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43"/>
  </p:notesMasterIdLst>
  <p:sldIdLst>
    <p:sldId id="960" r:id="rId2"/>
    <p:sldId id="956" r:id="rId3"/>
    <p:sldId id="964" r:id="rId4"/>
    <p:sldId id="1047" r:id="rId5"/>
    <p:sldId id="1048" r:id="rId6"/>
    <p:sldId id="1153" r:id="rId7"/>
    <p:sldId id="1154" r:id="rId8"/>
    <p:sldId id="1086" r:id="rId9"/>
    <p:sldId id="1049" r:id="rId10"/>
    <p:sldId id="1041" r:id="rId11"/>
    <p:sldId id="1155" r:id="rId12"/>
    <p:sldId id="1156" r:id="rId13"/>
    <p:sldId id="1157" r:id="rId14"/>
    <p:sldId id="1158" r:id="rId15"/>
    <p:sldId id="1159" r:id="rId16"/>
    <p:sldId id="1050" r:id="rId17"/>
    <p:sldId id="1051" r:id="rId18"/>
    <p:sldId id="1052" r:id="rId19"/>
    <p:sldId id="1053" r:id="rId20"/>
    <p:sldId id="1054" r:id="rId21"/>
    <p:sldId id="1055" r:id="rId22"/>
    <p:sldId id="1160" r:id="rId23"/>
    <p:sldId id="1042" r:id="rId24"/>
    <p:sldId id="1161" r:id="rId25"/>
    <p:sldId id="1162" r:id="rId26"/>
    <p:sldId id="1163" r:id="rId27"/>
    <p:sldId id="1164" r:id="rId28"/>
    <p:sldId id="1165" r:id="rId29"/>
    <p:sldId id="1166" r:id="rId30"/>
    <p:sldId id="1167" r:id="rId31"/>
    <p:sldId id="1058" r:id="rId32"/>
    <p:sldId id="1168" r:id="rId33"/>
    <p:sldId id="1169" r:id="rId34"/>
    <p:sldId id="1170" r:id="rId35"/>
    <p:sldId id="1171" r:id="rId36"/>
    <p:sldId id="272" r:id="rId37"/>
    <p:sldId id="273" r:id="rId38"/>
    <p:sldId id="274" r:id="rId39"/>
    <p:sldId id="275" r:id="rId40"/>
    <p:sldId id="276" r:id="rId41"/>
    <p:sldId id="1216" r:id="rId42"/>
    <p:sldId id="277" r:id="rId43"/>
    <p:sldId id="1217" r:id="rId44"/>
    <p:sldId id="1043" r:id="rId45"/>
    <p:sldId id="280" r:id="rId46"/>
    <p:sldId id="281" r:id="rId47"/>
    <p:sldId id="282" r:id="rId48"/>
    <p:sldId id="283" r:id="rId49"/>
    <p:sldId id="284" r:id="rId50"/>
    <p:sldId id="285" r:id="rId51"/>
    <p:sldId id="286" r:id="rId52"/>
    <p:sldId id="287" r:id="rId53"/>
    <p:sldId id="288" r:id="rId54"/>
    <p:sldId id="289" r:id="rId55"/>
    <p:sldId id="290" r:id="rId56"/>
    <p:sldId id="291" r:id="rId57"/>
    <p:sldId id="292" r:id="rId58"/>
    <p:sldId id="1080" r:id="rId59"/>
    <p:sldId id="1082" r:id="rId60"/>
    <p:sldId id="1206" r:id="rId61"/>
    <p:sldId id="1081" r:id="rId62"/>
    <p:sldId id="1207" r:id="rId63"/>
    <p:sldId id="1087" r:id="rId64"/>
    <p:sldId id="1208" r:id="rId65"/>
    <p:sldId id="1090" r:id="rId66"/>
    <p:sldId id="1097" r:id="rId67"/>
    <p:sldId id="1092" r:id="rId68"/>
    <p:sldId id="1209" r:id="rId69"/>
    <p:sldId id="1210" r:id="rId70"/>
    <p:sldId id="1218" r:id="rId71"/>
    <p:sldId id="1219" r:id="rId72"/>
    <p:sldId id="1220" r:id="rId73"/>
    <p:sldId id="1221" r:id="rId74"/>
    <p:sldId id="1099" r:id="rId75"/>
    <p:sldId id="1203" r:id="rId76"/>
    <p:sldId id="1230" r:id="rId77"/>
    <p:sldId id="1098" r:id="rId78"/>
    <p:sldId id="1223" r:id="rId79"/>
    <p:sldId id="1224" r:id="rId80"/>
    <p:sldId id="1225" r:id="rId81"/>
    <p:sldId id="1226" r:id="rId82"/>
    <p:sldId id="1227" r:id="rId83"/>
    <p:sldId id="1228" r:id="rId84"/>
    <p:sldId id="1229" r:id="rId85"/>
    <p:sldId id="1044" r:id="rId86"/>
    <p:sldId id="1231" r:id="rId87"/>
    <p:sldId id="1233" r:id="rId88"/>
    <p:sldId id="304" r:id="rId89"/>
    <p:sldId id="1235" r:id="rId90"/>
    <p:sldId id="1232" r:id="rId91"/>
    <p:sldId id="1236" r:id="rId92"/>
    <p:sldId id="1237" r:id="rId93"/>
    <p:sldId id="1238" r:id="rId94"/>
    <p:sldId id="308" r:id="rId95"/>
    <p:sldId id="1239" r:id="rId96"/>
    <p:sldId id="1240" r:id="rId97"/>
    <p:sldId id="1242" r:id="rId98"/>
    <p:sldId id="1243" r:id="rId99"/>
    <p:sldId id="1244" r:id="rId100"/>
    <p:sldId id="1245" r:id="rId101"/>
    <p:sldId id="1100" r:id="rId102"/>
    <p:sldId id="1101" r:id="rId103"/>
    <p:sldId id="1102" r:id="rId104"/>
    <p:sldId id="1247" r:id="rId105"/>
    <p:sldId id="1112" r:id="rId106"/>
    <p:sldId id="1198" r:id="rId107"/>
    <p:sldId id="1124" r:id="rId108"/>
    <p:sldId id="1125" r:id="rId109"/>
    <p:sldId id="1113" r:id="rId110"/>
    <p:sldId id="1199" r:id="rId111"/>
    <p:sldId id="1246" r:id="rId112"/>
    <p:sldId id="1045" r:id="rId113"/>
    <p:sldId id="1250" r:id="rId114"/>
    <p:sldId id="1248" r:id="rId115"/>
    <p:sldId id="1249" r:id="rId116"/>
    <p:sldId id="340" r:id="rId117"/>
    <p:sldId id="1184" r:id="rId118"/>
    <p:sldId id="885" r:id="rId119"/>
    <p:sldId id="887" r:id="rId120"/>
    <p:sldId id="888" r:id="rId121"/>
    <p:sldId id="889" r:id="rId122"/>
    <p:sldId id="890" r:id="rId123"/>
    <p:sldId id="1193" r:id="rId124"/>
    <p:sldId id="1194" r:id="rId125"/>
    <p:sldId id="1132" r:id="rId126"/>
    <p:sldId id="1133" r:id="rId127"/>
    <p:sldId id="1134" r:id="rId128"/>
    <p:sldId id="1251" r:id="rId129"/>
    <p:sldId id="1190" r:id="rId130"/>
    <p:sldId id="1143" r:id="rId131"/>
    <p:sldId id="1144" r:id="rId132"/>
    <p:sldId id="1146" r:id="rId133"/>
    <p:sldId id="1147" r:id="rId134"/>
    <p:sldId id="1145" r:id="rId135"/>
    <p:sldId id="1148" r:id="rId136"/>
    <p:sldId id="1141" r:id="rId137"/>
    <p:sldId id="1138" r:id="rId138"/>
    <p:sldId id="1192" r:id="rId139"/>
    <p:sldId id="1140" r:id="rId140"/>
    <p:sldId id="1142" r:id="rId141"/>
    <p:sldId id="329" r:id="rId1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A3"/>
    <a:srgbClr val="3C6CDF"/>
    <a:srgbClr val="ED356A"/>
    <a:srgbClr val="E40000"/>
    <a:srgbClr val="FFB3D3"/>
    <a:srgbClr val="FA376E"/>
    <a:srgbClr val="9CDFF9"/>
    <a:srgbClr val="0000A8"/>
    <a:srgbClr val="B8C2C9"/>
    <a:srgbClr val="D6DCE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1348"/>
    <p:restoredTop sz="74366" autoAdjust="0"/>
  </p:normalViewPr>
  <p:slideViewPr>
    <p:cSldViewPr snapToGrid="0" snapToObjects="1">
      <p:cViewPr varScale="1">
        <p:scale>
          <a:sx n="70" d="100"/>
          <a:sy n="70" d="100"/>
        </p:scale>
        <p:origin x="360" y="78"/>
      </p:cViewPr>
      <p:guideLst/>
    </p:cSldViewPr>
  </p:slideViewPr>
  <p:outlineViewPr>
    <p:cViewPr>
      <p:scale>
        <a:sx n="33" d="100"/>
        <a:sy n="33" d="100"/>
      </p:scale>
      <p:origin x="0" y="-25744"/>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153024D-5FCD-D142-BBE1-7B391F60AD88}" type="datetimeFigureOut">
              <a:rPr lang="en-US" smtClean="0"/>
              <a:t>10/13/2022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91EEAC-CFEF-9647-876F-EABC6B8338D7}" type="slidenum">
              <a:rPr lang="en-US" smtClean="0"/>
              <a:t>‹#›</a:t>
            </a:fld>
            <a:endParaRPr lang="en-US"/>
          </a:p>
        </p:txBody>
      </p:sp>
    </p:spTree>
    <p:extLst>
      <p:ext uri="{BB962C8B-B14F-4D97-AF65-F5344CB8AC3E}">
        <p14:creationId xmlns:p14="http://schemas.microsoft.com/office/powerpoint/2010/main" val="16755616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Version History</a:t>
            </a:r>
          </a:p>
          <a:p>
            <a:endParaRPr lang="en-US" dirty="0"/>
          </a:p>
          <a:p>
            <a:r>
              <a:rPr lang="en-US" dirty="0"/>
              <a:t>8.0  (April 2020)</a:t>
            </a:r>
          </a:p>
          <a:p>
            <a:pPr marL="171450" indent="-171450">
              <a:buFont typeface="Arial" panose="020B0604020202020204" pitchFamily="34" charset="0"/>
              <a:buChar char="•"/>
            </a:pPr>
            <a:r>
              <a:rPr lang="en-US" dirty="0"/>
              <a:t>All slides reformatted for 16:9 aspect ratio</a:t>
            </a:r>
          </a:p>
          <a:p>
            <a:pPr marL="171450" indent="-171450">
              <a:buFont typeface="Arial" panose="020B0604020202020204" pitchFamily="34" charset="0"/>
              <a:buChar char="•"/>
            </a:pPr>
            <a:r>
              <a:rPr lang="en-US" dirty="0"/>
              <a:t>All slides updated to 8</a:t>
            </a:r>
            <a:r>
              <a:rPr lang="en-US" baseline="30000" dirty="0"/>
              <a:t>th</a:t>
            </a:r>
            <a:r>
              <a:rPr lang="en-US" dirty="0"/>
              <a:t> edition material</a:t>
            </a:r>
          </a:p>
          <a:p>
            <a:pPr marL="171450" indent="-171450">
              <a:buFont typeface="Arial" panose="020B0604020202020204" pitchFamily="34" charset="0"/>
              <a:buChar char="•"/>
            </a:pPr>
            <a:r>
              <a:rPr lang="en-US" dirty="0"/>
              <a:t>Use of Calibri font, rather that Gill Sans MT</a:t>
            </a:r>
          </a:p>
          <a:p>
            <a:pPr marL="171450" indent="-171450">
              <a:buFont typeface="Arial" panose="020B0604020202020204" pitchFamily="34" charset="0"/>
              <a:buChar char="•"/>
            </a:pPr>
            <a:r>
              <a:rPr lang="en-US" dirty="0"/>
              <a:t>Add LOTS more animation throughout</a:t>
            </a:r>
          </a:p>
          <a:p>
            <a:pPr marL="171450" indent="-171450">
              <a:buFont typeface="Arial" panose="020B0604020202020204" pitchFamily="34" charset="0"/>
              <a:buChar char="•"/>
            </a:pPr>
            <a:r>
              <a:rPr lang="en-US" dirty="0"/>
              <a:t>added new  8</a:t>
            </a:r>
            <a:r>
              <a:rPr lang="en-US" baseline="30000" dirty="0"/>
              <a:t>th</a:t>
            </a:r>
            <a:r>
              <a:rPr lang="en-US" dirty="0"/>
              <a:t> edition material on QUIC, CUBIC, delay-based congestion control</a:t>
            </a:r>
          </a:p>
          <a:p>
            <a:pPr marL="171450" indent="-171450">
              <a:buFont typeface="Arial" panose="020B0604020202020204" pitchFamily="34" charset="0"/>
              <a:buChar char="•"/>
            </a:pPr>
            <a:r>
              <a:rPr lang="en-US" dirty="0"/>
              <a:t>lighter header font</a:t>
            </a:r>
          </a:p>
        </p:txBody>
      </p:sp>
      <p:sp>
        <p:nvSpPr>
          <p:cNvPr id="4" name="Slide Number Placeholder 3"/>
          <p:cNvSpPr>
            <a:spLocks noGrp="1"/>
          </p:cNvSpPr>
          <p:nvPr>
            <p:ph type="sldNum" sz="quarter" idx="5"/>
          </p:nvPr>
        </p:nvSpPr>
        <p:spPr/>
        <p:txBody>
          <a:bodyPr/>
          <a:lstStyle/>
          <a:p>
            <a:fld id="{3D91EEAC-CFEF-9647-876F-EABC6B8338D7}" type="slidenum">
              <a:rPr lang="en-US" smtClean="0"/>
              <a:t>1</a:t>
            </a:fld>
            <a:endParaRPr lang="en-US"/>
          </a:p>
        </p:txBody>
      </p:sp>
    </p:spTree>
    <p:extLst>
      <p:ext uri="{BB962C8B-B14F-4D97-AF65-F5344CB8AC3E}">
        <p14:creationId xmlns:p14="http://schemas.microsoft.com/office/powerpoint/2010/main" val="27926612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91EEAC-CFEF-9647-876F-EABC6B8338D7}" type="slidenum">
              <a:rPr lang="en-US" smtClean="0"/>
              <a:t>10</a:t>
            </a:fld>
            <a:endParaRPr lang="en-US"/>
          </a:p>
        </p:txBody>
      </p:sp>
    </p:spTree>
    <p:extLst>
      <p:ext uri="{BB962C8B-B14F-4D97-AF65-F5344CB8AC3E}">
        <p14:creationId xmlns:p14="http://schemas.microsoft.com/office/powerpoint/2010/main" val="116768388"/>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how TCP implement flow control.  The basic idea is simple – the receiver informs the sender how much free buffer space there is, and the sender is limited to send no more than this amount of data.  That the value o RWND in the diagram to the right.</a:t>
            </a:r>
          </a:p>
          <a:p>
            <a:endParaRPr lang="en-US" dirty="0"/>
          </a:p>
          <a:p>
            <a:r>
              <a:rPr lang="en-US" dirty="0"/>
              <a:t>This information is carried from the receiver to the sender in the “receiver advertised window” (do a PIP of header) in the TCP header, and the value will change as the amount of free buffer space fluctuates over time. </a:t>
            </a:r>
          </a:p>
          <a:p>
            <a:endParaRPr lang="en-US" dirty="0"/>
          </a:p>
          <a:p>
            <a:pPr marL="171450" indent="-171450">
              <a:buFont typeface="Arial" panose="020B0604020202020204" pitchFamily="34" charset="0"/>
              <a:buChar char="•"/>
            </a:pPr>
            <a:r>
              <a:rPr lang="en-US" dirty="0"/>
              <a:t>Think about GO BACK N and Selective repeat: receivers buffer is filled (out of order) depending on order of reception of a window of data (byte stream) to receive, this buffer that the receiver has is tracked by </a:t>
            </a:r>
            <a:r>
              <a:rPr lang="en-US" dirty="0" err="1"/>
              <a:t>rwnd</a:t>
            </a:r>
            <a:r>
              <a:rPr lang="en-US" dirty="0"/>
              <a:t> to control how much data the sender can send based on how much buffer space is left in total for the receiver.</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43564016"/>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how TCP implement flow control.  The basic idea is simple – the receiver informs the sender how much free buffer space there is, and the sender is limited to send no more than this amount of data.  That the value o RWND in the diagram to the right.</a:t>
            </a:r>
          </a:p>
          <a:p>
            <a:endParaRPr lang="en-US" dirty="0"/>
          </a:p>
          <a:p>
            <a:r>
              <a:rPr lang="en-US" dirty="0"/>
              <a:t>This information is carried from the receiver to the sender in the “receiver advertised window” (do a PIP of header) in the TCP header, and the value will change as the amount of free buffer space fluctuates over time. </a:t>
            </a:r>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27341827"/>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91EEAC-CFEF-9647-876F-EABC6B8338D7}" type="slidenum">
              <a:rPr lang="en-US" smtClean="0"/>
              <a:t>111</a:t>
            </a:fld>
            <a:endParaRPr lang="en-US"/>
          </a:p>
        </p:txBody>
      </p:sp>
    </p:spTree>
    <p:extLst>
      <p:ext uri="{BB962C8B-B14F-4D97-AF65-F5344CB8AC3E}">
        <p14:creationId xmlns:p14="http://schemas.microsoft.com/office/powerpoint/2010/main" val="977324671"/>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91EEAC-CFEF-9647-876F-EABC6B8338D7}" type="slidenum">
              <a:rPr lang="en-US" smtClean="0"/>
              <a:t>112</a:t>
            </a:fld>
            <a:endParaRPr lang="en-US"/>
          </a:p>
        </p:txBody>
      </p:sp>
    </p:spTree>
    <p:extLst>
      <p:ext uri="{BB962C8B-B14F-4D97-AF65-F5344CB8AC3E}">
        <p14:creationId xmlns:p14="http://schemas.microsoft.com/office/powerpoint/2010/main" val="1146393787"/>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Congestion is not necessarily caused by one sender and receiver (flow control needed because sender sends too much data)…</a:t>
            </a:r>
          </a:p>
          <a:p>
            <a:pPr marL="171450" indent="-171450">
              <a:buFont typeface="Arial" panose="020B0604020202020204" pitchFamily="34" charset="0"/>
              <a:buChar char="•"/>
            </a:pPr>
            <a:r>
              <a:rPr lang="en-US" dirty="0"/>
              <a:t>Congestion involves the behavior of many senders and receivers.</a:t>
            </a:r>
          </a:p>
          <a:p>
            <a:pPr marL="171450" indent="-171450">
              <a:buFont typeface="Arial" panose="020B0604020202020204" pitchFamily="34" charset="0"/>
              <a:buChar char="•"/>
            </a:pPr>
            <a:r>
              <a:rPr lang="en-US" dirty="0"/>
              <a:t>There is a lot of research still going into how to tune protocols to reduce congestion</a:t>
            </a:r>
          </a:p>
          <a:p>
            <a:pPr marL="171450" indent="-171450">
              <a:buFont typeface="Arial" panose="020B0604020202020204" pitchFamily="34" charset="0"/>
              <a:buChar char="•"/>
            </a:pPr>
            <a:r>
              <a:rPr lang="en-US" dirty="0"/>
              <a:t>Goal is to use max bandwidth, yes, but to not try to put too much (overflow = congest).</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3D91EEAC-CFEF-9647-876F-EABC6B8338D7}" type="slidenum">
              <a:rPr lang="en-US" smtClean="0"/>
              <a:t>113</a:t>
            </a:fld>
            <a:endParaRPr lang="en-US"/>
          </a:p>
        </p:txBody>
      </p:sp>
    </p:spTree>
    <p:extLst>
      <p:ext uri="{BB962C8B-B14F-4D97-AF65-F5344CB8AC3E}">
        <p14:creationId xmlns:p14="http://schemas.microsoft.com/office/powerpoint/2010/main" val="1306725981"/>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91EEAC-CFEF-9647-876F-EABC6B8338D7}" type="slidenum">
              <a:rPr lang="en-US" smtClean="0"/>
              <a:t>114</a:t>
            </a:fld>
            <a:endParaRPr lang="en-US"/>
          </a:p>
        </p:txBody>
      </p:sp>
    </p:spTree>
    <p:extLst>
      <p:ext uri="{BB962C8B-B14F-4D97-AF65-F5344CB8AC3E}">
        <p14:creationId xmlns:p14="http://schemas.microsoft.com/office/powerpoint/2010/main" val="2212909617"/>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In the past, no network devices (intermediary devices) handled congestion control – we left them to focus on data transmission.</a:t>
            </a:r>
          </a:p>
          <a:p>
            <a:pPr marL="628650" lvl="1" indent="-171450">
              <a:buFont typeface="Arial" panose="020B0604020202020204" pitchFamily="34" charset="0"/>
              <a:buChar char="•"/>
            </a:pPr>
            <a:r>
              <a:rPr lang="en-US" dirty="0"/>
              <a:t>We wanted to focus the wisdom of flow control on sender and receiver (which to a large degree makes sense since the intermediary devices and mediums can vary so much).</a:t>
            </a:r>
          </a:p>
          <a:p>
            <a:pPr marL="171450" indent="-171450">
              <a:buFont typeface="Arial" panose="020B0604020202020204" pitchFamily="34" charset="0"/>
              <a:buChar char="•"/>
            </a:pPr>
            <a:r>
              <a:rPr lang="en-US" dirty="0"/>
              <a:t>But now, we have introduced into network protocols some congestion control to assist end user with congestion control.</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3D91EEAC-CFEF-9647-876F-EABC6B8338D7}" type="slidenum">
              <a:rPr lang="en-US" smtClean="0"/>
              <a:t>115</a:t>
            </a:fld>
            <a:endParaRPr lang="en-US"/>
          </a:p>
        </p:txBody>
      </p:sp>
    </p:spTree>
    <p:extLst>
      <p:ext uri="{BB962C8B-B14F-4D97-AF65-F5344CB8AC3E}">
        <p14:creationId xmlns:p14="http://schemas.microsoft.com/office/powerpoint/2010/main" val="1078252672"/>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C85D20-FC40-294D-80D2-53640716ABA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219035560"/>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Standard TCP does not incorporate Network-assisted congestion control</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7C85D20-FC40-294D-80D2-53640716ABA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08860011"/>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So if we want to use one sentence to describe the goal of the congestion control, it is to adjust the sending rate in a way that it is fast but not too fast. </a:t>
            </a:r>
          </a:p>
          <a:p>
            <a:endParaRPr lang="en-US" altLang="zh-CN" dirty="0"/>
          </a:p>
          <a:p>
            <a:r>
              <a:rPr lang="en-US" altLang="zh-CN" dirty="0"/>
              <a:t>Fast means to better utilize the link. If a network system can allow each link to stably transmit 50 Mb per second, you don’t want to constrain the speed to 50 KB per second just to avoid congestion. </a:t>
            </a:r>
          </a:p>
          <a:p>
            <a:endParaRPr lang="en-US" altLang="zh-CN" dirty="0"/>
          </a:p>
          <a:p>
            <a:r>
              <a:rPr lang="en-US" altLang="zh-CN" dirty="0"/>
              <a:t>Not too fast means to avoid congestion. In the 50MB network, the ideal speed would be around 45 Mb per second. So the network system can stabilize. </a:t>
            </a:r>
          </a:p>
          <a:p>
            <a:endParaRPr lang="en-US" altLang="zh-CN" dirty="0"/>
          </a:p>
          <a:p>
            <a:r>
              <a:rPr lang="en-US" altLang="zh-CN" dirty="0"/>
              <a:t>However, the system is not a statics or a centralized system. It is distributed and always changing. So sometimes there may be more nodes joining the system, making the share of bandwidth for each node get smaller. Sometimes the node may leave the system as well. Without a centralized controller, each end node needs to adjust to such changes by themselves. </a:t>
            </a:r>
          </a:p>
          <a:p>
            <a:endParaRPr lang="en-US" altLang="zh-CN" dirty="0"/>
          </a:p>
          <a:p>
            <a:r>
              <a:rPr lang="en-US" altLang="zh-CN" dirty="0"/>
              <a:t>So let see how TCP’s design achieves this. The basic steps TCP take to control congestion are, first, sense congestions. Observe the network’s performance on the end nodes, right, as TCP only works on the end nodes, including the sender and receiver. </a:t>
            </a:r>
          </a:p>
          <a:p>
            <a:endParaRPr lang="en-US" altLang="zh-CN" dirty="0"/>
          </a:p>
          <a:p>
            <a:r>
              <a:rPr lang="en-US" altLang="zh-CN" dirty="0"/>
              <a:t>Then, adjust the sending rate based on the observation. Next, we will introduce TCP’s design of achieving these steps. </a:t>
            </a:r>
          </a:p>
          <a:p>
            <a:endParaRPr lang="en-US" dirty="0"/>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37B21346-987B-438E-8D20-ACF3E30F2610}" type="slidenum">
              <a:rPr lang="en-US" smtClean="0"/>
              <a:pPr/>
              <a:t>118</a:t>
            </a:fld>
            <a:endParaRPr lang="en-US"/>
          </a:p>
        </p:txBody>
      </p:sp>
    </p:spTree>
    <p:extLst>
      <p:ext uri="{BB962C8B-B14F-4D97-AF65-F5344CB8AC3E}">
        <p14:creationId xmlns:p14="http://schemas.microsoft.com/office/powerpoint/2010/main" val="37242916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01513769"/>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Roboto"/>
              </a:rPr>
              <a:t>So first question, how to sense congestions. </a:t>
            </a:r>
          </a:p>
          <a:p>
            <a:pPr algn="l"/>
            <a:endParaRPr lang="en-US" b="0" i="0" dirty="0">
              <a:solidFill>
                <a:srgbClr val="000000"/>
              </a:solidFill>
              <a:effectLst/>
              <a:latin typeface="Roboto"/>
            </a:endParaRPr>
          </a:p>
          <a:p>
            <a:pPr algn="l"/>
            <a:r>
              <a:rPr lang="en-US" b="0" i="0" dirty="0">
                <a:solidFill>
                  <a:srgbClr val="000000"/>
                </a:solidFill>
                <a:effectLst/>
                <a:latin typeface="Roboto"/>
              </a:rPr>
              <a:t>Just now we said that in TCP’s mechanism there's no special packets sent by the routers that say I’m congested.  Instead TCP is going to look at the packets. The sender needs to look at the packets. We just said that TCP observes the packet loss and the long delay. So actually, what the sender perceive is, the timeout event for long delays and the duplicate ACKs for packet lost. We introduce the triple duplicate ACKs in our last lecture. If the receive receives a packet that is not expected, a duplicate ACK will be sent. If the sender receives three duplicate ACKs, it knows that some packet is lost in transmission and start the retransmission of that packet immediately. Now we know that other than the retransmission, the sender needs to adjust the send rate as well. </a:t>
            </a:r>
          </a:p>
          <a:p>
            <a:pPr algn="l"/>
            <a:endParaRPr lang="en-US" b="0" i="0" dirty="0">
              <a:solidFill>
                <a:srgbClr val="000000"/>
              </a:solidFill>
              <a:effectLst/>
              <a:latin typeface="Roboto"/>
            </a:endParaRPr>
          </a:p>
          <a:p>
            <a:pPr algn="l"/>
            <a:r>
              <a:rPr lang="en-US" b="0" i="0" dirty="0">
                <a:solidFill>
                  <a:srgbClr val="000000"/>
                </a:solidFill>
                <a:effectLst/>
                <a:latin typeface="Roboto"/>
              </a:rPr>
              <a:t>So when the congestion is sensed, the sender needs to react to the congestion, by slowing down the send rate. </a:t>
            </a:r>
          </a:p>
          <a:p>
            <a:pPr algn="l"/>
            <a:endParaRPr lang="en-US" b="0" i="0" dirty="0">
              <a:solidFill>
                <a:srgbClr val="000000"/>
              </a:solidFill>
              <a:effectLst/>
              <a:latin typeface="Roboto"/>
            </a:endParaRPr>
          </a:p>
          <a:p>
            <a:pPr algn="l"/>
            <a:r>
              <a:rPr lang="en-US" b="0" i="0" dirty="0">
                <a:solidFill>
                  <a:srgbClr val="000000"/>
                </a:solidFill>
                <a:effectLst/>
                <a:latin typeface="Roboto"/>
              </a:rPr>
              <a:t>On the other hand, if no congestion is sensed, like the correct ACK is received by the sender, the sender should think about speed up the send rate.</a:t>
            </a:r>
            <a:endParaRPr lang="en-US" dirty="0"/>
          </a:p>
        </p:txBody>
      </p:sp>
      <p:sp>
        <p:nvSpPr>
          <p:cNvPr id="4" name="Slide Number Placeholder 3"/>
          <p:cNvSpPr>
            <a:spLocks noGrp="1"/>
          </p:cNvSpPr>
          <p:nvPr>
            <p:ph type="sldNum" sz="quarter" idx="5"/>
          </p:nvPr>
        </p:nvSpPr>
        <p:spPr/>
        <p:txBody>
          <a:bodyPr/>
          <a:lstStyle/>
          <a:p>
            <a:fld id="{37B21346-987B-438E-8D20-ACF3E30F2610}" type="slidenum">
              <a:rPr lang="en-US" smtClean="0"/>
              <a:pPr/>
              <a:t>119</a:t>
            </a:fld>
            <a:endParaRPr lang="en-US"/>
          </a:p>
        </p:txBody>
      </p:sp>
    </p:spTree>
    <p:extLst>
      <p:ext uri="{BB962C8B-B14F-4D97-AF65-F5344CB8AC3E}">
        <p14:creationId xmlns:p14="http://schemas.microsoft.com/office/powerpoint/2010/main" val="3061953868"/>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now let’s move on to the second question, how to change the send rate. </a:t>
            </a:r>
          </a:p>
          <a:p>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TCP introduces an important concept, </a:t>
            </a:r>
            <a:r>
              <a:rPr lang="en-US" dirty="0" err="1"/>
              <a:t>cwnd</a:t>
            </a:r>
            <a:r>
              <a:rPr lang="en-US" dirty="0"/>
              <a:t>, congestion window. The </a:t>
            </a:r>
            <a:r>
              <a:rPr lang="en-US" dirty="0" err="1"/>
              <a:t>cwnd</a:t>
            </a:r>
            <a:r>
              <a:rPr lang="en-US" dirty="0"/>
              <a:t> means the upper bound of the unacknowledged bytes in the pipeline, or say, being transmitted in the network and waiting for ACKs.  It is a similar concept of the SWS in sliding windows algorithm we introduced in the link layer. </a:t>
            </a:r>
          </a:p>
          <a:p>
            <a:endParaRPr lang="en-US" dirty="0"/>
          </a:p>
          <a:p>
            <a:endParaRPr lang="en-US" dirty="0"/>
          </a:p>
          <a:p>
            <a:r>
              <a:rPr lang="en-US" dirty="0"/>
              <a:t>The Last byte sent minus the last byte </a:t>
            </a:r>
            <a:r>
              <a:rPr lang="en-US" dirty="0" err="1"/>
              <a:t>acked</a:t>
            </a:r>
            <a:r>
              <a:rPr lang="en-US" dirty="0"/>
              <a:t> means the number of bytes being sent over the network right now, so that should be smaller than the </a:t>
            </a:r>
            <a:r>
              <a:rPr lang="en-US" dirty="0" err="1"/>
              <a:t>cwnd</a:t>
            </a:r>
            <a:r>
              <a:rPr lang="en-US" dirty="0"/>
              <a:t>. </a:t>
            </a:r>
          </a:p>
        </p:txBody>
      </p:sp>
      <p:sp>
        <p:nvSpPr>
          <p:cNvPr id="4" name="Slide Number Placeholder 3"/>
          <p:cNvSpPr>
            <a:spLocks noGrp="1"/>
          </p:cNvSpPr>
          <p:nvPr>
            <p:ph type="sldNum" sz="quarter" idx="5"/>
          </p:nvPr>
        </p:nvSpPr>
        <p:spPr/>
        <p:txBody>
          <a:bodyPr/>
          <a:lstStyle/>
          <a:p>
            <a:fld id="{37B21346-987B-438E-8D20-ACF3E30F2610}" type="slidenum">
              <a:rPr lang="en-US" smtClean="0"/>
              <a:pPr/>
              <a:t>120</a:t>
            </a:fld>
            <a:endParaRPr lang="en-US"/>
          </a:p>
        </p:txBody>
      </p:sp>
    </p:spTree>
    <p:extLst>
      <p:ext uri="{BB962C8B-B14F-4D97-AF65-F5344CB8AC3E}">
        <p14:creationId xmlns:p14="http://schemas.microsoft.com/office/powerpoint/2010/main" val="4048507814"/>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Roboto"/>
              </a:rPr>
              <a:t>So how does this </a:t>
            </a:r>
            <a:r>
              <a:rPr lang="en-US" b="0" i="0" dirty="0" err="1">
                <a:solidFill>
                  <a:srgbClr val="000000"/>
                </a:solidFill>
                <a:effectLst/>
                <a:latin typeface="Roboto"/>
              </a:rPr>
              <a:t>cwnd</a:t>
            </a:r>
            <a:r>
              <a:rPr lang="en-US" b="0" i="0" dirty="0">
                <a:solidFill>
                  <a:srgbClr val="000000"/>
                </a:solidFill>
                <a:effectLst/>
                <a:latin typeface="Roboto"/>
              </a:rPr>
              <a:t> affect the send rate?</a:t>
            </a:r>
          </a:p>
          <a:p>
            <a:pPr algn="l"/>
            <a:endParaRPr lang="en-US" b="0" i="0" dirty="0">
              <a:solidFill>
                <a:srgbClr val="000000"/>
              </a:solidFill>
              <a:effectLst/>
              <a:latin typeface="Roboto"/>
            </a:endParaRPr>
          </a:p>
          <a:p>
            <a:pPr algn="l"/>
            <a:r>
              <a:rPr lang="en-US" b="0" i="0" dirty="0">
                <a:solidFill>
                  <a:srgbClr val="000000"/>
                </a:solidFill>
                <a:effectLst/>
                <a:latin typeface="Roboto"/>
              </a:rPr>
              <a:t>We can roughly understand the send procedure as, the sender sends </a:t>
            </a:r>
            <a:r>
              <a:rPr lang="en-US" b="0" i="0" dirty="0" err="1">
                <a:solidFill>
                  <a:srgbClr val="000000"/>
                </a:solidFill>
                <a:effectLst/>
                <a:latin typeface="Roboto"/>
              </a:rPr>
              <a:t>cwnd</a:t>
            </a:r>
            <a:r>
              <a:rPr lang="en-US" b="0" i="0" dirty="0">
                <a:solidFill>
                  <a:srgbClr val="000000"/>
                </a:solidFill>
                <a:effectLst/>
                <a:latin typeface="Roboto"/>
              </a:rPr>
              <a:t> bytes at a time, waits for ACKS which returns in one RTT, and then sends the next </a:t>
            </a:r>
            <a:r>
              <a:rPr lang="en-US" b="0" i="0" dirty="0" err="1">
                <a:solidFill>
                  <a:srgbClr val="000000"/>
                </a:solidFill>
                <a:effectLst/>
                <a:latin typeface="Roboto"/>
              </a:rPr>
              <a:t>cwnd</a:t>
            </a:r>
            <a:r>
              <a:rPr lang="en-US" b="0" i="0" dirty="0">
                <a:solidFill>
                  <a:srgbClr val="000000"/>
                </a:solidFill>
                <a:effectLst/>
                <a:latin typeface="Roboto"/>
              </a:rPr>
              <a:t> bytes. </a:t>
            </a:r>
          </a:p>
          <a:p>
            <a:pPr algn="l"/>
            <a:endParaRPr lang="en-US" b="0" i="0" dirty="0">
              <a:solidFill>
                <a:srgbClr val="000000"/>
              </a:solidFill>
              <a:effectLst/>
              <a:latin typeface="Roboto"/>
            </a:endParaRPr>
          </a:p>
          <a:p>
            <a:pPr algn="l"/>
            <a:r>
              <a:rPr lang="en-US" b="0" i="0" dirty="0">
                <a:solidFill>
                  <a:srgbClr val="000000"/>
                </a:solidFill>
                <a:effectLst/>
                <a:latin typeface="Roboto"/>
              </a:rPr>
              <a:t>So the send rate can be roughly calculated as the </a:t>
            </a:r>
            <a:r>
              <a:rPr lang="en-US" b="0" i="0" dirty="0" err="1">
                <a:solidFill>
                  <a:srgbClr val="000000"/>
                </a:solidFill>
                <a:effectLst/>
                <a:latin typeface="Roboto"/>
              </a:rPr>
              <a:t>cwnd</a:t>
            </a:r>
            <a:r>
              <a:rPr lang="en-US" b="0" i="0" dirty="0">
                <a:solidFill>
                  <a:srgbClr val="000000"/>
                </a:solidFill>
                <a:effectLst/>
                <a:latin typeface="Roboto"/>
              </a:rPr>
              <a:t> divided by RTT. Hence, by changing the </a:t>
            </a:r>
            <a:r>
              <a:rPr lang="en-US" b="0" i="0" dirty="0" err="1">
                <a:solidFill>
                  <a:srgbClr val="000000"/>
                </a:solidFill>
                <a:effectLst/>
                <a:latin typeface="Roboto"/>
              </a:rPr>
              <a:t>cwnd</a:t>
            </a:r>
            <a:r>
              <a:rPr lang="en-US" b="0" i="0" dirty="0">
                <a:solidFill>
                  <a:srgbClr val="000000"/>
                </a:solidFill>
                <a:effectLst/>
                <a:latin typeface="Roboto"/>
              </a:rPr>
              <a:t>, we can change the send rate.</a:t>
            </a:r>
          </a:p>
          <a:p>
            <a:endParaRPr lang="en-US" dirty="0"/>
          </a:p>
          <a:p>
            <a:pPr marL="171450" indent="-171450">
              <a:buFont typeface="Arial" panose="020B0604020202020204" pitchFamily="34" charset="0"/>
              <a:buChar char="•"/>
            </a:pPr>
            <a:r>
              <a:rPr lang="en-US" dirty="0"/>
              <a:t>Think of </a:t>
            </a:r>
            <a:r>
              <a:rPr lang="en-US" dirty="0" err="1"/>
              <a:t>cwnd</a:t>
            </a:r>
            <a:r>
              <a:rPr lang="en-US" dirty="0"/>
              <a:t> as the sender window (and only sender has this information thus this is not in the TCP header) in the GO back N concept (</a:t>
            </a:r>
            <a:r>
              <a:rPr lang="en-US" dirty="0" err="1"/>
              <a:t>rwnd</a:t>
            </a:r>
            <a:r>
              <a:rPr lang="en-US" dirty="0"/>
              <a:t> is the receiver window, which both sender and receiver knows).</a:t>
            </a:r>
          </a:p>
          <a:p>
            <a:pPr marL="171450" indent="-171450">
              <a:buFont typeface="Arial" panose="020B0604020202020204" pitchFamily="34" charset="0"/>
              <a:buChar char="•"/>
            </a:pPr>
            <a:r>
              <a:rPr lang="en-US" dirty="0" err="1"/>
              <a:t>Cwnd</a:t>
            </a:r>
            <a:r>
              <a:rPr lang="en-US" dirty="0"/>
              <a:t> = number of bytes you can send in 1 RTT: rate = </a:t>
            </a:r>
            <a:r>
              <a:rPr lang="en-US" dirty="0" err="1"/>
              <a:t>cwnd</a:t>
            </a:r>
            <a:r>
              <a:rPr lang="en-US" dirty="0"/>
              <a:t>/RTT =  bytes/sec</a:t>
            </a:r>
          </a:p>
          <a:p>
            <a:pPr marL="628650" lvl="1" indent="-171450">
              <a:buFont typeface="Arial" panose="020B0604020202020204" pitchFamily="34" charset="0"/>
              <a:buChar char="•"/>
            </a:pPr>
            <a:r>
              <a:rPr lang="en-US" dirty="0" err="1"/>
              <a:t>cwnd</a:t>
            </a:r>
            <a:r>
              <a:rPr lang="en-US" dirty="0"/>
              <a:t> = number of bytes sender can send without receiving an ACK from receiver.</a:t>
            </a:r>
          </a:p>
          <a:p>
            <a:pPr marL="628650" lvl="1" indent="-171450">
              <a:buFont typeface="Arial" panose="020B0604020202020204" pitchFamily="34" charset="0"/>
              <a:buChar char="•"/>
            </a:pPr>
            <a:r>
              <a:rPr lang="en-US" dirty="0" err="1"/>
              <a:t>Cwnd</a:t>
            </a:r>
            <a:r>
              <a:rPr lang="en-US" dirty="0"/>
              <a:t> can be adjusted by sender to send more bytes/sec, thus assisting in flow control just like </a:t>
            </a:r>
            <a:r>
              <a:rPr lang="en-US" dirty="0" err="1"/>
              <a:t>rwnd</a:t>
            </a:r>
            <a:r>
              <a:rPr lang="en-US" dirty="0"/>
              <a:t> does.</a:t>
            </a:r>
          </a:p>
          <a:p>
            <a:endParaRPr lang="en-US" dirty="0"/>
          </a:p>
        </p:txBody>
      </p:sp>
      <p:sp>
        <p:nvSpPr>
          <p:cNvPr id="4" name="Slide Number Placeholder 3"/>
          <p:cNvSpPr>
            <a:spLocks noGrp="1"/>
          </p:cNvSpPr>
          <p:nvPr>
            <p:ph type="sldNum" sz="quarter" idx="5"/>
          </p:nvPr>
        </p:nvSpPr>
        <p:spPr/>
        <p:txBody>
          <a:bodyPr/>
          <a:lstStyle/>
          <a:p>
            <a:fld id="{37B21346-987B-438E-8D20-ACF3E30F2610}" type="slidenum">
              <a:rPr lang="en-US" smtClean="0"/>
              <a:pPr/>
              <a:t>121</a:t>
            </a:fld>
            <a:endParaRPr lang="en-US"/>
          </a:p>
        </p:txBody>
      </p:sp>
    </p:spTree>
    <p:extLst>
      <p:ext uri="{BB962C8B-B14F-4D97-AF65-F5344CB8AC3E}">
        <p14:creationId xmlns:p14="http://schemas.microsoft.com/office/powerpoint/2010/main" val="3835597902"/>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Roboto"/>
              </a:rPr>
              <a:t>So the next problem is, how to determine the appropriate send rate, which is the core of this lecture. </a:t>
            </a:r>
          </a:p>
          <a:p>
            <a:pPr algn="l"/>
            <a:endParaRPr lang="en-US" b="0" i="0" dirty="0">
              <a:solidFill>
                <a:srgbClr val="000000"/>
              </a:solidFill>
              <a:effectLst/>
              <a:latin typeface="Roboto"/>
            </a:endParaRPr>
          </a:p>
          <a:p>
            <a:pPr algn="l"/>
            <a:r>
              <a:rPr lang="en-US" b="0" i="0" dirty="0">
                <a:solidFill>
                  <a:srgbClr val="000000"/>
                </a:solidFill>
                <a:effectLst/>
                <a:latin typeface="Roboto"/>
              </a:rPr>
              <a:t>First we give the general idea, which is bandwidth probing. </a:t>
            </a:r>
          </a:p>
          <a:p>
            <a:pPr algn="l"/>
            <a:endParaRPr lang="en-US" b="0" i="0" dirty="0">
              <a:solidFill>
                <a:srgbClr val="000000"/>
              </a:solidFill>
              <a:effectLst/>
              <a:latin typeface="Roboto"/>
            </a:endParaRPr>
          </a:p>
          <a:p>
            <a:pPr algn="l"/>
            <a:r>
              <a:rPr lang="en-US" b="0" i="0" dirty="0">
                <a:solidFill>
                  <a:srgbClr val="000000"/>
                </a:solidFill>
                <a:effectLst/>
                <a:latin typeface="Roboto"/>
              </a:rPr>
              <a:t>The image here gives you a general view of how the </a:t>
            </a:r>
            <a:r>
              <a:rPr lang="en-US" b="0" i="0" dirty="0" err="1">
                <a:solidFill>
                  <a:srgbClr val="000000"/>
                </a:solidFill>
                <a:effectLst/>
                <a:latin typeface="Roboto"/>
              </a:rPr>
              <a:t>cwnd</a:t>
            </a:r>
            <a:r>
              <a:rPr lang="en-US" b="0" i="0" dirty="0">
                <a:solidFill>
                  <a:srgbClr val="000000"/>
                </a:solidFill>
                <a:effectLst/>
                <a:latin typeface="Roboto"/>
              </a:rPr>
              <a:t> should be adjusted. Whenever possible, increase the send rate, so that your throughput can be fast. </a:t>
            </a:r>
          </a:p>
          <a:p>
            <a:pPr algn="l"/>
            <a:endParaRPr lang="en-US" b="0" i="0" dirty="0">
              <a:solidFill>
                <a:srgbClr val="000000"/>
              </a:solidFill>
              <a:effectLst/>
              <a:latin typeface="Roboto"/>
            </a:endParaRPr>
          </a:p>
          <a:p>
            <a:pPr algn="l"/>
            <a:r>
              <a:rPr lang="en-US" b="0" i="0" dirty="0">
                <a:solidFill>
                  <a:srgbClr val="000000"/>
                </a:solidFill>
                <a:effectLst/>
                <a:latin typeface="Roboto"/>
              </a:rPr>
              <a:t>Then, when loss is sensed, decrease the send rate, so that your throughput is not that fast, and congestion can be avoided. </a:t>
            </a:r>
          </a:p>
          <a:p>
            <a:pPr algn="l"/>
            <a:endParaRPr lang="en-US" b="0" i="0" dirty="0">
              <a:solidFill>
                <a:srgbClr val="000000"/>
              </a:solidFill>
              <a:effectLst/>
              <a:latin typeface="Roboto"/>
            </a:endParaRPr>
          </a:p>
          <a:p>
            <a:pPr algn="l"/>
            <a:r>
              <a:rPr lang="en-US" b="0" i="0" dirty="0">
                <a:solidFill>
                  <a:srgbClr val="000000"/>
                </a:solidFill>
                <a:effectLst/>
                <a:latin typeface="Roboto"/>
              </a:rPr>
              <a:t>These principle helps TCP realize fast but not too fast. </a:t>
            </a:r>
          </a:p>
          <a:p>
            <a:endParaRPr lang="en-US" dirty="0"/>
          </a:p>
          <a:p>
            <a:pPr marL="171450" indent="-171450">
              <a:buFont typeface="Arial" panose="020B0604020202020204" pitchFamily="34" charset="0"/>
              <a:buChar char="•"/>
            </a:pPr>
            <a:r>
              <a:rPr lang="en-US" dirty="0"/>
              <a:t>I have an idea: what if we always make sure a minimum bandwidth of the network is always being used so that whenever a change occurs on the network, its effect will not be as </a:t>
            </a:r>
            <a:r>
              <a:rPr lang="en-US" dirty="0" err="1"/>
              <a:t>dramatica</a:t>
            </a:r>
            <a:r>
              <a:rPr lang="en-US" dirty="0"/>
              <a:t>, thus potentially enhancing the effectiveness of the change rate (rate of change of bytes/sec rate = a rate of change of a rate) because we can make it so the algorithm does a better job at knowing how rapidly and by how much to change the send rate.</a:t>
            </a:r>
          </a:p>
        </p:txBody>
      </p:sp>
      <p:sp>
        <p:nvSpPr>
          <p:cNvPr id="4" name="Slide Number Placeholder 3"/>
          <p:cNvSpPr>
            <a:spLocks noGrp="1"/>
          </p:cNvSpPr>
          <p:nvPr>
            <p:ph type="sldNum" sz="quarter" idx="5"/>
          </p:nvPr>
        </p:nvSpPr>
        <p:spPr/>
        <p:txBody>
          <a:bodyPr/>
          <a:lstStyle/>
          <a:p>
            <a:fld id="{37B21346-987B-438E-8D20-ACF3E30F2610}" type="slidenum">
              <a:rPr lang="en-US" smtClean="0"/>
              <a:pPr/>
              <a:t>122</a:t>
            </a:fld>
            <a:endParaRPr lang="en-US"/>
          </a:p>
        </p:txBody>
      </p:sp>
    </p:spTree>
    <p:extLst>
      <p:ext uri="{BB962C8B-B14F-4D97-AF65-F5344CB8AC3E}">
        <p14:creationId xmlns:p14="http://schemas.microsoft.com/office/powerpoint/2010/main" val="3190843894"/>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73769616"/>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14290596"/>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Notice this is similar to </a:t>
            </a:r>
            <a:r>
              <a:rPr lang="en-US" dirty="0" err="1"/>
              <a:t>rwnd</a:t>
            </a:r>
            <a:r>
              <a:rPr lang="en-US" dirty="0"/>
              <a:t> </a:t>
            </a:r>
            <a:r>
              <a:rPr lang="en-US" dirty="0">
                <a:sym typeface="Wingdings" panose="05000000000000000000" pitchFamily="2" charset="2"/>
              </a:rPr>
              <a:t> TCP reception rate set to  </a:t>
            </a:r>
            <a:r>
              <a:rPr lang="en-US" dirty="0" err="1">
                <a:sym typeface="Wingdings" panose="05000000000000000000" pitchFamily="2" charset="2"/>
              </a:rPr>
              <a:t>rwnd</a:t>
            </a:r>
            <a:r>
              <a:rPr lang="en-US" dirty="0">
                <a:sym typeface="Wingdings" panose="05000000000000000000" pitchFamily="2" charset="2"/>
              </a:rPr>
              <a:t>/RTT</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97731646"/>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11848224"/>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err="1"/>
              <a:t>Ssthresh</a:t>
            </a:r>
            <a:r>
              <a:rPr lang="en-US" dirty="0"/>
              <a:t> has a set initial default value; when </a:t>
            </a:r>
            <a:r>
              <a:rPr lang="en-US" dirty="0" err="1"/>
              <a:t>cwd</a:t>
            </a:r>
            <a:r>
              <a:rPr lang="en-US" dirty="0"/>
              <a:t> &gt;= </a:t>
            </a:r>
            <a:r>
              <a:rPr lang="en-US" dirty="0" err="1"/>
              <a:t>ssthresh</a:t>
            </a:r>
            <a:r>
              <a:rPr lang="en-US" dirty="0"/>
              <a:t>, then we go into congestion control phase and apply AIMD (additive increase, multiplicative decrease).</a:t>
            </a:r>
          </a:p>
          <a:p>
            <a:pPr marL="171450" indent="-171450">
              <a:buFont typeface="Arial" panose="020B0604020202020204" pitchFamily="34" charset="0"/>
              <a:buChar char="•"/>
            </a:pPr>
            <a:r>
              <a:rPr lang="en-US" dirty="0"/>
              <a:t>For timeout detection: </a:t>
            </a:r>
            <a:r>
              <a:rPr lang="en-US" dirty="0" err="1"/>
              <a:t>cwnd</a:t>
            </a:r>
            <a:r>
              <a:rPr lang="en-US" dirty="0"/>
              <a:t> is cut to 1 as shown in the graph </a:t>
            </a:r>
            <a:r>
              <a:rPr lang="en-US" dirty="0">
                <a:sym typeface="Wingdings" panose="05000000000000000000" pitchFamily="2" charset="2"/>
              </a:rPr>
              <a:t></a:t>
            </a:r>
            <a:r>
              <a:rPr lang="en-US" dirty="0"/>
              <a:t>the blue curve), </a:t>
            </a:r>
          </a:p>
          <a:p>
            <a:pPr marL="628650" lvl="1" indent="-171450">
              <a:buFont typeface="Arial" panose="020B0604020202020204" pitchFamily="34" charset="0"/>
              <a:buChar char="•"/>
            </a:pPr>
            <a:r>
              <a:rPr lang="en-US" dirty="0"/>
              <a:t> </a:t>
            </a:r>
            <a:r>
              <a:rPr lang="en-US" dirty="0" err="1"/>
              <a:t>ssthresh</a:t>
            </a:r>
            <a:r>
              <a:rPr lang="en-US" dirty="0"/>
              <a:t> is still set to ½ </a:t>
            </a:r>
            <a:r>
              <a:rPr lang="en-US" dirty="0" err="1"/>
              <a:t>cwnd</a:t>
            </a:r>
            <a:r>
              <a:rPr lang="en-US" dirty="0"/>
              <a:t> whether there is a timeout or triple ACK detected.</a:t>
            </a:r>
          </a:p>
          <a:p>
            <a:pPr marL="628650" lvl="1" indent="-171450">
              <a:buFont typeface="Arial" panose="020B0604020202020204" pitchFamily="34" charset="0"/>
              <a:buChar char="•"/>
            </a:pPr>
            <a:r>
              <a:rPr lang="en-US" dirty="0"/>
              <a:t>But for timeout, instead of growing via AIMD, we restart the entire process and do slow-start congestion avoidance (exponential growth until you reach the </a:t>
            </a:r>
            <a:r>
              <a:rPr lang="en-US" dirty="0" err="1"/>
              <a:t>ssthres</a:t>
            </a:r>
            <a:r>
              <a:rPr lang="en-US" dirty="0"/>
              <a:t>, which has been set to a new value).</a:t>
            </a:r>
          </a:p>
          <a:p>
            <a:pPr marL="628650" lvl="1" indent="-171450">
              <a:buFont typeface="Arial" panose="020B0604020202020204" pitchFamily="34" charset="0"/>
              <a:buChar char="•"/>
            </a:pPr>
            <a:r>
              <a:rPr lang="en-US" dirty="0"/>
              <a:t>For triple ACK detection, we simply set </a:t>
            </a:r>
            <a:r>
              <a:rPr lang="en-US" dirty="0" err="1"/>
              <a:t>cwnd</a:t>
            </a:r>
            <a:r>
              <a:rPr lang="en-US" dirty="0"/>
              <a:t> and </a:t>
            </a:r>
            <a:r>
              <a:rPr lang="en-US" dirty="0" err="1"/>
              <a:t>ssthresh</a:t>
            </a:r>
            <a:r>
              <a:rPr lang="en-US" dirty="0"/>
              <a:t> to ½ </a:t>
            </a:r>
            <a:r>
              <a:rPr lang="en-US" dirty="0" err="1"/>
              <a:t>cwnd</a:t>
            </a:r>
            <a:r>
              <a:rPr lang="en-US" dirty="0"/>
              <a:t> at detection continue to implement AIMD (as shown by the black curve).</a:t>
            </a:r>
          </a:p>
          <a:p>
            <a:pPr marL="628650" lvl="1"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06956098"/>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Remember MSS= MTU = maximum segment size.</a:t>
            </a:r>
          </a:p>
          <a:p>
            <a:pPr marL="171450" indent="-171450">
              <a:buFont typeface="Arial" panose="020B0604020202020204" pitchFamily="34" charset="0"/>
              <a:buChar char="•"/>
            </a:pPr>
            <a:r>
              <a:rPr lang="en-US" dirty="0"/>
              <a:t>For </a:t>
            </a:r>
            <a:r>
              <a:rPr lang="en-US" dirty="0" err="1"/>
              <a:t>cwnd</a:t>
            </a:r>
            <a:r>
              <a:rPr lang="en-US" dirty="0"/>
              <a:t>, its value is discrete (integers only), and it is essentially a factor of MSS.</a:t>
            </a:r>
          </a:p>
          <a:p>
            <a:pPr marL="171450" indent="-171450">
              <a:buFont typeface="Arial" panose="020B0604020202020204" pitchFamily="34" charset="0"/>
              <a:buChar char="•"/>
            </a:pPr>
            <a:r>
              <a:rPr lang="en-US" dirty="0"/>
              <a:t>For example, if </a:t>
            </a:r>
            <a:r>
              <a:rPr lang="en-US" dirty="0" err="1"/>
              <a:t>cwnd</a:t>
            </a:r>
            <a:r>
              <a:rPr lang="en-US" dirty="0"/>
              <a:t> = 3 = n</a:t>
            </a:r>
            <a:r>
              <a:rPr lang="en-US" dirty="0">
                <a:sym typeface="Wingdings" panose="05000000000000000000" pitchFamily="2" charset="2"/>
              </a:rPr>
              <a:t> then it is sending n*MMS = 3*MMS packets each RTT = (bytes/sec)  n*MMS/RTT</a:t>
            </a:r>
          </a:p>
          <a:p>
            <a:pPr marL="171450" indent="-171450">
              <a:buFont typeface="Arial" panose="020B0604020202020204" pitchFamily="34" charset="0"/>
              <a:buChar char="•"/>
            </a:pPr>
            <a:r>
              <a:rPr lang="en-US" dirty="0"/>
              <a:t>Note for this class: “Duplicate Acks” refers to TRIPLE DUPLICATE:</a:t>
            </a:r>
          </a:p>
          <a:p>
            <a:pPr marL="628650" lvl="1" indent="-171450">
              <a:buFont typeface="Arial" panose="020B0604020202020204" pitchFamily="34" charset="0"/>
              <a:buChar char="•"/>
            </a:pPr>
            <a:r>
              <a:rPr lang="en-US" dirty="0"/>
              <a:t>I.E.: first ACK received is original</a:t>
            </a:r>
          </a:p>
          <a:p>
            <a:pPr marL="1085850" lvl="2" indent="-171450">
              <a:buFont typeface="Arial" panose="020B0604020202020204" pitchFamily="34" charset="0"/>
              <a:buChar char="•"/>
            </a:pPr>
            <a:r>
              <a:rPr lang="en-US" dirty="0"/>
              <a:t>THE NEXT 3 ACKs for the same byte-stream request is considered “duplicate ACKs received” and thus SSHTHRES is halved.</a:t>
            </a:r>
          </a:p>
          <a:p>
            <a:pPr marL="1085850" lvl="2" indent="-171450">
              <a:buFont typeface="Arial" panose="020B0604020202020204" pitchFamily="34" charset="0"/>
              <a:buChar char="•"/>
            </a:pPr>
            <a:r>
              <a:rPr lang="en-US" dirty="0"/>
              <a:t>So total ACKs sent for the same byte-stream request = 4 (1 original + 3 duplicates).</a:t>
            </a:r>
          </a:p>
        </p:txBody>
      </p:sp>
      <p:sp>
        <p:nvSpPr>
          <p:cNvPr id="4" name="Slide Number Placeholder 3"/>
          <p:cNvSpPr>
            <a:spLocks noGrp="1"/>
          </p:cNvSpPr>
          <p:nvPr>
            <p:ph type="sldNum" sz="quarter" idx="5"/>
          </p:nvPr>
        </p:nvSpPr>
        <p:spPr/>
        <p:txBody>
          <a:bodyPr/>
          <a:lstStyle/>
          <a:p>
            <a:fld id="{3D91EEAC-CFEF-9647-876F-EABC6B8338D7}" type="slidenum">
              <a:rPr lang="en-US" smtClean="0"/>
              <a:t>128</a:t>
            </a:fld>
            <a:endParaRPr lang="en-US"/>
          </a:p>
        </p:txBody>
      </p:sp>
    </p:spTree>
    <p:extLst>
      <p:ext uri="{BB962C8B-B14F-4D97-AF65-F5344CB8AC3E}">
        <p14:creationId xmlns:p14="http://schemas.microsoft.com/office/powerpoint/2010/main" val="18643154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25182421"/>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Above average is when we do not consider slow-start algorithm.</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19439359"/>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87640295"/>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31098693"/>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5120122"/>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36962384"/>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43469585"/>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01055237"/>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(new standard of TCP)</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10331651"/>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71203009"/>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If you open up multiple TCP threads (sockets) to a device, that device will get more throughput/bandwidth than a device that only has 1 socket. This can cause unfairness.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864086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13717592"/>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54898140"/>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91EEAC-CFEF-9647-876F-EABC6B8338D7}" type="slidenum">
              <a:rPr lang="en-US" smtClean="0"/>
              <a:t>140</a:t>
            </a:fld>
            <a:endParaRPr lang="en-US"/>
          </a:p>
        </p:txBody>
      </p:sp>
    </p:spTree>
    <p:extLst>
      <p:ext uri="{BB962C8B-B14F-4D97-AF65-F5344CB8AC3E}">
        <p14:creationId xmlns:p14="http://schemas.microsoft.com/office/powerpoint/2010/main" val="3370746623"/>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7"/>
        <p:cNvGrpSpPr/>
        <p:nvPr/>
      </p:nvGrpSpPr>
      <p:grpSpPr>
        <a:xfrm>
          <a:off x="0" y="0"/>
          <a:ext cx="0" cy="0"/>
          <a:chOff x="0" y="0"/>
          <a:chExt cx="0" cy="0"/>
        </a:xfrm>
      </p:grpSpPr>
      <p:sp>
        <p:nvSpPr>
          <p:cNvPr id="3188" name="Google Shape;3188;p74:notes"/>
          <p:cNvSpPr txBox="1">
            <a:spLocks noGrp="1"/>
          </p:cNvSpPr>
          <p:nvPr>
            <p:ph type="body" idx="1"/>
          </p:nvPr>
        </p:nvSpPr>
        <p:spPr>
          <a:xfrm>
            <a:off x="939800" y="4416425"/>
            <a:ext cx="5168900" cy="4183063"/>
          </a:xfrm>
          <a:prstGeom prst="rect">
            <a:avLst/>
          </a:prstGeom>
        </p:spPr>
        <p:txBody>
          <a:bodyPr spcFirstLastPara="1" wrap="square" lIns="93375" tIns="46675" rIns="93375" bIns="46675" anchor="t" anchorCtr="0">
            <a:noAutofit/>
          </a:bodyPr>
          <a:lstStyle/>
          <a:p>
            <a:pPr marL="0" lvl="0" indent="0" algn="l" rtl="0">
              <a:spcBef>
                <a:spcPts val="360"/>
              </a:spcBef>
              <a:spcAft>
                <a:spcPts val="0"/>
              </a:spcAft>
              <a:buNone/>
            </a:pPr>
            <a:endParaRPr/>
          </a:p>
        </p:txBody>
      </p:sp>
      <p:sp>
        <p:nvSpPr>
          <p:cNvPr id="3189" name="Google Shape;3189;p74:notes"/>
          <p:cNvSpPr>
            <a:spLocks noGrp="1" noRot="1" noChangeAspect="1"/>
          </p:cNvSpPr>
          <p:nvPr>
            <p:ph type="sldImg" idx="2"/>
          </p:nvPr>
        </p:nvSpPr>
        <p:spPr>
          <a:xfrm>
            <a:off x="1200150" y="696913"/>
            <a:ext cx="4648200"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694357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50014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922820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573333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314622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021434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91EEAC-CFEF-9647-876F-EABC6B8338D7}" type="slidenum">
              <a:rPr lang="en-US" smtClean="0"/>
              <a:t>2</a:t>
            </a:fld>
            <a:endParaRPr lang="en-US"/>
          </a:p>
        </p:txBody>
      </p:sp>
    </p:spTree>
    <p:extLst>
      <p:ext uri="{BB962C8B-B14F-4D97-AF65-F5344CB8AC3E}">
        <p14:creationId xmlns:p14="http://schemas.microsoft.com/office/powerpoint/2010/main" val="261623596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51590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587942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8534106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91EEAC-CFEF-9647-876F-EABC6B8338D7}" type="slidenum">
              <a:rPr lang="en-US" smtClean="0"/>
              <a:t>23</a:t>
            </a:fld>
            <a:endParaRPr lang="en-US"/>
          </a:p>
        </p:txBody>
      </p:sp>
    </p:spTree>
    <p:extLst>
      <p:ext uri="{BB962C8B-B14F-4D97-AF65-F5344CB8AC3E}">
        <p14:creationId xmlns:p14="http://schemas.microsoft.com/office/powerpoint/2010/main" val="339089855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536947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152538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read this RFC – </a:t>
            </a:r>
            <a:r>
              <a:rPr lang="en-US"/>
              <a:t>it’s only 2.5 pages!</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8782351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0386960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679220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720575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91EEAC-CFEF-9647-876F-EABC6B8338D7}" type="slidenum">
              <a:rPr lang="en-US" smtClean="0"/>
              <a:t>3</a:t>
            </a:fld>
            <a:endParaRPr lang="en-US"/>
          </a:p>
        </p:txBody>
      </p:sp>
    </p:spTree>
    <p:extLst>
      <p:ext uri="{BB962C8B-B14F-4D97-AF65-F5344CB8AC3E}">
        <p14:creationId xmlns:p14="http://schemas.microsoft.com/office/powerpoint/2010/main" val="162493217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7406907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738175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5244337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4807692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1933898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8196527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8"/>
        <p:cNvGrpSpPr/>
        <p:nvPr/>
      </p:nvGrpSpPr>
      <p:grpSpPr>
        <a:xfrm>
          <a:off x="0" y="0"/>
          <a:ext cx="0" cy="0"/>
          <a:chOff x="0" y="0"/>
          <a:chExt cx="0" cy="0"/>
        </a:xfrm>
      </p:grpSpPr>
      <p:sp>
        <p:nvSpPr>
          <p:cNvPr id="729" name="Google Shape;729;p17:notes"/>
          <p:cNvSpPr>
            <a:spLocks noGrp="1" noRot="1" noChangeAspect="1"/>
          </p:cNvSpPr>
          <p:nvPr>
            <p:ph type="sldImg" idx="2"/>
          </p:nvPr>
        </p:nvSpPr>
        <p:spPr>
          <a:xfrm>
            <a:off x="406400" y="696913"/>
            <a:ext cx="6191250" cy="34829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30" name="Google Shape;730;p17:notes"/>
          <p:cNvSpPr txBox="1">
            <a:spLocks noGrp="1"/>
          </p:cNvSpPr>
          <p:nvPr>
            <p:ph type="body" idx="1"/>
          </p:nvPr>
        </p:nvSpPr>
        <p:spPr>
          <a:xfrm>
            <a:off x="933450" y="4413250"/>
            <a:ext cx="5137150" cy="4179888"/>
          </a:xfrm>
          <a:prstGeom prst="rect">
            <a:avLst/>
          </a:prstGeom>
          <a:noFill/>
          <a:ln>
            <a:noFill/>
          </a:ln>
        </p:spPr>
        <p:txBody>
          <a:bodyPr spcFirstLastPara="1" wrap="square" lIns="93100" tIns="46550" rIns="93100" bIns="46550" anchor="t" anchorCtr="0">
            <a:noAutofit/>
          </a:bodyPr>
          <a:lstStyle/>
          <a:p>
            <a:pPr marL="0" lvl="0" indent="0" algn="l" rtl="0">
              <a:spcBef>
                <a:spcPts val="0"/>
              </a:spcBef>
              <a:spcAft>
                <a:spcPts val="0"/>
              </a:spcAft>
              <a:buNone/>
            </a:pPr>
            <a:r>
              <a:rPr lang="en-US"/>
              <a:t>1. Link, or say the physical channel is not reliable. The frame received by receiver may contain errors, like flipped bit. </a:t>
            </a:r>
            <a:endParaRPr/>
          </a:p>
          <a:p>
            <a:pPr marL="0" lvl="0" indent="0" algn="l" rtl="0">
              <a:spcBef>
                <a:spcPts val="360"/>
              </a:spcBef>
              <a:spcAft>
                <a:spcPts val="0"/>
              </a:spcAft>
              <a:buNone/>
            </a:pPr>
            <a:endParaRPr/>
          </a:p>
          <a:p>
            <a:pPr marL="0" lvl="0" indent="0" algn="l" rtl="0">
              <a:spcBef>
                <a:spcPts val="360"/>
              </a:spcBef>
              <a:spcAft>
                <a:spcPts val="0"/>
              </a:spcAft>
              <a:buNone/>
            </a:pPr>
            <a:r>
              <a:rPr lang="en-US"/>
              <a:t>2. How to find the error that happens in the transmission? Send additional information along with data.  EDC bits</a:t>
            </a:r>
            <a:endParaRPr/>
          </a:p>
          <a:p>
            <a:pPr marL="0" lvl="0" indent="0" algn="l" rtl="0">
              <a:spcBef>
                <a:spcPts val="360"/>
              </a:spcBef>
              <a:spcAft>
                <a:spcPts val="0"/>
              </a:spcAft>
              <a:buNone/>
            </a:pPr>
            <a:endParaRPr/>
          </a:p>
          <a:p>
            <a:pPr marL="0" lvl="0" indent="0" algn="l" rtl="0">
              <a:spcBef>
                <a:spcPts val="360"/>
              </a:spcBef>
              <a:spcAft>
                <a:spcPts val="0"/>
              </a:spcAft>
              <a:buNone/>
            </a:pPr>
            <a:r>
              <a:rPr lang="en-US"/>
              <a:t>3. What sender do, what receiver do. </a:t>
            </a:r>
            <a:endParaRPr/>
          </a:p>
          <a:p>
            <a:pPr marL="0" lvl="0" indent="0" algn="l" rtl="0">
              <a:spcBef>
                <a:spcPts val="360"/>
              </a:spcBef>
              <a:spcAft>
                <a:spcPts val="0"/>
              </a:spcAft>
              <a:buNone/>
            </a:pPr>
            <a:endParaRPr/>
          </a:p>
          <a:p>
            <a:pPr marL="0" lvl="0" indent="0" algn="l" rtl="0">
              <a:spcBef>
                <a:spcPts val="360"/>
              </a:spcBef>
              <a:spcAft>
                <a:spcPts val="0"/>
              </a:spcAft>
              <a:buNone/>
            </a:pPr>
            <a:r>
              <a:rPr lang="en-US"/>
              <a:t>4. Example: parity bit. Sum up all the bits, put the result as EDC bit. </a:t>
            </a:r>
            <a:endParaRPr/>
          </a:p>
          <a:p>
            <a:pPr marL="0" lvl="0" indent="0" algn="l" rtl="0">
              <a:spcBef>
                <a:spcPts val="360"/>
              </a:spcBef>
              <a:spcAft>
                <a:spcPts val="0"/>
              </a:spcAft>
              <a:buNone/>
            </a:pPr>
            <a:endParaRPr/>
          </a:p>
          <a:p>
            <a:pPr marL="0" lvl="0" indent="0" algn="l" rtl="0">
              <a:spcBef>
                <a:spcPts val="360"/>
              </a:spcBef>
              <a:spcAft>
                <a:spcPts val="0"/>
              </a:spcAft>
              <a:buNone/>
            </a:pPr>
            <a:r>
              <a:rPr lang="en-US"/>
              <a:t>5. It can guaranteed detection of 1 flipped bit, but can it detect 2 flipped bits?</a:t>
            </a:r>
            <a:endParaRPr/>
          </a:p>
          <a:p>
            <a:pPr marL="0" lvl="0" indent="0" algn="l" rtl="0">
              <a:spcBef>
                <a:spcPts val="360"/>
              </a:spcBef>
              <a:spcAft>
                <a:spcPts val="0"/>
              </a:spcAft>
              <a:buNone/>
            </a:pPr>
            <a:endParaRPr/>
          </a:p>
          <a:p>
            <a:pPr marL="0" lvl="0" indent="0" algn="l" rtl="0">
              <a:spcBef>
                <a:spcPts val="360"/>
              </a:spcBef>
              <a:spcAft>
                <a:spcPts val="0"/>
              </a:spcAft>
              <a:buNone/>
            </a:pPr>
            <a:r>
              <a:rPr lang="en-US"/>
              <a:t>6 not 100% reliable. </a:t>
            </a:r>
            <a:endParaRPr/>
          </a:p>
          <a:p>
            <a:pPr marL="0" lvl="0" indent="0" algn="l" rtl="0">
              <a:spcBef>
                <a:spcPts val="360"/>
              </a:spcBef>
              <a:spcAft>
                <a:spcPts val="0"/>
              </a:spcAft>
              <a:buNone/>
            </a:pPr>
            <a:endParaRPr/>
          </a:p>
          <a:p>
            <a:pPr marL="0" lvl="0" indent="0" algn="l" rtl="0">
              <a:spcBef>
                <a:spcPts val="360"/>
              </a:spcBef>
              <a:spcAft>
                <a:spcPts val="0"/>
              </a:spcAft>
              <a:buNone/>
            </a:pPr>
            <a:r>
              <a:rPr lang="en-US"/>
              <a:t>7 balance between utility and efficiency. Intuitively, if EDC has more bits, it provides better detection and correction capability. However, the data transmission efficiency becomes lower.  </a:t>
            </a:r>
            <a:endParaRPr/>
          </a:p>
          <a:p>
            <a:pPr marL="0" lvl="0" indent="0" algn="l" rtl="0">
              <a:spcBef>
                <a:spcPts val="360"/>
              </a:spcBef>
              <a:spcAft>
                <a:spcPts val="0"/>
              </a:spcAft>
              <a:buNone/>
            </a:pPr>
            <a:endParaRPr/>
          </a:p>
          <a:p>
            <a:pPr marL="0" lvl="0" indent="0" algn="l" rtl="0">
              <a:spcBef>
                <a:spcPts val="360"/>
              </a:spcBef>
              <a:spcAft>
                <a:spcPts val="0"/>
              </a:spcAft>
              <a:buNone/>
            </a:pPr>
            <a:endParaRPr/>
          </a:p>
        </p:txBody>
      </p:sp>
      <p:sp>
        <p:nvSpPr>
          <p:cNvPr id="731" name="Google Shape;731;p17:notes"/>
          <p:cNvSpPr txBox="1">
            <a:spLocks noGrp="1"/>
          </p:cNvSpPr>
          <p:nvPr>
            <p:ph type="sldNum" idx="12"/>
          </p:nvPr>
        </p:nvSpPr>
        <p:spPr>
          <a:xfrm>
            <a:off x="3968750" y="8824913"/>
            <a:ext cx="3035300" cy="465137"/>
          </a:xfrm>
          <a:prstGeom prst="rect">
            <a:avLst/>
          </a:prstGeom>
          <a:noFill/>
          <a:ln>
            <a:noFill/>
          </a:ln>
        </p:spPr>
        <p:txBody>
          <a:bodyPr spcFirstLastPara="1" wrap="square" lIns="93100" tIns="46550" rIns="93100" bIns="46550" anchor="b" anchorCtr="0">
            <a:noAutofit/>
          </a:bodyPr>
          <a:lstStyle/>
          <a:p>
            <a:pPr marL="0" lvl="0" indent="0" algn="r" rtl="0">
              <a:spcBef>
                <a:spcPts val="0"/>
              </a:spcBef>
              <a:spcAft>
                <a:spcPts val="0"/>
              </a:spcAft>
              <a:buNone/>
            </a:pPr>
            <a:fld id="{00000000-1234-1234-1234-123412341234}" type="slidenum">
              <a:rPr lang="en-US" sz="1200">
                <a:solidFill>
                  <a:schemeClr val="dk1"/>
                </a:solidFill>
                <a:latin typeface="Times New Roman"/>
                <a:ea typeface="Times New Roman"/>
                <a:cs typeface="Times New Roman"/>
                <a:sym typeface="Times New Roman"/>
              </a:rPr>
              <a:t>36</a:t>
            </a:fld>
            <a:endParaRPr sz="1200">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7"/>
        <p:cNvGrpSpPr/>
        <p:nvPr/>
      </p:nvGrpSpPr>
      <p:grpSpPr>
        <a:xfrm>
          <a:off x="0" y="0"/>
          <a:ext cx="0" cy="0"/>
          <a:chOff x="0" y="0"/>
          <a:chExt cx="0" cy="0"/>
        </a:xfrm>
      </p:grpSpPr>
      <p:sp>
        <p:nvSpPr>
          <p:cNvPr id="748" name="Google Shape;748;p18:notes"/>
          <p:cNvSpPr>
            <a:spLocks noGrp="1" noRot="1" noChangeAspect="1"/>
          </p:cNvSpPr>
          <p:nvPr>
            <p:ph type="sldImg" idx="2"/>
          </p:nvPr>
        </p:nvSpPr>
        <p:spPr>
          <a:xfrm>
            <a:off x="1179513" y="696913"/>
            <a:ext cx="4645025" cy="34829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49" name="Google Shape;749;p18:notes"/>
          <p:cNvSpPr txBox="1">
            <a:spLocks noGrp="1"/>
          </p:cNvSpPr>
          <p:nvPr>
            <p:ph type="body" idx="1"/>
          </p:nvPr>
        </p:nvSpPr>
        <p:spPr>
          <a:xfrm>
            <a:off x="933450" y="4413250"/>
            <a:ext cx="5137150" cy="4179888"/>
          </a:xfrm>
          <a:prstGeom prst="rect">
            <a:avLst/>
          </a:prstGeom>
          <a:noFill/>
          <a:ln>
            <a:noFill/>
          </a:ln>
        </p:spPr>
        <p:txBody>
          <a:bodyPr spcFirstLastPara="1" wrap="square" lIns="93100" tIns="46550" rIns="93100" bIns="46550" anchor="t" anchorCtr="0">
            <a:noAutofit/>
          </a:bodyPr>
          <a:lstStyle/>
          <a:p>
            <a:pPr marL="228600" lvl="0" indent="-228600" algn="l" rtl="0">
              <a:spcBef>
                <a:spcPts val="0"/>
              </a:spcBef>
              <a:spcAft>
                <a:spcPts val="0"/>
              </a:spcAft>
              <a:buClr>
                <a:schemeClr val="dk1"/>
              </a:buClr>
              <a:buSzPts val="1200"/>
              <a:buFont typeface="Times New Roman"/>
              <a:buAutoNum type="arabicPeriod"/>
            </a:pPr>
            <a:r>
              <a:rPr lang="en-US" sz="1200"/>
              <a:t>Extend to two-dimensional parity, more EDC bits, better detection and recovery. </a:t>
            </a:r>
            <a:endParaRPr/>
          </a:p>
          <a:p>
            <a:pPr marL="228600" lvl="0" indent="-228600" algn="l" rtl="0">
              <a:spcBef>
                <a:spcPts val="360"/>
              </a:spcBef>
              <a:spcAft>
                <a:spcPts val="0"/>
              </a:spcAft>
              <a:buClr>
                <a:schemeClr val="dk1"/>
              </a:buClr>
              <a:buSzPts val="1200"/>
              <a:buFont typeface="Times New Roman"/>
              <a:buAutoNum type="arabicPeriod"/>
            </a:pPr>
            <a:r>
              <a:rPr lang="en-US" sz="1200"/>
              <a:t>Row parity and column parity. </a:t>
            </a:r>
            <a:endParaRPr/>
          </a:p>
          <a:p>
            <a:pPr marL="228600" lvl="0" indent="-228600" algn="l" rtl="0">
              <a:spcBef>
                <a:spcPts val="360"/>
              </a:spcBef>
              <a:spcAft>
                <a:spcPts val="0"/>
              </a:spcAft>
              <a:buClr>
                <a:schemeClr val="dk1"/>
              </a:buClr>
              <a:buSzPts val="1200"/>
              <a:buFont typeface="Times New Roman"/>
              <a:buAutoNum type="arabicPeriod"/>
            </a:pPr>
            <a:r>
              <a:rPr lang="en-US" sz="1200"/>
              <a:t>Example, efficiency: 32/45</a:t>
            </a:r>
            <a:endParaRPr/>
          </a:p>
        </p:txBody>
      </p:sp>
      <p:sp>
        <p:nvSpPr>
          <p:cNvPr id="750" name="Google Shape;750;p18:notes"/>
          <p:cNvSpPr txBox="1">
            <a:spLocks noGrp="1"/>
          </p:cNvSpPr>
          <p:nvPr>
            <p:ph type="sldNum" idx="12"/>
          </p:nvPr>
        </p:nvSpPr>
        <p:spPr>
          <a:xfrm>
            <a:off x="3968750" y="8824913"/>
            <a:ext cx="3035300" cy="465137"/>
          </a:xfrm>
          <a:prstGeom prst="rect">
            <a:avLst/>
          </a:prstGeom>
          <a:noFill/>
          <a:ln>
            <a:noFill/>
          </a:ln>
        </p:spPr>
        <p:txBody>
          <a:bodyPr spcFirstLastPara="1" wrap="square" lIns="93100" tIns="46550" rIns="93100" bIns="46550" anchor="b" anchorCtr="0">
            <a:noAutofit/>
          </a:bodyPr>
          <a:lstStyle/>
          <a:p>
            <a:pPr marL="0" lvl="0" indent="0" algn="r" rtl="0">
              <a:spcBef>
                <a:spcPts val="0"/>
              </a:spcBef>
              <a:spcAft>
                <a:spcPts val="0"/>
              </a:spcAft>
              <a:buNone/>
            </a:pPr>
            <a:fld id="{00000000-1234-1234-1234-123412341234}" type="slidenum">
              <a:rPr lang="en-US" sz="1200">
                <a:solidFill>
                  <a:schemeClr val="dk1"/>
                </a:solidFill>
                <a:latin typeface="Times New Roman"/>
                <a:ea typeface="Times New Roman"/>
                <a:cs typeface="Times New Roman"/>
                <a:sym typeface="Times New Roman"/>
              </a:rPr>
              <a:t>37</a:t>
            </a:fld>
            <a:endParaRPr sz="1200">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7"/>
        <p:cNvGrpSpPr/>
        <p:nvPr/>
      </p:nvGrpSpPr>
      <p:grpSpPr>
        <a:xfrm>
          <a:off x="0" y="0"/>
          <a:ext cx="0" cy="0"/>
          <a:chOff x="0" y="0"/>
          <a:chExt cx="0" cy="0"/>
        </a:xfrm>
      </p:grpSpPr>
      <p:sp>
        <p:nvSpPr>
          <p:cNvPr id="788" name="Google Shape;788;p19:notes"/>
          <p:cNvSpPr>
            <a:spLocks noGrp="1" noRot="1" noChangeAspect="1"/>
          </p:cNvSpPr>
          <p:nvPr>
            <p:ph type="sldImg" idx="2"/>
          </p:nvPr>
        </p:nvSpPr>
        <p:spPr>
          <a:xfrm>
            <a:off x="1179513" y="696913"/>
            <a:ext cx="4645025" cy="34829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89" name="Google Shape;789;p19:notes"/>
          <p:cNvSpPr txBox="1">
            <a:spLocks noGrp="1"/>
          </p:cNvSpPr>
          <p:nvPr>
            <p:ph type="body" idx="1"/>
          </p:nvPr>
        </p:nvSpPr>
        <p:spPr>
          <a:xfrm>
            <a:off x="933450" y="4413250"/>
            <a:ext cx="5137150" cy="4179888"/>
          </a:xfrm>
          <a:prstGeom prst="rect">
            <a:avLst/>
          </a:prstGeom>
          <a:noFill/>
          <a:ln>
            <a:noFill/>
          </a:ln>
        </p:spPr>
        <p:txBody>
          <a:bodyPr spcFirstLastPara="1" wrap="square" lIns="93100" tIns="46550" rIns="93100" bIns="46550" anchor="t" anchorCtr="0">
            <a:noAutofit/>
          </a:bodyPr>
          <a:lstStyle/>
          <a:p>
            <a:pPr marL="228600" lvl="0" indent="-228600" algn="l" rtl="0">
              <a:spcBef>
                <a:spcPts val="0"/>
              </a:spcBef>
              <a:spcAft>
                <a:spcPts val="0"/>
              </a:spcAft>
              <a:buClr>
                <a:srgbClr val="212121"/>
              </a:buClr>
              <a:buSzPts val="1200"/>
              <a:buFont typeface="Roboto"/>
              <a:buAutoNum type="arabicPeriod"/>
            </a:pPr>
            <a:r>
              <a:rPr lang="en-US" b="0" i="0">
                <a:solidFill>
                  <a:srgbClr val="212121"/>
                </a:solidFill>
                <a:latin typeface="Roboto"/>
                <a:ea typeface="Roboto"/>
                <a:cs typeface="Roboto"/>
                <a:sym typeface="Roboto"/>
              </a:rPr>
              <a:t>Error correction. For 1 flipped bit, 2 dimensional parity is able to detect and correct the error. </a:t>
            </a:r>
            <a:endParaRPr/>
          </a:p>
          <a:p>
            <a:pPr marL="228600" lvl="0" indent="-228600" algn="l" rtl="0">
              <a:spcBef>
                <a:spcPts val="360"/>
              </a:spcBef>
              <a:spcAft>
                <a:spcPts val="0"/>
              </a:spcAft>
              <a:buClr>
                <a:srgbClr val="212121"/>
              </a:buClr>
              <a:buSzPts val="1200"/>
              <a:buFont typeface="Roboto"/>
              <a:buAutoNum type="arabicPeriod"/>
            </a:pPr>
            <a:r>
              <a:rPr lang="en-US" b="0" i="0">
                <a:solidFill>
                  <a:srgbClr val="212121"/>
                </a:solidFill>
                <a:latin typeface="Roboto"/>
                <a:ea typeface="Roboto"/>
                <a:cs typeface="Roboto"/>
                <a:sym typeface="Roboto"/>
              </a:rPr>
              <a:t>How many bits of error can it detect?</a:t>
            </a:r>
            <a:endParaRPr/>
          </a:p>
          <a:p>
            <a:pPr marL="685800" lvl="1" indent="-228600" algn="l" rtl="0">
              <a:spcBef>
                <a:spcPts val="360"/>
              </a:spcBef>
              <a:spcAft>
                <a:spcPts val="0"/>
              </a:spcAft>
              <a:buClr>
                <a:srgbClr val="212121"/>
              </a:buClr>
              <a:buSzPts val="1200"/>
              <a:buFont typeface="Roboto"/>
              <a:buAutoNum type="arabicPeriod"/>
            </a:pPr>
            <a:r>
              <a:rPr lang="en-US" b="0" i="0">
                <a:solidFill>
                  <a:srgbClr val="212121"/>
                </a:solidFill>
                <a:latin typeface="Roboto"/>
                <a:ea typeface="Roboto"/>
                <a:cs typeface="Roboto"/>
                <a:sym typeface="Roboto"/>
              </a:rPr>
              <a:t>Flip 2 bits, can it recover? </a:t>
            </a:r>
            <a:endParaRPr/>
          </a:p>
          <a:p>
            <a:pPr marL="685800" lvl="1" indent="-228600" algn="l" rtl="0">
              <a:spcBef>
                <a:spcPts val="360"/>
              </a:spcBef>
              <a:spcAft>
                <a:spcPts val="0"/>
              </a:spcAft>
              <a:buClr>
                <a:srgbClr val="212121"/>
              </a:buClr>
              <a:buSzPts val="1200"/>
              <a:buFont typeface="Roboto"/>
              <a:buAutoNum type="arabicPeriod"/>
            </a:pPr>
            <a:r>
              <a:rPr lang="en-US" b="0" i="0">
                <a:solidFill>
                  <a:srgbClr val="212121"/>
                </a:solidFill>
                <a:latin typeface="Roboto"/>
                <a:ea typeface="Roboto"/>
                <a:cs typeface="Roboto"/>
                <a:sym typeface="Roboto"/>
              </a:rPr>
              <a:t>Flip 3 bits? Can it detect?</a:t>
            </a:r>
            <a:endParaRPr/>
          </a:p>
          <a:p>
            <a:pPr marL="685800" lvl="1" indent="-228600" algn="l" rtl="0">
              <a:spcBef>
                <a:spcPts val="360"/>
              </a:spcBef>
              <a:spcAft>
                <a:spcPts val="0"/>
              </a:spcAft>
              <a:buClr>
                <a:srgbClr val="212121"/>
              </a:buClr>
              <a:buSzPts val="1200"/>
              <a:buFont typeface="Roboto"/>
              <a:buAutoNum type="arabicPeriod"/>
            </a:pPr>
            <a:r>
              <a:rPr lang="en-US" b="0" i="0">
                <a:solidFill>
                  <a:srgbClr val="212121"/>
                </a:solidFill>
                <a:latin typeface="Roboto"/>
                <a:ea typeface="Roboto"/>
                <a:cs typeface="Roboto"/>
                <a:sym typeface="Roboto"/>
              </a:rPr>
              <a:t>Flip 4 bits, can it detect? </a:t>
            </a:r>
            <a:endParaRPr/>
          </a:p>
          <a:p>
            <a:pPr marL="0" lvl="0" indent="0" algn="l" rtl="0">
              <a:spcBef>
                <a:spcPts val="360"/>
              </a:spcBef>
              <a:spcAft>
                <a:spcPts val="0"/>
              </a:spcAft>
              <a:buNone/>
            </a:pPr>
            <a:endParaRPr b="0" i="0">
              <a:solidFill>
                <a:srgbClr val="212121"/>
              </a:solidFill>
              <a:latin typeface="Roboto"/>
              <a:ea typeface="Roboto"/>
              <a:cs typeface="Roboto"/>
              <a:sym typeface="Roboto"/>
            </a:endParaRPr>
          </a:p>
          <a:p>
            <a:pPr marL="0" lvl="0" indent="0" algn="l" rtl="0">
              <a:spcBef>
                <a:spcPts val="360"/>
              </a:spcBef>
              <a:spcAft>
                <a:spcPts val="0"/>
              </a:spcAft>
              <a:buNone/>
            </a:pPr>
            <a:r>
              <a:rPr lang="en-US" b="0" i="0">
                <a:solidFill>
                  <a:srgbClr val="212121"/>
                </a:solidFill>
                <a:latin typeface="Roboto"/>
                <a:ea typeface="Roboto"/>
                <a:cs typeface="Roboto"/>
                <a:sym typeface="Roboto"/>
              </a:rPr>
              <a:t>Some say it can correct 1 bit of error and detect 2 bits of error, some say it can detect 3 bits of error. Personal, I haven’t found the corner case why it cannot detect 3 bits of error. </a:t>
            </a:r>
            <a:endParaRPr/>
          </a:p>
          <a:p>
            <a:pPr marL="0" lvl="0" indent="0" algn="l" rtl="0">
              <a:spcBef>
                <a:spcPts val="360"/>
              </a:spcBef>
              <a:spcAft>
                <a:spcPts val="0"/>
              </a:spcAft>
              <a:buNone/>
            </a:pPr>
            <a:endParaRPr b="0" i="0">
              <a:solidFill>
                <a:srgbClr val="212121"/>
              </a:solidFill>
              <a:latin typeface="Roboto"/>
              <a:ea typeface="Roboto"/>
              <a:cs typeface="Roboto"/>
              <a:sym typeface="Roboto"/>
            </a:endParaRPr>
          </a:p>
          <a:p>
            <a:pPr marL="0" lvl="0" indent="0" algn="l" rtl="0">
              <a:spcBef>
                <a:spcPts val="360"/>
              </a:spcBef>
              <a:spcAft>
                <a:spcPts val="0"/>
              </a:spcAft>
              <a:buNone/>
            </a:pPr>
            <a:endParaRPr/>
          </a:p>
        </p:txBody>
      </p:sp>
      <p:sp>
        <p:nvSpPr>
          <p:cNvPr id="790" name="Google Shape;790;p19:notes"/>
          <p:cNvSpPr txBox="1">
            <a:spLocks noGrp="1"/>
          </p:cNvSpPr>
          <p:nvPr>
            <p:ph type="sldNum" idx="12"/>
          </p:nvPr>
        </p:nvSpPr>
        <p:spPr>
          <a:xfrm>
            <a:off x="3968750" y="8824913"/>
            <a:ext cx="3035300" cy="465137"/>
          </a:xfrm>
          <a:prstGeom prst="rect">
            <a:avLst/>
          </a:prstGeom>
          <a:noFill/>
          <a:ln>
            <a:noFill/>
          </a:ln>
        </p:spPr>
        <p:txBody>
          <a:bodyPr spcFirstLastPara="1" wrap="square" lIns="93100" tIns="46550" rIns="93100" bIns="46550" anchor="b" anchorCtr="0">
            <a:noAutofit/>
          </a:bodyPr>
          <a:lstStyle/>
          <a:p>
            <a:pPr marL="0" lvl="0" indent="0" algn="r" rtl="0">
              <a:spcBef>
                <a:spcPts val="0"/>
              </a:spcBef>
              <a:spcAft>
                <a:spcPts val="0"/>
              </a:spcAft>
              <a:buNone/>
            </a:pPr>
            <a:fld id="{00000000-1234-1234-1234-123412341234}" type="slidenum">
              <a:rPr lang="en-US" sz="1200">
                <a:solidFill>
                  <a:schemeClr val="dk1"/>
                </a:solidFill>
                <a:latin typeface="Times New Roman"/>
                <a:ea typeface="Times New Roman"/>
                <a:cs typeface="Times New Roman"/>
                <a:sym typeface="Times New Roman"/>
              </a:rPr>
              <a:t>38</a:t>
            </a:fld>
            <a:endParaRPr sz="1200">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9"/>
        <p:cNvGrpSpPr/>
        <p:nvPr/>
      </p:nvGrpSpPr>
      <p:grpSpPr>
        <a:xfrm>
          <a:off x="0" y="0"/>
          <a:ext cx="0" cy="0"/>
          <a:chOff x="0" y="0"/>
          <a:chExt cx="0" cy="0"/>
        </a:xfrm>
      </p:grpSpPr>
      <p:sp>
        <p:nvSpPr>
          <p:cNvPr id="990" name="Google Shape;990;p20:notes"/>
          <p:cNvSpPr>
            <a:spLocks noGrp="1" noRot="1" noChangeAspect="1"/>
          </p:cNvSpPr>
          <p:nvPr>
            <p:ph type="sldImg" idx="2"/>
          </p:nvPr>
        </p:nvSpPr>
        <p:spPr>
          <a:xfrm>
            <a:off x="1179513" y="696913"/>
            <a:ext cx="4645025" cy="34829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991" name="Google Shape;991;p20:notes"/>
          <p:cNvSpPr txBox="1">
            <a:spLocks noGrp="1"/>
          </p:cNvSpPr>
          <p:nvPr>
            <p:ph type="body" idx="1"/>
          </p:nvPr>
        </p:nvSpPr>
        <p:spPr>
          <a:xfrm>
            <a:off x="933450" y="4413250"/>
            <a:ext cx="5137150" cy="4179888"/>
          </a:xfrm>
          <a:prstGeom prst="rect">
            <a:avLst/>
          </a:prstGeom>
          <a:noFill/>
          <a:ln>
            <a:noFill/>
          </a:ln>
        </p:spPr>
        <p:txBody>
          <a:bodyPr spcFirstLastPara="1" wrap="square" lIns="93100" tIns="46550" rIns="93100" bIns="46550" anchor="t" anchorCtr="0">
            <a:noAutofit/>
          </a:bodyPr>
          <a:lstStyle/>
          <a:p>
            <a:pPr marL="228600" lvl="0" indent="-228600" algn="l" rtl="0">
              <a:spcBef>
                <a:spcPts val="0"/>
              </a:spcBef>
              <a:spcAft>
                <a:spcPts val="0"/>
              </a:spcAft>
              <a:buClr>
                <a:schemeClr val="dk1"/>
              </a:buClr>
              <a:buSzPts val="1200"/>
              <a:buFont typeface="Times New Roman"/>
              <a:buAutoNum type="arabicPeriod"/>
            </a:pPr>
            <a:r>
              <a:rPr lang="en-US"/>
              <a:t>Internet checksum, used in Internet, IP layer. </a:t>
            </a:r>
            <a:endParaRPr/>
          </a:p>
          <a:p>
            <a:pPr marL="228600" lvl="0" indent="-228600" algn="l" rtl="0">
              <a:spcBef>
                <a:spcPts val="360"/>
              </a:spcBef>
              <a:spcAft>
                <a:spcPts val="0"/>
              </a:spcAft>
              <a:buClr>
                <a:schemeClr val="dk1"/>
              </a:buClr>
              <a:buSzPts val="1200"/>
              <a:buFont typeface="Times New Roman"/>
              <a:buAutoNum type="arabicPeriod"/>
            </a:pPr>
            <a:r>
              <a:rPr lang="en-US"/>
              <a:t>How it works? </a:t>
            </a:r>
            <a:endParaRPr/>
          </a:p>
          <a:p>
            <a:pPr marL="685800" lvl="1" indent="-228600" algn="l" rtl="0">
              <a:spcBef>
                <a:spcPts val="360"/>
              </a:spcBef>
              <a:spcAft>
                <a:spcPts val="0"/>
              </a:spcAft>
              <a:buClr>
                <a:schemeClr val="dk1"/>
              </a:buClr>
              <a:buSzPts val="1200"/>
              <a:buFont typeface="Times New Roman"/>
              <a:buAutoNum type="arabicPeriod"/>
            </a:pPr>
            <a:r>
              <a:rPr lang="en-US"/>
              <a:t>Data must be multiple of 16, divided into 16 bits sections, </a:t>
            </a:r>
            <a:endParaRPr/>
          </a:p>
          <a:p>
            <a:pPr marL="685800" lvl="1" indent="-228600" algn="l" rtl="0">
              <a:spcBef>
                <a:spcPts val="360"/>
              </a:spcBef>
              <a:spcAft>
                <a:spcPts val="0"/>
              </a:spcAft>
              <a:buClr>
                <a:schemeClr val="dk1"/>
              </a:buClr>
              <a:buSzPts val="1200"/>
              <a:buFont typeface="Times New Roman"/>
              <a:buAutoNum type="arabicPeriod"/>
            </a:pPr>
            <a:r>
              <a:rPr lang="en-US"/>
              <a:t>generate 16 bits of checksum. Sent to receiver.</a:t>
            </a:r>
            <a:endParaRPr/>
          </a:p>
          <a:p>
            <a:pPr marL="685800" lvl="1" indent="-228600" algn="l" rtl="0">
              <a:spcBef>
                <a:spcPts val="360"/>
              </a:spcBef>
              <a:spcAft>
                <a:spcPts val="0"/>
              </a:spcAft>
              <a:buClr>
                <a:schemeClr val="dk1"/>
              </a:buClr>
              <a:buSzPts val="1200"/>
              <a:buFont typeface="Times New Roman"/>
              <a:buAutoNum type="arabicPeriod"/>
            </a:pPr>
            <a:r>
              <a:rPr lang="en-US"/>
              <a:t>Add up all 16 bits, expecting all 1s.  </a:t>
            </a:r>
            <a:endParaRPr/>
          </a:p>
        </p:txBody>
      </p:sp>
      <p:sp>
        <p:nvSpPr>
          <p:cNvPr id="992" name="Google Shape;992;p20:notes"/>
          <p:cNvSpPr txBox="1">
            <a:spLocks noGrp="1"/>
          </p:cNvSpPr>
          <p:nvPr>
            <p:ph type="sldNum" idx="12"/>
          </p:nvPr>
        </p:nvSpPr>
        <p:spPr>
          <a:xfrm>
            <a:off x="3968750" y="8824913"/>
            <a:ext cx="3035300" cy="465137"/>
          </a:xfrm>
          <a:prstGeom prst="rect">
            <a:avLst/>
          </a:prstGeom>
          <a:noFill/>
          <a:ln>
            <a:noFill/>
          </a:ln>
        </p:spPr>
        <p:txBody>
          <a:bodyPr spcFirstLastPara="1" wrap="square" lIns="93100" tIns="46550" rIns="93100" bIns="46550" anchor="b" anchorCtr="0">
            <a:noAutofit/>
          </a:bodyPr>
          <a:lstStyle/>
          <a:p>
            <a:pPr marL="0" lvl="0" indent="0" algn="r" rtl="0">
              <a:spcBef>
                <a:spcPts val="0"/>
              </a:spcBef>
              <a:spcAft>
                <a:spcPts val="0"/>
              </a:spcAft>
              <a:buNone/>
            </a:pPr>
            <a:fld id="{00000000-1234-1234-1234-123412341234}" type="slidenum">
              <a:rPr lang="en-US" sz="1200">
                <a:solidFill>
                  <a:schemeClr val="dk1"/>
                </a:solidFill>
                <a:latin typeface="Times New Roman"/>
                <a:ea typeface="Times New Roman"/>
                <a:cs typeface="Times New Roman"/>
                <a:sym typeface="Times New Roman"/>
              </a:rPr>
              <a:t>39</a:t>
            </a:fld>
            <a:endParaRPr sz="1200">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 By logical communication , we</a:t>
            </a:r>
          </a:p>
          <a:p>
            <a:r>
              <a:rPr lang="en-US" sz="1200" kern="1200" dirty="0">
                <a:solidFill>
                  <a:schemeClr val="tx1"/>
                </a:solidFill>
                <a:effectLst/>
                <a:latin typeface="+mn-lt"/>
                <a:ea typeface="+mn-ea"/>
                <a:cs typeface="+mn-cs"/>
              </a:rPr>
              <a:t>mean that from an application’s perspective, it is as if the hosts running the processes</a:t>
            </a:r>
          </a:p>
          <a:p>
            <a:r>
              <a:rPr lang="en-US" sz="1200" kern="1200" dirty="0">
                <a:solidFill>
                  <a:schemeClr val="tx1"/>
                </a:solidFill>
                <a:effectLst/>
                <a:latin typeface="+mn-lt"/>
                <a:ea typeface="+mn-ea"/>
                <a:cs typeface="+mn-cs"/>
              </a:rPr>
              <a:t>were directly connected; in reality, the hosts may be on opposite sides of the</a:t>
            </a:r>
          </a:p>
          <a:p>
            <a:r>
              <a:rPr lang="en-US" sz="1200" kern="1200" dirty="0">
                <a:solidFill>
                  <a:schemeClr val="tx1"/>
                </a:solidFill>
                <a:effectLst/>
                <a:latin typeface="+mn-lt"/>
                <a:ea typeface="+mn-ea"/>
                <a:cs typeface="+mn-cs"/>
              </a:rPr>
              <a:t>planet, connected via numerous routers and a wide range of link types. Application</a:t>
            </a:r>
          </a:p>
          <a:p>
            <a:r>
              <a:rPr lang="en-US" sz="1200" kern="1200" dirty="0">
                <a:solidFill>
                  <a:schemeClr val="tx1"/>
                </a:solidFill>
                <a:effectLst/>
                <a:latin typeface="+mn-lt"/>
                <a:ea typeface="+mn-ea"/>
                <a:cs typeface="+mn-cs"/>
              </a:rPr>
              <a:t>processes use the logical communication provided by the transport layer to send</a:t>
            </a:r>
          </a:p>
          <a:p>
            <a:r>
              <a:rPr lang="en-US" sz="1200" kern="1200" dirty="0">
                <a:solidFill>
                  <a:schemeClr val="tx1"/>
                </a:solidFill>
                <a:effectLst/>
                <a:latin typeface="+mn-lt"/>
                <a:ea typeface="+mn-ea"/>
                <a:cs typeface="+mn-cs"/>
              </a:rPr>
              <a:t>messages to each other, free from the worry of the details of the physical infrastructure</a:t>
            </a:r>
          </a:p>
          <a:p>
            <a:r>
              <a:rPr lang="en-US" sz="1200" kern="1200" dirty="0">
                <a:solidFill>
                  <a:schemeClr val="tx1"/>
                </a:solidFill>
                <a:effectLst/>
                <a:latin typeface="+mn-lt"/>
                <a:ea typeface="+mn-ea"/>
                <a:cs typeface="+mn-cs"/>
              </a:rPr>
              <a:t>used to carry these messages.</a:t>
            </a:r>
          </a:p>
          <a:p>
            <a:endParaRPr lang="en-US" dirty="0"/>
          </a:p>
          <a:p>
            <a:r>
              <a:rPr lang="en-US" dirty="0"/>
              <a:t>Let’s look at each of these three (logical communications, actions,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1421456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7"/>
        <p:cNvGrpSpPr/>
        <p:nvPr/>
      </p:nvGrpSpPr>
      <p:grpSpPr>
        <a:xfrm>
          <a:off x="0" y="0"/>
          <a:ext cx="0" cy="0"/>
          <a:chOff x="0" y="0"/>
          <a:chExt cx="0" cy="0"/>
        </a:xfrm>
      </p:grpSpPr>
      <p:sp>
        <p:nvSpPr>
          <p:cNvPr id="998" name="Google Shape;998;p21:notes"/>
          <p:cNvSpPr>
            <a:spLocks noGrp="1" noRot="1" noChangeAspect="1"/>
          </p:cNvSpPr>
          <p:nvPr>
            <p:ph type="sldImg" idx="2"/>
          </p:nvPr>
        </p:nvSpPr>
        <p:spPr>
          <a:xfrm>
            <a:off x="1179513" y="696913"/>
            <a:ext cx="4645025" cy="34829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999" name="Google Shape;999;p21:notes"/>
          <p:cNvSpPr txBox="1">
            <a:spLocks noGrp="1"/>
          </p:cNvSpPr>
          <p:nvPr>
            <p:ph type="body" idx="1"/>
          </p:nvPr>
        </p:nvSpPr>
        <p:spPr>
          <a:xfrm>
            <a:off x="933450" y="4413250"/>
            <a:ext cx="5137150" cy="4179888"/>
          </a:xfrm>
          <a:prstGeom prst="rect">
            <a:avLst/>
          </a:prstGeom>
          <a:noFill/>
          <a:ln>
            <a:noFill/>
          </a:ln>
        </p:spPr>
        <p:txBody>
          <a:bodyPr spcFirstLastPara="1" wrap="square" lIns="93100" tIns="46550" rIns="93100" bIns="46550" anchor="t" anchorCtr="0">
            <a:noAutofit/>
          </a:bodyPr>
          <a:lstStyle/>
          <a:p>
            <a:pPr marL="0" lvl="0" indent="0" algn="l" rtl="0">
              <a:spcBef>
                <a:spcPts val="0"/>
              </a:spcBef>
              <a:spcAft>
                <a:spcPts val="0"/>
              </a:spcAft>
              <a:buNone/>
            </a:pPr>
            <a:r>
              <a:rPr lang="en-US" dirty="0"/>
              <a:t>More details about how to generate the checksum: </a:t>
            </a:r>
            <a:endParaRPr dirty="0"/>
          </a:p>
          <a:p>
            <a:pPr marL="0" lvl="0" indent="0" algn="l" rtl="0">
              <a:spcBef>
                <a:spcPts val="360"/>
              </a:spcBef>
              <a:spcAft>
                <a:spcPts val="0"/>
              </a:spcAft>
              <a:buNone/>
            </a:pPr>
            <a:endParaRPr dirty="0"/>
          </a:p>
          <a:p>
            <a:pPr marL="228600" lvl="0" indent="-228600" algn="l" rtl="0">
              <a:spcBef>
                <a:spcPts val="360"/>
              </a:spcBef>
              <a:spcAft>
                <a:spcPts val="0"/>
              </a:spcAft>
              <a:buClr>
                <a:schemeClr val="dk1"/>
              </a:buClr>
              <a:buSzPts val="1200"/>
              <a:buFont typeface="Times New Roman"/>
              <a:buAutoNum type="arabicPeriod"/>
            </a:pPr>
            <a:r>
              <a:rPr lang="en-US" dirty="0"/>
              <a:t>For each bit, ones-complement addition of two binary numbers: </a:t>
            </a:r>
            <a:endParaRPr dirty="0"/>
          </a:p>
          <a:p>
            <a:pPr marL="685800" lvl="1" indent="-228600" algn="l" rtl="0">
              <a:spcBef>
                <a:spcPts val="360"/>
              </a:spcBef>
              <a:spcAft>
                <a:spcPts val="0"/>
              </a:spcAft>
              <a:buClr>
                <a:schemeClr val="dk1"/>
              </a:buClr>
              <a:buSzPts val="1200"/>
              <a:buFont typeface="Times New Roman"/>
              <a:buAutoNum type="arabicPeriod"/>
            </a:pPr>
            <a:r>
              <a:rPr lang="en-US" dirty="0"/>
              <a:t>for 1 and 0, we get 1. </a:t>
            </a:r>
            <a:endParaRPr dirty="0"/>
          </a:p>
          <a:p>
            <a:pPr marL="685800" lvl="1" indent="-228600" algn="l" rtl="0">
              <a:spcBef>
                <a:spcPts val="360"/>
              </a:spcBef>
              <a:spcAft>
                <a:spcPts val="0"/>
              </a:spcAft>
              <a:buClr>
                <a:schemeClr val="dk1"/>
              </a:buClr>
              <a:buSzPts val="1200"/>
              <a:buFont typeface="Times New Roman"/>
              <a:buAutoNum type="arabicPeriod"/>
            </a:pPr>
            <a:r>
              <a:rPr lang="en-US" dirty="0"/>
              <a:t>For 0 and 0, we get 0. </a:t>
            </a:r>
            <a:endParaRPr dirty="0"/>
          </a:p>
          <a:p>
            <a:pPr marL="685800" lvl="1" indent="-228600" algn="l" rtl="0">
              <a:spcBef>
                <a:spcPts val="360"/>
              </a:spcBef>
              <a:spcAft>
                <a:spcPts val="0"/>
              </a:spcAft>
              <a:buClr>
                <a:schemeClr val="dk1"/>
              </a:buClr>
              <a:buSzPts val="1200"/>
              <a:buFont typeface="Times New Roman"/>
              <a:buAutoNum type="arabicPeriod"/>
            </a:pPr>
            <a:r>
              <a:rPr lang="en-US" dirty="0"/>
              <a:t>1+1 we get a 2 or say 10, where the 1 is added to the bit on the right (the higher bit), </a:t>
            </a:r>
            <a:endParaRPr dirty="0"/>
          </a:p>
          <a:p>
            <a:pPr marL="685800" lvl="1" indent="-152400" algn="l" rtl="0">
              <a:spcBef>
                <a:spcPts val="360"/>
              </a:spcBef>
              <a:spcAft>
                <a:spcPts val="0"/>
              </a:spcAft>
              <a:buClr>
                <a:schemeClr val="dk1"/>
              </a:buClr>
              <a:buSzPts val="1200"/>
              <a:buFont typeface="Times New Roman"/>
              <a:buNone/>
            </a:pPr>
            <a:endParaRPr dirty="0"/>
          </a:p>
          <a:p>
            <a:pPr marL="228600" lvl="0" indent="-228600" algn="l" rtl="0">
              <a:spcBef>
                <a:spcPts val="360"/>
              </a:spcBef>
              <a:spcAft>
                <a:spcPts val="0"/>
              </a:spcAft>
              <a:buClr>
                <a:schemeClr val="dk1"/>
              </a:buClr>
              <a:buSzPts val="1200"/>
              <a:buFont typeface="Times New Roman"/>
              <a:buAutoNum type="arabicPeriod"/>
            </a:pPr>
            <a:r>
              <a:rPr lang="en-US" dirty="0"/>
              <a:t>For the highest bit, in this case, if a 10 is generated, the 1 is considered as the carry out, and is added back to the result to the lowest bit. </a:t>
            </a:r>
            <a:endParaRPr dirty="0"/>
          </a:p>
          <a:p>
            <a:pPr marL="228600" lvl="0" indent="-152400" algn="l" rtl="0">
              <a:spcBef>
                <a:spcPts val="360"/>
              </a:spcBef>
              <a:spcAft>
                <a:spcPts val="0"/>
              </a:spcAft>
              <a:buClr>
                <a:schemeClr val="dk1"/>
              </a:buClr>
              <a:buSzPts val="1200"/>
              <a:buFont typeface="Times New Roman"/>
              <a:buNone/>
            </a:pPr>
            <a:endParaRPr dirty="0"/>
          </a:p>
          <a:p>
            <a:pPr marL="228600" lvl="0" indent="-228600" algn="l" rtl="0">
              <a:spcBef>
                <a:spcPts val="360"/>
              </a:spcBef>
              <a:spcAft>
                <a:spcPts val="0"/>
              </a:spcAft>
              <a:buClr>
                <a:schemeClr val="dk1"/>
              </a:buClr>
              <a:buSzPts val="1200"/>
              <a:buFont typeface="Times New Roman"/>
              <a:buAutoNum type="arabicPeriod"/>
            </a:pPr>
            <a:r>
              <a:rPr lang="en-US" dirty="0"/>
              <a:t>Now we have the sum, we do ones complement again, and generate the checksum. </a:t>
            </a:r>
            <a:endParaRPr dirty="0"/>
          </a:p>
          <a:p>
            <a:pPr marL="228600" lvl="0" indent="-152400" algn="l" rtl="0">
              <a:spcBef>
                <a:spcPts val="360"/>
              </a:spcBef>
              <a:spcAft>
                <a:spcPts val="0"/>
              </a:spcAft>
              <a:buClr>
                <a:schemeClr val="dk1"/>
              </a:buClr>
              <a:buSzPts val="1200"/>
              <a:buFont typeface="Times New Roman"/>
              <a:buNone/>
            </a:pPr>
            <a:endParaRPr dirty="0"/>
          </a:p>
          <a:p>
            <a:pPr marL="0" lvl="0" indent="0" algn="l" rtl="0">
              <a:spcBef>
                <a:spcPts val="360"/>
              </a:spcBef>
              <a:spcAft>
                <a:spcPts val="0"/>
              </a:spcAft>
              <a:buClr>
                <a:schemeClr val="dk1"/>
              </a:buClr>
              <a:buSzPts val="1200"/>
              <a:buFont typeface="Times New Roman"/>
              <a:buNone/>
            </a:pPr>
            <a:r>
              <a:rPr lang="en-US" dirty="0"/>
              <a:t>Example: </a:t>
            </a:r>
            <a:endParaRPr dirty="0"/>
          </a:p>
          <a:p>
            <a:pPr marL="228600" lvl="0" indent="-228600" algn="l" rtl="0">
              <a:spcBef>
                <a:spcPts val="360"/>
              </a:spcBef>
              <a:spcAft>
                <a:spcPts val="0"/>
              </a:spcAft>
              <a:buClr>
                <a:schemeClr val="dk1"/>
              </a:buClr>
              <a:buSzPts val="1200"/>
              <a:buFont typeface="Times New Roman"/>
              <a:buAutoNum type="arabicPeriod"/>
            </a:pPr>
            <a:r>
              <a:rPr lang="en-US" dirty="0"/>
              <a:t>For simplicity, 32 bits of data, divided into 4 chunks of 8 bits. (not 16 bits, for demonstration)</a:t>
            </a:r>
            <a:endParaRPr dirty="0"/>
          </a:p>
          <a:p>
            <a:pPr marL="228600" lvl="0" indent="-228600" algn="l" rtl="0">
              <a:spcBef>
                <a:spcPts val="360"/>
              </a:spcBef>
              <a:spcAft>
                <a:spcPts val="0"/>
              </a:spcAft>
              <a:buClr>
                <a:schemeClr val="dk1"/>
              </a:buClr>
              <a:buSzPts val="1200"/>
              <a:buFont typeface="Times New Roman"/>
              <a:buAutoNum type="arabicPeriod"/>
            </a:pPr>
            <a:r>
              <a:rPr lang="en-US" dirty="0"/>
              <a:t>repeat the operation we just introduced (sum), the final ones complement is done after we sum all chunks. </a:t>
            </a:r>
            <a:endParaRPr dirty="0"/>
          </a:p>
          <a:p>
            <a:pPr marL="228600" lvl="0" indent="-228600" algn="l" rtl="0">
              <a:spcBef>
                <a:spcPts val="360"/>
              </a:spcBef>
              <a:spcAft>
                <a:spcPts val="0"/>
              </a:spcAft>
              <a:buClr>
                <a:schemeClr val="dk1"/>
              </a:buClr>
              <a:buSzPts val="1200"/>
              <a:buFont typeface="Times New Roman"/>
              <a:buAutoNum type="arabicPeriod"/>
            </a:pPr>
            <a:r>
              <a:rPr lang="en-US" dirty="0"/>
              <a:t>What is sent over the network? 40 bits of data. </a:t>
            </a:r>
            <a:endParaRPr dirty="0"/>
          </a:p>
          <a:p>
            <a:pPr marL="228600" lvl="0" indent="-228600" algn="l" rtl="0">
              <a:spcBef>
                <a:spcPts val="360"/>
              </a:spcBef>
              <a:spcAft>
                <a:spcPts val="0"/>
              </a:spcAft>
              <a:buClr>
                <a:schemeClr val="dk1"/>
              </a:buClr>
              <a:buSzPts val="1200"/>
              <a:buFont typeface="Times New Roman"/>
              <a:buAutoNum type="arabicPeriod"/>
            </a:pPr>
            <a:r>
              <a:rPr lang="en-US" dirty="0"/>
              <a:t>Receiver side: ones complement addition of all chunks, including the checksum. Expecting all 1s. </a:t>
            </a:r>
            <a:endParaRPr dirty="0"/>
          </a:p>
        </p:txBody>
      </p:sp>
      <p:sp>
        <p:nvSpPr>
          <p:cNvPr id="1000" name="Google Shape;1000;p21:notes"/>
          <p:cNvSpPr txBox="1">
            <a:spLocks noGrp="1"/>
          </p:cNvSpPr>
          <p:nvPr>
            <p:ph type="sldNum" idx="12"/>
          </p:nvPr>
        </p:nvSpPr>
        <p:spPr>
          <a:xfrm>
            <a:off x="3968750" y="8824913"/>
            <a:ext cx="3035300" cy="465137"/>
          </a:xfrm>
          <a:prstGeom prst="rect">
            <a:avLst/>
          </a:prstGeom>
          <a:noFill/>
          <a:ln>
            <a:noFill/>
          </a:ln>
        </p:spPr>
        <p:txBody>
          <a:bodyPr spcFirstLastPara="1" wrap="square" lIns="93100" tIns="46550" rIns="93100" bIns="46550" anchor="b" anchorCtr="0">
            <a:noAutofit/>
          </a:bodyPr>
          <a:lstStyle/>
          <a:p>
            <a:pPr marL="0" lvl="0" indent="0" algn="r" rtl="0">
              <a:spcBef>
                <a:spcPts val="0"/>
              </a:spcBef>
              <a:spcAft>
                <a:spcPts val="0"/>
              </a:spcAft>
              <a:buNone/>
            </a:pPr>
            <a:fld id="{00000000-1234-1234-1234-123412341234}" type="slidenum">
              <a:rPr lang="en-US" sz="1200">
                <a:solidFill>
                  <a:schemeClr val="dk1"/>
                </a:solidFill>
                <a:latin typeface="Times New Roman"/>
                <a:ea typeface="Times New Roman"/>
                <a:cs typeface="Times New Roman"/>
                <a:sym typeface="Times New Roman"/>
              </a:rPr>
              <a:t>40</a:t>
            </a:fld>
            <a:endParaRPr sz="1200">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0516C"/>
                </a:solidFill>
                <a:effectLst/>
                <a:latin typeface="Arial" panose="020B0604020202020204" pitchFamily="34" charset="0"/>
              </a:rPr>
              <a:t>Q1: 11010111   11101101</a:t>
            </a:r>
          </a:p>
          <a:p>
            <a:r>
              <a:rPr lang="en-US" b="0" i="0" dirty="0">
                <a:solidFill>
                  <a:srgbClr val="10516C"/>
                </a:solidFill>
                <a:effectLst/>
                <a:latin typeface="Arial" panose="020B0604020202020204" pitchFamily="34" charset="0"/>
              </a:rPr>
              <a:t>Q2: 11100110   00100110 </a:t>
            </a:r>
            <a:r>
              <a:rPr lang="en-US" b="0" i="0" dirty="0">
                <a:solidFill>
                  <a:srgbClr val="10516C"/>
                </a:solidFill>
                <a:effectLst/>
                <a:latin typeface="Arial" panose="020B0604020202020204" pitchFamily="34" charset="0"/>
                <a:sym typeface="Wingdings" panose="05000000000000000000" pitchFamily="2" charset="2"/>
              </a:rPr>
              <a:t> </a:t>
            </a:r>
            <a:r>
              <a:rPr lang="en-US" b="0" i="0" dirty="0">
                <a:solidFill>
                  <a:srgbClr val="10516C"/>
                </a:solidFill>
                <a:effectLst/>
                <a:latin typeface="Arial" panose="020B0604020202020204" pitchFamily="34" charset="0"/>
              </a:rPr>
              <a:t>00011001   11011001</a:t>
            </a:r>
            <a:endParaRPr lang="en-US" dirty="0"/>
          </a:p>
        </p:txBody>
      </p:sp>
      <p:sp>
        <p:nvSpPr>
          <p:cNvPr id="4" name="Slide Number Placeholder 3"/>
          <p:cNvSpPr>
            <a:spLocks noGrp="1"/>
          </p:cNvSpPr>
          <p:nvPr>
            <p:ph type="sldNum" sz="quarter" idx="5"/>
          </p:nvPr>
        </p:nvSpPr>
        <p:spPr/>
        <p:txBody>
          <a:bodyPr/>
          <a:lstStyle/>
          <a:p>
            <a:fld id="{3D91EEAC-CFEF-9647-876F-EABC6B8338D7}" type="slidenum">
              <a:rPr lang="en-US" smtClean="0"/>
              <a:t>41</a:t>
            </a:fld>
            <a:endParaRPr lang="en-US"/>
          </a:p>
        </p:txBody>
      </p:sp>
    </p:spTree>
    <p:extLst>
      <p:ext uri="{BB962C8B-B14F-4D97-AF65-F5344CB8AC3E}">
        <p14:creationId xmlns:p14="http://schemas.microsoft.com/office/powerpoint/2010/main" val="77014479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6"/>
        <p:cNvGrpSpPr/>
        <p:nvPr/>
      </p:nvGrpSpPr>
      <p:grpSpPr>
        <a:xfrm>
          <a:off x="0" y="0"/>
          <a:ext cx="0" cy="0"/>
          <a:chOff x="0" y="0"/>
          <a:chExt cx="0" cy="0"/>
        </a:xfrm>
      </p:grpSpPr>
      <p:sp>
        <p:nvSpPr>
          <p:cNvPr id="1007" name="Google Shape;1007;p22:notes"/>
          <p:cNvSpPr>
            <a:spLocks noGrp="1" noRot="1" noChangeAspect="1"/>
          </p:cNvSpPr>
          <p:nvPr>
            <p:ph type="sldImg" idx="2"/>
          </p:nvPr>
        </p:nvSpPr>
        <p:spPr>
          <a:xfrm>
            <a:off x="406400" y="696913"/>
            <a:ext cx="6191250" cy="34829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008" name="Google Shape;1008;p22:notes"/>
          <p:cNvSpPr txBox="1">
            <a:spLocks noGrp="1"/>
          </p:cNvSpPr>
          <p:nvPr>
            <p:ph type="body" idx="1"/>
          </p:nvPr>
        </p:nvSpPr>
        <p:spPr>
          <a:xfrm>
            <a:off x="933450" y="4413250"/>
            <a:ext cx="5137150" cy="4179888"/>
          </a:xfrm>
          <a:prstGeom prst="rect">
            <a:avLst/>
          </a:prstGeom>
          <a:noFill/>
          <a:ln>
            <a:noFill/>
          </a:ln>
        </p:spPr>
        <p:txBody>
          <a:bodyPr spcFirstLastPara="1" wrap="square" lIns="93100" tIns="46550" rIns="93100" bIns="46550" anchor="t" anchorCtr="0">
            <a:noAutofit/>
          </a:bodyPr>
          <a:lstStyle/>
          <a:p>
            <a:pPr marL="0" lvl="0" indent="0" algn="l" rtl="0">
              <a:spcBef>
                <a:spcPts val="0"/>
              </a:spcBef>
              <a:spcAft>
                <a:spcPts val="0"/>
              </a:spcAft>
              <a:buNone/>
            </a:pPr>
            <a:r>
              <a:rPr lang="en-US" b="0" i="0" dirty="0" err="1">
                <a:solidFill>
                  <a:srgbClr val="3C4043"/>
                </a:solidFill>
                <a:latin typeface="arial"/>
                <a:ea typeface="arial"/>
                <a:cs typeface="arial"/>
                <a:sym typeface="arial"/>
              </a:rPr>
              <a:t>ruh·</a:t>
            </a:r>
            <a:r>
              <a:rPr lang="en-US" b="1" i="0" dirty="0" err="1">
                <a:solidFill>
                  <a:srgbClr val="3C4043"/>
                </a:solidFill>
                <a:latin typeface="arial"/>
                <a:ea typeface="arial"/>
                <a:cs typeface="arial"/>
                <a:sym typeface="arial"/>
              </a:rPr>
              <a:t>mein</a:t>
            </a:r>
            <a:r>
              <a:rPr lang="en-US" b="0" i="0" dirty="0" err="1">
                <a:solidFill>
                  <a:srgbClr val="3C4043"/>
                </a:solidFill>
                <a:latin typeface="arial"/>
                <a:ea typeface="arial"/>
                <a:cs typeface="arial"/>
                <a:sym typeface="arial"/>
              </a:rPr>
              <a:t>·dr</a:t>
            </a:r>
            <a:endParaRPr b="0" i="0" dirty="0">
              <a:solidFill>
                <a:srgbClr val="3C4043"/>
              </a:solidFill>
              <a:latin typeface="arial"/>
              <a:ea typeface="arial"/>
              <a:cs typeface="arial"/>
              <a:sym typeface="arial"/>
            </a:endParaRPr>
          </a:p>
          <a:p>
            <a:pPr marL="0" lvl="0" indent="0" algn="l" rtl="0">
              <a:spcBef>
                <a:spcPts val="360"/>
              </a:spcBef>
              <a:spcAft>
                <a:spcPts val="0"/>
              </a:spcAft>
              <a:buNone/>
            </a:pPr>
            <a:endParaRPr b="0" i="0" dirty="0">
              <a:solidFill>
                <a:srgbClr val="3C4043"/>
              </a:solidFill>
              <a:latin typeface="arial"/>
              <a:ea typeface="arial"/>
              <a:cs typeface="arial"/>
              <a:sym typeface="arial"/>
            </a:endParaRPr>
          </a:p>
          <a:p>
            <a:pPr marL="228600" marR="0" lvl="0" indent="-228600" algn="l" rtl="0">
              <a:lnSpc>
                <a:spcPct val="100000"/>
              </a:lnSpc>
              <a:spcBef>
                <a:spcPts val="360"/>
              </a:spcBef>
              <a:spcAft>
                <a:spcPts val="0"/>
              </a:spcAft>
              <a:buClr>
                <a:srgbClr val="000000"/>
              </a:buClr>
              <a:buSzPts val="1200"/>
              <a:buFont typeface="Verdana"/>
              <a:buAutoNum type="arabicPeriod"/>
            </a:pPr>
            <a:r>
              <a:rPr lang="en-US" b="0" i="0" dirty="0">
                <a:solidFill>
                  <a:srgbClr val="000000"/>
                </a:solidFill>
                <a:latin typeface="Verdana"/>
                <a:ea typeface="Verdana"/>
                <a:cs typeface="Verdana"/>
                <a:sym typeface="Verdana"/>
              </a:rPr>
              <a:t>CRC is based on division. The sender and receiver need to agree on a divisor. </a:t>
            </a:r>
            <a:endParaRPr dirty="0"/>
          </a:p>
          <a:p>
            <a:pPr marL="228600" marR="0" lvl="0" indent="-228600" algn="l" rtl="0">
              <a:lnSpc>
                <a:spcPct val="100000"/>
              </a:lnSpc>
              <a:spcBef>
                <a:spcPts val="360"/>
              </a:spcBef>
              <a:spcAft>
                <a:spcPts val="0"/>
              </a:spcAft>
              <a:buClr>
                <a:srgbClr val="000000"/>
              </a:buClr>
              <a:buSzPts val="1200"/>
              <a:buFont typeface="Verdana"/>
              <a:buAutoNum type="arabicPeriod"/>
            </a:pPr>
            <a:r>
              <a:rPr lang="en-US" b="0" i="0" dirty="0">
                <a:solidFill>
                  <a:srgbClr val="000000"/>
                </a:solidFill>
                <a:latin typeface="Verdana"/>
                <a:ea typeface="Verdana"/>
                <a:cs typeface="Verdana"/>
                <a:sym typeface="Verdana"/>
              </a:rPr>
              <a:t>D bit of data, n bit of CRC code, focus on efficiency, D is usually large like 12 K bits or say 1500 bytes, while CRC only has 32 bits. </a:t>
            </a:r>
            <a:endParaRPr dirty="0"/>
          </a:p>
          <a:p>
            <a:pPr marL="228600" marR="0" lvl="0" indent="-228600" algn="l" rtl="0">
              <a:lnSpc>
                <a:spcPct val="100000"/>
              </a:lnSpc>
              <a:spcBef>
                <a:spcPts val="360"/>
              </a:spcBef>
              <a:spcAft>
                <a:spcPts val="0"/>
              </a:spcAft>
              <a:buClr>
                <a:srgbClr val="000000"/>
              </a:buClr>
              <a:buSzPts val="1200"/>
              <a:buFont typeface="Verdana"/>
              <a:buAutoNum type="arabicPeriod"/>
            </a:pPr>
            <a:r>
              <a:rPr lang="en-US" b="0" i="0" dirty="0">
                <a:solidFill>
                  <a:srgbClr val="000000"/>
                </a:solidFill>
                <a:latin typeface="Verdana"/>
                <a:ea typeface="Verdana"/>
                <a:cs typeface="Verdana"/>
                <a:sym typeface="Verdana"/>
              </a:rPr>
              <a:t>The divisor should be a bit more than CRC. E.g., 33 </a:t>
            </a:r>
            <a:r>
              <a:rPr lang="en-US" b="0" i="0" dirty="0" err="1">
                <a:solidFill>
                  <a:srgbClr val="000000"/>
                </a:solidFill>
                <a:latin typeface="Verdana"/>
                <a:ea typeface="Verdana"/>
                <a:cs typeface="Verdana"/>
                <a:sym typeface="Verdana"/>
              </a:rPr>
              <a:t>bit.s</a:t>
            </a:r>
            <a:r>
              <a:rPr lang="en-US" b="0" i="0" dirty="0">
                <a:solidFill>
                  <a:srgbClr val="000000"/>
                </a:solidFill>
                <a:latin typeface="Verdana"/>
                <a:ea typeface="Verdana"/>
                <a:cs typeface="Verdana"/>
                <a:sym typeface="Verdana"/>
              </a:rPr>
              <a:t> </a:t>
            </a:r>
            <a:endParaRPr dirty="0"/>
          </a:p>
          <a:p>
            <a:pPr marL="228600" marR="0" lvl="0" indent="-228600" algn="l" rtl="0">
              <a:lnSpc>
                <a:spcPct val="100000"/>
              </a:lnSpc>
              <a:spcBef>
                <a:spcPts val="360"/>
              </a:spcBef>
              <a:spcAft>
                <a:spcPts val="0"/>
              </a:spcAft>
              <a:buClr>
                <a:srgbClr val="000000"/>
              </a:buClr>
              <a:buSzPts val="1200"/>
              <a:buFont typeface="Verdana"/>
              <a:buAutoNum type="arabicPeriod"/>
            </a:pPr>
            <a:r>
              <a:rPr lang="en-US" b="0" i="0" dirty="0">
                <a:solidFill>
                  <a:srgbClr val="000000"/>
                </a:solidFill>
                <a:latin typeface="Verdana"/>
                <a:ea typeface="Verdana"/>
                <a:cs typeface="Verdana"/>
                <a:sym typeface="Verdana"/>
              </a:rPr>
              <a:t>CRC is the remainder. </a:t>
            </a:r>
            <a:endParaRPr dirty="0"/>
          </a:p>
          <a:p>
            <a:pPr marL="228600" marR="0" lvl="0" indent="-152400" algn="l" rtl="0">
              <a:lnSpc>
                <a:spcPct val="100000"/>
              </a:lnSpc>
              <a:spcBef>
                <a:spcPts val="360"/>
              </a:spcBef>
              <a:spcAft>
                <a:spcPts val="0"/>
              </a:spcAft>
              <a:buClr>
                <a:schemeClr val="dk1"/>
              </a:buClr>
              <a:buSzPts val="1200"/>
              <a:buFont typeface="Times New Roman"/>
              <a:buNone/>
            </a:pPr>
            <a:endParaRPr b="0" i="0" dirty="0">
              <a:solidFill>
                <a:srgbClr val="000000"/>
              </a:solidFill>
              <a:latin typeface="Verdana"/>
              <a:ea typeface="Verdana"/>
              <a:cs typeface="Verdana"/>
              <a:sym typeface="Verdana"/>
            </a:endParaRPr>
          </a:p>
          <a:p>
            <a:pPr marL="0" marR="0" lvl="0" indent="0" algn="l" rtl="0">
              <a:lnSpc>
                <a:spcPct val="100000"/>
              </a:lnSpc>
              <a:spcBef>
                <a:spcPts val="360"/>
              </a:spcBef>
              <a:spcAft>
                <a:spcPts val="0"/>
              </a:spcAft>
              <a:buClr>
                <a:srgbClr val="000000"/>
              </a:buClr>
              <a:buSzPts val="1200"/>
              <a:buFont typeface="Verdana"/>
              <a:buNone/>
            </a:pPr>
            <a:r>
              <a:rPr lang="en-US" b="0" i="0" dirty="0">
                <a:solidFill>
                  <a:srgbClr val="000000"/>
                </a:solidFill>
                <a:latin typeface="Verdana"/>
                <a:ea typeface="Verdana"/>
                <a:cs typeface="Verdana"/>
                <a:sym typeface="Verdana"/>
              </a:rPr>
              <a:t>Interested in learning more about CRC? </a:t>
            </a:r>
            <a:endParaRPr dirty="0"/>
          </a:p>
          <a:p>
            <a:pPr marL="0" marR="0" lvl="0" indent="0" algn="l" rtl="0">
              <a:lnSpc>
                <a:spcPct val="100000"/>
              </a:lnSpc>
              <a:spcBef>
                <a:spcPts val="360"/>
              </a:spcBef>
              <a:spcAft>
                <a:spcPts val="0"/>
              </a:spcAft>
              <a:buClr>
                <a:schemeClr val="dk1"/>
              </a:buClr>
              <a:buSzPts val="1200"/>
              <a:buFont typeface="Times New Roman"/>
              <a:buNone/>
            </a:pPr>
            <a:endParaRPr b="0" i="0" dirty="0">
              <a:solidFill>
                <a:srgbClr val="000000"/>
              </a:solidFill>
              <a:latin typeface="Verdana"/>
              <a:ea typeface="Verdana"/>
              <a:cs typeface="Verdana"/>
              <a:sym typeface="Verdana"/>
            </a:endParaRPr>
          </a:p>
          <a:p>
            <a:pPr marL="0" marR="0" lvl="0" indent="0" algn="l" rtl="0">
              <a:lnSpc>
                <a:spcPct val="100000"/>
              </a:lnSpc>
              <a:spcBef>
                <a:spcPts val="360"/>
              </a:spcBef>
              <a:spcAft>
                <a:spcPts val="0"/>
              </a:spcAft>
              <a:buClr>
                <a:schemeClr val="dk1"/>
              </a:buClr>
              <a:buSzPts val="1200"/>
              <a:buFont typeface="Times New Roman"/>
              <a:buNone/>
            </a:pPr>
            <a:endParaRPr dirty="0"/>
          </a:p>
        </p:txBody>
      </p:sp>
      <p:sp>
        <p:nvSpPr>
          <p:cNvPr id="1009" name="Google Shape;1009;p22:notes"/>
          <p:cNvSpPr txBox="1">
            <a:spLocks noGrp="1"/>
          </p:cNvSpPr>
          <p:nvPr>
            <p:ph type="sldNum" idx="12"/>
          </p:nvPr>
        </p:nvSpPr>
        <p:spPr>
          <a:xfrm>
            <a:off x="3968750" y="8824913"/>
            <a:ext cx="3035300" cy="465137"/>
          </a:xfrm>
          <a:prstGeom prst="rect">
            <a:avLst/>
          </a:prstGeom>
          <a:noFill/>
          <a:ln>
            <a:noFill/>
          </a:ln>
        </p:spPr>
        <p:txBody>
          <a:bodyPr spcFirstLastPara="1" wrap="square" lIns="93100" tIns="46550" rIns="93100" bIns="46550" anchor="b" anchorCtr="0">
            <a:noAutofit/>
          </a:bodyPr>
          <a:lstStyle/>
          <a:p>
            <a:pPr marL="0" lvl="0" indent="0" algn="r" rtl="0">
              <a:spcBef>
                <a:spcPts val="0"/>
              </a:spcBef>
              <a:spcAft>
                <a:spcPts val="0"/>
              </a:spcAft>
              <a:buNone/>
            </a:pPr>
            <a:fld id="{00000000-1234-1234-1234-123412341234}" type="slidenum">
              <a:rPr lang="en-US" sz="1200">
                <a:solidFill>
                  <a:schemeClr val="dk1"/>
                </a:solidFill>
                <a:latin typeface="Times New Roman"/>
                <a:ea typeface="Times New Roman"/>
                <a:cs typeface="Times New Roman"/>
                <a:sym typeface="Times New Roman"/>
              </a:rPr>
              <a:t>42</a:t>
            </a:fld>
            <a:endParaRPr sz="1200">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91EEAC-CFEF-9647-876F-EABC6B8338D7}" type="slidenum">
              <a:rPr lang="en-US" smtClean="0"/>
              <a:t>44</a:t>
            </a:fld>
            <a:endParaRPr lang="en-US"/>
          </a:p>
        </p:txBody>
      </p:sp>
    </p:spTree>
    <p:extLst>
      <p:ext uri="{BB962C8B-B14F-4D97-AF65-F5344CB8AC3E}">
        <p14:creationId xmlns:p14="http://schemas.microsoft.com/office/powerpoint/2010/main" val="150821767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1"/>
        <p:cNvGrpSpPr/>
        <p:nvPr/>
      </p:nvGrpSpPr>
      <p:grpSpPr>
        <a:xfrm>
          <a:off x="0" y="0"/>
          <a:ext cx="0" cy="0"/>
          <a:chOff x="0" y="0"/>
          <a:chExt cx="0" cy="0"/>
        </a:xfrm>
      </p:grpSpPr>
      <p:sp>
        <p:nvSpPr>
          <p:cNvPr id="1052" name="Google Shape;1052;p25:notes"/>
          <p:cNvSpPr>
            <a:spLocks noGrp="1" noRot="1" noChangeAspect="1"/>
          </p:cNvSpPr>
          <p:nvPr>
            <p:ph type="sldImg" idx="2"/>
          </p:nvPr>
        </p:nvSpPr>
        <p:spPr>
          <a:xfrm>
            <a:off x="1179513" y="696913"/>
            <a:ext cx="4645025" cy="34829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053" name="Google Shape;1053;p25:notes"/>
          <p:cNvSpPr txBox="1">
            <a:spLocks noGrp="1"/>
          </p:cNvSpPr>
          <p:nvPr>
            <p:ph type="body" idx="1"/>
          </p:nvPr>
        </p:nvSpPr>
        <p:spPr>
          <a:xfrm>
            <a:off x="933450" y="4413250"/>
            <a:ext cx="5137150" cy="4179888"/>
          </a:xfrm>
          <a:prstGeom prst="rect">
            <a:avLst/>
          </a:prstGeom>
          <a:noFill/>
          <a:ln>
            <a:noFill/>
          </a:ln>
        </p:spPr>
        <p:txBody>
          <a:bodyPr spcFirstLastPara="1" wrap="square" lIns="93100" tIns="46550" rIns="93100" bIns="46550" anchor="t" anchorCtr="0">
            <a:noAutofit/>
          </a:bodyPr>
          <a:lstStyle/>
          <a:p>
            <a:pPr marL="228600" lvl="0" indent="-228600" algn="l" rtl="0">
              <a:spcBef>
                <a:spcPts val="0"/>
              </a:spcBef>
              <a:spcAft>
                <a:spcPts val="0"/>
              </a:spcAft>
              <a:buClr>
                <a:schemeClr val="dk1"/>
              </a:buClr>
              <a:buSzPts val="1200"/>
              <a:buFont typeface="Times New Roman"/>
              <a:buAutoNum type="arabicPeriod"/>
            </a:pPr>
            <a:r>
              <a:rPr lang="en-US" dirty="0"/>
              <a:t>It is important. Link layer, errors caused by interference and collisions. </a:t>
            </a:r>
            <a:endParaRPr dirty="0"/>
          </a:p>
          <a:p>
            <a:pPr marL="228600" lvl="0" indent="-228600" algn="l" rtl="0">
              <a:spcBef>
                <a:spcPts val="360"/>
              </a:spcBef>
              <a:spcAft>
                <a:spcPts val="0"/>
              </a:spcAft>
              <a:buClr>
                <a:schemeClr val="dk1"/>
              </a:buClr>
              <a:buSzPts val="1200"/>
              <a:buFont typeface="Times New Roman"/>
              <a:buAutoNum type="arabicPeriod"/>
            </a:pPr>
            <a:r>
              <a:rPr lang="en-US" dirty="0"/>
              <a:t>From the upper layer’s view, reliable transmission. From the lower layer, unreliable transmission. RDT: reliable transmission upon unreliable channel. </a:t>
            </a:r>
            <a:endParaRPr dirty="0"/>
          </a:p>
          <a:p>
            <a:pPr marL="228600" lvl="0" indent="-228600" algn="l" rtl="0">
              <a:spcBef>
                <a:spcPts val="360"/>
              </a:spcBef>
              <a:spcAft>
                <a:spcPts val="0"/>
              </a:spcAft>
              <a:buClr>
                <a:schemeClr val="dk1"/>
              </a:buClr>
              <a:buSzPts val="1200"/>
              <a:buFont typeface="Times New Roman"/>
              <a:buAutoNum type="arabicPeriod"/>
            </a:pPr>
            <a:r>
              <a:rPr lang="en-US" dirty="0"/>
              <a:t>Not just one layer: some link layer protocols, transport layer protocol, even application layer protocols. </a:t>
            </a:r>
            <a:endParaRPr dirty="0"/>
          </a:p>
          <a:p>
            <a:pPr marL="228600" lvl="0" indent="-228600" algn="l" rtl="0">
              <a:spcBef>
                <a:spcPts val="360"/>
              </a:spcBef>
              <a:spcAft>
                <a:spcPts val="0"/>
              </a:spcAft>
              <a:buClr>
                <a:schemeClr val="dk1"/>
              </a:buClr>
              <a:buSzPts val="1200"/>
              <a:buFont typeface="Times New Roman"/>
              <a:buAutoNum type="arabicPeriod"/>
            </a:pPr>
            <a:r>
              <a:rPr lang="en-US" dirty="0"/>
              <a:t>RDT, theoretical model, introduce acknowledgement, checksum for packets and Acks, sequence number, </a:t>
            </a:r>
            <a:endParaRPr dirty="0"/>
          </a:p>
          <a:p>
            <a:pPr marL="228600" lvl="0" indent="-228600" algn="l" rtl="0">
              <a:spcBef>
                <a:spcPts val="360"/>
              </a:spcBef>
              <a:spcAft>
                <a:spcPts val="0"/>
              </a:spcAft>
              <a:buClr>
                <a:schemeClr val="dk1"/>
              </a:buClr>
              <a:buSzPts val="1200"/>
              <a:buFont typeface="Times New Roman"/>
              <a:buAutoNum type="arabicPeriod"/>
            </a:pPr>
            <a:r>
              <a:rPr lang="en-US" dirty="0"/>
              <a:t>Why not practical? Stop and wait. Not efficient. Pipelined protocol will be introduced next. </a:t>
            </a:r>
            <a:endParaRPr dirty="0"/>
          </a:p>
          <a:p>
            <a:pPr marL="228600" lvl="0" indent="-152400" algn="l" rtl="0">
              <a:spcBef>
                <a:spcPts val="360"/>
              </a:spcBef>
              <a:spcAft>
                <a:spcPts val="0"/>
              </a:spcAft>
              <a:buClr>
                <a:schemeClr val="dk1"/>
              </a:buClr>
              <a:buSzPts val="1200"/>
              <a:buFont typeface="Times New Roman"/>
              <a:buNone/>
            </a:pPr>
            <a:endParaRPr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9"/>
        <p:cNvGrpSpPr/>
        <p:nvPr/>
      </p:nvGrpSpPr>
      <p:grpSpPr>
        <a:xfrm>
          <a:off x="0" y="0"/>
          <a:ext cx="0" cy="0"/>
          <a:chOff x="0" y="0"/>
          <a:chExt cx="0" cy="0"/>
        </a:xfrm>
      </p:grpSpPr>
      <p:sp>
        <p:nvSpPr>
          <p:cNvPr id="1060" name="Google Shape;1060;p26:notes"/>
          <p:cNvSpPr>
            <a:spLocks noGrp="1" noRot="1" noChangeAspect="1"/>
          </p:cNvSpPr>
          <p:nvPr>
            <p:ph type="sldImg" idx="2"/>
          </p:nvPr>
        </p:nvSpPr>
        <p:spPr>
          <a:xfrm>
            <a:off x="1179513" y="696913"/>
            <a:ext cx="4645025" cy="34829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061" name="Google Shape;1061;p26:notes"/>
          <p:cNvSpPr txBox="1">
            <a:spLocks noGrp="1"/>
          </p:cNvSpPr>
          <p:nvPr>
            <p:ph type="body" idx="1"/>
          </p:nvPr>
        </p:nvSpPr>
        <p:spPr>
          <a:xfrm>
            <a:off x="933450" y="4413250"/>
            <a:ext cx="5137150" cy="4179888"/>
          </a:xfrm>
          <a:prstGeom prst="rect">
            <a:avLst/>
          </a:prstGeom>
          <a:noFill/>
          <a:ln>
            <a:noFill/>
          </a:ln>
        </p:spPr>
        <p:txBody>
          <a:bodyPr spcFirstLastPara="1" wrap="square" lIns="93100" tIns="46550" rIns="93100" bIns="46550" anchor="t" anchorCtr="0">
            <a:noAutofit/>
          </a:bodyPr>
          <a:lstStyle/>
          <a:p>
            <a:pPr marL="0" lvl="0" indent="0" algn="l" rtl="0">
              <a:spcBef>
                <a:spcPts val="0"/>
              </a:spcBef>
              <a:spcAft>
                <a:spcPts val="0"/>
              </a:spcAft>
              <a:buNone/>
            </a:pPr>
            <a:r>
              <a:rPr lang="en-US" dirty="0"/>
              <a:t>RDT 1.0: assume the channel is reliable. </a:t>
            </a:r>
            <a:endParaRPr dirty="0"/>
          </a:p>
          <a:p>
            <a:pPr marL="0" lvl="0" indent="0" algn="l" rtl="0">
              <a:spcBef>
                <a:spcPts val="360"/>
              </a:spcBef>
              <a:spcAft>
                <a:spcPts val="0"/>
              </a:spcAft>
              <a:buNone/>
            </a:pPr>
            <a:endParaRPr dirty="0"/>
          </a:p>
          <a:p>
            <a:pPr marL="0" lvl="0" indent="0" algn="l" rtl="0">
              <a:spcBef>
                <a:spcPts val="360"/>
              </a:spcBef>
              <a:spcAft>
                <a:spcPts val="0"/>
              </a:spcAft>
              <a:buNone/>
            </a:pPr>
            <a:r>
              <a:rPr lang="en-US" dirty="0"/>
              <a:t>Just need to send the packet. </a:t>
            </a:r>
            <a:endParaRPr dirty="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7"/>
        <p:cNvGrpSpPr/>
        <p:nvPr/>
      </p:nvGrpSpPr>
      <p:grpSpPr>
        <a:xfrm>
          <a:off x="0" y="0"/>
          <a:ext cx="0" cy="0"/>
          <a:chOff x="0" y="0"/>
          <a:chExt cx="0" cy="0"/>
        </a:xfrm>
      </p:grpSpPr>
      <p:sp>
        <p:nvSpPr>
          <p:cNvPr id="1078" name="Google Shape;1078;p27:notes"/>
          <p:cNvSpPr>
            <a:spLocks noGrp="1" noRot="1" noChangeAspect="1"/>
          </p:cNvSpPr>
          <p:nvPr>
            <p:ph type="sldImg" idx="2"/>
          </p:nvPr>
        </p:nvSpPr>
        <p:spPr>
          <a:xfrm>
            <a:off x="1179513" y="696913"/>
            <a:ext cx="4645025" cy="34829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079" name="Google Shape;1079;p27:notes"/>
          <p:cNvSpPr txBox="1">
            <a:spLocks noGrp="1"/>
          </p:cNvSpPr>
          <p:nvPr>
            <p:ph type="body" idx="1"/>
          </p:nvPr>
        </p:nvSpPr>
        <p:spPr>
          <a:xfrm>
            <a:off x="933450" y="4413250"/>
            <a:ext cx="5137150" cy="4179888"/>
          </a:xfrm>
          <a:prstGeom prst="rect">
            <a:avLst/>
          </a:prstGeom>
          <a:noFill/>
          <a:ln>
            <a:noFill/>
          </a:ln>
        </p:spPr>
        <p:txBody>
          <a:bodyPr spcFirstLastPara="1" wrap="square" lIns="93100" tIns="46550" rIns="93100" bIns="46550" anchor="t" anchorCtr="0">
            <a:noAutofit/>
          </a:bodyPr>
          <a:lstStyle/>
          <a:p>
            <a:pPr marL="0" lvl="0" indent="0" algn="l" rtl="0">
              <a:spcBef>
                <a:spcPts val="0"/>
              </a:spcBef>
              <a:spcAft>
                <a:spcPts val="0"/>
              </a:spcAft>
              <a:buNone/>
            </a:pPr>
            <a:r>
              <a:rPr lang="en-US"/>
              <a:t>RDT 2.0, more practical: </a:t>
            </a:r>
            <a:endParaRPr/>
          </a:p>
          <a:p>
            <a:pPr marL="0" lvl="0" indent="0" algn="l" rtl="0">
              <a:spcBef>
                <a:spcPts val="360"/>
              </a:spcBef>
              <a:spcAft>
                <a:spcPts val="0"/>
              </a:spcAft>
              <a:buNone/>
            </a:pPr>
            <a:endParaRPr/>
          </a:p>
          <a:p>
            <a:pPr marL="0" lvl="0" indent="0" algn="l" rtl="0">
              <a:spcBef>
                <a:spcPts val="360"/>
              </a:spcBef>
              <a:spcAft>
                <a:spcPts val="0"/>
              </a:spcAft>
              <a:buNone/>
            </a:pPr>
            <a:r>
              <a:rPr lang="en-US"/>
              <a:t>Flipped bits (can be detected by checksum) [we assume checksum will capture all errors. ] </a:t>
            </a:r>
            <a:endParaRPr/>
          </a:p>
          <a:p>
            <a:pPr marL="0" lvl="0" indent="0" algn="l" rtl="0">
              <a:spcBef>
                <a:spcPts val="360"/>
              </a:spcBef>
              <a:spcAft>
                <a:spcPts val="0"/>
              </a:spcAft>
              <a:buNone/>
            </a:pPr>
            <a:endParaRPr/>
          </a:p>
          <a:p>
            <a:pPr marL="0" lvl="0" indent="0" algn="l" rtl="0">
              <a:spcBef>
                <a:spcPts val="360"/>
              </a:spcBef>
              <a:spcAft>
                <a:spcPts val="0"/>
              </a:spcAft>
              <a:buNone/>
            </a:pPr>
            <a:r>
              <a:rPr lang="en-US"/>
              <a:t>How do people detect errors and recover? </a:t>
            </a:r>
            <a:endParaRPr/>
          </a:p>
          <a:p>
            <a:pPr marL="0" lvl="0" indent="0" algn="l" rtl="0">
              <a:spcBef>
                <a:spcPts val="360"/>
              </a:spcBef>
              <a:spcAft>
                <a:spcPts val="0"/>
              </a:spcAft>
              <a:buNone/>
            </a:pPr>
            <a:endParaRPr/>
          </a:p>
          <a:p>
            <a:pPr marL="0" lvl="0" indent="0" algn="l" rtl="0">
              <a:spcBef>
                <a:spcPts val="360"/>
              </a:spcBef>
              <a:spcAft>
                <a:spcPts val="0"/>
              </a:spcAft>
              <a:buNone/>
            </a:pPr>
            <a:r>
              <a:rPr lang="en-US"/>
              <a:t>We will ask, could you please repeat that? (the receiver sends some control message to the sender). </a:t>
            </a:r>
            <a:endParaRPr/>
          </a:p>
          <a:p>
            <a:pPr marL="0" lvl="0" indent="0" algn="l" rtl="0">
              <a:spcBef>
                <a:spcPts val="360"/>
              </a:spcBef>
              <a:spcAft>
                <a:spcPts val="0"/>
              </a:spcAft>
              <a:buNone/>
            </a:pPr>
            <a:endParaRPr/>
          </a:p>
          <a:p>
            <a:pPr marL="0" lvl="0" indent="0" algn="l" rtl="0">
              <a:spcBef>
                <a:spcPts val="360"/>
              </a:spcBef>
              <a:spcAft>
                <a:spcPts val="0"/>
              </a:spcAft>
              <a:buNone/>
            </a:pPr>
            <a:endParaRPr/>
          </a:p>
          <a:p>
            <a:pPr marL="0" lvl="0" indent="0" algn="l" rtl="0">
              <a:spcBef>
                <a:spcPts val="360"/>
              </a:spcBef>
              <a:spcAft>
                <a:spcPts val="0"/>
              </a:spcAft>
              <a:buNone/>
            </a:pPr>
            <a:endParaRPr/>
          </a:p>
          <a:p>
            <a:pPr marL="0" lvl="0" indent="0" algn="l" rtl="0">
              <a:spcBef>
                <a:spcPts val="36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5"/>
        <p:cNvGrpSpPr/>
        <p:nvPr/>
      </p:nvGrpSpPr>
      <p:grpSpPr>
        <a:xfrm>
          <a:off x="0" y="0"/>
          <a:ext cx="0" cy="0"/>
          <a:chOff x="0" y="0"/>
          <a:chExt cx="0" cy="0"/>
        </a:xfrm>
      </p:grpSpPr>
      <p:sp>
        <p:nvSpPr>
          <p:cNvPr id="1086" name="Google Shape;1086;p28:notes"/>
          <p:cNvSpPr>
            <a:spLocks noGrp="1" noRot="1" noChangeAspect="1"/>
          </p:cNvSpPr>
          <p:nvPr>
            <p:ph type="sldImg" idx="2"/>
          </p:nvPr>
        </p:nvSpPr>
        <p:spPr>
          <a:xfrm>
            <a:off x="1179513" y="696913"/>
            <a:ext cx="4645025" cy="34829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087" name="Google Shape;1087;p28:notes"/>
          <p:cNvSpPr txBox="1">
            <a:spLocks noGrp="1"/>
          </p:cNvSpPr>
          <p:nvPr>
            <p:ph type="body" idx="1"/>
          </p:nvPr>
        </p:nvSpPr>
        <p:spPr>
          <a:xfrm>
            <a:off x="933450" y="4413250"/>
            <a:ext cx="5137150" cy="4179888"/>
          </a:xfrm>
          <a:prstGeom prst="rect">
            <a:avLst/>
          </a:prstGeom>
          <a:noFill/>
          <a:ln>
            <a:noFill/>
          </a:ln>
        </p:spPr>
        <p:txBody>
          <a:bodyPr spcFirstLastPara="1" wrap="square" lIns="93100" tIns="46550" rIns="93100" bIns="46550" anchor="t" anchorCtr="0">
            <a:noAutofit/>
          </a:bodyPr>
          <a:lstStyle/>
          <a:p>
            <a:pPr marL="0" lvl="0" indent="0" algn="l" rtl="0">
              <a:spcBef>
                <a:spcPts val="0"/>
              </a:spcBef>
              <a:spcAft>
                <a:spcPts val="0"/>
              </a:spcAft>
              <a:buNone/>
            </a:pPr>
            <a:r>
              <a:rPr lang="en-US"/>
              <a:t>In RDT 2.0, we use acknowledgements and negative acknowledgements for the receiver to control the sender. </a:t>
            </a:r>
            <a:endParaRPr/>
          </a:p>
          <a:p>
            <a:pPr marL="0" lvl="0" indent="0" algn="l" rtl="0">
              <a:spcBef>
                <a:spcPts val="360"/>
              </a:spcBef>
              <a:spcAft>
                <a:spcPts val="0"/>
              </a:spcAft>
              <a:buNone/>
            </a:pPr>
            <a:endParaRPr/>
          </a:p>
          <a:p>
            <a:pPr marL="0" lvl="0" indent="0" algn="l" rtl="0">
              <a:spcBef>
                <a:spcPts val="360"/>
              </a:spcBef>
              <a:spcAft>
                <a:spcPts val="0"/>
              </a:spcAft>
              <a:buNone/>
            </a:pPr>
            <a:r>
              <a:rPr lang="en-US"/>
              <a:t>For ACKs, the receiver says that …</a:t>
            </a:r>
            <a:endParaRPr/>
          </a:p>
          <a:p>
            <a:pPr marL="0" lvl="0" indent="0" algn="l" rtl="0">
              <a:spcBef>
                <a:spcPts val="360"/>
              </a:spcBef>
              <a:spcAft>
                <a:spcPts val="0"/>
              </a:spcAft>
              <a:buNone/>
            </a:pPr>
            <a:endParaRPr/>
          </a:p>
          <a:p>
            <a:pPr marL="0" lvl="0" indent="0" algn="l" rtl="0">
              <a:spcBef>
                <a:spcPts val="360"/>
              </a:spcBef>
              <a:spcAft>
                <a:spcPts val="0"/>
              </a:spcAft>
              <a:buNone/>
            </a:pPr>
            <a:r>
              <a:rPr lang="en-US"/>
              <a:t>For NAKs, the receiver says that …</a:t>
            </a:r>
            <a:endParaRPr/>
          </a:p>
          <a:p>
            <a:pPr marL="0" lvl="0" indent="0" algn="l" rtl="0">
              <a:spcBef>
                <a:spcPts val="360"/>
              </a:spcBef>
              <a:spcAft>
                <a:spcPts val="0"/>
              </a:spcAft>
              <a:buNone/>
            </a:pPr>
            <a:endParaRPr/>
          </a:p>
          <a:p>
            <a:pPr marL="0" lvl="0" indent="0" algn="l" rtl="0">
              <a:spcBef>
                <a:spcPts val="360"/>
              </a:spcBef>
              <a:spcAft>
                <a:spcPts val="0"/>
              </a:spcAft>
              <a:buNone/>
            </a:pPr>
            <a:endParaRPr/>
          </a:p>
          <a:p>
            <a:pPr marL="0" lvl="0" indent="0" algn="l" rtl="0">
              <a:spcBef>
                <a:spcPts val="360"/>
              </a:spcBef>
              <a:spcAft>
                <a:spcPts val="0"/>
              </a:spcAft>
              <a:buNone/>
            </a:pPr>
            <a:r>
              <a:rPr lang="en-US"/>
              <a:t>So compared with RDT 1.0, RDT 2.0 adds two things: 1) error detection by checksum. 2) feedback from the sender to receiver.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1"/>
        <p:cNvGrpSpPr/>
        <p:nvPr/>
      </p:nvGrpSpPr>
      <p:grpSpPr>
        <a:xfrm>
          <a:off x="0" y="0"/>
          <a:ext cx="0" cy="0"/>
          <a:chOff x="0" y="0"/>
          <a:chExt cx="0" cy="0"/>
        </a:xfrm>
      </p:grpSpPr>
      <p:sp>
        <p:nvSpPr>
          <p:cNvPr id="1092" name="Google Shape;1092;p29:notes"/>
          <p:cNvSpPr>
            <a:spLocks noGrp="1" noRot="1" noChangeAspect="1"/>
          </p:cNvSpPr>
          <p:nvPr>
            <p:ph type="sldImg" idx="2"/>
          </p:nvPr>
        </p:nvSpPr>
        <p:spPr>
          <a:xfrm>
            <a:off x="1179513" y="696913"/>
            <a:ext cx="4645025" cy="34829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093" name="Google Shape;1093;p29:notes"/>
          <p:cNvSpPr txBox="1">
            <a:spLocks noGrp="1"/>
          </p:cNvSpPr>
          <p:nvPr>
            <p:ph type="body" idx="1"/>
          </p:nvPr>
        </p:nvSpPr>
        <p:spPr>
          <a:xfrm>
            <a:off x="933450" y="4413250"/>
            <a:ext cx="5137150" cy="4179888"/>
          </a:xfrm>
          <a:prstGeom prst="rect">
            <a:avLst/>
          </a:prstGeom>
          <a:noFill/>
          <a:ln>
            <a:noFill/>
          </a:ln>
        </p:spPr>
        <p:txBody>
          <a:bodyPr spcFirstLastPara="1" wrap="square" lIns="93100" tIns="46550" rIns="93100" bIns="46550" anchor="t" anchorCtr="0">
            <a:noAutofit/>
          </a:bodyPr>
          <a:lstStyle/>
          <a:p>
            <a:pPr marL="0" lvl="0" indent="0" algn="l" rtl="0">
              <a:spcBef>
                <a:spcPts val="0"/>
              </a:spcBef>
              <a:spcAft>
                <a:spcPts val="0"/>
              </a:spcAft>
              <a:buNone/>
            </a:pPr>
            <a:r>
              <a:rPr lang="en-US"/>
              <a:t>Here let’s see how it works. </a:t>
            </a:r>
            <a:endParaRPr/>
          </a:p>
          <a:p>
            <a:pPr marL="0" lvl="0" indent="0" algn="l" rtl="0">
              <a:spcBef>
                <a:spcPts val="360"/>
              </a:spcBef>
              <a:spcAft>
                <a:spcPts val="0"/>
              </a:spcAft>
              <a:buNone/>
            </a:pPr>
            <a:endParaRPr/>
          </a:p>
          <a:p>
            <a:pPr marL="0" lvl="0" indent="0" algn="l" rtl="0">
              <a:spcBef>
                <a:spcPts val="360"/>
              </a:spcBef>
              <a:spcAft>
                <a:spcPts val="0"/>
              </a:spcAft>
              <a:buNone/>
            </a:pPr>
            <a:r>
              <a:rPr lang="en-US"/>
              <a:t>First is no error happens. </a:t>
            </a:r>
            <a:endParaRPr/>
          </a:p>
          <a:p>
            <a:pPr marL="228600" lvl="0" indent="-228600" algn="l" rtl="0">
              <a:spcBef>
                <a:spcPts val="360"/>
              </a:spcBef>
              <a:spcAft>
                <a:spcPts val="0"/>
              </a:spcAft>
              <a:buClr>
                <a:schemeClr val="dk1"/>
              </a:buClr>
              <a:buSzPts val="1200"/>
              <a:buFont typeface="Times New Roman"/>
              <a:buAutoNum type="arabicPeriod"/>
            </a:pPr>
            <a:r>
              <a:rPr lang="en-US"/>
              <a:t>Sender sends a packet, with the data and checksum, and start waiting for the confirmation from the receiver. </a:t>
            </a:r>
            <a:endParaRPr/>
          </a:p>
          <a:p>
            <a:pPr marL="228600" lvl="0" indent="-228600" algn="l" rtl="0">
              <a:spcBef>
                <a:spcPts val="360"/>
              </a:spcBef>
              <a:spcAft>
                <a:spcPts val="0"/>
              </a:spcAft>
              <a:buClr>
                <a:schemeClr val="dk1"/>
              </a:buClr>
              <a:buSzPts val="1200"/>
              <a:buFont typeface="Times New Roman"/>
              <a:buAutoNum type="arabicPeriod"/>
            </a:pPr>
            <a:r>
              <a:rPr lang="en-US"/>
              <a:t>Receiver use the checksum to detect errors. If no errors, use ACK to inform the sender to send the next packet. </a:t>
            </a:r>
            <a:endParaRPr/>
          </a:p>
          <a:p>
            <a:pPr marL="0" lvl="0" indent="0" algn="l" rtl="0">
              <a:spcBef>
                <a:spcPts val="360"/>
              </a:spcBef>
              <a:spcAft>
                <a:spcPts val="0"/>
              </a:spcAft>
              <a:buNone/>
            </a:pPr>
            <a:endParaRPr/>
          </a:p>
          <a:p>
            <a:pPr marL="0" lvl="0" indent="0" algn="l" rtl="0">
              <a:spcBef>
                <a:spcPts val="360"/>
              </a:spcBef>
              <a:spcAft>
                <a:spcPts val="0"/>
              </a:spcAft>
              <a:buNone/>
            </a:pPr>
            <a:r>
              <a:rPr lang="en-US"/>
              <a:t>If error is detected, like here in case b, the receiver sends NAK to the sender. What the sender do afterwards? </a:t>
            </a:r>
            <a:endParaRPr/>
          </a:p>
          <a:p>
            <a:pPr marL="0" lvl="0" indent="0" algn="l" rtl="0">
              <a:spcBef>
                <a:spcPts val="360"/>
              </a:spcBef>
              <a:spcAft>
                <a:spcPts val="0"/>
              </a:spcAft>
              <a:buNone/>
            </a:pPr>
            <a:endParaRPr/>
          </a:p>
          <a:p>
            <a:pPr marL="0" lvl="0" indent="0" algn="l" rtl="0">
              <a:spcBef>
                <a:spcPts val="36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2"/>
        <p:cNvGrpSpPr/>
        <p:nvPr/>
      </p:nvGrpSpPr>
      <p:grpSpPr>
        <a:xfrm>
          <a:off x="0" y="0"/>
          <a:ext cx="0" cy="0"/>
          <a:chOff x="0" y="0"/>
          <a:chExt cx="0" cy="0"/>
        </a:xfrm>
      </p:grpSpPr>
      <p:sp>
        <p:nvSpPr>
          <p:cNvPr id="1153" name="Google Shape;1153;p30:notes"/>
          <p:cNvSpPr>
            <a:spLocks noGrp="1" noRot="1" noChangeAspect="1"/>
          </p:cNvSpPr>
          <p:nvPr>
            <p:ph type="sldImg" idx="2"/>
          </p:nvPr>
        </p:nvSpPr>
        <p:spPr>
          <a:xfrm>
            <a:off x="1179513" y="696913"/>
            <a:ext cx="4645025" cy="34829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154" name="Google Shape;1154;p30:notes"/>
          <p:cNvSpPr txBox="1">
            <a:spLocks noGrp="1"/>
          </p:cNvSpPr>
          <p:nvPr>
            <p:ph type="body" idx="1"/>
          </p:nvPr>
        </p:nvSpPr>
        <p:spPr>
          <a:xfrm>
            <a:off x="933450" y="4413250"/>
            <a:ext cx="5137150" cy="4179888"/>
          </a:xfrm>
          <a:prstGeom prst="rect">
            <a:avLst/>
          </a:prstGeom>
          <a:noFill/>
          <a:ln>
            <a:noFill/>
          </a:ln>
        </p:spPr>
        <p:txBody>
          <a:bodyPr spcFirstLastPara="1" wrap="square" lIns="93100" tIns="46550" rIns="93100" bIns="46550" anchor="t" anchorCtr="0">
            <a:noAutofit/>
          </a:bodyPr>
          <a:lstStyle/>
          <a:p>
            <a:pPr marL="0" lvl="0" indent="0" algn="l" rtl="0">
              <a:spcBef>
                <a:spcPts val="0"/>
              </a:spcBef>
              <a:spcAft>
                <a:spcPts val="0"/>
              </a:spcAft>
              <a:buNone/>
            </a:pPr>
            <a:r>
              <a:rPr lang="en-US"/>
              <a:t>RDT 2.0 has a fatal flaw! We only assume that the packet can be corrupted. What will happen if the ACK or NAK is corrupted?</a:t>
            </a:r>
            <a:endParaRPr/>
          </a:p>
          <a:p>
            <a:pPr marL="0" lvl="0" indent="0" algn="l" rtl="0">
              <a:spcBef>
                <a:spcPts val="360"/>
              </a:spcBef>
              <a:spcAft>
                <a:spcPts val="0"/>
              </a:spcAft>
              <a:buNone/>
            </a:pPr>
            <a:endParaRPr/>
          </a:p>
          <a:p>
            <a:pPr marL="0" lvl="0" indent="0" algn="l" rtl="0">
              <a:spcBef>
                <a:spcPts val="360"/>
              </a:spcBef>
              <a:spcAft>
                <a:spcPts val="0"/>
              </a:spcAft>
              <a:buNone/>
            </a:pPr>
            <a:r>
              <a:rPr lang="en-US"/>
              <a:t>The sender may fail to recognize ACK/NAK</a:t>
            </a:r>
            <a:endParaRPr/>
          </a:p>
          <a:p>
            <a:pPr marL="0" lvl="0" indent="0" algn="l" rtl="0">
              <a:spcBef>
                <a:spcPts val="360"/>
              </a:spcBef>
              <a:spcAft>
                <a:spcPts val="0"/>
              </a:spcAft>
              <a:buNone/>
            </a:pPr>
            <a:endParaRPr/>
          </a:p>
          <a:p>
            <a:pPr marL="0" lvl="0" indent="0" algn="l" rtl="0">
              <a:spcBef>
                <a:spcPts val="360"/>
              </a:spcBef>
              <a:spcAft>
                <a:spcPts val="0"/>
              </a:spcAft>
              <a:buNone/>
            </a:pPr>
            <a:r>
              <a:rPr lang="en-US"/>
              <a:t>In the worst case, the sender may interpret it wrong, like recognize a corrupted NAK as ACK. In that case, what will happen?</a:t>
            </a:r>
            <a:endParaRPr/>
          </a:p>
          <a:p>
            <a:pPr marL="0" lvl="0" indent="0" algn="l" rtl="0">
              <a:spcBef>
                <a:spcPts val="360"/>
              </a:spcBef>
              <a:spcAft>
                <a:spcPts val="0"/>
              </a:spcAft>
              <a:buNone/>
            </a:pPr>
            <a:endParaRPr/>
          </a:p>
          <a:p>
            <a:pPr marL="0" lvl="0" indent="0" algn="l" rtl="0">
              <a:spcBef>
                <a:spcPts val="360"/>
              </a:spcBef>
              <a:spcAft>
                <a:spcPts val="0"/>
              </a:spcAft>
              <a:buNone/>
            </a:pPr>
            <a:r>
              <a:rPr lang="en-US"/>
              <a:t>The sender will send the next packet, but the receiver is expecting the retransmission. </a:t>
            </a:r>
            <a:endParaRPr/>
          </a:p>
          <a:p>
            <a:pPr marL="0" lvl="0" indent="0" algn="l" rtl="0">
              <a:spcBef>
                <a:spcPts val="360"/>
              </a:spcBef>
              <a:spcAft>
                <a:spcPts val="0"/>
              </a:spcAft>
              <a:buNone/>
            </a:pPr>
            <a:endParaRPr/>
          </a:p>
          <a:p>
            <a:pPr marL="0" lvl="0" indent="0" algn="l" rtl="0">
              <a:spcBef>
                <a:spcPts val="360"/>
              </a:spcBef>
              <a:spcAft>
                <a:spcPts val="0"/>
              </a:spcAft>
              <a:buNone/>
            </a:pPr>
            <a:r>
              <a:rPr lang="en-US"/>
              <a:t>To solve this problem, we decide to add checksum to ACK/NAK to detect corruption (to guarantee not just the correctness of the data packets, but also the acknowledgement packets. )</a:t>
            </a:r>
            <a:endParaRPr/>
          </a:p>
          <a:p>
            <a:pPr marL="0" lvl="0" indent="0" algn="l" rtl="0">
              <a:spcBef>
                <a:spcPts val="360"/>
              </a:spcBef>
              <a:spcAft>
                <a:spcPts val="0"/>
              </a:spcAft>
              <a:buNone/>
            </a:pPr>
            <a:endParaRPr/>
          </a:p>
          <a:p>
            <a:pPr marL="0" lvl="0" indent="0" algn="l" rtl="0">
              <a:spcBef>
                <a:spcPts val="360"/>
              </a:spcBef>
              <a:spcAft>
                <a:spcPts val="0"/>
              </a:spcAft>
              <a:buNone/>
            </a:pPr>
            <a:endParaRPr/>
          </a:p>
          <a:p>
            <a:pPr marL="0" lvl="0" indent="0" algn="l" rtl="0">
              <a:spcBef>
                <a:spcPts val="36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2533628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6"/>
        <p:cNvGrpSpPr/>
        <p:nvPr/>
      </p:nvGrpSpPr>
      <p:grpSpPr>
        <a:xfrm>
          <a:off x="0" y="0"/>
          <a:ext cx="0" cy="0"/>
          <a:chOff x="0" y="0"/>
          <a:chExt cx="0" cy="0"/>
        </a:xfrm>
      </p:grpSpPr>
      <p:sp>
        <p:nvSpPr>
          <p:cNvPr id="1177" name="Google Shape;1177;p31:notes"/>
          <p:cNvSpPr>
            <a:spLocks noGrp="1" noRot="1" noChangeAspect="1"/>
          </p:cNvSpPr>
          <p:nvPr>
            <p:ph type="sldImg" idx="2"/>
          </p:nvPr>
        </p:nvSpPr>
        <p:spPr>
          <a:xfrm>
            <a:off x="1179513" y="696913"/>
            <a:ext cx="4645025" cy="34829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178" name="Google Shape;1178;p31:notes"/>
          <p:cNvSpPr txBox="1">
            <a:spLocks noGrp="1"/>
          </p:cNvSpPr>
          <p:nvPr>
            <p:ph type="body" idx="1"/>
          </p:nvPr>
        </p:nvSpPr>
        <p:spPr>
          <a:xfrm>
            <a:off x="933450" y="4413250"/>
            <a:ext cx="5137150" cy="4179888"/>
          </a:xfrm>
          <a:prstGeom prst="rect">
            <a:avLst/>
          </a:prstGeom>
          <a:noFill/>
          <a:ln>
            <a:noFill/>
          </a:ln>
        </p:spPr>
        <p:txBody>
          <a:bodyPr spcFirstLastPara="1" wrap="square" lIns="93100" tIns="46550" rIns="93100" bIns="46550" anchor="t" anchorCtr="0">
            <a:noAutofit/>
          </a:bodyPr>
          <a:lstStyle/>
          <a:p>
            <a:pPr marL="0" lvl="0" indent="0" algn="l" rtl="0">
              <a:spcBef>
                <a:spcPts val="0"/>
              </a:spcBef>
              <a:spcAft>
                <a:spcPts val="0"/>
              </a:spcAft>
              <a:buNone/>
            </a:pPr>
            <a:r>
              <a:rPr lang="en-US"/>
              <a:t>However, checksum for ACK is not enough. We need to have more mechanism to make the solution work. </a:t>
            </a:r>
            <a:endParaRPr/>
          </a:p>
          <a:p>
            <a:pPr marL="0" lvl="0" indent="0" algn="l" rtl="0">
              <a:spcBef>
                <a:spcPts val="360"/>
              </a:spcBef>
              <a:spcAft>
                <a:spcPts val="0"/>
              </a:spcAft>
              <a:buNone/>
            </a:pPr>
            <a:endParaRPr/>
          </a:p>
          <a:p>
            <a:pPr marL="0" lvl="0" indent="0" algn="l" rtl="0">
              <a:spcBef>
                <a:spcPts val="360"/>
              </a:spcBef>
              <a:spcAft>
                <a:spcPts val="0"/>
              </a:spcAft>
              <a:buNone/>
            </a:pPr>
            <a:r>
              <a:rPr lang="en-US"/>
              <a:t>The first problem is: For packets, if the receiver detects error, it will send a NAK for retransmission, right? For ACK/NAKs, when the sender detects errors, what will the sender do? </a:t>
            </a:r>
            <a:endParaRPr/>
          </a:p>
          <a:p>
            <a:pPr marL="0" lvl="0" indent="0" algn="l" rtl="0">
              <a:spcBef>
                <a:spcPts val="360"/>
              </a:spcBef>
              <a:spcAft>
                <a:spcPts val="0"/>
              </a:spcAft>
              <a:buNone/>
            </a:pPr>
            <a:endParaRPr/>
          </a:p>
          <a:p>
            <a:pPr marL="0" lvl="0" indent="0" algn="l" rtl="0">
              <a:spcBef>
                <a:spcPts val="360"/>
              </a:spcBef>
              <a:spcAft>
                <a:spcPts val="0"/>
              </a:spcAft>
              <a:buNone/>
            </a:pPr>
            <a:r>
              <a:rPr lang="en-US"/>
              <a:t>Instead of requiring the receiver of the data packet to retransmit a ACK, the sender will simply retransmit packet if ACK/NAK is corrupted! </a:t>
            </a:r>
            <a:endParaRPr/>
          </a:p>
          <a:p>
            <a:pPr marL="0" lvl="0" indent="0" algn="l" rtl="0">
              <a:spcBef>
                <a:spcPts val="360"/>
              </a:spcBef>
              <a:spcAft>
                <a:spcPts val="0"/>
              </a:spcAft>
              <a:buNone/>
            </a:pPr>
            <a:endParaRPr/>
          </a:p>
          <a:p>
            <a:pPr marL="0" lvl="0" indent="0" algn="l" rtl="0">
              <a:spcBef>
                <a:spcPts val="360"/>
              </a:spcBef>
              <a:spcAft>
                <a:spcPts val="0"/>
              </a:spcAft>
              <a:buNone/>
            </a:pPr>
            <a:r>
              <a:rPr lang="en-US"/>
              <a:t>However, retransmission may cause duplications. If the corrupted acknowledgement is a NAK, then fine, because the receiver is expecting the retransmission. What if the corrupted packets is ACK?</a:t>
            </a:r>
            <a:endParaRPr/>
          </a:p>
          <a:p>
            <a:pPr marL="0" lvl="0" indent="0" algn="l" rtl="0">
              <a:spcBef>
                <a:spcPts val="360"/>
              </a:spcBef>
              <a:spcAft>
                <a:spcPts val="0"/>
              </a:spcAft>
              <a:buNone/>
            </a:pPr>
            <a:endParaRPr/>
          </a:p>
          <a:p>
            <a:pPr marL="0" lvl="0" indent="0" algn="l" rtl="0">
              <a:spcBef>
                <a:spcPts val="360"/>
              </a:spcBef>
              <a:spcAft>
                <a:spcPts val="0"/>
              </a:spcAft>
              <a:buNone/>
            </a:pPr>
            <a:r>
              <a:rPr lang="en-US"/>
              <a:t>To solve these problem, we append a new concept, the sequence number. Now can we avoid the aforementioned problem? The receiver sends the ACK for packet #1, and is expecting a packet #2, but the sender will retransmit packet #1. By adding packet numbers, the receiver will notice that the incoming packets is #1 not #2, or in other words, it is not the expected packet. The receiver will discard the packet, and resend the last ACK/NAK as it knows the acknowledge is corrupted.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2"/>
        <p:cNvGrpSpPr/>
        <p:nvPr/>
      </p:nvGrpSpPr>
      <p:grpSpPr>
        <a:xfrm>
          <a:off x="0" y="0"/>
          <a:ext cx="0" cy="0"/>
          <a:chOff x="0" y="0"/>
          <a:chExt cx="0" cy="0"/>
        </a:xfrm>
      </p:grpSpPr>
      <p:sp>
        <p:nvSpPr>
          <p:cNvPr id="1183" name="Google Shape;1183;p32:notes"/>
          <p:cNvSpPr>
            <a:spLocks noGrp="1" noRot="1" noChangeAspect="1"/>
          </p:cNvSpPr>
          <p:nvPr>
            <p:ph type="sldImg" idx="2"/>
          </p:nvPr>
        </p:nvSpPr>
        <p:spPr>
          <a:xfrm>
            <a:off x="1179513" y="696913"/>
            <a:ext cx="4645025" cy="34829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184" name="Google Shape;1184;p32:notes"/>
          <p:cNvSpPr txBox="1">
            <a:spLocks noGrp="1"/>
          </p:cNvSpPr>
          <p:nvPr>
            <p:ph type="body" idx="1"/>
          </p:nvPr>
        </p:nvSpPr>
        <p:spPr>
          <a:xfrm>
            <a:off x="933450" y="4413250"/>
            <a:ext cx="5137150" cy="4179888"/>
          </a:xfrm>
          <a:prstGeom prst="rect">
            <a:avLst/>
          </a:prstGeom>
          <a:noFill/>
          <a:ln>
            <a:noFill/>
          </a:ln>
        </p:spPr>
        <p:txBody>
          <a:bodyPr spcFirstLastPara="1" wrap="square" lIns="93100" tIns="46550" rIns="93100" bIns="46550" anchor="t" anchorCtr="0">
            <a:noAutofit/>
          </a:bodyPr>
          <a:lstStyle/>
          <a:p>
            <a:pPr marL="0" lvl="0" indent="0" algn="l" rtl="0">
              <a:spcBef>
                <a:spcPts val="0"/>
              </a:spcBef>
              <a:spcAft>
                <a:spcPts val="0"/>
              </a:spcAft>
              <a:buNone/>
            </a:pPr>
            <a:r>
              <a:rPr lang="en-US"/>
              <a:t>So to conclude, the improved version of RDT 2.0 is called RDT 2.x, and it appends sequence number and ACK/NAK checksum to RDT 2.0.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0"/>
        <p:cNvGrpSpPr/>
        <p:nvPr/>
      </p:nvGrpSpPr>
      <p:grpSpPr>
        <a:xfrm>
          <a:off x="0" y="0"/>
          <a:ext cx="0" cy="0"/>
          <a:chOff x="0" y="0"/>
          <a:chExt cx="0" cy="0"/>
        </a:xfrm>
      </p:grpSpPr>
      <p:sp>
        <p:nvSpPr>
          <p:cNvPr id="1191" name="Google Shape;1191;p33:notes"/>
          <p:cNvSpPr txBox="1">
            <a:spLocks noGrp="1"/>
          </p:cNvSpPr>
          <p:nvPr>
            <p:ph type="body" idx="1"/>
          </p:nvPr>
        </p:nvSpPr>
        <p:spPr>
          <a:xfrm>
            <a:off x="933450" y="4413250"/>
            <a:ext cx="5137150" cy="4179888"/>
          </a:xfrm>
          <a:prstGeom prst="rect">
            <a:avLst/>
          </a:prstGeom>
        </p:spPr>
        <p:txBody>
          <a:bodyPr spcFirstLastPara="1" wrap="square" lIns="93100" tIns="46550" rIns="93100" bIns="46550" anchor="t" anchorCtr="0">
            <a:noAutofit/>
          </a:bodyPr>
          <a:lstStyle/>
          <a:p>
            <a:pPr marL="0" lvl="0" indent="0" algn="l" rtl="0">
              <a:spcBef>
                <a:spcPts val="360"/>
              </a:spcBef>
              <a:spcAft>
                <a:spcPts val="0"/>
              </a:spcAft>
              <a:buNone/>
            </a:pPr>
            <a:endParaRPr/>
          </a:p>
        </p:txBody>
      </p:sp>
      <p:sp>
        <p:nvSpPr>
          <p:cNvPr id="1192" name="Google Shape;1192;p33:notes"/>
          <p:cNvSpPr>
            <a:spLocks noGrp="1" noRot="1" noChangeAspect="1"/>
          </p:cNvSpPr>
          <p:nvPr>
            <p:ph type="sldImg" idx="2"/>
          </p:nvPr>
        </p:nvSpPr>
        <p:spPr>
          <a:xfrm>
            <a:off x="1179513" y="696913"/>
            <a:ext cx="4645025" cy="34829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0"/>
        <p:cNvGrpSpPr/>
        <p:nvPr/>
      </p:nvGrpSpPr>
      <p:grpSpPr>
        <a:xfrm>
          <a:off x="0" y="0"/>
          <a:ext cx="0" cy="0"/>
          <a:chOff x="0" y="0"/>
          <a:chExt cx="0" cy="0"/>
        </a:xfrm>
      </p:grpSpPr>
      <p:sp>
        <p:nvSpPr>
          <p:cNvPr id="1281" name="Google Shape;1281;p34:notes"/>
          <p:cNvSpPr>
            <a:spLocks noGrp="1" noRot="1" noChangeAspect="1"/>
          </p:cNvSpPr>
          <p:nvPr>
            <p:ph type="sldImg" idx="2"/>
          </p:nvPr>
        </p:nvSpPr>
        <p:spPr>
          <a:xfrm>
            <a:off x="1179513" y="696913"/>
            <a:ext cx="4645025" cy="34829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282" name="Google Shape;1282;p34:notes"/>
          <p:cNvSpPr txBox="1">
            <a:spLocks noGrp="1"/>
          </p:cNvSpPr>
          <p:nvPr>
            <p:ph type="body" idx="1"/>
          </p:nvPr>
        </p:nvSpPr>
        <p:spPr>
          <a:xfrm>
            <a:off x="933450" y="4413250"/>
            <a:ext cx="5137150" cy="4179888"/>
          </a:xfrm>
          <a:prstGeom prst="rect">
            <a:avLst/>
          </a:prstGeom>
          <a:noFill/>
          <a:ln>
            <a:noFill/>
          </a:ln>
        </p:spPr>
        <p:txBody>
          <a:bodyPr spcFirstLastPara="1" wrap="square" lIns="93100" tIns="46550" rIns="93100" bIns="46550" anchor="t" anchorCtr="0">
            <a:noAutofit/>
          </a:bodyPr>
          <a:lstStyle/>
          <a:p>
            <a:pPr marL="0" marR="0" lvl="0" indent="0" algn="l" rtl="0">
              <a:lnSpc>
                <a:spcPct val="100000"/>
              </a:lnSpc>
              <a:spcBef>
                <a:spcPts val="0"/>
              </a:spcBef>
              <a:spcAft>
                <a:spcPts val="0"/>
              </a:spcAft>
              <a:buClr>
                <a:srgbClr val="FF0000"/>
              </a:buClr>
              <a:buSzPts val="1200"/>
              <a:buFont typeface="Times New Roman"/>
              <a:buNone/>
            </a:pPr>
            <a:r>
              <a:rPr lang="en-US">
                <a:solidFill>
                  <a:srgbClr val="FF0000"/>
                </a:solidFill>
              </a:rPr>
              <a:t>(send ACK for previous packet instead of NAK)</a:t>
            </a:r>
            <a:endParaRPr sz="1200">
              <a:solidFill>
                <a:srgbClr val="FF0000"/>
              </a:solidFill>
            </a:endParaRPr>
          </a:p>
          <a:p>
            <a:pPr marL="0" lvl="0" indent="0" algn="l" rtl="0">
              <a:spcBef>
                <a:spcPts val="36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6"/>
        <p:cNvGrpSpPr/>
        <p:nvPr/>
      </p:nvGrpSpPr>
      <p:grpSpPr>
        <a:xfrm>
          <a:off x="0" y="0"/>
          <a:ext cx="0" cy="0"/>
          <a:chOff x="0" y="0"/>
          <a:chExt cx="0" cy="0"/>
        </a:xfrm>
      </p:grpSpPr>
      <p:sp>
        <p:nvSpPr>
          <p:cNvPr id="1287" name="Google Shape;1287;p35:notes"/>
          <p:cNvSpPr txBox="1">
            <a:spLocks noGrp="1"/>
          </p:cNvSpPr>
          <p:nvPr>
            <p:ph type="body" idx="1"/>
          </p:nvPr>
        </p:nvSpPr>
        <p:spPr>
          <a:xfrm>
            <a:off x="933450" y="4413250"/>
            <a:ext cx="5137150" cy="4179888"/>
          </a:xfrm>
          <a:prstGeom prst="rect">
            <a:avLst/>
          </a:prstGeom>
        </p:spPr>
        <p:txBody>
          <a:bodyPr spcFirstLastPara="1" wrap="square" lIns="93100" tIns="46550" rIns="93100" bIns="46550" anchor="t" anchorCtr="0">
            <a:noAutofit/>
          </a:bodyPr>
          <a:lstStyle/>
          <a:p>
            <a:pPr marL="0" lvl="0" indent="0" algn="l" rtl="0">
              <a:spcBef>
                <a:spcPts val="360"/>
              </a:spcBef>
              <a:spcAft>
                <a:spcPts val="0"/>
              </a:spcAft>
              <a:buNone/>
            </a:pPr>
            <a:endParaRPr/>
          </a:p>
        </p:txBody>
      </p:sp>
      <p:sp>
        <p:nvSpPr>
          <p:cNvPr id="1288" name="Google Shape;1288;p35:notes"/>
          <p:cNvSpPr>
            <a:spLocks noGrp="1" noRot="1" noChangeAspect="1"/>
          </p:cNvSpPr>
          <p:nvPr>
            <p:ph type="sldImg" idx="2"/>
          </p:nvPr>
        </p:nvSpPr>
        <p:spPr>
          <a:xfrm>
            <a:off x="1179513" y="696913"/>
            <a:ext cx="4645025" cy="34829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5"/>
        <p:cNvGrpSpPr/>
        <p:nvPr/>
      </p:nvGrpSpPr>
      <p:grpSpPr>
        <a:xfrm>
          <a:off x="0" y="0"/>
          <a:ext cx="0" cy="0"/>
          <a:chOff x="0" y="0"/>
          <a:chExt cx="0" cy="0"/>
        </a:xfrm>
      </p:grpSpPr>
      <p:sp>
        <p:nvSpPr>
          <p:cNvPr id="1366" name="Google Shape;1366;p36:notes"/>
          <p:cNvSpPr txBox="1">
            <a:spLocks noGrp="1"/>
          </p:cNvSpPr>
          <p:nvPr>
            <p:ph type="body" idx="1"/>
          </p:nvPr>
        </p:nvSpPr>
        <p:spPr>
          <a:xfrm>
            <a:off x="933450" y="4413250"/>
            <a:ext cx="5137150" cy="4179888"/>
          </a:xfrm>
          <a:prstGeom prst="rect">
            <a:avLst/>
          </a:prstGeom>
        </p:spPr>
        <p:txBody>
          <a:bodyPr spcFirstLastPara="1" wrap="square" lIns="93100" tIns="46550" rIns="93100" bIns="46550" anchor="t" anchorCtr="0">
            <a:noAutofit/>
          </a:bodyPr>
          <a:lstStyle/>
          <a:p>
            <a:pPr marL="0" lvl="0" indent="0" algn="l" rtl="0">
              <a:spcBef>
                <a:spcPts val="360"/>
              </a:spcBef>
              <a:spcAft>
                <a:spcPts val="0"/>
              </a:spcAft>
              <a:buNone/>
            </a:pPr>
            <a:endParaRPr/>
          </a:p>
        </p:txBody>
      </p:sp>
      <p:sp>
        <p:nvSpPr>
          <p:cNvPr id="1367" name="Google Shape;1367;p36:notes"/>
          <p:cNvSpPr>
            <a:spLocks noGrp="1" noRot="1" noChangeAspect="1"/>
          </p:cNvSpPr>
          <p:nvPr>
            <p:ph type="sldImg" idx="2"/>
          </p:nvPr>
        </p:nvSpPr>
        <p:spPr>
          <a:xfrm>
            <a:off x="1179513" y="696913"/>
            <a:ext cx="4645025" cy="34829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2"/>
        <p:cNvGrpSpPr/>
        <p:nvPr/>
      </p:nvGrpSpPr>
      <p:grpSpPr>
        <a:xfrm>
          <a:off x="0" y="0"/>
          <a:ext cx="0" cy="0"/>
          <a:chOff x="0" y="0"/>
          <a:chExt cx="0" cy="0"/>
        </a:xfrm>
      </p:grpSpPr>
      <p:sp>
        <p:nvSpPr>
          <p:cNvPr id="1373" name="Google Shape;1373;p37:notes"/>
          <p:cNvSpPr txBox="1">
            <a:spLocks noGrp="1"/>
          </p:cNvSpPr>
          <p:nvPr>
            <p:ph type="body" idx="1"/>
          </p:nvPr>
        </p:nvSpPr>
        <p:spPr>
          <a:xfrm>
            <a:off x="933450" y="4413250"/>
            <a:ext cx="5137150" cy="4179888"/>
          </a:xfrm>
          <a:prstGeom prst="rect">
            <a:avLst/>
          </a:prstGeom>
        </p:spPr>
        <p:txBody>
          <a:bodyPr spcFirstLastPara="1" wrap="square" lIns="93100" tIns="46550" rIns="93100" bIns="46550" anchor="t" anchorCtr="0">
            <a:noAutofit/>
          </a:bodyPr>
          <a:lstStyle/>
          <a:p>
            <a:pPr marL="0" lvl="0" indent="0" algn="l" rtl="0">
              <a:spcBef>
                <a:spcPts val="360"/>
              </a:spcBef>
              <a:spcAft>
                <a:spcPts val="0"/>
              </a:spcAft>
              <a:buNone/>
            </a:pPr>
            <a:endParaRPr/>
          </a:p>
        </p:txBody>
      </p:sp>
      <p:sp>
        <p:nvSpPr>
          <p:cNvPr id="1374" name="Google Shape;1374;p37:notes"/>
          <p:cNvSpPr>
            <a:spLocks noGrp="1" noRot="1" noChangeAspect="1"/>
          </p:cNvSpPr>
          <p:nvPr>
            <p:ph type="sldImg" idx="2"/>
          </p:nvPr>
        </p:nvSpPr>
        <p:spPr>
          <a:xfrm>
            <a:off x="1179513" y="696913"/>
            <a:ext cx="4645025" cy="34829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mn-lt"/>
                <a:ea typeface="ＭＳ Ｐゴシック" charset="0"/>
                <a:cs typeface="+mn-cs"/>
              </a:rPr>
              <a:t>if RTT=30 </a:t>
            </a:r>
            <a:r>
              <a:rPr kumimoji="0" lang="en-US" sz="1200" b="0" i="0" u="none" strike="noStrike" kern="1200" cap="none" spc="0" normalizeH="0" baseline="0" noProof="0" dirty="0" err="1">
                <a:ln>
                  <a:noFill/>
                </a:ln>
                <a:solidFill>
                  <a:prstClr val="black"/>
                </a:solidFill>
                <a:effectLst/>
                <a:uLnTx/>
                <a:uFillTx/>
                <a:latin typeface="+mn-lt"/>
                <a:ea typeface="ＭＳ Ｐゴシック" charset="0"/>
                <a:cs typeface="+mn-cs"/>
              </a:rPr>
              <a:t>msec</a:t>
            </a:r>
            <a:r>
              <a:rPr kumimoji="0" lang="en-US" sz="1200" b="0" i="0" u="none" strike="noStrike" kern="1200" cap="none" spc="0" normalizeH="0" baseline="0" noProof="0" dirty="0">
                <a:ln>
                  <a:noFill/>
                </a:ln>
                <a:solidFill>
                  <a:prstClr val="black"/>
                </a:solidFill>
                <a:effectLst/>
                <a:uLnTx/>
                <a:uFillTx/>
                <a:latin typeface="+mn-lt"/>
                <a:ea typeface="ＭＳ Ｐゴシック" charset="0"/>
                <a:cs typeface="+mn-cs"/>
              </a:rPr>
              <a:t>, 1KB pkt every 30 </a:t>
            </a:r>
            <a:r>
              <a:rPr kumimoji="0" lang="en-US" sz="1200" b="0" i="0" u="none" strike="noStrike" kern="1200" cap="none" spc="0" normalizeH="0" baseline="0" noProof="0" dirty="0" err="1">
                <a:ln>
                  <a:noFill/>
                </a:ln>
                <a:solidFill>
                  <a:prstClr val="black"/>
                </a:solidFill>
                <a:effectLst/>
                <a:uLnTx/>
                <a:uFillTx/>
                <a:latin typeface="+mn-lt"/>
                <a:ea typeface="ＭＳ Ｐゴシック" charset="0"/>
                <a:cs typeface="+mn-cs"/>
              </a:rPr>
              <a:t>msec</a:t>
            </a:r>
            <a:r>
              <a:rPr kumimoji="0" lang="en-US" sz="1200" b="0" i="0" u="none" strike="noStrike" kern="1200" cap="none" spc="0" normalizeH="0" baseline="0" noProof="0" dirty="0">
                <a:ln>
                  <a:noFill/>
                </a:ln>
                <a:solidFill>
                  <a:prstClr val="black"/>
                </a:solidFill>
                <a:effectLst/>
                <a:uLnTx/>
                <a:uFillTx/>
                <a:latin typeface="+mn-lt"/>
                <a:ea typeface="ＭＳ Ｐゴシック" charset="0"/>
                <a:cs typeface="+mn-cs"/>
              </a:rPr>
              <a:t>: 33kB/sec </a:t>
            </a:r>
            <a:r>
              <a:rPr kumimoji="0" lang="en-US" sz="1200" b="0" i="0" u="none" strike="noStrike" kern="1200" cap="none" spc="0" normalizeH="0" baseline="0" noProof="0" dirty="0" err="1">
                <a:ln>
                  <a:noFill/>
                </a:ln>
                <a:solidFill>
                  <a:prstClr val="black"/>
                </a:solidFill>
                <a:effectLst/>
                <a:uLnTx/>
                <a:uFillTx/>
                <a:latin typeface="+mn-lt"/>
                <a:ea typeface="ＭＳ Ｐゴシック" charset="0"/>
                <a:cs typeface="+mn-cs"/>
              </a:rPr>
              <a:t>thruput</a:t>
            </a:r>
            <a:r>
              <a:rPr kumimoji="0" lang="en-US" sz="1200" b="0" i="0" u="none" strike="noStrike" kern="1200" cap="none" spc="0" normalizeH="0" baseline="0" noProof="0" dirty="0">
                <a:ln>
                  <a:noFill/>
                </a:ln>
                <a:solidFill>
                  <a:prstClr val="black"/>
                </a:solidFill>
                <a:effectLst/>
                <a:uLnTx/>
                <a:uFillTx/>
                <a:latin typeface="+mn-lt"/>
                <a:ea typeface="ＭＳ Ｐゴシック" charset="0"/>
                <a:cs typeface="+mn-cs"/>
              </a:rPr>
              <a:t> over 1 Gbps link</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mn-lt"/>
              <a:ea typeface="ＭＳ Ｐゴシック"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mn-lt"/>
                <a:ea typeface="ＭＳ Ｐゴシック" charset="0"/>
                <a:cs typeface="+mn-cs"/>
              </a:rPr>
              <a:t>network protocol limits use of physical resources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mn-lt"/>
              <a:ea typeface="ＭＳ Ｐゴシック"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mn-lt"/>
                <a:ea typeface="ＭＳ Ｐゴシック" charset="0"/>
                <a:cs typeface="+mn-cs"/>
              </a:rPr>
              <a:t>Let’s develop a formula for utilization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mn-lt"/>
              <a:ea typeface="ＭＳ Ｐゴシック" charset="0"/>
              <a:cs typeface="+mn-cs"/>
            </a:endParaRP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2526253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0279972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346030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2592879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6878853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mn-lt"/>
                <a:ea typeface="+mn-ea"/>
                <a:cs typeface="+mn-cs"/>
              </a:rPr>
              <a:t>two generic forms of pipelined protocols: </a:t>
            </a:r>
            <a:r>
              <a:rPr kumimoji="0" lang="en-US" sz="1200" b="0" i="1" u="none" strike="noStrike" kern="1200" cap="none" spc="0" normalizeH="0" baseline="0" noProof="0" dirty="0">
                <a:ln>
                  <a:noFill/>
                </a:ln>
                <a:solidFill>
                  <a:srgbClr val="CC0000"/>
                </a:solidFill>
                <a:effectLst/>
                <a:uLnTx/>
                <a:uFillTx/>
                <a:latin typeface="+mn-lt"/>
                <a:ea typeface="+mn-ea"/>
                <a:cs typeface="+mn-cs"/>
              </a:rPr>
              <a:t>go-Back-N, selective repeat</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112283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window size of 14, 8 have been sent but are not yet </a:t>
            </a:r>
            <a:r>
              <a:rPr lang="en-US" dirty="0" err="1"/>
              <a:t>ackowledgedm</a:t>
            </a:r>
            <a:r>
              <a:rPr lang="en-US" dirty="0"/>
              <a:t> 6 sequence numbers are available for us. In </a:t>
            </a:r>
            <a:r>
              <a:rPr lang="en-US" dirty="0" err="1"/>
              <a:t>woindow</a:t>
            </a:r>
            <a:r>
              <a:rPr lang="en-US" dirty="0"/>
              <a:t>, but no calls from above to use them.</a:t>
            </a:r>
          </a:p>
          <a:p>
            <a:endParaRPr lang="en-US" dirty="0"/>
          </a:p>
          <a:p>
            <a:r>
              <a:rPr lang="en-US" dirty="0"/>
              <a:t>Note – we’ll skip the Go-Back-N FSM specification you can </a:t>
            </a:r>
            <a:r>
              <a:rPr lang="en-US" dirty="0" err="1"/>
              <a:t>chack</a:t>
            </a:r>
            <a:r>
              <a:rPr lang="en-US" dirty="0"/>
              <a:t> that out in </a:t>
            </a:r>
            <a:r>
              <a:rPr lang="en-US" dirty="0" err="1"/>
              <a:t>powerpoitn</a:t>
            </a:r>
            <a:r>
              <a:rPr lang="en-US" dirty="0"/>
              <a:t> slides or book)</a:t>
            </a:r>
          </a:p>
          <a:p>
            <a:endParaRPr lang="en-US" dirty="0"/>
          </a:p>
          <a:p>
            <a:r>
              <a:rPr lang="en-US" dirty="0"/>
              <a:t>TCP uses cumulative ACK</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7341406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Note – we’ll skip the Go-Back-N FSM specification (actually it’s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3911757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Let’s skip FSM specification for GBN – check out the book or ppt – and let’s watch GBN sender and receivers  in action.</a:t>
            </a:r>
          </a:p>
          <a:p>
            <a:r>
              <a:rPr lang="en-US" dirty="0"/>
              <a:t>Let assume a window size of 4.  at t=0, sender sends packets 0, 1, 2 3, 4, and packet 2 will be lost</a:t>
            </a:r>
          </a:p>
          <a:p>
            <a:endParaRPr lang="en-US" dirty="0"/>
          </a:p>
          <a:p>
            <a:r>
              <a:rPr lang="en-US" dirty="0"/>
              <a:t>At the receiver:</a:t>
            </a:r>
          </a:p>
          <a:p>
            <a:r>
              <a:rPr lang="en-US" dirty="0"/>
              <a:t>Packet 0 received ACK0 generated</a:t>
            </a:r>
          </a:p>
          <a:p>
            <a:r>
              <a:rPr lang="en-US" dirty="0"/>
              <a:t>Packet 1 received ACK1 generated</a:t>
            </a:r>
          </a:p>
          <a:p>
            <a:r>
              <a:rPr lang="en-US" dirty="0"/>
              <a:t>Packet 2 is lost, and so when packet 3 is received, ACK 1 is sent – that’s the cumulative ACK, re-Acknowledging the receipt of packet 1. and in this implementation packet 3 is discarded</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0438656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An important mechanism of GBN was the use of the cumulative acknowledgements, and as we mentioned, cumulative ACKs are used in TCP</a:t>
            </a:r>
          </a:p>
          <a:p>
            <a:endParaRPr lang="en-US" dirty="0"/>
          </a:p>
          <a:p>
            <a:r>
              <a:rPr lang="en-US" dirty="0"/>
              <a:t>An alternate ACK mechanism would be for the receiver to </a:t>
            </a:r>
            <a:r>
              <a:rPr lang="en-US" dirty="0" err="1"/>
              <a:t>indiviually</a:t>
            </a:r>
            <a:r>
              <a:rPr lang="en-US" dirty="0"/>
              <a:t> acknowledge specific packets as they are received.  This mechanism is at the heart of the Selective repeat protocol.</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4389484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5114795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If the packet is in order, its data will be delivered, as will any buffered data that can now be </a:t>
            </a:r>
            <a:r>
              <a:rPr lang="en-US" dirty="0" err="1"/>
              <a:t>delived</a:t>
            </a:r>
            <a:r>
              <a:rPr lang="en-US" dirty="0"/>
              <a:t> in order</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3212471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3627022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8"/>
        <p:cNvGrpSpPr/>
        <p:nvPr/>
      </p:nvGrpSpPr>
      <p:grpSpPr>
        <a:xfrm>
          <a:off x="0" y="0"/>
          <a:ext cx="0" cy="0"/>
          <a:chOff x="0" y="0"/>
          <a:chExt cx="0" cy="0"/>
        </a:xfrm>
      </p:grpSpPr>
      <p:sp>
        <p:nvSpPr>
          <p:cNvPr id="1879" name="Google Shape;1879;p26:notes"/>
          <p:cNvSpPr>
            <a:spLocks noGrp="1" noRot="1" noChangeAspect="1"/>
          </p:cNvSpPr>
          <p:nvPr>
            <p:ph type="sldImg" idx="2"/>
          </p:nvPr>
        </p:nvSpPr>
        <p:spPr>
          <a:xfrm>
            <a:off x="42545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880" name="Google Shape;1880;p26:notes"/>
          <p:cNvSpPr txBox="1">
            <a:spLocks noGrp="1"/>
          </p:cNvSpPr>
          <p:nvPr>
            <p:ph type="body" idx="1"/>
          </p:nvPr>
        </p:nvSpPr>
        <p:spPr>
          <a:xfrm>
            <a:off x="939800" y="4416425"/>
            <a:ext cx="5168900" cy="4183063"/>
          </a:xfrm>
          <a:prstGeom prst="rect">
            <a:avLst/>
          </a:prstGeom>
          <a:noFill/>
          <a:ln>
            <a:noFill/>
          </a:ln>
        </p:spPr>
        <p:txBody>
          <a:bodyPr spcFirstLastPara="1" wrap="square" lIns="93375" tIns="46675" rIns="93375" bIns="46675" anchor="t" anchorCtr="0">
            <a:noAutofit/>
          </a:bodyPr>
          <a:lstStyle/>
          <a:p>
            <a:pPr marL="0" lvl="0" indent="0" algn="l" rtl="0">
              <a:spcBef>
                <a:spcPts val="0"/>
              </a:spcBef>
              <a:spcAft>
                <a:spcPts val="0"/>
              </a:spcAft>
              <a:buNone/>
            </a:pPr>
            <a:r>
              <a:rPr lang="en-US"/>
              <a:t>First let’s take a quick look at the key features of TCP. </a:t>
            </a:r>
            <a:endParaRPr/>
          </a:p>
          <a:p>
            <a:pPr marL="0" lvl="0" indent="0" algn="l" rtl="0">
              <a:spcBef>
                <a:spcPts val="360"/>
              </a:spcBef>
              <a:spcAft>
                <a:spcPts val="0"/>
              </a:spcAft>
              <a:buClr>
                <a:schemeClr val="dk1"/>
              </a:buClr>
              <a:buSzPts val="1200"/>
              <a:buFont typeface="Times New Roman"/>
              <a:buNone/>
            </a:pPr>
            <a:endParaRPr/>
          </a:p>
          <a:p>
            <a:pPr marL="0" lvl="0" indent="0" algn="l" rtl="0">
              <a:spcBef>
                <a:spcPts val="360"/>
              </a:spcBef>
              <a:spcAft>
                <a:spcPts val="0"/>
              </a:spcAft>
              <a:buClr>
                <a:schemeClr val="dk1"/>
              </a:buClr>
              <a:buSzPts val="1200"/>
              <a:buFont typeface="Times New Roman"/>
              <a:buNone/>
            </a:pPr>
            <a:r>
              <a:rPr lang="en-US"/>
              <a:t>TCP is connection oriented. To setup a connection or to tear down a connection, the three way handshaking and four times wave are required. </a:t>
            </a:r>
            <a:endParaRPr/>
          </a:p>
          <a:p>
            <a:pPr marL="0" lvl="0" indent="0" algn="l" rtl="0">
              <a:spcBef>
                <a:spcPts val="360"/>
              </a:spcBef>
              <a:spcAft>
                <a:spcPts val="0"/>
              </a:spcAft>
              <a:buNone/>
            </a:pPr>
            <a:endParaRPr/>
          </a:p>
          <a:p>
            <a:pPr marL="0" lvl="0" indent="0" algn="l" rtl="0">
              <a:spcBef>
                <a:spcPts val="360"/>
              </a:spcBef>
              <a:spcAft>
                <a:spcPts val="0"/>
              </a:spcAft>
              <a:buNone/>
            </a:pPr>
            <a:r>
              <a:rPr lang="en-US"/>
              <a:t>This is like the most frequently asked question if you are interviewing for a software developer’s job. They may want you to describe the connection setup procedure to check if you paid attention to the lectures… </a:t>
            </a:r>
            <a:endParaRPr/>
          </a:p>
          <a:p>
            <a:pPr marL="0" lvl="0" indent="0" algn="l" rtl="0">
              <a:spcBef>
                <a:spcPts val="360"/>
              </a:spcBef>
              <a:spcAft>
                <a:spcPts val="0"/>
              </a:spcAft>
              <a:buNone/>
            </a:pPr>
            <a:endParaRPr/>
          </a:p>
          <a:p>
            <a:pPr marL="0" lvl="0" indent="0" algn="l" rtl="0">
              <a:spcBef>
                <a:spcPts val="360"/>
              </a:spcBef>
              <a:spcAft>
                <a:spcPts val="0"/>
              </a:spcAft>
              <a:buNone/>
            </a:pPr>
            <a:r>
              <a:rPr lang="en-US"/>
              <a:t>Then, TCP is reliable. As compared to UDP which is message based, TCP is considered as byte stream based, because we believe that all TCP messages will be received correctly in the correct order. </a:t>
            </a:r>
            <a:endParaRPr/>
          </a:p>
          <a:p>
            <a:pPr marL="0" lvl="0" indent="0" algn="l" rtl="0">
              <a:spcBef>
                <a:spcPts val="360"/>
              </a:spcBef>
              <a:spcAft>
                <a:spcPts val="0"/>
              </a:spcAft>
              <a:buNone/>
            </a:pPr>
            <a:endParaRPr/>
          </a:p>
          <a:p>
            <a:pPr marL="0" lvl="0" indent="0" algn="l" rtl="0">
              <a:spcBef>
                <a:spcPts val="360"/>
              </a:spcBef>
              <a:spcAft>
                <a:spcPts val="0"/>
              </a:spcAft>
              <a:buNone/>
            </a:pPr>
            <a:r>
              <a:rPr lang="en-US"/>
              <a:t>Hence,  it is not necessary to cut byte streams into messages that can make sense independently by itself. Therefore, there is no message boundaries. The client application writes bytes to the socket, to be sent by TCP as segments.</a:t>
            </a:r>
            <a:endParaRPr/>
          </a:p>
          <a:p>
            <a:pPr marL="0" lvl="0" indent="0" algn="l" rtl="0">
              <a:spcBef>
                <a:spcPts val="360"/>
              </a:spcBef>
              <a:spcAft>
                <a:spcPts val="0"/>
              </a:spcAft>
              <a:buNone/>
            </a:pPr>
            <a:endParaRPr/>
          </a:p>
          <a:p>
            <a:pPr marL="0" lvl="0" indent="0" algn="l" rtl="0">
              <a:spcBef>
                <a:spcPts val="360"/>
              </a:spcBef>
              <a:spcAft>
                <a:spcPts val="0"/>
              </a:spcAft>
              <a:buNone/>
            </a:pPr>
            <a:r>
              <a:rPr lang="en-US"/>
              <a:t>On the receiver’s side, it reassembles the segments back to byte streams, to be read by the application. </a:t>
            </a:r>
            <a:endParaRPr/>
          </a:p>
        </p:txBody>
      </p:sp>
      <p:sp>
        <p:nvSpPr>
          <p:cNvPr id="1881" name="Google Shape;1881;p26:notes"/>
          <p:cNvSpPr txBox="1">
            <a:spLocks noGrp="1"/>
          </p:cNvSpPr>
          <p:nvPr>
            <p:ph type="sldNum" idx="12"/>
          </p:nvPr>
        </p:nvSpPr>
        <p:spPr>
          <a:xfrm>
            <a:off x="3994150" y="8831263"/>
            <a:ext cx="3054350" cy="465137"/>
          </a:xfrm>
          <a:prstGeom prst="rect">
            <a:avLst/>
          </a:prstGeom>
          <a:noFill/>
          <a:ln>
            <a:noFill/>
          </a:ln>
        </p:spPr>
        <p:txBody>
          <a:bodyPr spcFirstLastPara="1" wrap="square" lIns="93375" tIns="46675" rIns="93375" bIns="46675" anchor="b" anchorCtr="0">
            <a:noAutofit/>
          </a:bodyPr>
          <a:lstStyle/>
          <a:p>
            <a:pPr marL="0" lvl="0" indent="0" algn="r" rtl="0">
              <a:spcBef>
                <a:spcPts val="0"/>
              </a:spcBef>
              <a:spcAft>
                <a:spcPts val="0"/>
              </a:spcAft>
              <a:buNone/>
            </a:pPr>
            <a:fld id="{00000000-1234-1234-1234-123412341234}" type="slidenum">
              <a:rPr lang="en-US" sz="1200">
                <a:solidFill>
                  <a:schemeClr val="dk1"/>
                </a:solidFill>
                <a:latin typeface="Times New Roman"/>
                <a:ea typeface="Times New Roman"/>
                <a:cs typeface="Times New Roman"/>
                <a:sym typeface="Times New Roman"/>
              </a:rPr>
              <a:t>71</a:t>
            </a:fld>
            <a:endParaRPr sz="1200">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461984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6"/>
        <p:cNvGrpSpPr/>
        <p:nvPr/>
      </p:nvGrpSpPr>
      <p:grpSpPr>
        <a:xfrm>
          <a:off x="0" y="0"/>
          <a:ext cx="0" cy="0"/>
          <a:chOff x="0" y="0"/>
          <a:chExt cx="0" cy="0"/>
        </a:xfrm>
      </p:grpSpPr>
      <p:sp>
        <p:nvSpPr>
          <p:cNvPr id="1887" name="Google Shape;1887;p27:notes"/>
          <p:cNvSpPr>
            <a:spLocks noGrp="1" noRot="1" noChangeAspect="1"/>
          </p:cNvSpPr>
          <p:nvPr>
            <p:ph type="sldImg" idx="2"/>
          </p:nvPr>
        </p:nvSpPr>
        <p:spPr>
          <a:xfrm>
            <a:off x="1200150" y="696913"/>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888" name="Google Shape;1888;p27:notes"/>
          <p:cNvSpPr txBox="1">
            <a:spLocks noGrp="1"/>
          </p:cNvSpPr>
          <p:nvPr>
            <p:ph type="body" idx="1"/>
          </p:nvPr>
        </p:nvSpPr>
        <p:spPr>
          <a:xfrm>
            <a:off x="939800" y="4416425"/>
            <a:ext cx="5168900" cy="4183063"/>
          </a:xfrm>
          <a:prstGeom prst="rect">
            <a:avLst/>
          </a:prstGeom>
          <a:noFill/>
          <a:ln>
            <a:noFill/>
          </a:ln>
        </p:spPr>
        <p:txBody>
          <a:bodyPr spcFirstLastPara="1" wrap="square" lIns="93375" tIns="46675" rIns="93375" bIns="46675" anchor="t" anchorCtr="0">
            <a:noAutofit/>
          </a:bodyPr>
          <a:lstStyle/>
          <a:p>
            <a:pPr marL="0" lvl="0" indent="0" algn="l" rtl="0">
              <a:spcBef>
                <a:spcPts val="0"/>
              </a:spcBef>
              <a:spcAft>
                <a:spcPts val="0"/>
              </a:spcAft>
              <a:buNone/>
            </a:pPr>
            <a:r>
              <a:rPr lang="en-US"/>
              <a:t>So from the senders’ view, the data it wants to send are a sequences of bytes, which will be packed into TCP segments, and delivered to the receiver’s side. </a:t>
            </a:r>
            <a:endParaRPr/>
          </a:p>
          <a:p>
            <a:pPr marL="0" lvl="0" indent="0" algn="l" rtl="0">
              <a:spcBef>
                <a:spcPts val="360"/>
              </a:spcBef>
              <a:spcAft>
                <a:spcPts val="0"/>
              </a:spcAft>
              <a:buNone/>
            </a:pPr>
            <a:endParaRPr/>
          </a:p>
          <a:p>
            <a:pPr marL="0" lvl="0" indent="0" algn="l" rtl="0">
              <a:spcBef>
                <a:spcPts val="360"/>
              </a:spcBef>
              <a:spcAft>
                <a:spcPts val="0"/>
              </a:spcAft>
              <a:buNone/>
            </a:pPr>
            <a:r>
              <a:rPr lang="en-US"/>
              <a:t>On the receiver’s side, the TCP segments will be reassembled back to byte streams, as demonstrated in this graph.  </a:t>
            </a:r>
            <a:endParaRPr/>
          </a:p>
          <a:p>
            <a:pPr marL="0" lvl="0" indent="0" algn="l" rtl="0">
              <a:spcBef>
                <a:spcPts val="360"/>
              </a:spcBef>
              <a:spcAft>
                <a:spcPts val="0"/>
              </a:spcAft>
              <a:buNone/>
            </a:pPr>
            <a:endParaRPr/>
          </a:p>
          <a:p>
            <a:pPr marL="0" lvl="0" indent="0" algn="l" rtl="0">
              <a:spcBef>
                <a:spcPts val="360"/>
              </a:spcBef>
              <a:spcAft>
                <a:spcPts val="0"/>
              </a:spcAft>
              <a:buNone/>
            </a:pPr>
            <a:r>
              <a:rPr lang="en-US"/>
              <a:t>It is quite different from UDP, right? As UDP must segment packets based on meaningful messages. TCP is more flexible in segmenting packets. We will talk about that later. </a:t>
            </a:r>
            <a:endParaRPr/>
          </a:p>
          <a:p>
            <a:pPr marL="0" lvl="0" indent="0" algn="l" rtl="0">
              <a:spcBef>
                <a:spcPts val="360"/>
              </a:spcBef>
              <a:spcAft>
                <a:spcPts val="0"/>
              </a:spcAft>
              <a:buNone/>
            </a:pPr>
            <a:endParaRPr/>
          </a:p>
          <a:p>
            <a:pPr marL="0" lvl="0" indent="0" algn="l" rtl="0">
              <a:spcBef>
                <a:spcPts val="360"/>
              </a:spcBef>
              <a:spcAft>
                <a:spcPts val="0"/>
              </a:spcAft>
              <a:buNone/>
            </a:pPr>
            <a:endParaRPr/>
          </a:p>
        </p:txBody>
      </p:sp>
      <p:sp>
        <p:nvSpPr>
          <p:cNvPr id="1889" name="Google Shape;1889;p27:notes"/>
          <p:cNvSpPr txBox="1">
            <a:spLocks noGrp="1"/>
          </p:cNvSpPr>
          <p:nvPr>
            <p:ph type="sldNum" idx="12"/>
          </p:nvPr>
        </p:nvSpPr>
        <p:spPr>
          <a:xfrm>
            <a:off x="3994150" y="8831263"/>
            <a:ext cx="3054350" cy="465137"/>
          </a:xfrm>
          <a:prstGeom prst="rect">
            <a:avLst/>
          </a:prstGeom>
          <a:noFill/>
          <a:ln>
            <a:noFill/>
          </a:ln>
        </p:spPr>
        <p:txBody>
          <a:bodyPr spcFirstLastPara="1" wrap="square" lIns="93375" tIns="46675" rIns="93375" bIns="46675" anchor="b" anchorCtr="0">
            <a:noAutofit/>
          </a:bodyPr>
          <a:lstStyle/>
          <a:p>
            <a:pPr marL="0" lvl="0" indent="0" algn="r" rtl="0">
              <a:spcBef>
                <a:spcPts val="0"/>
              </a:spcBef>
              <a:spcAft>
                <a:spcPts val="0"/>
              </a:spcAft>
              <a:buNone/>
            </a:pPr>
            <a:fld id="{00000000-1234-1234-1234-123412341234}" type="slidenum">
              <a:rPr lang="en-US"/>
              <a:t>72</a:t>
            </a:fld>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5"/>
        <p:cNvGrpSpPr/>
        <p:nvPr/>
      </p:nvGrpSpPr>
      <p:grpSpPr>
        <a:xfrm>
          <a:off x="0" y="0"/>
          <a:ext cx="0" cy="0"/>
          <a:chOff x="0" y="0"/>
          <a:chExt cx="0" cy="0"/>
        </a:xfrm>
      </p:grpSpPr>
      <p:sp>
        <p:nvSpPr>
          <p:cNvPr id="1896" name="Google Shape;1896;p28:notes"/>
          <p:cNvSpPr>
            <a:spLocks noGrp="1" noRot="1" noChangeAspect="1"/>
          </p:cNvSpPr>
          <p:nvPr>
            <p:ph type="sldImg" idx="2"/>
          </p:nvPr>
        </p:nvSpPr>
        <p:spPr>
          <a:xfrm>
            <a:off x="42545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897" name="Google Shape;1897;p28:notes"/>
          <p:cNvSpPr txBox="1">
            <a:spLocks noGrp="1"/>
          </p:cNvSpPr>
          <p:nvPr>
            <p:ph type="body" idx="1"/>
          </p:nvPr>
        </p:nvSpPr>
        <p:spPr>
          <a:xfrm>
            <a:off x="939800" y="4416425"/>
            <a:ext cx="5168900" cy="4183063"/>
          </a:xfrm>
          <a:prstGeom prst="rect">
            <a:avLst/>
          </a:prstGeom>
          <a:noFill/>
          <a:ln>
            <a:noFill/>
          </a:ln>
        </p:spPr>
        <p:txBody>
          <a:bodyPr spcFirstLastPara="1" wrap="square" lIns="93375" tIns="46675" rIns="93375" bIns="46675" anchor="t" anchorCtr="0">
            <a:noAutofit/>
          </a:bodyPr>
          <a:lstStyle/>
          <a:p>
            <a:pPr marL="0" marR="0" lvl="0" indent="0" algn="l" rtl="0">
              <a:lnSpc>
                <a:spcPct val="100000"/>
              </a:lnSpc>
              <a:spcBef>
                <a:spcPts val="0"/>
              </a:spcBef>
              <a:spcAft>
                <a:spcPts val="0"/>
              </a:spcAft>
              <a:buClr>
                <a:schemeClr val="dk1"/>
              </a:buClr>
              <a:buSzPts val="1200"/>
              <a:buFont typeface="Times New Roman"/>
              <a:buNone/>
            </a:pPr>
            <a:r>
              <a:rPr lang="en-US">
                <a:latin typeface="Times New Roman"/>
                <a:ea typeface="Times New Roman"/>
                <a:cs typeface="Times New Roman"/>
                <a:sym typeface="Times New Roman"/>
              </a:rPr>
              <a:t>Just now we say byte streams are transmitted over the network as segments. Hence, the TCP protocol design needs to answer questions introduced by such segmentation, like how to determine the length of each segment and when to send a segment. If the size of the segment is too large, sometimes we need to wait for the user’s input to fill a segment, which may cause longer latency. If the size is too small, then the overhead of the header of each layer is too large. So we will discuss about determining the size of segments as an important topic of this lecture. Just to give  you a heads up, there are a few factors that TCP consider to determine the right size of each packets. </a:t>
            </a:r>
            <a:endParaRPr/>
          </a:p>
          <a:p>
            <a:pPr marL="0" marR="0" lvl="0" indent="0" algn="l" rtl="0">
              <a:lnSpc>
                <a:spcPct val="100000"/>
              </a:lnSpc>
              <a:spcBef>
                <a:spcPts val="360"/>
              </a:spcBef>
              <a:spcAft>
                <a:spcPts val="0"/>
              </a:spcAft>
              <a:buClr>
                <a:schemeClr val="dk1"/>
              </a:buClr>
              <a:buSzPts val="1200"/>
              <a:buFont typeface="Times New Roman"/>
              <a:buNone/>
            </a:pPr>
            <a:endParaRPr>
              <a:latin typeface="Times New Roman"/>
              <a:ea typeface="Times New Roman"/>
              <a:cs typeface="Times New Roman"/>
              <a:sym typeface="Times New Roman"/>
            </a:endParaRPr>
          </a:p>
          <a:p>
            <a:pPr marL="0" marR="0" lvl="0" indent="0" algn="l" rtl="0">
              <a:lnSpc>
                <a:spcPct val="100000"/>
              </a:lnSpc>
              <a:spcBef>
                <a:spcPts val="360"/>
              </a:spcBef>
              <a:spcAft>
                <a:spcPts val="0"/>
              </a:spcAft>
              <a:buClr>
                <a:schemeClr val="dk1"/>
              </a:buClr>
              <a:buSzPts val="1200"/>
              <a:buFont typeface="Times New Roman"/>
              <a:buNone/>
            </a:pPr>
            <a:r>
              <a:rPr lang="en-US">
                <a:latin typeface="Times New Roman"/>
                <a:ea typeface="Times New Roman"/>
                <a:cs typeface="Times New Roman"/>
                <a:sym typeface="Times New Roman"/>
              </a:rPr>
              <a:t>The first factor is the segmentation of the IP layer. A TCP packet will be passed to the IP layer and transmitted as IP datagram. We recall that an IP datagram needs to be fragmented during transmission, as each link has different maximum transmission unit limit, the MTU, right? Hence, when dividing a TCP segment, we want to avoid causing too many IP layer fragmentations. TCP introduces a concept, MSS, the maximum segment size between the sender and the receiver to solve this issue. Also, we need to consider the application’s requirements. Like if the application is a telnet client. My keyboard input is sent over the network using TCP. In such scenario, the segment size can be rather small, as the telnet users are sensitive to latency. So TCP’ design also enables the applications to determine when to send each segments. Besides, we also know that TCP is reliable. It involves some reliability enhancement strategies, including the acknowledge, the timeout, and the error detection mechanisms. To ensure efficiency of such reliability enhancement, the sender and receiver each maintains a window. Recall that the pipelined reliability enhancement means that there can be multiple segments being transmitted in the network, without receiving acknowledges from the previous segments. The size of the window and its empty slot status also impact the decision of when to send a segment. </a:t>
            </a:r>
            <a:endParaRPr/>
          </a:p>
          <a:p>
            <a:pPr marL="0" marR="0" lvl="0" indent="0" algn="l" rtl="0">
              <a:lnSpc>
                <a:spcPct val="100000"/>
              </a:lnSpc>
              <a:spcBef>
                <a:spcPts val="360"/>
              </a:spcBef>
              <a:spcAft>
                <a:spcPts val="0"/>
              </a:spcAft>
              <a:buClr>
                <a:schemeClr val="dk1"/>
              </a:buClr>
              <a:buSzPts val="1200"/>
              <a:buFont typeface="Times New Roman"/>
              <a:buNone/>
            </a:pPr>
            <a:endParaRPr>
              <a:latin typeface="Times New Roman"/>
              <a:ea typeface="Times New Roman"/>
              <a:cs typeface="Times New Roman"/>
              <a:sym typeface="Times New Roman"/>
            </a:endParaRPr>
          </a:p>
          <a:p>
            <a:pPr marL="0" marR="0" lvl="0" indent="0" algn="l" rtl="0">
              <a:lnSpc>
                <a:spcPct val="100000"/>
              </a:lnSpc>
              <a:spcBef>
                <a:spcPts val="360"/>
              </a:spcBef>
              <a:spcAft>
                <a:spcPts val="0"/>
              </a:spcAft>
              <a:buClr>
                <a:schemeClr val="dk1"/>
              </a:buClr>
              <a:buSzPts val="1200"/>
              <a:buFont typeface="Times New Roman"/>
              <a:buNone/>
            </a:pPr>
            <a:r>
              <a:rPr lang="en-US">
                <a:latin typeface="Times New Roman"/>
                <a:ea typeface="Times New Roman"/>
                <a:cs typeface="Times New Roman"/>
                <a:sym typeface="Times New Roman"/>
              </a:rPr>
              <a:t>Another question TCP must answer is, the right rate of sending segments. If the sender has a very good network and can send, let’s say, 100 gigabytes of data per second. The receiver size, on the contrary, only has limited bandwidth and can receive 1 megabytes of data per second. The sender may want to adjust the sending rate a bit slower, to avoid overwhelming the receiver. And such feature is provided by the flow control mechanism of TCP. Meanwhile, the sender may not want to overwhelm the routers in the network. That’s also a consideration when determining the rate of sending segments. </a:t>
            </a:r>
            <a:endParaRPr/>
          </a:p>
          <a:p>
            <a:pPr marL="0" lvl="0" indent="0" algn="l" rtl="0">
              <a:spcBef>
                <a:spcPts val="360"/>
              </a:spcBef>
              <a:spcAft>
                <a:spcPts val="0"/>
              </a:spcAft>
              <a:buNone/>
            </a:pPr>
            <a:endParaRPr>
              <a:latin typeface="Times New Roman"/>
              <a:ea typeface="Times New Roman"/>
              <a:cs typeface="Times New Roman"/>
              <a:sym typeface="Times New Roman"/>
            </a:endParaRPr>
          </a:p>
          <a:p>
            <a:pPr marL="0" lvl="0" indent="0" algn="l" rtl="0">
              <a:spcBef>
                <a:spcPts val="360"/>
              </a:spcBef>
              <a:spcAft>
                <a:spcPts val="0"/>
              </a:spcAft>
              <a:buNone/>
            </a:pPr>
            <a:r>
              <a:rPr lang="en-US">
                <a:latin typeface="Times New Roman"/>
                <a:ea typeface="Times New Roman"/>
                <a:cs typeface="Times New Roman"/>
                <a:sym typeface="Times New Roman"/>
              </a:rPr>
              <a:t>Another feature of TCP is that it works in a full duplex model. That means the client and server can send data at the same time to each other. Or say, there can be bi-directional data flow on a TCP connection. To improve the efficiency, </a:t>
            </a:r>
            <a:endParaRPr/>
          </a:p>
          <a:p>
            <a:pPr marL="0" lvl="0" indent="0" algn="l" rtl="0">
              <a:spcBef>
                <a:spcPts val="360"/>
              </a:spcBef>
              <a:spcAft>
                <a:spcPts val="0"/>
              </a:spcAft>
              <a:buNone/>
            </a:pPr>
            <a:r>
              <a:rPr lang="en-US">
                <a:latin typeface="Times New Roman"/>
                <a:ea typeface="Times New Roman"/>
                <a:cs typeface="Times New Roman"/>
                <a:sym typeface="Times New Roman"/>
              </a:rPr>
              <a:t>TPC piggyback packet acknowledgements inside the data packets. We can see the graph here on the left. </a:t>
            </a:r>
            <a:endParaRPr/>
          </a:p>
          <a:p>
            <a:pPr marL="0" lvl="0" indent="0" algn="l" rtl="0">
              <a:spcBef>
                <a:spcPts val="360"/>
              </a:spcBef>
              <a:spcAft>
                <a:spcPts val="0"/>
              </a:spcAft>
              <a:buNone/>
            </a:pPr>
            <a:endParaRPr>
              <a:latin typeface="Times New Roman"/>
              <a:ea typeface="Times New Roman"/>
              <a:cs typeface="Times New Roman"/>
              <a:sym typeface="Times New Roman"/>
            </a:endParaRPr>
          </a:p>
          <a:p>
            <a:pPr marL="0" lvl="0" indent="0" algn="l" rtl="0">
              <a:spcBef>
                <a:spcPts val="360"/>
              </a:spcBef>
              <a:spcAft>
                <a:spcPts val="0"/>
              </a:spcAft>
              <a:buNone/>
            </a:pPr>
            <a:r>
              <a:rPr lang="en-US">
                <a:latin typeface="Times New Roman"/>
                <a:ea typeface="Times New Roman"/>
                <a:cs typeface="Times New Roman"/>
                <a:sym typeface="Times New Roman"/>
              </a:rPr>
              <a:t>So, to conclude a bit, how to determine the length of segments and the rate of sending segments will be answered in the remaining part of this lecture. </a:t>
            </a:r>
            <a:endParaRPr/>
          </a:p>
        </p:txBody>
      </p:sp>
      <p:sp>
        <p:nvSpPr>
          <p:cNvPr id="1898" name="Google Shape;1898;p28:notes"/>
          <p:cNvSpPr txBox="1">
            <a:spLocks noGrp="1"/>
          </p:cNvSpPr>
          <p:nvPr>
            <p:ph type="sldNum" idx="12"/>
          </p:nvPr>
        </p:nvSpPr>
        <p:spPr>
          <a:xfrm>
            <a:off x="3994150" y="8831263"/>
            <a:ext cx="3054350" cy="465137"/>
          </a:xfrm>
          <a:prstGeom prst="rect">
            <a:avLst/>
          </a:prstGeom>
          <a:noFill/>
          <a:ln>
            <a:noFill/>
          </a:ln>
        </p:spPr>
        <p:txBody>
          <a:bodyPr spcFirstLastPara="1" wrap="square" lIns="93375" tIns="46675" rIns="93375" bIns="46675" anchor="b" anchorCtr="0">
            <a:noAutofit/>
          </a:bodyPr>
          <a:lstStyle/>
          <a:p>
            <a:pPr marL="0" lvl="0" indent="0" algn="r" rtl="0">
              <a:spcBef>
                <a:spcPts val="0"/>
              </a:spcBef>
              <a:spcAft>
                <a:spcPts val="0"/>
              </a:spcAft>
              <a:buNone/>
            </a:pPr>
            <a:fld id="{00000000-1234-1234-1234-123412341234}" type="slidenum">
              <a:rPr lang="en-US" sz="1200">
                <a:solidFill>
                  <a:schemeClr val="dk1"/>
                </a:solidFill>
                <a:latin typeface="Times New Roman"/>
                <a:ea typeface="Times New Roman"/>
                <a:cs typeface="Times New Roman"/>
                <a:sym typeface="Times New Roman"/>
              </a:rPr>
              <a:t>73</a:t>
            </a:fld>
            <a:endParaRPr sz="1200">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key thing to note here is that the ACK number (43) on the B-to-A segment is one more than the sequence number (42) on the A-</a:t>
            </a:r>
            <a:r>
              <a:rPr lang="en-US" dirty="0" err="1"/>
              <a:t>toB</a:t>
            </a:r>
            <a:r>
              <a:rPr lang="en-US" dirty="0"/>
              <a:t> segment that triggered that ACK</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Similarly, the ACK number (80) on the </a:t>
            </a:r>
            <a:r>
              <a:rPr lang="en-US"/>
              <a:t>last A-to-B </a:t>
            </a:r>
            <a:r>
              <a:rPr lang="en-US" dirty="0"/>
              <a:t>segment is one more than the sequence number (79) on the B-to-A segment that triggered that ACK</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5418221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1339420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672346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8988785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0"/>
        <p:cNvGrpSpPr/>
        <p:nvPr/>
      </p:nvGrpSpPr>
      <p:grpSpPr>
        <a:xfrm>
          <a:off x="0" y="0"/>
          <a:ext cx="0" cy="0"/>
          <a:chOff x="0" y="0"/>
          <a:chExt cx="0" cy="0"/>
        </a:xfrm>
      </p:grpSpPr>
      <p:sp>
        <p:nvSpPr>
          <p:cNvPr id="1991" name="Google Shape;1991;p34:notes"/>
          <p:cNvSpPr>
            <a:spLocks noGrp="1" noRot="1" noChangeAspect="1"/>
          </p:cNvSpPr>
          <p:nvPr>
            <p:ph type="sldImg" idx="2"/>
          </p:nvPr>
        </p:nvSpPr>
        <p:spPr>
          <a:xfrm>
            <a:off x="1200150" y="696913"/>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992" name="Google Shape;1992;p34:notes"/>
          <p:cNvSpPr txBox="1">
            <a:spLocks noGrp="1"/>
          </p:cNvSpPr>
          <p:nvPr>
            <p:ph type="body" idx="1"/>
          </p:nvPr>
        </p:nvSpPr>
        <p:spPr>
          <a:xfrm>
            <a:off x="939800" y="4416425"/>
            <a:ext cx="5168900" cy="4183063"/>
          </a:xfrm>
          <a:prstGeom prst="rect">
            <a:avLst/>
          </a:prstGeom>
          <a:noFill/>
          <a:ln>
            <a:noFill/>
          </a:ln>
        </p:spPr>
        <p:txBody>
          <a:bodyPr spcFirstLastPara="1" wrap="square" lIns="93375" tIns="46675" rIns="93375" bIns="46675" anchor="t" anchorCtr="0">
            <a:noAutofit/>
          </a:bodyPr>
          <a:lstStyle/>
          <a:p>
            <a:pPr marL="0" lvl="0" indent="0" algn="l" rtl="0">
              <a:spcBef>
                <a:spcPts val="0"/>
              </a:spcBef>
              <a:spcAft>
                <a:spcPts val="0"/>
              </a:spcAft>
              <a:buNone/>
            </a:pPr>
            <a:r>
              <a:rPr lang="en-US">
                <a:solidFill>
                  <a:srgbClr val="000000"/>
                </a:solidFill>
                <a:latin typeface="Roboto"/>
                <a:ea typeface="Roboto"/>
                <a:cs typeface="Roboto"/>
                <a:sym typeface="Roboto"/>
              </a:rPr>
              <a:t>The two important fields in the TCP segment </a:t>
            </a:r>
            <a:r>
              <a:rPr lang="en-US">
                <a:latin typeface="Roboto"/>
                <a:ea typeface="Roboto"/>
                <a:cs typeface="Roboto"/>
                <a:sym typeface="Roboto"/>
              </a:rPr>
              <a:t>header are the sequence number field and </a:t>
            </a:r>
            <a:r>
              <a:rPr lang="en-US">
                <a:solidFill>
                  <a:srgbClr val="000000"/>
                </a:solidFill>
                <a:latin typeface="Roboto"/>
                <a:ea typeface="Roboto"/>
                <a:cs typeface="Roboto"/>
                <a:sym typeface="Roboto"/>
              </a:rPr>
              <a:t> the acknowledgement number field </a:t>
            </a:r>
            <a:endParaRPr/>
          </a:p>
          <a:p>
            <a:pPr marL="0" lvl="0" indent="0" algn="l" rtl="0">
              <a:spcBef>
                <a:spcPts val="360"/>
              </a:spcBef>
              <a:spcAft>
                <a:spcPts val="0"/>
              </a:spcAft>
              <a:buNone/>
            </a:pPr>
            <a:r>
              <a:rPr lang="en-US">
                <a:solidFill>
                  <a:srgbClr val="000000"/>
                </a:solidFill>
                <a:latin typeface="Roboto"/>
                <a:ea typeface="Roboto"/>
                <a:cs typeface="Roboto"/>
                <a:sym typeface="Roboto"/>
              </a:rPr>
              <a:t>These fields are a critical part of TCP’s reliable data transfer service. Let’s talk about Sequence number first. </a:t>
            </a:r>
            <a:endParaRPr/>
          </a:p>
          <a:p>
            <a:pPr marL="0" lvl="0" indent="0" algn="l" rtl="0">
              <a:spcBef>
                <a:spcPts val="360"/>
              </a:spcBef>
              <a:spcAft>
                <a:spcPts val="0"/>
              </a:spcAft>
              <a:buNone/>
            </a:pPr>
            <a:endParaRPr>
              <a:solidFill>
                <a:srgbClr val="000000"/>
              </a:solidFill>
              <a:latin typeface="Roboto"/>
              <a:ea typeface="Roboto"/>
              <a:cs typeface="Roboto"/>
              <a:sym typeface="Roboto"/>
            </a:endParaRPr>
          </a:p>
          <a:p>
            <a:pPr marL="0" marR="0" lvl="0" indent="0" algn="l" rtl="0">
              <a:lnSpc>
                <a:spcPct val="100000"/>
              </a:lnSpc>
              <a:spcBef>
                <a:spcPts val="360"/>
              </a:spcBef>
              <a:spcAft>
                <a:spcPts val="0"/>
              </a:spcAft>
              <a:buClr>
                <a:srgbClr val="000000"/>
              </a:buClr>
              <a:buSzPts val="1200"/>
              <a:buFont typeface="Roboto"/>
              <a:buNone/>
            </a:pPr>
            <a:r>
              <a:rPr lang="en-US">
                <a:solidFill>
                  <a:srgbClr val="000000"/>
                </a:solidFill>
                <a:latin typeface="Roboto"/>
                <a:ea typeface="Roboto"/>
                <a:cs typeface="Roboto"/>
                <a:sym typeface="Roboto"/>
              </a:rPr>
              <a:t>The application sends a message to the  transport layer, which will be transmitted across the network. Then the message will be divided into segments, and a sequence number will be attached to each segment. So what are those sequence numbers?</a:t>
            </a:r>
            <a:endParaRPr/>
          </a:p>
          <a:p>
            <a:pPr marL="0" marR="0" lvl="0" indent="0" algn="l" rtl="0">
              <a:lnSpc>
                <a:spcPct val="100000"/>
              </a:lnSpc>
              <a:spcBef>
                <a:spcPts val="360"/>
              </a:spcBef>
              <a:spcAft>
                <a:spcPts val="0"/>
              </a:spcAft>
              <a:buClr>
                <a:schemeClr val="dk1"/>
              </a:buClr>
              <a:buSzPts val="1200"/>
              <a:buFont typeface="Times New Roman"/>
              <a:buNone/>
            </a:pPr>
            <a:endParaRPr>
              <a:solidFill>
                <a:srgbClr val="000000"/>
              </a:solidFill>
              <a:latin typeface="Roboto"/>
              <a:ea typeface="Roboto"/>
              <a:cs typeface="Roboto"/>
              <a:sym typeface="Roboto"/>
            </a:endParaRPr>
          </a:p>
          <a:p>
            <a:pPr marL="0" marR="0" lvl="0" indent="0" algn="l" rtl="0">
              <a:lnSpc>
                <a:spcPct val="100000"/>
              </a:lnSpc>
              <a:spcBef>
                <a:spcPts val="360"/>
              </a:spcBef>
              <a:spcAft>
                <a:spcPts val="0"/>
              </a:spcAft>
              <a:buClr>
                <a:srgbClr val="000000"/>
              </a:buClr>
              <a:buSzPts val="1200"/>
              <a:buFont typeface="Roboto"/>
              <a:buNone/>
            </a:pPr>
            <a:r>
              <a:rPr lang="en-US">
                <a:solidFill>
                  <a:srgbClr val="000000"/>
                </a:solidFill>
                <a:latin typeface="Roboto"/>
                <a:ea typeface="Roboto"/>
                <a:cs typeface="Roboto"/>
                <a:sym typeface="Roboto"/>
              </a:rPr>
              <a:t>When we learnt the sliding windows algorithm, we use the sequence number to denote the number of packets, right? Like packet 1, packet 2, packet 3, and so on. </a:t>
            </a:r>
            <a:endParaRPr/>
          </a:p>
          <a:p>
            <a:pPr marL="0" marR="0" lvl="0" indent="0" algn="l" rtl="0">
              <a:lnSpc>
                <a:spcPct val="100000"/>
              </a:lnSpc>
              <a:spcBef>
                <a:spcPts val="360"/>
              </a:spcBef>
              <a:spcAft>
                <a:spcPts val="0"/>
              </a:spcAft>
              <a:buClr>
                <a:schemeClr val="dk1"/>
              </a:buClr>
              <a:buSzPts val="1200"/>
              <a:buFont typeface="Times New Roman"/>
              <a:buNone/>
            </a:pPr>
            <a:endParaRPr>
              <a:solidFill>
                <a:srgbClr val="000000"/>
              </a:solidFill>
              <a:latin typeface="Roboto"/>
              <a:ea typeface="Roboto"/>
              <a:cs typeface="Roboto"/>
              <a:sym typeface="Roboto"/>
            </a:endParaRPr>
          </a:p>
          <a:p>
            <a:pPr marL="0" marR="0" lvl="0" indent="0" algn="l" rtl="0">
              <a:lnSpc>
                <a:spcPct val="100000"/>
              </a:lnSpc>
              <a:spcBef>
                <a:spcPts val="360"/>
              </a:spcBef>
              <a:spcAft>
                <a:spcPts val="0"/>
              </a:spcAft>
              <a:buClr>
                <a:srgbClr val="000000"/>
              </a:buClr>
              <a:buSzPts val="1200"/>
              <a:buFont typeface="Roboto"/>
              <a:buNone/>
            </a:pPr>
            <a:r>
              <a:rPr lang="en-US">
                <a:solidFill>
                  <a:srgbClr val="000000"/>
                </a:solidFill>
                <a:latin typeface="Roboto"/>
                <a:ea typeface="Roboto"/>
                <a:cs typeface="Roboto"/>
                <a:sym typeface="Roboto"/>
              </a:rPr>
              <a:t>TCP is not the same. TCP views data as a sequence of bytes, instead of individual packets. The sequence numbers are over a stream of transmitted bytes and not over the series of transmitted segments. </a:t>
            </a:r>
            <a:endParaRPr/>
          </a:p>
          <a:p>
            <a:pPr marL="0" marR="0" lvl="0" indent="0" algn="l" rtl="0">
              <a:lnSpc>
                <a:spcPct val="100000"/>
              </a:lnSpc>
              <a:spcBef>
                <a:spcPts val="360"/>
              </a:spcBef>
              <a:spcAft>
                <a:spcPts val="0"/>
              </a:spcAft>
              <a:buClr>
                <a:schemeClr val="dk1"/>
              </a:buClr>
              <a:buSzPts val="1200"/>
              <a:buFont typeface="Times New Roman"/>
              <a:buNone/>
            </a:pPr>
            <a:endParaRPr>
              <a:solidFill>
                <a:srgbClr val="000000"/>
              </a:solidFill>
              <a:latin typeface="Roboto"/>
              <a:ea typeface="Roboto"/>
              <a:cs typeface="Roboto"/>
              <a:sym typeface="Roboto"/>
            </a:endParaRPr>
          </a:p>
          <a:p>
            <a:pPr marL="0" marR="0" lvl="0" indent="0" algn="l" rtl="0">
              <a:lnSpc>
                <a:spcPct val="100000"/>
              </a:lnSpc>
              <a:spcBef>
                <a:spcPts val="360"/>
              </a:spcBef>
              <a:spcAft>
                <a:spcPts val="0"/>
              </a:spcAft>
              <a:buClr>
                <a:srgbClr val="000000"/>
              </a:buClr>
              <a:buSzPts val="1200"/>
              <a:buFont typeface="Roboto"/>
              <a:buNone/>
            </a:pPr>
            <a:r>
              <a:rPr lang="en-US">
                <a:solidFill>
                  <a:srgbClr val="000000"/>
                </a:solidFill>
                <a:latin typeface="Roboto"/>
                <a:ea typeface="Roboto"/>
                <a:cs typeface="Roboto"/>
                <a:sym typeface="Roboto"/>
              </a:rPr>
              <a:t>The sequence number for a segment is the byte stream number of the first byte in that segment. </a:t>
            </a:r>
            <a:endParaRPr/>
          </a:p>
          <a:p>
            <a:pPr marL="0" marR="0" lvl="0" indent="0" algn="l" rtl="0">
              <a:lnSpc>
                <a:spcPct val="100000"/>
              </a:lnSpc>
              <a:spcBef>
                <a:spcPts val="360"/>
              </a:spcBef>
              <a:spcAft>
                <a:spcPts val="0"/>
              </a:spcAft>
              <a:buClr>
                <a:schemeClr val="dk1"/>
              </a:buClr>
              <a:buSzPts val="1200"/>
              <a:buFont typeface="Times New Roman"/>
              <a:buNone/>
            </a:pPr>
            <a:endParaRPr>
              <a:solidFill>
                <a:srgbClr val="000000"/>
              </a:solidFill>
              <a:latin typeface="Roboto"/>
              <a:ea typeface="Roboto"/>
              <a:cs typeface="Roboto"/>
              <a:sym typeface="Roboto"/>
            </a:endParaRPr>
          </a:p>
          <a:p>
            <a:pPr marL="0" marR="0" lvl="0" indent="0" algn="l" rtl="0">
              <a:lnSpc>
                <a:spcPct val="100000"/>
              </a:lnSpc>
              <a:spcBef>
                <a:spcPts val="360"/>
              </a:spcBef>
              <a:spcAft>
                <a:spcPts val="0"/>
              </a:spcAft>
              <a:buClr>
                <a:srgbClr val="000000"/>
              </a:buClr>
              <a:buSzPts val="1200"/>
              <a:buFont typeface="Roboto"/>
              <a:buNone/>
            </a:pPr>
            <a:r>
              <a:rPr lang="en-US">
                <a:solidFill>
                  <a:srgbClr val="000000"/>
                </a:solidFill>
                <a:latin typeface="Roboto"/>
                <a:ea typeface="Roboto"/>
                <a:cs typeface="Roboto"/>
                <a:sym typeface="Roboto"/>
              </a:rPr>
              <a:t>For the first segment, the sequence number is denoted as ISN, initial sequence number. Then for the second segment, the sequence number is the ISN plus the number of bytes in the first segment. For the later segments, the sequence numbers are the number of bytes that have been sent over the network. </a:t>
            </a:r>
            <a:endParaRPr/>
          </a:p>
          <a:p>
            <a:pPr marL="0" lvl="0" indent="0" algn="l" rtl="0">
              <a:spcBef>
                <a:spcPts val="360"/>
              </a:spcBef>
              <a:spcAft>
                <a:spcPts val="0"/>
              </a:spcAft>
              <a:buNone/>
            </a:pPr>
            <a:endParaRPr>
              <a:solidFill>
                <a:srgbClr val="000000"/>
              </a:solidFill>
              <a:latin typeface="Roboto"/>
              <a:ea typeface="Roboto"/>
              <a:cs typeface="Roboto"/>
              <a:sym typeface="Roboto"/>
            </a:endParaRPr>
          </a:p>
          <a:p>
            <a:pPr marL="0" marR="0" lvl="0" indent="0" algn="l" rtl="0">
              <a:lnSpc>
                <a:spcPct val="100000"/>
              </a:lnSpc>
              <a:spcBef>
                <a:spcPts val="360"/>
              </a:spcBef>
              <a:spcAft>
                <a:spcPts val="0"/>
              </a:spcAft>
              <a:buClr>
                <a:srgbClr val="000000"/>
              </a:buClr>
              <a:buSzPts val="1200"/>
              <a:buFont typeface="Roboto"/>
              <a:buNone/>
            </a:pPr>
            <a:r>
              <a:rPr lang="en-US">
                <a:solidFill>
                  <a:srgbClr val="000000"/>
                </a:solidFill>
                <a:latin typeface="Roboto"/>
                <a:ea typeface="Roboto"/>
                <a:cs typeface="Roboto"/>
                <a:sym typeface="Roboto"/>
              </a:rPr>
              <a:t>Speaking of ISN, one question is that, </a:t>
            </a:r>
            <a:r>
              <a:rPr lang="en-US"/>
              <a:t>why cannot we set ISN to zero? Long story short, it is because different TCP connections can reuse the same socket port number. Sometimes two TCP socket connections on one machine may use the same port. I know it is rare, but it happens. The TCP segments for the previous socket connection may arrive late, and be received by the later TCP socket connection. Therefore, each TCP connection choose one ISN randomly. The sequence number is 32 bits, so the potential space of ISN is 2^32, and it is a huge number. Hence, the chance of two consecutive socket share the same ISN is really rare.  </a:t>
            </a:r>
            <a:endParaRPr>
              <a:solidFill>
                <a:srgbClr val="000000"/>
              </a:solidFill>
              <a:latin typeface="Roboto"/>
              <a:ea typeface="Roboto"/>
              <a:cs typeface="Roboto"/>
              <a:sym typeface="Roboto"/>
            </a:endParaRPr>
          </a:p>
          <a:p>
            <a:pPr marL="0" lvl="0" indent="0" algn="l" rtl="0">
              <a:spcBef>
                <a:spcPts val="360"/>
              </a:spcBef>
              <a:spcAft>
                <a:spcPts val="0"/>
              </a:spcAft>
              <a:buNone/>
            </a:pPr>
            <a:endParaRPr>
              <a:solidFill>
                <a:srgbClr val="000000"/>
              </a:solidFill>
              <a:latin typeface="Roboto"/>
              <a:ea typeface="Roboto"/>
              <a:cs typeface="Roboto"/>
              <a:sym typeface="Roboto"/>
            </a:endParaRPr>
          </a:p>
          <a:p>
            <a:pPr marL="0" lvl="0" indent="0" algn="l" rtl="0">
              <a:spcBef>
                <a:spcPts val="360"/>
              </a:spcBef>
              <a:spcAft>
                <a:spcPts val="0"/>
              </a:spcAft>
              <a:buNone/>
            </a:pPr>
            <a:endParaRPr>
              <a:solidFill>
                <a:srgbClr val="000000"/>
              </a:solidFill>
              <a:latin typeface="Roboto"/>
              <a:ea typeface="Roboto"/>
              <a:cs typeface="Roboto"/>
              <a:sym typeface="Roboto"/>
            </a:endParaRPr>
          </a:p>
          <a:p>
            <a:pPr marL="0" lvl="0" indent="0" algn="l" rtl="0">
              <a:spcBef>
                <a:spcPts val="360"/>
              </a:spcBef>
              <a:spcAft>
                <a:spcPts val="0"/>
              </a:spcAft>
              <a:buNone/>
            </a:pPr>
            <a:r>
              <a:rPr lang="en-US">
                <a:solidFill>
                  <a:srgbClr val="000000"/>
                </a:solidFill>
                <a:latin typeface="Roboto"/>
                <a:ea typeface="Roboto"/>
                <a:cs typeface="Roboto"/>
                <a:sym typeface="Roboto"/>
              </a:rPr>
              <a:t>Let's look at an example suppose that a process in host A wants to send a stream of data to a process of host B over a TCP connection. Suppose that the file is divided into segments. The first segment contains 5 bytes, and then the parts in blue is the second segment and it contains 6 bytes. So, what is the sequence number of segment 1, segment 2, and segment 3? Segment 1 uses a randomly generated ISN as its sequence number. Then for segment 2, the sequence number is ISN plus 5. Then for segment 3, the sequence number is ISN plus 11, right? </a:t>
            </a:r>
            <a:endParaRPr/>
          </a:p>
        </p:txBody>
      </p:sp>
      <p:sp>
        <p:nvSpPr>
          <p:cNvPr id="1993" name="Google Shape;1993;p34:notes"/>
          <p:cNvSpPr txBox="1">
            <a:spLocks noGrp="1"/>
          </p:cNvSpPr>
          <p:nvPr>
            <p:ph type="sldNum" idx="12"/>
          </p:nvPr>
        </p:nvSpPr>
        <p:spPr>
          <a:xfrm>
            <a:off x="3994150" y="8831263"/>
            <a:ext cx="3054350" cy="465137"/>
          </a:xfrm>
          <a:prstGeom prst="rect">
            <a:avLst/>
          </a:prstGeom>
          <a:noFill/>
          <a:ln>
            <a:noFill/>
          </a:ln>
        </p:spPr>
        <p:txBody>
          <a:bodyPr spcFirstLastPara="1" wrap="square" lIns="93375" tIns="46675" rIns="93375" bIns="46675" anchor="b" anchorCtr="0">
            <a:noAutofit/>
          </a:bodyPr>
          <a:lstStyle/>
          <a:p>
            <a:pPr marL="0" lvl="0" indent="0" algn="r" rtl="0">
              <a:spcBef>
                <a:spcPts val="0"/>
              </a:spcBef>
              <a:spcAft>
                <a:spcPts val="0"/>
              </a:spcAft>
              <a:buNone/>
            </a:pPr>
            <a:fld id="{00000000-1234-1234-1234-123412341234}" type="slidenum">
              <a:rPr lang="en-US" sz="1200">
                <a:solidFill>
                  <a:schemeClr val="dk1"/>
                </a:solidFill>
                <a:latin typeface="Times New Roman"/>
                <a:ea typeface="Times New Roman"/>
                <a:cs typeface="Times New Roman"/>
                <a:sym typeface="Times New Roman"/>
              </a:rPr>
              <a:t>78</a:t>
            </a:fld>
            <a:endParaRPr sz="1200">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The other TCP topic we’ll want to consider here is that of “connection  management”</a:t>
            </a:r>
          </a:p>
          <a:p>
            <a:endParaRPr lang="en-US" dirty="0"/>
          </a:p>
          <a:p>
            <a:pPr marL="0" indent="0">
              <a:buFont typeface="Arial" panose="020B0604020202020204" pitchFamily="34" charset="0"/>
              <a:buNone/>
            </a:pPr>
            <a:r>
              <a:rPr lang="en-US" dirty="0"/>
              <a:t>The TCP sender and </a:t>
            </a:r>
            <a:r>
              <a:rPr lang="en-US" dirty="0" err="1"/>
              <a:t>reciver</a:t>
            </a:r>
            <a:r>
              <a:rPr lang="en-US" dirty="0"/>
              <a:t> have a number of pieces of shared state that they must establish before actually communication</a:t>
            </a:r>
          </a:p>
          <a:p>
            <a:pPr marL="171450" indent="-171450">
              <a:buFont typeface="Arial" panose="020B0604020202020204" pitchFamily="34" charset="0"/>
              <a:buChar char="•"/>
            </a:pPr>
            <a:r>
              <a:rPr lang="en-US" dirty="0"/>
              <a:t>FIRST </a:t>
            </a:r>
            <a:r>
              <a:rPr lang="en-US" dirty="0" err="1"/>
              <a:t>theym</a:t>
            </a:r>
            <a:r>
              <a:rPr lang="en-US" dirty="0"/>
              <a:t> </a:t>
            </a:r>
            <a:r>
              <a:rPr lang="en-US" dirty="0" err="1"/>
              <a:t>ust</a:t>
            </a:r>
            <a:r>
              <a:rPr lang="en-US" dirty="0"/>
              <a:t> both agree that they WANT to communicate with each other</a:t>
            </a:r>
          </a:p>
          <a:p>
            <a:pPr marL="171450" indent="-171450">
              <a:buFont typeface="Arial" panose="020B0604020202020204" pitchFamily="34" charset="0"/>
              <a:buChar char="•"/>
            </a:pPr>
            <a:r>
              <a:rPr lang="en-US" dirty="0"/>
              <a:t>Secondly there are connection parameters – the initial sequence number and the initial receiver-advertised </a:t>
            </a:r>
            <a:r>
              <a:rPr lang="en-US" dirty="0" err="1"/>
              <a:t>bufferspace</a:t>
            </a:r>
            <a:r>
              <a:rPr lang="en-US" dirty="0"/>
              <a:t> that they’ll want to agree on</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This is done via a so-called handshake protocol – the client reaching our to the server, and the server answering back.</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And before diving into the TCP handshake protocol, let’s first consider the problem of handshaking, of establishing shared state.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158722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Here’s an example of a two way handshake.  Alice reaches out to Bob and say’s “let’s talk” and Bob says OK, and they start their conversation</a:t>
            </a:r>
          </a:p>
          <a:p>
            <a:endParaRPr lang="en-US" dirty="0"/>
          </a:p>
          <a:p>
            <a:r>
              <a:rPr lang="en-US" dirty="0"/>
              <a:t>For a network protocol, the equivalent protocol would be a client sending a “request connection” message saying ”let’s talk, the initial sequence number is x”</a:t>
            </a:r>
          </a:p>
          <a:p>
            <a:r>
              <a:rPr lang="en-US" dirty="0"/>
              <a:t>And the server would respond with a message ”I accept your connect x”</a:t>
            </a:r>
          </a:p>
          <a:p>
            <a:endParaRPr lang="en-US" dirty="0"/>
          </a:p>
          <a:p>
            <a:r>
              <a:rPr lang="en-US" dirty="0"/>
              <a:t>And the question we want to ask ourselves is &lt;talk through&gt;</a:t>
            </a:r>
          </a:p>
          <a:p>
            <a:endParaRPr lang="en-US" dirty="0"/>
          </a:p>
          <a:p>
            <a:r>
              <a:rPr lang="en-US" dirty="0"/>
              <a:t>Will this work?  Let’s look at a few scenarios…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2395251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TCP’s three way handshake, that operates as follows</a:t>
            </a:r>
          </a:p>
          <a:p>
            <a:r>
              <a:rPr lang="en-US" dirty="0"/>
              <a:t> </a:t>
            </a:r>
          </a:p>
          <a:p>
            <a:r>
              <a:rPr lang="en-US" dirty="0"/>
              <a:t>Let’s say the client and server both create a TCP socket as we learned about in Chapter 2 and enter the LISTEN state</a:t>
            </a:r>
          </a:p>
          <a:p>
            <a:endParaRPr lang="en-US" dirty="0"/>
          </a:p>
          <a:p>
            <a:r>
              <a:rPr lang="en-US" dirty="0"/>
              <a:t>The client then connects to the server sending a SYN message with a sequence number x (SYN Message is an TCP Segment with SYN but set in the header – you might want to go back and review the TCP segment format!)</a:t>
            </a:r>
          </a:p>
          <a:p>
            <a:endParaRPr lang="en-US" dirty="0"/>
          </a:p>
          <a:p>
            <a:r>
              <a:rPr lang="en-US" dirty="0"/>
              <a:t>The server is waiting for a connection, and receives the SYN message enters the SYN received state (NOT the established state and sends a SYN ACK message back.</a:t>
            </a:r>
          </a:p>
          <a:p>
            <a:endParaRPr lang="en-US" dirty="0"/>
          </a:p>
          <a:p>
            <a:r>
              <a:rPr lang="en-US" dirty="0"/>
              <a:t>Finally the client sends an ACK message to the server, and when the server receiver this enters the </a:t>
            </a:r>
            <a:r>
              <a:rPr lang="en-US" dirty="0" err="1"/>
              <a:t>ESTABLished</a:t>
            </a:r>
            <a:r>
              <a:rPr lang="en-US" dirty="0"/>
              <a:t> state.  This is when the application process would see the return from the wait on the  socket accept() call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780930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1435447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good things must come to an end, and that’s true for a TCP connection as well.</a:t>
            </a:r>
          </a:p>
          <a:p>
            <a:endParaRPr lang="en-US" dirty="0"/>
          </a:p>
          <a:p>
            <a:r>
              <a:rPr lang="en-US" dirty="0"/>
              <a:t>And of course there’s a protocol for one side to gracefully close of a TCP connection using a FIN message, to which the other side sends a FINACK message and waits around a bit to respond to any retransmitted FIN messages before timing out.</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9088932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91EEAC-CFEF-9647-876F-EABC6B8338D7}" type="slidenum">
              <a:rPr lang="en-US" smtClean="0"/>
              <a:t>83</a:t>
            </a:fld>
            <a:endParaRPr lang="en-US"/>
          </a:p>
        </p:txBody>
      </p:sp>
    </p:spTree>
    <p:extLst>
      <p:ext uri="{BB962C8B-B14F-4D97-AF65-F5344CB8AC3E}">
        <p14:creationId xmlns:p14="http://schemas.microsoft.com/office/powerpoint/2010/main" val="68235846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91EEAC-CFEF-9647-876F-EABC6B8338D7}" type="slidenum">
              <a:rPr lang="en-US" smtClean="0"/>
              <a:t>85</a:t>
            </a:fld>
            <a:endParaRPr lang="en-US"/>
          </a:p>
        </p:txBody>
      </p:sp>
    </p:spTree>
    <p:extLst>
      <p:ext uri="{BB962C8B-B14F-4D97-AF65-F5344CB8AC3E}">
        <p14:creationId xmlns:p14="http://schemas.microsoft.com/office/powerpoint/2010/main" val="388260134"/>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TCP transport layer protocol handles the differences between link layers (some link layers can handle bigger or smaller data payloads than others across the internet/a network)</a:t>
            </a:r>
          </a:p>
          <a:p>
            <a:pPr marL="628650" lvl="1" indent="-171450">
              <a:buFont typeface="Arial" panose="020B0604020202020204" pitchFamily="34" charset="0"/>
              <a:buChar char="•"/>
            </a:pPr>
            <a:r>
              <a:rPr lang="en-US" dirty="0"/>
              <a:t>This is done so that routers/switches at L3 and L2 respectively do not have to handle the overhead of these Link Layer (L2) differences.</a:t>
            </a:r>
          </a:p>
          <a:p>
            <a:pPr marL="171450" lvl="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3D91EEAC-CFEF-9647-876F-EABC6B8338D7}" type="slidenum">
              <a:rPr lang="en-US" smtClean="0"/>
              <a:t>87</a:t>
            </a:fld>
            <a:endParaRPr lang="en-US"/>
          </a:p>
        </p:txBody>
      </p:sp>
    </p:spTree>
    <p:extLst>
      <p:ext uri="{BB962C8B-B14F-4D97-AF65-F5344CB8AC3E}">
        <p14:creationId xmlns:p14="http://schemas.microsoft.com/office/powerpoint/2010/main" val="204487552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2"/>
        <p:cNvGrpSpPr/>
        <p:nvPr/>
      </p:nvGrpSpPr>
      <p:grpSpPr>
        <a:xfrm>
          <a:off x="0" y="0"/>
          <a:ext cx="0" cy="0"/>
          <a:chOff x="0" y="0"/>
          <a:chExt cx="0" cy="0"/>
        </a:xfrm>
      </p:grpSpPr>
      <p:sp>
        <p:nvSpPr>
          <p:cNvPr id="2603" name="Google Shape;2603;p49:notes"/>
          <p:cNvSpPr>
            <a:spLocks noGrp="1" noRot="1" noChangeAspect="1"/>
          </p:cNvSpPr>
          <p:nvPr>
            <p:ph type="sldImg" idx="2"/>
          </p:nvPr>
        </p:nvSpPr>
        <p:spPr>
          <a:xfrm>
            <a:off x="42545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604" name="Google Shape;2604;p49:notes"/>
          <p:cNvSpPr txBox="1">
            <a:spLocks noGrp="1"/>
          </p:cNvSpPr>
          <p:nvPr>
            <p:ph type="body" idx="1"/>
          </p:nvPr>
        </p:nvSpPr>
        <p:spPr>
          <a:xfrm>
            <a:off x="939800" y="4416425"/>
            <a:ext cx="5168900" cy="4183063"/>
          </a:xfrm>
          <a:prstGeom prst="rect">
            <a:avLst/>
          </a:prstGeom>
          <a:noFill/>
          <a:ln>
            <a:noFill/>
          </a:ln>
        </p:spPr>
        <p:txBody>
          <a:bodyPr spcFirstLastPara="1" wrap="square" lIns="93375" tIns="46675" rIns="93375" bIns="46675" anchor="t" anchorCtr="0">
            <a:noAutofit/>
          </a:bodyPr>
          <a:lstStyle/>
          <a:p>
            <a:pPr marL="0" lvl="0" indent="0" algn="l" rtl="0">
              <a:spcBef>
                <a:spcPts val="0"/>
              </a:spcBef>
              <a:spcAft>
                <a:spcPts val="0"/>
              </a:spcAft>
              <a:buNone/>
            </a:pPr>
            <a:r>
              <a:rPr lang="en-US" dirty="0">
                <a:solidFill>
                  <a:srgbClr val="4D5156"/>
                </a:solidFill>
                <a:latin typeface="Arial"/>
                <a:ea typeface="Arial"/>
                <a:cs typeface="Arial"/>
                <a:sym typeface="Arial"/>
              </a:rPr>
              <a:t>The maximum segment size, MSS is actually determined by the Path MTU. </a:t>
            </a:r>
            <a:endParaRPr dirty="0"/>
          </a:p>
          <a:p>
            <a:pPr marL="0" lvl="0" indent="0" algn="l" rtl="0">
              <a:spcBef>
                <a:spcPts val="360"/>
              </a:spcBef>
              <a:spcAft>
                <a:spcPts val="0"/>
              </a:spcAft>
              <a:buNone/>
            </a:pPr>
            <a:endParaRPr dirty="0">
              <a:solidFill>
                <a:srgbClr val="4D5156"/>
              </a:solidFill>
              <a:latin typeface="Arial"/>
              <a:ea typeface="Arial"/>
              <a:cs typeface="Arial"/>
              <a:sym typeface="Arial"/>
            </a:endParaRPr>
          </a:p>
          <a:p>
            <a:pPr marL="0" lvl="0" indent="0" algn="l" rtl="0">
              <a:spcBef>
                <a:spcPts val="360"/>
              </a:spcBef>
              <a:spcAft>
                <a:spcPts val="0"/>
              </a:spcAft>
              <a:buNone/>
            </a:pPr>
            <a:r>
              <a:rPr lang="en-US" dirty="0">
                <a:solidFill>
                  <a:srgbClr val="4D5156"/>
                </a:solidFill>
                <a:latin typeface="Arial"/>
                <a:ea typeface="Arial"/>
                <a:cs typeface="Arial"/>
                <a:sym typeface="Arial"/>
              </a:rPr>
              <a:t>In our lecture about IP fragmentation, we said that an IP datagram can be segmented multiple times. For example, in this graph, for a message of 3000 bytes long, it will first be divided into two 1500 bytes datagram. Then when being passed to the next router, each 1500 bytes datagram needs to be further divided into two smaller datagrams, one for 1400 bytes and the other for 100 bytes. Then the 1400 byte datagram will be further divided. </a:t>
            </a:r>
            <a:endParaRPr dirty="0"/>
          </a:p>
          <a:p>
            <a:pPr marL="0" lvl="0" indent="0" algn="l" rtl="0">
              <a:spcBef>
                <a:spcPts val="360"/>
              </a:spcBef>
              <a:spcAft>
                <a:spcPts val="0"/>
              </a:spcAft>
              <a:buNone/>
            </a:pPr>
            <a:endParaRPr dirty="0">
              <a:solidFill>
                <a:srgbClr val="4D5156"/>
              </a:solidFill>
              <a:latin typeface="Arial"/>
              <a:ea typeface="Arial"/>
              <a:cs typeface="Arial"/>
              <a:sym typeface="Arial"/>
            </a:endParaRPr>
          </a:p>
          <a:p>
            <a:pPr marL="0" lvl="0" indent="0" algn="l" rtl="0">
              <a:spcBef>
                <a:spcPts val="360"/>
              </a:spcBef>
              <a:spcAft>
                <a:spcPts val="0"/>
              </a:spcAft>
              <a:buNone/>
            </a:pPr>
            <a:r>
              <a:rPr lang="en-US" dirty="0">
                <a:solidFill>
                  <a:srgbClr val="4D5156"/>
                </a:solidFill>
                <a:latin typeface="Arial"/>
                <a:ea typeface="Arial"/>
                <a:cs typeface="Arial"/>
                <a:sym typeface="Arial"/>
              </a:rPr>
              <a:t>Another way of doing this is to divide the byte stream into the correct size in the sender side, instead of on the routers. </a:t>
            </a:r>
            <a:endParaRPr dirty="0"/>
          </a:p>
          <a:p>
            <a:pPr marL="0" lvl="0" indent="0" algn="l" rtl="0">
              <a:spcBef>
                <a:spcPts val="360"/>
              </a:spcBef>
              <a:spcAft>
                <a:spcPts val="0"/>
              </a:spcAft>
              <a:buNone/>
            </a:pPr>
            <a:endParaRPr dirty="0">
              <a:solidFill>
                <a:srgbClr val="4D5156"/>
              </a:solidFill>
              <a:latin typeface="Arial"/>
              <a:ea typeface="Arial"/>
              <a:cs typeface="Arial"/>
              <a:sym typeface="Arial"/>
            </a:endParaRPr>
          </a:p>
          <a:p>
            <a:pPr marL="0" lvl="0" indent="0" algn="l" rtl="0">
              <a:spcBef>
                <a:spcPts val="360"/>
              </a:spcBef>
              <a:spcAft>
                <a:spcPts val="0"/>
              </a:spcAft>
              <a:buNone/>
            </a:pPr>
            <a:r>
              <a:rPr lang="en-US" dirty="0">
                <a:solidFill>
                  <a:srgbClr val="4D5156"/>
                </a:solidFill>
                <a:latin typeface="Arial"/>
                <a:ea typeface="Arial"/>
                <a:cs typeface="Arial"/>
                <a:sym typeface="Arial"/>
              </a:rPr>
              <a:t>So the routers will reject the IP datagrams whose data payload is longer than the MTU of the link, and send ICMP packets, informing the host about the MTU of the link. </a:t>
            </a:r>
            <a:endParaRPr dirty="0"/>
          </a:p>
          <a:p>
            <a:pPr marL="0" lvl="0" indent="0" algn="l" rtl="0">
              <a:spcBef>
                <a:spcPts val="360"/>
              </a:spcBef>
              <a:spcAft>
                <a:spcPts val="0"/>
              </a:spcAft>
              <a:buNone/>
            </a:pPr>
            <a:endParaRPr dirty="0">
              <a:solidFill>
                <a:srgbClr val="4D5156"/>
              </a:solidFill>
              <a:latin typeface="Arial"/>
              <a:ea typeface="Arial"/>
              <a:cs typeface="Arial"/>
              <a:sym typeface="Arial"/>
            </a:endParaRPr>
          </a:p>
          <a:p>
            <a:pPr marL="0" lvl="0" indent="0" algn="l" rtl="0">
              <a:spcBef>
                <a:spcPts val="360"/>
              </a:spcBef>
              <a:spcAft>
                <a:spcPts val="0"/>
              </a:spcAft>
              <a:buNone/>
            </a:pPr>
            <a:r>
              <a:rPr lang="en-US" dirty="0">
                <a:solidFill>
                  <a:srgbClr val="4D5156"/>
                </a:solidFill>
                <a:latin typeface="Arial"/>
                <a:ea typeface="Arial"/>
                <a:cs typeface="Arial"/>
                <a:sym typeface="Arial"/>
              </a:rPr>
              <a:t>With all the ICMP packets, the sender knows the path MTU. In our case, it is 1300. Then the 3000 message will be sent via 3 datagrams, the first two of 1300 byte and the third of 400 bytes. </a:t>
            </a:r>
            <a:endParaRPr dirty="0"/>
          </a:p>
          <a:p>
            <a:pPr marL="0" lvl="0" indent="0" algn="l" rtl="0">
              <a:spcBef>
                <a:spcPts val="360"/>
              </a:spcBef>
              <a:spcAft>
                <a:spcPts val="0"/>
              </a:spcAft>
              <a:buNone/>
            </a:pPr>
            <a:endParaRPr dirty="0">
              <a:solidFill>
                <a:srgbClr val="4D5156"/>
              </a:solidFill>
              <a:latin typeface="Arial"/>
              <a:ea typeface="Arial"/>
              <a:cs typeface="Arial"/>
              <a:sym typeface="Arial"/>
            </a:endParaRPr>
          </a:p>
          <a:p>
            <a:pPr marL="0" lvl="0" indent="0" algn="l" rtl="0">
              <a:spcBef>
                <a:spcPts val="360"/>
              </a:spcBef>
              <a:spcAft>
                <a:spcPts val="0"/>
              </a:spcAft>
              <a:buNone/>
            </a:pPr>
            <a:r>
              <a:rPr lang="en-US" dirty="0">
                <a:solidFill>
                  <a:srgbClr val="4D5156"/>
                </a:solidFill>
                <a:latin typeface="Arial"/>
                <a:ea typeface="Arial"/>
                <a:cs typeface="Arial"/>
                <a:sym typeface="Arial"/>
              </a:rPr>
              <a:t>The TCP’s MSS should be a bit smaller than the path MTU, as the path MTU includes the TCP and IP headers. Recalling that the maximum length of the IP header is 60 bytes, and so is the TCP header. </a:t>
            </a:r>
            <a:endParaRPr dirty="0"/>
          </a:p>
          <a:p>
            <a:pPr marL="0" lvl="0" indent="0" algn="l" rtl="0">
              <a:spcBef>
                <a:spcPts val="360"/>
              </a:spcBef>
              <a:spcAft>
                <a:spcPts val="0"/>
              </a:spcAft>
              <a:buNone/>
            </a:pPr>
            <a:r>
              <a:rPr lang="en-US" dirty="0">
                <a:solidFill>
                  <a:srgbClr val="4D5156"/>
                </a:solidFill>
                <a:latin typeface="Arial"/>
                <a:ea typeface="Arial"/>
                <a:cs typeface="Arial"/>
                <a:sym typeface="Arial"/>
              </a:rPr>
              <a:t>So here in the example shown in the right figure, the TCP MSS is actually 120 bytes smaller than the path MTU. </a:t>
            </a:r>
            <a:endParaRPr dirty="0"/>
          </a:p>
        </p:txBody>
      </p:sp>
      <p:sp>
        <p:nvSpPr>
          <p:cNvPr id="2605" name="Google Shape;2605;p49:notes"/>
          <p:cNvSpPr txBox="1">
            <a:spLocks noGrp="1"/>
          </p:cNvSpPr>
          <p:nvPr>
            <p:ph type="sldNum" idx="12"/>
          </p:nvPr>
        </p:nvSpPr>
        <p:spPr>
          <a:xfrm>
            <a:off x="3994150" y="8831263"/>
            <a:ext cx="3054350" cy="465137"/>
          </a:xfrm>
          <a:prstGeom prst="rect">
            <a:avLst/>
          </a:prstGeom>
          <a:noFill/>
          <a:ln>
            <a:noFill/>
          </a:ln>
        </p:spPr>
        <p:txBody>
          <a:bodyPr spcFirstLastPara="1" wrap="square" lIns="93375" tIns="46675" rIns="93375" bIns="46675" anchor="b" anchorCtr="0">
            <a:noAutofit/>
          </a:bodyPr>
          <a:lstStyle/>
          <a:p>
            <a:pPr marL="0" lvl="0" indent="0" algn="r" rtl="0">
              <a:spcBef>
                <a:spcPts val="0"/>
              </a:spcBef>
              <a:spcAft>
                <a:spcPts val="0"/>
              </a:spcAft>
              <a:buNone/>
            </a:pPr>
            <a:fld id="{00000000-1234-1234-1234-123412341234}" type="slidenum">
              <a:rPr lang="en-US" sz="1200">
                <a:solidFill>
                  <a:schemeClr val="dk1"/>
                </a:solidFill>
                <a:latin typeface="Times New Roman"/>
                <a:ea typeface="Times New Roman"/>
                <a:cs typeface="Times New Roman"/>
                <a:sym typeface="Times New Roman"/>
              </a:rPr>
              <a:t>88</a:t>
            </a:fld>
            <a:endParaRPr sz="1200">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20499342"/>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9"/>
        <p:cNvGrpSpPr/>
        <p:nvPr/>
      </p:nvGrpSpPr>
      <p:grpSpPr>
        <a:xfrm>
          <a:off x="0" y="0"/>
          <a:ext cx="0" cy="0"/>
          <a:chOff x="0" y="0"/>
          <a:chExt cx="0" cy="0"/>
        </a:xfrm>
      </p:grpSpPr>
      <p:sp>
        <p:nvSpPr>
          <p:cNvPr id="2630" name="Google Shape;2630;p53:notes"/>
          <p:cNvSpPr>
            <a:spLocks noGrp="1" noRot="1" noChangeAspect="1"/>
          </p:cNvSpPr>
          <p:nvPr>
            <p:ph type="sldImg" idx="2"/>
          </p:nvPr>
        </p:nvSpPr>
        <p:spPr>
          <a:xfrm>
            <a:off x="393700" y="692150"/>
            <a:ext cx="6070600" cy="34163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631" name="Google Shape;2631;p53:notes"/>
          <p:cNvSpPr txBox="1">
            <a:spLocks noGrp="1"/>
          </p:cNvSpPr>
          <p:nvPr>
            <p:ph type="body" idx="1"/>
          </p:nvPr>
        </p:nvSpPr>
        <p:spPr>
          <a:xfrm>
            <a:off x="939800" y="4416425"/>
            <a:ext cx="5168900" cy="4183063"/>
          </a:xfrm>
          <a:prstGeom prst="rect">
            <a:avLst/>
          </a:prstGeom>
          <a:noFill/>
          <a:ln>
            <a:noFill/>
          </a:ln>
        </p:spPr>
        <p:txBody>
          <a:bodyPr spcFirstLastPara="1" wrap="square" lIns="93375" tIns="46675" rIns="93375" bIns="46675" anchor="t" anchorCtr="0">
            <a:noAutofit/>
          </a:bodyPr>
          <a:lstStyle/>
          <a:p>
            <a:pPr marL="0" lvl="0" indent="0" algn="l" rtl="0">
              <a:spcBef>
                <a:spcPts val="0"/>
              </a:spcBef>
              <a:spcAft>
                <a:spcPts val="0"/>
              </a:spcAft>
              <a:buNone/>
            </a:pPr>
            <a:r>
              <a:rPr lang="en-US" dirty="0">
                <a:latin typeface="Times New Roman"/>
                <a:ea typeface="Times New Roman"/>
                <a:cs typeface="Times New Roman"/>
                <a:sym typeface="Times New Roman"/>
              </a:rPr>
              <a:t>So the basic idea behind the algorithm is that, </a:t>
            </a:r>
            <a:endParaRPr dirty="0"/>
          </a:p>
          <a:p>
            <a:pPr marL="0" lvl="0" indent="0" algn="l" rtl="0">
              <a:spcBef>
                <a:spcPts val="360"/>
              </a:spcBef>
              <a:spcAft>
                <a:spcPts val="0"/>
              </a:spcAft>
              <a:buNone/>
            </a:pPr>
            <a:endParaRPr dirty="0">
              <a:latin typeface="Times New Roman"/>
              <a:ea typeface="Times New Roman"/>
              <a:cs typeface="Times New Roman"/>
              <a:sym typeface="Times New Roman"/>
            </a:endParaRPr>
          </a:p>
          <a:p>
            <a:pPr marL="0" lvl="0" indent="0" algn="l" rtl="0">
              <a:spcBef>
                <a:spcPts val="360"/>
              </a:spcBef>
              <a:spcAft>
                <a:spcPts val="0"/>
              </a:spcAft>
              <a:buNone/>
            </a:pPr>
            <a:r>
              <a:rPr lang="en-US" dirty="0">
                <a:latin typeface="Times New Roman"/>
                <a:ea typeface="Times New Roman"/>
                <a:cs typeface="Times New Roman"/>
                <a:sym typeface="Times New Roman"/>
              </a:rPr>
              <a:t>If there are enough data to send, send it. </a:t>
            </a:r>
            <a:endParaRPr dirty="0"/>
          </a:p>
          <a:p>
            <a:pPr marL="0" lvl="0" indent="0" algn="l" rtl="0">
              <a:spcBef>
                <a:spcPts val="360"/>
              </a:spcBef>
              <a:spcAft>
                <a:spcPts val="0"/>
              </a:spcAft>
              <a:buNone/>
            </a:pPr>
            <a:endParaRPr dirty="0">
              <a:latin typeface="Times New Roman"/>
              <a:ea typeface="Times New Roman"/>
              <a:cs typeface="Times New Roman"/>
              <a:sym typeface="Times New Roman"/>
            </a:endParaRPr>
          </a:p>
          <a:p>
            <a:pPr marL="0" lvl="0" indent="0" algn="l" rtl="0">
              <a:spcBef>
                <a:spcPts val="360"/>
              </a:spcBef>
              <a:spcAft>
                <a:spcPts val="0"/>
              </a:spcAft>
              <a:buNone/>
            </a:pPr>
            <a:r>
              <a:rPr lang="en-US" dirty="0">
                <a:latin typeface="Times New Roman"/>
                <a:ea typeface="Times New Roman"/>
                <a:cs typeface="Times New Roman"/>
                <a:sym typeface="Times New Roman"/>
              </a:rPr>
              <a:t>If not, check whether there are </a:t>
            </a:r>
            <a:r>
              <a:rPr lang="en-US" dirty="0" err="1">
                <a:latin typeface="Times New Roman"/>
                <a:ea typeface="Times New Roman"/>
                <a:cs typeface="Times New Roman"/>
                <a:sym typeface="Times New Roman"/>
              </a:rPr>
              <a:t>UNACKed</a:t>
            </a:r>
            <a:r>
              <a:rPr lang="en-US" dirty="0">
                <a:latin typeface="Times New Roman"/>
                <a:ea typeface="Times New Roman"/>
                <a:cs typeface="Times New Roman"/>
                <a:sym typeface="Times New Roman"/>
              </a:rPr>
              <a:t> data in flight. If no, send the data immediately. Otherwise, just wait for the ACK to arrive. </a:t>
            </a:r>
          </a:p>
          <a:p>
            <a:pPr marL="171450" lvl="0" indent="-171450" algn="l" rtl="0">
              <a:spcBef>
                <a:spcPts val="360"/>
              </a:spcBef>
              <a:spcAft>
                <a:spcPts val="0"/>
              </a:spcAft>
              <a:buFont typeface="Arial" panose="020B0604020202020204" pitchFamily="34" charset="0"/>
              <a:buChar char="•"/>
            </a:pPr>
            <a:r>
              <a:rPr lang="en-US" dirty="0">
                <a:latin typeface="Times New Roman"/>
                <a:cs typeface="Times New Roman"/>
                <a:sym typeface="Times New Roman"/>
              </a:rPr>
              <a:t>Remember window size: you can send TCP segments out of order, but only over a certain window (range of data) so that it can be reassembled by receiver and sent as bit stream to application layer. So only so many ACKS and Sequences can be sent and received before we can move to next window or move the window forward.</a:t>
            </a:r>
          </a:p>
          <a:p>
            <a:pPr marL="171450" lvl="0" indent="-171450" algn="l" rtl="0">
              <a:spcBef>
                <a:spcPts val="360"/>
              </a:spcBef>
              <a:spcAft>
                <a:spcPts val="0"/>
              </a:spcAft>
              <a:buFont typeface="Arial" panose="020B0604020202020204" pitchFamily="34" charset="0"/>
              <a:buChar char="•"/>
            </a:pPr>
            <a:endParaRPr dirty="0"/>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Notice the PSH is set in the Flag (PSH, ACK)</a:t>
            </a:r>
          </a:p>
          <a:p>
            <a:endParaRPr lang="en-US" dirty="0"/>
          </a:p>
        </p:txBody>
      </p:sp>
      <p:sp>
        <p:nvSpPr>
          <p:cNvPr id="4" name="Slide Number Placeholder 3"/>
          <p:cNvSpPr>
            <a:spLocks noGrp="1"/>
          </p:cNvSpPr>
          <p:nvPr>
            <p:ph type="sldNum" sz="quarter" idx="5"/>
          </p:nvPr>
        </p:nvSpPr>
        <p:spPr/>
        <p:txBody>
          <a:bodyPr/>
          <a:lstStyle/>
          <a:p>
            <a:fld id="{3D91EEAC-CFEF-9647-876F-EABC6B8338D7}" type="slidenum">
              <a:rPr lang="en-US" smtClean="0"/>
              <a:t>96</a:t>
            </a:fld>
            <a:endParaRPr lang="en-US"/>
          </a:p>
        </p:txBody>
      </p:sp>
    </p:spTree>
    <p:extLst>
      <p:ext uri="{BB962C8B-B14F-4D97-AF65-F5344CB8AC3E}">
        <p14:creationId xmlns:p14="http://schemas.microsoft.com/office/powerpoint/2010/main" val="3084739321"/>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Rather than immediately Acknowledging this segment, many TCP implementations will wait for half a second for another in-order segment to arrive, and then generate a single cumulative ACK for both segments – thus decreasing the amount of ACK traffic.  The arrival of this second in-order segment and the cumulative ACK generation that covers both segments is the second row in this table.</a:t>
            </a:r>
          </a:p>
          <a:p>
            <a:pPr marL="171450" indent="-171450">
              <a:buFont typeface="Arial" panose="020B0604020202020204" pitchFamily="34" charset="0"/>
              <a:buChar char="•"/>
            </a:pPr>
            <a:r>
              <a:rPr lang="en-US" dirty="0"/>
              <a:t>Today, new standard is not to ACK each segment, but to do cumulative ACKs in order to save bandwidth.</a:t>
            </a:r>
          </a:p>
          <a:p>
            <a:pPr marL="171450" indent="-171450">
              <a:buFont typeface="Arial" panose="020B0604020202020204" pitchFamily="34" charset="0"/>
              <a:buChar char="•"/>
            </a:pPr>
            <a:r>
              <a:rPr lang="en-US" dirty="0"/>
              <a:t>Remember TCP uses combination of GO-BACK-N and </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03537924"/>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cement our understanding of TCP reliability, let’s look a a few retransmission scenarios</a:t>
            </a:r>
          </a:p>
          <a:p>
            <a:endParaRPr lang="en-US" dirty="0"/>
          </a:p>
          <a:p>
            <a:r>
              <a:rPr lang="en-US" dirty="0"/>
              <a:t>In the first case a TCP segments is </a:t>
            </a:r>
            <a:r>
              <a:rPr lang="en-US" dirty="0" err="1"/>
              <a:t>transmited</a:t>
            </a:r>
            <a:r>
              <a:rPr lang="en-US" dirty="0"/>
              <a:t> and the ACK is lost, and the TCP timeout mechanism results in another copy of being transmitted and then re-</a:t>
            </a:r>
            <a:r>
              <a:rPr lang="en-US" dirty="0" err="1"/>
              <a:t>ACKed</a:t>
            </a:r>
            <a:r>
              <a:rPr lang="en-US" dirty="0"/>
              <a:t> a the sender</a:t>
            </a:r>
          </a:p>
          <a:p>
            <a:endParaRPr lang="en-US" dirty="0"/>
          </a:p>
          <a:p>
            <a:r>
              <a:rPr lang="en-US" dirty="0"/>
              <a:t>In the second example two segments are sent and acknowledged, but there is a premature timeout e for the first segment, which is retransmitted.  </a:t>
            </a:r>
            <a:r>
              <a:rPr lang="en-US" dirty="0" err="1"/>
              <a:t>Notet</a:t>
            </a:r>
            <a:r>
              <a:rPr lang="en-US" dirty="0"/>
              <a:t> that when this retransmitted segment is received, the receiver has already received the first two segments, and so resends a cumulative ACK for both segments received so far, rather than an ACK for just this fist segment.</a:t>
            </a:r>
          </a:p>
          <a:p>
            <a:pPr marL="171450" indent="-171450">
              <a:buFont typeface="Arial" panose="020B0604020202020204" pitchFamily="34" charset="0"/>
              <a:buChar char="•"/>
            </a:pPr>
            <a:r>
              <a:rPr lang="en-US" dirty="0"/>
              <a:t>If time between reception is too small, then only one ACK is sent by receiver (a cumulative ACK) to save bandwidth.</a:t>
            </a:r>
          </a:p>
          <a:p>
            <a:pPr marL="171450" indent="-171450">
              <a:buFont typeface="Arial" panose="020B0604020202020204" pitchFamily="34" charset="0"/>
              <a:buChar char="•"/>
            </a:pPr>
            <a:r>
              <a:rPr lang="en-US" dirty="0"/>
              <a:t>If you use fixed timeout value, however, then timeouts will occur a lot and cumulative ACKs will not be sent as often, so we need to factor in RTT will be different for distances that are farther away (length and hop wise); so we make timeout to be dynamic (always changing) instead of making it a fixed value.</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875487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30877599"/>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in this last example, two segments are again transmitted, the first ACK is lost but the second ACK, a cumulative ACK arrives at the sender, which then can transmit a third segment, knowing that the first two have arrived, even though the ACK for the first segment was lost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26279097"/>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wrap up our study of TCP reliability by discussing an optimization to the original TCP known as TCP fast retransmit,</a:t>
            </a:r>
          </a:p>
          <a:p>
            <a:endParaRPr lang="en-US" dirty="0"/>
          </a:p>
          <a:p>
            <a:r>
              <a:rPr lang="en-US" dirty="0"/>
              <a:t>Take a look at this example on the right where 5 segments are transmitted and the second segment is lost.  In this case the TCP receiver sends an ACK 100 acknowledging the first received segment.</a:t>
            </a:r>
          </a:p>
          <a:p>
            <a:r>
              <a:rPr lang="en-US" dirty="0"/>
              <a:t>When the third segment arrives at the receiver, the TCP receiver sends another ACK 100 since the second segment has not arrived. And similarly for the 4</a:t>
            </a:r>
            <a:r>
              <a:rPr lang="en-US" baseline="30000" dirty="0"/>
              <a:t>th</a:t>
            </a:r>
            <a:r>
              <a:rPr lang="en-US" dirty="0"/>
              <a:t> and 5</a:t>
            </a:r>
            <a:r>
              <a:rPr lang="en-US" baseline="30000" dirty="0"/>
              <a:t>th</a:t>
            </a:r>
            <a:r>
              <a:rPr lang="en-US" dirty="0"/>
              <a:t> segments to arrive.</a:t>
            </a:r>
          </a:p>
          <a:p>
            <a:endParaRPr lang="en-US" dirty="0"/>
          </a:p>
          <a:p>
            <a:r>
              <a:rPr lang="en-US" dirty="0"/>
              <a:t>Now what does the sender see?  The sender receives the first ACK 100 it has been hoping for, but then three additional duplicate ACK100s arrive.  The sender knows that somethings’ wrong – it knows the first segment arrived at the receiver  but three later arriving segments at the receiver – the ones that generated the three duplicate ACKs – we received correctly but were not in order.  That is, that there was a missing segment at the receiver when each of the three duplicate ACK were generated.</a:t>
            </a:r>
          </a:p>
          <a:p>
            <a:endParaRPr lang="en-US" dirty="0"/>
          </a:p>
          <a:p>
            <a:r>
              <a:rPr lang="en-US" dirty="0"/>
              <a:t>With fast retransmit, the arrival of three duplicate ACK causes the sender to retransmit its oldest </a:t>
            </a:r>
            <a:r>
              <a:rPr lang="en-US" dirty="0" err="1"/>
              <a:t>unACKed</a:t>
            </a:r>
            <a:r>
              <a:rPr lang="en-US" dirty="0"/>
              <a:t> segment, without waiting for a timeout event.  This allows TCP to recover more quickly from what is very likely a loss event</a:t>
            </a:r>
          </a:p>
          <a:p>
            <a:endParaRPr lang="en-US" dirty="0"/>
          </a:p>
          <a:p>
            <a:r>
              <a:rPr lang="en-US" dirty="0"/>
              <a:t>specifically that the second segment has been lost, since three higher -numbered segments were received</a:t>
            </a:r>
          </a:p>
          <a:p>
            <a:pPr marL="171450" indent="-171450">
              <a:buFont typeface="Arial" panose="020B0604020202020204" pitchFamily="34" charset="0"/>
              <a:buChar char="•"/>
            </a:pPr>
            <a:r>
              <a:rPr lang="en-US" dirty="0"/>
              <a:t>Other received data can be buffered, but ACKs for data that receiver still needs keeps being sent because it never received the byte stream starting at byte 100; once host A retransmits, then ACK of the latest byte from the entire stream of sequences sent will be sent (a cumulative ACK) which will acknowledge 100 + all other bytes it received.</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75811884"/>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Idea: use n previous RTT from previous segments to estimate the current/future RTT, which can be used to update TCP timeout value.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73626653"/>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This is how TCP re-computes the estimated RTT each time a new </a:t>
            </a:r>
            <a:r>
              <a:rPr lang="en-US" dirty="0" err="1"/>
              <a:t>SampleRTT</a:t>
            </a:r>
            <a:r>
              <a:rPr lang="en-US" dirty="0"/>
              <a:t> is taken.</a:t>
            </a:r>
          </a:p>
          <a:p>
            <a:r>
              <a:rPr lang="en-US" dirty="0"/>
              <a:t>The process is knows as an </a:t>
            </a:r>
            <a:r>
              <a:rPr lang="en-US" dirty="0" err="1"/>
              <a:t>exponeitally</a:t>
            </a:r>
            <a:r>
              <a:rPr lang="en-US" dirty="0"/>
              <a:t> weighted moving average, shown by the equation here.</a:t>
            </a:r>
          </a:p>
          <a:p>
            <a:r>
              <a:rPr lang="en-US" dirty="0"/>
              <a:t>&lt;say it&gt;</a:t>
            </a:r>
          </a:p>
          <a:p>
            <a:r>
              <a:rPr lang="en-US" dirty="0"/>
              <a:t>Where alpha reflects the influence of the most recent measurements on the estimated RTT; a typical value of alpha used in </a:t>
            </a:r>
            <a:r>
              <a:rPr lang="en-US" dirty="0" err="1"/>
              <a:t>implementaitons</a:t>
            </a:r>
            <a:r>
              <a:rPr lang="en-US" dirty="0"/>
              <a:t> is .125</a:t>
            </a:r>
          </a:p>
          <a:p>
            <a:endParaRPr lang="en-US" dirty="0"/>
          </a:p>
          <a:p>
            <a:r>
              <a:rPr lang="en-US" dirty="0"/>
              <a:t>The graph at the bottom show measured RTTs </a:t>
            </a:r>
            <a:r>
              <a:rPr lang="en-US" dirty="0" err="1"/>
              <a:t>beween</a:t>
            </a:r>
            <a:r>
              <a:rPr lang="en-US" dirty="0"/>
              <a:t> a host in the Massachusetts and a host in France, as well as the estimated, “smoothed”  RTT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4356365"/>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Given this value of the estimated RTT, TCP computes the timeout interval to be the estimated RTT plus a “safety margin”</a:t>
            </a:r>
          </a:p>
          <a:p>
            <a:r>
              <a:rPr lang="en-US" dirty="0"/>
              <a:t> </a:t>
            </a:r>
          </a:p>
          <a:p>
            <a:r>
              <a:rPr lang="en-US" dirty="0"/>
              <a:t>And the intuition is that if we are seeing a large variation in SAMPLERTT – the RTT estimates are fluctuating a lot - then we’ll want a larger </a:t>
            </a:r>
            <a:r>
              <a:rPr lang="en-US" dirty="0" err="1"/>
              <a:t>savety</a:t>
            </a:r>
            <a:r>
              <a:rPr lang="en-US" dirty="0"/>
              <a:t> margin</a:t>
            </a:r>
          </a:p>
          <a:p>
            <a:endParaRPr lang="en-US" dirty="0"/>
          </a:p>
          <a:p>
            <a:r>
              <a:rPr lang="en-US" dirty="0"/>
              <a:t>So TCP computes the Timeout interval to be the Estimated RTT plus 4 times a measure of deviation in the RTT.</a:t>
            </a:r>
          </a:p>
          <a:p>
            <a:endParaRPr lang="en-US" dirty="0"/>
          </a:p>
          <a:p>
            <a:r>
              <a:rPr lang="en-US" dirty="0"/>
              <a:t>The deviation in the RTT is computed as the </a:t>
            </a:r>
            <a:r>
              <a:rPr lang="en-US" dirty="0" err="1"/>
              <a:t>eWMA</a:t>
            </a:r>
            <a:r>
              <a:rPr lang="en-US" dirty="0"/>
              <a:t> of the difference between the most recently measured </a:t>
            </a:r>
            <a:r>
              <a:rPr lang="en-US" dirty="0" err="1"/>
              <a:t>SampleRTT</a:t>
            </a:r>
            <a:r>
              <a:rPr lang="en-US" dirty="0"/>
              <a:t> from the Estimated RTT</a:t>
            </a:r>
          </a:p>
          <a:p>
            <a:pPr marL="171450" indent="-171450">
              <a:buFont typeface="Arial" panose="020B0604020202020204" pitchFamily="34" charset="0"/>
              <a:buChar char="•"/>
            </a:pPr>
            <a:r>
              <a:rPr lang="en-US" dirty="0"/>
              <a:t>TCP = COMBINATION OF GO BACK N AND SELECTIVE REPEAT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2007583"/>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 to above question: definitely time out indicates more severe network connection because bandwidth usage is so high that packets are just being dropped altogether.</a:t>
            </a:r>
          </a:p>
        </p:txBody>
      </p:sp>
      <p:sp>
        <p:nvSpPr>
          <p:cNvPr id="4" name="Slide Number Placeholder 3"/>
          <p:cNvSpPr>
            <a:spLocks noGrp="1"/>
          </p:cNvSpPr>
          <p:nvPr>
            <p:ph type="sldNum" sz="quarter" idx="5"/>
          </p:nvPr>
        </p:nvSpPr>
        <p:spPr/>
        <p:txBody>
          <a:bodyPr/>
          <a:lstStyle/>
          <a:p>
            <a:fld id="{3D91EEAC-CFEF-9647-876F-EABC6B8338D7}" type="slidenum">
              <a:rPr lang="en-US" smtClean="0"/>
              <a:t>104</a:t>
            </a:fld>
            <a:endParaRPr lang="en-US"/>
          </a:p>
        </p:txBody>
      </p:sp>
    </p:spTree>
    <p:extLst>
      <p:ext uri="{BB962C8B-B14F-4D97-AF65-F5344CB8AC3E}">
        <p14:creationId xmlns:p14="http://schemas.microsoft.com/office/powerpoint/2010/main" val="696393298"/>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(Presuming an intro)</a:t>
            </a:r>
          </a:p>
          <a:p>
            <a:endParaRPr lang="en-US" dirty="0"/>
          </a:p>
          <a:p>
            <a:r>
              <a:rPr lang="en-US" dirty="0"/>
              <a:t>Before diving into the details of TCP flow control, let’s first get the general context and motivate the need for flow control.</a:t>
            </a:r>
          </a:p>
          <a:p>
            <a:endParaRPr lang="en-US" dirty="0"/>
          </a:p>
          <a:p>
            <a:r>
              <a:rPr lang="en-US" dirty="0"/>
              <a:t>This diagram show a typical transport-layer implementation</a:t>
            </a:r>
          </a:p>
          <a:p>
            <a:endParaRPr lang="en-US" dirty="0"/>
          </a:p>
          <a:p>
            <a:pPr marL="171450" indent="-171450">
              <a:buFont typeface="Arial" panose="020B0604020202020204" pitchFamily="34" charset="0"/>
              <a:buChar char="•"/>
            </a:pPr>
            <a:r>
              <a:rPr lang="en-US" dirty="0"/>
              <a:t>A segment is brought up the protocol stack to the transport layer, and the segment’s payload is removed from the segment and written INTO  socket buffers.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How does data get taken OUT of socket buffers?  By applications performing socket reads, as we learned in Chapter 2.</a:t>
            </a:r>
          </a:p>
          <a:p>
            <a:endParaRPr lang="en-US" dirty="0"/>
          </a:p>
          <a:p>
            <a:r>
              <a:rPr lang="en-US" dirty="0"/>
              <a:t>And so the question is “</a:t>
            </a:r>
            <a:r>
              <a:rPr kumimoji="0" lang="en-US" sz="1200" b="0" i="0" u="none" strike="noStrike" kern="1200" cap="none" spc="0" normalizeH="0" baseline="0" noProof="0" dirty="0">
                <a:ln>
                  <a:noFill/>
                </a:ln>
                <a:solidFill>
                  <a:prstClr val="black"/>
                </a:solidFill>
                <a:effectLst/>
                <a:uLnTx/>
                <a:uFillTx/>
                <a:latin typeface="+mn-lt"/>
                <a:ea typeface="+mn-ea"/>
                <a:cs typeface="+mn-cs"/>
              </a:rPr>
              <a:t>What happens if network layer delivers data faster than an application-layer process removes data from socket buffers?”</a:t>
            </a:r>
          </a:p>
          <a:p>
            <a:endParaRPr kumimoji="0" lang="en-US" sz="1200" b="0" i="0" u="none" strike="noStrike" kern="1200" cap="none" spc="0" normalizeH="0" baseline="0" noProof="0" dirty="0">
              <a:ln>
                <a:noFill/>
              </a:ln>
              <a:solidFill>
                <a:prstClr val="black"/>
              </a:solidFill>
              <a:effectLst/>
              <a:uLnTx/>
              <a:uFillTx/>
              <a:latin typeface="+mn-lt"/>
              <a:ea typeface="+mn-ea"/>
              <a:cs typeface="+mn-cs"/>
            </a:endParaRPr>
          </a:p>
          <a:p>
            <a:r>
              <a:rPr kumimoji="0" lang="en-US" sz="1200" b="0" i="0" u="none" strike="noStrike" kern="1200" cap="none" spc="0" normalizeH="0" baseline="0" noProof="0" dirty="0">
                <a:ln>
                  <a:noFill/>
                </a:ln>
                <a:solidFill>
                  <a:prstClr val="black"/>
                </a:solidFill>
                <a:effectLst/>
                <a:uLnTx/>
                <a:uFillTx/>
                <a:latin typeface="+mn-lt"/>
                <a:ea typeface="+mn-ea"/>
                <a:cs typeface="+mn-cs"/>
              </a:rPr>
              <a:t>Let’s watch a video of what happens when things arrive  way too fast to fast to be processed.</a:t>
            </a:r>
          </a:p>
          <a:p>
            <a:endParaRPr kumimoji="0" lang="en-US" sz="1200" b="0" i="0" u="none" strike="noStrike" kern="1200" cap="none" spc="0" normalizeH="0" baseline="0" noProof="0" dirty="0">
              <a:ln>
                <a:noFill/>
              </a:ln>
              <a:solidFill>
                <a:prstClr val="black"/>
              </a:solidFill>
              <a:effectLst/>
              <a:uLnTx/>
              <a:uFillTx/>
              <a:latin typeface="+mn-lt"/>
              <a:ea typeface="+mn-ea"/>
              <a:cs typeface="+mn-cs"/>
            </a:endParaRPr>
          </a:p>
          <a:p>
            <a:r>
              <a:rPr kumimoji="0" lang="en-US" sz="1200" b="0" i="0" u="none" strike="noStrike" kern="1200" cap="none" spc="0" normalizeH="0" baseline="0" noProof="0" dirty="0">
                <a:ln>
                  <a:noFill/>
                </a:ln>
                <a:solidFill>
                  <a:prstClr val="black"/>
                </a:solidFill>
                <a:effectLst/>
                <a:uLnTx/>
                <a:uFillTx/>
                <a:latin typeface="+mn-lt"/>
                <a:ea typeface="+mn-ea"/>
                <a:cs typeface="+mn-cs"/>
              </a:rPr>
              <a:t>&lt;video&gt;.   (I love that video).   Another human analogy showing the need for flow control is the saying – to use some English slang -  “no one can drink from a firehose”</a:t>
            </a:r>
          </a:p>
          <a:p>
            <a:endParaRPr kumimoji="0" lang="en-US" sz="1200" b="0" i="0" u="none" strike="noStrike" kern="1200" cap="none" spc="0" normalizeH="0" baseline="0" noProof="0" dirty="0">
              <a:ln>
                <a:noFill/>
              </a:ln>
              <a:solidFill>
                <a:prstClr val="black"/>
              </a:solidFill>
              <a:effectLst/>
              <a:uLnTx/>
              <a:uFillTx/>
              <a:latin typeface="+mn-lt"/>
              <a:ea typeface="+mn-ea"/>
              <a:cs typeface="+mn-cs"/>
            </a:endParaRPr>
          </a:p>
          <a:p>
            <a:r>
              <a:rPr kumimoji="0" lang="en-US" sz="1200" b="0" i="0" u="none" strike="noStrike" kern="1200" cap="none" spc="0" normalizeH="0" baseline="0" noProof="0" dirty="0">
                <a:ln>
                  <a:noFill/>
                </a:ln>
                <a:solidFill>
                  <a:prstClr val="black"/>
                </a:solidFill>
                <a:effectLst/>
                <a:uLnTx/>
                <a:uFillTx/>
                <a:latin typeface="+mn-lt"/>
                <a:ea typeface="+mn-ea"/>
                <a:cs typeface="+mn-cs"/>
              </a:rPr>
              <a:t>Flow control is a mechanism to the calamity of a receiver being over-run by a sender that is sending too fast – it allows the RECEIVER to </a:t>
            </a:r>
            <a:r>
              <a:rPr kumimoji="0" lang="en-US" sz="1200" b="0" i="0" u="none" strike="noStrike" kern="1200" cap="none" spc="0" normalizeH="0" baseline="0" noProof="0" dirty="0" err="1">
                <a:ln>
                  <a:noFill/>
                </a:ln>
                <a:solidFill>
                  <a:prstClr val="black"/>
                </a:solidFill>
                <a:effectLst/>
                <a:uLnTx/>
                <a:uFillTx/>
                <a:latin typeface="+mn-lt"/>
                <a:ea typeface="+mn-ea"/>
                <a:cs typeface="+mn-cs"/>
              </a:rPr>
              <a:t>explictly</a:t>
            </a:r>
            <a:r>
              <a:rPr kumimoji="0" lang="en-US" sz="1200" b="0" i="0" u="none" strike="noStrike" kern="1200" cap="none" spc="0" normalizeH="0" baseline="0" noProof="0" dirty="0">
                <a:ln>
                  <a:noFill/>
                </a:ln>
                <a:solidFill>
                  <a:prstClr val="black"/>
                </a:solidFill>
                <a:effectLst/>
                <a:uLnTx/>
                <a:uFillTx/>
                <a:latin typeface="+mn-lt"/>
                <a:ea typeface="+mn-ea"/>
                <a:cs typeface="+mn-cs"/>
              </a:rPr>
              <a:t> control the SENDER </a:t>
            </a:r>
            <a:r>
              <a:rPr kumimoji="0" lang="en-US" altLang="en-US" sz="1200" b="0" i="0" u="none" strike="noStrike" kern="1200" cap="none" spc="0" normalizeH="0" baseline="0" noProof="0" dirty="0">
                <a:ln>
                  <a:noFill/>
                </a:ln>
                <a:solidFill>
                  <a:prstClr val="black"/>
                </a:solidFill>
                <a:effectLst/>
                <a:uLnTx/>
                <a:uFillTx/>
                <a:latin typeface="+mn-lt"/>
                <a:ea typeface="ＭＳ Ｐゴシック" panose="020B0600070205080204" pitchFamily="34" charset="-128"/>
                <a:cs typeface="+mn-cs"/>
              </a:rPr>
              <a:t>so sender won’</a:t>
            </a:r>
            <a:r>
              <a:rPr kumimoji="0" lang="en-US" altLang="ja-JP" sz="1200" b="0" i="0" u="none" strike="noStrike" kern="1200" cap="none" spc="0" normalizeH="0" baseline="0" noProof="0" dirty="0">
                <a:ln>
                  <a:noFill/>
                </a:ln>
                <a:solidFill>
                  <a:prstClr val="black"/>
                </a:solidFill>
                <a:effectLst/>
                <a:uLnTx/>
                <a:uFillTx/>
                <a:latin typeface="+mn-lt"/>
                <a:ea typeface="ＭＳ Ｐゴシック" panose="020B0600070205080204" pitchFamily="34" charset="-128"/>
                <a:cs typeface="+mn-cs"/>
              </a:rPr>
              <a:t>t overflow receiver’s buffer by transmitting too much, too fast</a:t>
            </a:r>
            <a:r>
              <a:rPr kumimoji="0" lang="en-US" sz="1200" b="0" i="0" u="none" strike="noStrike" kern="1200" cap="none" spc="0" normalizeH="0" baseline="0" noProof="0" dirty="0">
                <a:ln>
                  <a:noFill/>
                </a:ln>
                <a:solidFill>
                  <a:prstClr val="black"/>
                </a:solidFill>
                <a:effectLst/>
                <a:uLnTx/>
                <a:uFillTx/>
                <a:latin typeface="+mn-lt"/>
                <a:ea typeface="+mn-ea"/>
                <a:cs typeface="+mn-cs"/>
              </a:rPr>
              <a:t> </a:t>
            </a: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20377479"/>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(Presuming an intro)</a:t>
            </a:r>
          </a:p>
          <a:p>
            <a:endParaRPr lang="en-US" dirty="0"/>
          </a:p>
          <a:p>
            <a:r>
              <a:rPr lang="en-US" dirty="0"/>
              <a:t>Before diving into the details of TCP flow control, let’s first get the general context and motivate the need for flow control.</a:t>
            </a:r>
          </a:p>
          <a:p>
            <a:endParaRPr lang="en-US" dirty="0"/>
          </a:p>
          <a:p>
            <a:r>
              <a:rPr lang="en-US" dirty="0"/>
              <a:t>This diagram show a typical transport-layer implementation</a:t>
            </a:r>
          </a:p>
          <a:p>
            <a:endParaRPr lang="en-US" dirty="0"/>
          </a:p>
          <a:p>
            <a:pPr marL="171450" indent="-171450">
              <a:buFont typeface="Arial" panose="020B0604020202020204" pitchFamily="34" charset="0"/>
              <a:buChar char="•"/>
            </a:pPr>
            <a:r>
              <a:rPr lang="en-US" dirty="0"/>
              <a:t>A segment is brought up the protocol stack to the transport layer, and the segment’s payload is removed from the segment and written INTO  socket buffers.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How does data get taken OUT of socket buffers?  By applications performing socket reads, as we learned in Chapter 2.</a:t>
            </a:r>
          </a:p>
          <a:p>
            <a:endParaRPr lang="en-US" dirty="0"/>
          </a:p>
          <a:p>
            <a:r>
              <a:rPr lang="en-US" dirty="0"/>
              <a:t>And so the question is “</a:t>
            </a:r>
            <a:r>
              <a:rPr kumimoji="0" lang="en-US" sz="1200" b="0" i="0" u="none" strike="noStrike" kern="1200" cap="none" spc="0" normalizeH="0" baseline="0" noProof="0" dirty="0">
                <a:ln>
                  <a:noFill/>
                </a:ln>
                <a:solidFill>
                  <a:prstClr val="black"/>
                </a:solidFill>
                <a:effectLst/>
                <a:uLnTx/>
                <a:uFillTx/>
                <a:latin typeface="+mn-lt"/>
                <a:ea typeface="+mn-ea"/>
                <a:cs typeface="+mn-cs"/>
              </a:rPr>
              <a:t>What happens if network layer delivers data faster than an application-layer process removes data from socket buffers?”</a:t>
            </a:r>
          </a:p>
          <a:p>
            <a:endParaRPr kumimoji="0" lang="en-US" sz="1200" b="0" i="0" u="none" strike="noStrike" kern="1200" cap="none" spc="0" normalizeH="0" baseline="0" noProof="0" dirty="0">
              <a:ln>
                <a:noFill/>
              </a:ln>
              <a:solidFill>
                <a:prstClr val="black"/>
              </a:solidFill>
              <a:effectLst/>
              <a:uLnTx/>
              <a:uFillTx/>
              <a:latin typeface="+mn-lt"/>
              <a:ea typeface="+mn-ea"/>
              <a:cs typeface="+mn-cs"/>
            </a:endParaRPr>
          </a:p>
          <a:p>
            <a:r>
              <a:rPr kumimoji="0" lang="en-US" sz="1200" b="0" i="0" u="none" strike="noStrike" kern="1200" cap="none" spc="0" normalizeH="0" baseline="0" noProof="0" dirty="0">
                <a:ln>
                  <a:noFill/>
                </a:ln>
                <a:solidFill>
                  <a:prstClr val="black"/>
                </a:solidFill>
                <a:effectLst/>
                <a:uLnTx/>
                <a:uFillTx/>
                <a:latin typeface="+mn-lt"/>
                <a:ea typeface="+mn-ea"/>
                <a:cs typeface="+mn-cs"/>
              </a:rPr>
              <a:t>Let’s watch a video of what happens when things arrive  way too fast to fast to be processed.</a:t>
            </a:r>
          </a:p>
          <a:p>
            <a:endParaRPr kumimoji="0" lang="en-US" sz="1200" b="0" i="0" u="none" strike="noStrike" kern="1200" cap="none" spc="0" normalizeH="0" baseline="0" noProof="0" dirty="0">
              <a:ln>
                <a:noFill/>
              </a:ln>
              <a:solidFill>
                <a:prstClr val="black"/>
              </a:solidFill>
              <a:effectLst/>
              <a:uLnTx/>
              <a:uFillTx/>
              <a:latin typeface="+mn-lt"/>
              <a:ea typeface="+mn-ea"/>
              <a:cs typeface="+mn-cs"/>
            </a:endParaRPr>
          </a:p>
          <a:p>
            <a:r>
              <a:rPr kumimoji="0" lang="en-US" sz="1200" b="0" i="0" u="none" strike="noStrike" kern="1200" cap="none" spc="0" normalizeH="0" baseline="0" noProof="0" dirty="0">
                <a:ln>
                  <a:noFill/>
                </a:ln>
                <a:solidFill>
                  <a:prstClr val="black"/>
                </a:solidFill>
                <a:effectLst/>
                <a:uLnTx/>
                <a:uFillTx/>
                <a:latin typeface="+mn-lt"/>
                <a:ea typeface="+mn-ea"/>
                <a:cs typeface="+mn-cs"/>
              </a:rPr>
              <a:t>&lt;video&gt;.   (I love that video).   Another human analogy showing the need for flow control is the saying – to use some English slang -  “no one can drink from a firehose”</a:t>
            </a:r>
          </a:p>
          <a:p>
            <a:endParaRPr kumimoji="0" lang="en-US" sz="1200" b="0" i="0" u="none" strike="noStrike" kern="1200" cap="none" spc="0" normalizeH="0" baseline="0" noProof="0" dirty="0">
              <a:ln>
                <a:noFill/>
              </a:ln>
              <a:solidFill>
                <a:prstClr val="black"/>
              </a:solidFill>
              <a:effectLst/>
              <a:uLnTx/>
              <a:uFillTx/>
              <a:latin typeface="+mn-lt"/>
              <a:ea typeface="+mn-ea"/>
              <a:cs typeface="+mn-cs"/>
            </a:endParaRPr>
          </a:p>
          <a:p>
            <a:r>
              <a:rPr kumimoji="0" lang="en-US" sz="1200" b="0" i="0" u="none" strike="noStrike" kern="1200" cap="none" spc="0" normalizeH="0" baseline="0" noProof="0" dirty="0">
                <a:ln>
                  <a:noFill/>
                </a:ln>
                <a:solidFill>
                  <a:prstClr val="black"/>
                </a:solidFill>
                <a:effectLst/>
                <a:uLnTx/>
                <a:uFillTx/>
                <a:latin typeface="+mn-lt"/>
                <a:ea typeface="+mn-ea"/>
                <a:cs typeface="+mn-cs"/>
              </a:rPr>
              <a:t>Flow control is a mechanism to the calamity of a receiver being over-run by a sender that is sending too fast – it allows the RECEIVER to </a:t>
            </a:r>
            <a:r>
              <a:rPr kumimoji="0" lang="en-US" sz="1200" b="0" i="0" u="none" strike="noStrike" kern="1200" cap="none" spc="0" normalizeH="0" baseline="0" noProof="0" dirty="0" err="1">
                <a:ln>
                  <a:noFill/>
                </a:ln>
                <a:solidFill>
                  <a:prstClr val="black"/>
                </a:solidFill>
                <a:effectLst/>
                <a:uLnTx/>
                <a:uFillTx/>
                <a:latin typeface="+mn-lt"/>
                <a:ea typeface="+mn-ea"/>
                <a:cs typeface="+mn-cs"/>
              </a:rPr>
              <a:t>explictly</a:t>
            </a:r>
            <a:r>
              <a:rPr kumimoji="0" lang="en-US" sz="1200" b="0" i="0" u="none" strike="noStrike" kern="1200" cap="none" spc="0" normalizeH="0" baseline="0" noProof="0" dirty="0">
                <a:ln>
                  <a:noFill/>
                </a:ln>
                <a:solidFill>
                  <a:prstClr val="black"/>
                </a:solidFill>
                <a:effectLst/>
                <a:uLnTx/>
                <a:uFillTx/>
                <a:latin typeface="+mn-lt"/>
                <a:ea typeface="+mn-ea"/>
                <a:cs typeface="+mn-cs"/>
              </a:rPr>
              <a:t> control the SENDER </a:t>
            </a:r>
            <a:r>
              <a:rPr kumimoji="0" lang="en-US" altLang="en-US" sz="1200" b="0" i="0" u="none" strike="noStrike" kern="1200" cap="none" spc="0" normalizeH="0" baseline="0" noProof="0" dirty="0">
                <a:ln>
                  <a:noFill/>
                </a:ln>
                <a:solidFill>
                  <a:prstClr val="black"/>
                </a:solidFill>
                <a:effectLst/>
                <a:uLnTx/>
                <a:uFillTx/>
                <a:latin typeface="+mn-lt"/>
                <a:ea typeface="ＭＳ Ｐゴシック" panose="020B0600070205080204" pitchFamily="34" charset="-128"/>
                <a:cs typeface="+mn-cs"/>
              </a:rPr>
              <a:t>so sender won’</a:t>
            </a:r>
            <a:r>
              <a:rPr kumimoji="0" lang="en-US" altLang="ja-JP" sz="1200" b="0" i="0" u="none" strike="noStrike" kern="1200" cap="none" spc="0" normalizeH="0" baseline="0" noProof="0" dirty="0">
                <a:ln>
                  <a:noFill/>
                </a:ln>
                <a:solidFill>
                  <a:prstClr val="black"/>
                </a:solidFill>
                <a:effectLst/>
                <a:uLnTx/>
                <a:uFillTx/>
                <a:latin typeface="+mn-lt"/>
                <a:ea typeface="ＭＳ Ｐゴシック" panose="020B0600070205080204" pitchFamily="34" charset="-128"/>
                <a:cs typeface="+mn-cs"/>
              </a:rPr>
              <a:t>t overflow receiver’s buffer by transmitting too much, too fast</a:t>
            </a:r>
            <a:r>
              <a:rPr kumimoji="0" lang="en-US" sz="1200" b="0" i="0" u="none" strike="noStrike" kern="1200" cap="none" spc="0" normalizeH="0" baseline="0" noProof="0" dirty="0">
                <a:ln>
                  <a:noFill/>
                </a:ln>
                <a:solidFill>
                  <a:prstClr val="black"/>
                </a:solidFill>
                <a:effectLst/>
                <a:uLnTx/>
                <a:uFillTx/>
                <a:latin typeface="+mn-lt"/>
                <a:ea typeface="+mn-ea"/>
                <a:cs typeface="+mn-cs"/>
              </a:rPr>
              <a:t> </a:t>
            </a: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68057106"/>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(Presuming an intro)</a:t>
            </a:r>
          </a:p>
          <a:p>
            <a:endParaRPr lang="en-US" dirty="0"/>
          </a:p>
          <a:p>
            <a:r>
              <a:rPr lang="en-US" dirty="0"/>
              <a:t>Before diving into the details of TCP flow control, let’s first get the general context and motivate the need for flow control.</a:t>
            </a:r>
          </a:p>
          <a:p>
            <a:endParaRPr lang="en-US" dirty="0"/>
          </a:p>
          <a:p>
            <a:r>
              <a:rPr lang="en-US" dirty="0"/>
              <a:t>This diagram show a typical transport-layer implementation</a:t>
            </a:r>
          </a:p>
          <a:p>
            <a:endParaRPr lang="en-US" dirty="0"/>
          </a:p>
          <a:p>
            <a:pPr marL="171450" indent="-171450">
              <a:buFont typeface="Arial" panose="020B0604020202020204" pitchFamily="34" charset="0"/>
              <a:buChar char="•"/>
            </a:pPr>
            <a:r>
              <a:rPr lang="en-US" dirty="0"/>
              <a:t>A segment is brought up the protocol stack to the transport layer, and the segment’s payload is removed from the segment and written INTO  socket buffers.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How does data get taken OUT of socket buffers?  By applications performing socket reads, as we learned in Chapter 2.</a:t>
            </a:r>
          </a:p>
          <a:p>
            <a:endParaRPr lang="en-US" dirty="0"/>
          </a:p>
          <a:p>
            <a:r>
              <a:rPr lang="en-US" dirty="0"/>
              <a:t>And so the question is “</a:t>
            </a:r>
            <a:r>
              <a:rPr kumimoji="0" lang="en-US" sz="1200" b="0" i="0" u="none" strike="noStrike" kern="1200" cap="none" spc="0" normalizeH="0" baseline="0" noProof="0" dirty="0">
                <a:ln>
                  <a:noFill/>
                </a:ln>
                <a:solidFill>
                  <a:prstClr val="black"/>
                </a:solidFill>
                <a:effectLst/>
                <a:uLnTx/>
                <a:uFillTx/>
                <a:latin typeface="+mn-lt"/>
                <a:ea typeface="+mn-ea"/>
                <a:cs typeface="+mn-cs"/>
              </a:rPr>
              <a:t>What happens if network layer delivers data faster than an application-layer process removes data from socket buffers?”</a:t>
            </a:r>
          </a:p>
          <a:p>
            <a:endParaRPr kumimoji="0" lang="en-US" sz="1200" b="0" i="0" u="none" strike="noStrike" kern="1200" cap="none" spc="0" normalizeH="0" baseline="0" noProof="0" dirty="0">
              <a:ln>
                <a:noFill/>
              </a:ln>
              <a:solidFill>
                <a:prstClr val="black"/>
              </a:solidFill>
              <a:effectLst/>
              <a:uLnTx/>
              <a:uFillTx/>
              <a:latin typeface="+mn-lt"/>
              <a:ea typeface="+mn-ea"/>
              <a:cs typeface="+mn-cs"/>
            </a:endParaRPr>
          </a:p>
          <a:p>
            <a:r>
              <a:rPr kumimoji="0" lang="en-US" sz="1200" b="0" i="0" u="none" strike="noStrike" kern="1200" cap="none" spc="0" normalizeH="0" baseline="0" noProof="0" dirty="0">
                <a:ln>
                  <a:noFill/>
                </a:ln>
                <a:solidFill>
                  <a:prstClr val="black"/>
                </a:solidFill>
                <a:effectLst/>
                <a:uLnTx/>
                <a:uFillTx/>
                <a:latin typeface="+mn-lt"/>
                <a:ea typeface="+mn-ea"/>
                <a:cs typeface="+mn-cs"/>
              </a:rPr>
              <a:t>Let’s watch a video of what happens when things arrive  way too fast to fast to be processed.</a:t>
            </a:r>
          </a:p>
          <a:p>
            <a:endParaRPr kumimoji="0" lang="en-US" sz="1200" b="0" i="0" u="none" strike="noStrike" kern="1200" cap="none" spc="0" normalizeH="0" baseline="0" noProof="0" dirty="0">
              <a:ln>
                <a:noFill/>
              </a:ln>
              <a:solidFill>
                <a:prstClr val="black"/>
              </a:solidFill>
              <a:effectLst/>
              <a:uLnTx/>
              <a:uFillTx/>
              <a:latin typeface="+mn-lt"/>
              <a:ea typeface="+mn-ea"/>
              <a:cs typeface="+mn-cs"/>
            </a:endParaRPr>
          </a:p>
          <a:p>
            <a:r>
              <a:rPr kumimoji="0" lang="en-US" sz="1200" b="0" i="0" u="none" strike="noStrike" kern="1200" cap="none" spc="0" normalizeH="0" baseline="0" noProof="0" dirty="0">
                <a:ln>
                  <a:noFill/>
                </a:ln>
                <a:solidFill>
                  <a:prstClr val="black"/>
                </a:solidFill>
                <a:effectLst/>
                <a:uLnTx/>
                <a:uFillTx/>
                <a:latin typeface="+mn-lt"/>
                <a:ea typeface="+mn-ea"/>
                <a:cs typeface="+mn-cs"/>
              </a:rPr>
              <a:t>&lt;video&gt;.   (I love that video).   Another human analogy showing the need for flow control is the saying – to use some English slang -  “no one can drink from a firehose”</a:t>
            </a:r>
          </a:p>
          <a:p>
            <a:endParaRPr kumimoji="0" lang="en-US" sz="1200" b="0" i="0" u="none" strike="noStrike" kern="1200" cap="none" spc="0" normalizeH="0" baseline="0" noProof="0" dirty="0">
              <a:ln>
                <a:noFill/>
              </a:ln>
              <a:solidFill>
                <a:prstClr val="black"/>
              </a:solidFill>
              <a:effectLst/>
              <a:uLnTx/>
              <a:uFillTx/>
              <a:latin typeface="+mn-lt"/>
              <a:ea typeface="+mn-ea"/>
              <a:cs typeface="+mn-cs"/>
            </a:endParaRPr>
          </a:p>
          <a:p>
            <a:r>
              <a:rPr kumimoji="0" lang="en-US" sz="1200" b="0" i="0" u="none" strike="noStrike" kern="1200" cap="none" spc="0" normalizeH="0" baseline="0" noProof="0" dirty="0">
                <a:ln>
                  <a:noFill/>
                </a:ln>
                <a:solidFill>
                  <a:prstClr val="black"/>
                </a:solidFill>
                <a:effectLst/>
                <a:uLnTx/>
                <a:uFillTx/>
                <a:latin typeface="+mn-lt"/>
                <a:ea typeface="+mn-ea"/>
                <a:cs typeface="+mn-cs"/>
              </a:rPr>
              <a:t>Flow control is a mechanism to the calamity of a receiver being over-run by a sender that is sending too fast – it allows the RECEIVER to </a:t>
            </a:r>
            <a:r>
              <a:rPr kumimoji="0" lang="en-US" sz="1200" b="0" i="0" u="none" strike="noStrike" kern="1200" cap="none" spc="0" normalizeH="0" baseline="0" noProof="0" dirty="0" err="1">
                <a:ln>
                  <a:noFill/>
                </a:ln>
                <a:solidFill>
                  <a:prstClr val="black"/>
                </a:solidFill>
                <a:effectLst/>
                <a:uLnTx/>
                <a:uFillTx/>
                <a:latin typeface="+mn-lt"/>
                <a:ea typeface="+mn-ea"/>
                <a:cs typeface="+mn-cs"/>
              </a:rPr>
              <a:t>explictly</a:t>
            </a:r>
            <a:r>
              <a:rPr kumimoji="0" lang="en-US" sz="1200" b="0" i="0" u="none" strike="noStrike" kern="1200" cap="none" spc="0" normalizeH="0" baseline="0" noProof="0" dirty="0">
                <a:ln>
                  <a:noFill/>
                </a:ln>
                <a:solidFill>
                  <a:prstClr val="black"/>
                </a:solidFill>
                <a:effectLst/>
                <a:uLnTx/>
                <a:uFillTx/>
                <a:latin typeface="+mn-lt"/>
                <a:ea typeface="+mn-ea"/>
                <a:cs typeface="+mn-cs"/>
              </a:rPr>
              <a:t> control the SENDER </a:t>
            </a:r>
            <a:r>
              <a:rPr kumimoji="0" lang="en-US" altLang="en-US" sz="1200" b="0" i="0" u="none" strike="noStrike" kern="1200" cap="none" spc="0" normalizeH="0" baseline="0" noProof="0" dirty="0">
                <a:ln>
                  <a:noFill/>
                </a:ln>
                <a:solidFill>
                  <a:prstClr val="black"/>
                </a:solidFill>
                <a:effectLst/>
                <a:uLnTx/>
                <a:uFillTx/>
                <a:latin typeface="+mn-lt"/>
                <a:ea typeface="ＭＳ Ｐゴシック" panose="020B0600070205080204" pitchFamily="34" charset="-128"/>
                <a:cs typeface="+mn-cs"/>
              </a:rPr>
              <a:t>so sender won’</a:t>
            </a:r>
            <a:r>
              <a:rPr kumimoji="0" lang="en-US" altLang="ja-JP" sz="1200" b="0" i="0" u="none" strike="noStrike" kern="1200" cap="none" spc="0" normalizeH="0" baseline="0" noProof="0" dirty="0">
                <a:ln>
                  <a:noFill/>
                </a:ln>
                <a:solidFill>
                  <a:prstClr val="black"/>
                </a:solidFill>
                <a:effectLst/>
                <a:uLnTx/>
                <a:uFillTx/>
                <a:latin typeface="+mn-lt"/>
                <a:ea typeface="ＭＳ Ｐゴシック" panose="020B0600070205080204" pitchFamily="34" charset="-128"/>
                <a:cs typeface="+mn-cs"/>
              </a:rPr>
              <a:t>t overflow receiver’s buffer by transmitting too much, too fast</a:t>
            </a:r>
            <a:r>
              <a:rPr kumimoji="0" lang="en-US" sz="1200" b="0" i="0" u="none" strike="noStrike" kern="1200" cap="none" spc="0" normalizeH="0" baseline="0" noProof="0" dirty="0">
                <a:ln>
                  <a:noFill/>
                </a:ln>
                <a:solidFill>
                  <a:prstClr val="black"/>
                </a:solidFill>
                <a:effectLst/>
                <a:uLnTx/>
                <a:uFillTx/>
                <a:latin typeface="+mn-lt"/>
                <a:ea typeface="+mn-ea"/>
                <a:cs typeface="+mn-cs"/>
              </a:rPr>
              <a:t> </a:t>
            </a: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28328078"/>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(Presuming an intro)</a:t>
            </a:r>
          </a:p>
          <a:p>
            <a:endParaRPr lang="en-US" dirty="0"/>
          </a:p>
          <a:p>
            <a:r>
              <a:rPr lang="en-US" dirty="0"/>
              <a:t>Before diving into the details of TCP flow control, let’s first get the general context and motivate the need for flow control.</a:t>
            </a:r>
          </a:p>
          <a:p>
            <a:endParaRPr lang="en-US" dirty="0"/>
          </a:p>
          <a:p>
            <a:r>
              <a:rPr lang="en-US" dirty="0"/>
              <a:t>This diagram show a typical transport-layer implementation</a:t>
            </a:r>
          </a:p>
          <a:p>
            <a:endParaRPr lang="en-US" dirty="0"/>
          </a:p>
          <a:p>
            <a:pPr marL="171450" indent="-171450">
              <a:buFont typeface="Arial" panose="020B0604020202020204" pitchFamily="34" charset="0"/>
              <a:buChar char="•"/>
            </a:pPr>
            <a:r>
              <a:rPr lang="en-US" dirty="0"/>
              <a:t>A segment is brought up the protocol stack to the transport layer, and the segment’s payload is removed from the segment and written INTO  socket buffers.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How does data get taken OUT of socket buffers?  By applications performing socket reads, as we learned in Chapter 2.</a:t>
            </a:r>
          </a:p>
          <a:p>
            <a:endParaRPr lang="en-US" dirty="0"/>
          </a:p>
          <a:p>
            <a:r>
              <a:rPr lang="en-US" dirty="0"/>
              <a:t>And so the question is “</a:t>
            </a:r>
            <a:r>
              <a:rPr kumimoji="0" lang="en-US" sz="1200" b="0" i="0" u="none" strike="noStrike" kern="1200" cap="none" spc="0" normalizeH="0" baseline="0" noProof="0" dirty="0">
                <a:ln>
                  <a:noFill/>
                </a:ln>
                <a:solidFill>
                  <a:prstClr val="black"/>
                </a:solidFill>
                <a:effectLst/>
                <a:uLnTx/>
                <a:uFillTx/>
                <a:latin typeface="+mn-lt"/>
                <a:ea typeface="+mn-ea"/>
                <a:cs typeface="+mn-cs"/>
              </a:rPr>
              <a:t>What happens if network layer delivers data faster than an application-layer process removes data from socket buffers?”</a:t>
            </a:r>
          </a:p>
          <a:p>
            <a:endParaRPr kumimoji="0" lang="en-US" sz="1200" b="0" i="0" u="none" strike="noStrike" kern="1200" cap="none" spc="0" normalizeH="0" baseline="0" noProof="0" dirty="0">
              <a:ln>
                <a:noFill/>
              </a:ln>
              <a:solidFill>
                <a:prstClr val="black"/>
              </a:solidFill>
              <a:effectLst/>
              <a:uLnTx/>
              <a:uFillTx/>
              <a:latin typeface="+mn-lt"/>
              <a:ea typeface="+mn-ea"/>
              <a:cs typeface="+mn-cs"/>
            </a:endParaRPr>
          </a:p>
          <a:p>
            <a:r>
              <a:rPr kumimoji="0" lang="en-US" sz="1200" b="0" i="0" u="none" strike="noStrike" kern="1200" cap="none" spc="0" normalizeH="0" baseline="0" noProof="0" dirty="0">
                <a:ln>
                  <a:noFill/>
                </a:ln>
                <a:solidFill>
                  <a:prstClr val="black"/>
                </a:solidFill>
                <a:effectLst/>
                <a:uLnTx/>
                <a:uFillTx/>
                <a:latin typeface="+mn-lt"/>
                <a:ea typeface="+mn-ea"/>
                <a:cs typeface="+mn-cs"/>
              </a:rPr>
              <a:t>Let’s watch a video of what happens when things arrive  way too fast to fast to be processed.</a:t>
            </a:r>
          </a:p>
          <a:p>
            <a:endParaRPr kumimoji="0" lang="en-US" sz="1200" b="0" i="0" u="none" strike="noStrike" kern="1200" cap="none" spc="0" normalizeH="0" baseline="0" noProof="0" dirty="0">
              <a:ln>
                <a:noFill/>
              </a:ln>
              <a:solidFill>
                <a:prstClr val="black"/>
              </a:solidFill>
              <a:effectLst/>
              <a:uLnTx/>
              <a:uFillTx/>
              <a:latin typeface="+mn-lt"/>
              <a:ea typeface="+mn-ea"/>
              <a:cs typeface="+mn-cs"/>
            </a:endParaRPr>
          </a:p>
          <a:p>
            <a:r>
              <a:rPr kumimoji="0" lang="en-US" sz="1200" b="0" i="0" u="none" strike="noStrike" kern="1200" cap="none" spc="0" normalizeH="0" baseline="0" noProof="0" dirty="0">
                <a:ln>
                  <a:noFill/>
                </a:ln>
                <a:solidFill>
                  <a:prstClr val="black"/>
                </a:solidFill>
                <a:effectLst/>
                <a:uLnTx/>
                <a:uFillTx/>
                <a:latin typeface="+mn-lt"/>
                <a:ea typeface="+mn-ea"/>
                <a:cs typeface="+mn-cs"/>
              </a:rPr>
              <a:t>&lt;video&gt;.   (I love that video).   Another human analogy showing the need for flow control is the saying – to use some English slang -  “no one can drink from a firehose”</a:t>
            </a:r>
          </a:p>
          <a:p>
            <a:endParaRPr kumimoji="0" lang="en-US" sz="1200" b="0" i="0" u="none" strike="noStrike" kern="1200" cap="none" spc="0" normalizeH="0" baseline="0" noProof="0" dirty="0">
              <a:ln>
                <a:noFill/>
              </a:ln>
              <a:solidFill>
                <a:prstClr val="black"/>
              </a:solidFill>
              <a:effectLst/>
              <a:uLnTx/>
              <a:uFillTx/>
              <a:latin typeface="+mn-lt"/>
              <a:ea typeface="+mn-ea"/>
              <a:cs typeface="+mn-cs"/>
            </a:endParaRPr>
          </a:p>
          <a:p>
            <a:r>
              <a:rPr kumimoji="0" lang="en-US" sz="1200" b="0" i="0" u="none" strike="noStrike" kern="1200" cap="none" spc="0" normalizeH="0" baseline="0" noProof="0" dirty="0">
                <a:ln>
                  <a:noFill/>
                </a:ln>
                <a:solidFill>
                  <a:prstClr val="black"/>
                </a:solidFill>
                <a:effectLst/>
                <a:uLnTx/>
                <a:uFillTx/>
                <a:latin typeface="+mn-lt"/>
                <a:ea typeface="+mn-ea"/>
                <a:cs typeface="+mn-cs"/>
              </a:rPr>
              <a:t>Flow control is a mechanism to the calamity of a receiver being over-run by a sender that is sending too fast – it allows the RECEIVER to </a:t>
            </a:r>
            <a:r>
              <a:rPr kumimoji="0" lang="en-US" sz="1200" b="0" i="0" u="none" strike="noStrike" kern="1200" cap="none" spc="0" normalizeH="0" baseline="0" noProof="0" dirty="0" err="1">
                <a:ln>
                  <a:noFill/>
                </a:ln>
                <a:solidFill>
                  <a:prstClr val="black"/>
                </a:solidFill>
                <a:effectLst/>
                <a:uLnTx/>
                <a:uFillTx/>
                <a:latin typeface="+mn-lt"/>
                <a:ea typeface="+mn-ea"/>
                <a:cs typeface="+mn-cs"/>
              </a:rPr>
              <a:t>explictly</a:t>
            </a:r>
            <a:r>
              <a:rPr kumimoji="0" lang="en-US" sz="1200" b="0" i="0" u="none" strike="noStrike" kern="1200" cap="none" spc="0" normalizeH="0" baseline="0" noProof="0" dirty="0">
                <a:ln>
                  <a:noFill/>
                </a:ln>
                <a:solidFill>
                  <a:prstClr val="black"/>
                </a:solidFill>
                <a:effectLst/>
                <a:uLnTx/>
                <a:uFillTx/>
                <a:latin typeface="+mn-lt"/>
                <a:ea typeface="+mn-ea"/>
                <a:cs typeface="+mn-cs"/>
              </a:rPr>
              <a:t> control the SENDER </a:t>
            </a:r>
            <a:r>
              <a:rPr kumimoji="0" lang="en-US" altLang="en-US" sz="1200" b="0" i="0" u="none" strike="noStrike" kern="1200" cap="none" spc="0" normalizeH="0" baseline="0" noProof="0" dirty="0">
                <a:ln>
                  <a:noFill/>
                </a:ln>
                <a:solidFill>
                  <a:prstClr val="black"/>
                </a:solidFill>
                <a:effectLst/>
                <a:uLnTx/>
                <a:uFillTx/>
                <a:latin typeface="+mn-lt"/>
                <a:ea typeface="ＭＳ Ｐゴシック" panose="020B0600070205080204" pitchFamily="34" charset="-128"/>
                <a:cs typeface="+mn-cs"/>
              </a:rPr>
              <a:t>so sender won’</a:t>
            </a:r>
            <a:r>
              <a:rPr kumimoji="0" lang="en-US" altLang="ja-JP" sz="1200" b="0" i="0" u="none" strike="noStrike" kern="1200" cap="none" spc="0" normalizeH="0" baseline="0" noProof="0" dirty="0">
                <a:ln>
                  <a:noFill/>
                </a:ln>
                <a:solidFill>
                  <a:prstClr val="black"/>
                </a:solidFill>
                <a:effectLst/>
                <a:uLnTx/>
                <a:uFillTx/>
                <a:latin typeface="+mn-lt"/>
                <a:ea typeface="ＭＳ Ｐゴシック" panose="020B0600070205080204" pitchFamily="34" charset="-128"/>
                <a:cs typeface="+mn-cs"/>
              </a:rPr>
              <a:t>t overflow receiver’s buffer by transmitting too much, too fast</a:t>
            </a:r>
            <a:r>
              <a:rPr kumimoji="0" lang="en-US" sz="1200" b="0" i="0" u="none" strike="noStrike" kern="1200" cap="none" spc="0" normalizeH="0" baseline="0" noProof="0" dirty="0">
                <a:ln>
                  <a:noFill/>
                </a:ln>
                <a:solidFill>
                  <a:prstClr val="black"/>
                </a:solidFill>
                <a:effectLst/>
                <a:uLnTx/>
                <a:uFillTx/>
                <a:latin typeface="+mn-lt"/>
                <a:ea typeface="+mn-ea"/>
                <a:cs typeface="+mn-cs"/>
              </a:rPr>
              <a:t> </a:t>
            </a: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1105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EC686-8429-2E40-81FA-5EC9C4AB3C55}"/>
              </a:ext>
            </a:extLst>
          </p:cNvPr>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a:extLst>
              <a:ext uri="{FF2B5EF4-FFF2-40B4-BE49-F238E27FC236}">
                <a16:creationId xmlns:a16="http://schemas.microsoft.com/office/drawing/2014/main" id="{8CC2C238-9334-5D47-BE46-7DBB933E487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0" name="Slide Number Placeholder 5">
            <a:extLst>
              <a:ext uri="{FF2B5EF4-FFF2-40B4-BE49-F238E27FC236}">
                <a16:creationId xmlns:a16="http://schemas.microsoft.com/office/drawing/2014/main" id="{F7F1199A-45E4-9E4D-95C0-396A8A9C6FF7}"/>
              </a:ext>
            </a:extLst>
          </p:cNvPr>
          <p:cNvSpPr>
            <a:spLocks noGrp="1"/>
          </p:cNvSpPr>
          <p:nvPr>
            <p:ph type="sldNum" sz="quarter" idx="4"/>
          </p:nvPr>
        </p:nvSpPr>
        <p:spPr>
          <a:xfrm>
            <a:off x="9219616" y="6443089"/>
            <a:ext cx="2743200" cy="365125"/>
          </a:xfrm>
          <a:prstGeom prst="rect">
            <a:avLst/>
          </a:prstGeom>
        </p:spPr>
        <p:txBody>
          <a:bodyPr vert="horz" lIns="91440" tIns="45720" rIns="91440" bIns="45720" rtlCol="0" anchor="ctr"/>
          <a:lstStyle>
            <a:lvl1pPr algn="r">
              <a:defRPr sz="1100">
                <a:solidFill>
                  <a:schemeClr val="bg1">
                    <a:lumMod val="50000"/>
                  </a:schemeClr>
                </a:solidFill>
              </a:defRPr>
            </a:lvl1pPr>
          </a:lstStyle>
          <a:p>
            <a:r>
              <a:rPr lang="en-US" dirty="0"/>
              <a:t>Transport Layer: 3-</a:t>
            </a:r>
            <a:fld id="{C4204591-24BD-A542-B9D5-F8D8A88D2FEE}" type="slidenum">
              <a:rPr lang="en-US" smtClean="0"/>
              <a:pPr/>
              <a:t>‹#›</a:t>
            </a:fld>
            <a:endParaRPr lang="en-US" dirty="0"/>
          </a:p>
        </p:txBody>
      </p:sp>
    </p:spTree>
    <p:extLst>
      <p:ext uri="{BB962C8B-B14F-4D97-AF65-F5344CB8AC3E}">
        <p14:creationId xmlns:p14="http://schemas.microsoft.com/office/powerpoint/2010/main" val="339365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DA2846C-3DC3-2A4C-84E1-3E3C50231FF2}"/>
              </a:ext>
            </a:extLst>
          </p:cNvPr>
          <p:cNvSpPr>
            <a:spLocks noGrp="1"/>
          </p:cNvSpPr>
          <p:nvPr>
            <p:ph idx="1"/>
          </p:nvPr>
        </p:nvSpPr>
        <p:spPr>
          <a:xfrm>
            <a:off x="838200" y="1724027"/>
            <a:ext cx="10515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7">
            <a:extLst>
              <a:ext uri="{FF2B5EF4-FFF2-40B4-BE49-F238E27FC236}">
                <a16:creationId xmlns:a16="http://schemas.microsoft.com/office/drawing/2014/main" id="{F32235DD-B99A-7744-92BB-36CB49B43BEC}"/>
              </a:ext>
            </a:extLst>
          </p:cNvPr>
          <p:cNvSpPr>
            <a:spLocks noGrp="1"/>
          </p:cNvSpPr>
          <p:nvPr>
            <p:ph type="title"/>
          </p:nvPr>
        </p:nvSpPr>
        <p:spPr/>
        <p:txBody>
          <a:bodyPr>
            <a:normAutofit/>
          </a:bodyPr>
          <a:lstStyle>
            <a:lvl1pPr>
              <a:defRPr sz="4400">
                <a:latin typeface="+mj-lt"/>
              </a:defRPr>
            </a:lvl1pPr>
          </a:lstStyle>
          <a:p>
            <a:r>
              <a:rPr lang="en-US" dirty="0"/>
              <a:t>Click to edit Master title style</a:t>
            </a:r>
          </a:p>
        </p:txBody>
      </p:sp>
      <p:sp>
        <p:nvSpPr>
          <p:cNvPr id="10" name="Slide Number Placeholder 5">
            <a:extLst>
              <a:ext uri="{FF2B5EF4-FFF2-40B4-BE49-F238E27FC236}">
                <a16:creationId xmlns:a16="http://schemas.microsoft.com/office/drawing/2014/main" id="{41717D89-2D64-4E49-A8B8-D7B93266073C}"/>
              </a:ext>
            </a:extLst>
          </p:cNvPr>
          <p:cNvSpPr>
            <a:spLocks noGrp="1"/>
          </p:cNvSpPr>
          <p:nvPr>
            <p:ph type="sldNum" sz="quarter" idx="4"/>
          </p:nvPr>
        </p:nvSpPr>
        <p:spPr>
          <a:xfrm>
            <a:off x="9219616" y="6443089"/>
            <a:ext cx="2743200" cy="365125"/>
          </a:xfrm>
          <a:prstGeom prst="rect">
            <a:avLst/>
          </a:prstGeom>
        </p:spPr>
        <p:txBody>
          <a:bodyPr vert="horz" lIns="91440" tIns="45720" rIns="91440" bIns="45720" rtlCol="0" anchor="ctr"/>
          <a:lstStyle>
            <a:lvl1pPr algn="r">
              <a:defRPr sz="1100">
                <a:solidFill>
                  <a:schemeClr val="bg1">
                    <a:lumMod val="50000"/>
                  </a:schemeClr>
                </a:solidFill>
              </a:defRPr>
            </a:lvl1pPr>
          </a:lstStyle>
          <a:p>
            <a:r>
              <a:rPr lang="en-US" dirty="0"/>
              <a:t>Transport Layer: 3-</a:t>
            </a:r>
            <a:fld id="{C4204591-24BD-A542-B9D5-F8D8A88D2FEE}" type="slidenum">
              <a:rPr lang="en-US" smtClean="0"/>
              <a:pPr/>
              <a:t>‹#›</a:t>
            </a:fld>
            <a:endParaRPr lang="en-US" dirty="0"/>
          </a:p>
        </p:txBody>
      </p:sp>
    </p:spTree>
    <p:extLst>
      <p:ext uri="{BB962C8B-B14F-4D97-AF65-F5344CB8AC3E}">
        <p14:creationId xmlns:p14="http://schemas.microsoft.com/office/powerpoint/2010/main" val="18784461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48D4C-6954-CC4D-A491-4B78BF548F31}"/>
              </a:ext>
            </a:extLst>
          </p:cNvPr>
          <p:cNvSpPr>
            <a:spLocks noGrp="1"/>
          </p:cNvSpPr>
          <p:nvPr>
            <p:ph type="title"/>
          </p:nvPr>
        </p:nvSpPr>
        <p:spPr/>
        <p:txBody>
          <a:bodyPr>
            <a:normAutofit/>
          </a:bodyPr>
          <a:lstStyle>
            <a:lvl1pPr>
              <a:defRPr sz="4400">
                <a:latin typeface="+mj-lt"/>
              </a:defRPr>
            </a:lvl1pPr>
          </a:lstStyle>
          <a:p>
            <a:r>
              <a:rPr lang="en-US" dirty="0"/>
              <a:t>Click to edit Master title style</a:t>
            </a:r>
          </a:p>
        </p:txBody>
      </p:sp>
      <p:sp>
        <p:nvSpPr>
          <p:cNvPr id="3" name="Content Placeholder 2">
            <a:extLst>
              <a:ext uri="{FF2B5EF4-FFF2-40B4-BE49-F238E27FC236}">
                <a16:creationId xmlns:a16="http://schemas.microsoft.com/office/drawing/2014/main" id="{3ABE2032-3F11-1945-8A1D-25EC80CF916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ADCF1CB-5DBA-8B49-A839-F079E4BF437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Slide Number Placeholder 5">
            <a:extLst>
              <a:ext uri="{FF2B5EF4-FFF2-40B4-BE49-F238E27FC236}">
                <a16:creationId xmlns:a16="http://schemas.microsoft.com/office/drawing/2014/main" id="{2E873D4E-4EDA-1349-AB14-5DC995BFCD39}"/>
              </a:ext>
            </a:extLst>
          </p:cNvPr>
          <p:cNvSpPr>
            <a:spLocks noGrp="1"/>
          </p:cNvSpPr>
          <p:nvPr>
            <p:ph type="sldNum" sz="quarter" idx="4"/>
          </p:nvPr>
        </p:nvSpPr>
        <p:spPr>
          <a:xfrm>
            <a:off x="9219616" y="6443089"/>
            <a:ext cx="2743200" cy="365125"/>
          </a:xfrm>
          <a:prstGeom prst="rect">
            <a:avLst/>
          </a:prstGeom>
        </p:spPr>
        <p:txBody>
          <a:bodyPr vert="horz" lIns="91440" tIns="45720" rIns="91440" bIns="45720" rtlCol="0" anchor="ctr"/>
          <a:lstStyle>
            <a:lvl1pPr algn="r">
              <a:defRPr sz="1100">
                <a:solidFill>
                  <a:schemeClr val="bg1">
                    <a:lumMod val="50000"/>
                  </a:schemeClr>
                </a:solidFill>
              </a:defRPr>
            </a:lvl1pPr>
          </a:lstStyle>
          <a:p>
            <a:r>
              <a:rPr lang="en-US" dirty="0"/>
              <a:t>Transport Layer: 3-</a:t>
            </a:r>
            <a:fld id="{C4204591-24BD-A542-B9D5-F8D8A88D2FEE}" type="slidenum">
              <a:rPr lang="en-US" smtClean="0"/>
              <a:pPr/>
              <a:t>‹#›</a:t>
            </a:fld>
            <a:endParaRPr lang="en-US" dirty="0"/>
          </a:p>
        </p:txBody>
      </p:sp>
    </p:spTree>
    <p:extLst>
      <p:ext uri="{BB962C8B-B14F-4D97-AF65-F5344CB8AC3E}">
        <p14:creationId xmlns:p14="http://schemas.microsoft.com/office/powerpoint/2010/main" val="12739582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2B102D-EC4F-B64D-BB0A-3CBBCEE21B6B}"/>
              </a:ext>
            </a:extLst>
          </p:cNvPr>
          <p:cNvSpPr>
            <a:spLocks noGrp="1"/>
          </p:cNvSpPr>
          <p:nvPr>
            <p:ph type="title"/>
          </p:nvPr>
        </p:nvSpPr>
        <p:spPr/>
        <p:txBody>
          <a:bodyPr>
            <a:normAutofit/>
          </a:bodyPr>
          <a:lstStyle>
            <a:lvl1pPr>
              <a:defRPr sz="4400">
                <a:latin typeface="+mj-lt"/>
              </a:defRPr>
            </a:lvl1pPr>
          </a:lstStyle>
          <a:p>
            <a:r>
              <a:rPr lang="en-US" dirty="0"/>
              <a:t>Click to edit Master title style</a:t>
            </a:r>
          </a:p>
        </p:txBody>
      </p:sp>
      <p:sp>
        <p:nvSpPr>
          <p:cNvPr id="8" name="Slide Number Placeholder 5">
            <a:extLst>
              <a:ext uri="{FF2B5EF4-FFF2-40B4-BE49-F238E27FC236}">
                <a16:creationId xmlns:a16="http://schemas.microsoft.com/office/drawing/2014/main" id="{80DCD8E0-36D6-2D43-9C3A-92DC921E1D78}"/>
              </a:ext>
            </a:extLst>
          </p:cNvPr>
          <p:cNvSpPr>
            <a:spLocks noGrp="1"/>
          </p:cNvSpPr>
          <p:nvPr>
            <p:ph type="sldNum" sz="quarter" idx="4"/>
          </p:nvPr>
        </p:nvSpPr>
        <p:spPr>
          <a:xfrm>
            <a:off x="9219616" y="6443089"/>
            <a:ext cx="2743200" cy="365125"/>
          </a:xfrm>
          <a:prstGeom prst="rect">
            <a:avLst/>
          </a:prstGeom>
        </p:spPr>
        <p:txBody>
          <a:bodyPr vert="horz" lIns="91440" tIns="45720" rIns="91440" bIns="45720" rtlCol="0" anchor="ctr"/>
          <a:lstStyle>
            <a:lvl1pPr algn="r">
              <a:defRPr sz="1100">
                <a:solidFill>
                  <a:schemeClr val="bg1">
                    <a:lumMod val="50000"/>
                  </a:schemeClr>
                </a:solidFill>
              </a:defRPr>
            </a:lvl1pPr>
          </a:lstStyle>
          <a:p>
            <a:r>
              <a:rPr lang="en-US" dirty="0"/>
              <a:t>Transport Layer: 3-</a:t>
            </a:r>
            <a:fld id="{C4204591-24BD-A542-B9D5-F8D8A88D2FEE}" type="slidenum">
              <a:rPr lang="en-US" smtClean="0"/>
              <a:pPr/>
              <a:t>‹#›</a:t>
            </a:fld>
            <a:endParaRPr lang="en-US" dirty="0"/>
          </a:p>
        </p:txBody>
      </p:sp>
    </p:spTree>
    <p:extLst>
      <p:ext uri="{BB962C8B-B14F-4D97-AF65-F5344CB8AC3E}">
        <p14:creationId xmlns:p14="http://schemas.microsoft.com/office/powerpoint/2010/main" val="37621316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2"/>
        <p:cNvGrpSpPr/>
        <p:nvPr/>
      </p:nvGrpSpPr>
      <p:grpSpPr>
        <a:xfrm>
          <a:off x="0" y="0"/>
          <a:ext cx="0" cy="0"/>
          <a:chOff x="0" y="0"/>
          <a:chExt cx="0" cy="0"/>
        </a:xfrm>
      </p:grpSpPr>
    </p:spTree>
    <p:extLst>
      <p:ext uri="{BB962C8B-B14F-4D97-AF65-F5344CB8AC3E}">
        <p14:creationId xmlns:p14="http://schemas.microsoft.com/office/powerpoint/2010/main" val="36534952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Content" type="obj">
  <p:cSld name="1_Title and Content">
    <p:spTree>
      <p:nvGrpSpPr>
        <p:cNvPr id="1" name="Shape 15"/>
        <p:cNvGrpSpPr/>
        <p:nvPr/>
      </p:nvGrpSpPr>
      <p:grpSpPr>
        <a:xfrm>
          <a:off x="0" y="0"/>
          <a:ext cx="0" cy="0"/>
          <a:chOff x="0" y="0"/>
          <a:chExt cx="0" cy="0"/>
        </a:xfrm>
      </p:grpSpPr>
      <p:sp>
        <p:nvSpPr>
          <p:cNvPr id="16" name="Google Shape;16;p83"/>
          <p:cNvSpPr txBox="1">
            <a:spLocks noGrp="1"/>
          </p:cNvSpPr>
          <p:nvPr>
            <p:ph type="title"/>
          </p:nvPr>
        </p:nvSpPr>
        <p:spPr>
          <a:xfrm>
            <a:off x="914400" y="609600"/>
            <a:ext cx="10363200" cy="11430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17" name="Google Shape;17;p83"/>
          <p:cNvSpPr txBox="1">
            <a:spLocks noGrp="1"/>
          </p:cNvSpPr>
          <p:nvPr>
            <p:ph type="body" idx="1"/>
          </p:nvPr>
        </p:nvSpPr>
        <p:spPr>
          <a:xfrm>
            <a:off x="914400" y="1981200"/>
            <a:ext cx="10363200" cy="4114800"/>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309353545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86D5FD2-E0BC-9B4A-8B69-BFD8F956C77B}"/>
              </a:ext>
            </a:extLst>
          </p:cNvPr>
          <p:cNvSpPr>
            <a:spLocks noGrp="1"/>
          </p:cNvSpPr>
          <p:nvPr>
            <p:ph type="title"/>
          </p:nvPr>
        </p:nvSpPr>
        <p:spPr>
          <a:xfrm>
            <a:off x="838200" y="451821"/>
            <a:ext cx="10515600" cy="894622"/>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7A987CFD-1EF3-634C-B854-216A26AC232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B87C6EBB-9D5E-E84A-9BCA-EA7E05FD1C0C}"/>
              </a:ext>
            </a:extLst>
          </p:cNvPr>
          <p:cNvSpPr>
            <a:spLocks noGrp="1"/>
          </p:cNvSpPr>
          <p:nvPr>
            <p:ph type="sldNum" sz="quarter" idx="4"/>
          </p:nvPr>
        </p:nvSpPr>
        <p:spPr>
          <a:xfrm>
            <a:off x="9219616" y="6443089"/>
            <a:ext cx="2743200" cy="365125"/>
          </a:xfrm>
          <a:prstGeom prst="rect">
            <a:avLst/>
          </a:prstGeom>
        </p:spPr>
        <p:txBody>
          <a:bodyPr vert="horz" lIns="91440" tIns="45720" rIns="91440" bIns="45720" rtlCol="0" anchor="ctr"/>
          <a:lstStyle>
            <a:lvl1pPr algn="r">
              <a:defRPr sz="1100">
                <a:solidFill>
                  <a:schemeClr val="bg1">
                    <a:lumMod val="50000"/>
                  </a:schemeClr>
                </a:solidFill>
              </a:defRPr>
            </a:lvl1pPr>
          </a:lstStyle>
          <a:p>
            <a:r>
              <a:rPr lang="en-US" dirty="0"/>
              <a:t>Introduction: 1-</a:t>
            </a:r>
            <a:fld id="{C4204591-24BD-A542-B9D5-F8D8A88D2FEE}" type="slidenum">
              <a:rPr lang="en-US" smtClean="0"/>
              <a:pPr/>
              <a:t>‹#›</a:t>
            </a:fld>
            <a:endParaRPr lang="en-US" dirty="0"/>
          </a:p>
        </p:txBody>
      </p:sp>
    </p:spTree>
    <p:extLst>
      <p:ext uri="{BB962C8B-B14F-4D97-AF65-F5344CB8AC3E}">
        <p14:creationId xmlns:p14="http://schemas.microsoft.com/office/powerpoint/2010/main" val="277516530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4" r:id="rId4"/>
    <p:sldLayoutId id="2147483655" r:id="rId5"/>
    <p:sldLayoutId id="2147483656" r:id="rId6"/>
  </p:sldLayoutIdLst>
  <p:hf hdr="0" ftr="0" dt="0"/>
  <p:txStyles>
    <p:titleStyle>
      <a:lvl1pPr algn="l" defTabSz="914400" rtl="0" eaLnBrk="1" latinLnBrk="0" hangingPunct="1">
        <a:lnSpc>
          <a:spcPct val="90000"/>
        </a:lnSpc>
        <a:spcBef>
          <a:spcPct val="0"/>
        </a:spcBef>
        <a:buNone/>
        <a:defRPr sz="4000" b="1" kern="1200">
          <a:solidFill>
            <a:srgbClr val="0000A3"/>
          </a:solidFill>
          <a:latin typeface="+mn-lt"/>
          <a:ea typeface="+mj-ea"/>
          <a:cs typeface="+mj-cs"/>
        </a:defRPr>
      </a:lvl1pPr>
    </p:titleStyle>
    <p:body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1.xml"/><Relationship Id="rId1" Type="http://schemas.openxmlformats.org/officeDocument/2006/relationships/slideLayout" Target="../slideLayouts/slideLayout3.xml"/><Relationship Id="rId4" Type="http://schemas.openxmlformats.org/officeDocument/2006/relationships/image" Target="../media/image60.png"/></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notesSlide" Target="../notesSlides/notesSlide93.xml"/><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94.xml"/><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6.xml"/><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7.xml"/><Relationship Id="rId1" Type="http://schemas.openxmlformats.org/officeDocument/2006/relationships/slideLayout" Target="../slideLayouts/slideLayout3.xml"/><Relationship Id="rId5" Type="http://schemas.openxmlformats.org/officeDocument/2006/relationships/image" Target="../media/image63.jpeg"/><Relationship Id="rId4" Type="http://schemas.openxmlformats.org/officeDocument/2006/relationships/image" Target="../media/image62.jpeg"/></Relationships>
</file>

<file path=ppt/slides/_rels/slide10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8.xml"/><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9.xml"/><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28.png"/><Relationship Id="rId5" Type="http://schemas.openxmlformats.org/officeDocument/2006/relationships/image" Target="../media/image27.jpeg"/><Relationship Id="rId4" Type="http://schemas.openxmlformats.org/officeDocument/2006/relationships/image" Target="../media/image26.png"/></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02.xml"/><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03.xml"/><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104.xml"/><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3" Type="http://schemas.openxmlformats.org/officeDocument/2006/relationships/image" Target="../media/image66.jpg"/><Relationship Id="rId2" Type="http://schemas.openxmlformats.org/officeDocument/2006/relationships/notesSlide" Target="../notesSlides/notesSlide105.xml"/><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28.png"/><Relationship Id="rId5" Type="http://schemas.openxmlformats.org/officeDocument/2006/relationships/image" Target="../media/image27.jpeg"/><Relationship Id="rId4" Type="http://schemas.openxmlformats.org/officeDocument/2006/relationships/image" Target="../media/image26.png"/></Relationships>
</file>

<file path=ppt/slides/_rels/slide120.xml.rels><?xml version="1.0" encoding="UTF-8" standalone="yes"?>
<Relationships xmlns="http://schemas.openxmlformats.org/package/2006/relationships"><Relationship Id="rId3" Type="http://schemas.openxmlformats.org/officeDocument/2006/relationships/image" Target="../media/image67.tmp"/><Relationship Id="rId2" Type="http://schemas.openxmlformats.org/officeDocument/2006/relationships/notesSlide" Target="../notesSlides/notesSlide111.xml"/><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3" Type="http://schemas.openxmlformats.org/officeDocument/2006/relationships/image" Target="../media/image68.tmp"/><Relationship Id="rId2" Type="http://schemas.openxmlformats.org/officeDocument/2006/relationships/notesSlide" Target="../notesSlides/notesSlide112.xml"/><Relationship Id="rId1" Type="http://schemas.openxmlformats.org/officeDocument/2006/relationships/slideLayout" Target="../slideLayouts/slideLayout3.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3.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3.xml"/></Relationships>
</file>

<file path=ppt/slides/_rels/slide1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7.xml"/><Relationship Id="rId1" Type="http://schemas.openxmlformats.org/officeDocument/2006/relationships/slideLayout" Target="../slideLayouts/slideLayout3.xml"/></Relationships>
</file>

<file path=ppt/slides/_rels/slide12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18.xml"/><Relationship Id="rId1" Type="http://schemas.openxmlformats.org/officeDocument/2006/relationships/slideLayout" Target="../slideLayouts/slideLayout3.xml"/><Relationship Id="rId4" Type="http://schemas.openxmlformats.org/officeDocument/2006/relationships/image" Target="../media/image70.png"/></Relationships>
</file>

<file path=ppt/slides/_rels/slide12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19.xml"/><Relationship Id="rId1" Type="http://schemas.openxmlformats.org/officeDocument/2006/relationships/slideLayout" Target="../slideLayouts/slideLayout3.xml"/><Relationship Id="rId4" Type="http://schemas.openxmlformats.org/officeDocument/2006/relationships/image" Target="../media/image72.svg"/></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28.png"/><Relationship Id="rId5" Type="http://schemas.openxmlformats.org/officeDocument/2006/relationships/image" Target="../media/image27.jpeg"/><Relationship Id="rId4" Type="http://schemas.openxmlformats.org/officeDocument/2006/relationships/image" Target="../media/image26.png"/></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3.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3.xml"/></Relationships>
</file>

<file path=ppt/slides/_rels/slide1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3.xml"/><Relationship Id="rId1" Type="http://schemas.openxmlformats.org/officeDocument/2006/relationships/slideLayout" Target="../slideLayouts/slideLayout3.xml"/></Relationships>
</file>

<file path=ppt/slides/_rels/slide1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4.xml"/><Relationship Id="rId1" Type="http://schemas.openxmlformats.org/officeDocument/2006/relationships/slideLayout" Target="../slideLayouts/slideLayout3.xml"/></Relationships>
</file>

<file path=ppt/slides/_rels/slide13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5.xml"/><Relationship Id="rId1" Type="http://schemas.openxmlformats.org/officeDocument/2006/relationships/slideLayout" Target="../slideLayouts/slideLayout3.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3.xml"/></Relationships>
</file>

<file path=ppt/slides/_rels/slide13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7.xml"/><Relationship Id="rId1" Type="http://schemas.openxmlformats.org/officeDocument/2006/relationships/slideLayout" Target="../slideLayouts/slideLayout3.xml"/></Relationships>
</file>

<file path=ppt/slides/_rels/slide13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8.xml"/><Relationship Id="rId1" Type="http://schemas.openxmlformats.org/officeDocument/2006/relationships/slideLayout" Target="../slideLayouts/slideLayout3.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3.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28.png"/><Relationship Id="rId5" Type="http://schemas.openxmlformats.org/officeDocument/2006/relationships/image" Target="../media/image27.jpeg"/><Relationship Id="rId4" Type="http://schemas.openxmlformats.org/officeDocument/2006/relationships/image" Target="../media/image26.png"/></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3.xml"/></Relationships>
</file>

<file path=ppt/slides/_rels/slide14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32.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28.png"/><Relationship Id="rId5" Type="http://schemas.openxmlformats.org/officeDocument/2006/relationships/image" Target="../media/image27.jpeg"/><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27.jpe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png"/><Relationship Id="rId18" Type="http://schemas.openxmlformats.org/officeDocument/2006/relationships/image" Target="../media/image18.png"/><Relationship Id="rId3" Type="http://schemas.openxmlformats.org/officeDocument/2006/relationships/image" Target="../media/image3.png"/><Relationship Id="rId21" Type="http://schemas.openxmlformats.org/officeDocument/2006/relationships/image" Target="../media/image21.png"/><Relationship Id="rId7" Type="http://schemas.openxmlformats.org/officeDocument/2006/relationships/image" Target="../media/image7.png"/><Relationship Id="rId12" Type="http://schemas.openxmlformats.org/officeDocument/2006/relationships/image" Target="../media/image12.png"/><Relationship Id="rId17" Type="http://schemas.openxmlformats.org/officeDocument/2006/relationships/image" Target="../media/image17.png"/><Relationship Id="rId2" Type="http://schemas.openxmlformats.org/officeDocument/2006/relationships/notesSlide" Target="../notesSlides/notesSlide4.xml"/><Relationship Id="rId16" Type="http://schemas.openxmlformats.org/officeDocument/2006/relationships/image" Target="../media/image16.png"/><Relationship Id="rId20" Type="http://schemas.openxmlformats.org/officeDocument/2006/relationships/image" Target="../media/image20.png"/><Relationship Id="rId1" Type="http://schemas.openxmlformats.org/officeDocument/2006/relationships/slideLayout" Target="../slideLayouts/slideLayout3.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5" Type="http://schemas.openxmlformats.org/officeDocument/2006/relationships/image" Target="../media/image15.png"/><Relationship Id="rId23" Type="http://schemas.openxmlformats.org/officeDocument/2006/relationships/image" Target="../media/image23.png"/><Relationship Id="rId10" Type="http://schemas.openxmlformats.org/officeDocument/2006/relationships/image" Target="../media/image10.png"/><Relationship Id="rId19" Type="http://schemas.openxmlformats.org/officeDocument/2006/relationships/image" Target="../media/image19.png"/><Relationship Id="rId4" Type="http://schemas.openxmlformats.org/officeDocument/2006/relationships/image" Target="../media/image4.png"/><Relationship Id="rId9" Type="http://schemas.openxmlformats.org/officeDocument/2006/relationships/image" Target="../media/image9.png"/><Relationship Id="rId14" Type="http://schemas.openxmlformats.org/officeDocument/2006/relationships/image" Target="../media/image14.png"/><Relationship Id="rId22" Type="http://schemas.openxmlformats.org/officeDocument/2006/relationships/image" Target="../media/image22.png"/></Relationships>
</file>

<file path=ppt/slides/_rels/slide4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0.xml"/><Relationship Id="rId1" Type="http://schemas.openxmlformats.org/officeDocument/2006/relationships/slideLayout" Target="../slideLayouts/slideLayout6.xml"/><Relationship Id="rId4" Type="http://schemas.openxmlformats.org/officeDocument/2006/relationships/image" Target="../media/image37.jp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2.xml"/><Relationship Id="rId1" Type="http://schemas.openxmlformats.org/officeDocument/2006/relationships/slideLayout" Target="../slideLayouts/slideLayout6.xml"/><Relationship Id="rId4" Type="http://schemas.openxmlformats.org/officeDocument/2006/relationships/image" Target="../media/image3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6.xml"/><Relationship Id="rId1" Type="http://schemas.openxmlformats.org/officeDocument/2006/relationships/slideLayout" Target="../slideLayouts/slideLayout4.xml"/><Relationship Id="rId4" Type="http://schemas.openxmlformats.org/officeDocument/2006/relationships/image" Target="../media/image41.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0.xml"/><Relationship Id="rId1" Type="http://schemas.openxmlformats.org/officeDocument/2006/relationships/slideLayout" Target="../slideLayouts/slideLayout3.xml"/><Relationship Id="rId4" Type="http://schemas.openxmlformats.org/officeDocument/2006/relationships/image" Target="../media/image25.png"/></Relationships>
</file>

<file path=ppt/slides/_rels/slide62.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61.xml"/><Relationship Id="rId1" Type="http://schemas.openxmlformats.org/officeDocument/2006/relationships/slideLayout" Target="../slideLayouts/slideLayout3.xml"/><Relationship Id="rId4" Type="http://schemas.openxmlformats.org/officeDocument/2006/relationships/image" Target="../media/image44.emf"/></Relationships>
</file>

<file path=ppt/slides/_rels/slide6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69.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2.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76.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78.xml"/><Relationship Id="rId1" Type="http://schemas.openxmlformats.org/officeDocument/2006/relationships/slideLayout" Target="../slideLayouts/slideLayout3.xml"/><Relationship Id="rId5" Type="http://schemas.openxmlformats.org/officeDocument/2006/relationships/image" Target="../media/image53.png"/><Relationship Id="rId4" Type="http://schemas.openxmlformats.org/officeDocument/2006/relationships/image" Target="../media/image52.png"/></Relationships>
</file>

<file path=ppt/slides/_rels/slide8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9.xml"/><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1.xml"/><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82.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83.xml"/><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84.xml"/><Relationship Id="rId1" Type="http://schemas.openxmlformats.org/officeDocument/2006/relationships/slideLayout" Target="../slideLayouts/slideLayout6.xml"/><Relationship Id="rId4" Type="http://schemas.openxmlformats.org/officeDocument/2006/relationships/image" Target="../media/image56.png"/></Relationships>
</file>

<file path=ppt/slides/_rels/slide8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png"/><Relationship Id="rId18" Type="http://schemas.openxmlformats.org/officeDocument/2006/relationships/image" Target="../media/image18.png"/><Relationship Id="rId3" Type="http://schemas.openxmlformats.org/officeDocument/2006/relationships/image" Target="../media/image3.png"/><Relationship Id="rId21" Type="http://schemas.openxmlformats.org/officeDocument/2006/relationships/image" Target="../media/image21.png"/><Relationship Id="rId7" Type="http://schemas.openxmlformats.org/officeDocument/2006/relationships/image" Target="../media/image7.png"/><Relationship Id="rId12" Type="http://schemas.openxmlformats.org/officeDocument/2006/relationships/image" Target="../media/image12.png"/><Relationship Id="rId17" Type="http://schemas.openxmlformats.org/officeDocument/2006/relationships/image" Target="../media/image17.png"/><Relationship Id="rId2" Type="http://schemas.openxmlformats.org/officeDocument/2006/relationships/notesSlide" Target="../notesSlides/notesSlide9.xml"/><Relationship Id="rId16" Type="http://schemas.openxmlformats.org/officeDocument/2006/relationships/image" Target="../media/image16.png"/><Relationship Id="rId20" Type="http://schemas.openxmlformats.org/officeDocument/2006/relationships/image" Target="../media/image20.png"/><Relationship Id="rId1" Type="http://schemas.openxmlformats.org/officeDocument/2006/relationships/slideLayout" Target="../slideLayouts/slideLayout3.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5" Type="http://schemas.openxmlformats.org/officeDocument/2006/relationships/image" Target="../media/image15.png"/><Relationship Id="rId23" Type="http://schemas.openxmlformats.org/officeDocument/2006/relationships/image" Target="../media/image23.png"/><Relationship Id="rId10" Type="http://schemas.openxmlformats.org/officeDocument/2006/relationships/image" Target="../media/image10.png"/><Relationship Id="rId19" Type="http://schemas.openxmlformats.org/officeDocument/2006/relationships/image" Target="../media/image19.png"/><Relationship Id="rId4" Type="http://schemas.openxmlformats.org/officeDocument/2006/relationships/image" Target="../media/image4.png"/><Relationship Id="rId9" Type="http://schemas.openxmlformats.org/officeDocument/2006/relationships/image" Target="../media/image9.png"/><Relationship Id="rId14" Type="http://schemas.openxmlformats.org/officeDocument/2006/relationships/image" Target="../media/image14.png"/><Relationship Id="rId22" Type="http://schemas.openxmlformats.org/officeDocument/2006/relationships/image" Target="../media/image22.pn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87.xml"/><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9.xml"/><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0.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99C77C5-A377-3E44-9802-7A06ED6AD0D8}"/>
              </a:ext>
            </a:extLst>
          </p:cNvPr>
          <p:cNvSpPr>
            <a:spLocks noChangeArrowheads="1"/>
          </p:cNvSpPr>
          <p:nvPr/>
        </p:nvSpPr>
        <p:spPr bwMode="auto">
          <a:xfrm>
            <a:off x="7981312" y="4289908"/>
            <a:ext cx="3981504" cy="286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85000"/>
              </a:lnSpc>
            </a:pPr>
            <a:r>
              <a:rPr lang="en-US" altLang="en-US" sz="2800" i="1" dirty="0">
                <a:solidFill>
                  <a:srgbClr val="0000A3"/>
                </a:solidFill>
                <a:latin typeface="+mn-lt"/>
              </a:rPr>
              <a:t>Computer Networking: A Top-Down Approach </a:t>
            </a:r>
            <a:br>
              <a:rPr lang="en-US" altLang="en-US" sz="2800" dirty="0">
                <a:solidFill>
                  <a:srgbClr val="008000"/>
                </a:solidFill>
                <a:latin typeface="+mn-lt"/>
              </a:rPr>
            </a:br>
            <a:r>
              <a:rPr lang="en-US" altLang="en-US" sz="1800" dirty="0">
                <a:latin typeface="+mn-lt"/>
              </a:rPr>
              <a:t>8</a:t>
            </a:r>
            <a:r>
              <a:rPr lang="en-US" altLang="en-US" sz="1800" baseline="30000" dirty="0">
                <a:latin typeface="+mn-lt"/>
              </a:rPr>
              <a:t>th</a:t>
            </a:r>
            <a:r>
              <a:rPr lang="en-US" altLang="en-US" sz="1800" dirty="0">
                <a:latin typeface="+mn-lt"/>
              </a:rPr>
              <a:t> edition </a:t>
            </a:r>
            <a:br>
              <a:rPr lang="en-US" altLang="en-US" sz="1800" dirty="0">
                <a:latin typeface="+mn-lt"/>
              </a:rPr>
            </a:br>
            <a:r>
              <a:rPr lang="en-US" altLang="en-US" sz="1800" dirty="0">
                <a:latin typeface="+mn-lt"/>
              </a:rPr>
              <a:t>Jim Kurose, Keith Ross</a:t>
            </a:r>
            <a:br>
              <a:rPr lang="en-US" altLang="en-US" sz="1800" dirty="0">
                <a:latin typeface="+mn-lt"/>
              </a:rPr>
            </a:br>
            <a:r>
              <a:rPr lang="en-US" altLang="en-US" sz="1800" dirty="0">
                <a:latin typeface="+mn-lt"/>
              </a:rPr>
              <a:t>Pearson, 2020</a:t>
            </a:r>
            <a:endParaRPr lang="en-US" altLang="en-US" sz="2000" dirty="0">
              <a:latin typeface="+mn-lt"/>
            </a:endParaRPr>
          </a:p>
        </p:txBody>
      </p:sp>
      <p:sp>
        <p:nvSpPr>
          <p:cNvPr id="6" name="Rectangle 3">
            <a:extLst>
              <a:ext uri="{FF2B5EF4-FFF2-40B4-BE49-F238E27FC236}">
                <a16:creationId xmlns:a16="http://schemas.microsoft.com/office/drawing/2014/main" id="{9A9F684E-5DD1-6543-95D2-8EB5E7619BE2}"/>
              </a:ext>
            </a:extLst>
          </p:cNvPr>
          <p:cNvSpPr>
            <a:spLocks noChangeArrowheads="1"/>
          </p:cNvSpPr>
          <p:nvPr/>
        </p:nvSpPr>
        <p:spPr bwMode="auto">
          <a:xfrm>
            <a:off x="1325035" y="561975"/>
            <a:ext cx="5052616" cy="172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85000"/>
              </a:lnSpc>
            </a:pPr>
            <a:r>
              <a:rPr lang="en-US" altLang="en-US" sz="5400" b="1" dirty="0">
                <a:solidFill>
                  <a:srgbClr val="000099"/>
                </a:solidFill>
                <a:latin typeface="+mj-lt"/>
              </a:rPr>
              <a:t>Chapter 3</a:t>
            </a:r>
            <a:br>
              <a:rPr lang="en-US" altLang="en-US" sz="6000" b="1" dirty="0">
                <a:solidFill>
                  <a:srgbClr val="000099"/>
                </a:solidFill>
                <a:latin typeface="+mj-lt"/>
              </a:rPr>
            </a:br>
            <a:r>
              <a:rPr lang="en-US" altLang="en-US" sz="5400" b="1" dirty="0">
                <a:solidFill>
                  <a:srgbClr val="000099"/>
                </a:solidFill>
                <a:latin typeface="+mj-lt"/>
              </a:rPr>
              <a:t>Transport Layer</a:t>
            </a:r>
          </a:p>
        </p:txBody>
      </p:sp>
      <p:sp>
        <p:nvSpPr>
          <p:cNvPr id="7" name="Text Box 6">
            <a:extLst>
              <a:ext uri="{FF2B5EF4-FFF2-40B4-BE49-F238E27FC236}">
                <a16:creationId xmlns:a16="http://schemas.microsoft.com/office/drawing/2014/main" id="{8A719B73-7005-5F48-AB23-FCC253DE1BCB}"/>
              </a:ext>
            </a:extLst>
          </p:cNvPr>
          <p:cNvSpPr txBox="1">
            <a:spLocks noChangeArrowheads="1"/>
          </p:cNvSpPr>
          <p:nvPr/>
        </p:nvSpPr>
        <p:spPr bwMode="auto">
          <a:xfrm>
            <a:off x="1350014" y="2647662"/>
            <a:ext cx="5378450" cy="16296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800" dirty="0">
                <a:latin typeface="+mn-lt"/>
              </a:rPr>
              <a:t>A note on the use of these PowerPoint slides:</a:t>
            </a:r>
          </a:p>
          <a:p>
            <a:r>
              <a:rPr lang="en-US" altLang="en-US" sz="1400" dirty="0">
                <a:latin typeface="+mn-lt"/>
              </a:rPr>
              <a:t>We’</a:t>
            </a:r>
            <a:r>
              <a:rPr lang="en-US" altLang="ja-JP" sz="1400" dirty="0">
                <a:latin typeface="+mn-lt"/>
              </a:rPr>
              <a:t>re making these slides freely available to all (faculty, students, readers). They’re in PowerPoint form so you see the animations; and can add, modify, and delete slides  (including this one) and slide content to suit your needs. They obviously represent a </a:t>
            </a:r>
            <a:r>
              <a:rPr lang="en-US" altLang="ja-JP" sz="1400" i="1" dirty="0">
                <a:latin typeface="+mn-lt"/>
              </a:rPr>
              <a:t>lot</a:t>
            </a:r>
            <a:r>
              <a:rPr lang="en-US" altLang="ja-JP" sz="1400" dirty="0">
                <a:latin typeface="+mn-lt"/>
              </a:rPr>
              <a:t> of work on our part. In return for use, we only ask the following:</a:t>
            </a:r>
          </a:p>
          <a:p>
            <a:pPr>
              <a:lnSpc>
                <a:spcPct val="85000"/>
              </a:lnSpc>
            </a:pPr>
            <a:endParaRPr lang="en-US" altLang="en-US" sz="1400" dirty="0"/>
          </a:p>
        </p:txBody>
      </p:sp>
      <p:sp>
        <p:nvSpPr>
          <p:cNvPr id="8" name="Text Box 7">
            <a:extLst>
              <a:ext uri="{FF2B5EF4-FFF2-40B4-BE49-F238E27FC236}">
                <a16:creationId xmlns:a16="http://schemas.microsoft.com/office/drawing/2014/main" id="{BD221538-7929-D34F-8387-EA57F966E19A}"/>
              </a:ext>
            </a:extLst>
          </p:cNvPr>
          <p:cNvSpPr txBox="1">
            <a:spLocks noChangeArrowheads="1"/>
          </p:cNvSpPr>
          <p:nvPr/>
        </p:nvSpPr>
        <p:spPr bwMode="auto">
          <a:xfrm>
            <a:off x="1325035" y="3894603"/>
            <a:ext cx="5378450" cy="26361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73038" indent="-173038">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nSpc>
                <a:spcPct val="85000"/>
              </a:lnSpc>
            </a:pPr>
            <a:endParaRPr lang="en-US" altLang="en-US" sz="1400" dirty="0">
              <a:latin typeface="Gill Sans MT" panose="020B0502020104020203" pitchFamily="34" charset="77"/>
            </a:endParaRPr>
          </a:p>
          <a:p>
            <a:pPr marL="290513" indent="-168275">
              <a:buClr>
                <a:srgbClr val="0000A8"/>
              </a:buClr>
              <a:buSzPct val="75000"/>
              <a:buFont typeface="Wingdings" pitchFamily="2" charset="2"/>
              <a:buChar char="§"/>
            </a:pPr>
            <a:r>
              <a:rPr lang="en-US" altLang="en-US" sz="1400" dirty="0">
                <a:latin typeface="+mn-lt"/>
                <a:cs typeface="Calibri" panose="020F0502020204030204" pitchFamily="34" charset="0"/>
              </a:rPr>
              <a:t>If you use these slides (e.g., in a class) that you mention their source (after all, we’</a:t>
            </a:r>
            <a:r>
              <a:rPr lang="en-US" altLang="ja-JP" sz="1400" dirty="0">
                <a:latin typeface="+mn-lt"/>
                <a:cs typeface="Calibri" panose="020F0502020204030204" pitchFamily="34" charset="0"/>
              </a:rPr>
              <a:t>d like people to use our book!)</a:t>
            </a:r>
          </a:p>
          <a:p>
            <a:pPr marL="290513" indent="-168275">
              <a:buClr>
                <a:srgbClr val="0000A8"/>
              </a:buClr>
              <a:buSzPct val="75000"/>
              <a:buFont typeface="Wingdings" pitchFamily="2" charset="2"/>
              <a:buChar char="§"/>
            </a:pPr>
            <a:r>
              <a:rPr lang="en-US" altLang="en-US" sz="1400" dirty="0">
                <a:latin typeface="+mn-lt"/>
                <a:cs typeface="Calibri" panose="020F0502020204030204" pitchFamily="34" charset="0"/>
              </a:rPr>
              <a:t>If you post any slides on a www site, that you note that they are adapted from (or perhaps identical to) our slides, and note our copyright of this material.</a:t>
            </a:r>
          </a:p>
          <a:p>
            <a:pPr>
              <a:lnSpc>
                <a:spcPct val="85000"/>
              </a:lnSpc>
              <a:buClr>
                <a:schemeClr val="accent2"/>
              </a:buClr>
              <a:buFont typeface="Wingdings" pitchFamily="2" charset="2"/>
              <a:buNone/>
            </a:pPr>
            <a:endParaRPr lang="en-US" altLang="en-US" sz="1400" dirty="0">
              <a:latin typeface="+mn-lt"/>
            </a:endParaRPr>
          </a:p>
          <a:p>
            <a:pPr marL="15875" indent="0">
              <a:lnSpc>
                <a:spcPct val="85000"/>
              </a:lnSpc>
              <a:buClr>
                <a:schemeClr val="accent2"/>
              </a:buClr>
              <a:buFont typeface="Wingdings" pitchFamily="2" charset="2"/>
              <a:buNone/>
            </a:pPr>
            <a:r>
              <a:rPr lang="en-US" altLang="en-US" sz="1400" dirty="0">
                <a:latin typeface="+mn-lt"/>
              </a:rPr>
              <a:t>For a revision history, see the slide note for this page. </a:t>
            </a:r>
          </a:p>
          <a:p>
            <a:pPr marL="15875" indent="0">
              <a:lnSpc>
                <a:spcPct val="85000"/>
              </a:lnSpc>
              <a:buClr>
                <a:schemeClr val="accent2"/>
              </a:buClr>
              <a:buFont typeface="Wingdings" pitchFamily="2" charset="2"/>
              <a:buNone/>
            </a:pPr>
            <a:endParaRPr lang="en-US" altLang="en-US" sz="1400" dirty="0">
              <a:latin typeface="+mn-lt"/>
            </a:endParaRPr>
          </a:p>
          <a:p>
            <a:pPr marL="15875" indent="0">
              <a:lnSpc>
                <a:spcPct val="85000"/>
              </a:lnSpc>
              <a:buClr>
                <a:schemeClr val="accent2"/>
              </a:buClr>
              <a:buFont typeface="Wingdings" pitchFamily="2" charset="2"/>
              <a:buNone/>
            </a:pPr>
            <a:r>
              <a:rPr lang="en-US" altLang="en-US" sz="1400" dirty="0">
                <a:latin typeface="+mn-lt"/>
              </a:rPr>
              <a:t>Thanks and enjoy!  JFK/KWR</a:t>
            </a:r>
          </a:p>
          <a:p>
            <a:pPr>
              <a:lnSpc>
                <a:spcPct val="85000"/>
              </a:lnSpc>
            </a:pPr>
            <a:endParaRPr lang="en-US" altLang="en-US" sz="1400" dirty="0">
              <a:latin typeface="+mn-lt"/>
            </a:endParaRPr>
          </a:p>
          <a:p>
            <a:pPr>
              <a:lnSpc>
                <a:spcPct val="85000"/>
              </a:lnSpc>
            </a:pPr>
            <a:r>
              <a:rPr lang="en-US" altLang="en-US" sz="1400" dirty="0">
                <a:latin typeface="+mn-lt"/>
              </a:rPr>
              <a:t>     All material copyright 1996-2020</a:t>
            </a:r>
          </a:p>
          <a:p>
            <a:pPr>
              <a:lnSpc>
                <a:spcPct val="85000"/>
              </a:lnSpc>
            </a:pPr>
            <a:r>
              <a:rPr lang="en-US" altLang="en-US" sz="1400" dirty="0">
                <a:latin typeface="+mn-lt"/>
              </a:rPr>
              <a:t>     J.F Kurose and K.W. Ross, All Rights Reserved</a:t>
            </a:r>
            <a:endParaRPr lang="en-US" altLang="en-US" sz="1200" dirty="0">
              <a:latin typeface="+mn-lt"/>
            </a:endParaRPr>
          </a:p>
        </p:txBody>
      </p:sp>
      <p:sp>
        <p:nvSpPr>
          <p:cNvPr id="2" name="Slide Number Placeholder 1">
            <a:extLst>
              <a:ext uri="{FF2B5EF4-FFF2-40B4-BE49-F238E27FC236}">
                <a16:creationId xmlns:a16="http://schemas.microsoft.com/office/drawing/2014/main" id="{B46B45F3-5B52-354C-801C-007B1F52150F}"/>
              </a:ext>
            </a:extLst>
          </p:cNvPr>
          <p:cNvSpPr>
            <a:spLocks noGrp="1"/>
          </p:cNvSpPr>
          <p:nvPr>
            <p:ph type="sldNum" sz="quarter" idx="4"/>
          </p:nvPr>
        </p:nvSpPr>
        <p:spPr/>
        <p:txBody>
          <a:bodyPr/>
          <a:lstStyle/>
          <a:p>
            <a:r>
              <a:rPr lang="en-US"/>
              <a:t>Transport Layer: 3-</a:t>
            </a:r>
            <a:fld id="{C4204591-24BD-A542-B9D5-F8D8A88D2FEE}" type="slidenum">
              <a:rPr lang="en-US" smtClean="0"/>
              <a:pPr/>
              <a:t>1</a:t>
            </a:fld>
            <a:endParaRPr lang="en-US" dirty="0"/>
          </a:p>
        </p:txBody>
      </p:sp>
      <p:pic>
        <p:nvPicPr>
          <p:cNvPr id="9" name="Picture 8" descr="A picture containing outdoor, water, bridge, building&#10;&#10;Description automatically generated">
            <a:extLst>
              <a:ext uri="{FF2B5EF4-FFF2-40B4-BE49-F238E27FC236}">
                <a16:creationId xmlns:a16="http://schemas.microsoft.com/office/drawing/2014/main" id="{F92E998D-891C-8C4D-A1FD-4079E0691FBD}"/>
              </a:ext>
            </a:extLst>
          </p:cNvPr>
          <p:cNvPicPr>
            <a:picLocks noChangeAspect="1"/>
          </p:cNvPicPr>
          <p:nvPr/>
        </p:nvPicPr>
        <p:blipFill>
          <a:blip r:embed="rId3"/>
          <a:stretch>
            <a:fillRect/>
          </a:stretch>
        </p:blipFill>
        <p:spPr>
          <a:xfrm>
            <a:off x="8135257" y="887185"/>
            <a:ext cx="3040743" cy="3800929"/>
          </a:xfrm>
          <a:prstGeom prst="rect">
            <a:avLst/>
          </a:prstGeom>
        </p:spPr>
      </p:pic>
    </p:spTree>
    <p:extLst>
      <p:ext uri="{BB962C8B-B14F-4D97-AF65-F5344CB8AC3E}">
        <p14:creationId xmlns:p14="http://schemas.microsoft.com/office/powerpoint/2010/main" val="23148255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1" y="289325"/>
            <a:ext cx="10515600" cy="894622"/>
          </a:xfrm>
        </p:spPr>
        <p:txBody>
          <a:bodyPr/>
          <a:lstStyle/>
          <a:p>
            <a:r>
              <a:rPr lang="en-US" altLang="en-US" dirty="0">
                <a:cs typeface="Calibri" panose="020F0502020204030204" pitchFamily="34" charset="0"/>
              </a:rPr>
              <a:t>Chapter 3: roadmap</a:t>
            </a:r>
            <a:endParaRPr lang="en-US" dirty="0"/>
          </a:p>
        </p:txBody>
      </p:sp>
      <p:sp>
        <p:nvSpPr>
          <p:cNvPr id="9" name="Rectangle 4">
            <a:extLst>
              <a:ext uri="{FF2B5EF4-FFF2-40B4-BE49-F238E27FC236}">
                <a16:creationId xmlns:a16="http://schemas.microsoft.com/office/drawing/2014/main" id="{55AB9D8D-7F05-094B-8DA6-3095A7A7A096}"/>
              </a:ext>
            </a:extLst>
          </p:cNvPr>
          <p:cNvSpPr>
            <a:spLocks noGrp="1" noChangeArrowheads="1"/>
          </p:cNvSpPr>
          <p:nvPr>
            <p:ph sz="half" idx="2"/>
          </p:nvPr>
        </p:nvSpPr>
        <p:spPr>
          <a:xfrm>
            <a:off x="798690" y="1414011"/>
            <a:ext cx="6618109" cy="5029078"/>
          </a:xfrm>
        </p:spPr>
        <p:txBody>
          <a:bodyPr>
            <a:normAutofit/>
          </a:bodyPr>
          <a:lstStyle/>
          <a:p>
            <a:pPr marL="403225" indent="-285750">
              <a:spcBef>
                <a:spcPts val="800"/>
              </a:spcBef>
              <a:buClr>
                <a:schemeClr val="bg1">
                  <a:lumMod val="75000"/>
                </a:schemeClr>
              </a:buClr>
            </a:pPr>
            <a:r>
              <a:rPr lang="en-US" altLang="en-US" sz="3200" dirty="0">
                <a:solidFill>
                  <a:schemeClr val="bg1">
                    <a:lumMod val="75000"/>
                  </a:schemeClr>
                </a:solidFill>
                <a:cs typeface="Calibri" panose="020F0502020204030204" pitchFamily="34" charset="0"/>
              </a:rPr>
              <a:t>Transport-layer services</a:t>
            </a:r>
          </a:p>
          <a:p>
            <a:pPr marL="403225" indent="-285750">
              <a:spcBef>
                <a:spcPts val="800"/>
              </a:spcBef>
              <a:buClr>
                <a:srgbClr val="010086"/>
              </a:buClr>
            </a:pPr>
            <a:r>
              <a:rPr lang="en-US" altLang="en-US" sz="3200" dirty="0">
                <a:cs typeface="Calibri" panose="020F0502020204030204" pitchFamily="34" charset="0"/>
              </a:rPr>
              <a:t>Multiplexing and demultiplexing</a:t>
            </a:r>
          </a:p>
          <a:p>
            <a:pPr marL="403225" indent="-285750">
              <a:spcBef>
                <a:spcPts val="800"/>
              </a:spcBef>
              <a:buClr>
                <a:schemeClr val="bg1">
                  <a:lumMod val="75000"/>
                </a:schemeClr>
              </a:buClr>
            </a:pPr>
            <a:r>
              <a:rPr lang="en-US" altLang="en-US" sz="3200" dirty="0">
                <a:solidFill>
                  <a:schemeClr val="bg1">
                    <a:lumMod val="75000"/>
                  </a:schemeClr>
                </a:solidFill>
                <a:cs typeface="Calibri" panose="020F0502020204030204" pitchFamily="34" charset="0"/>
              </a:rPr>
              <a:t>Connectionless transport: UDP</a:t>
            </a:r>
          </a:p>
          <a:p>
            <a:pPr marL="403225" indent="-285750">
              <a:spcBef>
                <a:spcPts val="800"/>
              </a:spcBef>
              <a:buClr>
                <a:schemeClr val="bg1">
                  <a:lumMod val="75000"/>
                </a:schemeClr>
              </a:buClr>
            </a:pPr>
            <a:r>
              <a:rPr lang="en-US" altLang="en-US" sz="3200" dirty="0">
                <a:solidFill>
                  <a:schemeClr val="bg1">
                    <a:lumMod val="75000"/>
                  </a:schemeClr>
                </a:solidFill>
                <a:cs typeface="Calibri" panose="020F0502020204030204" pitchFamily="34" charset="0"/>
              </a:rPr>
              <a:t>Principles of reliable data transfer </a:t>
            </a:r>
          </a:p>
          <a:p>
            <a:pPr marL="403225" indent="-285750">
              <a:spcBef>
                <a:spcPts val="800"/>
              </a:spcBef>
              <a:buClr>
                <a:schemeClr val="bg1">
                  <a:lumMod val="75000"/>
                </a:schemeClr>
              </a:buClr>
            </a:pPr>
            <a:r>
              <a:rPr lang="en-US" sz="3200" dirty="0">
                <a:solidFill>
                  <a:schemeClr val="bg1">
                    <a:lumMod val="75000"/>
                  </a:schemeClr>
                </a:solidFill>
              </a:rPr>
              <a:t>Connection-oriented transport: TCP</a:t>
            </a:r>
          </a:p>
          <a:p>
            <a:pPr marL="403225" indent="-285750">
              <a:spcBef>
                <a:spcPts val="800"/>
              </a:spcBef>
              <a:buClr>
                <a:schemeClr val="bg1">
                  <a:lumMod val="75000"/>
                </a:schemeClr>
              </a:buClr>
            </a:pPr>
            <a:r>
              <a:rPr lang="en-US" sz="3200" dirty="0">
                <a:solidFill>
                  <a:schemeClr val="bg1">
                    <a:lumMod val="75000"/>
                  </a:schemeClr>
                </a:solidFill>
              </a:rPr>
              <a:t>Principles of congestion control</a:t>
            </a:r>
          </a:p>
          <a:p>
            <a:pPr marL="403225" indent="-285750">
              <a:spcBef>
                <a:spcPts val="800"/>
              </a:spcBef>
              <a:buClr>
                <a:schemeClr val="bg1">
                  <a:lumMod val="75000"/>
                </a:schemeClr>
              </a:buClr>
            </a:pPr>
            <a:r>
              <a:rPr lang="en-US" sz="3200" dirty="0">
                <a:solidFill>
                  <a:schemeClr val="bg1">
                    <a:lumMod val="75000"/>
                  </a:schemeClr>
                </a:solidFill>
              </a:rPr>
              <a:t>TCP congestion control</a:t>
            </a:r>
          </a:p>
          <a:p>
            <a:pPr marL="403225" indent="-285750">
              <a:spcBef>
                <a:spcPts val="800"/>
              </a:spcBef>
              <a:buClr>
                <a:schemeClr val="bg1">
                  <a:lumMod val="75000"/>
                </a:schemeClr>
              </a:buClr>
            </a:pPr>
            <a:r>
              <a:rPr lang="en-US" sz="3200" dirty="0">
                <a:solidFill>
                  <a:schemeClr val="bg1">
                    <a:lumMod val="75000"/>
                  </a:schemeClr>
                </a:solidFill>
              </a:rPr>
              <a:t>Evolution of transport-layer functionality</a:t>
            </a:r>
          </a:p>
          <a:p>
            <a:pPr marL="403225" indent="-285750">
              <a:spcBef>
                <a:spcPts val="800"/>
              </a:spcBef>
              <a:buClr>
                <a:schemeClr val="bg1">
                  <a:lumMod val="75000"/>
                </a:schemeClr>
              </a:buClr>
            </a:pPr>
            <a:endParaRPr lang="en-US" sz="3200" dirty="0">
              <a:solidFill>
                <a:schemeClr val="bg1">
                  <a:lumMod val="75000"/>
                </a:schemeClr>
              </a:solidFill>
            </a:endParaRPr>
          </a:p>
          <a:p>
            <a:pPr eaLnBrk="1" hangingPunct="1">
              <a:buFont typeface="Wingdings" panose="05000000000000000000" pitchFamily="2" charset="2"/>
              <a:buNone/>
            </a:pPr>
            <a:endParaRPr lang="en-US" altLang="en-US" sz="2400" dirty="0"/>
          </a:p>
        </p:txBody>
      </p:sp>
      <p:sp>
        <p:nvSpPr>
          <p:cNvPr id="3" name="Slide Number Placeholder 2">
            <a:extLst>
              <a:ext uri="{FF2B5EF4-FFF2-40B4-BE49-F238E27FC236}">
                <a16:creationId xmlns:a16="http://schemas.microsoft.com/office/drawing/2014/main" id="{F220B21A-FE22-1F4F-81B8-C7DE0CD9911F}"/>
              </a:ext>
            </a:extLst>
          </p:cNvPr>
          <p:cNvSpPr>
            <a:spLocks noGrp="1"/>
          </p:cNvSpPr>
          <p:nvPr>
            <p:ph type="sldNum" sz="quarter" idx="4"/>
          </p:nvPr>
        </p:nvSpPr>
        <p:spPr/>
        <p:txBody>
          <a:bodyPr/>
          <a:lstStyle/>
          <a:p>
            <a:r>
              <a:rPr lang="en-US"/>
              <a:t>Transport Layer: 3-</a:t>
            </a:r>
            <a:fld id="{C4204591-24BD-A542-B9D5-F8D8A88D2FEE}" type="slidenum">
              <a:rPr lang="en-US" smtClean="0"/>
              <a:pPr/>
              <a:t>10</a:t>
            </a:fld>
            <a:endParaRPr lang="en-US" dirty="0"/>
          </a:p>
        </p:txBody>
      </p:sp>
      <p:pic>
        <p:nvPicPr>
          <p:cNvPr id="6" name="Picture 5">
            <a:extLst>
              <a:ext uri="{FF2B5EF4-FFF2-40B4-BE49-F238E27FC236}">
                <a16:creationId xmlns:a16="http://schemas.microsoft.com/office/drawing/2014/main" id="{E9956B19-18BF-2345-8627-5E54E4C0AD20}"/>
              </a:ext>
            </a:extLst>
          </p:cNvPr>
          <p:cNvPicPr>
            <a:picLocks noChangeAspect="1"/>
          </p:cNvPicPr>
          <p:nvPr/>
        </p:nvPicPr>
        <p:blipFill>
          <a:blip r:embed="rId3"/>
          <a:stretch>
            <a:fillRect/>
          </a:stretch>
        </p:blipFill>
        <p:spPr>
          <a:xfrm>
            <a:off x="7774329" y="1293471"/>
            <a:ext cx="3657600" cy="2743200"/>
          </a:xfrm>
          <a:prstGeom prst="rect">
            <a:avLst/>
          </a:prstGeom>
        </p:spPr>
      </p:pic>
    </p:spTree>
    <p:extLst>
      <p:ext uri="{BB962C8B-B14F-4D97-AF65-F5344CB8AC3E}">
        <p14:creationId xmlns:p14="http://schemas.microsoft.com/office/powerpoint/2010/main" val="114817550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393310" cy="894622"/>
          </a:xfrm>
        </p:spPr>
        <p:txBody>
          <a:bodyPr>
            <a:normAutofit/>
          </a:bodyPr>
          <a:lstStyle/>
          <a:p>
            <a:r>
              <a:rPr lang="en-US" sz="4800" dirty="0"/>
              <a:t>TCP fast retransmit</a:t>
            </a:r>
            <a:endParaRPr lang="en-US" sz="4400" b="0" dirty="0"/>
          </a:p>
        </p:txBody>
      </p:sp>
      <p:sp>
        <p:nvSpPr>
          <p:cNvPr id="62" name="Line 10">
            <a:extLst>
              <a:ext uri="{FF2B5EF4-FFF2-40B4-BE49-F238E27FC236}">
                <a16:creationId xmlns:a16="http://schemas.microsoft.com/office/drawing/2014/main" id="{D5DBB1B8-3A7B-2149-A7A5-727E44799BF4}"/>
              </a:ext>
            </a:extLst>
          </p:cNvPr>
          <p:cNvSpPr>
            <a:spLocks noChangeShapeType="1"/>
          </p:cNvSpPr>
          <p:nvPr/>
        </p:nvSpPr>
        <p:spPr bwMode="auto">
          <a:xfrm flipH="1">
            <a:off x="7137251" y="1928015"/>
            <a:ext cx="0" cy="4413474"/>
          </a:xfrm>
          <a:prstGeom prst="line">
            <a:avLst/>
          </a:prstGeom>
          <a:noFill/>
          <a:ln w="9525">
            <a:solidFill>
              <a:srgbClr val="00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63" name="Line 11">
            <a:extLst>
              <a:ext uri="{FF2B5EF4-FFF2-40B4-BE49-F238E27FC236}">
                <a16:creationId xmlns:a16="http://schemas.microsoft.com/office/drawing/2014/main" id="{689C7DF6-5B6C-F34C-B350-3B553A4C7C71}"/>
              </a:ext>
            </a:extLst>
          </p:cNvPr>
          <p:cNvSpPr>
            <a:spLocks noChangeShapeType="1"/>
          </p:cNvSpPr>
          <p:nvPr/>
        </p:nvSpPr>
        <p:spPr bwMode="auto">
          <a:xfrm>
            <a:off x="10614518" y="2016469"/>
            <a:ext cx="14666" cy="4325020"/>
          </a:xfrm>
          <a:prstGeom prst="line">
            <a:avLst/>
          </a:prstGeom>
          <a:noFill/>
          <a:ln w="9525">
            <a:solidFill>
              <a:srgbClr val="00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74" name="Text Box 34">
            <a:extLst>
              <a:ext uri="{FF2B5EF4-FFF2-40B4-BE49-F238E27FC236}">
                <a16:creationId xmlns:a16="http://schemas.microsoft.com/office/drawing/2014/main" id="{7F373F6A-C03C-9348-95D5-6812428E4AB9}"/>
              </a:ext>
            </a:extLst>
          </p:cNvPr>
          <p:cNvSpPr txBox="1">
            <a:spLocks noChangeArrowheads="1"/>
          </p:cNvSpPr>
          <p:nvPr/>
        </p:nvSpPr>
        <p:spPr bwMode="auto">
          <a:xfrm>
            <a:off x="9960336" y="1045159"/>
            <a:ext cx="1069083" cy="390671"/>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rPr>
              <a:t>Host B</a:t>
            </a:r>
          </a:p>
        </p:txBody>
      </p:sp>
      <p:sp>
        <p:nvSpPr>
          <p:cNvPr id="75" name="Text Box 38">
            <a:extLst>
              <a:ext uri="{FF2B5EF4-FFF2-40B4-BE49-F238E27FC236}">
                <a16:creationId xmlns:a16="http://schemas.microsoft.com/office/drawing/2014/main" id="{DAC7237E-4C51-2843-8070-FFEA26334B0E}"/>
              </a:ext>
            </a:extLst>
          </p:cNvPr>
          <p:cNvSpPr txBox="1">
            <a:spLocks noChangeArrowheads="1"/>
          </p:cNvSpPr>
          <p:nvPr/>
        </p:nvSpPr>
        <p:spPr bwMode="auto">
          <a:xfrm>
            <a:off x="6733327" y="1065430"/>
            <a:ext cx="1073474" cy="390671"/>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rPr>
              <a:t>Host A</a:t>
            </a:r>
          </a:p>
        </p:txBody>
      </p:sp>
      <p:grpSp>
        <p:nvGrpSpPr>
          <p:cNvPr id="80" name="Group 78">
            <a:extLst>
              <a:ext uri="{FF2B5EF4-FFF2-40B4-BE49-F238E27FC236}">
                <a16:creationId xmlns:a16="http://schemas.microsoft.com/office/drawing/2014/main" id="{BFB3AB37-E716-1346-A8BA-2EFF122E1DFB}"/>
              </a:ext>
            </a:extLst>
          </p:cNvPr>
          <p:cNvGrpSpPr>
            <a:grpSpLocks/>
          </p:cNvGrpSpPr>
          <p:nvPr/>
        </p:nvGrpSpPr>
        <p:grpSpPr bwMode="auto">
          <a:xfrm>
            <a:off x="6606003" y="2250502"/>
            <a:ext cx="548811" cy="4090987"/>
            <a:chOff x="397" y="868"/>
            <a:chExt cx="250" cy="2220"/>
          </a:xfrm>
        </p:grpSpPr>
        <p:sp>
          <p:nvSpPr>
            <p:cNvPr id="81" name="Text Box 50">
              <a:extLst>
                <a:ext uri="{FF2B5EF4-FFF2-40B4-BE49-F238E27FC236}">
                  <a16:creationId xmlns:a16="http://schemas.microsoft.com/office/drawing/2014/main" id="{20D2BEC4-83BC-594C-9709-4963DF5C652E}"/>
                </a:ext>
              </a:extLst>
            </p:cNvPr>
            <p:cNvSpPr txBox="1">
              <a:spLocks noChangeArrowheads="1"/>
            </p:cNvSpPr>
            <p:nvPr/>
          </p:nvSpPr>
          <p:spPr bwMode="auto">
            <a:xfrm rot="10800000">
              <a:off x="397" y="1778"/>
              <a:ext cx="250" cy="43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eaVert"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Tahoma" charset="0"/>
                  <a:ea typeface="ＭＳ Ｐゴシック" charset="0"/>
                  <a:cs typeface="+mn-cs"/>
                </a:rPr>
                <a:t>timeout</a:t>
              </a:r>
            </a:p>
          </p:txBody>
        </p:sp>
        <p:grpSp>
          <p:nvGrpSpPr>
            <p:cNvPr id="82" name="Group 51">
              <a:extLst>
                <a:ext uri="{FF2B5EF4-FFF2-40B4-BE49-F238E27FC236}">
                  <a16:creationId xmlns:a16="http://schemas.microsoft.com/office/drawing/2014/main" id="{EDCC85C1-CBD8-CF48-BE14-AB550ACC9CD9}"/>
                </a:ext>
              </a:extLst>
            </p:cNvPr>
            <p:cNvGrpSpPr>
              <a:grpSpLocks/>
            </p:cNvGrpSpPr>
            <p:nvPr/>
          </p:nvGrpSpPr>
          <p:grpSpPr bwMode="auto">
            <a:xfrm>
              <a:off x="488" y="868"/>
              <a:ext cx="66" cy="893"/>
              <a:chOff x="3099" y="1749"/>
              <a:chExt cx="66" cy="320"/>
            </a:xfrm>
          </p:grpSpPr>
          <p:sp>
            <p:nvSpPr>
              <p:cNvPr id="86" name="Line 52">
                <a:extLst>
                  <a:ext uri="{FF2B5EF4-FFF2-40B4-BE49-F238E27FC236}">
                    <a16:creationId xmlns:a16="http://schemas.microsoft.com/office/drawing/2014/main" id="{F5C3CCA7-42E1-5E4B-B134-3ADAAE25F478}"/>
                  </a:ext>
                </a:extLst>
              </p:cNvPr>
              <p:cNvSpPr>
                <a:spLocks noChangeShapeType="1"/>
              </p:cNvSpPr>
              <p:nvPr/>
            </p:nvSpPr>
            <p:spPr bwMode="auto">
              <a:xfrm flipV="1">
                <a:off x="3129" y="1749"/>
                <a:ext cx="0" cy="320"/>
              </a:xfrm>
              <a:prstGeom prst="line">
                <a:avLst/>
              </a:prstGeom>
              <a:noFill/>
              <a:ln w="9525">
                <a:solidFill>
                  <a:srgbClr val="00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87" name="Line 53">
                <a:extLst>
                  <a:ext uri="{FF2B5EF4-FFF2-40B4-BE49-F238E27FC236}">
                    <a16:creationId xmlns:a16="http://schemas.microsoft.com/office/drawing/2014/main" id="{8E5A8D16-FBBC-D14E-8BAD-251BDDCBBDB1}"/>
                  </a:ext>
                </a:extLst>
              </p:cNvPr>
              <p:cNvSpPr>
                <a:spLocks noChangeShapeType="1"/>
              </p:cNvSpPr>
              <p:nvPr/>
            </p:nvSpPr>
            <p:spPr bwMode="auto">
              <a:xfrm>
                <a:off x="3099" y="1752"/>
                <a:ext cx="66" cy="0"/>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grpSp>
          <p:nvGrpSpPr>
            <p:cNvPr id="83" name="Group 54">
              <a:extLst>
                <a:ext uri="{FF2B5EF4-FFF2-40B4-BE49-F238E27FC236}">
                  <a16:creationId xmlns:a16="http://schemas.microsoft.com/office/drawing/2014/main" id="{21D50596-28D4-5A43-9FB1-7BBC7387FCE9}"/>
                </a:ext>
              </a:extLst>
            </p:cNvPr>
            <p:cNvGrpSpPr>
              <a:grpSpLocks/>
            </p:cNvGrpSpPr>
            <p:nvPr/>
          </p:nvGrpSpPr>
          <p:grpSpPr bwMode="auto">
            <a:xfrm rot="10800000">
              <a:off x="485" y="2224"/>
              <a:ext cx="66" cy="864"/>
              <a:chOff x="3099" y="1749"/>
              <a:chExt cx="66" cy="320"/>
            </a:xfrm>
          </p:grpSpPr>
          <p:sp>
            <p:nvSpPr>
              <p:cNvPr id="84" name="Line 55">
                <a:extLst>
                  <a:ext uri="{FF2B5EF4-FFF2-40B4-BE49-F238E27FC236}">
                    <a16:creationId xmlns:a16="http://schemas.microsoft.com/office/drawing/2014/main" id="{80D32A34-44D9-C043-A214-A031ADF68922}"/>
                  </a:ext>
                </a:extLst>
              </p:cNvPr>
              <p:cNvSpPr>
                <a:spLocks noChangeShapeType="1"/>
              </p:cNvSpPr>
              <p:nvPr/>
            </p:nvSpPr>
            <p:spPr bwMode="auto">
              <a:xfrm flipV="1">
                <a:off x="3132" y="1749"/>
                <a:ext cx="0" cy="320"/>
              </a:xfrm>
              <a:prstGeom prst="line">
                <a:avLst/>
              </a:prstGeom>
              <a:noFill/>
              <a:ln w="9525">
                <a:solidFill>
                  <a:srgbClr val="00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85" name="Line 56">
                <a:extLst>
                  <a:ext uri="{FF2B5EF4-FFF2-40B4-BE49-F238E27FC236}">
                    <a16:creationId xmlns:a16="http://schemas.microsoft.com/office/drawing/2014/main" id="{AE50FFCD-888F-5F49-95EA-1422F4F92DA1}"/>
                  </a:ext>
                </a:extLst>
              </p:cNvPr>
              <p:cNvSpPr>
                <a:spLocks noChangeShapeType="1"/>
              </p:cNvSpPr>
              <p:nvPr/>
            </p:nvSpPr>
            <p:spPr bwMode="auto">
              <a:xfrm>
                <a:off x="3106" y="1752"/>
                <a:ext cx="66" cy="0"/>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grpSp>
      <p:grpSp>
        <p:nvGrpSpPr>
          <p:cNvPr id="5" name="Group 4">
            <a:extLst>
              <a:ext uri="{FF2B5EF4-FFF2-40B4-BE49-F238E27FC236}">
                <a16:creationId xmlns:a16="http://schemas.microsoft.com/office/drawing/2014/main" id="{DFEC346A-D192-A745-962D-2F7187BE2EBA}"/>
              </a:ext>
            </a:extLst>
          </p:cNvPr>
          <p:cNvGrpSpPr/>
          <p:nvPr/>
        </p:nvGrpSpPr>
        <p:grpSpPr>
          <a:xfrm>
            <a:off x="7013299" y="3003106"/>
            <a:ext cx="3612455" cy="2092660"/>
            <a:chOff x="7013299" y="3003106"/>
            <a:chExt cx="3612455" cy="2092660"/>
          </a:xfrm>
        </p:grpSpPr>
        <p:sp>
          <p:nvSpPr>
            <p:cNvPr id="64" name="Line 12">
              <a:extLst>
                <a:ext uri="{FF2B5EF4-FFF2-40B4-BE49-F238E27FC236}">
                  <a16:creationId xmlns:a16="http://schemas.microsoft.com/office/drawing/2014/main" id="{95AEFD21-3019-6045-8B8C-F134C817BFAE}"/>
                </a:ext>
              </a:extLst>
            </p:cNvPr>
            <p:cNvSpPr>
              <a:spLocks noChangeShapeType="1"/>
            </p:cNvSpPr>
            <p:nvPr/>
          </p:nvSpPr>
          <p:spPr bwMode="auto">
            <a:xfrm flipH="1">
              <a:off x="7124339" y="3003106"/>
              <a:ext cx="3483853" cy="939821"/>
            </a:xfrm>
            <a:prstGeom prst="line">
              <a:avLst/>
            </a:prstGeom>
            <a:noFill/>
            <a:ln w="28575">
              <a:solidFill>
                <a:srgbClr val="3333CC"/>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68" name="Line 17">
              <a:extLst>
                <a:ext uri="{FF2B5EF4-FFF2-40B4-BE49-F238E27FC236}">
                  <a16:creationId xmlns:a16="http://schemas.microsoft.com/office/drawing/2014/main" id="{D424C827-C61B-5F47-A8EF-11555EB430C0}"/>
                </a:ext>
              </a:extLst>
            </p:cNvPr>
            <p:cNvSpPr>
              <a:spLocks noChangeShapeType="1"/>
            </p:cNvSpPr>
            <p:nvPr/>
          </p:nvSpPr>
          <p:spPr bwMode="auto">
            <a:xfrm flipH="1">
              <a:off x="7126535" y="3495131"/>
              <a:ext cx="3499219" cy="963777"/>
            </a:xfrm>
            <a:prstGeom prst="line">
              <a:avLst/>
            </a:prstGeom>
            <a:noFill/>
            <a:ln w="28575">
              <a:solidFill>
                <a:srgbClr val="3333CC"/>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69" name="Line 18">
              <a:extLst>
                <a:ext uri="{FF2B5EF4-FFF2-40B4-BE49-F238E27FC236}">
                  <a16:creationId xmlns:a16="http://schemas.microsoft.com/office/drawing/2014/main" id="{E299C9DA-59E0-D740-8F25-10DD099B646A}"/>
                </a:ext>
              </a:extLst>
            </p:cNvPr>
            <p:cNvSpPr>
              <a:spLocks noChangeShapeType="1"/>
            </p:cNvSpPr>
            <p:nvPr/>
          </p:nvSpPr>
          <p:spPr bwMode="auto">
            <a:xfrm flipH="1">
              <a:off x="7137252" y="3785544"/>
              <a:ext cx="3466289" cy="1030117"/>
            </a:xfrm>
            <a:prstGeom prst="line">
              <a:avLst/>
            </a:prstGeom>
            <a:noFill/>
            <a:ln w="28575">
              <a:solidFill>
                <a:srgbClr val="3333CC"/>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70" name="Line 19">
              <a:extLst>
                <a:ext uri="{FF2B5EF4-FFF2-40B4-BE49-F238E27FC236}">
                  <a16:creationId xmlns:a16="http://schemas.microsoft.com/office/drawing/2014/main" id="{5BBCCA9A-EE48-4F4D-B1C7-EAC125089125}"/>
                </a:ext>
              </a:extLst>
            </p:cNvPr>
            <p:cNvSpPr>
              <a:spLocks noChangeShapeType="1"/>
            </p:cNvSpPr>
            <p:nvPr/>
          </p:nvSpPr>
          <p:spPr bwMode="auto">
            <a:xfrm flipH="1">
              <a:off x="7137252" y="4050906"/>
              <a:ext cx="3450923" cy="1044860"/>
            </a:xfrm>
            <a:prstGeom prst="line">
              <a:avLst/>
            </a:prstGeom>
            <a:noFill/>
            <a:ln w="28575">
              <a:solidFill>
                <a:srgbClr val="3333CC"/>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79" name="Text Box 43">
              <a:extLst>
                <a:ext uri="{FF2B5EF4-FFF2-40B4-BE49-F238E27FC236}">
                  <a16:creationId xmlns:a16="http://schemas.microsoft.com/office/drawing/2014/main" id="{239E35BD-73CE-0B47-977F-0F2E0F1170FF}"/>
                </a:ext>
              </a:extLst>
            </p:cNvPr>
            <p:cNvSpPr txBox="1">
              <a:spLocks noChangeArrowheads="1"/>
            </p:cNvSpPr>
            <p:nvPr/>
          </p:nvSpPr>
          <p:spPr bwMode="auto">
            <a:xfrm rot="20736981">
              <a:off x="7013299" y="3540991"/>
              <a:ext cx="1312756" cy="35381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Arial" charset="0"/>
                  <a:ea typeface="ＭＳ Ｐゴシック" charset="0"/>
                  <a:cs typeface="+mn-cs"/>
                </a:rPr>
                <a:t>ACK=100</a:t>
              </a:r>
              <a:endParaRPr kumimoji="0" lang="en-US" sz="1000" b="0" i="0" u="none" strike="noStrike" kern="0" cap="none" spc="0" normalizeH="0" baseline="0" noProof="0" dirty="0">
                <a:ln>
                  <a:noFill/>
                </a:ln>
                <a:solidFill>
                  <a:srgbClr val="000000"/>
                </a:solidFill>
                <a:effectLst/>
                <a:uLnTx/>
                <a:uFillTx/>
                <a:latin typeface="Times New Roman" charset="0"/>
                <a:ea typeface="ＭＳ Ｐゴシック" charset="0"/>
                <a:cs typeface="+mn-cs"/>
              </a:endParaRPr>
            </a:p>
          </p:txBody>
        </p:sp>
        <p:sp>
          <p:nvSpPr>
            <p:cNvPr id="90" name="Text Box 67">
              <a:extLst>
                <a:ext uri="{FF2B5EF4-FFF2-40B4-BE49-F238E27FC236}">
                  <a16:creationId xmlns:a16="http://schemas.microsoft.com/office/drawing/2014/main" id="{0D263B80-AF59-D348-84FD-932DC45167E5}"/>
                </a:ext>
              </a:extLst>
            </p:cNvPr>
            <p:cNvSpPr txBox="1">
              <a:spLocks noChangeArrowheads="1"/>
            </p:cNvSpPr>
            <p:nvPr/>
          </p:nvSpPr>
          <p:spPr bwMode="auto">
            <a:xfrm rot="20635106">
              <a:off x="7025762" y="4030047"/>
              <a:ext cx="1312756" cy="35381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Arial" charset="0"/>
                  <a:ea typeface="ＭＳ Ｐゴシック" charset="0"/>
                  <a:cs typeface="+mn-cs"/>
                </a:rPr>
                <a:t>ACK=100</a:t>
              </a:r>
              <a:endParaRPr kumimoji="0" lang="en-US" sz="1000" b="0" i="0" u="none" strike="noStrike" kern="0" cap="none" spc="0" normalizeH="0" baseline="0" noProof="0" dirty="0">
                <a:ln>
                  <a:noFill/>
                </a:ln>
                <a:solidFill>
                  <a:srgbClr val="000000"/>
                </a:solidFill>
                <a:effectLst/>
                <a:uLnTx/>
                <a:uFillTx/>
                <a:latin typeface="Times New Roman" charset="0"/>
                <a:ea typeface="ＭＳ Ｐゴシック" charset="0"/>
                <a:cs typeface="+mn-cs"/>
              </a:endParaRPr>
            </a:p>
          </p:txBody>
        </p:sp>
        <p:sp>
          <p:nvSpPr>
            <p:cNvPr id="93" name="Text Box 74">
              <a:extLst>
                <a:ext uri="{FF2B5EF4-FFF2-40B4-BE49-F238E27FC236}">
                  <a16:creationId xmlns:a16="http://schemas.microsoft.com/office/drawing/2014/main" id="{8EFF23A0-366A-E64A-A6E3-90FD7CB3D7C0}"/>
                </a:ext>
              </a:extLst>
            </p:cNvPr>
            <p:cNvSpPr txBox="1">
              <a:spLocks noChangeArrowheads="1"/>
            </p:cNvSpPr>
            <p:nvPr/>
          </p:nvSpPr>
          <p:spPr bwMode="auto">
            <a:xfrm rot="20657108">
              <a:off x="7017491" y="4400415"/>
              <a:ext cx="1312756" cy="35381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Arial" charset="0"/>
                  <a:ea typeface="ＭＳ Ｐゴシック" charset="0"/>
                  <a:cs typeface="+mn-cs"/>
                </a:rPr>
                <a:t>ACK=100</a:t>
              </a:r>
              <a:endParaRPr kumimoji="0" lang="en-US" sz="1000" b="0" i="0" u="none" strike="noStrike" kern="0" cap="none" spc="0" normalizeH="0" baseline="0" noProof="0" dirty="0">
                <a:ln>
                  <a:noFill/>
                </a:ln>
                <a:solidFill>
                  <a:srgbClr val="000000"/>
                </a:solidFill>
                <a:effectLst/>
                <a:uLnTx/>
                <a:uFillTx/>
                <a:latin typeface="Times New Roman" charset="0"/>
                <a:ea typeface="ＭＳ Ｐゴシック" charset="0"/>
                <a:cs typeface="+mn-cs"/>
              </a:endParaRPr>
            </a:p>
          </p:txBody>
        </p:sp>
        <p:sp>
          <p:nvSpPr>
            <p:cNvPr id="96" name="Text Box 77">
              <a:extLst>
                <a:ext uri="{FF2B5EF4-FFF2-40B4-BE49-F238E27FC236}">
                  <a16:creationId xmlns:a16="http://schemas.microsoft.com/office/drawing/2014/main" id="{589E2F0E-5EA2-944C-B543-F8CCDFFE3457}"/>
                </a:ext>
              </a:extLst>
            </p:cNvPr>
            <p:cNvSpPr txBox="1">
              <a:spLocks noChangeArrowheads="1"/>
            </p:cNvSpPr>
            <p:nvPr/>
          </p:nvSpPr>
          <p:spPr bwMode="auto">
            <a:xfrm rot="20628354">
              <a:off x="7020313" y="4687228"/>
              <a:ext cx="1312756" cy="35381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Arial" charset="0"/>
                  <a:ea typeface="ＭＳ Ｐゴシック" charset="0"/>
                  <a:cs typeface="+mn-cs"/>
                </a:rPr>
                <a:t>ACK=100</a:t>
              </a:r>
              <a:endParaRPr kumimoji="0" lang="en-US" sz="1000" b="0" i="0" u="none" strike="noStrike" kern="0" cap="none" spc="0" normalizeH="0" baseline="0" noProof="0" dirty="0">
                <a:ln>
                  <a:noFill/>
                </a:ln>
                <a:solidFill>
                  <a:srgbClr val="000000"/>
                </a:solidFill>
                <a:effectLst/>
                <a:uLnTx/>
                <a:uFillTx/>
                <a:latin typeface="Times New Roman" charset="0"/>
                <a:ea typeface="ＭＳ Ｐゴシック" charset="0"/>
                <a:cs typeface="+mn-cs"/>
              </a:endParaRPr>
            </a:p>
          </p:txBody>
        </p:sp>
      </p:grpSp>
      <p:sp>
        <p:nvSpPr>
          <p:cNvPr id="97" name="Rectangle 84">
            <a:extLst>
              <a:ext uri="{FF2B5EF4-FFF2-40B4-BE49-F238E27FC236}">
                <a16:creationId xmlns:a16="http://schemas.microsoft.com/office/drawing/2014/main" id="{DDC13008-E549-D946-9386-1DAF70895444}"/>
              </a:ext>
            </a:extLst>
          </p:cNvPr>
          <p:cNvSpPr>
            <a:spLocks noChangeArrowheads="1"/>
          </p:cNvSpPr>
          <p:nvPr/>
        </p:nvSpPr>
        <p:spPr bwMode="auto">
          <a:xfrm>
            <a:off x="7435805" y="2563776"/>
            <a:ext cx="1047131" cy="261676"/>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4" name="Group 3">
            <a:extLst>
              <a:ext uri="{FF2B5EF4-FFF2-40B4-BE49-F238E27FC236}">
                <a16:creationId xmlns:a16="http://schemas.microsoft.com/office/drawing/2014/main" id="{A410A887-ABC6-3C43-BE7B-AF0C2FBB6C93}"/>
              </a:ext>
            </a:extLst>
          </p:cNvPr>
          <p:cNvGrpSpPr/>
          <p:nvPr/>
        </p:nvGrpSpPr>
        <p:grpSpPr>
          <a:xfrm>
            <a:off x="7137252" y="2219051"/>
            <a:ext cx="3503609" cy="1809741"/>
            <a:chOff x="7137252" y="2219051"/>
            <a:chExt cx="3503609" cy="1809741"/>
          </a:xfrm>
        </p:grpSpPr>
        <p:sp>
          <p:nvSpPr>
            <p:cNvPr id="60" name="Line 3">
              <a:extLst>
                <a:ext uri="{FF2B5EF4-FFF2-40B4-BE49-F238E27FC236}">
                  <a16:creationId xmlns:a16="http://schemas.microsoft.com/office/drawing/2014/main" id="{2DDEC3DE-B6A8-CB4A-8854-325CA53758C5}"/>
                </a:ext>
              </a:extLst>
            </p:cNvPr>
            <p:cNvSpPr>
              <a:spLocks noChangeShapeType="1"/>
            </p:cNvSpPr>
            <p:nvPr/>
          </p:nvSpPr>
          <p:spPr bwMode="auto">
            <a:xfrm>
              <a:off x="7137252" y="2281830"/>
              <a:ext cx="3503609" cy="685517"/>
            </a:xfrm>
            <a:prstGeom prst="line">
              <a:avLst/>
            </a:prstGeom>
            <a:noFill/>
            <a:ln w="28575">
              <a:solidFill>
                <a:srgbClr val="3333CC"/>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61" name="Line 9">
              <a:extLst>
                <a:ext uri="{FF2B5EF4-FFF2-40B4-BE49-F238E27FC236}">
                  <a16:creationId xmlns:a16="http://schemas.microsoft.com/office/drawing/2014/main" id="{7443982D-7E67-3541-8BDB-FB3F54B4C262}"/>
                </a:ext>
              </a:extLst>
            </p:cNvPr>
            <p:cNvSpPr>
              <a:spLocks noChangeShapeType="1"/>
            </p:cNvSpPr>
            <p:nvPr/>
          </p:nvSpPr>
          <p:spPr bwMode="auto">
            <a:xfrm>
              <a:off x="7137252" y="2547191"/>
              <a:ext cx="2430134" cy="480967"/>
            </a:xfrm>
            <a:prstGeom prst="line">
              <a:avLst/>
            </a:prstGeom>
            <a:noFill/>
            <a:ln w="28575">
              <a:solidFill>
                <a:srgbClr val="3333CC"/>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65" name="Line 14">
              <a:extLst>
                <a:ext uri="{FF2B5EF4-FFF2-40B4-BE49-F238E27FC236}">
                  <a16:creationId xmlns:a16="http://schemas.microsoft.com/office/drawing/2014/main" id="{45E4DCDF-3370-7840-AFF3-2F4DBC2FB6CD}"/>
                </a:ext>
              </a:extLst>
            </p:cNvPr>
            <p:cNvSpPr>
              <a:spLocks noChangeShapeType="1"/>
            </p:cNvSpPr>
            <p:nvPr/>
          </p:nvSpPr>
          <p:spPr bwMode="auto">
            <a:xfrm>
              <a:off x="7137252" y="2812553"/>
              <a:ext cx="3503609" cy="685517"/>
            </a:xfrm>
            <a:prstGeom prst="line">
              <a:avLst/>
            </a:prstGeom>
            <a:noFill/>
            <a:ln w="28575">
              <a:solidFill>
                <a:srgbClr val="3333CC"/>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66" name="Line 15">
              <a:extLst>
                <a:ext uri="{FF2B5EF4-FFF2-40B4-BE49-F238E27FC236}">
                  <a16:creationId xmlns:a16="http://schemas.microsoft.com/office/drawing/2014/main" id="{99432412-7F47-DD4A-A770-DACE51980B08}"/>
                </a:ext>
              </a:extLst>
            </p:cNvPr>
            <p:cNvSpPr>
              <a:spLocks noChangeShapeType="1"/>
            </p:cNvSpPr>
            <p:nvPr/>
          </p:nvSpPr>
          <p:spPr bwMode="auto">
            <a:xfrm>
              <a:off x="7137252" y="3343275"/>
              <a:ext cx="3503609" cy="685517"/>
            </a:xfrm>
            <a:prstGeom prst="line">
              <a:avLst/>
            </a:prstGeom>
            <a:noFill/>
            <a:ln w="28575">
              <a:solidFill>
                <a:srgbClr val="3333CC"/>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67" name="Line 16">
              <a:extLst>
                <a:ext uri="{FF2B5EF4-FFF2-40B4-BE49-F238E27FC236}">
                  <a16:creationId xmlns:a16="http://schemas.microsoft.com/office/drawing/2014/main" id="{D5993C48-F14C-2044-846C-9FEC391300A9}"/>
                </a:ext>
              </a:extLst>
            </p:cNvPr>
            <p:cNvSpPr>
              <a:spLocks noChangeShapeType="1"/>
            </p:cNvSpPr>
            <p:nvPr/>
          </p:nvSpPr>
          <p:spPr bwMode="auto">
            <a:xfrm>
              <a:off x="7137252" y="3077914"/>
              <a:ext cx="3503609" cy="685517"/>
            </a:xfrm>
            <a:prstGeom prst="line">
              <a:avLst/>
            </a:prstGeom>
            <a:noFill/>
            <a:ln w="28575">
              <a:solidFill>
                <a:srgbClr val="3333CC"/>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71" name="Text Box 20">
              <a:extLst>
                <a:ext uri="{FF2B5EF4-FFF2-40B4-BE49-F238E27FC236}">
                  <a16:creationId xmlns:a16="http://schemas.microsoft.com/office/drawing/2014/main" id="{E876EFCF-EFAF-7745-82C0-69510059A681}"/>
                </a:ext>
              </a:extLst>
            </p:cNvPr>
            <p:cNvSpPr txBox="1">
              <a:spLocks noChangeArrowheads="1"/>
            </p:cNvSpPr>
            <p:nvPr/>
          </p:nvSpPr>
          <p:spPr bwMode="auto">
            <a:xfrm>
              <a:off x="9451039" y="2740684"/>
              <a:ext cx="390753" cy="53072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FF0000"/>
                  </a:solidFill>
                  <a:effectLst/>
                  <a:uLnTx/>
                  <a:uFillTx/>
                  <a:latin typeface="Arial" charset="0"/>
                  <a:ea typeface="ＭＳ Ｐゴシック" charset="0"/>
                  <a:cs typeface="+mn-cs"/>
                </a:rPr>
                <a:t>X</a:t>
              </a:r>
              <a:endParaRPr kumimoji="0" lang="en-US" sz="1000" b="0" i="0" u="none" strike="noStrike" kern="1200" cap="none" spc="0" normalizeH="0" baseline="0" noProof="0">
                <a:ln>
                  <a:noFill/>
                </a:ln>
                <a:solidFill>
                  <a:srgbClr val="000000"/>
                </a:solidFill>
                <a:effectLst/>
                <a:uLnTx/>
                <a:uFillTx/>
                <a:latin typeface="Times New Roman" charset="0"/>
                <a:ea typeface="ＭＳ Ｐゴシック" charset="0"/>
                <a:cs typeface="+mn-cs"/>
              </a:endParaRPr>
            </a:p>
          </p:txBody>
        </p:sp>
        <p:sp>
          <p:nvSpPr>
            <p:cNvPr id="76" name="Text Box 40">
              <a:extLst>
                <a:ext uri="{FF2B5EF4-FFF2-40B4-BE49-F238E27FC236}">
                  <a16:creationId xmlns:a16="http://schemas.microsoft.com/office/drawing/2014/main" id="{9B99FD84-14B7-6845-8B4C-03596E083BDE}"/>
                </a:ext>
              </a:extLst>
            </p:cNvPr>
            <p:cNvSpPr txBox="1">
              <a:spLocks noChangeArrowheads="1"/>
            </p:cNvSpPr>
            <p:nvPr/>
          </p:nvSpPr>
          <p:spPr bwMode="auto">
            <a:xfrm rot="584648">
              <a:off x="7273253" y="2219051"/>
              <a:ext cx="2122193" cy="307777"/>
            </a:xfrm>
            <a:prstGeom prst="rect">
              <a:avLst/>
            </a:prstGeom>
            <a:no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Seq=92, 8 bytes of data</a:t>
              </a:r>
            </a:p>
          </p:txBody>
        </p:sp>
        <p:sp>
          <p:nvSpPr>
            <p:cNvPr id="98" name="Text Box 83">
              <a:extLst>
                <a:ext uri="{FF2B5EF4-FFF2-40B4-BE49-F238E27FC236}">
                  <a16:creationId xmlns:a16="http://schemas.microsoft.com/office/drawing/2014/main" id="{677E8A81-661D-AA46-A7ED-6BC634EAB244}"/>
                </a:ext>
              </a:extLst>
            </p:cNvPr>
            <p:cNvSpPr txBox="1">
              <a:spLocks noChangeArrowheads="1"/>
            </p:cNvSpPr>
            <p:nvPr/>
          </p:nvSpPr>
          <p:spPr bwMode="auto">
            <a:xfrm rot="665764">
              <a:off x="7287508" y="2545419"/>
              <a:ext cx="2313691" cy="307777"/>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Seq=100, 20 bytes of data</a:t>
              </a:r>
            </a:p>
          </p:txBody>
        </p:sp>
      </p:grpSp>
      <p:grpSp>
        <p:nvGrpSpPr>
          <p:cNvPr id="8" name="Group 7">
            <a:extLst>
              <a:ext uri="{FF2B5EF4-FFF2-40B4-BE49-F238E27FC236}">
                <a16:creationId xmlns:a16="http://schemas.microsoft.com/office/drawing/2014/main" id="{13A0E61A-342C-6348-8A8F-CA25838E85CE}"/>
              </a:ext>
            </a:extLst>
          </p:cNvPr>
          <p:cNvGrpSpPr/>
          <p:nvPr/>
        </p:nvGrpSpPr>
        <p:grpSpPr>
          <a:xfrm>
            <a:off x="6842436" y="5132585"/>
            <a:ext cx="3833549" cy="696610"/>
            <a:chOff x="6842436" y="5132585"/>
            <a:chExt cx="3833549" cy="696610"/>
          </a:xfrm>
        </p:grpSpPr>
        <p:sp>
          <p:nvSpPr>
            <p:cNvPr id="72" name="Line 24">
              <a:extLst>
                <a:ext uri="{FF2B5EF4-FFF2-40B4-BE49-F238E27FC236}">
                  <a16:creationId xmlns:a16="http://schemas.microsoft.com/office/drawing/2014/main" id="{A22F562A-B278-CF40-B0A2-08D7E895698A}"/>
                </a:ext>
              </a:extLst>
            </p:cNvPr>
            <p:cNvSpPr>
              <a:spLocks noChangeShapeType="1"/>
            </p:cNvSpPr>
            <p:nvPr/>
          </p:nvSpPr>
          <p:spPr bwMode="auto">
            <a:xfrm>
              <a:off x="7172376" y="5143678"/>
              <a:ext cx="3503609" cy="685517"/>
            </a:xfrm>
            <a:prstGeom prst="line">
              <a:avLst/>
            </a:prstGeom>
            <a:noFill/>
            <a:ln w="28575">
              <a:solidFill>
                <a:srgbClr val="3333CC"/>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99" name="Rectangle 85">
              <a:extLst>
                <a:ext uri="{FF2B5EF4-FFF2-40B4-BE49-F238E27FC236}">
                  <a16:creationId xmlns:a16="http://schemas.microsoft.com/office/drawing/2014/main" id="{C18ABD18-73AE-1540-89A2-73F2330E4BCD}"/>
                </a:ext>
              </a:extLst>
            </p:cNvPr>
            <p:cNvSpPr>
              <a:spLocks noChangeArrowheads="1"/>
            </p:cNvSpPr>
            <p:nvPr/>
          </p:nvSpPr>
          <p:spPr bwMode="auto">
            <a:xfrm>
              <a:off x="7408171" y="5224724"/>
              <a:ext cx="1047131" cy="261676"/>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00" name="Text Box 86">
              <a:extLst>
                <a:ext uri="{FF2B5EF4-FFF2-40B4-BE49-F238E27FC236}">
                  <a16:creationId xmlns:a16="http://schemas.microsoft.com/office/drawing/2014/main" id="{DDF60828-DFE2-734F-A384-4D3CA07DDADD}"/>
                </a:ext>
              </a:extLst>
            </p:cNvPr>
            <p:cNvSpPr txBox="1">
              <a:spLocks noChangeArrowheads="1"/>
            </p:cNvSpPr>
            <p:nvPr/>
          </p:nvSpPr>
          <p:spPr bwMode="auto">
            <a:xfrm>
              <a:off x="6842436" y="5132585"/>
              <a:ext cx="3154565" cy="353815"/>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Seq=100, 20 bytes of data</a:t>
              </a:r>
            </a:p>
          </p:txBody>
        </p:sp>
      </p:grpSp>
      <p:grpSp>
        <p:nvGrpSpPr>
          <p:cNvPr id="101" name="Group 93">
            <a:extLst>
              <a:ext uri="{FF2B5EF4-FFF2-40B4-BE49-F238E27FC236}">
                <a16:creationId xmlns:a16="http://schemas.microsoft.com/office/drawing/2014/main" id="{90980625-BCFD-F546-BD95-6CC80FC48859}"/>
              </a:ext>
            </a:extLst>
          </p:cNvPr>
          <p:cNvGrpSpPr>
            <a:grpSpLocks/>
          </p:cNvGrpSpPr>
          <p:nvPr/>
        </p:nvGrpSpPr>
        <p:grpSpPr bwMode="auto">
          <a:xfrm>
            <a:off x="6608198" y="1343690"/>
            <a:ext cx="810044" cy="619176"/>
            <a:chOff x="-44" y="1473"/>
            <a:chExt cx="981" cy="1105"/>
          </a:xfrm>
        </p:grpSpPr>
        <p:pic>
          <p:nvPicPr>
            <p:cNvPr id="102" name="Picture 94" descr="desktop_computer_stylized_medium">
              <a:extLst>
                <a:ext uri="{FF2B5EF4-FFF2-40B4-BE49-F238E27FC236}">
                  <a16:creationId xmlns:a16="http://schemas.microsoft.com/office/drawing/2014/main" id="{6FD17C8F-7985-B64F-82A4-84E39A7C70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 name="Freeform 95">
              <a:extLst>
                <a:ext uri="{FF2B5EF4-FFF2-40B4-BE49-F238E27FC236}">
                  <a16:creationId xmlns:a16="http://schemas.microsoft.com/office/drawing/2014/main" id="{F7BDE405-F464-BB4E-8D0F-F82DE05FCBE3}"/>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104" name="Group 96">
            <a:extLst>
              <a:ext uri="{FF2B5EF4-FFF2-40B4-BE49-F238E27FC236}">
                <a16:creationId xmlns:a16="http://schemas.microsoft.com/office/drawing/2014/main" id="{30D13886-717C-5C49-84EB-DD7C28AC75E9}"/>
              </a:ext>
            </a:extLst>
          </p:cNvPr>
          <p:cNvGrpSpPr>
            <a:grpSpLocks/>
          </p:cNvGrpSpPr>
          <p:nvPr/>
        </p:nvGrpSpPr>
        <p:grpSpPr bwMode="auto">
          <a:xfrm flipH="1">
            <a:off x="10328620" y="1375018"/>
            <a:ext cx="749093" cy="672617"/>
            <a:chOff x="-44" y="1473"/>
            <a:chExt cx="981" cy="1105"/>
          </a:xfrm>
        </p:grpSpPr>
        <p:pic>
          <p:nvPicPr>
            <p:cNvPr id="105" name="Picture 97" descr="desktop_computer_stylized_medium">
              <a:extLst>
                <a:ext uri="{FF2B5EF4-FFF2-40B4-BE49-F238E27FC236}">
                  <a16:creationId xmlns:a16="http://schemas.microsoft.com/office/drawing/2014/main" id="{5EB3C43B-1013-9A41-8AA9-8D6C5A2815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6" name="Freeform 98">
              <a:extLst>
                <a:ext uri="{FF2B5EF4-FFF2-40B4-BE49-F238E27FC236}">
                  <a16:creationId xmlns:a16="http://schemas.microsoft.com/office/drawing/2014/main" id="{1D800635-1037-4C4C-A3B0-794CE30A5042}"/>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7" name="Group 6">
            <a:extLst>
              <a:ext uri="{FF2B5EF4-FFF2-40B4-BE49-F238E27FC236}">
                <a16:creationId xmlns:a16="http://schemas.microsoft.com/office/drawing/2014/main" id="{96BABFE7-C970-8E4B-A16C-A7D788B9DA23}"/>
              </a:ext>
            </a:extLst>
          </p:cNvPr>
          <p:cNvGrpSpPr/>
          <p:nvPr/>
        </p:nvGrpSpPr>
        <p:grpSpPr>
          <a:xfrm>
            <a:off x="1803400" y="4591050"/>
            <a:ext cx="5319534" cy="1606314"/>
            <a:chOff x="1803400" y="4591050"/>
            <a:chExt cx="5319534" cy="1606314"/>
          </a:xfrm>
        </p:grpSpPr>
        <p:pic>
          <p:nvPicPr>
            <p:cNvPr id="52" name="Picture 2" descr="Image result for light bulb icon">
              <a:extLst>
                <a:ext uri="{FF2B5EF4-FFF2-40B4-BE49-F238E27FC236}">
                  <a16:creationId xmlns:a16="http://schemas.microsoft.com/office/drawing/2014/main" id="{F30DA35F-A671-6D4D-9DD4-D0D5E13E1A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03400" y="4591050"/>
              <a:ext cx="819150" cy="819150"/>
            </a:xfrm>
            <a:prstGeom prst="rect">
              <a:avLst/>
            </a:prstGeom>
            <a:noFill/>
            <a:extLst>
              <a:ext uri="{909E8E84-426E-40DD-AFC4-6F175D3DCCD1}">
                <a14:hiddenFill xmlns:a14="http://schemas.microsoft.com/office/drawing/2010/main">
                  <a:solidFill>
                    <a:srgbClr val="FFFFFF"/>
                  </a:solidFill>
                </a14:hiddenFill>
              </a:ext>
            </a:extLst>
          </p:spPr>
        </p:pic>
        <p:sp>
          <p:nvSpPr>
            <p:cNvPr id="73" name="Text Box 29">
              <a:extLst>
                <a:ext uri="{FF2B5EF4-FFF2-40B4-BE49-F238E27FC236}">
                  <a16:creationId xmlns:a16="http://schemas.microsoft.com/office/drawing/2014/main" id="{34AAC8DC-F059-7445-99BF-80AECC3E6614}"/>
                </a:ext>
              </a:extLst>
            </p:cNvPr>
            <p:cNvSpPr txBox="1">
              <a:spLocks noChangeArrowheads="1"/>
            </p:cNvSpPr>
            <p:nvPr/>
          </p:nvSpPr>
          <p:spPr bwMode="auto">
            <a:xfrm>
              <a:off x="2235200" y="4775436"/>
              <a:ext cx="4145527" cy="1421928"/>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r" defTabSz="914400" rtl="0" eaLnBrk="0" fontAlgn="base" latinLnBrk="0" hangingPunct="0">
                <a:lnSpc>
                  <a:spcPct val="90000"/>
                </a:lnSpc>
                <a:spcBef>
                  <a:spcPct val="0"/>
                </a:spcBef>
                <a:spcAft>
                  <a:spcPct val="0"/>
                </a:spcAft>
                <a:buClrTx/>
                <a:buSzTx/>
                <a:buFontTx/>
                <a:buNone/>
                <a:tabLst/>
                <a:defRPr/>
              </a:pPr>
              <a:r>
                <a:rPr kumimoji="0" lang="en-US" sz="2400" b="0" i="0" u="none" strike="noStrike" kern="0" cap="none" spc="0" normalizeH="0" baseline="0" noProof="0" dirty="0">
                  <a:ln>
                    <a:noFill/>
                  </a:ln>
                  <a:solidFill>
                    <a:srgbClr val="000000"/>
                  </a:solidFill>
                  <a:effectLst/>
                  <a:uLnTx/>
                  <a:uFillTx/>
                  <a:latin typeface="Calibri"/>
                  <a:ea typeface="ＭＳ Ｐゴシック" charset="0"/>
                  <a:cs typeface="+mn-cs"/>
                </a:rPr>
                <a:t>Receipt of three duplicate ACKs indicates 3 segments received after a missing segment – lost segment is likely. So retransmit!</a:t>
              </a:r>
              <a:endParaRPr kumimoji="0" lang="en-US" sz="1100" b="0" i="0" u="none" strike="noStrike" kern="0" cap="none" spc="0" normalizeH="0" baseline="0" noProof="0" dirty="0">
                <a:ln>
                  <a:noFill/>
                </a:ln>
                <a:solidFill>
                  <a:srgbClr val="000000"/>
                </a:solidFill>
                <a:effectLst/>
                <a:uLnTx/>
                <a:uFillTx/>
                <a:latin typeface="Calibri"/>
                <a:ea typeface="ＭＳ Ｐゴシック" charset="0"/>
                <a:cs typeface="+mn-cs"/>
              </a:endParaRPr>
            </a:p>
          </p:txBody>
        </p:sp>
        <p:cxnSp>
          <p:nvCxnSpPr>
            <p:cNvPr id="6" name="Straight Connector 5">
              <a:extLst>
                <a:ext uri="{FF2B5EF4-FFF2-40B4-BE49-F238E27FC236}">
                  <a16:creationId xmlns:a16="http://schemas.microsoft.com/office/drawing/2014/main" id="{CD551B68-D8DE-9043-B6CA-9F2F28DD2CA6}"/>
                </a:ext>
              </a:extLst>
            </p:cNvPr>
            <p:cNvCxnSpPr>
              <a:cxnSpLocks/>
            </p:cNvCxnSpPr>
            <p:nvPr/>
          </p:nvCxnSpPr>
          <p:spPr>
            <a:xfrm>
              <a:off x="6359939" y="5143678"/>
              <a:ext cx="762995" cy="0"/>
            </a:xfrm>
            <a:prstGeom prst="line">
              <a:avLst/>
            </a:prstGeom>
            <a:ln w="22225">
              <a:solidFill>
                <a:srgbClr val="C00000"/>
              </a:solidFill>
            </a:ln>
          </p:spPr>
          <p:style>
            <a:lnRef idx="1">
              <a:schemeClr val="accent1"/>
            </a:lnRef>
            <a:fillRef idx="0">
              <a:schemeClr val="accent1"/>
            </a:fillRef>
            <a:effectRef idx="0">
              <a:schemeClr val="accent1"/>
            </a:effectRef>
            <a:fontRef idx="minor">
              <a:schemeClr val="tx1"/>
            </a:fontRef>
          </p:style>
        </p:cxnSp>
      </p:grpSp>
      <p:grpSp>
        <p:nvGrpSpPr>
          <p:cNvPr id="57" name="Group 56">
            <a:extLst>
              <a:ext uri="{FF2B5EF4-FFF2-40B4-BE49-F238E27FC236}">
                <a16:creationId xmlns:a16="http://schemas.microsoft.com/office/drawing/2014/main" id="{34962C80-D280-E449-81BD-84D3E53124DD}"/>
              </a:ext>
            </a:extLst>
          </p:cNvPr>
          <p:cNvGrpSpPr/>
          <p:nvPr/>
        </p:nvGrpSpPr>
        <p:grpSpPr>
          <a:xfrm>
            <a:off x="790711" y="1227535"/>
            <a:ext cx="5214977" cy="2878929"/>
            <a:chOff x="7089911" y="1681505"/>
            <a:chExt cx="5214977" cy="2878929"/>
          </a:xfrm>
        </p:grpSpPr>
        <p:sp>
          <p:nvSpPr>
            <p:cNvPr id="58" name="Rectangle 5">
              <a:extLst>
                <a:ext uri="{FF2B5EF4-FFF2-40B4-BE49-F238E27FC236}">
                  <a16:creationId xmlns:a16="http://schemas.microsoft.com/office/drawing/2014/main" id="{F5C10379-FA54-C34D-B355-F07F5DA409A8}"/>
                </a:ext>
              </a:extLst>
            </p:cNvPr>
            <p:cNvSpPr>
              <a:spLocks noChangeArrowheads="1"/>
            </p:cNvSpPr>
            <p:nvPr/>
          </p:nvSpPr>
          <p:spPr bwMode="auto">
            <a:xfrm>
              <a:off x="7360355" y="2207758"/>
              <a:ext cx="4809067" cy="2263775"/>
            </a:xfrm>
            <a:prstGeom prst="rect">
              <a:avLst/>
            </a:prstGeom>
            <a:solidFill>
              <a:schemeClr val="bg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463550" indent="-238125">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auto" latinLnBrk="0" hangingPunct="1">
                <a:lnSpc>
                  <a:spcPct val="85000"/>
                </a:lnSpc>
                <a:spcBef>
                  <a:spcPct val="20000"/>
                </a:spcBef>
                <a:spcAft>
                  <a:spcPts val="0"/>
                </a:spcAft>
                <a:buClr>
                  <a:srgbClr val="000099"/>
                </a:buClr>
                <a:buSzPct val="65000"/>
                <a:buFont typeface="Wingdings" pitchFamily="2" charset="2"/>
                <a:buNone/>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if sender receives 3 additional ACKs for same data </a:t>
              </a: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a:t>
              </a:r>
              <a:r>
                <a:rPr kumimoji="0" lang="en-US" altLang="ja-JP"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triple duplicate ACKs”),</a:t>
              </a:r>
              <a:r>
                <a:rPr kumimoji="0" lang="en-US" altLang="ja-JP"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resend </a:t>
              </a:r>
              <a:r>
                <a:rPr kumimoji="0" lang="en-US" altLang="ja-JP" sz="2800" b="0" i="0" u="none" strike="noStrike" kern="1200" cap="none" spc="0" normalizeH="0" baseline="0" noProof="0" dirty="0" err="1">
                  <a:ln>
                    <a:noFill/>
                  </a:ln>
                  <a:solidFill>
                    <a:prstClr val="black"/>
                  </a:solidFill>
                  <a:effectLst/>
                  <a:uLnTx/>
                  <a:uFillTx/>
                  <a:latin typeface="Calibri" panose="020F0502020204030204"/>
                  <a:ea typeface="ＭＳ Ｐゴシック" panose="020B0600070205080204" pitchFamily="34" charset="-128"/>
                  <a:cs typeface="+mn-cs"/>
                </a:rPr>
                <a:t>unACKed</a:t>
              </a:r>
              <a:r>
                <a:rPr kumimoji="0" lang="en-US" altLang="ja-JP"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segment with smallest seq #</a:t>
              </a:r>
            </a:p>
            <a:p>
              <a:pPr marL="463550" marR="0" lvl="1" indent="-238125" algn="l" defTabSz="914400" rtl="0" eaLnBrk="1" fontAlgn="auto" latinLnBrk="0" hangingPunct="1">
                <a:lnSpc>
                  <a:spcPct val="85000"/>
                </a:lnSpc>
                <a:spcBef>
                  <a:spcPct val="20000"/>
                </a:spcBef>
                <a:spcAft>
                  <a:spcPts val="0"/>
                </a:spcAft>
                <a:buClr>
                  <a:srgbClr val="000099"/>
                </a:buClr>
                <a:buSzTx/>
                <a:buFont typeface="Wingdings" pitchFamily="2" charset="2"/>
                <a:buChar char="§"/>
                <a:tabLst/>
                <a:defRPr/>
              </a:pP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likely that </a:t>
              </a:r>
              <a:r>
                <a:rPr kumimoji="0" lang="en-US" altLang="en-US" sz="2400" b="0" i="0" u="none" strike="noStrike" kern="1200" cap="none" spc="0" normalizeH="0" baseline="0" noProof="0" dirty="0" err="1">
                  <a:ln>
                    <a:noFill/>
                  </a:ln>
                  <a:solidFill>
                    <a:prstClr val="black"/>
                  </a:solidFill>
                  <a:effectLst/>
                  <a:uLnTx/>
                  <a:uFillTx/>
                  <a:latin typeface="Calibri" panose="020F0502020204030204"/>
                  <a:ea typeface="ＭＳ Ｐゴシック" panose="020B0600070205080204" pitchFamily="34" charset="-128"/>
                  <a:cs typeface="+mn-cs"/>
                </a:rPr>
                <a:t>unACKed</a:t>
              </a: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segment lost, so don’</a:t>
              </a:r>
              <a:r>
                <a:rPr kumimoji="0" lang="en-US" altLang="ja-JP"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t wait for timeout</a:t>
              </a:r>
              <a:endPar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p:txBody>
        </p:sp>
        <p:sp>
          <p:nvSpPr>
            <p:cNvPr id="59" name="Rectangle 6">
              <a:extLst>
                <a:ext uri="{FF2B5EF4-FFF2-40B4-BE49-F238E27FC236}">
                  <a16:creationId xmlns:a16="http://schemas.microsoft.com/office/drawing/2014/main" id="{8A365B45-4FD3-5C46-85AD-12CD5EA2110A}"/>
                </a:ext>
              </a:extLst>
            </p:cNvPr>
            <p:cNvSpPr>
              <a:spLocks noChangeArrowheads="1"/>
            </p:cNvSpPr>
            <p:nvPr/>
          </p:nvSpPr>
          <p:spPr bwMode="auto">
            <a:xfrm>
              <a:off x="7089911" y="1910106"/>
              <a:ext cx="5214977" cy="2650328"/>
            </a:xfrm>
            <a:prstGeom prst="rect">
              <a:avLst/>
            </a:prstGeom>
            <a:noFill/>
            <a:ln w="19050">
              <a:solidFill>
                <a:srgbClr val="CC0000"/>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107" name="Text Box 7">
              <a:extLst>
                <a:ext uri="{FF2B5EF4-FFF2-40B4-BE49-F238E27FC236}">
                  <a16:creationId xmlns:a16="http://schemas.microsoft.com/office/drawing/2014/main" id="{F5EE31CA-1C9B-9E4F-8E15-A0B0919A3B54}"/>
                </a:ext>
              </a:extLst>
            </p:cNvPr>
            <p:cNvSpPr txBox="1">
              <a:spLocks noChangeArrowheads="1"/>
            </p:cNvSpPr>
            <p:nvPr/>
          </p:nvSpPr>
          <p:spPr bwMode="auto">
            <a:xfrm>
              <a:off x="7348953" y="1681505"/>
              <a:ext cx="2773363" cy="457200"/>
            </a:xfrm>
            <a:prstGeom prst="rect">
              <a:avLst/>
            </a:prstGeom>
            <a:solidFill>
              <a:schemeClr val="bg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1" u="none" strike="noStrike" kern="1200" cap="none" spc="0" normalizeH="0" baseline="0" noProof="0">
                  <a:ln>
                    <a:noFill/>
                  </a:ln>
                  <a:solidFill>
                    <a:srgbClr val="CC0000"/>
                  </a:solidFill>
                  <a:effectLst/>
                  <a:uLnTx/>
                  <a:uFillTx/>
                  <a:latin typeface="Tahoma" charset="0"/>
                  <a:ea typeface="ＭＳ Ｐゴシック" charset="0"/>
                  <a:cs typeface="+mn-cs"/>
                </a:rPr>
                <a:t>TCP fast retransmit</a:t>
              </a:r>
            </a:p>
          </p:txBody>
        </p:sp>
      </p:grpSp>
      <p:sp>
        <p:nvSpPr>
          <p:cNvPr id="53" name="Slide Number Placeholder 2">
            <a:extLst>
              <a:ext uri="{FF2B5EF4-FFF2-40B4-BE49-F238E27FC236}">
                <a16:creationId xmlns:a16="http://schemas.microsoft.com/office/drawing/2014/main" id="{16A9B416-8E8B-FD4A-BF46-FBBC16EEB4F4}"/>
              </a:ext>
            </a:extLst>
          </p:cNvPr>
          <p:cNvSpPr>
            <a:spLocks noGrp="1"/>
          </p:cNvSpPr>
          <p:nvPr>
            <p:ph type="sldNum" sz="quarter" idx="4"/>
          </p:nvPr>
        </p:nvSpPr>
        <p:spPr>
          <a:xfrm>
            <a:off x="9219616" y="6443089"/>
            <a:ext cx="2743200" cy="365125"/>
          </a:xfrm>
        </p:spPr>
        <p:txBody>
          <a:bodyPr/>
          <a:lstStyle/>
          <a:p>
            <a:r>
              <a:rPr lang="en-US"/>
              <a:t>Transport Layer: 3-</a:t>
            </a:r>
            <a:fld id="{C4204591-24BD-A542-B9D5-F8D8A88D2FEE}" type="slidenum">
              <a:rPr lang="en-US" smtClean="0"/>
              <a:pPr/>
              <a:t>100</a:t>
            </a:fld>
            <a:endParaRPr lang="en-US" dirty="0"/>
          </a:p>
        </p:txBody>
      </p:sp>
    </p:spTree>
    <p:extLst>
      <p:ext uri="{BB962C8B-B14F-4D97-AF65-F5344CB8AC3E}">
        <p14:creationId xmlns:p14="http://schemas.microsoft.com/office/powerpoint/2010/main" val="21906312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right)">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dissolv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left)">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57"/>
                                        </p:tgtEl>
                                        <p:attrNameLst>
                                          <p:attrName>style.visibility</p:attrName>
                                        </p:attrNameLst>
                                      </p:cBhvr>
                                      <p:to>
                                        <p:strVal val="visible"/>
                                      </p:to>
                                    </p:set>
                                    <p:animEffect transition="in" filter="dissolve">
                                      <p:cBhvr>
                                        <p:cTn id="27"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393310" cy="894622"/>
          </a:xfrm>
        </p:spPr>
        <p:txBody>
          <a:bodyPr>
            <a:normAutofit/>
          </a:bodyPr>
          <a:lstStyle/>
          <a:p>
            <a:r>
              <a:rPr lang="en-US" sz="4800" dirty="0"/>
              <a:t>TCP round trip time, timeout</a:t>
            </a:r>
            <a:endParaRPr lang="en-US" sz="4400" b="0" dirty="0"/>
          </a:p>
        </p:txBody>
      </p:sp>
      <p:sp>
        <p:nvSpPr>
          <p:cNvPr id="29" name="Rectangle 1027">
            <a:extLst>
              <a:ext uri="{FF2B5EF4-FFF2-40B4-BE49-F238E27FC236}">
                <a16:creationId xmlns:a16="http://schemas.microsoft.com/office/drawing/2014/main" id="{E2121436-377D-9943-817E-B014539AAB14}"/>
              </a:ext>
            </a:extLst>
          </p:cNvPr>
          <p:cNvSpPr txBox="1">
            <a:spLocks noChangeArrowheads="1"/>
          </p:cNvSpPr>
          <p:nvPr/>
        </p:nvSpPr>
        <p:spPr>
          <a:xfrm>
            <a:off x="673789" y="1393136"/>
            <a:ext cx="5213444" cy="4648200"/>
          </a:xfrm>
          <a:prstGeom prst="rect">
            <a:avLst/>
          </a:prstGeom>
        </p:spPr>
        <p:txBody>
          <a:bodyPr vert="horz" lIns="91440" tIns="45720" rIns="91440" bIns="45720" rtlCol="0">
            <a:normAutofit lnSpcReduction="10000"/>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charset="0"/>
              <a:buNone/>
              <a:tabLst/>
              <a:defRPr/>
            </a:pPr>
            <a:r>
              <a:rPr kumimoji="0" lang="en-US" sz="3200" b="0" i="1" u="sng" strike="noStrike" kern="1200" cap="none" spc="0" normalizeH="0" baseline="0" noProof="0" dirty="0">
                <a:ln>
                  <a:noFill/>
                </a:ln>
                <a:solidFill>
                  <a:srgbClr val="C00000"/>
                </a:solidFill>
                <a:effectLst/>
                <a:uLnTx/>
                <a:uFillTx/>
                <a:latin typeface="Calibri" panose="020F0502020204030204"/>
                <a:ea typeface="+mn-ea"/>
                <a:cs typeface="+mn-cs"/>
              </a:rPr>
              <a:t>Q:</a:t>
            </a:r>
            <a:r>
              <a:rPr kumimoji="0" lang="en-US" sz="3200" b="0" i="1" u="none" strike="noStrike" kern="1200" cap="none" spc="0" normalizeH="0" baseline="0" noProof="0" dirty="0">
                <a:ln>
                  <a:noFill/>
                </a:ln>
                <a:solidFill>
                  <a:srgbClr val="C00000"/>
                </a:solidFill>
                <a:effectLst/>
                <a:uLnTx/>
                <a:uFillTx/>
                <a:latin typeface="Calibri" panose="020F0502020204030204"/>
                <a:ea typeface="+mn-ea"/>
                <a:cs typeface="+mn-cs"/>
              </a:rPr>
              <a:t> </a:t>
            </a: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how to set TCP timeout value?</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charset="2"/>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longer than RTT, but RTT varies! (so, we need TCP timeout to be dynamic so it is always longer than RTT)</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charset="2"/>
              <a:buChar char="§"/>
              <a:tabLst/>
              <a:defRPr/>
            </a:pPr>
            <a:r>
              <a:rPr kumimoji="0" lang="en-US" sz="2800" b="0" i="1" u="none" strike="noStrike" kern="1200" cap="none" spc="0" normalizeH="0" baseline="0" noProof="0" dirty="0">
                <a:ln>
                  <a:noFill/>
                </a:ln>
                <a:solidFill>
                  <a:srgbClr val="C00000"/>
                </a:solidFill>
                <a:effectLst/>
                <a:uLnTx/>
                <a:uFillTx/>
                <a:latin typeface="Calibri" panose="020F0502020204030204"/>
                <a:ea typeface="+mn-ea"/>
                <a:cs typeface="+mn-cs"/>
              </a:rPr>
              <a:t>too short:</a:t>
            </a:r>
            <a:r>
              <a:rPr kumimoji="0" lang="en-US" sz="2800" b="0" i="0" u="none" strike="noStrike" kern="1200" cap="none" spc="0" normalizeH="0" baseline="0" noProof="0" dirty="0">
                <a:ln>
                  <a:noFill/>
                </a:ln>
                <a:solidFill>
                  <a:srgbClr val="C00000"/>
                </a:solidFill>
                <a:effectLst/>
                <a:uLnTx/>
                <a:uFillTx/>
                <a:latin typeface="Calibri" panose="020F0502020204030204"/>
                <a:ea typeface="+mn-ea"/>
                <a:cs typeface="+mn-cs"/>
              </a:rPr>
              <a:t> </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premature timeout, unnecessary retransmissions (uses extra bandwidth)</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charset="2"/>
              <a:buChar char="§"/>
              <a:tabLst/>
              <a:defRPr/>
            </a:pPr>
            <a:r>
              <a:rPr kumimoji="0" lang="en-US" sz="2800" b="0" i="1" u="none" strike="noStrike" kern="1200" cap="none" spc="0" normalizeH="0" baseline="0" noProof="0" dirty="0">
                <a:ln>
                  <a:noFill/>
                </a:ln>
                <a:solidFill>
                  <a:srgbClr val="C00000"/>
                </a:solidFill>
                <a:effectLst/>
                <a:uLnTx/>
                <a:uFillTx/>
                <a:latin typeface="Calibri" panose="020F0502020204030204"/>
                <a:ea typeface="+mn-ea"/>
                <a:cs typeface="+mn-cs"/>
              </a:rPr>
              <a:t>too long:</a:t>
            </a:r>
            <a:r>
              <a:rPr kumimoji="0" lang="en-US" sz="2800" b="0" i="0" u="none" strike="noStrike" kern="1200" cap="none" spc="0" normalizeH="0" baseline="0" noProof="0" dirty="0">
                <a:ln>
                  <a:noFill/>
                </a:ln>
                <a:solidFill>
                  <a:srgbClr val="C00000"/>
                </a:solidFill>
                <a:effectLst/>
                <a:uLnTx/>
                <a:uFillTx/>
                <a:latin typeface="Calibri" panose="020F0502020204030204"/>
                <a:ea typeface="+mn-ea"/>
                <a:cs typeface="+mn-cs"/>
              </a:rPr>
              <a:t> </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slow reaction to segment loss</a:t>
            </a:r>
          </a:p>
        </p:txBody>
      </p:sp>
      <p:sp>
        <p:nvSpPr>
          <p:cNvPr id="30" name="Rectangle 1028">
            <a:extLst>
              <a:ext uri="{FF2B5EF4-FFF2-40B4-BE49-F238E27FC236}">
                <a16:creationId xmlns:a16="http://schemas.microsoft.com/office/drawing/2014/main" id="{EBDCCB72-DE33-3D44-BBEA-E4C6F08C3D8E}"/>
              </a:ext>
            </a:extLst>
          </p:cNvPr>
          <p:cNvSpPr txBox="1">
            <a:spLocks noChangeArrowheads="1"/>
          </p:cNvSpPr>
          <p:nvPr/>
        </p:nvSpPr>
        <p:spPr>
          <a:xfrm>
            <a:off x="6258838" y="1393136"/>
            <a:ext cx="5565913" cy="4648200"/>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kumimoji="0" lang="en-US" altLang="en-US" sz="3200" b="0" i="1" u="sng" strike="noStrike" kern="1200" cap="none" spc="0" normalizeH="0" baseline="0" noProof="0" dirty="0">
                <a:ln>
                  <a:noFill/>
                </a:ln>
                <a:solidFill>
                  <a:srgbClr val="C00000"/>
                </a:solidFill>
                <a:effectLst/>
                <a:uLnTx/>
                <a:uFillTx/>
                <a:latin typeface="Calibri" panose="020F0502020204030204"/>
                <a:ea typeface="ＭＳ Ｐゴシック" panose="020B0600070205080204" pitchFamily="34" charset="-128"/>
                <a:cs typeface="+mn-cs"/>
              </a:rPr>
              <a:t>Q</a:t>
            </a:r>
            <a:r>
              <a:rPr kumimoji="0" lang="en-US" altLang="en-US" sz="3200" b="0" i="0" u="sng" strike="noStrike" kern="1200" cap="none" spc="0" normalizeH="0" baseline="0" noProof="0" dirty="0">
                <a:ln>
                  <a:noFill/>
                </a:ln>
                <a:solidFill>
                  <a:srgbClr val="C00000"/>
                </a:solidFill>
                <a:effectLst/>
                <a:uLnTx/>
                <a:uFillTx/>
                <a:latin typeface="Calibri" panose="020F0502020204030204"/>
                <a:ea typeface="ＭＳ Ｐゴシック" panose="020B0600070205080204" pitchFamily="34" charset="-128"/>
                <a:cs typeface="+mn-cs"/>
              </a:rPr>
              <a:t>:</a:t>
            </a:r>
            <a:r>
              <a:rPr kumimoji="0" lang="en-US" altLang="en-US" sz="3200" b="0" i="0" u="none" strike="noStrike" kern="1200" cap="none" spc="0" normalizeH="0" baseline="0" noProof="0" dirty="0">
                <a:ln>
                  <a:noFill/>
                </a:ln>
                <a:solidFill>
                  <a:srgbClr val="C00000"/>
                </a:solidFill>
                <a:effectLst/>
                <a:uLnTx/>
                <a:uFillTx/>
                <a:latin typeface="Calibri" panose="020F0502020204030204"/>
                <a:ea typeface="ＭＳ Ｐゴシック" panose="020B0600070205080204" pitchFamily="34" charset="-128"/>
                <a:cs typeface="+mn-cs"/>
              </a:rPr>
              <a:t> </a:t>
            </a:r>
            <a:r>
              <a:rPr kumimoji="0" lang="en-US" altLang="en-US" sz="32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how to estimate RTT?</a:t>
            </a:r>
          </a:p>
          <a:p>
            <a:pPr marL="352425" marR="0" lvl="0" indent="-222250" algn="l" defTabSz="914400" rtl="0" eaLnBrk="1" fontAlgn="auto" latinLnBrk="0" hangingPunct="1">
              <a:lnSpc>
                <a:spcPct val="90000"/>
              </a:lnSpc>
              <a:spcBef>
                <a:spcPts val="6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err="1">
                <a:ln>
                  <a:noFill/>
                </a:ln>
                <a:solidFill>
                  <a:srgbClr val="000099"/>
                </a:solidFill>
                <a:effectLst/>
                <a:uLnTx/>
                <a:uFillTx/>
                <a:latin typeface="Courier New" panose="02070309020205020404" pitchFamily="49" charset="0"/>
                <a:ea typeface="ＭＳ Ｐゴシック" panose="020B0600070205080204" pitchFamily="34" charset="-128"/>
                <a:cs typeface="Courier New" panose="02070309020205020404" pitchFamily="49" charset="0"/>
              </a:rPr>
              <a:t>SampleRTT:</a:t>
            </a:r>
            <a:r>
              <a:rPr kumimoji="0" lang="en-US" altLang="en-US" sz="2800" b="0" i="0" u="none" strike="noStrike" kern="1200" cap="none" spc="0" normalizeH="0" baseline="0" noProof="0" dirty="0" err="1">
                <a:ln>
                  <a:noFill/>
                </a:ln>
                <a:solidFill>
                  <a:prstClr val="black"/>
                </a:solidFill>
                <a:effectLst/>
                <a:uLnTx/>
                <a:uFillTx/>
                <a:latin typeface="Calibri" panose="020F0502020204030204"/>
                <a:ea typeface="ＭＳ Ｐゴシック" panose="020B0600070205080204" pitchFamily="34" charset="-128"/>
                <a:cs typeface="+mn-cs"/>
              </a:rPr>
              <a:t>measured</a:t>
            </a: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time from segment transmission until ACK receipt</a:t>
            </a:r>
          </a:p>
          <a:p>
            <a:pPr marL="695325" marR="0" lvl="1" indent="-231775" algn="l" defTabSz="914400" rtl="0" eaLnBrk="1" fontAlgn="auto" latinLnBrk="0" hangingPunct="1">
              <a:lnSpc>
                <a:spcPct val="90000"/>
              </a:lnSpc>
              <a:spcBef>
                <a:spcPts val="600"/>
              </a:spcBef>
              <a:spcAft>
                <a:spcPts val="0"/>
              </a:spcAft>
              <a:buClr>
                <a:srgbClr val="0000A8"/>
              </a:buClr>
              <a:buSzTx/>
              <a:buFont typeface="Arial" panose="020B0604020202020204" pitchFamily="34" charset="0"/>
              <a:buChar char="•"/>
              <a:tabLst/>
              <a:defRPr/>
            </a:pP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ignore retransmissions</a:t>
            </a:r>
          </a:p>
          <a:p>
            <a:pPr marL="352425" marR="0" lvl="0" indent="-222250" algn="l" defTabSz="914400" rtl="0" eaLnBrk="1" fontAlgn="auto" latinLnBrk="0" hangingPunct="1">
              <a:lnSpc>
                <a:spcPct val="90000"/>
              </a:lnSpc>
              <a:spcBef>
                <a:spcPts val="6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err="1">
                <a:ln>
                  <a:noFill/>
                </a:ln>
                <a:solidFill>
                  <a:srgbClr val="0000A3"/>
                </a:solidFill>
                <a:effectLst/>
                <a:uLnTx/>
                <a:uFillTx/>
                <a:latin typeface="Courier New" panose="02070309020205020404" pitchFamily="49" charset="0"/>
                <a:ea typeface="ＭＳ Ｐゴシック" panose="020B0600070205080204" pitchFamily="34" charset="-128"/>
                <a:cs typeface="Courier New" panose="02070309020205020404" pitchFamily="49" charset="0"/>
              </a:rPr>
              <a:t>SampleRTT</a:t>
            </a:r>
            <a:r>
              <a:rPr kumimoji="0" lang="en-US" altLang="en-US" sz="2800" b="0" i="0" u="none" strike="noStrike" kern="1200" cap="none" spc="0" normalizeH="0" baseline="0" noProof="0" dirty="0">
                <a:ln>
                  <a:noFill/>
                </a:ln>
                <a:solidFill>
                  <a:srgbClr val="0000A8"/>
                </a:solidFill>
                <a:effectLst/>
                <a:uLnTx/>
                <a:uFillTx/>
                <a:latin typeface="Courier New" panose="02070309020205020404" pitchFamily="49" charset="0"/>
                <a:ea typeface="ＭＳ Ｐゴシック" panose="020B0600070205080204" pitchFamily="34" charset="-128"/>
                <a:cs typeface="Courier New" panose="02070309020205020404" pitchFamily="49" charset="0"/>
              </a:rPr>
              <a:t> </a:t>
            </a: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will vary, want estimated RTT “</a:t>
            </a:r>
            <a:r>
              <a:rPr kumimoji="0" lang="en-US" altLang="ja-JP"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smoother</a:t>
            </a:r>
            <a:r>
              <a:rPr kumimoji="0" lang="en-US" altLang="ja-JP"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a:t>
            </a:r>
            <a:endParaRPr kumimoji="0" lang="en-US" altLang="ja-JP"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a:p>
            <a:pPr marL="695325" marR="0" lvl="1" indent="-231775" algn="l" defTabSz="914400" rtl="0" eaLnBrk="1" fontAlgn="auto" latinLnBrk="0" hangingPunct="1">
              <a:lnSpc>
                <a:spcPct val="90000"/>
              </a:lnSpc>
              <a:spcBef>
                <a:spcPts val="600"/>
              </a:spcBef>
              <a:spcAft>
                <a:spcPts val="0"/>
              </a:spcAft>
              <a:buClr>
                <a:srgbClr val="0000A8"/>
              </a:buClr>
              <a:buSzTx/>
              <a:buFont typeface="Arial" panose="020B0604020202020204" pitchFamily="34" charset="0"/>
              <a:buChar char="•"/>
              <a:tabLst/>
              <a:defRPr/>
            </a:pP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average several </a:t>
            </a:r>
            <a:r>
              <a:rPr kumimoji="0" lang="en-US" altLang="en-US" sz="2400" b="0" i="1"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recent</a:t>
            </a: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measurements, not just current </a:t>
            </a:r>
            <a:r>
              <a:rPr kumimoji="0" lang="en-US" altLang="en-US" sz="2400" b="0" i="0" u="none" strike="noStrike" kern="1200" cap="none" spc="0" normalizeH="0" baseline="0" noProof="0" dirty="0" err="1">
                <a:ln>
                  <a:noFill/>
                </a:ln>
                <a:solidFill>
                  <a:srgbClr val="0000A3"/>
                </a:solidFill>
                <a:effectLst/>
                <a:uLnTx/>
                <a:uFillTx/>
                <a:latin typeface="Courier New" panose="02070309020205020404" pitchFamily="49" charset="0"/>
                <a:ea typeface="ＭＳ Ｐゴシック" panose="020B0600070205080204" pitchFamily="34" charset="-128"/>
                <a:cs typeface="Courier New" panose="02070309020205020404" pitchFamily="49" charset="0"/>
              </a:rPr>
              <a:t>SampleRTT</a:t>
            </a:r>
            <a:endParaRPr kumimoji="0" lang="en-US" altLang="en-US" sz="2400" b="0" i="0" u="none" strike="noStrike" kern="1200" cap="none" spc="0" normalizeH="0" baseline="0" noProof="0" dirty="0">
              <a:ln>
                <a:noFill/>
              </a:ln>
              <a:solidFill>
                <a:srgbClr val="0000A3"/>
              </a:solidFill>
              <a:effectLst/>
              <a:uLnTx/>
              <a:uFillTx/>
              <a:latin typeface="Courier New" panose="02070309020205020404" pitchFamily="49" charset="0"/>
              <a:ea typeface="ＭＳ Ｐゴシック" panose="020B0600070205080204" pitchFamily="34" charset="-128"/>
              <a:cs typeface="Courier New" panose="02070309020205020404" pitchFamily="49" charset="0"/>
            </a:endParaRPr>
          </a:p>
        </p:txBody>
      </p:sp>
      <p:sp>
        <p:nvSpPr>
          <p:cNvPr id="5" name="Slide Number Placeholder 2">
            <a:extLst>
              <a:ext uri="{FF2B5EF4-FFF2-40B4-BE49-F238E27FC236}">
                <a16:creationId xmlns:a16="http://schemas.microsoft.com/office/drawing/2014/main" id="{969C69A2-4389-474B-8FF4-E0D66DDE428E}"/>
              </a:ext>
            </a:extLst>
          </p:cNvPr>
          <p:cNvSpPr>
            <a:spLocks noGrp="1"/>
          </p:cNvSpPr>
          <p:nvPr>
            <p:ph type="sldNum" sz="quarter" idx="4"/>
          </p:nvPr>
        </p:nvSpPr>
        <p:spPr>
          <a:xfrm>
            <a:off x="9219616" y="6443089"/>
            <a:ext cx="2743200" cy="365125"/>
          </a:xfrm>
        </p:spPr>
        <p:txBody>
          <a:bodyPr/>
          <a:lstStyle/>
          <a:p>
            <a:r>
              <a:rPr lang="en-US"/>
              <a:t>Transport Layer: 3-</a:t>
            </a:r>
            <a:fld id="{C4204591-24BD-A542-B9D5-F8D8A88D2FEE}" type="slidenum">
              <a:rPr lang="en-US" smtClean="0"/>
              <a:pPr/>
              <a:t>101</a:t>
            </a:fld>
            <a:endParaRPr lang="en-US" dirty="0"/>
          </a:p>
        </p:txBody>
      </p:sp>
    </p:spTree>
    <p:extLst>
      <p:ext uri="{BB962C8B-B14F-4D97-AF65-F5344CB8AC3E}">
        <p14:creationId xmlns:p14="http://schemas.microsoft.com/office/powerpoint/2010/main" val="4149900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dissolve">
                                      <p:cBhvr>
                                        <p:cTn id="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Rectangle 41">
            <a:extLst>
              <a:ext uri="{FF2B5EF4-FFF2-40B4-BE49-F238E27FC236}">
                <a16:creationId xmlns:a16="http://schemas.microsoft.com/office/drawing/2014/main" id="{3F844AE2-7CBB-B241-ABD8-7F7D48828D4B}"/>
              </a:ext>
            </a:extLst>
          </p:cNvPr>
          <p:cNvSpPr/>
          <p:nvPr/>
        </p:nvSpPr>
        <p:spPr>
          <a:xfrm>
            <a:off x="876300" y="1261543"/>
            <a:ext cx="8974869" cy="46166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393310" cy="894622"/>
          </a:xfrm>
        </p:spPr>
        <p:txBody>
          <a:bodyPr>
            <a:normAutofit/>
          </a:bodyPr>
          <a:lstStyle/>
          <a:p>
            <a:r>
              <a:rPr lang="en-US" sz="4800" dirty="0"/>
              <a:t>TCP round trip time, timeout</a:t>
            </a:r>
            <a:endParaRPr lang="en-US" sz="4400" b="0" dirty="0"/>
          </a:p>
        </p:txBody>
      </p:sp>
      <p:sp>
        <p:nvSpPr>
          <p:cNvPr id="28" name="Text Box 3">
            <a:extLst>
              <a:ext uri="{FF2B5EF4-FFF2-40B4-BE49-F238E27FC236}">
                <a16:creationId xmlns:a16="http://schemas.microsoft.com/office/drawing/2014/main" id="{6466E19A-B1DF-1A42-B002-F49CA04A4C03}"/>
              </a:ext>
            </a:extLst>
          </p:cNvPr>
          <p:cNvSpPr txBox="1">
            <a:spLocks noChangeArrowheads="1"/>
          </p:cNvSpPr>
          <p:nvPr/>
        </p:nvSpPr>
        <p:spPr bwMode="auto">
          <a:xfrm>
            <a:off x="876300" y="1246817"/>
            <a:ext cx="9052479" cy="46166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400" b="1" i="0" u="none" strike="noStrike" kern="1200" cap="none" spc="0" normalizeH="0" baseline="0" noProof="0" dirty="0" err="1">
                <a:ln>
                  <a:noFill/>
                </a:ln>
                <a:solidFill>
                  <a:srgbClr val="000000"/>
                </a:solidFill>
                <a:effectLst/>
                <a:uLnTx/>
                <a:uFillTx/>
                <a:latin typeface="Courier New" charset="0"/>
                <a:ea typeface="ＭＳ Ｐゴシック" charset="0"/>
                <a:cs typeface="+mn-cs"/>
              </a:rPr>
              <a:t>EstimatedRTT</a:t>
            </a:r>
            <a:r>
              <a:rPr kumimoji="0" lang="en-US" sz="2400" b="1" i="0" u="none" strike="noStrike" kern="1200" cap="none" spc="0" normalizeH="0" baseline="0" noProof="0" dirty="0">
                <a:ln>
                  <a:noFill/>
                </a:ln>
                <a:solidFill>
                  <a:srgbClr val="000000"/>
                </a:solidFill>
                <a:effectLst/>
                <a:uLnTx/>
                <a:uFillTx/>
                <a:latin typeface="Courier New" charset="0"/>
                <a:ea typeface="ＭＳ Ｐゴシック" charset="0"/>
                <a:cs typeface="+mn-cs"/>
              </a:rPr>
              <a:t> = (1- </a:t>
            </a:r>
            <a:r>
              <a:rPr kumimoji="0" lang="en-US" sz="2400" b="1" i="0" u="none" strike="noStrike" kern="1200" cap="none" spc="0" normalizeH="0" baseline="0" noProof="0" dirty="0">
                <a:ln>
                  <a:noFill/>
                </a:ln>
                <a:solidFill>
                  <a:srgbClr val="000000"/>
                </a:solidFill>
                <a:effectLst/>
                <a:uLnTx/>
                <a:uFillTx/>
                <a:latin typeface="Courier New" charset="0"/>
                <a:ea typeface="ＭＳ Ｐゴシック" charset="0"/>
                <a:cs typeface="+mn-cs"/>
                <a:sym typeface="Symbol" charset="0"/>
              </a:rPr>
              <a:t></a:t>
            </a:r>
            <a:r>
              <a:rPr kumimoji="0" lang="en-US" sz="2400" b="1" i="0" u="none" strike="noStrike" kern="1200" cap="none" spc="0" normalizeH="0" baseline="0" noProof="0" dirty="0">
                <a:ln>
                  <a:noFill/>
                </a:ln>
                <a:solidFill>
                  <a:srgbClr val="000000"/>
                </a:solidFill>
                <a:effectLst/>
                <a:uLnTx/>
                <a:uFillTx/>
                <a:latin typeface="Courier New" charset="0"/>
                <a:ea typeface="ＭＳ Ｐゴシック" charset="0"/>
                <a:cs typeface="+mn-cs"/>
              </a:rPr>
              <a:t>)*</a:t>
            </a:r>
            <a:r>
              <a:rPr kumimoji="0" lang="en-US" sz="2400" b="1" i="0" u="none" strike="noStrike" kern="1200" cap="none" spc="0" normalizeH="0" baseline="0" noProof="0" dirty="0" err="1">
                <a:ln>
                  <a:noFill/>
                </a:ln>
                <a:solidFill>
                  <a:srgbClr val="000000"/>
                </a:solidFill>
                <a:effectLst/>
                <a:uLnTx/>
                <a:uFillTx/>
                <a:latin typeface="Courier New" charset="0"/>
                <a:ea typeface="ＭＳ Ｐゴシック" charset="0"/>
                <a:cs typeface="+mn-cs"/>
              </a:rPr>
              <a:t>EstimatedRTT</a:t>
            </a:r>
            <a:r>
              <a:rPr kumimoji="0" lang="en-US" sz="2400" b="1" i="0" u="none" strike="noStrike" kern="1200" cap="none" spc="0" normalizeH="0" baseline="0" noProof="0" dirty="0">
                <a:ln>
                  <a:noFill/>
                </a:ln>
                <a:solidFill>
                  <a:srgbClr val="000000"/>
                </a:solidFill>
                <a:effectLst/>
                <a:uLnTx/>
                <a:uFillTx/>
                <a:latin typeface="Courier New" charset="0"/>
                <a:ea typeface="ＭＳ Ｐゴシック" charset="0"/>
                <a:cs typeface="+mn-cs"/>
              </a:rPr>
              <a:t> + </a:t>
            </a:r>
            <a:r>
              <a:rPr kumimoji="0" lang="en-US" sz="2400" b="1" i="0" u="none" strike="noStrike" kern="1200" cap="none" spc="0" normalizeH="0" baseline="0" noProof="0" dirty="0">
                <a:ln>
                  <a:noFill/>
                </a:ln>
                <a:solidFill>
                  <a:srgbClr val="000000"/>
                </a:solidFill>
                <a:effectLst/>
                <a:uLnTx/>
                <a:uFillTx/>
                <a:latin typeface="Courier New" charset="0"/>
                <a:ea typeface="ＭＳ Ｐゴシック" charset="0"/>
                <a:cs typeface="+mn-cs"/>
                <a:sym typeface="Symbol" charset="0"/>
              </a:rPr>
              <a:t></a:t>
            </a:r>
            <a:r>
              <a:rPr kumimoji="0" lang="en-US" sz="2400" b="1" i="0" u="none" strike="noStrike" kern="1200" cap="none" spc="0" normalizeH="0" baseline="0" noProof="0" dirty="0">
                <a:ln>
                  <a:noFill/>
                </a:ln>
                <a:solidFill>
                  <a:srgbClr val="000000"/>
                </a:solidFill>
                <a:effectLst/>
                <a:uLnTx/>
                <a:uFillTx/>
                <a:latin typeface="Courier New" charset="0"/>
                <a:ea typeface="ＭＳ Ｐゴシック" charset="0"/>
                <a:cs typeface="+mn-cs"/>
              </a:rPr>
              <a:t>*</a:t>
            </a:r>
            <a:r>
              <a:rPr kumimoji="0" lang="en-US" sz="2400" b="1" i="0" u="none" strike="noStrike" kern="1200" cap="none" spc="0" normalizeH="0" baseline="0" noProof="0" dirty="0" err="1">
                <a:ln>
                  <a:noFill/>
                </a:ln>
                <a:solidFill>
                  <a:srgbClr val="000000"/>
                </a:solidFill>
                <a:effectLst/>
                <a:uLnTx/>
                <a:uFillTx/>
                <a:latin typeface="Courier New" charset="0"/>
                <a:ea typeface="ＭＳ Ｐゴシック" charset="0"/>
                <a:cs typeface="+mn-cs"/>
              </a:rPr>
              <a:t>SampleRTT</a:t>
            </a:r>
            <a:endParaRPr kumimoji="0" lang="en-US" sz="2400" b="1" i="0" u="none" strike="noStrike" kern="1200" cap="none" spc="0" normalizeH="0" baseline="0" noProof="0" dirty="0">
              <a:ln>
                <a:noFill/>
              </a:ln>
              <a:solidFill>
                <a:srgbClr val="000000"/>
              </a:solidFill>
              <a:effectLst/>
              <a:uLnTx/>
              <a:uFillTx/>
              <a:latin typeface="Courier New" charset="0"/>
              <a:ea typeface="ＭＳ Ｐゴシック" charset="0"/>
              <a:cs typeface="+mn-cs"/>
            </a:endParaRPr>
          </a:p>
        </p:txBody>
      </p:sp>
      <p:sp>
        <p:nvSpPr>
          <p:cNvPr id="31" name="Rectangle 4">
            <a:extLst>
              <a:ext uri="{FF2B5EF4-FFF2-40B4-BE49-F238E27FC236}">
                <a16:creationId xmlns:a16="http://schemas.microsoft.com/office/drawing/2014/main" id="{4A4474B4-4EC5-0C4B-8B43-3433BA1CD706}"/>
              </a:ext>
            </a:extLst>
          </p:cNvPr>
          <p:cNvSpPr>
            <a:spLocks noChangeArrowheads="1"/>
          </p:cNvSpPr>
          <p:nvPr/>
        </p:nvSpPr>
        <p:spPr bwMode="auto">
          <a:xfrm>
            <a:off x="951602" y="1857328"/>
            <a:ext cx="7067550" cy="142449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292100" marR="0" lvl="0" indent="-292100" algn="l" defTabSz="914400" rtl="0" eaLnBrk="0" fontAlgn="base" latinLnBrk="0" hangingPunct="0">
              <a:lnSpc>
                <a:spcPct val="85000"/>
              </a:lnSpc>
              <a:spcBef>
                <a:spcPct val="20000"/>
              </a:spcBef>
              <a:spcAft>
                <a:spcPct val="0"/>
              </a:spcAft>
              <a:buClr>
                <a:srgbClr val="000099"/>
              </a:buClr>
              <a:buSzPct val="100000"/>
              <a:buFont typeface="Wingdings" charset="2"/>
              <a:buChar char="§"/>
              <a:tabLst/>
              <a:defRPr/>
            </a:pPr>
            <a:r>
              <a:rPr kumimoji="0" lang="en-US" sz="2400" b="0" i="0" u="sng" strike="noStrike" kern="1200" cap="none" spc="0" normalizeH="0" baseline="0" noProof="0" dirty="0">
                <a:ln>
                  <a:noFill/>
                </a:ln>
                <a:solidFill>
                  <a:srgbClr val="000000"/>
                </a:solidFill>
                <a:effectLst/>
                <a:uLnTx/>
                <a:uFillTx/>
                <a:latin typeface="Calibri" panose="020F0502020204030204"/>
                <a:ea typeface="ＭＳ Ｐゴシック" charset="0"/>
                <a:cs typeface="+mn-cs"/>
              </a:rPr>
              <a:t>e</a:t>
            </a:r>
            <a:r>
              <a:rPr kumimoji="0" lang="en-US" sz="24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rPr>
              <a:t>xponential </a:t>
            </a:r>
            <a:r>
              <a:rPr kumimoji="0" lang="en-US" sz="2400" b="0" i="0" u="sng" strike="noStrike" kern="1200" cap="none" spc="0" normalizeH="0" baseline="0" noProof="0" dirty="0">
                <a:ln>
                  <a:noFill/>
                </a:ln>
                <a:solidFill>
                  <a:srgbClr val="000000"/>
                </a:solidFill>
                <a:effectLst/>
                <a:uLnTx/>
                <a:uFillTx/>
                <a:latin typeface="Calibri" panose="020F0502020204030204"/>
                <a:ea typeface="ＭＳ Ｐゴシック" charset="0"/>
                <a:cs typeface="+mn-cs"/>
              </a:rPr>
              <a:t>w</a:t>
            </a:r>
            <a:r>
              <a:rPr kumimoji="0" lang="en-US" sz="24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rPr>
              <a:t>eighted </a:t>
            </a:r>
            <a:r>
              <a:rPr kumimoji="0" lang="en-US" sz="2400" b="0" i="0" u="sng" strike="noStrike" kern="1200" cap="none" spc="0" normalizeH="0" baseline="0" noProof="0" dirty="0">
                <a:ln>
                  <a:noFill/>
                </a:ln>
                <a:solidFill>
                  <a:srgbClr val="000000"/>
                </a:solidFill>
                <a:effectLst/>
                <a:uLnTx/>
                <a:uFillTx/>
                <a:latin typeface="Calibri" panose="020F0502020204030204"/>
                <a:ea typeface="ＭＳ Ｐゴシック" charset="0"/>
                <a:cs typeface="+mn-cs"/>
              </a:rPr>
              <a:t>m</a:t>
            </a:r>
            <a:r>
              <a:rPr kumimoji="0" lang="en-US" sz="24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rPr>
              <a:t>oving </a:t>
            </a:r>
            <a:r>
              <a:rPr kumimoji="0" lang="en-US" sz="2400" b="0" i="0" u="sng" strike="noStrike" kern="1200" cap="none" spc="0" normalizeH="0" baseline="0" noProof="0" dirty="0">
                <a:ln>
                  <a:noFill/>
                </a:ln>
                <a:solidFill>
                  <a:srgbClr val="000000"/>
                </a:solidFill>
                <a:effectLst/>
                <a:uLnTx/>
                <a:uFillTx/>
                <a:latin typeface="Calibri" panose="020F0502020204030204"/>
                <a:ea typeface="ＭＳ Ｐゴシック" charset="0"/>
                <a:cs typeface="+mn-cs"/>
              </a:rPr>
              <a:t>a</a:t>
            </a:r>
            <a:r>
              <a:rPr kumimoji="0" lang="en-US" sz="24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rPr>
              <a:t>verage (EWMA)</a:t>
            </a:r>
          </a:p>
          <a:p>
            <a:pPr marL="292100" marR="0" lvl="0" indent="-292100" algn="l" defTabSz="914400" rtl="0" eaLnBrk="0" fontAlgn="base" latinLnBrk="0" hangingPunct="0">
              <a:lnSpc>
                <a:spcPct val="85000"/>
              </a:lnSpc>
              <a:spcBef>
                <a:spcPct val="20000"/>
              </a:spcBef>
              <a:spcAft>
                <a:spcPct val="0"/>
              </a:spcAft>
              <a:buClr>
                <a:srgbClr val="000099"/>
              </a:buClr>
              <a:buSzPct val="100000"/>
              <a:buFont typeface="Wingdings" charset="2"/>
              <a:buChar char="§"/>
              <a:tabLst/>
              <a:defRPr/>
            </a:pPr>
            <a:r>
              <a:rPr kumimoji="0" lang="en-US" sz="24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rPr>
              <a:t>influence of past sample decreases exponentially fast</a:t>
            </a:r>
          </a:p>
          <a:p>
            <a:pPr marL="292100" marR="0" lvl="0" indent="-292100" algn="l" defTabSz="914400" rtl="0" eaLnBrk="0" fontAlgn="base" latinLnBrk="0" hangingPunct="0">
              <a:lnSpc>
                <a:spcPct val="85000"/>
              </a:lnSpc>
              <a:spcBef>
                <a:spcPct val="20000"/>
              </a:spcBef>
              <a:spcAft>
                <a:spcPct val="0"/>
              </a:spcAft>
              <a:buClr>
                <a:srgbClr val="000099"/>
              </a:buClr>
              <a:buSzPct val="100000"/>
              <a:buFont typeface="Wingdings" charset="2"/>
              <a:buChar char="§"/>
              <a:tabLst/>
              <a:defRPr/>
            </a:pPr>
            <a:r>
              <a:rPr kumimoji="0" lang="en-US" sz="24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rPr>
              <a:t>typical value: </a:t>
            </a:r>
            <a:r>
              <a:rPr kumimoji="0" lang="en-US" sz="24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sym typeface="Symbol" charset="0"/>
              </a:rPr>
              <a:t> </a:t>
            </a:r>
            <a:r>
              <a:rPr kumimoji="0" lang="en-US" sz="2400" b="1"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sym typeface="Symbol" charset="0"/>
              </a:rPr>
              <a:t>=</a:t>
            </a:r>
            <a:r>
              <a:rPr kumimoji="0" lang="en-US" sz="24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rPr>
              <a:t> 0.125</a:t>
            </a:r>
          </a:p>
        </p:txBody>
      </p:sp>
      <p:grpSp>
        <p:nvGrpSpPr>
          <p:cNvPr id="5" name="Group 4">
            <a:extLst>
              <a:ext uri="{FF2B5EF4-FFF2-40B4-BE49-F238E27FC236}">
                <a16:creationId xmlns:a16="http://schemas.microsoft.com/office/drawing/2014/main" id="{F081A723-2F83-4149-BCD6-BF02F3F3BE24}"/>
              </a:ext>
            </a:extLst>
          </p:cNvPr>
          <p:cNvGrpSpPr/>
          <p:nvPr/>
        </p:nvGrpSpPr>
        <p:grpSpPr>
          <a:xfrm>
            <a:off x="4794939" y="2569573"/>
            <a:ext cx="6448425" cy="4292600"/>
            <a:chOff x="1531938" y="2565400"/>
            <a:chExt cx="6448425" cy="4292600"/>
          </a:xfrm>
        </p:grpSpPr>
        <p:grpSp>
          <p:nvGrpSpPr>
            <p:cNvPr id="25" name="Group 14">
              <a:extLst>
                <a:ext uri="{FF2B5EF4-FFF2-40B4-BE49-F238E27FC236}">
                  <a16:creationId xmlns:a16="http://schemas.microsoft.com/office/drawing/2014/main" id="{B47CB747-71BF-F246-8D51-35EDB4E56B20}"/>
                </a:ext>
              </a:extLst>
            </p:cNvPr>
            <p:cNvGrpSpPr>
              <a:grpSpLocks/>
            </p:cNvGrpSpPr>
            <p:nvPr/>
          </p:nvGrpSpPr>
          <p:grpSpPr bwMode="auto">
            <a:xfrm>
              <a:off x="1708150" y="2565400"/>
              <a:ext cx="6272213" cy="4292600"/>
              <a:chOff x="782" y="1865"/>
              <a:chExt cx="3951" cy="2704"/>
            </a:xfrm>
          </p:grpSpPr>
          <p:pic>
            <p:nvPicPr>
              <p:cNvPr id="26" name="Picture 12">
                <a:extLst>
                  <a:ext uri="{FF2B5EF4-FFF2-40B4-BE49-F238E27FC236}">
                    <a16:creationId xmlns:a16="http://schemas.microsoft.com/office/drawing/2014/main" id="{1B79C964-96AD-AA4A-B4CF-C6377C29E5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2" y="1865"/>
                <a:ext cx="3951" cy="2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Rectangle 13">
                <a:extLst>
                  <a:ext uri="{FF2B5EF4-FFF2-40B4-BE49-F238E27FC236}">
                    <a16:creationId xmlns:a16="http://schemas.microsoft.com/office/drawing/2014/main" id="{92FABEFD-E51C-0A49-A008-5D94B930D232}"/>
                  </a:ext>
                </a:extLst>
              </p:cNvPr>
              <p:cNvSpPr>
                <a:spLocks noChangeArrowheads="1"/>
              </p:cNvSpPr>
              <p:nvPr/>
            </p:nvSpPr>
            <p:spPr bwMode="auto">
              <a:xfrm>
                <a:off x="2070" y="1926"/>
                <a:ext cx="1404" cy="168"/>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32" name="Text Box 18">
              <a:extLst>
                <a:ext uri="{FF2B5EF4-FFF2-40B4-BE49-F238E27FC236}">
                  <a16:creationId xmlns:a16="http://schemas.microsoft.com/office/drawing/2014/main" id="{F9CA757D-88CC-BF41-8C8F-6A16BC6C043B}"/>
                </a:ext>
              </a:extLst>
            </p:cNvPr>
            <p:cNvSpPr txBox="1">
              <a:spLocks noChangeArrowheads="1"/>
            </p:cNvSpPr>
            <p:nvPr/>
          </p:nvSpPr>
          <p:spPr bwMode="auto">
            <a:xfrm rot="10800000">
              <a:off x="1531938" y="3535363"/>
              <a:ext cx="428625" cy="1747837"/>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eaVert"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rPr>
                <a:t>RTT (milliseconds)</a:t>
              </a:r>
            </a:p>
          </p:txBody>
        </p:sp>
        <p:sp>
          <p:nvSpPr>
            <p:cNvPr id="33" name="Text Box 19">
              <a:extLst>
                <a:ext uri="{FF2B5EF4-FFF2-40B4-BE49-F238E27FC236}">
                  <a16:creationId xmlns:a16="http://schemas.microsoft.com/office/drawing/2014/main" id="{5783915F-0896-D04A-9D0B-BE930F53923F}"/>
                </a:ext>
              </a:extLst>
            </p:cNvPr>
            <p:cNvSpPr txBox="1">
              <a:spLocks noChangeArrowheads="1"/>
            </p:cNvSpPr>
            <p:nvPr/>
          </p:nvSpPr>
          <p:spPr bwMode="auto">
            <a:xfrm>
              <a:off x="2265363" y="3168650"/>
              <a:ext cx="3867150" cy="304800"/>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charset="0"/>
                  <a:ea typeface="ＭＳ Ｐゴシック" charset="0"/>
                  <a:cs typeface="+mn-cs"/>
                </a:rPr>
                <a:t>RTT:</a:t>
              </a:r>
              <a:r>
                <a:rPr kumimoji="0" lang="en-US" sz="1400" b="0" i="0" u="none" strike="noStrike" kern="1200" cap="none" spc="0" normalizeH="0" baseline="0" noProof="0">
                  <a:ln>
                    <a:noFill/>
                  </a:ln>
                  <a:solidFill>
                    <a:srgbClr val="FFFFFF"/>
                  </a:solidFill>
                  <a:effectLst/>
                  <a:uLnTx/>
                  <a:uFillTx/>
                  <a:latin typeface="Arial" charset="0"/>
                  <a:ea typeface="ＭＳ Ｐゴシック" charset="0"/>
                  <a:cs typeface="+mn-cs"/>
                </a:rPr>
                <a:t> </a:t>
              </a:r>
              <a:r>
                <a:rPr kumimoji="0" lang="en-US" sz="1400" b="0" i="0" u="none" strike="noStrike" kern="1200" cap="none" spc="0" normalizeH="0" baseline="0" noProof="0">
                  <a:ln>
                    <a:noFill/>
                  </a:ln>
                  <a:solidFill>
                    <a:srgbClr val="000000"/>
                  </a:solidFill>
                  <a:effectLst/>
                  <a:uLnTx/>
                  <a:uFillTx/>
                  <a:latin typeface="Arial" charset="0"/>
                  <a:ea typeface="ＭＳ Ｐゴシック" charset="0"/>
                  <a:cs typeface="+mn-cs"/>
                </a:rPr>
                <a:t>gaia.cs.umass.edu</a:t>
              </a:r>
              <a:r>
                <a:rPr kumimoji="0" lang="en-US" sz="1400" b="0" i="0" u="none" strike="noStrike" kern="1200" cap="none" spc="0" normalizeH="0" baseline="0" noProof="0">
                  <a:ln>
                    <a:noFill/>
                  </a:ln>
                  <a:solidFill>
                    <a:srgbClr val="FFFFFF"/>
                  </a:solidFill>
                  <a:effectLst/>
                  <a:uLnTx/>
                  <a:uFillTx/>
                  <a:latin typeface="Arial" charset="0"/>
                  <a:ea typeface="ＭＳ Ｐゴシック" charset="0"/>
                  <a:cs typeface="+mn-cs"/>
                </a:rPr>
                <a:t> </a:t>
              </a:r>
              <a:r>
                <a:rPr kumimoji="0" lang="en-US" sz="1400" b="0" i="0" u="none" strike="noStrike" kern="1200" cap="none" spc="0" normalizeH="0" baseline="0" noProof="0">
                  <a:ln>
                    <a:noFill/>
                  </a:ln>
                  <a:solidFill>
                    <a:srgbClr val="000000"/>
                  </a:solidFill>
                  <a:effectLst/>
                  <a:uLnTx/>
                  <a:uFillTx/>
                  <a:latin typeface="Arial" charset="0"/>
                  <a:ea typeface="ＭＳ Ｐゴシック" charset="0"/>
                  <a:cs typeface="+mn-cs"/>
                </a:rPr>
                <a:t>to</a:t>
              </a:r>
              <a:r>
                <a:rPr kumimoji="0" lang="en-US" sz="1400" b="0" i="0" u="none" strike="noStrike" kern="1200" cap="none" spc="0" normalizeH="0" baseline="0" noProof="0">
                  <a:ln>
                    <a:noFill/>
                  </a:ln>
                  <a:solidFill>
                    <a:srgbClr val="FFFFFF"/>
                  </a:solidFill>
                  <a:effectLst/>
                  <a:uLnTx/>
                  <a:uFillTx/>
                  <a:latin typeface="Arial" charset="0"/>
                  <a:ea typeface="ＭＳ Ｐゴシック" charset="0"/>
                  <a:cs typeface="+mn-cs"/>
                </a:rPr>
                <a:t> </a:t>
              </a:r>
              <a:r>
                <a:rPr kumimoji="0" lang="en-US" sz="1400" b="0" i="0" u="none" strike="noStrike" kern="1200" cap="none" spc="0" normalizeH="0" baseline="0" noProof="0">
                  <a:ln>
                    <a:noFill/>
                  </a:ln>
                  <a:solidFill>
                    <a:srgbClr val="000000"/>
                  </a:solidFill>
                  <a:effectLst/>
                  <a:uLnTx/>
                  <a:uFillTx/>
                  <a:latin typeface="Arial" charset="0"/>
                  <a:ea typeface="ＭＳ Ｐゴシック" charset="0"/>
                  <a:cs typeface="+mn-cs"/>
                </a:rPr>
                <a:t>fantasia.eurecom.fr</a:t>
              </a:r>
            </a:p>
          </p:txBody>
        </p:sp>
        <p:sp>
          <p:nvSpPr>
            <p:cNvPr id="34" name="Text Box 20">
              <a:extLst>
                <a:ext uri="{FF2B5EF4-FFF2-40B4-BE49-F238E27FC236}">
                  <a16:creationId xmlns:a16="http://schemas.microsoft.com/office/drawing/2014/main" id="{FDF3CC5E-05FF-9348-AFEA-B37BF0709D00}"/>
                </a:ext>
              </a:extLst>
            </p:cNvPr>
            <p:cNvSpPr txBox="1">
              <a:spLocks noChangeArrowheads="1"/>
            </p:cNvSpPr>
            <p:nvPr/>
          </p:nvSpPr>
          <p:spPr bwMode="auto">
            <a:xfrm>
              <a:off x="6221413" y="5230813"/>
              <a:ext cx="1181100" cy="3365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rPr>
                <a:t>sampleRTT</a:t>
              </a:r>
            </a:p>
          </p:txBody>
        </p:sp>
        <p:sp>
          <p:nvSpPr>
            <p:cNvPr id="35" name="Text Box 21">
              <a:extLst>
                <a:ext uri="{FF2B5EF4-FFF2-40B4-BE49-F238E27FC236}">
                  <a16:creationId xmlns:a16="http://schemas.microsoft.com/office/drawing/2014/main" id="{F17B9932-059C-5C46-AFDC-5141617F4B50}"/>
                </a:ext>
              </a:extLst>
            </p:cNvPr>
            <p:cNvSpPr txBox="1">
              <a:spLocks noChangeArrowheads="1"/>
            </p:cNvSpPr>
            <p:nvPr/>
          </p:nvSpPr>
          <p:spPr bwMode="auto">
            <a:xfrm>
              <a:off x="6215063" y="5548313"/>
              <a:ext cx="1431925" cy="3365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rPr>
                <a:t>EstimatedRTT</a:t>
              </a:r>
            </a:p>
          </p:txBody>
        </p:sp>
        <p:sp>
          <p:nvSpPr>
            <p:cNvPr id="36" name="AutoShape 22">
              <a:extLst>
                <a:ext uri="{FF2B5EF4-FFF2-40B4-BE49-F238E27FC236}">
                  <a16:creationId xmlns:a16="http://schemas.microsoft.com/office/drawing/2014/main" id="{5C984DD6-69E3-6841-B32A-69B38C890B14}"/>
                </a:ext>
              </a:extLst>
            </p:cNvPr>
            <p:cNvSpPr>
              <a:spLocks noChangeArrowheads="1"/>
            </p:cNvSpPr>
            <p:nvPr/>
          </p:nvSpPr>
          <p:spPr bwMode="auto">
            <a:xfrm>
              <a:off x="6005513" y="5343525"/>
              <a:ext cx="147637" cy="142875"/>
            </a:xfrm>
            <a:prstGeom prst="diamond">
              <a:avLst/>
            </a:prstGeom>
            <a:solidFill>
              <a:srgbClr val="0000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37" name="AutoShape 23">
              <a:extLst>
                <a:ext uri="{FF2B5EF4-FFF2-40B4-BE49-F238E27FC236}">
                  <a16:creationId xmlns:a16="http://schemas.microsoft.com/office/drawing/2014/main" id="{949FCF6B-A257-E540-8887-09B596633DCF}"/>
                </a:ext>
              </a:extLst>
            </p:cNvPr>
            <p:cNvSpPr>
              <a:spLocks noChangeArrowheads="1"/>
            </p:cNvSpPr>
            <p:nvPr/>
          </p:nvSpPr>
          <p:spPr bwMode="auto">
            <a:xfrm rot="2776382">
              <a:off x="6011069" y="5633244"/>
              <a:ext cx="147637" cy="142875"/>
            </a:xfrm>
            <a:prstGeom prst="diamond">
              <a:avLst/>
            </a:prstGeom>
            <a:solidFill>
              <a:srgbClr val="FF66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38" name="Rectangle 24">
              <a:extLst>
                <a:ext uri="{FF2B5EF4-FFF2-40B4-BE49-F238E27FC236}">
                  <a16:creationId xmlns:a16="http://schemas.microsoft.com/office/drawing/2014/main" id="{1C4D877B-9F3D-6342-9DFB-B8DAC5F2E1C6}"/>
                </a:ext>
              </a:extLst>
            </p:cNvPr>
            <p:cNvSpPr>
              <a:spLocks noChangeArrowheads="1"/>
            </p:cNvSpPr>
            <p:nvPr/>
          </p:nvSpPr>
          <p:spPr bwMode="auto">
            <a:xfrm>
              <a:off x="4108450" y="6389688"/>
              <a:ext cx="1863725" cy="468312"/>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39" name="Group 15">
              <a:extLst>
                <a:ext uri="{FF2B5EF4-FFF2-40B4-BE49-F238E27FC236}">
                  <a16:creationId xmlns:a16="http://schemas.microsoft.com/office/drawing/2014/main" id="{46A7C35C-F55E-D448-9F19-A868DE731AA0}"/>
                </a:ext>
              </a:extLst>
            </p:cNvPr>
            <p:cNvGrpSpPr>
              <a:grpSpLocks/>
            </p:cNvGrpSpPr>
            <p:nvPr/>
          </p:nvGrpSpPr>
          <p:grpSpPr bwMode="auto">
            <a:xfrm>
              <a:off x="4041775" y="6386513"/>
              <a:ext cx="1512888" cy="336550"/>
              <a:chOff x="2343" y="3645"/>
              <a:chExt cx="953" cy="212"/>
            </a:xfrm>
          </p:grpSpPr>
          <p:sp>
            <p:nvSpPr>
              <p:cNvPr id="40" name="Rectangle 16">
                <a:extLst>
                  <a:ext uri="{FF2B5EF4-FFF2-40B4-BE49-F238E27FC236}">
                    <a16:creationId xmlns:a16="http://schemas.microsoft.com/office/drawing/2014/main" id="{76A5B688-5F66-A646-903E-26608C06EFAA}"/>
                  </a:ext>
                </a:extLst>
              </p:cNvPr>
              <p:cNvSpPr>
                <a:spLocks noChangeArrowheads="1"/>
              </p:cNvSpPr>
              <p:nvPr/>
            </p:nvSpPr>
            <p:spPr bwMode="auto">
              <a:xfrm>
                <a:off x="2592" y="3695"/>
                <a:ext cx="527" cy="98"/>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41" name="Text Box 17">
                <a:extLst>
                  <a:ext uri="{FF2B5EF4-FFF2-40B4-BE49-F238E27FC236}">
                    <a16:creationId xmlns:a16="http://schemas.microsoft.com/office/drawing/2014/main" id="{9530FDC0-AF61-1C41-8AC4-6B29BC1A8D3C}"/>
                  </a:ext>
                </a:extLst>
              </p:cNvPr>
              <p:cNvSpPr txBox="1">
                <a:spLocks noChangeArrowheads="1"/>
              </p:cNvSpPr>
              <p:nvPr/>
            </p:nvSpPr>
            <p:spPr bwMode="auto">
              <a:xfrm>
                <a:off x="2343" y="3645"/>
                <a:ext cx="953" cy="212"/>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rPr>
                  <a:t>time (seconds)</a:t>
                </a:r>
              </a:p>
            </p:txBody>
          </p:sp>
        </p:grpSp>
      </p:grpSp>
      <p:sp>
        <p:nvSpPr>
          <p:cNvPr id="20" name="Slide Number Placeholder 2">
            <a:extLst>
              <a:ext uri="{FF2B5EF4-FFF2-40B4-BE49-F238E27FC236}">
                <a16:creationId xmlns:a16="http://schemas.microsoft.com/office/drawing/2014/main" id="{80D2031C-D174-0C4C-B2D2-3D6ED6240314}"/>
              </a:ext>
            </a:extLst>
          </p:cNvPr>
          <p:cNvSpPr>
            <a:spLocks noGrp="1"/>
          </p:cNvSpPr>
          <p:nvPr>
            <p:ph type="sldNum" sz="quarter" idx="4"/>
          </p:nvPr>
        </p:nvSpPr>
        <p:spPr>
          <a:xfrm>
            <a:off x="9219616" y="6443089"/>
            <a:ext cx="2743200" cy="365125"/>
          </a:xfrm>
        </p:spPr>
        <p:txBody>
          <a:bodyPr/>
          <a:lstStyle/>
          <a:p>
            <a:r>
              <a:rPr lang="en-US"/>
              <a:t>Transport Layer: 3-</a:t>
            </a:r>
            <a:fld id="{C4204591-24BD-A542-B9D5-F8D8A88D2FEE}" type="slidenum">
              <a:rPr lang="en-US" smtClean="0"/>
              <a:pPr/>
              <a:t>102</a:t>
            </a:fld>
            <a:endParaRPr lang="en-US" dirty="0"/>
          </a:p>
        </p:txBody>
      </p:sp>
    </p:spTree>
    <p:extLst>
      <p:ext uri="{BB962C8B-B14F-4D97-AF65-F5344CB8AC3E}">
        <p14:creationId xmlns:p14="http://schemas.microsoft.com/office/powerpoint/2010/main" val="388983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393310" cy="894622"/>
          </a:xfrm>
        </p:spPr>
        <p:txBody>
          <a:bodyPr>
            <a:normAutofit/>
          </a:bodyPr>
          <a:lstStyle/>
          <a:p>
            <a:r>
              <a:rPr lang="en-US" sz="4800" dirty="0"/>
              <a:t>TCP round trip time, timeout</a:t>
            </a:r>
            <a:endParaRPr lang="en-US" sz="4400" b="0" dirty="0"/>
          </a:p>
        </p:txBody>
      </p:sp>
      <p:sp>
        <p:nvSpPr>
          <p:cNvPr id="59" name="Rectangle 5">
            <a:extLst>
              <a:ext uri="{FF2B5EF4-FFF2-40B4-BE49-F238E27FC236}">
                <a16:creationId xmlns:a16="http://schemas.microsoft.com/office/drawing/2014/main" id="{818E497C-5ADD-8648-BF4A-762A1B89120F}"/>
              </a:ext>
            </a:extLst>
          </p:cNvPr>
          <p:cNvSpPr txBox="1">
            <a:spLocks noChangeArrowheads="1"/>
          </p:cNvSpPr>
          <p:nvPr/>
        </p:nvSpPr>
        <p:spPr>
          <a:xfrm>
            <a:off x="635138" y="1537841"/>
            <a:ext cx="11327678" cy="1129160"/>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timeout interval:</a:t>
            </a:r>
            <a:r>
              <a:rPr kumimoji="0" lang="en-US" altLang="en-US" sz="2800" b="1"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a:t>
            </a:r>
            <a:r>
              <a:rPr kumimoji="0" lang="en-US" altLang="en-US" sz="2800" b="1" i="0" u="none" strike="noStrike" kern="1200" cap="none" spc="0" normalizeH="0" baseline="0" noProof="0" dirty="0" err="1">
                <a:ln>
                  <a:noFill/>
                </a:ln>
                <a:solidFill>
                  <a:prstClr val="black"/>
                </a:solidFill>
                <a:effectLst/>
                <a:uLnTx/>
                <a:uFillTx/>
                <a:latin typeface="Courier" pitchFamily="2" charset="0"/>
                <a:ea typeface="ＭＳ Ｐゴシック" panose="020B0600070205080204" pitchFamily="34" charset="-128"/>
                <a:cs typeface="+mn-cs"/>
              </a:rPr>
              <a:t>EstimatedRTT</a:t>
            </a: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plus “</a:t>
            </a:r>
            <a:r>
              <a:rPr kumimoji="0" lang="en-US" altLang="ja-JP"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safety margin”</a:t>
            </a:r>
          </a:p>
          <a:p>
            <a:pPr marL="695325" marR="0" lvl="1" indent="-231775" algn="l" defTabSz="914400" rtl="0" eaLnBrk="1" fontAlgn="auto" latinLnBrk="0" hangingPunct="1">
              <a:lnSpc>
                <a:spcPct val="90000"/>
              </a:lnSpc>
              <a:spcBef>
                <a:spcPts val="1000"/>
              </a:spcBef>
              <a:spcAft>
                <a:spcPts val="0"/>
              </a:spcAft>
              <a:buClr>
                <a:srgbClr val="0000A8"/>
              </a:buClr>
              <a:buSzTx/>
              <a:buFont typeface="Arial" panose="020B0604020202020204" pitchFamily="34" charset="0"/>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large variation in  </a:t>
            </a:r>
            <a:r>
              <a:rPr kumimoji="0" lang="en-US" altLang="en-US" sz="2800" b="1" i="0" u="none" strike="noStrike" kern="1200" cap="none" spc="0" normalizeH="0" baseline="0" noProof="0" dirty="0" err="1">
                <a:ln>
                  <a:noFill/>
                </a:ln>
                <a:solidFill>
                  <a:prstClr val="black"/>
                </a:solidFill>
                <a:effectLst/>
                <a:uLnTx/>
                <a:uFillTx/>
                <a:latin typeface="Courier" pitchFamily="2" charset="0"/>
                <a:ea typeface="ＭＳ Ｐゴシック" panose="020B0600070205080204" pitchFamily="34" charset="-128"/>
                <a:cs typeface="+mn-cs"/>
              </a:rPr>
              <a:t>EstimatedRTT</a:t>
            </a:r>
            <a:r>
              <a:rPr kumimoji="0" lang="en-US" altLang="en-US" sz="2800" b="1" i="0" u="none" strike="noStrike" kern="1200" cap="none" spc="0" normalizeH="0" baseline="0" noProof="0" dirty="0">
                <a:ln>
                  <a:noFill/>
                </a:ln>
                <a:solidFill>
                  <a:prstClr val="black"/>
                </a:solidFill>
                <a:effectLst/>
                <a:uLnTx/>
                <a:uFillTx/>
                <a:latin typeface="Courier" pitchFamily="2" charset="0"/>
                <a:ea typeface="ＭＳ Ｐゴシック" panose="020B0600070205080204" pitchFamily="34" charset="-128"/>
                <a:cs typeface="+mn-cs"/>
              </a:rPr>
              <a:t>: </a:t>
            </a: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want a larger safety margin</a:t>
            </a:r>
          </a:p>
        </p:txBody>
      </p:sp>
      <p:grpSp>
        <p:nvGrpSpPr>
          <p:cNvPr id="5" name="Group 4">
            <a:extLst>
              <a:ext uri="{FF2B5EF4-FFF2-40B4-BE49-F238E27FC236}">
                <a16:creationId xmlns:a16="http://schemas.microsoft.com/office/drawing/2014/main" id="{98DFD149-D3B6-7049-8FD3-A4E0D481C064}"/>
              </a:ext>
            </a:extLst>
          </p:cNvPr>
          <p:cNvGrpSpPr/>
          <p:nvPr/>
        </p:nvGrpSpPr>
        <p:grpSpPr>
          <a:xfrm>
            <a:off x="1061454" y="2679700"/>
            <a:ext cx="9532485" cy="1193800"/>
            <a:chOff x="858254" y="2667000"/>
            <a:chExt cx="9532485" cy="1193800"/>
          </a:xfrm>
        </p:grpSpPr>
        <p:sp>
          <p:nvSpPr>
            <p:cNvPr id="70" name="Rectangle 69">
              <a:extLst>
                <a:ext uri="{FF2B5EF4-FFF2-40B4-BE49-F238E27FC236}">
                  <a16:creationId xmlns:a16="http://schemas.microsoft.com/office/drawing/2014/main" id="{6D78BD41-D638-4D4B-B561-317912C0037E}"/>
                </a:ext>
              </a:extLst>
            </p:cNvPr>
            <p:cNvSpPr/>
            <p:nvPr/>
          </p:nvSpPr>
          <p:spPr>
            <a:xfrm>
              <a:off x="858254" y="2667000"/>
              <a:ext cx="9532485" cy="46166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2" name="Rectangle 13">
              <a:extLst>
                <a:ext uri="{FF2B5EF4-FFF2-40B4-BE49-F238E27FC236}">
                  <a16:creationId xmlns:a16="http://schemas.microsoft.com/office/drawing/2014/main" id="{13338CC9-61FA-4847-87D5-4B4830DB87F4}"/>
                </a:ext>
              </a:extLst>
            </p:cNvPr>
            <p:cNvSpPr>
              <a:spLocks noChangeArrowheads="1"/>
            </p:cNvSpPr>
            <p:nvPr/>
          </p:nvSpPr>
          <p:spPr bwMode="auto">
            <a:xfrm>
              <a:off x="859979" y="2701243"/>
              <a:ext cx="7918450" cy="6921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342900" marR="0" lvl="0" indent="-34290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err="1">
                  <a:ln>
                    <a:noFill/>
                  </a:ln>
                  <a:solidFill>
                    <a:prstClr val="black"/>
                  </a:solidFill>
                  <a:effectLst/>
                  <a:uLnTx/>
                  <a:uFillTx/>
                  <a:latin typeface="Courier New" charset="0"/>
                  <a:ea typeface="ＭＳ Ｐゴシック" charset="0"/>
                  <a:cs typeface="+mn-cs"/>
                </a:rPr>
                <a:t>TimeoutInterval</a:t>
              </a:r>
              <a:r>
                <a:rPr kumimoji="0" lang="en-US" sz="2400" b="1" i="0" u="none" strike="noStrike" kern="1200" cap="none" spc="0" normalizeH="0" baseline="0" noProof="0" dirty="0">
                  <a:ln>
                    <a:noFill/>
                  </a:ln>
                  <a:solidFill>
                    <a:prstClr val="black"/>
                  </a:solidFill>
                  <a:effectLst/>
                  <a:uLnTx/>
                  <a:uFillTx/>
                  <a:latin typeface="Courier New" charset="0"/>
                  <a:ea typeface="ＭＳ Ｐゴシック" charset="0"/>
                  <a:cs typeface="+mn-cs"/>
                </a:rPr>
                <a:t> = </a:t>
              </a:r>
              <a:r>
                <a:rPr kumimoji="0" lang="en-US" sz="2400" b="1" i="0" u="none" strike="noStrike" kern="1200" cap="none" spc="0" normalizeH="0" baseline="0" noProof="0" dirty="0" err="1">
                  <a:ln>
                    <a:noFill/>
                  </a:ln>
                  <a:solidFill>
                    <a:prstClr val="black"/>
                  </a:solidFill>
                  <a:effectLst/>
                  <a:uLnTx/>
                  <a:uFillTx/>
                  <a:latin typeface="Courier New" charset="0"/>
                  <a:ea typeface="ＭＳ Ｐゴシック" charset="0"/>
                  <a:cs typeface="+mn-cs"/>
                </a:rPr>
                <a:t>EstimatedRTT</a:t>
              </a:r>
              <a:r>
                <a:rPr kumimoji="0" lang="en-US" sz="2400" b="1" i="0" u="none" strike="noStrike" kern="1200" cap="none" spc="0" normalizeH="0" baseline="0" noProof="0" dirty="0">
                  <a:ln>
                    <a:noFill/>
                  </a:ln>
                  <a:solidFill>
                    <a:prstClr val="black"/>
                  </a:solidFill>
                  <a:effectLst/>
                  <a:uLnTx/>
                  <a:uFillTx/>
                  <a:latin typeface="Courier New" charset="0"/>
                  <a:ea typeface="ＭＳ Ｐゴシック" charset="0"/>
                  <a:cs typeface="+mn-cs"/>
                </a:rPr>
                <a:t> + 4*</a:t>
              </a:r>
              <a:r>
                <a:rPr kumimoji="0" lang="en-US" sz="2400" b="1" i="0" u="none" strike="noStrike" kern="1200" cap="none" spc="0" normalizeH="0" baseline="0" noProof="0" dirty="0" err="1">
                  <a:ln>
                    <a:noFill/>
                  </a:ln>
                  <a:solidFill>
                    <a:prstClr val="black"/>
                  </a:solidFill>
                  <a:effectLst/>
                  <a:uLnTx/>
                  <a:uFillTx/>
                  <a:latin typeface="Courier New" charset="0"/>
                  <a:ea typeface="ＭＳ Ｐゴシック" charset="0"/>
                  <a:cs typeface="+mn-cs"/>
                </a:rPr>
                <a:t>DevRTT</a:t>
              </a:r>
              <a:endParaRPr kumimoji="0" lang="en-US" sz="2400" b="1" i="0" u="none" strike="noStrike" kern="1200" cap="none" spc="0" normalizeH="0" baseline="0" noProof="0" dirty="0">
                <a:ln>
                  <a:noFill/>
                </a:ln>
                <a:solidFill>
                  <a:prstClr val="black"/>
                </a:solidFill>
                <a:effectLst/>
                <a:uLnTx/>
                <a:uFillTx/>
                <a:latin typeface="Courier New" charset="0"/>
                <a:ea typeface="ＭＳ Ｐゴシック" charset="0"/>
                <a:cs typeface="+mn-cs"/>
              </a:endParaRPr>
            </a:p>
          </p:txBody>
        </p:sp>
        <p:sp>
          <p:nvSpPr>
            <p:cNvPr id="63" name="Text Box 14">
              <a:extLst>
                <a:ext uri="{FF2B5EF4-FFF2-40B4-BE49-F238E27FC236}">
                  <a16:creationId xmlns:a16="http://schemas.microsoft.com/office/drawing/2014/main" id="{29ECD817-A810-F04B-85CA-8D6E49B8D6DC}"/>
                </a:ext>
              </a:extLst>
            </p:cNvPr>
            <p:cNvSpPr txBox="1">
              <a:spLocks noChangeArrowheads="1"/>
            </p:cNvSpPr>
            <p:nvPr/>
          </p:nvSpPr>
          <p:spPr bwMode="auto">
            <a:xfrm>
              <a:off x="4304854" y="3442606"/>
              <a:ext cx="1811338" cy="3968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99"/>
                  </a:solidFill>
                  <a:effectLst/>
                  <a:uLnTx/>
                  <a:uFillTx/>
                  <a:latin typeface="Tahoma" charset="0"/>
                  <a:ea typeface="ＭＳ Ｐゴシック" charset="0"/>
                  <a:cs typeface="+mn-cs"/>
                </a:rPr>
                <a:t>estimated RTT</a:t>
              </a:r>
            </a:p>
          </p:txBody>
        </p:sp>
        <p:sp>
          <p:nvSpPr>
            <p:cNvPr id="64" name="Text Box 16">
              <a:extLst>
                <a:ext uri="{FF2B5EF4-FFF2-40B4-BE49-F238E27FC236}">
                  <a16:creationId xmlns:a16="http://schemas.microsoft.com/office/drawing/2014/main" id="{B6E79AC7-559E-CA4D-B400-169E15D6448A}"/>
                </a:ext>
              </a:extLst>
            </p:cNvPr>
            <p:cNvSpPr txBox="1">
              <a:spLocks noChangeArrowheads="1"/>
            </p:cNvSpPr>
            <p:nvPr/>
          </p:nvSpPr>
          <p:spPr bwMode="auto">
            <a:xfrm>
              <a:off x="6736904" y="3461656"/>
              <a:ext cx="1917700" cy="3968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ja-JP" altLang="en-US" sz="2000" b="0" i="0" u="none" strike="noStrike" kern="1200" cap="none" spc="0" normalizeH="0" baseline="0" noProof="0">
                  <a:ln>
                    <a:noFill/>
                  </a:ln>
                  <a:solidFill>
                    <a:srgbClr val="000099"/>
                  </a:solidFill>
                  <a:effectLst/>
                  <a:uLnTx/>
                  <a:uFillTx/>
                  <a:latin typeface="Tahoma" panose="020B0604030504040204" pitchFamily="34" charset="0"/>
                  <a:ea typeface="ＭＳ Ｐゴシック" panose="020B0600070205080204" pitchFamily="34" charset="-128"/>
                  <a:cs typeface="+mn-cs"/>
                </a:rPr>
                <a:t>“</a:t>
              </a:r>
              <a:r>
                <a:rPr kumimoji="0" lang="en-US" altLang="ja-JP" sz="2000" b="0" i="0" u="none" strike="noStrike" kern="1200" cap="none" spc="0" normalizeH="0" baseline="0" noProof="0" dirty="0">
                  <a:ln>
                    <a:noFill/>
                  </a:ln>
                  <a:solidFill>
                    <a:srgbClr val="000099"/>
                  </a:solidFill>
                  <a:effectLst/>
                  <a:uLnTx/>
                  <a:uFillTx/>
                  <a:latin typeface="Tahoma" panose="020B0604030504040204" pitchFamily="34" charset="0"/>
                  <a:ea typeface="ＭＳ Ｐゴシック" panose="020B0600070205080204" pitchFamily="34" charset="-128"/>
                  <a:cs typeface="+mn-cs"/>
                </a:rPr>
                <a:t>safety margin</a:t>
              </a:r>
              <a:r>
                <a:rPr kumimoji="0" lang="ja-JP" altLang="en-US" sz="2000" b="0" i="0" u="none" strike="noStrike" kern="1200" cap="none" spc="0" normalizeH="0" baseline="0" noProof="0">
                  <a:ln>
                    <a:noFill/>
                  </a:ln>
                  <a:solidFill>
                    <a:srgbClr val="000099"/>
                  </a:solidFill>
                  <a:effectLst/>
                  <a:uLnTx/>
                  <a:uFillTx/>
                  <a:latin typeface="Tahoma" panose="020B0604030504040204" pitchFamily="34" charset="0"/>
                  <a:ea typeface="ＭＳ Ｐゴシック" panose="020B0600070205080204" pitchFamily="34" charset="-128"/>
                  <a:cs typeface="+mn-cs"/>
                </a:rPr>
                <a:t>”</a:t>
              </a:r>
              <a:endParaRPr kumimoji="0" lang="en-US" altLang="en-US" sz="2000" b="0" i="0" u="none" strike="noStrike" kern="1200" cap="none" spc="0" normalizeH="0" baseline="0" noProof="0" dirty="0">
                <a:ln>
                  <a:noFill/>
                </a:ln>
                <a:solidFill>
                  <a:srgbClr val="000099"/>
                </a:solidFill>
                <a:effectLst/>
                <a:uLnTx/>
                <a:uFillTx/>
                <a:latin typeface="Tahoma" panose="020B0604030504040204" pitchFamily="34" charset="0"/>
                <a:ea typeface="ＭＳ Ｐゴシック" panose="020B0600070205080204" pitchFamily="34" charset="-128"/>
                <a:cs typeface="+mn-cs"/>
              </a:endParaRPr>
            </a:p>
          </p:txBody>
        </p:sp>
        <p:sp>
          <p:nvSpPr>
            <p:cNvPr id="65" name="Line 17">
              <a:extLst>
                <a:ext uri="{FF2B5EF4-FFF2-40B4-BE49-F238E27FC236}">
                  <a16:creationId xmlns:a16="http://schemas.microsoft.com/office/drawing/2014/main" id="{FF049043-4FEA-C546-ADC2-E314E7D23CA5}"/>
                </a:ext>
              </a:extLst>
            </p:cNvPr>
            <p:cNvSpPr>
              <a:spLocks noChangeShapeType="1"/>
            </p:cNvSpPr>
            <p:nvPr/>
          </p:nvSpPr>
          <p:spPr bwMode="auto">
            <a:xfrm flipV="1">
              <a:off x="5101779" y="3082243"/>
              <a:ext cx="0" cy="446088"/>
            </a:xfrm>
            <a:prstGeom prst="line">
              <a:avLst/>
            </a:prstGeom>
            <a:noFill/>
            <a:ln w="19050">
              <a:solidFill>
                <a:srgbClr val="000099"/>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66" name="Line 19">
              <a:extLst>
                <a:ext uri="{FF2B5EF4-FFF2-40B4-BE49-F238E27FC236}">
                  <a16:creationId xmlns:a16="http://schemas.microsoft.com/office/drawing/2014/main" id="{F55903EC-FD0A-654A-913F-52F13FFBE690}"/>
                </a:ext>
              </a:extLst>
            </p:cNvPr>
            <p:cNvSpPr>
              <a:spLocks noChangeShapeType="1"/>
            </p:cNvSpPr>
            <p:nvPr/>
          </p:nvSpPr>
          <p:spPr bwMode="auto">
            <a:xfrm flipV="1">
              <a:off x="7673529" y="3088593"/>
              <a:ext cx="0" cy="446088"/>
            </a:xfrm>
            <a:prstGeom prst="line">
              <a:avLst/>
            </a:prstGeom>
            <a:noFill/>
            <a:ln w="19050">
              <a:solidFill>
                <a:srgbClr val="000099"/>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pic>
          <p:nvPicPr>
            <p:cNvPr id="67" name="Picture 20" descr="alarm_clock_ringing">
              <a:extLst>
                <a:ext uri="{FF2B5EF4-FFF2-40B4-BE49-F238E27FC236}">
                  <a16:creationId xmlns:a16="http://schemas.microsoft.com/office/drawing/2014/main" id="{DF906935-706B-2B43-B876-CAD3FE51C7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95043" y="3238052"/>
              <a:ext cx="646558" cy="6227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68" name="TextBox 1">
            <a:extLst>
              <a:ext uri="{FF2B5EF4-FFF2-40B4-BE49-F238E27FC236}">
                <a16:creationId xmlns:a16="http://schemas.microsoft.com/office/drawing/2014/main" id="{04CEDEED-587A-DF46-A338-0F70AC9A28A9}"/>
              </a:ext>
            </a:extLst>
          </p:cNvPr>
          <p:cNvSpPr txBox="1">
            <a:spLocks noChangeArrowheads="1"/>
          </p:cNvSpPr>
          <p:nvPr/>
        </p:nvSpPr>
        <p:spPr bwMode="auto">
          <a:xfrm>
            <a:off x="876300" y="6343507"/>
            <a:ext cx="1001864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 Check out the online interactive exercises for more examples: h</a:t>
            </a:r>
            <a:r>
              <a:rPr kumimoji="0" lang="en-US" altLang="en-US" sz="12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ttp://</a:t>
            </a:r>
            <a:r>
              <a:rPr kumimoji="0" lang="en-US" altLang="en-US" sz="12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gaia.cs.umass.edu</a:t>
            </a:r>
            <a:r>
              <a:rPr kumimoji="0" lang="en-US" altLang="en-US" sz="12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t>
            </a:r>
            <a:r>
              <a:rPr kumimoji="0" lang="en-US" altLang="en-US" sz="12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kurose_ross</a:t>
            </a:r>
            <a:r>
              <a:rPr kumimoji="0" lang="en-US" altLang="en-US" sz="12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/interactive/</a:t>
            </a:r>
          </a:p>
        </p:txBody>
      </p:sp>
      <p:grpSp>
        <p:nvGrpSpPr>
          <p:cNvPr id="4" name="Group 3">
            <a:extLst>
              <a:ext uri="{FF2B5EF4-FFF2-40B4-BE49-F238E27FC236}">
                <a16:creationId xmlns:a16="http://schemas.microsoft.com/office/drawing/2014/main" id="{32E77073-7604-A04F-8597-12BF5941CCE7}"/>
              </a:ext>
            </a:extLst>
          </p:cNvPr>
          <p:cNvGrpSpPr/>
          <p:nvPr/>
        </p:nvGrpSpPr>
        <p:grpSpPr>
          <a:xfrm>
            <a:off x="1304479" y="4827690"/>
            <a:ext cx="10446405" cy="940044"/>
            <a:chOff x="1837879" y="3151290"/>
            <a:chExt cx="10446405" cy="940044"/>
          </a:xfrm>
        </p:grpSpPr>
        <p:sp>
          <p:nvSpPr>
            <p:cNvPr id="69" name="Rectangle 68">
              <a:extLst>
                <a:ext uri="{FF2B5EF4-FFF2-40B4-BE49-F238E27FC236}">
                  <a16:creationId xmlns:a16="http://schemas.microsoft.com/office/drawing/2014/main" id="{6D88E7C6-ABA1-FA45-A2D5-10F964EB5DB8}"/>
                </a:ext>
              </a:extLst>
            </p:cNvPr>
            <p:cNvSpPr/>
            <p:nvPr/>
          </p:nvSpPr>
          <p:spPr>
            <a:xfrm>
              <a:off x="1837879" y="3151290"/>
              <a:ext cx="9532486" cy="522287"/>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0" name="Text Box 7">
              <a:extLst>
                <a:ext uri="{FF2B5EF4-FFF2-40B4-BE49-F238E27FC236}">
                  <a16:creationId xmlns:a16="http://schemas.microsoft.com/office/drawing/2014/main" id="{2F6AE672-95B4-DF44-B435-567781B49E2D}"/>
                </a:ext>
              </a:extLst>
            </p:cNvPr>
            <p:cNvSpPr txBox="1">
              <a:spLocks noChangeArrowheads="1"/>
            </p:cNvSpPr>
            <p:nvPr/>
          </p:nvSpPr>
          <p:spPr bwMode="auto">
            <a:xfrm>
              <a:off x="1837879" y="3151831"/>
              <a:ext cx="10018644" cy="46166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err="1">
                  <a:ln>
                    <a:noFill/>
                  </a:ln>
                  <a:solidFill>
                    <a:prstClr val="black"/>
                  </a:solidFill>
                  <a:effectLst/>
                  <a:uLnTx/>
                  <a:uFillTx/>
                  <a:latin typeface="Courier" pitchFamily="2" charset="0"/>
                  <a:ea typeface="ＭＳ Ｐゴシック" charset="0"/>
                  <a:cs typeface="+mn-cs"/>
                </a:rPr>
                <a:t>DevRTT</a:t>
              </a:r>
              <a:r>
                <a:rPr kumimoji="0" lang="en-US" sz="2400" b="1" i="0" u="none" strike="noStrike" kern="1200" cap="none" spc="0" normalizeH="0" baseline="0" noProof="0" dirty="0">
                  <a:ln>
                    <a:noFill/>
                  </a:ln>
                  <a:solidFill>
                    <a:prstClr val="black"/>
                  </a:solidFill>
                  <a:effectLst/>
                  <a:uLnTx/>
                  <a:uFillTx/>
                  <a:latin typeface="Courier" pitchFamily="2" charset="0"/>
                  <a:ea typeface="ＭＳ Ｐゴシック" charset="0"/>
                  <a:cs typeface="+mn-cs"/>
                </a:rPr>
                <a:t> = </a:t>
              </a:r>
              <a:r>
                <a:rPr kumimoji="0" lang="en-US" sz="2400" b="1" i="0" u="none" strike="noStrike" kern="1200" cap="none" spc="0" normalizeH="0" baseline="0" noProof="0" dirty="0">
                  <a:ln>
                    <a:noFill/>
                  </a:ln>
                  <a:solidFill>
                    <a:prstClr val="black"/>
                  </a:solidFill>
                  <a:effectLst/>
                  <a:uLnTx/>
                  <a:uFillTx/>
                  <a:latin typeface="Courier New" charset="0"/>
                  <a:ea typeface="ＭＳ Ｐゴシック" charset="0"/>
                  <a:cs typeface="+mn-cs"/>
                </a:rPr>
                <a:t>(1-</a:t>
              </a:r>
              <a:r>
                <a:rPr kumimoji="0" lang="en-US" sz="2400" b="1" i="0" u="none" strike="noStrike" kern="1200" cap="none" spc="0" normalizeH="0" baseline="0" noProof="0" dirty="0">
                  <a:ln>
                    <a:noFill/>
                  </a:ln>
                  <a:solidFill>
                    <a:prstClr val="black"/>
                  </a:solidFill>
                  <a:effectLst/>
                  <a:uLnTx/>
                  <a:uFillTx/>
                  <a:latin typeface="Courier New" charset="0"/>
                  <a:ea typeface="ＭＳ Ｐゴシック" charset="0"/>
                  <a:cs typeface="+mn-cs"/>
                  <a:sym typeface="Symbol" charset="0"/>
                </a:rPr>
                <a:t></a:t>
              </a:r>
              <a:r>
                <a:rPr kumimoji="0" lang="en-US" sz="2400" b="1" i="0" u="none" strike="noStrike" kern="1200" cap="none" spc="0" normalizeH="0" baseline="0" noProof="0" dirty="0">
                  <a:ln>
                    <a:noFill/>
                  </a:ln>
                  <a:solidFill>
                    <a:prstClr val="black"/>
                  </a:solidFill>
                  <a:effectLst/>
                  <a:uLnTx/>
                  <a:uFillTx/>
                  <a:latin typeface="Courier New" charset="0"/>
                  <a:ea typeface="ＭＳ Ｐゴシック" charset="0"/>
                  <a:cs typeface="+mn-cs"/>
                </a:rPr>
                <a:t>)*</a:t>
              </a:r>
              <a:r>
                <a:rPr kumimoji="0" lang="en-US" sz="2400" b="1" i="0" u="none" strike="noStrike" kern="1200" cap="none" spc="0" normalizeH="0" baseline="0" noProof="0" dirty="0" err="1">
                  <a:ln>
                    <a:noFill/>
                  </a:ln>
                  <a:solidFill>
                    <a:prstClr val="black"/>
                  </a:solidFill>
                  <a:effectLst/>
                  <a:uLnTx/>
                  <a:uFillTx/>
                  <a:latin typeface="Courier New" charset="0"/>
                  <a:ea typeface="ＭＳ Ｐゴシック" charset="0"/>
                  <a:cs typeface="+mn-cs"/>
                </a:rPr>
                <a:t>DevRTT</a:t>
              </a:r>
              <a:r>
                <a:rPr kumimoji="0" lang="en-US" sz="2400" b="1" i="0" u="none" strike="noStrike" kern="1200" cap="none" spc="0" normalizeH="0" baseline="0" noProof="0" dirty="0">
                  <a:ln>
                    <a:noFill/>
                  </a:ln>
                  <a:solidFill>
                    <a:prstClr val="black"/>
                  </a:solidFill>
                  <a:effectLst/>
                  <a:uLnTx/>
                  <a:uFillTx/>
                  <a:latin typeface="Courier New" charset="0"/>
                  <a:ea typeface="ＭＳ Ｐゴシック" charset="0"/>
                  <a:cs typeface="+mn-cs"/>
                </a:rPr>
                <a:t> + </a:t>
              </a:r>
              <a:r>
                <a:rPr kumimoji="0" lang="en-US" sz="2400" b="1" i="0" u="none" strike="noStrike" kern="1200" cap="none" spc="0" normalizeH="0" baseline="0" noProof="0" dirty="0">
                  <a:ln>
                    <a:noFill/>
                  </a:ln>
                  <a:solidFill>
                    <a:prstClr val="black"/>
                  </a:solidFill>
                  <a:effectLst/>
                  <a:uLnTx/>
                  <a:uFillTx/>
                  <a:latin typeface="Courier New" charset="0"/>
                  <a:ea typeface="ＭＳ Ｐゴシック" charset="0"/>
                  <a:cs typeface="+mn-cs"/>
                  <a:sym typeface="Symbol" charset="0"/>
                </a:rPr>
                <a:t></a:t>
              </a:r>
              <a:r>
                <a:rPr kumimoji="0" lang="en-US" sz="2400" b="1" i="0" u="none" strike="noStrike" kern="1200" cap="none" spc="0" normalizeH="0" baseline="0" noProof="0" dirty="0">
                  <a:ln>
                    <a:noFill/>
                  </a:ln>
                  <a:solidFill>
                    <a:prstClr val="black"/>
                  </a:solidFill>
                  <a:effectLst/>
                  <a:uLnTx/>
                  <a:uFillTx/>
                  <a:latin typeface="Courier New" charset="0"/>
                  <a:ea typeface="ＭＳ Ｐゴシック" charset="0"/>
                  <a:cs typeface="+mn-cs"/>
                </a:rPr>
                <a:t>*|</a:t>
              </a:r>
              <a:r>
                <a:rPr kumimoji="0" lang="en-US" sz="2400" b="1" i="0" u="none" strike="noStrike" kern="1200" cap="none" spc="0" normalizeH="0" baseline="0" noProof="0" dirty="0" err="1">
                  <a:ln>
                    <a:noFill/>
                  </a:ln>
                  <a:solidFill>
                    <a:prstClr val="black"/>
                  </a:solidFill>
                  <a:effectLst/>
                  <a:uLnTx/>
                  <a:uFillTx/>
                  <a:latin typeface="Courier New" charset="0"/>
                  <a:ea typeface="ＭＳ Ｐゴシック" charset="0"/>
                  <a:cs typeface="+mn-cs"/>
                </a:rPr>
                <a:t>SampleRTT-EstimatedRTT</a:t>
              </a:r>
              <a:r>
                <a:rPr kumimoji="0" lang="en-US" sz="2400" b="1" i="0" u="none" strike="noStrike" kern="1200" cap="none" spc="0" normalizeH="0" baseline="0" noProof="0" dirty="0">
                  <a:ln>
                    <a:noFill/>
                  </a:ln>
                  <a:solidFill>
                    <a:prstClr val="black"/>
                  </a:solidFill>
                  <a:effectLst/>
                  <a:uLnTx/>
                  <a:uFillTx/>
                  <a:latin typeface="Courier New" charset="0"/>
                  <a:ea typeface="ＭＳ Ｐゴシック" charset="0"/>
                  <a:cs typeface="+mn-cs"/>
                </a:rPr>
                <a:t>|</a:t>
              </a:r>
            </a:p>
          </p:txBody>
        </p:sp>
        <p:sp>
          <p:nvSpPr>
            <p:cNvPr id="61" name="Text Box 12">
              <a:extLst>
                <a:ext uri="{FF2B5EF4-FFF2-40B4-BE49-F238E27FC236}">
                  <a16:creationId xmlns:a16="http://schemas.microsoft.com/office/drawing/2014/main" id="{D33A459F-5B30-B942-A281-437341BBF16B}"/>
                </a:ext>
              </a:extLst>
            </p:cNvPr>
            <p:cNvSpPr txBox="1">
              <a:spLocks noChangeArrowheads="1"/>
            </p:cNvSpPr>
            <p:nvPr/>
          </p:nvSpPr>
          <p:spPr bwMode="auto">
            <a:xfrm>
              <a:off x="8898147" y="3694459"/>
              <a:ext cx="3386137" cy="39687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(typically, </a:t>
              </a:r>
              <a:r>
                <a:rPr kumimoji="0" lang="en-US" sz="2000" b="0" i="0" u="none" strike="noStrike" kern="1200" cap="none" spc="0" normalizeH="0" baseline="0" noProof="0" dirty="0">
                  <a:ln>
                    <a:noFill/>
                  </a:ln>
                  <a:solidFill>
                    <a:prstClr val="black"/>
                  </a:solidFill>
                  <a:effectLst/>
                  <a:uLnTx/>
                  <a:uFillTx/>
                  <a:latin typeface="Courier New" charset="0"/>
                  <a:ea typeface="ＭＳ Ｐゴシック" charset="0"/>
                  <a:cs typeface="+mn-cs"/>
                  <a:sym typeface="Symbol" charset="0"/>
                </a:rPr>
                <a:t></a:t>
              </a:r>
              <a:r>
                <a:rPr kumimoji="0" lang="en-US" sz="2000" b="1" i="0" u="none" strike="noStrike" kern="1200" cap="none" spc="0" normalizeH="0" baseline="0" noProof="0" dirty="0">
                  <a:ln>
                    <a:noFill/>
                  </a:ln>
                  <a:solidFill>
                    <a:prstClr val="black"/>
                  </a:solidFill>
                  <a:effectLst/>
                  <a:uLnTx/>
                  <a:uFillTx/>
                  <a:latin typeface="Courier New" charset="0"/>
                  <a:ea typeface="ＭＳ Ｐゴシック" charset="0"/>
                  <a:cs typeface="+mn-cs"/>
                  <a:sym typeface="Symbol" charset="0"/>
                </a:rPr>
                <a:t> </a:t>
              </a:r>
              <a:r>
                <a:rPr kumimoji="0" lang="en-US" sz="20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sym typeface="Symbol" charset="0"/>
                </a:rPr>
                <a:t>= 0.25)</a:t>
              </a:r>
            </a:p>
          </p:txBody>
        </p:sp>
      </p:grpSp>
      <p:sp>
        <p:nvSpPr>
          <p:cNvPr id="16" name="Rectangle 5">
            <a:extLst>
              <a:ext uri="{FF2B5EF4-FFF2-40B4-BE49-F238E27FC236}">
                <a16:creationId xmlns:a16="http://schemas.microsoft.com/office/drawing/2014/main" id="{4DBD9BE8-0206-984D-9734-DB015980BF63}"/>
              </a:ext>
            </a:extLst>
          </p:cNvPr>
          <p:cNvSpPr txBox="1">
            <a:spLocks noChangeArrowheads="1"/>
          </p:cNvSpPr>
          <p:nvPr/>
        </p:nvSpPr>
        <p:spPr>
          <a:xfrm>
            <a:off x="660538" y="4192141"/>
            <a:ext cx="11327678" cy="544960"/>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2800" b="1" i="0" u="none" strike="noStrike" kern="1200" cap="none" spc="0" normalizeH="0" baseline="0" noProof="0" dirty="0" err="1">
                <a:ln>
                  <a:noFill/>
                </a:ln>
                <a:solidFill>
                  <a:prstClr val="black"/>
                </a:solidFill>
                <a:effectLst/>
                <a:uLnTx/>
                <a:uFillTx/>
                <a:latin typeface="Courier New" panose="02070309020205020404" pitchFamily="49" charset="0"/>
                <a:ea typeface="ＭＳ Ｐゴシック" panose="020B0600070205080204" pitchFamily="34" charset="-128"/>
                <a:cs typeface="Courier New" panose="02070309020205020404" pitchFamily="49" charset="0"/>
              </a:rPr>
              <a:t>DevRTT</a:t>
            </a: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EWMA of </a:t>
            </a:r>
            <a:r>
              <a:rPr kumimoji="0" lang="en-US" altLang="en-US" sz="2800" b="1" i="0" u="none" strike="noStrike" kern="1200" cap="none" spc="0" normalizeH="0" baseline="0" noProof="0" dirty="0" err="1">
                <a:ln>
                  <a:noFill/>
                </a:ln>
                <a:solidFill>
                  <a:prstClr val="black"/>
                </a:solidFill>
                <a:effectLst/>
                <a:uLnTx/>
                <a:uFillTx/>
                <a:latin typeface="Courier" pitchFamily="2" charset="0"/>
                <a:ea typeface="ＭＳ Ｐゴシック" panose="020B0600070205080204" pitchFamily="34" charset="-128"/>
                <a:cs typeface="+mn-cs"/>
              </a:rPr>
              <a:t>SampleRTT</a:t>
            </a:r>
            <a:r>
              <a:rPr kumimoji="0" lang="en-US" altLang="en-US" sz="2800" b="1" i="0" u="none" strike="noStrike" kern="1200" cap="none" spc="0" normalizeH="0" baseline="0" noProof="0" dirty="0">
                <a:ln>
                  <a:noFill/>
                </a:ln>
                <a:solidFill>
                  <a:prstClr val="black"/>
                </a:solidFill>
                <a:effectLst/>
                <a:uLnTx/>
                <a:uFillTx/>
                <a:latin typeface="Courier" pitchFamily="2" charset="0"/>
                <a:ea typeface="ＭＳ Ｐゴシック" panose="020B0600070205080204" pitchFamily="34" charset="-128"/>
                <a:cs typeface="+mn-cs"/>
              </a:rPr>
              <a:t> </a:t>
            </a: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deviation from </a:t>
            </a:r>
            <a:r>
              <a:rPr kumimoji="0" lang="en-US" altLang="en-US" sz="2800" b="1" i="0" u="none" strike="noStrike" kern="1200" cap="none" spc="0" normalizeH="0" baseline="0" noProof="0" dirty="0" err="1">
                <a:ln>
                  <a:noFill/>
                </a:ln>
                <a:solidFill>
                  <a:prstClr val="black"/>
                </a:solidFill>
                <a:effectLst/>
                <a:uLnTx/>
                <a:uFillTx/>
                <a:latin typeface="Courier" pitchFamily="2" charset="0"/>
                <a:ea typeface="ＭＳ Ｐゴシック" panose="020B0600070205080204" pitchFamily="34" charset="-128"/>
                <a:cs typeface="+mn-cs"/>
              </a:rPr>
              <a:t>EstimatedRTT</a:t>
            </a: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a:t>
            </a:r>
          </a:p>
        </p:txBody>
      </p:sp>
      <p:sp>
        <p:nvSpPr>
          <p:cNvPr id="18" name="Slide Number Placeholder 2">
            <a:extLst>
              <a:ext uri="{FF2B5EF4-FFF2-40B4-BE49-F238E27FC236}">
                <a16:creationId xmlns:a16="http://schemas.microsoft.com/office/drawing/2014/main" id="{0FC6F86E-C16B-C949-B055-1DD32A860108}"/>
              </a:ext>
            </a:extLst>
          </p:cNvPr>
          <p:cNvSpPr>
            <a:spLocks noGrp="1"/>
          </p:cNvSpPr>
          <p:nvPr>
            <p:ph type="sldNum" sz="quarter" idx="4"/>
          </p:nvPr>
        </p:nvSpPr>
        <p:spPr>
          <a:xfrm>
            <a:off x="9219616" y="6443089"/>
            <a:ext cx="2743200" cy="365125"/>
          </a:xfrm>
        </p:spPr>
        <p:txBody>
          <a:bodyPr/>
          <a:lstStyle/>
          <a:p>
            <a:r>
              <a:rPr lang="en-US"/>
              <a:t>Transport Layer: 3-</a:t>
            </a:r>
            <a:fld id="{C4204591-24BD-A542-B9D5-F8D8A88D2FEE}" type="slidenum">
              <a:rPr lang="en-US" smtClean="0"/>
              <a:pPr/>
              <a:t>103</a:t>
            </a:fld>
            <a:endParaRPr lang="en-US" dirty="0"/>
          </a:p>
        </p:txBody>
      </p:sp>
    </p:spTree>
    <p:extLst>
      <p:ext uri="{BB962C8B-B14F-4D97-AF65-F5344CB8AC3E}">
        <p14:creationId xmlns:p14="http://schemas.microsoft.com/office/powerpoint/2010/main" val="13923020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dissolve">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dissolv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43E0C3-76DA-AA66-C859-B56B7E126F85}"/>
              </a:ext>
            </a:extLst>
          </p:cNvPr>
          <p:cNvSpPr>
            <a:spLocks noGrp="1"/>
          </p:cNvSpPr>
          <p:nvPr>
            <p:ph type="title"/>
          </p:nvPr>
        </p:nvSpPr>
        <p:spPr/>
        <p:txBody>
          <a:bodyPr/>
          <a:lstStyle/>
          <a:p>
            <a:r>
              <a:rPr lang="en-US" dirty="0"/>
              <a:t>Q: think about congestion</a:t>
            </a:r>
          </a:p>
        </p:txBody>
      </p:sp>
      <p:sp>
        <p:nvSpPr>
          <p:cNvPr id="3" name="Content Placeholder 2">
            <a:extLst>
              <a:ext uri="{FF2B5EF4-FFF2-40B4-BE49-F238E27FC236}">
                <a16:creationId xmlns:a16="http://schemas.microsoft.com/office/drawing/2014/main" id="{E5A226A0-6147-3E3A-13CB-54AA312AEFA6}"/>
              </a:ext>
            </a:extLst>
          </p:cNvPr>
          <p:cNvSpPr>
            <a:spLocks noGrp="1"/>
          </p:cNvSpPr>
          <p:nvPr>
            <p:ph sz="half" idx="1"/>
          </p:nvPr>
        </p:nvSpPr>
        <p:spPr>
          <a:xfrm>
            <a:off x="838199" y="1825625"/>
            <a:ext cx="10853057" cy="4351338"/>
          </a:xfrm>
        </p:spPr>
        <p:txBody>
          <a:bodyPr/>
          <a:lstStyle/>
          <a:p>
            <a:r>
              <a:rPr lang="en-US" dirty="0"/>
              <a:t>Receiving 3 duplicated acks vs. </a:t>
            </a:r>
          </a:p>
          <a:p>
            <a:r>
              <a:rPr lang="en-US" dirty="0"/>
              <a:t>Time out</a:t>
            </a:r>
          </a:p>
          <a:p>
            <a:pPr marL="130175" indent="0">
              <a:buNone/>
            </a:pPr>
            <a:endParaRPr lang="en-US" dirty="0"/>
          </a:p>
          <a:p>
            <a:pPr marL="130175" indent="0">
              <a:buNone/>
            </a:pPr>
            <a:r>
              <a:rPr lang="en-US" dirty="0"/>
              <a:t>Which indicates more severe network congestion? </a:t>
            </a:r>
          </a:p>
        </p:txBody>
      </p:sp>
      <p:sp>
        <p:nvSpPr>
          <p:cNvPr id="5" name="Slide Number Placeholder 4">
            <a:extLst>
              <a:ext uri="{FF2B5EF4-FFF2-40B4-BE49-F238E27FC236}">
                <a16:creationId xmlns:a16="http://schemas.microsoft.com/office/drawing/2014/main" id="{576A8CD0-CA4C-748D-648F-2F199D4709E2}"/>
              </a:ext>
            </a:extLst>
          </p:cNvPr>
          <p:cNvSpPr>
            <a:spLocks noGrp="1"/>
          </p:cNvSpPr>
          <p:nvPr>
            <p:ph type="sldNum" sz="quarter" idx="4"/>
          </p:nvPr>
        </p:nvSpPr>
        <p:spPr/>
        <p:txBody>
          <a:bodyPr/>
          <a:lstStyle/>
          <a:p>
            <a:r>
              <a:rPr lang="en-US"/>
              <a:t>Transport Layer: 3-</a:t>
            </a:r>
            <a:fld id="{C4204591-24BD-A542-B9D5-F8D8A88D2FEE}" type="slidenum">
              <a:rPr lang="en-US" smtClean="0"/>
              <a:pPr/>
              <a:t>104</a:t>
            </a:fld>
            <a:endParaRPr lang="en-US" dirty="0"/>
          </a:p>
        </p:txBody>
      </p:sp>
    </p:spTree>
    <p:extLst>
      <p:ext uri="{BB962C8B-B14F-4D97-AF65-F5344CB8AC3E}">
        <p14:creationId xmlns:p14="http://schemas.microsoft.com/office/powerpoint/2010/main" val="113908498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393310" cy="894622"/>
          </a:xfrm>
        </p:spPr>
        <p:txBody>
          <a:bodyPr>
            <a:normAutofit/>
          </a:bodyPr>
          <a:lstStyle/>
          <a:p>
            <a:r>
              <a:rPr lang="en-US" sz="4800" dirty="0"/>
              <a:t>TCP flow control</a:t>
            </a:r>
            <a:endParaRPr lang="en-US" sz="4400" b="0" dirty="0"/>
          </a:p>
        </p:txBody>
      </p:sp>
      <p:sp>
        <p:nvSpPr>
          <p:cNvPr id="137" name="Rectangle 72">
            <a:extLst>
              <a:ext uri="{FF2B5EF4-FFF2-40B4-BE49-F238E27FC236}">
                <a16:creationId xmlns:a16="http://schemas.microsoft.com/office/drawing/2014/main" id="{C267ED98-FBDB-D24C-A351-3097B056B078}"/>
              </a:ext>
            </a:extLst>
          </p:cNvPr>
          <p:cNvSpPr>
            <a:spLocks noChangeArrowheads="1"/>
          </p:cNvSpPr>
          <p:nvPr/>
        </p:nvSpPr>
        <p:spPr bwMode="auto">
          <a:xfrm>
            <a:off x="7848422" y="1084921"/>
            <a:ext cx="2524125" cy="3854450"/>
          </a:xfrm>
          <a:prstGeom prst="rect">
            <a:avLst/>
          </a:prstGeom>
          <a:solidFill>
            <a:srgbClr val="000099"/>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38" name="Freeform 32">
            <a:extLst>
              <a:ext uri="{FF2B5EF4-FFF2-40B4-BE49-F238E27FC236}">
                <a16:creationId xmlns:a16="http://schemas.microsoft.com/office/drawing/2014/main" id="{58EA8CF4-DBF4-E34D-8254-A77227811341}"/>
              </a:ext>
            </a:extLst>
          </p:cNvPr>
          <p:cNvSpPr>
            <a:spLocks/>
          </p:cNvSpPr>
          <p:nvPr/>
        </p:nvSpPr>
        <p:spPr bwMode="auto">
          <a:xfrm>
            <a:off x="10289997" y="1078571"/>
            <a:ext cx="581025" cy="4206875"/>
          </a:xfrm>
          <a:custGeom>
            <a:avLst/>
            <a:gdLst>
              <a:gd name="T0" fmla="*/ 2147483647 w 366"/>
              <a:gd name="T1" fmla="*/ 2147483647 h 1284"/>
              <a:gd name="T2" fmla="*/ 2147483647 w 366"/>
              <a:gd name="T3" fmla="*/ 0 h 1284"/>
              <a:gd name="T4" fmla="*/ 0 w 366"/>
              <a:gd name="T5" fmla="*/ 2147483647 h 1284"/>
              <a:gd name="T6" fmla="*/ 2147483647 w 366"/>
              <a:gd name="T7" fmla="*/ 2147483647 h 1284"/>
              <a:gd name="T8" fmla="*/ 2147483647 w 366"/>
              <a:gd name="T9" fmla="*/ 2147483647 h 12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6" h="1284">
                <a:moveTo>
                  <a:pt x="366" y="1278"/>
                </a:moveTo>
                <a:lnTo>
                  <a:pt x="12" y="0"/>
                </a:lnTo>
                <a:lnTo>
                  <a:pt x="0" y="1224"/>
                </a:lnTo>
                <a:lnTo>
                  <a:pt x="186" y="1284"/>
                </a:lnTo>
                <a:lnTo>
                  <a:pt x="366" y="1278"/>
                </a:lnTo>
                <a:close/>
              </a:path>
            </a:pathLst>
          </a:custGeom>
          <a:gradFill rotWithShape="1">
            <a:gsLst>
              <a:gs pos="0">
                <a:srgbClr val="B2B2B2"/>
              </a:gs>
              <a:gs pos="100000">
                <a:srgbClr val="FFFFFF"/>
              </a:gs>
            </a:gsLst>
            <a:lin ang="0" scaled="1"/>
          </a:gradFill>
          <a:ln w="9525">
            <a:solidFill>
              <a:srgbClr val="DDDDDD"/>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39" name="Rectangle 40">
            <a:extLst>
              <a:ext uri="{FF2B5EF4-FFF2-40B4-BE49-F238E27FC236}">
                <a16:creationId xmlns:a16="http://schemas.microsoft.com/office/drawing/2014/main" id="{8F576ED5-5855-F048-B4BB-75BF51C27D5C}"/>
              </a:ext>
            </a:extLst>
          </p:cNvPr>
          <p:cNvSpPr>
            <a:spLocks noChangeArrowheads="1"/>
          </p:cNvSpPr>
          <p:nvPr/>
        </p:nvSpPr>
        <p:spPr bwMode="auto">
          <a:xfrm>
            <a:off x="7762697" y="1186521"/>
            <a:ext cx="2533650" cy="3814762"/>
          </a:xfrm>
          <a:prstGeom prst="rect">
            <a:avLst/>
          </a:prstGeom>
          <a:solidFill>
            <a:srgbClr val="FFFFFF"/>
          </a:solidFill>
          <a:ln w="19050">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40" name="Oval 31">
            <a:extLst>
              <a:ext uri="{FF2B5EF4-FFF2-40B4-BE49-F238E27FC236}">
                <a16:creationId xmlns:a16="http://schemas.microsoft.com/office/drawing/2014/main" id="{E56CABC0-9BC4-164D-8001-714872CF7127}"/>
              </a:ext>
            </a:extLst>
          </p:cNvPr>
          <p:cNvSpPr>
            <a:spLocks noChangeArrowheads="1"/>
          </p:cNvSpPr>
          <p:nvPr/>
        </p:nvSpPr>
        <p:spPr bwMode="auto">
          <a:xfrm>
            <a:off x="8302447" y="1243671"/>
            <a:ext cx="1377950" cy="596900"/>
          </a:xfrm>
          <a:prstGeom prst="ellipse">
            <a:avLst/>
          </a:prstGeom>
          <a:solidFill>
            <a:srgbClr val="CCFFFF"/>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Arial" charset="0"/>
                <a:ea typeface="ＭＳ Ｐゴシック" charset="0"/>
                <a:cs typeface="+mn-cs"/>
              </a:rPr>
              <a:t>application</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Arial" charset="0"/>
                <a:ea typeface="ＭＳ Ｐゴシック" charset="0"/>
                <a:cs typeface="+mn-cs"/>
              </a:rPr>
              <a:t>process</a:t>
            </a:r>
          </a:p>
        </p:txBody>
      </p:sp>
      <p:grpSp>
        <p:nvGrpSpPr>
          <p:cNvPr id="141" name="Group 47">
            <a:extLst>
              <a:ext uri="{FF2B5EF4-FFF2-40B4-BE49-F238E27FC236}">
                <a16:creationId xmlns:a16="http://schemas.microsoft.com/office/drawing/2014/main" id="{02602D35-C64D-9445-8BEF-315190C777FA}"/>
              </a:ext>
            </a:extLst>
          </p:cNvPr>
          <p:cNvGrpSpPr>
            <a:grpSpLocks/>
          </p:cNvGrpSpPr>
          <p:nvPr/>
        </p:nvGrpSpPr>
        <p:grpSpPr bwMode="auto">
          <a:xfrm>
            <a:off x="8070672" y="2312058"/>
            <a:ext cx="1795463" cy="688975"/>
            <a:chOff x="1173" y="2345"/>
            <a:chExt cx="1131" cy="434"/>
          </a:xfrm>
        </p:grpSpPr>
        <p:sp>
          <p:nvSpPr>
            <p:cNvPr id="142" name="Rectangle 44">
              <a:extLst>
                <a:ext uri="{FF2B5EF4-FFF2-40B4-BE49-F238E27FC236}">
                  <a16:creationId xmlns:a16="http://schemas.microsoft.com/office/drawing/2014/main" id="{92C6A498-BA40-944E-B932-C93263DCC5C7}"/>
                </a:ext>
              </a:extLst>
            </p:cNvPr>
            <p:cNvSpPr>
              <a:spLocks noChangeArrowheads="1"/>
            </p:cNvSpPr>
            <p:nvPr/>
          </p:nvSpPr>
          <p:spPr bwMode="auto">
            <a:xfrm>
              <a:off x="1173" y="2345"/>
              <a:ext cx="1131" cy="434"/>
            </a:xfrm>
            <a:prstGeom prst="rect">
              <a:avLst/>
            </a:prstGeom>
            <a:solidFill>
              <a:srgbClr val="0000A8"/>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43" name="Text Box 46">
              <a:extLst>
                <a:ext uri="{FF2B5EF4-FFF2-40B4-BE49-F238E27FC236}">
                  <a16:creationId xmlns:a16="http://schemas.microsoft.com/office/drawing/2014/main" id="{ED90C8EB-7D14-B54F-AC97-04DAEC25D0A4}"/>
                </a:ext>
              </a:extLst>
            </p:cNvPr>
            <p:cNvSpPr txBox="1">
              <a:spLocks noChangeArrowheads="1"/>
            </p:cNvSpPr>
            <p:nvPr/>
          </p:nvSpPr>
          <p:spPr bwMode="auto">
            <a:xfrm>
              <a:off x="1235" y="2368"/>
              <a:ext cx="995" cy="36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prstClr val="white">
                      <a:lumMod val="95000"/>
                    </a:prstClr>
                  </a:solidFill>
                  <a:effectLst/>
                  <a:uLnTx/>
                  <a:uFillTx/>
                  <a:latin typeface="Tahoma" charset="0"/>
                  <a:ea typeface="ＭＳ Ｐゴシック" charset="0"/>
                  <a:cs typeface="+mn-cs"/>
                </a:rPr>
                <a:t>TCP socket</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prstClr val="white">
                      <a:lumMod val="95000"/>
                    </a:prstClr>
                  </a:solidFill>
                  <a:effectLst/>
                  <a:uLnTx/>
                  <a:uFillTx/>
                  <a:latin typeface="Tahoma" charset="0"/>
                  <a:ea typeface="ＭＳ Ｐゴシック" charset="0"/>
                  <a:cs typeface="+mn-cs"/>
                </a:rPr>
                <a:t>receiver buffers</a:t>
              </a:r>
            </a:p>
          </p:txBody>
        </p:sp>
      </p:grpSp>
      <p:sp>
        <p:nvSpPr>
          <p:cNvPr id="144" name="Oval 48">
            <a:extLst>
              <a:ext uri="{FF2B5EF4-FFF2-40B4-BE49-F238E27FC236}">
                <a16:creationId xmlns:a16="http://schemas.microsoft.com/office/drawing/2014/main" id="{0742E955-8C93-5F47-BE4B-8E6ACFB2E75E}"/>
              </a:ext>
            </a:extLst>
          </p:cNvPr>
          <p:cNvSpPr>
            <a:spLocks noChangeArrowheads="1"/>
          </p:cNvSpPr>
          <p:nvPr/>
        </p:nvSpPr>
        <p:spPr bwMode="auto">
          <a:xfrm>
            <a:off x="8238947" y="3335996"/>
            <a:ext cx="1562100" cy="596900"/>
          </a:xfrm>
          <a:prstGeom prst="ellipse">
            <a:avLst/>
          </a:prstGeom>
          <a:solidFill>
            <a:srgbClr val="CCFFFF"/>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Arial" charset="0"/>
              <a:ea typeface="ＭＳ Ｐゴシック" charset="0"/>
              <a:cs typeface="+mn-cs"/>
            </a:endParaRPr>
          </a:p>
        </p:txBody>
      </p:sp>
      <p:sp>
        <p:nvSpPr>
          <p:cNvPr id="145" name="Text Box 64">
            <a:extLst>
              <a:ext uri="{FF2B5EF4-FFF2-40B4-BE49-F238E27FC236}">
                <a16:creationId xmlns:a16="http://schemas.microsoft.com/office/drawing/2014/main" id="{FCF30813-93D4-B644-BB9A-DEC80D916306}"/>
              </a:ext>
            </a:extLst>
          </p:cNvPr>
          <p:cNvSpPr txBox="1">
            <a:spLocks noChangeArrowheads="1"/>
          </p:cNvSpPr>
          <p:nvPr/>
        </p:nvSpPr>
        <p:spPr bwMode="auto">
          <a:xfrm>
            <a:off x="8745360" y="3364839"/>
            <a:ext cx="559769" cy="52322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TCP</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code</a:t>
            </a:r>
          </a:p>
        </p:txBody>
      </p:sp>
      <p:sp>
        <p:nvSpPr>
          <p:cNvPr id="146" name="Oval 65">
            <a:extLst>
              <a:ext uri="{FF2B5EF4-FFF2-40B4-BE49-F238E27FC236}">
                <a16:creationId xmlns:a16="http://schemas.microsoft.com/office/drawing/2014/main" id="{6BD69667-2B04-344B-AF15-D9A7175F3571}"/>
              </a:ext>
            </a:extLst>
          </p:cNvPr>
          <p:cNvSpPr>
            <a:spLocks noChangeArrowheads="1"/>
          </p:cNvSpPr>
          <p:nvPr/>
        </p:nvSpPr>
        <p:spPr bwMode="auto">
          <a:xfrm>
            <a:off x="8246885" y="4321833"/>
            <a:ext cx="1562100" cy="596900"/>
          </a:xfrm>
          <a:prstGeom prst="ellipse">
            <a:avLst/>
          </a:prstGeom>
          <a:solidFill>
            <a:srgbClr val="CCFFFF"/>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Arial" charset="0"/>
              <a:ea typeface="ＭＳ Ｐゴシック" charset="0"/>
              <a:cs typeface="+mn-cs"/>
            </a:endParaRPr>
          </a:p>
        </p:txBody>
      </p:sp>
      <p:sp>
        <p:nvSpPr>
          <p:cNvPr id="147" name="Text Box 66">
            <a:extLst>
              <a:ext uri="{FF2B5EF4-FFF2-40B4-BE49-F238E27FC236}">
                <a16:creationId xmlns:a16="http://schemas.microsoft.com/office/drawing/2014/main" id="{19C3DDC5-2A06-B840-8A80-61FECF597774}"/>
              </a:ext>
            </a:extLst>
          </p:cNvPr>
          <p:cNvSpPr txBox="1">
            <a:spLocks noChangeArrowheads="1"/>
          </p:cNvSpPr>
          <p:nvPr/>
        </p:nvSpPr>
        <p:spPr bwMode="auto">
          <a:xfrm>
            <a:off x="8731699" y="4354979"/>
            <a:ext cx="559769" cy="52322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IP</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code</a:t>
            </a:r>
          </a:p>
        </p:txBody>
      </p:sp>
      <p:sp>
        <p:nvSpPr>
          <p:cNvPr id="149" name="Line 68">
            <a:extLst>
              <a:ext uri="{FF2B5EF4-FFF2-40B4-BE49-F238E27FC236}">
                <a16:creationId xmlns:a16="http://schemas.microsoft.com/office/drawing/2014/main" id="{68A5AD3F-8561-BA43-8CCB-23369CB3F10B}"/>
              </a:ext>
            </a:extLst>
          </p:cNvPr>
          <p:cNvSpPr>
            <a:spLocks noChangeShapeType="1"/>
          </p:cNvSpPr>
          <p:nvPr/>
        </p:nvSpPr>
        <p:spPr bwMode="auto">
          <a:xfrm>
            <a:off x="7756347" y="4071008"/>
            <a:ext cx="2546350" cy="0"/>
          </a:xfrm>
          <a:prstGeom prst="line">
            <a:avLst/>
          </a:prstGeom>
          <a:noFill/>
          <a:ln w="1905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50" name="Line 69">
            <a:extLst>
              <a:ext uri="{FF2B5EF4-FFF2-40B4-BE49-F238E27FC236}">
                <a16:creationId xmlns:a16="http://schemas.microsoft.com/office/drawing/2014/main" id="{069D68E8-3A07-7842-BBE3-A83C41548FBA}"/>
              </a:ext>
            </a:extLst>
          </p:cNvPr>
          <p:cNvSpPr>
            <a:spLocks noChangeShapeType="1"/>
          </p:cNvSpPr>
          <p:nvPr/>
        </p:nvSpPr>
        <p:spPr bwMode="auto">
          <a:xfrm>
            <a:off x="7769047" y="2219983"/>
            <a:ext cx="2546350" cy="0"/>
          </a:xfrm>
          <a:prstGeom prst="line">
            <a:avLst/>
          </a:prstGeom>
          <a:noFill/>
          <a:ln w="1905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151" name="Group 56">
            <a:extLst>
              <a:ext uri="{FF2B5EF4-FFF2-40B4-BE49-F238E27FC236}">
                <a16:creationId xmlns:a16="http://schemas.microsoft.com/office/drawing/2014/main" id="{9D087FDD-1E50-B54A-BAF1-08F2E9EB032C}"/>
              </a:ext>
            </a:extLst>
          </p:cNvPr>
          <p:cNvGrpSpPr>
            <a:grpSpLocks/>
          </p:cNvGrpSpPr>
          <p:nvPr/>
        </p:nvGrpSpPr>
        <p:grpSpPr bwMode="auto">
          <a:xfrm>
            <a:off x="8745360" y="2104096"/>
            <a:ext cx="533400" cy="206375"/>
            <a:chOff x="2003" y="1816"/>
            <a:chExt cx="336" cy="130"/>
          </a:xfrm>
        </p:grpSpPr>
        <p:sp>
          <p:nvSpPr>
            <p:cNvPr id="152" name="Rectangle 16">
              <a:extLst>
                <a:ext uri="{FF2B5EF4-FFF2-40B4-BE49-F238E27FC236}">
                  <a16:creationId xmlns:a16="http://schemas.microsoft.com/office/drawing/2014/main" id="{4802C0EA-E5A8-E447-A8F6-A96701A0BAC0}"/>
                </a:ext>
              </a:extLst>
            </p:cNvPr>
            <p:cNvSpPr>
              <a:spLocks noChangeArrowheads="1"/>
            </p:cNvSpPr>
            <p:nvPr/>
          </p:nvSpPr>
          <p:spPr bwMode="auto">
            <a:xfrm>
              <a:off x="2003" y="1816"/>
              <a:ext cx="336" cy="130"/>
            </a:xfrm>
            <a:prstGeom prst="rect">
              <a:avLst/>
            </a:prstGeom>
            <a:solidFill>
              <a:srgbClr val="FFFF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53" name="Rectangle 17">
              <a:extLst>
                <a:ext uri="{FF2B5EF4-FFF2-40B4-BE49-F238E27FC236}">
                  <a16:creationId xmlns:a16="http://schemas.microsoft.com/office/drawing/2014/main" id="{620EA98C-EF38-184B-A03B-82616FCB9AE2}"/>
                </a:ext>
              </a:extLst>
            </p:cNvPr>
            <p:cNvSpPr>
              <a:spLocks noChangeArrowheads="1"/>
            </p:cNvSpPr>
            <p:nvPr/>
          </p:nvSpPr>
          <p:spPr bwMode="auto">
            <a:xfrm>
              <a:off x="2105" y="1833"/>
              <a:ext cx="110" cy="99"/>
            </a:xfrm>
            <a:prstGeom prst="rect">
              <a:avLst/>
            </a:prstGeom>
            <a:solidFill>
              <a:srgbClr val="FFFFFF"/>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54" name="Rectangle 18">
              <a:extLst>
                <a:ext uri="{FF2B5EF4-FFF2-40B4-BE49-F238E27FC236}">
                  <a16:creationId xmlns:a16="http://schemas.microsoft.com/office/drawing/2014/main" id="{1C3BBD2A-6ACC-C349-BDA8-0843C2DEA508}"/>
                </a:ext>
              </a:extLst>
            </p:cNvPr>
            <p:cNvSpPr>
              <a:spLocks noChangeArrowheads="1"/>
            </p:cNvSpPr>
            <p:nvPr/>
          </p:nvSpPr>
          <p:spPr bwMode="auto">
            <a:xfrm>
              <a:off x="2229" y="1891"/>
              <a:ext cx="29" cy="35"/>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55" name="Rectangle 19">
              <a:extLst>
                <a:ext uri="{FF2B5EF4-FFF2-40B4-BE49-F238E27FC236}">
                  <a16:creationId xmlns:a16="http://schemas.microsoft.com/office/drawing/2014/main" id="{96FBD4A2-E799-8F4F-9D14-53FD99E5BFAA}"/>
                </a:ext>
              </a:extLst>
            </p:cNvPr>
            <p:cNvSpPr>
              <a:spLocks noChangeArrowheads="1"/>
            </p:cNvSpPr>
            <p:nvPr/>
          </p:nvSpPr>
          <p:spPr bwMode="auto">
            <a:xfrm>
              <a:off x="2058" y="1892"/>
              <a:ext cx="29" cy="35"/>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165" name="Text Box 103">
            <a:extLst>
              <a:ext uri="{FF2B5EF4-FFF2-40B4-BE49-F238E27FC236}">
                <a16:creationId xmlns:a16="http://schemas.microsoft.com/office/drawing/2014/main" id="{4ECF9189-0AD6-144B-8167-6762F7B3E868}"/>
              </a:ext>
            </a:extLst>
          </p:cNvPr>
          <p:cNvSpPr txBox="1">
            <a:spLocks noChangeArrowheads="1"/>
          </p:cNvSpPr>
          <p:nvPr/>
        </p:nvSpPr>
        <p:spPr bwMode="auto">
          <a:xfrm>
            <a:off x="7549972" y="5823520"/>
            <a:ext cx="2714625" cy="3968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Tahoma" charset="0"/>
                <a:ea typeface="ＭＳ Ｐゴシック" charset="0"/>
                <a:cs typeface="+mn-cs"/>
              </a:rPr>
              <a:t>receiver protocol stack</a:t>
            </a:r>
          </a:p>
        </p:txBody>
      </p:sp>
      <p:sp>
        <p:nvSpPr>
          <p:cNvPr id="169" name="Line 115">
            <a:extLst>
              <a:ext uri="{FF2B5EF4-FFF2-40B4-BE49-F238E27FC236}">
                <a16:creationId xmlns:a16="http://schemas.microsoft.com/office/drawing/2014/main" id="{ABF785A9-86A1-6E46-9624-CABBC5E29FA3}"/>
              </a:ext>
            </a:extLst>
          </p:cNvPr>
          <p:cNvSpPr>
            <a:spLocks noChangeShapeType="1"/>
          </p:cNvSpPr>
          <p:nvPr/>
        </p:nvSpPr>
        <p:spPr bwMode="auto">
          <a:xfrm>
            <a:off x="8790777" y="5419835"/>
            <a:ext cx="0" cy="349250"/>
          </a:xfrm>
          <a:prstGeom prst="line">
            <a:avLst/>
          </a:prstGeom>
          <a:noFill/>
          <a:ln w="28575">
            <a:solidFill>
              <a:srgbClr val="CC0000"/>
            </a:solidFill>
            <a:prstDash val="dash"/>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71" name="Line 118">
            <a:extLst>
              <a:ext uri="{FF2B5EF4-FFF2-40B4-BE49-F238E27FC236}">
                <a16:creationId xmlns:a16="http://schemas.microsoft.com/office/drawing/2014/main" id="{5E5B6E3E-966C-D44A-B01C-0473357F14EE}"/>
              </a:ext>
            </a:extLst>
          </p:cNvPr>
          <p:cNvSpPr>
            <a:spLocks noChangeShapeType="1"/>
          </p:cNvSpPr>
          <p:nvPr/>
        </p:nvSpPr>
        <p:spPr bwMode="auto">
          <a:xfrm>
            <a:off x="10285235" y="4996521"/>
            <a:ext cx="0" cy="463550"/>
          </a:xfrm>
          <a:prstGeom prst="line">
            <a:avLst/>
          </a:prstGeom>
          <a:noFill/>
          <a:ln w="19050">
            <a:solidFill>
              <a:srgbClr val="000000"/>
            </a:solidFill>
            <a:prstDash val="dash"/>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172" name="Group 124">
            <a:extLst>
              <a:ext uri="{FF2B5EF4-FFF2-40B4-BE49-F238E27FC236}">
                <a16:creationId xmlns:a16="http://schemas.microsoft.com/office/drawing/2014/main" id="{4194DDD2-AC6E-4846-988C-D47AF88815BF}"/>
              </a:ext>
            </a:extLst>
          </p:cNvPr>
          <p:cNvGrpSpPr>
            <a:grpSpLocks/>
          </p:cNvGrpSpPr>
          <p:nvPr/>
        </p:nvGrpSpPr>
        <p:grpSpPr bwMode="auto">
          <a:xfrm flipH="1">
            <a:off x="10523360" y="4590121"/>
            <a:ext cx="869950" cy="906462"/>
            <a:chOff x="-44" y="1473"/>
            <a:chExt cx="981" cy="1105"/>
          </a:xfrm>
        </p:grpSpPr>
        <p:pic>
          <p:nvPicPr>
            <p:cNvPr id="173" name="Picture 125" descr="desktop_computer_stylized_medium">
              <a:extLst>
                <a:ext uri="{FF2B5EF4-FFF2-40B4-BE49-F238E27FC236}">
                  <a16:creationId xmlns:a16="http://schemas.microsoft.com/office/drawing/2014/main" id="{C6DE1974-7837-334B-B35F-1B82108E30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 name="Freeform 126">
              <a:extLst>
                <a:ext uri="{FF2B5EF4-FFF2-40B4-BE49-F238E27FC236}">
                  <a16:creationId xmlns:a16="http://schemas.microsoft.com/office/drawing/2014/main" id="{C8663771-41F7-FF4F-89C7-CFC093B9A138}"/>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sp>
        <p:nvSpPr>
          <p:cNvPr id="9" name="TextBox 8">
            <a:extLst>
              <a:ext uri="{FF2B5EF4-FFF2-40B4-BE49-F238E27FC236}">
                <a16:creationId xmlns:a16="http://schemas.microsoft.com/office/drawing/2014/main" id="{3FF08E5E-7834-074F-B7D9-7DBE006EE269}"/>
              </a:ext>
            </a:extLst>
          </p:cNvPr>
          <p:cNvSpPr txBox="1"/>
          <p:nvPr/>
        </p:nvSpPr>
        <p:spPr>
          <a:xfrm>
            <a:off x="712555" y="1437021"/>
            <a:ext cx="3850826" cy="15696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1" u="sng" strike="noStrike" kern="1200" cap="none" spc="0" normalizeH="0" baseline="0" noProof="0" dirty="0">
                <a:ln>
                  <a:noFill/>
                </a:ln>
                <a:solidFill>
                  <a:srgbClr val="C00000"/>
                </a:solidFill>
                <a:effectLst/>
                <a:uLnTx/>
                <a:uFillTx/>
                <a:latin typeface="Calibri" panose="020F0502020204030204"/>
                <a:ea typeface="+mn-ea"/>
                <a:cs typeface="+mn-cs"/>
              </a:rPr>
              <a:t>Q: </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What happens if network layer delivers data faster than application layer removes data from socket buffers?</a:t>
            </a:r>
          </a:p>
        </p:txBody>
      </p:sp>
      <p:sp>
        <p:nvSpPr>
          <p:cNvPr id="182" name="Line 117">
            <a:extLst>
              <a:ext uri="{FF2B5EF4-FFF2-40B4-BE49-F238E27FC236}">
                <a16:creationId xmlns:a16="http://schemas.microsoft.com/office/drawing/2014/main" id="{1B7AFE0B-8185-3E43-BF7C-730BEFE1D783}"/>
              </a:ext>
            </a:extLst>
          </p:cNvPr>
          <p:cNvSpPr>
            <a:spLocks noChangeShapeType="1"/>
          </p:cNvSpPr>
          <p:nvPr/>
        </p:nvSpPr>
        <p:spPr bwMode="auto">
          <a:xfrm>
            <a:off x="7764475" y="5006696"/>
            <a:ext cx="0" cy="463550"/>
          </a:xfrm>
          <a:prstGeom prst="line">
            <a:avLst/>
          </a:prstGeom>
          <a:noFill/>
          <a:ln w="19050">
            <a:solidFill>
              <a:schemeClr val="tx1"/>
            </a:solidFill>
            <a:prstDash val="dash"/>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grpSp>
        <p:nvGrpSpPr>
          <p:cNvPr id="12" name="Group 11">
            <a:extLst>
              <a:ext uri="{FF2B5EF4-FFF2-40B4-BE49-F238E27FC236}">
                <a16:creationId xmlns:a16="http://schemas.microsoft.com/office/drawing/2014/main" id="{C820FA96-992D-4547-BB82-D80AD6340B76}"/>
              </a:ext>
            </a:extLst>
          </p:cNvPr>
          <p:cNvGrpSpPr/>
          <p:nvPr/>
        </p:nvGrpSpPr>
        <p:grpSpPr>
          <a:xfrm>
            <a:off x="5189688" y="2806352"/>
            <a:ext cx="4533734" cy="2971623"/>
            <a:chOff x="5189688" y="2806352"/>
            <a:chExt cx="4533734" cy="2971623"/>
          </a:xfrm>
        </p:grpSpPr>
        <p:grpSp>
          <p:nvGrpSpPr>
            <p:cNvPr id="7" name="Group 6">
              <a:extLst>
                <a:ext uri="{FF2B5EF4-FFF2-40B4-BE49-F238E27FC236}">
                  <a16:creationId xmlns:a16="http://schemas.microsoft.com/office/drawing/2014/main" id="{90136498-1DCA-8245-9AEB-79D923D0965C}"/>
                </a:ext>
              </a:extLst>
            </p:cNvPr>
            <p:cNvGrpSpPr/>
            <p:nvPr/>
          </p:nvGrpSpPr>
          <p:grpSpPr>
            <a:xfrm>
              <a:off x="5189688" y="3080408"/>
              <a:ext cx="3750934" cy="2697567"/>
              <a:chOff x="4633274" y="3577949"/>
              <a:chExt cx="3750934" cy="2697567"/>
            </a:xfrm>
          </p:grpSpPr>
          <p:sp>
            <p:nvSpPr>
              <p:cNvPr id="163" name="Rectangle 91">
                <a:extLst>
                  <a:ext uri="{FF2B5EF4-FFF2-40B4-BE49-F238E27FC236}">
                    <a16:creationId xmlns:a16="http://schemas.microsoft.com/office/drawing/2014/main" id="{262B8492-92D0-1D4D-A388-8EDCD289152E}"/>
                  </a:ext>
                </a:extLst>
              </p:cNvPr>
              <p:cNvSpPr>
                <a:spLocks noChangeArrowheads="1"/>
              </p:cNvSpPr>
              <p:nvPr/>
            </p:nvSpPr>
            <p:spPr bwMode="auto">
              <a:xfrm>
                <a:off x="7655546" y="4619349"/>
                <a:ext cx="720725" cy="209550"/>
              </a:xfrm>
              <a:prstGeom prst="rect">
                <a:avLst/>
              </a:prstGeom>
              <a:solidFill>
                <a:srgbClr val="0000A8"/>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grpSp>
            <p:nvGrpSpPr>
              <p:cNvPr id="5" name="Group 4">
                <a:extLst>
                  <a:ext uri="{FF2B5EF4-FFF2-40B4-BE49-F238E27FC236}">
                    <a16:creationId xmlns:a16="http://schemas.microsoft.com/office/drawing/2014/main" id="{8F31E27D-6EC1-5943-92A1-E4210B15E8BC}"/>
                  </a:ext>
                </a:extLst>
              </p:cNvPr>
              <p:cNvGrpSpPr/>
              <p:nvPr/>
            </p:nvGrpSpPr>
            <p:grpSpPr>
              <a:xfrm>
                <a:off x="7344839" y="5551212"/>
                <a:ext cx="1039369" cy="214398"/>
                <a:chOff x="7344839" y="5551212"/>
                <a:chExt cx="1039369" cy="214398"/>
              </a:xfrm>
            </p:grpSpPr>
            <p:sp>
              <p:nvSpPr>
                <p:cNvPr id="158" name="Rectangle 74">
                  <a:extLst>
                    <a:ext uri="{FF2B5EF4-FFF2-40B4-BE49-F238E27FC236}">
                      <a16:creationId xmlns:a16="http://schemas.microsoft.com/office/drawing/2014/main" id="{8A48CC54-2E19-7E49-AB6A-C589B7121B06}"/>
                    </a:ext>
                  </a:extLst>
                </p:cNvPr>
                <p:cNvSpPr>
                  <a:spLocks noChangeArrowheads="1"/>
                </p:cNvSpPr>
                <p:nvPr/>
              </p:nvSpPr>
              <p:spPr bwMode="auto">
                <a:xfrm>
                  <a:off x="7344839" y="5556060"/>
                  <a:ext cx="1006475" cy="209550"/>
                </a:xfrm>
                <a:prstGeom prst="rect">
                  <a:avLst/>
                </a:prstGeom>
                <a:solidFill>
                  <a:srgbClr val="00CC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64" name="Rectangle 92">
                  <a:extLst>
                    <a:ext uri="{FF2B5EF4-FFF2-40B4-BE49-F238E27FC236}">
                      <a16:creationId xmlns:a16="http://schemas.microsoft.com/office/drawing/2014/main" id="{F086B485-A7FA-024F-AE08-D3278D535305}"/>
                    </a:ext>
                  </a:extLst>
                </p:cNvPr>
                <p:cNvSpPr>
                  <a:spLocks noChangeArrowheads="1"/>
                </p:cNvSpPr>
                <p:nvPr/>
              </p:nvSpPr>
              <p:spPr bwMode="auto">
                <a:xfrm>
                  <a:off x="7650783" y="5551212"/>
                  <a:ext cx="733425" cy="212725"/>
                </a:xfrm>
                <a:prstGeom prst="rect">
                  <a:avLst/>
                </a:prstGeom>
                <a:solidFill>
                  <a:srgbClr val="0000A8"/>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59" name="Line 75">
                  <a:extLst>
                    <a:ext uri="{FF2B5EF4-FFF2-40B4-BE49-F238E27FC236}">
                      <a16:creationId xmlns:a16="http://schemas.microsoft.com/office/drawing/2014/main" id="{3072215E-AACF-9541-93AB-D98D0EECBB60}"/>
                    </a:ext>
                  </a:extLst>
                </p:cNvPr>
                <p:cNvSpPr>
                  <a:spLocks noChangeShapeType="1"/>
                </p:cNvSpPr>
                <p:nvPr/>
              </p:nvSpPr>
              <p:spPr bwMode="auto">
                <a:xfrm>
                  <a:off x="7488859" y="5555058"/>
                  <a:ext cx="0" cy="206375"/>
                </a:xfrm>
                <a:prstGeom prst="line">
                  <a:avLst/>
                </a:prstGeom>
                <a:noFill/>
                <a:ln w="28575">
                  <a:solidFill>
                    <a:srgbClr val="FFFFFF"/>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60" name="Line 76">
                  <a:extLst>
                    <a:ext uri="{FF2B5EF4-FFF2-40B4-BE49-F238E27FC236}">
                      <a16:creationId xmlns:a16="http://schemas.microsoft.com/office/drawing/2014/main" id="{A70802F4-DC4B-B74E-9BF2-97E565E57FB0}"/>
                    </a:ext>
                  </a:extLst>
                </p:cNvPr>
                <p:cNvSpPr>
                  <a:spLocks noChangeShapeType="1"/>
                </p:cNvSpPr>
                <p:nvPr/>
              </p:nvSpPr>
              <p:spPr bwMode="auto">
                <a:xfrm>
                  <a:off x="7641259" y="5555058"/>
                  <a:ext cx="0" cy="206375"/>
                </a:xfrm>
                <a:prstGeom prst="line">
                  <a:avLst/>
                </a:prstGeom>
                <a:noFill/>
                <a:ln w="28575">
                  <a:solidFill>
                    <a:srgbClr val="FFFFFF"/>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162" name="Rectangle 86">
                <a:extLst>
                  <a:ext uri="{FF2B5EF4-FFF2-40B4-BE49-F238E27FC236}">
                    <a16:creationId xmlns:a16="http://schemas.microsoft.com/office/drawing/2014/main" id="{4115F8B6-91A1-7C41-83BF-8BE89BBEBEC6}"/>
                  </a:ext>
                </a:extLst>
              </p:cNvPr>
              <p:cNvSpPr>
                <a:spLocks noChangeArrowheads="1"/>
              </p:cNvSpPr>
              <p:nvPr/>
            </p:nvSpPr>
            <p:spPr bwMode="auto">
              <a:xfrm>
                <a:off x="7647608" y="3577949"/>
                <a:ext cx="720725" cy="209550"/>
              </a:xfrm>
              <a:prstGeom prst="rect">
                <a:avLst/>
              </a:prstGeom>
              <a:solidFill>
                <a:srgbClr val="0000A8"/>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67" name="Text Box 106">
                <a:extLst>
                  <a:ext uri="{FF2B5EF4-FFF2-40B4-BE49-F238E27FC236}">
                    <a16:creationId xmlns:a16="http://schemas.microsoft.com/office/drawing/2014/main" id="{60423099-6913-6449-94EA-C3C8BD4E23A1}"/>
                  </a:ext>
                </a:extLst>
              </p:cNvPr>
              <p:cNvSpPr txBox="1">
                <a:spLocks noChangeArrowheads="1"/>
              </p:cNvSpPr>
              <p:nvPr/>
            </p:nvSpPr>
            <p:spPr bwMode="auto">
              <a:xfrm>
                <a:off x="4633274" y="4192806"/>
                <a:ext cx="2332549" cy="108952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r" defTabSz="914400" rtl="0" eaLnBrk="0" fontAlgn="base" latinLnBrk="0" hangingPunct="0">
                  <a:lnSpc>
                    <a:spcPct val="90000"/>
                  </a:lnSpc>
                  <a:spcBef>
                    <a:spcPct val="0"/>
                  </a:spcBef>
                  <a:spcAft>
                    <a:spcPct val="0"/>
                  </a:spcAft>
                  <a:buClrTx/>
                  <a:buSzTx/>
                  <a:buFontTx/>
                  <a:buNone/>
                  <a:tabLst/>
                  <a:defRPr/>
                </a:pPr>
                <a:r>
                  <a:rPr kumimoji="0" lang="en-US" altLang="en-US" sz="1800" b="0" i="0" u="none" strike="noStrike" kern="0" cap="none" spc="0" normalizeH="0" baseline="0" noProof="0" dirty="0">
                    <a:ln>
                      <a:noFill/>
                    </a:ln>
                    <a:solidFill>
                      <a:srgbClr val="000000"/>
                    </a:solidFill>
                    <a:effectLst/>
                    <a:uLnTx/>
                    <a:uFillTx/>
                    <a:latin typeface="Calibri" panose="020F0502020204030204" pitchFamily="34" charset="0"/>
                    <a:ea typeface="ＭＳ Ｐゴシック" panose="020B0600070205080204" pitchFamily="34" charset="-128"/>
                    <a:cs typeface="Calibri" panose="020F0502020204030204" pitchFamily="34" charset="0"/>
                  </a:rPr>
                  <a:t>Network layer delivering IP datagram payload into TCP socket buffers</a:t>
                </a:r>
              </a:p>
            </p:txBody>
          </p:sp>
          <p:sp>
            <p:nvSpPr>
              <p:cNvPr id="168" name="Line 108">
                <a:extLst>
                  <a:ext uri="{FF2B5EF4-FFF2-40B4-BE49-F238E27FC236}">
                    <a16:creationId xmlns:a16="http://schemas.microsoft.com/office/drawing/2014/main" id="{526C2D0A-E0A9-564E-8CDF-3A8B49E5D882}"/>
                  </a:ext>
                </a:extLst>
              </p:cNvPr>
              <p:cNvSpPr>
                <a:spLocks noChangeShapeType="1"/>
              </p:cNvSpPr>
              <p:nvPr/>
            </p:nvSpPr>
            <p:spPr bwMode="auto">
              <a:xfrm>
                <a:off x="6906339" y="4724124"/>
                <a:ext cx="522908" cy="0"/>
              </a:xfrm>
              <a:prstGeom prst="line">
                <a:avLst/>
              </a:prstGeom>
              <a:noFill/>
              <a:ln w="19050">
                <a:solidFill>
                  <a:srgbClr val="CC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70" name="Text Box 116">
                <a:extLst>
                  <a:ext uri="{FF2B5EF4-FFF2-40B4-BE49-F238E27FC236}">
                    <a16:creationId xmlns:a16="http://schemas.microsoft.com/office/drawing/2014/main" id="{698424D2-456E-974F-973C-408C9336D9D7}"/>
                  </a:ext>
                </a:extLst>
              </p:cNvPr>
              <p:cNvSpPr txBox="1">
                <a:spLocks noChangeArrowheads="1"/>
              </p:cNvSpPr>
              <p:nvPr/>
            </p:nvSpPr>
            <p:spPr bwMode="auto">
              <a:xfrm>
                <a:off x="7074521" y="5970716"/>
                <a:ext cx="1133475" cy="304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from sender</a:t>
                </a:r>
              </a:p>
            </p:txBody>
          </p:sp>
        </p:grpSp>
        <p:sp>
          <p:nvSpPr>
            <p:cNvPr id="6" name="Curved Down Arrow 5">
              <a:extLst>
                <a:ext uri="{FF2B5EF4-FFF2-40B4-BE49-F238E27FC236}">
                  <a16:creationId xmlns:a16="http://schemas.microsoft.com/office/drawing/2014/main" id="{1FE7EE57-FED3-864B-8F06-9CC2C77BF0DE}"/>
                </a:ext>
              </a:extLst>
            </p:cNvPr>
            <p:cNvSpPr/>
            <p:nvPr/>
          </p:nvSpPr>
          <p:spPr>
            <a:xfrm>
              <a:off x="8312727" y="2806352"/>
              <a:ext cx="1410695" cy="2718148"/>
            </a:xfrm>
            <a:prstGeom prst="curvedDownArrow">
              <a:avLst>
                <a:gd name="adj1" fmla="val 13767"/>
                <a:gd name="adj2" fmla="val 28170"/>
                <a:gd name="adj3" fmla="val 25000"/>
              </a:avLst>
            </a:prstGeom>
            <a:solidFill>
              <a:srgbClr val="C00000">
                <a:alpha val="5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13" name="Group 12">
            <a:extLst>
              <a:ext uri="{FF2B5EF4-FFF2-40B4-BE49-F238E27FC236}">
                <a16:creationId xmlns:a16="http://schemas.microsoft.com/office/drawing/2014/main" id="{061072C8-D06D-0540-97C3-C1DE8C5A0444}"/>
              </a:ext>
            </a:extLst>
          </p:cNvPr>
          <p:cNvGrpSpPr/>
          <p:nvPr/>
        </p:nvGrpSpPr>
        <p:grpSpPr>
          <a:xfrm>
            <a:off x="4989152" y="1607125"/>
            <a:ext cx="4984933" cy="885919"/>
            <a:chOff x="4989152" y="1607125"/>
            <a:chExt cx="4984933" cy="885919"/>
          </a:xfrm>
        </p:grpSpPr>
        <p:grpSp>
          <p:nvGrpSpPr>
            <p:cNvPr id="8" name="Group 7">
              <a:extLst>
                <a:ext uri="{FF2B5EF4-FFF2-40B4-BE49-F238E27FC236}">
                  <a16:creationId xmlns:a16="http://schemas.microsoft.com/office/drawing/2014/main" id="{F4A53074-9492-2643-8C14-D55F3A8DF9EC}"/>
                </a:ext>
              </a:extLst>
            </p:cNvPr>
            <p:cNvGrpSpPr/>
            <p:nvPr/>
          </p:nvGrpSpPr>
          <p:grpSpPr>
            <a:xfrm>
              <a:off x="4989152" y="1652814"/>
              <a:ext cx="4984933" cy="840230"/>
              <a:chOff x="4432738" y="2150355"/>
              <a:chExt cx="4984933" cy="840230"/>
            </a:xfrm>
          </p:grpSpPr>
          <p:sp>
            <p:nvSpPr>
              <p:cNvPr id="166" name="Line 105">
                <a:extLst>
                  <a:ext uri="{FF2B5EF4-FFF2-40B4-BE49-F238E27FC236}">
                    <a16:creationId xmlns:a16="http://schemas.microsoft.com/office/drawing/2014/main" id="{E962447C-3133-664A-8728-73048FD03E13}"/>
                  </a:ext>
                </a:extLst>
              </p:cNvPr>
              <p:cNvSpPr>
                <a:spLocks noChangeShapeType="1"/>
              </p:cNvSpPr>
              <p:nvPr/>
            </p:nvSpPr>
            <p:spPr bwMode="auto">
              <a:xfrm>
                <a:off x="6976294" y="2457174"/>
                <a:ext cx="1102102" cy="0"/>
              </a:xfrm>
              <a:prstGeom prst="line">
                <a:avLst/>
              </a:prstGeom>
              <a:noFill/>
              <a:ln w="19050">
                <a:solidFill>
                  <a:srgbClr val="CC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75" name="Text Box 104">
                <a:extLst>
                  <a:ext uri="{FF2B5EF4-FFF2-40B4-BE49-F238E27FC236}">
                    <a16:creationId xmlns:a16="http://schemas.microsoft.com/office/drawing/2014/main" id="{F110BC32-2D3E-6B43-8E30-DD363F7CFF88}"/>
                  </a:ext>
                </a:extLst>
              </p:cNvPr>
              <p:cNvSpPr txBox="1">
                <a:spLocks noChangeArrowheads="1"/>
              </p:cNvSpPr>
              <p:nvPr/>
            </p:nvSpPr>
            <p:spPr bwMode="auto">
              <a:xfrm>
                <a:off x="4432738" y="2150355"/>
                <a:ext cx="2533651" cy="84023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r" defTabSz="914400" rtl="0" eaLnBrk="1" fontAlgn="auto" latinLnBrk="0" hangingPunct="1">
                  <a:lnSpc>
                    <a:spcPct val="900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Application removing data from TCP socket buffers</a:t>
                </a:r>
              </a:p>
            </p:txBody>
          </p:sp>
          <p:sp>
            <p:nvSpPr>
              <p:cNvPr id="176" name="Rectangle 86">
                <a:extLst>
                  <a:ext uri="{FF2B5EF4-FFF2-40B4-BE49-F238E27FC236}">
                    <a16:creationId xmlns:a16="http://schemas.microsoft.com/office/drawing/2014/main" id="{4FC9FA64-3313-7441-820B-DA439AD3A891}"/>
                  </a:ext>
                </a:extLst>
              </p:cNvPr>
              <p:cNvSpPr>
                <a:spLocks noChangeArrowheads="1"/>
              </p:cNvSpPr>
              <p:nvPr/>
            </p:nvSpPr>
            <p:spPr bwMode="auto">
              <a:xfrm>
                <a:off x="8696946" y="2344462"/>
                <a:ext cx="720725" cy="209550"/>
              </a:xfrm>
              <a:prstGeom prst="rect">
                <a:avLst/>
              </a:prstGeom>
              <a:solidFill>
                <a:srgbClr val="0000A8"/>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grpSp>
        <p:sp>
          <p:nvSpPr>
            <p:cNvPr id="56" name="Curved Down Arrow 55">
              <a:extLst>
                <a:ext uri="{FF2B5EF4-FFF2-40B4-BE49-F238E27FC236}">
                  <a16:creationId xmlns:a16="http://schemas.microsoft.com/office/drawing/2014/main" id="{1957E969-1EF1-4941-A40B-CB97CA05EBA4}"/>
                </a:ext>
              </a:extLst>
            </p:cNvPr>
            <p:cNvSpPr/>
            <p:nvPr/>
          </p:nvSpPr>
          <p:spPr>
            <a:xfrm rot="10800000" flipH="1">
              <a:off x="8517082" y="1607125"/>
              <a:ext cx="1000991" cy="872838"/>
            </a:xfrm>
            <a:prstGeom prst="curvedDownArrow">
              <a:avLst>
                <a:gd name="adj1" fmla="val 13767"/>
                <a:gd name="adj2" fmla="val 28170"/>
                <a:gd name="adj3" fmla="val 25000"/>
              </a:avLst>
            </a:prstGeom>
            <a:solidFill>
              <a:srgbClr val="C00000">
                <a:alpha val="5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48" name="Slide Number Placeholder 2">
            <a:extLst>
              <a:ext uri="{FF2B5EF4-FFF2-40B4-BE49-F238E27FC236}">
                <a16:creationId xmlns:a16="http://schemas.microsoft.com/office/drawing/2014/main" id="{70507C61-599D-8346-AECE-C0A356026EDC}"/>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105</a:t>
            </a:fld>
            <a:endParaRPr lang="en-US" dirty="0"/>
          </a:p>
        </p:txBody>
      </p:sp>
    </p:spTree>
    <p:extLst>
      <p:ext uri="{BB962C8B-B14F-4D97-AF65-F5344CB8AC3E}">
        <p14:creationId xmlns:p14="http://schemas.microsoft.com/office/powerpoint/2010/main" val="14476340"/>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down)">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up)">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dissolve">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393310" cy="894622"/>
          </a:xfrm>
        </p:spPr>
        <p:txBody>
          <a:bodyPr>
            <a:normAutofit fontScale="90000"/>
          </a:bodyPr>
          <a:lstStyle/>
          <a:p>
            <a:r>
              <a:rPr lang="en-US" sz="4800" dirty="0"/>
              <a:t>TCP flow control: avoid overflowing receiver buffer</a:t>
            </a:r>
            <a:endParaRPr lang="en-US" sz="4400" b="0" dirty="0"/>
          </a:p>
        </p:txBody>
      </p:sp>
      <p:sp>
        <p:nvSpPr>
          <p:cNvPr id="137" name="Rectangle 72">
            <a:extLst>
              <a:ext uri="{FF2B5EF4-FFF2-40B4-BE49-F238E27FC236}">
                <a16:creationId xmlns:a16="http://schemas.microsoft.com/office/drawing/2014/main" id="{C267ED98-FBDB-D24C-A351-3097B056B078}"/>
              </a:ext>
            </a:extLst>
          </p:cNvPr>
          <p:cNvSpPr>
            <a:spLocks noChangeArrowheads="1"/>
          </p:cNvSpPr>
          <p:nvPr/>
        </p:nvSpPr>
        <p:spPr bwMode="auto">
          <a:xfrm>
            <a:off x="7848422" y="1084921"/>
            <a:ext cx="2524125" cy="3854450"/>
          </a:xfrm>
          <a:prstGeom prst="rect">
            <a:avLst/>
          </a:prstGeom>
          <a:solidFill>
            <a:srgbClr val="000099"/>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38" name="Freeform 32">
            <a:extLst>
              <a:ext uri="{FF2B5EF4-FFF2-40B4-BE49-F238E27FC236}">
                <a16:creationId xmlns:a16="http://schemas.microsoft.com/office/drawing/2014/main" id="{58EA8CF4-DBF4-E34D-8254-A77227811341}"/>
              </a:ext>
            </a:extLst>
          </p:cNvPr>
          <p:cNvSpPr>
            <a:spLocks/>
          </p:cNvSpPr>
          <p:nvPr/>
        </p:nvSpPr>
        <p:spPr bwMode="auto">
          <a:xfrm>
            <a:off x="10289997" y="1078571"/>
            <a:ext cx="581025" cy="4206875"/>
          </a:xfrm>
          <a:custGeom>
            <a:avLst/>
            <a:gdLst>
              <a:gd name="T0" fmla="*/ 2147483647 w 366"/>
              <a:gd name="T1" fmla="*/ 2147483647 h 1284"/>
              <a:gd name="T2" fmla="*/ 2147483647 w 366"/>
              <a:gd name="T3" fmla="*/ 0 h 1284"/>
              <a:gd name="T4" fmla="*/ 0 w 366"/>
              <a:gd name="T5" fmla="*/ 2147483647 h 1284"/>
              <a:gd name="T6" fmla="*/ 2147483647 w 366"/>
              <a:gd name="T7" fmla="*/ 2147483647 h 1284"/>
              <a:gd name="T8" fmla="*/ 2147483647 w 366"/>
              <a:gd name="T9" fmla="*/ 2147483647 h 12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6" h="1284">
                <a:moveTo>
                  <a:pt x="366" y="1278"/>
                </a:moveTo>
                <a:lnTo>
                  <a:pt x="12" y="0"/>
                </a:lnTo>
                <a:lnTo>
                  <a:pt x="0" y="1224"/>
                </a:lnTo>
                <a:lnTo>
                  <a:pt x="186" y="1284"/>
                </a:lnTo>
                <a:lnTo>
                  <a:pt x="366" y="1278"/>
                </a:lnTo>
                <a:close/>
              </a:path>
            </a:pathLst>
          </a:custGeom>
          <a:gradFill rotWithShape="1">
            <a:gsLst>
              <a:gs pos="0">
                <a:srgbClr val="B2B2B2"/>
              </a:gs>
              <a:gs pos="100000">
                <a:srgbClr val="FFFFFF"/>
              </a:gs>
            </a:gsLst>
            <a:lin ang="0" scaled="1"/>
          </a:gradFill>
          <a:ln w="9525">
            <a:solidFill>
              <a:srgbClr val="DDDDDD"/>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39" name="Rectangle 40">
            <a:extLst>
              <a:ext uri="{FF2B5EF4-FFF2-40B4-BE49-F238E27FC236}">
                <a16:creationId xmlns:a16="http://schemas.microsoft.com/office/drawing/2014/main" id="{8F576ED5-5855-F048-B4BB-75BF51C27D5C}"/>
              </a:ext>
            </a:extLst>
          </p:cNvPr>
          <p:cNvSpPr>
            <a:spLocks noChangeArrowheads="1"/>
          </p:cNvSpPr>
          <p:nvPr/>
        </p:nvSpPr>
        <p:spPr bwMode="auto">
          <a:xfrm>
            <a:off x="7762697" y="1186521"/>
            <a:ext cx="2533650" cy="3814762"/>
          </a:xfrm>
          <a:prstGeom prst="rect">
            <a:avLst/>
          </a:prstGeom>
          <a:solidFill>
            <a:srgbClr val="FFFFFF"/>
          </a:solidFill>
          <a:ln w="19050">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40" name="Oval 31">
            <a:extLst>
              <a:ext uri="{FF2B5EF4-FFF2-40B4-BE49-F238E27FC236}">
                <a16:creationId xmlns:a16="http://schemas.microsoft.com/office/drawing/2014/main" id="{E56CABC0-9BC4-164D-8001-714872CF7127}"/>
              </a:ext>
            </a:extLst>
          </p:cNvPr>
          <p:cNvSpPr>
            <a:spLocks noChangeArrowheads="1"/>
          </p:cNvSpPr>
          <p:nvPr/>
        </p:nvSpPr>
        <p:spPr bwMode="auto">
          <a:xfrm>
            <a:off x="8302447" y="1243671"/>
            <a:ext cx="1377950" cy="596900"/>
          </a:xfrm>
          <a:prstGeom prst="ellipse">
            <a:avLst/>
          </a:prstGeom>
          <a:solidFill>
            <a:srgbClr val="CCFFFF"/>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Arial" charset="0"/>
                <a:ea typeface="ＭＳ Ｐゴシック" charset="0"/>
                <a:cs typeface="+mn-cs"/>
              </a:rPr>
              <a:t>application</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Arial" charset="0"/>
                <a:ea typeface="ＭＳ Ｐゴシック" charset="0"/>
                <a:cs typeface="+mn-cs"/>
              </a:rPr>
              <a:t>process</a:t>
            </a:r>
          </a:p>
        </p:txBody>
      </p:sp>
      <p:grpSp>
        <p:nvGrpSpPr>
          <p:cNvPr id="141" name="Group 47">
            <a:extLst>
              <a:ext uri="{FF2B5EF4-FFF2-40B4-BE49-F238E27FC236}">
                <a16:creationId xmlns:a16="http://schemas.microsoft.com/office/drawing/2014/main" id="{02602D35-C64D-9445-8BEF-315190C777FA}"/>
              </a:ext>
            </a:extLst>
          </p:cNvPr>
          <p:cNvGrpSpPr>
            <a:grpSpLocks/>
          </p:cNvGrpSpPr>
          <p:nvPr/>
        </p:nvGrpSpPr>
        <p:grpSpPr bwMode="auto">
          <a:xfrm>
            <a:off x="8070672" y="2312058"/>
            <a:ext cx="1795463" cy="688975"/>
            <a:chOff x="1173" y="2345"/>
            <a:chExt cx="1131" cy="434"/>
          </a:xfrm>
        </p:grpSpPr>
        <p:sp>
          <p:nvSpPr>
            <p:cNvPr id="142" name="Rectangle 44">
              <a:extLst>
                <a:ext uri="{FF2B5EF4-FFF2-40B4-BE49-F238E27FC236}">
                  <a16:creationId xmlns:a16="http://schemas.microsoft.com/office/drawing/2014/main" id="{92C6A498-BA40-944E-B932-C93263DCC5C7}"/>
                </a:ext>
              </a:extLst>
            </p:cNvPr>
            <p:cNvSpPr>
              <a:spLocks noChangeArrowheads="1"/>
            </p:cNvSpPr>
            <p:nvPr/>
          </p:nvSpPr>
          <p:spPr bwMode="auto">
            <a:xfrm>
              <a:off x="1173" y="2345"/>
              <a:ext cx="1131" cy="434"/>
            </a:xfrm>
            <a:prstGeom prst="rect">
              <a:avLst/>
            </a:prstGeom>
            <a:solidFill>
              <a:srgbClr val="0000A8"/>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43" name="Text Box 46">
              <a:extLst>
                <a:ext uri="{FF2B5EF4-FFF2-40B4-BE49-F238E27FC236}">
                  <a16:creationId xmlns:a16="http://schemas.microsoft.com/office/drawing/2014/main" id="{ED90C8EB-7D14-B54F-AC97-04DAEC25D0A4}"/>
                </a:ext>
              </a:extLst>
            </p:cNvPr>
            <p:cNvSpPr txBox="1">
              <a:spLocks noChangeArrowheads="1"/>
            </p:cNvSpPr>
            <p:nvPr/>
          </p:nvSpPr>
          <p:spPr bwMode="auto">
            <a:xfrm>
              <a:off x="1235" y="2368"/>
              <a:ext cx="995" cy="36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prstClr val="white">
                      <a:lumMod val="95000"/>
                    </a:prstClr>
                  </a:solidFill>
                  <a:effectLst/>
                  <a:uLnTx/>
                  <a:uFillTx/>
                  <a:latin typeface="Tahoma" charset="0"/>
                  <a:ea typeface="ＭＳ Ｐゴシック" charset="0"/>
                  <a:cs typeface="+mn-cs"/>
                </a:rPr>
                <a:t>TCP socket</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prstClr val="white">
                      <a:lumMod val="95000"/>
                    </a:prstClr>
                  </a:solidFill>
                  <a:effectLst/>
                  <a:uLnTx/>
                  <a:uFillTx/>
                  <a:latin typeface="Tahoma" charset="0"/>
                  <a:ea typeface="ＭＳ Ｐゴシック" charset="0"/>
                  <a:cs typeface="+mn-cs"/>
                </a:rPr>
                <a:t>receiver buffers</a:t>
              </a:r>
            </a:p>
          </p:txBody>
        </p:sp>
      </p:grpSp>
      <p:sp>
        <p:nvSpPr>
          <p:cNvPr id="144" name="Oval 48">
            <a:extLst>
              <a:ext uri="{FF2B5EF4-FFF2-40B4-BE49-F238E27FC236}">
                <a16:creationId xmlns:a16="http://schemas.microsoft.com/office/drawing/2014/main" id="{0742E955-8C93-5F47-BE4B-8E6ACFB2E75E}"/>
              </a:ext>
            </a:extLst>
          </p:cNvPr>
          <p:cNvSpPr>
            <a:spLocks noChangeArrowheads="1"/>
          </p:cNvSpPr>
          <p:nvPr/>
        </p:nvSpPr>
        <p:spPr bwMode="auto">
          <a:xfrm>
            <a:off x="8238947" y="3335996"/>
            <a:ext cx="1562100" cy="596900"/>
          </a:xfrm>
          <a:prstGeom prst="ellipse">
            <a:avLst/>
          </a:prstGeom>
          <a:solidFill>
            <a:srgbClr val="CCFFFF"/>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Arial" charset="0"/>
              <a:ea typeface="ＭＳ Ｐゴシック" charset="0"/>
              <a:cs typeface="+mn-cs"/>
            </a:endParaRPr>
          </a:p>
        </p:txBody>
      </p:sp>
      <p:sp>
        <p:nvSpPr>
          <p:cNvPr id="145" name="Text Box 64">
            <a:extLst>
              <a:ext uri="{FF2B5EF4-FFF2-40B4-BE49-F238E27FC236}">
                <a16:creationId xmlns:a16="http://schemas.microsoft.com/office/drawing/2014/main" id="{FCF30813-93D4-B644-BB9A-DEC80D916306}"/>
              </a:ext>
            </a:extLst>
          </p:cNvPr>
          <p:cNvSpPr txBox="1">
            <a:spLocks noChangeArrowheads="1"/>
          </p:cNvSpPr>
          <p:nvPr/>
        </p:nvSpPr>
        <p:spPr bwMode="auto">
          <a:xfrm>
            <a:off x="8745360" y="3364839"/>
            <a:ext cx="559769" cy="52322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TCP</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code</a:t>
            </a:r>
          </a:p>
        </p:txBody>
      </p:sp>
      <p:sp>
        <p:nvSpPr>
          <p:cNvPr id="146" name="Oval 65">
            <a:extLst>
              <a:ext uri="{FF2B5EF4-FFF2-40B4-BE49-F238E27FC236}">
                <a16:creationId xmlns:a16="http://schemas.microsoft.com/office/drawing/2014/main" id="{6BD69667-2B04-344B-AF15-D9A7175F3571}"/>
              </a:ext>
            </a:extLst>
          </p:cNvPr>
          <p:cNvSpPr>
            <a:spLocks noChangeArrowheads="1"/>
          </p:cNvSpPr>
          <p:nvPr/>
        </p:nvSpPr>
        <p:spPr bwMode="auto">
          <a:xfrm>
            <a:off x="8246885" y="4321833"/>
            <a:ext cx="1562100" cy="596900"/>
          </a:xfrm>
          <a:prstGeom prst="ellipse">
            <a:avLst/>
          </a:prstGeom>
          <a:solidFill>
            <a:srgbClr val="CCFFFF"/>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Arial" charset="0"/>
              <a:ea typeface="ＭＳ Ｐゴシック" charset="0"/>
              <a:cs typeface="+mn-cs"/>
            </a:endParaRPr>
          </a:p>
        </p:txBody>
      </p:sp>
      <p:sp>
        <p:nvSpPr>
          <p:cNvPr id="147" name="Text Box 66">
            <a:extLst>
              <a:ext uri="{FF2B5EF4-FFF2-40B4-BE49-F238E27FC236}">
                <a16:creationId xmlns:a16="http://schemas.microsoft.com/office/drawing/2014/main" id="{19C3DDC5-2A06-B840-8A80-61FECF597774}"/>
              </a:ext>
            </a:extLst>
          </p:cNvPr>
          <p:cNvSpPr txBox="1">
            <a:spLocks noChangeArrowheads="1"/>
          </p:cNvSpPr>
          <p:nvPr/>
        </p:nvSpPr>
        <p:spPr bwMode="auto">
          <a:xfrm>
            <a:off x="8731699" y="4354979"/>
            <a:ext cx="559769" cy="52322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IP</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code</a:t>
            </a:r>
          </a:p>
        </p:txBody>
      </p:sp>
      <p:sp>
        <p:nvSpPr>
          <p:cNvPr id="149" name="Line 68">
            <a:extLst>
              <a:ext uri="{FF2B5EF4-FFF2-40B4-BE49-F238E27FC236}">
                <a16:creationId xmlns:a16="http://schemas.microsoft.com/office/drawing/2014/main" id="{68A5AD3F-8561-BA43-8CCB-23369CB3F10B}"/>
              </a:ext>
            </a:extLst>
          </p:cNvPr>
          <p:cNvSpPr>
            <a:spLocks noChangeShapeType="1"/>
          </p:cNvSpPr>
          <p:nvPr/>
        </p:nvSpPr>
        <p:spPr bwMode="auto">
          <a:xfrm>
            <a:off x="7756347" y="4071008"/>
            <a:ext cx="2546350" cy="0"/>
          </a:xfrm>
          <a:prstGeom prst="line">
            <a:avLst/>
          </a:prstGeom>
          <a:noFill/>
          <a:ln w="1905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50" name="Line 69">
            <a:extLst>
              <a:ext uri="{FF2B5EF4-FFF2-40B4-BE49-F238E27FC236}">
                <a16:creationId xmlns:a16="http://schemas.microsoft.com/office/drawing/2014/main" id="{069D68E8-3A07-7842-BBE3-A83C41548FBA}"/>
              </a:ext>
            </a:extLst>
          </p:cNvPr>
          <p:cNvSpPr>
            <a:spLocks noChangeShapeType="1"/>
          </p:cNvSpPr>
          <p:nvPr/>
        </p:nvSpPr>
        <p:spPr bwMode="auto">
          <a:xfrm>
            <a:off x="7769047" y="2219983"/>
            <a:ext cx="2546350" cy="0"/>
          </a:xfrm>
          <a:prstGeom prst="line">
            <a:avLst/>
          </a:prstGeom>
          <a:noFill/>
          <a:ln w="1905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151" name="Group 56">
            <a:extLst>
              <a:ext uri="{FF2B5EF4-FFF2-40B4-BE49-F238E27FC236}">
                <a16:creationId xmlns:a16="http://schemas.microsoft.com/office/drawing/2014/main" id="{9D087FDD-1E50-B54A-BAF1-08F2E9EB032C}"/>
              </a:ext>
            </a:extLst>
          </p:cNvPr>
          <p:cNvGrpSpPr>
            <a:grpSpLocks/>
          </p:cNvGrpSpPr>
          <p:nvPr/>
        </p:nvGrpSpPr>
        <p:grpSpPr bwMode="auto">
          <a:xfrm>
            <a:off x="8745360" y="2104096"/>
            <a:ext cx="533400" cy="206375"/>
            <a:chOff x="2003" y="1816"/>
            <a:chExt cx="336" cy="130"/>
          </a:xfrm>
        </p:grpSpPr>
        <p:sp>
          <p:nvSpPr>
            <p:cNvPr id="152" name="Rectangle 16">
              <a:extLst>
                <a:ext uri="{FF2B5EF4-FFF2-40B4-BE49-F238E27FC236}">
                  <a16:creationId xmlns:a16="http://schemas.microsoft.com/office/drawing/2014/main" id="{4802C0EA-E5A8-E447-A8F6-A96701A0BAC0}"/>
                </a:ext>
              </a:extLst>
            </p:cNvPr>
            <p:cNvSpPr>
              <a:spLocks noChangeArrowheads="1"/>
            </p:cNvSpPr>
            <p:nvPr/>
          </p:nvSpPr>
          <p:spPr bwMode="auto">
            <a:xfrm>
              <a:off x="2003" y="1816"/>
              <a:ext cx="336" cy="130"/>
            </a:xfrm>
            <a:prstGeom prst="rect">
              <a:avLst/>
            </a:prstGeom>
            <a:solidFill>
              <a:srgbClr val="FFFF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53" name="Rectangle 17">
              <a:extLst>
                <a:ext uri="{FF2B5EF4-FFF2-40B4-BE49-F238E27FC236}">
                  <a16:creationId xmlns:a16="http://schemas.microsoft.com/office/drawing/2014/main" id="{620EA98C-EF38-184B-A03B-82616FCB9AE2}"/>
                </a:ext>
              </a:extLst>
            </p:cNvPr>
            <p:cNvSpPr>
              <a:spLocks noChangeArrowheads="1"/>
            </p:cNvSpPr>
            <p:nvPr/>
          </p:nvSpPr>
          <p:spPr bwMode="auto">
            <a:xfrm>
              <a:off x="2105" y="1833"/>
              <a:ext cx="110" cy="99"/>
            </a:xfrm>
            <a:prstGeom prst="rect">
              <a:avLst/>
            </a:prstGeom>
            <a:solidFill>
              <a:srgbClr val="FFFFFF"/>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54" name="Rectangle 18">
              <a:extLst>
                <a:ext uri="{FF2B5EF4-FFF2-40B4-BE49-F238E27FC236}">
                  <a16:creationId xmlns:a16="http://schemas.microsoft.com/office/drawing/2014/main" id="{1C3BBD2A-6ACC-C349-BDA8-0843C2DEA508}"/>
                </a:ext>
              </a:extLst>
            </p:cNvPr>
            <p:cNvSpPr>
              <a:spLocks noChangeArrowheads="1"/>
            </p:cNvSpPr>
            <p:nvPr/>
          </p:nvSpPr>
          <p:spPr bwMode="auto">
            <a:xfrm>
              <a:off x="2229" y="1891"/>
              <a:ext cx="29" cy="35"/>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55" name="Rectangle 19">
              <a:extLst>
                <a:ext uri="{FF2B5EF4-FFF2-40B4-BE49-F238E27FC236}">
                  <a16:creationId xmlns:a16="http://schemas.microsoft.com/office/drawing/2014/main" id="{96FBD4A2-E799-8F4F-9D14-53FD99E5BFAA}"/>
                </a:ext>
              </a:extLst>
            </p:cNvPr>
            <p:cNvSpPr>
              <a:spLocks noChangeArrowheads="1"/>
            </p:cNvSpPr>
            <p:nvPr/>
          </p:nvSpPr>
          <p:spPr bwMode="auto">
            <a:xfrm>
              <a:off x="2058" y="1892"/>
              <a:ext cx="29" cy="35"/>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165" name="Text Box 103">
            <a:extLst>
              <a:ext uri="{FF2B5EF4-FFF2-40B4-BE49-F238E27FC236}">
                <a16:creationId xmlns:a16="http://schemas.microsoft.com/office/drawing/2014/main" id="{4ECF9189-0AD6-144B-8167-6762F7B3E868}"/>
              </a:ext>
            </a:extLst>
          </p:cNvPr>
          <p:cNvSpPr txBox="1">
            <a:spLocks noChangeArrowheads="1"/>
          </p:cNvSpPr>
          <p:nvPr/>
        </p:nvSpPr>
        <p:spPr bwMode="auto">
          <a:xfrm>
            <a:off x="7549972" y="5823520"/>
            <a:ext cx="2714625" cy="3968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Tahoma" charset="0"/>
                <a:ea typeface="ＭＳ Ｐゴシック" charset="0"/>
                <a:cs typeface="+mn-cs"/>
              </a:rPr>
              <a:t>receiver protocol stack</a:t>
            </a:r>
          </a:p>
        </p:txBody>
      </p:sp>
      <p:sp>
        <p:nvSpPr>
          <p:cNvPr id="169" name="Line 115">
            <a:extLst>
              <a:ext uri="{FF2B5EF4-FFF2-40B4-BE49-F238E27FC236}">
                <a16:creationId xmlns:a16="http://schemas.microsoft.com/office/drawing/2014/main" id="{ABF785A9-86A1-6E46-9624-CABBC5E29FA3}"/>
              </a:ext>
            </a:extLst>
          </p:cNvPr>
          <p:cNvSpPr>
            <a:spLocks noChangeShapeType="1"/>
          </p:cNvSpPr>
          <p:nvPr/>
        </p:nvSpPr>
        <p:spPr bwMode="auto">
          <a:xfrm>
            <a:off x="8790777" y="5419835"/>
            <a:ext cx="0" cy="349250"/>
          </a:xfrm>
          <a:prstGeom prst="line">
            <a:avLst/>
          </a:prstGeom>
          <a:noFill/>
          <a:ln w="28575">
            <a:solidFill>
              <a:srgbClr val="CC0000"/>
            </a:solidFill>
            <a:prstDash val="dash"/>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71" name="Line 118">
            <a:extLst>
              <a:ext uri="{FF2B5EF4-FFF2-40B4-BE49-F238E27FC236}">
                <a16:creationId xmlns:a16="http://schemas.microsoft.com/office/drawing/2014/main" id="{5E5B6E3E-966C-D44A-B01C-0473357F14EE}"/>
              </a:ext>
            </a:extLst>
          </p:cNvPr>
          <p:cNvSpPr>
            <a:spLocks noChangeShapeType="1"/>
          </p:cNvSpPr>
          <p:nvPr/>
        </p:nvSpPr>
        <p:spPr bwMode="auto">
          <a:xfrm>
            <a:off x="10285235" y="4996521"/>
            <a:ext cx="0" cy="463550"/>
          </a:xfrm>
          <a:prstGeom prst="line">
            <a:avLst/>
          </a:prstGeom>
          <a:noFill/>
          <a:ln w="19050">
            <a:solidFill>
              <a:srgbClr val="000000"/>
            </a:solidFill>
            <a:prstDash val="dash"/>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172" name="Group 124">
            <a:extLst>
              <a:ext uri="{FF2B5EF4-FFF2-40B4-BE49-F238E27FC236}">
                <a16:creationId xmlns:a16="http://schemas.microsoft.com/office/drawing/2014/main" id="{4194DDD2-AC6E-4846-988C-D47AF88815BF}"/>
              </a:ext>
            </a:extLst>
          </p:cNvPr>
          <p:cNvGrpSpPr>
            <a:grpSpLocks/>
          </p:cNvGrpSpPr>
          <p:nvPr/>
        </p:nvGrpSpPr>
        <p:grpSpPr bwMode="auto">
          <a:xfrm flipH="1">
            <a:off x="10523360" y="4590121"/>
            <a:ext cx="869950" cy="906462"/>
            <a:chOff x="-44" y="1473"/>
            <a:chExt cx="981" cy="1105"/>
          </a:xfrm>
        </p:grpSpPr>
        <p:pic>
          <p:nvPicPr>
            <p:cNvPr id="173" name="Picture 125" descr="desktop_computer_stylized_medium">
              <a:extLst>
                <a:ext uri="{FF2B5EF4-FFF2-40B4-BE49-F238E27FC236}">
                  <a16:creationId xmlns:a16="http://schemas.microsoft.com/office/drawing/2014/main" id="{C6DE1974-7837-334B-B35F-1B82108E30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 name="Freeform 126">
              <a:extLst>
                <a:ext uri="{FF2B5EF4-FFF2-40B4-BE49-F238E27FC236}">
                  <a16:creationId xmlns:a16="http://schemas.microsoft.com/office/drawing/2014/main" id="{C8663771-41F7-FF4F-89C7-CFC093B9A138}"/>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sp>
        <p:nvSpPr>
          <p:cNvPr id="9" name="TextBox 8">
            <a:extLst>
              <a:ext uri="{FF2B5EF4-FFF2-40B4-BE49-F238E27FC236}">
                <a16:creationId xmlns:a16="http://schemas.microsoft.com/office/drawing/2014/main" id="{3FF08E5E-7834-074F-B7D9-7DBE006EE269}"/>
              </a:ext>
            </a:extLst>
          </p:cNvPr>
          <p:cNvSpPr txBox="1"/>
          <p:nvPr/>
        </p:nvSpPr>
        <p:spPr>
          <a:xfrm>
            <a:off x="712555" y="1437021"/>
            <a:ext cx="3850826" cy="15696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1" u="sng" strike="noStrike" kern="1200" cap="none" spc="0" normalizeH="0" baseline="0" noProof="0" dirty="0">
                <a:ln>
                  <a:noFill/>
                </a:ln>
                <a:solidFill>
                  <a:srgbClr val="C00000"/>
                </a:solidFill>
                <a:effectLst/>
                <a:uLnTx/>
                <a:uFillTx/>
                <a:latin typeface="Calibri" panose="020F0502020204030204"/>
                <a:ea typeface="+mn-ea"/>
                <a:cs typeface="+mn-cs"/>
              </a:rPr>
              <a:t>Q: </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What happens if network layer delivers data faster than application layer removes data from socket buffers?</a:t>
            </a:r>
          </a:p>
        </p:txBody>
      </p:sp>
      <p:sp>
        <p:nvSpPr>
          <p:cNvPr id="182" name="Line 117">
            <a:extLst>
              <a:ext uri="{FF2B5EF4-FFF2-40B4-BE49-F238E27FC236}">
                <a16:creationId xmlns:a16="http://schemas.microsoft.com/office/drawing/2014/main" id="{1B7AFE0B-8185-3E43-BF7C-730BEFE1D783}"/>
              </a:ext>
            </a:extLst>
          </p:cNvPr>
          <p:cNvSpPr>
            <a:spLocks noChangeShapeType="1"/>
          </p:cNvSpPr>
          <p:nvPr/>
        </p:nvSpPr>
        <p:spPr bwMode="auto">
          <a:xfrm>
            <a:off x="7764475" y="5006696"/>
            <a:ext cx="0" cy="463550"/>
          </a:xfrm>
          <a:prstGeom prst="line">
            <a:avLst/>
          </a:prstGeom>
          <a:noFill/>
          <a:ln w="19050">
            <a:solidFill>
              <a:schemeClr val="tx1"/>
            </a:solidFill>
            <a:prstDash val="dash"/>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grpSp>
        <p:nvGrpSpPr>
          <p:cNvPr id="12" name="Group 11">
            <a:extLst>
              <a:ext uri="{FF2B5EF4-FFF2-40B4-BE49-F238E27FC236}">
                <a16:creationId xmlns:a16="http://schemas.microsoft.com/office/drawing/2014/main" id="{C820FA96-992D-4547-BB82-D80AD6340B76}"/>
              </a:ext>
            </a:extLst>
          </p:cNvPr>
          <p:cNvGrpSpPr/>
          <p:nvPr/>
        </p:nvGrpSpPr>
        <p:grpSpPr>
          <a:xfrm>
            <a:off x="5189688" y="2806352"/>
            <a:ext cx="4533734" cy="2971623"/>
            <a:chOff x="5189688" y="2806352"/>
            <a:chExt cx="4533734" cy="2971623"/>
          </a:xfrm>
        </p:grpSpPr>
        <p:grpSp>
          <p:nvGrpSpPr>
            <p:cNvPr id="7" name="Group 6">
              <a:extLst>
                <a:ext uri="{FF2B5EF4-FFF2-40B4-BE49-F238E27FC236}">
                  <a16:creationId xmlns:a16="http://schemas.microsoft.com/office/drawing/2014/main" id="{90136498-1DCA-8245-9AEB-79D923D0965C}"/>
                </a:ext>
              </a:extLst>
            </p:cNvPr>
            <p:cNvGrpSpPr/>
            <p:nvPr/>
          </p:nvGrpSpPr>
          <p:grpSpPr>
            <a:xfrm>
              <a:off x="5189688" y="3080408"/>
              <a:ext cx="3750934" cy="2697567"/>
              <a:chOff x="4633274" y="3577949"/>
              <a:chExt cx="3750934" cy="2697567"/>
            </a:xfrm>
          </p:grpSpPr>
          <p:sp>
            <p:nvSpPr>
              <p:cNvPr id="163" name="Rectangle 91">
                <a:extLst>
                  <a:ext uri="{FF2B5EF4-FFF2-40B4-BE49-F238E27FC236}">
                    <a16:creationId xmlns:a16="http://schemas.microsoft.com/office/drawing/2014/main" id="{262B8492-92D0-1D4D-A388-8EDCD289152E}"/>
                  </a:ext>
                </a:extLst>
              </p:cNvPr>
              <p:cNvSpPr>
                <a:spLocks noChangeArrowheads="1"/>
              </p:cNvSpPr>
              <p:nvPr/>
            </p:nvSpPr>
            <p:spPr bwMode="auto">
              <a:xfrm>
                <a:off x="7655546" y="4619349"/>
                <a:ext cx="720725" cy="209550"/>
              </a:xfrm>
              <a:prstGeom prst="rect">
                <a:avLst/>
              </a:prstGeom>
              <a:solidFill>
                <a:srgbClr val="0000A8"/>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grpSp>
            <p:nvGrpSpPr>
              <p:cNvPr id="5" name="Group 4">
                <a:extLst>
                  <a:ext uri="{FF2B5EF4-FFF2-40B4-BE49-F238E27FC236}">
                    <a16:creationId xmlns:a16="http://schemas.microsoft.com/office/drawing/2014/main" id="{8F31E27D-6EC1-5943-92A1-E4210B15E8BC}"/>
                  </a:ext>
                </a:extLst>
              </p:cNvPr>
              <p:cNvGrpSpPr/>
              <p:nvPr/>
            </p:nvGrpSpPr>
            <p:grpSpPr>
              <a:xfrm>
                <a:off x="7344839" y="5551212"/>
                <a:ext cx="1039369" cy="214398"/>
                <a:chOff x="7344839" y="5551212"/>
                <a:chExt cx="1039369" cy="214398"/>
              </a:xfrm>
            </p:grpSpPr>
            <p:sp>
              <p:nvSpPr>
                <p:cNvPr id="158" name="Rectangle 74">
                  <a:extLst>
                    <a:ext uri="{FF2B5EF4-FFF2-40B4-BE49-F238E27FC236}">
                      <a16:creationId xmlns:a16="http://schemas.microsoft.com/office/drawing/2014/main" id="{8A48CC54-2E19-7E49-AB6A-C589B7121B06}"/>
                    </a:ext>
                  </a:extLst>
                </p:cNvPr>
                <p:cNvSpPr>
                  <a:spLocks noChangeArrowheads="1"/>
                </p:cNvSpPr>
                <p:nvPr/>
              </p:nvSpPr>
              <p:spPr bwMode="auto">
                <a:xfrm>
                  <a:off x="7344839" y="5556060"/>
                  <a:ext cx="1006475" cy="209550"/>
                </a:xfrm>
                <a:prstGeom prst="rect">
                  <a:avLst/>
                </a:prstGeom>
                <a:solidFill>
                  <a:srgbClr val="00CC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64" name="Rectangle 92">
                  <a:extLst>
                    <a:ext uri="{FF2B5EF4-FFF2-40B4-BE49-F238E27FC236}">
                      <a16:creationId xmlns:a16="http://schemas.microsoft.com/office/drawing/2014/main" id="{F086B485-A7FA-024F-AE08-D3278D535305}"/>
                    </a:ext>
                  </a:extLst>
                </p:cNvPr>
                <p:cNvSpPr>
                  <a:spLocks noChangeArrowheads="1"/>
                </p:cNvSpPr>
                <p:nvPr/>
              </p:nvSpPr>
              <p:spPr bwMode="auto">
                <a:xfrm>
                  <a:off x="7650783" y="5551212"/>
                  <a:ext cx="733425" cy="212725"/>
                </a:xfrm>
                <a:prstGeom prst="rect">
                  <a:avLst/>
                </a:prstGeom>
                <a:solidFill>
                  <a:srgbClr val="0000A8"/>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59" name="Line 75">
                  <a:extLst>
                    <a:ext uri="{FF2B5EF4-FFF2-40B4-BE49-F238E27FC236}">
                      <a16:creationId xmlns:a16="http://schemas.microsoft.com/office/drawing/2014/main" id="{3072215E-AACF-9541-93AB-D98D0EECBB60}"/>
                    </a:ext>
                  </a:extLst>
                </p:cNvPr>
                <p:cNvSpPr>
                  <a:spLocks noChangeShapeType="1"/>
                </p:cNvSpPr>
                <p:nvPr/>
              </p:nvSpPr>
              <p:spPr bwMode="auto">
                <a:xfrm>
                  <a:off x="7488859" y="5555058"/>
                  <a:ext cx="0" cy="206375"/>
                </a:xfrm>
                <a:prstGeom prst="line">
                  <a:avLst/>
                </a:prstGeom>
                <a:noFill/>
                <a:ln w="28575">
                  <a:solidFill>
                    <a:srgbClr val="FFFFFF"/>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60" name="Line 76">
                  <a:extLst>
                    <a:ext uri="{FF2B5EF4-FFF2-40B4-BE49-F238E27FC236}">
                      <a16:creationId xmlns:a16="http://schemas.microsoft.com/office/drawing/2014/main" id="{A70802F4-DC4B-B74E-9BF2-97E565E57FB0}"/>
                    </a:ext>
                  </a:extLst>
                </p:cNvPr>
                <p:cNvSpPr>
                  <a:spLocks noChangeShapeType="1"/>
                </p:cNvSpPr>
                <p:nvPr/>
              </p:nvSpPr>
              <p:spPr bwMode="auto">
                <a:xfrm>
                  <a:off x="7641259" y="5555058"/>
                  <a:ext cx="0" cy="206375"/>
                </a:xfrm>
                <a:prstGeom prst="line">
                  <a:avLst/>
                </a:prstGeom>
                <a:noFill/>
                <a:ln w="28575">
                  <a:solidFill>
                    <a:srgbClr val="FFFFFF"/>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162" name="Rectangle 86">
                <a:extLst>
                  <a:ext uri="{FF2B5EF4-FFF2-40B4-BE49-F238E27FC236}">
                    <a16:creationId xmlns:a16="http://schemas.microsoft.com/office/drawing/2014/main" id="{4115F8B6-91A1-7C41-83BF-8BE89BBEBEC6}"/>
                  </a:ext>
                </a:extLst>
              </p:cNvPr>
              <p:cNvSpPr>
                <a:spLocks noChangeArrowheads="1"/>
              </p:cNvSpPr>
              <p:nvPr/>
            </p:nvSpPr>
            <p:spPr bwMode="auto">
              <a:xfrm>
                <a:off x="7647608" y="3577949"/>
                <a:ext cx="720725" cy="209550"/>
              </a:xfrm>
              <a:prstGeom prst="rect">
                <a:avLst/>
              </a:prstGeom>
              <a:solidFill>
                <a:srgbClr val="0000A8"/>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67" name="Text Box 106">
                <a:extLst>
                  <a:ext uri="{FF2B5EF4-FFF2-40B4-BE49-F238E27FC236}">
                    <a16:creationId xmlns:a16="http://schemas.microsoft.com/office/drawing/2014/main" id="{60423099-6913-6449-94EA-C3C8BD4E23A1}"/>
                  </a:ext>
                </a:extLst>
              </p:cNvPr>
              <p:cNvSpPr txBox="1">
                <a:spLocks noChangeArrowheads="1"/>
              </p:cNvSpPr>
              <p:nvPr/>
            </p:nvSpPr>
            <p:spPr bwMode="auto">
              <a:xfrm>
                <a:off x="4633274" y="4192806"/>
                <a:ext cx="2332549" cy="108952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r" defTabSz="914400" rtl="0" eaLnBrk="0" fontAlgn="base" latinLnBrk="0" hangingPunct="0">
                  <a:lnSpc>
                    <a:spcPct val="90000"/>
                  </a:lnSpc>
                  <a:spcBef>
                    <a:spcPct val="0"/>
                  </a:spcBef>
                  <a:spcAft>
                    <a:spcPct val="0"/>
                  </a:spcAft>
                  <a:buClrTx/>
                  <a:buSzTx/>
                  <a:buFontTx/>
                  <a:buNone/>
                  <a:tabLst/>
                  <a:defRPr/>
                </a:pPr>
                <a:r>
                  <a:rPr kumimoji="0" lang="en-US" altLang="en-US" sz="1800" b="0" i="0" u="none" strike="noStrike" kern="0" cap="none" spc="0" normalizeH="0" baseline="0" noProof="0" dirty="0">
                    <a:ln>
                      <a:noFill/>
                    </a:ln>
                    <a:solidFill>
                      <a:srgbClr val="000000"/>
                    </a:solidFill>
                    <a:effectLst/>
                    <a:uLnTx/>
                    <a:uFillTx/>
                    <a:latin typeface="Calibri" panose="020F0502020204030204" pitchFamily="34" charset="0"/>
                    <a:ea typeface="ＭＳ Ｐゴシック" panose="020B0600070205080204" pitchFamily="34" charset="-128"/>
                    <a:cs typeface="Calibri" panose="020F0502020204030204" pitchFamily="34" charset="0"/>
                  </a:rPr>
                  <a:t>Network layer delivering IP datagram payload into TCP socket buffers</a:t>
                </a:r>
              </a:p>
            </p:txBody>
          </p:sp>
          <p:sp>
            <p:nvSpPr>
              <p:cNvPr id="168" name="Line 108">
                <a:extLst>
                  <a:ext uri="{FF2B5EF4-FFF2-40B4-BE49-F238E27FC236}">
                    <a16:creationId xmlns:a16="http://schemas.microsoft.com/office/drawing/2014/main" id="{526C2D0A-E0A9-564E-8CDF-3A8B49E5D882}"/>
                  </a:ext>
                </a:extLst>
              </p:cNvPr>
              <p:cNvSpPr>
                <a:spLocks noChangeShapeType="1"/>
              </p:cNvSpPr>
              <p:nvPr/>
            </p:nvSpPr>
            <p:spPr bwMode="auto">
              <a:xfrm>
                <a:off x="6906339" y="4724124"/>
                <a:ext cx="522908" cy="0"/>
              </a:xfrm>
              <a:prstGeom prst="line">
                <a:avLst/>
              </a:prstGeom>
              <a:noFill/>
              <a:ln w="19050">
                <a:solidFill>
                  <a:srgbClr val="CC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70" name="Text Box 116">
                <a:extLst>
                  <a:ext uri="{FF2B5EF4-FFF2-40B4-BE49-F238E27FC236}">
                    <a16:creationId xmlns:a16="http://schemas.microsoft.com/office/drawing/2014/main" id="{698424D2-456E-974F-973C-408C9336D9D7}"/>
                  </a:ext>
                </a:extLst>
              </p:cNvPr>
              <p:cNvSpPr txBox="1">
                <a:spLocks noChangeArrowheads="1"/>
              </p:cNvSpPr>
              <p:nvPr/>
            </p:nvSpPr>
            <p:spPr bwMode="auto">
              <a:xfrm>
                <a:off x="7074521" y="5970716"/>
                <a:ext cx="1133475" cy="304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from sender</a:t>
                </a:r>
              </a:p>
            </p:txBody>
          </p:sp>
        </p:grpSp>
        <p:sp>
          <p:nvSpPr>
            <p:cNvPr id="6" name="Curved Down Arrow 5">
              <a:extLst>
                <a:ext uri="{FF2B5EF4-FFF2-40B4-BE49-F238E27FC236}">
                  <a16:creationId xmlns:a16="http://schemas.microsoft.com/office/drawing/2014/main" id="{1FE7EE57-FED3-864B-8F06-9CC2C77BF0DE}"/>
                </a:ext>
              </a:extLst>
            </p:cNvPr>
            <p:cNvSpPr/>
            <p:nvPr/>
          </p:nvSpPr>
          <p:spPr>
            <a:xfrm>
              <a:off x="8312727" y="2806352"/>
              <a:ext cx="1410695" cy="2718148"/>
            </a:xfrm>
            <a:prstGeom prst="curvedDownArrow">
              <a:avLst>
                <a:gd name="adj1" fmla="val 13767"/>
                <a:gd name="adj2" fmla="val 28170"/>
                <a:gd name="adj3" fmla="val 25000"/>
              </a:avLst>
            </a:prstGeom>
            <a:solidFill>
              <a:srgbClr val="C00000">
                <a:alpha val="5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13" name="Group 12">
            <a:extLst>
              <a:ext uri="{FF2B5EF4-FFF2-40B4-BE49-F238E27FC236}">
                <a16:creationId xmlns:a16="http://schemas.microsoft.com/office/drawing/2014/main" id="{061072C8-D06D-0540-97C3-C1DE8C5A0444}"/>
              </a:ext>
            </a:extLst>
          </p:cNvPr>
          <p:cNvGrpSpPr/>
          <p:nvPr/>
        </p:nvGrpSpPr>
        <p:grpSpPr>
          <a:xfrm>
            <a:off x="4989152" y="1607125"/>
            <a:ext cx="4984933" cy="885919"/>
            <a:chOff x="4989152" y="1607125"/>
            <a:chExt cx="4984933" cy="885919"/>
          </a:xfrm>
        </p:grpSpPr>
        <p:grpSp>
          <p:nvGrpSpPr>
            <p:cNvPr id="8" name="Group 7">
              <a:extLst>
                <a:ext uri="{FF2B5EF4-FFF2-40B4-BE49-F238E27FC236}">
                  <a16:creationId xmlns:a16="http://schemas.microsoft.com/office/drawing/2014/main" id="{F4A53074-9492-2643-8C14-D55F3A8DF9EC}"/>
                </a:ext>
              </a:extLst>
            </p:cNvPr>
            <p:cNvGrpSpPr/>
            <p:nvPr/>
          </p:nvGrpSpPr>
          <p:grpSpPr>
            <a:xfrm>
              <a:off x="4989152" y="1652814"/>
              <a:ext cx="4984933" cy="840230"/>
              <a:chOff x="4432738" y="2150355"/>
              <a:chExt cx="4984933" cy="840230"/>
            </a:xfrm>
          </p:grpSpPr>
          <p:sp>
            <p:nvSpPr>
              <p:cNvPr id="166" name="Line 105">
                <a:extLst>
                  <a:ext uri="{FF2B5EF4-FFF2-40B4-BE49-F238E27FC236}">
                    <a16:creationId xmlns:a16="http://schemas.microsoft.com/office/drawing/2014/main" id="{E962447C-3133-664A-8728-73048FD03E13}"/>
                  </a:ext>
                </a:extLst>
              </p:cNvPr>
              <p:cNvSpPr>
                <a:spLocks noChangeShapeType="1"/>
              </p:cNvSpPr>
              <p:nvPr/>
            </p:nvSpPr>
            <p:spPr bwMode="auto">
              <a:xfrm>
                <a:off x="6976294" y="2457174"/>
                <a:ext cx="1102102" cy="0"/>
              </a:xfrm>
              <a:prstGeom prst="line">
                <a:avLst/>
              </a:prstGeom>
              <a:noFill/>
              <a:ln w="19050">
                <a:solidFill>
                  <a:srgbClr val="CC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75" name="Text Box 104">
                <a:extLst>
                  <a:ext uri="{FF2B5EF4-FFF2-40B4-BE49-F238E27FC236}">
                    <a16:creationId xmlns:a16="http://schemas.microsoft.com/office/drawing/2014/main" id="{F110BC32-2D3E-6B43-8E30-DD363F7CFF88}"/>
                  </a:ext>
                </a:extLst>
              </p:cNvPr>
              <p:cNvSpPr txBox="1">
                <a:spLocks noChangeArrowheads="1"/>
              </p:cNvSpPr>
              <p:nvPr/>
            </p:nvSpPr>
            <p:spPr bwMode="auto">
              <a:xfrm>
                <a:off x="4432738" y="2150355"/>
                <a:ext cx="2533651" cy="84023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r" defTabSz="914400" rtl="0" eaLnBrk="1" fontAlgn="auto" latinLnBrk="0" hangingPunct="1">
                  <a:lnSpc>
                    <a:spcPct val="900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Application removing data from TCP socket buffers</a:t>
                </a:r>
              </a:p>
            </p:txBody>
          </p:sp>
          <p:sp>
            <p:nvSpPr>
              <p:cNvPr id="176" name="Rectangle 86">
                <a:extLst>
                  <a:ext uri="{FF2B5EF4-FFF2-40B4-BE49-F238E27FC236}">
                    <a16:creationId xmlns:a16="http://schemas.microsoft.com/office/drawing/2014/main" id="{4FC9FA64-3313-7441-820B-DA439AD3A891}"/>
                  </a:ext>
                </a:extLst>
              </p:cNvPr>
              <p:cNvSpPr>
                <a:spLocks noChangeArrowheads="1"/>
              </p:cNvSpPr>
              <p:nvPr/>
            </p:nvSpPr>
            <p:spPr bwMode="auto">
              <a:xfrm>
                <a:off x="8696946" y="2344462"/>
                <a:ext cx="720725" cy="209550"/>
              </a:xfrm>
              <a:prstGeom prst="rect">
                <a:avLst/>
              </a:prstGeom>
              <a:solidFill>
                <a:srgbClr val="0000A8"/>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grpSp>
        <p:sp>
          <p:nvSpPr>
            <p:cNvPr id="56" name="Curved Down Arrow 55">
              <a:extLst>
                <a:ext uri="{FF2B5EF4-FFF2-40B4-BE49-F238E27FC236}">
                  <a16:creationId xmlns:a16="http://schemas.microsoft.com/office/drawing/2014/main" id="{1957E969-1EF1-4941-A40B-CB97CA05EBA4}"/>
                </a:ext>
              </a:extLst>
            </p:cNvPr>
            <p:cNvSpPr/>
            <p:nvPr/>
          </p:nvSpPr>
          <p:spPr>
            <a:xfrm rot="10800000" flipH="1">
              <a:off x="8517082" y="1607125"/>
              <a:ext cx="1000991" cy="872838"/>
            </a:xfrm>
            <a:prstGeom prst="curvedDownArrow">
              <a:avLst>
                <a:gd name="adj1" fmla="val 13767"/>
                <a:gd name="adj2" fmla="val 28170"/>
                <a:gd name="adj3" fmla="val 25000"/>
              </a:avLst>
            </a:prstGeom>
            <a:solidFill>
              <a:srgbClr val="C00000">
                <a:alpha val="5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pic>
        <p:nvPicPr>
          <p:cNvPr id="1026" name="Picture 2" descr="Drinking from the Firehose: How VividCortex Compresses its Metrics">
            <a:extLst>
              <a:ext uri="{FF2B5EF4-FFF2-40B4-BE49-F238E27FC236}">
                <a16:creationId xmlns:a16="http://schemas.microsoft.com/office/drawing/2014/main" id="{4F457921-03BB-884A-B43A-C231DAB7694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57754" y="4484079"/>
            <a:ext cx="3018692" cy="181121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Drinking From the Information Firehose">
            <a:extLst>
              <a:ext uri="{FF2B5EF4-FFF2-40B4-BE49-F238E27FC236}">
                <a16:creationId xmlns:a16="http://schemas.microsoft.com/office/drawing/2014/main" id="{CC4ECDA6-EF5F-7940-8430-C0BB879305E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3223" y="3300222"/>
            <a:ext cx="2699594" cy="1781732"/>
          </a:xfrm>
          <a:prstGeom prst="rect">
            <a:avLst/>
          </a:prstGeom>
          <a:noFill/>
          <a:extLst>
            <a:ext uri="{909E8E84-426E-40DD-AFC4-6F175D3DCCD1}">
              <a14:hiddenFill xmlns:a14="http://schemas.microsoft.com/office/drawing/2010/main">
                <a:solidFill>
                  <a:srgbClr val="FFFFFF"/>
                </a:solidFill>
              </a14:hiddenFill>
            </a:ext>
          </a:extLst>
        </p:spPr>
      </p:pic>
      <p:sp>
        <p:nvSpPr>
          <p:cNvPr id="50" name="Slide Number Placeholder 2">
            <a:extLst>
              <a:ext uri="{FF2B5EF4-FFF2-40B4-BE49-F238E27FC236}">
                <a16:creationId xmlns:a16="http://schemas.microsoft.com/office/drawing/2014/main" id="{48F7A259-99DD-7041-B802-66CCB4B0EB04}"/>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106</a:t>
            </a:fld>
            <a:endParaRPr lang="en-US" dirty="0"/>
          </a:p>
        </p:txBody>
      </p:sp>
    </p:spTree>
    <p:extLst>
      <p:ext uri="{BB962C8B-B14F-4D97-AF65-F5344CB8AC3E}">
        <p14:creationId xmlns:p14="http://schemas.microsoft.com/office/powerpoint/2010/main" val="473837047"/>
      </p:ext>
    </p:extLst>
  </p:cSld>
  <p:clrMapOvr>
    <a:masterClrMapping/>
  </p:clrMapOvr>
  <p:transition spd="med">
    <p:fade/>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393310" cy="894622"/>
          </a:xfrm>
        </p:spPr>
        <p:txBody>
          <a:bodyPr>
            <a:normAutofit/>
          </a:bodyPr>
          <a:lstStyle/>
          <a:p>
            <a:r>
              <a:rPr lang="en-US" sz="4800" dirty="0"/>
              <a:t>TCP flow control</a:t>
            </a:r>
            <a:endParaRPr lang="en-US" sz="4400" b="0" dirty="0"/>
          </a:p>
        </p:txBody>
      </p:sp>
      <p:sp>
        <p:nvSpPr>
          <p:cNvPr id="137" name="Rectangle 72">
            <a:extLst>
              <a:ext uri="{FF2B5EF4-FFF2-40B4-BE49-F238E27FC236}">
                <a16:creationId xmlns:a16="http://schemas.microsoft.com/office/drawing/2014/main" id="{C267ED98-FBDB-D24C-A351-3097B056B078}"/>
              </a:ext>
            </a:extLst>
          </p:cNvPr>
          <p:cNvSpPr>
            <a:spLocks noChangeArrowheads="1"/>
          </p:cNvSpPr>
          <p:nvPr/>
        </p:nvSpPr>
        <p:spPr bwMode="auto">
          <a:xfrm>
            <a:off x="7848422" y="1084921"/>
            <a:ext cx="2524125" cy="3854450"/>
          </a:xfrm>
          <a:prstGeom prst="rect">
            <a:avLst/>
          </a:prstGeom>
          <a:solidFill>
            <a:srgbClr val="000099"/>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38" name="Freeform 32">
            <a:extLst>
              <a:ext uri="{FF2B5EF4-FFF2-40B4-BE49-F238E27FC236}">
                <a16:creationId xmlns:a16="http://schemas.microsoft.com/office/drawing/2014/main" id="{58EA8CF4-DBF4-E34D-8254-A77227811341}"/>
              </a:ext>
            </a:extLst>
          </p:cNvPr>
          <p:cNvSpPr>
            <a:spLocks/>
          </p:cNvSpPr>
          <p:nvPr/>
        </p:nvSpPr>
        <p:spPr bwMode="auto">
          <a:xfrm>
            <a:off x="10289997" y="1078571"/>
            <a:ext cx="581025" cy="4206875"/>
          </a:xfrm>
          <a:custGeom>
            <a:avLst/>
            <a:gdLst>
              <a:gd name="T0" fmla="*/ 2147483647 w 366"/>
              <a:gd name="T1" fmla="*/ 2147483647 h 1284"/>
              <a:gd name="T2" fmla="*/ 2147483647 w 366"/>
              <a:gd name="T3" fmla="*/ 0 h 1284"/>
              <a:gd name="T4" fmla="*/ 0 w 366"/>
              <a:gd name="T5" fmla="*/ 2147483647 h 1284"/>
              <a:gd name="T6" fmla="*/ 2147483647 w 366"/>
              <a:gd name="T7" fmla="*/ 2147483647 h 1284"/>
              <a:gd name="T8" fmla="*/ 2147483647 w 366"/>
              <a:gd name="T9" fmla="*/ 2147483647 h 12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6" h="1284">
                <a:moveTo>
                  <a:pt x="366" y="1278"/>
                </a:moveTo>
                <a:lnTo>
                  <a:pt x="12" y="0"/>
                </a:lnTo>
                <a:lnTo>
                  <a:pt x="0" y="1224"/>
                </a:lnTo>
                <a:lnTo>
                  <a:pt x="186" y="1284"/>
                </a:lnTo>
                <a:lnTo>
                  <a:pt x="366" y="1278"/>
                </a:lnTo>
                <a:close/>
              </a:path>
            </a:pathLst>
          </a:custGeom>
          <a:gradFill rotWithShape="1">
            <a:gsLst>
              <a:gs pos="0">
                <a:srgbClr val="B2B2B2"/>
              </a:gs>
              <a:gs pos="100000">
                <a:srgbClr val="FFFFFF"/>
              </a:gs>
            </a:gsLst>
            <a:lin ang="0" scaled="1"/>
          </a:gradFill>
          <a:ln w="9525">
            <a:solidFill>
              <a:srgbClr val="DDDDDD"/>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39" name="Rectangle 40">
            <a:extLst>
              <a:ext uri="{FF2B5EF4-FFF2-40B4-BE49-F238E27FC236}">
                <a16:creationId xmlns:a16="http://schemas.microsoft.com/office/drawing/2014/main" id="{8F576ED5-5855-F048-B4BB-75BF51C27D5C}"/>
              </a:ext>
            </a:extLst>
          </p:cNvPr>
          <p:cNvSpPr>
            <a:spLocks noChangeArrowheads="1"/>
          </p:cNvSpPr>
          <p:nvPr/>
        </p:nvSpPr>
        <p:spPr bwMode="auto">
          <a:xfrm>
            <a:off x="7762697" y="1186521"/>
            <a:ext cx="2533650" cy="3814762"/>
          </a:xfrm>
          <a:prstGeom prst="rect">
            <a:avLst/>
          </a:prstGeom>
          <a:solidFill>
            <a:srgbClr val="FFFFFF"/>
          </a:solidFill>
          <a:ln w="19050">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40" name="Oval 31">
            <a:extLst>
              <a:ext uri="{FF2B5EF4-FFF2-40B4-BE49-F238E27FC236}">
                <a16:creationId xmlns:a16="http://schemas.microsoft.com/office/drawing/2014/main" id="{E56CABC0-9BC4-164D-8001-714872CF7127}"/>
              </a:ext>
            </a:extLst>
          </p:cNvPr>
          <p:cNvSpPr>
            <a:spLocks noChangeArrowheads="1"/>
          </p:cNvSpPr>
          <p:nvPr/>
        </p:nvSpPr>
        <p:spPr bwMode="auto">
          <a:xfrm>
            <a:off x="8302447" y="1243671"/>
            <a:ext cx="1377950" cy="596900"/>
          </a:xfrm>
          <a:prstGeom prst="ellipse">
            <a:avLst/>
          </a:prstGeom>
          <a:solidFill>
            <a:srgbClr val="CCFFFF"/>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Arial" charset="0"/>
                <a:ea typeface="ＭＳ Ｐゴシック" charset="0"/>
                <a:cs typeface="+mn-cs"/>
              </a:rPr>
              <a:t>application</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Arial" charset="0"/>
                <a:ea typeface="ＭＳ Ｐゴシック" charset="0"/>
                <a:cs typeface="+mn-cs"/>
              </a:rPr>
              <a:t>process</a:t>
            </a:r>
          </a:p>
        </p:txBody>
      </p:sp>
      <p:grpSp>
        <p:nvGrpSpPr>
          <p:cNvPr id="141" name="Group 47">
            <a:extLst>
              <a:ext uri="{FF2B5EF4-FFF2-40B4-BE49-F238E27FC236}">
                <a16:creationId xmlns:a16="http://schemas.microsoft.com/office/drawing/2014/main" id="{02602D35-C64D-9445-8BEF-315190C777FA}"/>
              </a:ext>
            </a:extLst>
          </p:cNvPr>
          <p:cNvGrpSpPr>
            <a:grpSpLocks/>
          </p:cNvGrpSpPr>
          <p:nvPr/>
        </p:nvGrpSpPr>
        <p:grpSpPr bwMode="auto">
          <a:xfrm>
            <a:off x="8070672" y="2312058"/>
            <a:ext cx="1795463" cy="688975"/>
            <a:chOff x="1173" y="2345"/>
            <a:chExt cx="1131" cy="434"/>
          </a:xfrm>
        </p:grpSpPr>
        <p:sp>
          <p:nvSpPr>
            <p:cNvPr id="142" name="Rectangle 44">
              <a:extLst>
                <a:ext uri="{FF2B5EF4-FFF2-40B4-BE49-F238E27FC236}">
                  <a16:creationId xmlns:a16="http://schemas.microsoft.com/office/drawing/2014/main" id="{92C6A498-BA40-944E-B932-C93263DCC5C7}"/>
                </a:ext>
              </a:extLst>
            </p:cNvPr>
            <p:cNvSpPr>
              <a:spLocks noChangeArrowheads="1"/>
            </p:cNvSpPr>
            <p:nvPr/>
          </p:nvSpPr>
          <p:spPr bwMode="auto">
            <a:xfrm>
              <a:off x="1173" y="2345"/>
              <a:ext cx="1131" cy="434"/>
            </a:xfrm>
            <a:prstGeom prst="rect">
              <a:avLst/>
            </a:prstGeom>
            <a:solidFill>
              <a:srgbClr val="0000A8"/>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43" name="Text Box 46">
              <a:extLst>
                <a:ext uri="{FF2B5EF4-FFF2-40B4-BE49-F238E27FC236}">
                  <a16:creationId xmlns:a16="http://schemas.microsoft.com/office/drawing/2014/main" id="{ED90C8EB-7D14-B54F-AC97-04DAEC25D0A4}"/>
                </a:ext>
              </a:extLst>
            </p:cNvPr>
            <p:cNvSpPr txBox="1">
              <a:spLocks noChangeArrowheads="1"/>
            </p:cNvSpPr>
            <p:nvPr/>
          </p:nvSpPr>
          <p:spPr bwMode="auto">
            <a:xfrm>
              <a:off x="1235" y="2368"/>
              <a:ext cx="995" cy="36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prstClr val="white">
                      <a:lumMod val="95000"/>
                    </a:prstClr>
                  </a:solidFill>
                  <a:effectLst/>
                  <a:uLnTx/>
                  <a:uFillTx/>
                  <a:latin typeface="Tahoma" charset="0"/>
                  <a:ea typeface="ＭＳ Ｐゴシック" charset="0"/>
                  <a:cs typeface="+mn-cs"/>
                </a:rPr>
                <a:t>TCP socket</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prstClr val="white">
                      <a:lumMod val="95000"/>
                    </a:prstClr>
                  </a:solidFill>
                  <a:effectLst/>
                  <a:uLnTx/>
                  <a:uFillTx/>
                  <a:latin typeface="Tahoma" charset="0"/>
                  <a:ea typeface="ＭＳ Ｐゴシック" charset="0"/>
                  <a:cs typeface="+mn-cs"/>
                </a:rPr>
                <a:t>receiver buffers</a:t>
              </a:r>
            </a:p>
          </p:txBody>
        </p:sp>
      </p:grpSp>
      <p:sp>
        <p:nvSpPr>
          <p:cNvPr id="144" name="Oval 48">
            <a:extLst>
              <a:ext uri="{FF2B5EF4-FFF2-40B4-BE49-F238E27FC236}">
                <a16:creationId xmlns:a16="http://schemas.microsoft.com/office/drawing/2014/main" id="{0742E955-8C93-5F47-BE4B-8E6ACFB2E75E}"/>
              </a:ext>
            </a:extLst>
          </p:cNvPr>
          <p:cNvSpPr>
            <a:spLocks noChangeArrowheads="1"/>
          </p:cNvSpPr>
          <p:nvPr/>
        </p:nvSpPr>
        <p:spPr bwMode="auto">
          <a:xfrm>
            <a:off x="8238947" y="3335996"/>
            <a:ext cx="1562100" cy="596900"/>
          </a:xfrm>
          <a:prstGeom prst="ellipse">
            <a:avLst/>
          </a:prstGeom>
          <a:solidFill>
            <a:srgbClr val="CCFFFF"/>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Arial" charset="0"/>
              <a:ea typeface="ＭＳ Ｐゴシック" charset="0"/>
              <a:cs typeface="+mn-cs"/>
            </a:endParaRPr>
          </a:p>
        </p:txBody>
      </p:sp>
      <p:sp>
        <p:nvSpPr>
          <p:cNvPr id="145" name="Text Box 64">
            <a:extLst>
              <a:ext uri="{FF2B5EF4-FFF2-40B4-BE49-F238E27FC236}">
                <a16:creationId xmlns:a16="http://schemas.microsoft.com/office/drawing/2014/main" id="{FCF30813-93D4-B644-BB9A-DEC80D916306}"/>
              </a:ext>
            </a:extLst>
          </p:cNvPr>
          <p:cNvSpPr txBox="1">
            <a:spLocks noChangeArrowheads="1"/>
          </p:cNvSpPr>
          <p:nvPr/>
        </p:nvSpPr>
        <p:spPr bwMode="auto">
          <a:xfrm>
            <a:off x="8745360" y="3364839"/>
            <a:ext cx="559769" cy="52322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TCP</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code</a:t>
            </a:r>
          </a:p>
        </p:txBody>
      </p:sp>
      <p:sp>
        <p:nvSpPr>
          <p:cNvPr id="146" name="Oval 65">
            <a:extLst>
              <a:ext uri="{FF2B5EF4-FFF2-40B4-BE49-F238E27FC236}">
                <a16:creationId xmlns:a16="http://schemas.microsoft.com/office/drawing/2014/main" id="{6BD69667-2B04-344B-AF15-D9A7175F3571}"/>
              </a:ext>
            </a:extLst>
          </p:cNvPr>
          <p:cNvSpPr>
            <a:spLocks noChangeArrowheads="1"/>
          </p:cNvSpPr>
          <p:nvPr/>
        </p:nvSpPr>
        <p:spPr bwMode="auto">
          <a:xfrm>
            <a:off x="8246885" y="4321833"/>
            <a:ext cx="1562100" cy="596900"/>
          </a:xfrm>
          <a:prstGeom prst="ellipse">
            <a:avLst/>
          </a:prstGeom>
          <a:solidFill>
            <a:srgbClr val="CCFFFF"/>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Arial" charset="0"/>
              <a:ea typeface="ＭＳ Ｐゴシック" charset="0"/>
              <a:cs typeface="+mn-cs"/>
            </a:endParaRPr>
          </a:p>
        </p:txBody>
      </p:sp>
      <p:sp>
        <p:nvSpPr>
          <p:cNvPr id="147" name="Text Box 66">
            <a:extLst>
              <a:ext uri="{FF2B5EF4-FFF2-40B4-BE49-F238E27FC236}">
                <a16:creationId xmlns:a16="http://schemas.microsoft.com/office/drawing/2014/main" id="{19C3DDC5-2A06-B840-8A80-61FECF597774}"/>
              </a:ext>
            </a:extLst>
          </p:cNvPr>
          <p:cNvSpPr txBox="1">
            <a:spLocks noChangeArrowheads="1"/>
          </p:cNvSpPr>
          <p:nvPr/>
        </p:nvSpPr>
        <p:spPr bwMode="auto">
          <a:xfrm>
            <a:off x="8731699" y="4354979"/>
            <a:ext cx="559769" cy="52322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IP</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code</a:t>
            </a:r>
          </a:p>
        </p:txBody>
      </p:sp>
      <p:sp>
        <p:nvSpPr>
          <p:cNvPr id="149" name="Line 68">
            <a:extLst>
              <a:ext uri="{FF2B5EF4-FFF2-40B4-BE49-F238E27FC236}">
                <a16:creationId xmlns:a16="http://schemas.microsoft.com/office/drawing/2014/main" id="{68A5AD3F-8561-BA43-8CCB-23369CB3F10B}"/>
              </a:ext>
            </a:extLst>
          </p:cNvPr>
          <p:cNvSpPr>
            <a:spLocks noChangeShapeType="1"/>
          </p:cNvSpPr>
          <p:nvPr/>
        </p:nvSpPr>
        <p:spPr bwMode="auto">
          <a:xfrm>
            <a:off x="7756347" y="4071008"/>
            <a:ext cx="2546350" cy="0"/>
          </a:xfrm>
          <a:prstGeom prst="line">
            <a:avLst/>
          </a:prstGeom>
          <a:noFill/>
          <a:ln w="1905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50" name="Line 69">
            <a:extLst>
              <a:ext uri="{FF2B5EF4-FFF2-40B4-BE49-F238E27FC236}">
                <a16:creationId xmlns:a16="http://schemas.microsoft.com/office/drawing/2014/main" id="{069D68E8-3A07-7842-BBE3-A83C41548FBA}"/>
              </a:ext>
            </a:extLst>
          </p:cNvPr>
          <p:cNvSpPr>
            <a:spLocks noChangeShapeType="1"/>
          </p:cNvSpPr>
          <p:nvPr/>
        </p:nvSpPr>
        <p:spPr bwMode="auto">
          <a:xfrm>
            <a:off x="7769047" y="2219983"/>
            <a:ext cx="2546350" cy="0"/>
          </a:xfrm>
          <a:prstGeom prst="line">
            <a:avLst/>
          </a:prstGeom>
          <a:noFill/>
          <a:ln w="1905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151" name="Group 56">
            <a:extLst>
              <a:ext uri="{FF2B5EF4-FFF2-40B4-BE49-F238E27FC236}">
                <a16:creationId xmlns:a16="http://schemas.microsoft.com/office/drawing/2014/main" id="{9D087FDD-1E50-B54A-BAF1-08F2E9EB032C}"/>
              </a:ext>
            </a:extLst>
          </p:cNvPr>
          <p:cNvGrpSpPr>
            <a:grpSpLocks/>
          </p:cNvGrpSpPr>
          <p:nvPr/>
        </p:nvGrpSpPr>
        <p:grpSpPr bwMode="auto">
          <a:xfrm>
            <a:off x="8745360" y="2104096"/>
            <a:ext cx="533400" cy="206375"/>
            <a:chOff x="2003" y="1816"/>
            <a:chExt cx="336" cy="130"/>
          </a:xfrm>
        </p:grpSpPr>
        <p:sp>
          <p:nvSpPr>
            <p:cNvPr id="152" name="Rectangle 16">
              <a:extLst>
                <a:ext uri="{FF2B5EF4-FFF2-40B4-BE49-F238E27FC236}">
                  <a16:creationId xmlns:a16="http://schemas.microsoft.com/office/drawing/2014/main" id="{4802C0EA-E5A8-E447-A8F6-A96701A0BAC0}"/>
                </a:ext>
              </a:extLst>
            </p:cNvPr>
            <p:cNvSpPr>
              <a:spLocks noChangeArrowheads="1"/>
            </p:cNvSpPr>
            <p:nvPr/>
          </p:nvSpPr>
          <p:spPr bwMode="auto">
            <a:xfrm>
              <a:off x="2003" y="1816"/>
              <a:ext cx="336" cy="130"/>
            </a:xfrm>
            <a:prstGeom prst="rect">
              <a:avLst/>
            </a:prstGeom>
            <a:solidFill>
              <a:srgbClr val="FFFF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53" name="Rectangle 17">
              <a:extLst>
                <a:ext uri="{FF2B5EF4-FFF2-40B4-BE49-F238E27FC236}">
                  <a16:creationId xmlns:a16="http://schemas.microsoft.com/office/drawing/2014/main" id="{620EA98C-EF38-184B-A03B-82616FCB9AE2}"/>
                </a:ext>
              </a:extLst>
            </p:cNvPr>
            <p:cNvSpPr>
              <a:spLocks noChangeArrowheads="1"/>
            </p:cNvSpPr>
            <p:nvPr/>
          </p:nvSpPr>
          <p:spPr bwMode="auto">
            <a:xfrm>
              <a:off x="2105" y="1833"/>
              <a:ext cx="110" cy="99"/>
            </a:xfrm>
            <a:prstGeom prst="rect">
              <a:avLst/>
            </a:prstGeom>
            <a:solidFill>
              <a:srgbClr val="FFFFFF"/>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54" name="Rectangle 18">
              <a:extLst>
                <a:ext uri="{FF2B5EF4-FFF2-40B4-BE49-F238E27FC236}">
                  <a16:creationId xmlns:a16="http://schemas.microsoft.com/office/drawing/2014/main" id="{1C3BBD2A-6ACC-C349-BDA8-0843C2DEA508}"/>
                </a:ext>
              </a:extLst>
            </p:cNvPr>
            <p:cNvSpPr>
              <a:spLocks noChangeArrowheads="1"/>
            </p:cNvSpPr>
            <p:nvPr/>
          </p:nvSpPr>
          <p:spPr bwMode="auto">
            <a:xfrm>
              <a:off x="2229" y="1891"/>
              <a:ext cx="29" cy="35"/>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55" name="Rectangle 19">
              <a:extLst>
                <a:ext uri="{FF2B5EF4-FFF2-40B4-BE49-F238E27FC236}">
                  <a16:creationId xmlns:a16="http://schemas.microsoft.com/office/drawing/2014/main" id="{96FBD4A2-E799-8F4F-9D14-53FD99E5BFAA}"/>
                </a:ext>
              </a:extLst>
            </p:cNvPr>
            <p:cNvSpPr>
              <a:spLocks noChangeArrowheads="1"/>
            </p:cNvSpPr>
            <p:nvPr/>
          </p:nvSpPr>
          <p:spPr bwMode="auto">
            <a:xfrm>
              <a:off x="2058" y="1892"/>
              <a:ext cx="29" cy="35"/>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165" name="Text Box 103">
            <a:extLst>
              <a:ext uri="{FF2B5EF4-FFF2-40B4-BE49-F238E27FC236}">
                <a16:creationId xmlns:a16="http://schemas.microsoft.com/office/drawing/2014/main" id="{4ECF9189-0AD6-144B-8167-6762F7B3E868}"/>
              </a:ext>
            </a:extLst>
          </p:cNvPr>
          <p:cNvSpPr txBox="1">
            <a:spLocks noChangeArrowheads="1"/>
          </p:cNvSpPr>
          <p:nvPr/>
        </p:nvSpPr>
        <p:spPr bwMode="auto">
          <a:xfrm>
            <a:off x="7549972" y="5823520"/>
            <a:ext cx="2714625" cy="3968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Tahoma" charset="0"/>
                <a:ea typeface="ＭＳ Ｐゴシック" charset="0"/>
                <a:cs typeface="+mn-cs"/>
              </a:rPr>
              <a:t>receiver protocol stack</a:t>
            </a:r>
          </a:p>
        </p:txBody>
      </p:sp>
      <p:sp>
        <p:nvSpPr>
          <p:cNvPr id="169" name="Line 115">
            <a:extLst>
              <a:ext uri="{FF2B5EF4-FFF2-40B4-BE49-F238E27FC236}">
                <a16:creationId xmlns:a16="http://schemas.microsoft.com/office/drawing/2014/main" id="{ABF785A9-86A1-6E46-9624-CABBC5E29FA3}"/>
              </a:ext>
            </a:extLst>
          </p:cNvPr>
          <p:cNvSpPr>
            <a:spLocks noChangeShapeType="1"/>
          </p:cNvSpPr>
          <p:nvPr/>
        </p:nvSpPr>
        <p:spPr bwMode="auto">
          <a:xfrm>
            <a:off x="8790777" y="5419835"/>
            <a:ext cx="0" cy="349250"/>
          </a:xfrm>
          <a:prstGeom prst="line">
            <a:avLst/>
          </a:prstGeom>
          <a:noFill/>
          <a:ln w="28575">
            <a:solidFill>
              <a:srgbClr val="CC0000"/>
            </a:solidFill>
            <a:prstDash val="dash"/>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71" name="Line 118">
            <a:extLst>
              <a:ext uri="{FF2B5EF4-FFF2-40B4-BE49-F238E27FC236}">
                <a16:creationId xmlns:a16="http://schemas.microsoft.com/office/drawing/2014/main" id="{5E5B6E3E-966C-D44A-B01C-0473357F14EE}"/>
              </a:ext>
            </a:extLst>
          </p:cNvPr>
          <p:cNvSpPr>
            <a:spLocks noChangeShapeType="1"/>
          </p:cNvSpPr>
          <p:nvPr/>
        </p:nvSpPr>
        <p:spPr bwMode="auto">
          <a:xfrm>
            <a:off x="10285235" y="4996521"/>
            <a:ext cx="0" cy="463550"/>
          </a:xfrm>
          <a:prstGeom prst="line">
            <a:avLst/>
          </a:prstGeom>
          <a:noFill/>
          <a:ln w="19050">
            <a:solidFill>
              <a:srgbClr val="000000"/>
            </a:solidFill>
            <a:prstDash val="dash"/>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172" name="Group 124">
            <a:extLst>
              <a:ext uri="{FF2B5EF4-FFF2-40B4-BE49-F238E27FC236}">
                <a16:creationId xmlns:a16="http://schemas.microsoft.com/office/drawing/2014/main" id="{4194DDD2-AC6E-4846-988C-D47AF88815BF}"/>
              </a:ext>
            </a:extLst>
          </p:cNvPr>
          <p:cNvGrpSpPr>
            <a:grpSpLocks/>
          </p:cNvGrpSpPr>
          <p:nvPr/>
        </p:nvGrpSpPr>
        <p:grpSpPr bwMode="auto">
          <a:xfrm flipH="1">
            <a:off x="10523360" y="4590121"/>
            <a:ext cx="869950" cy="906462"/>
            <a:chOff x="-44" y="1473"/>
            <a:chExt cx="981" cy="1105"/>
          </a:xfrm>
        </p:grpSpPr>
        <p:pic>
          <p:nvPicPr>
            <p:cNvPr id="173" name="Picture 125" descr="desktop_computer_stylized_medium">
              <a:extLst>
                <a:ext uri="{FF2B5EF4-FFF2-40B4-BE49-F238E27FC236}">
                  <a16:creationId xmlns:a16="http://schemas.microsoft.com/office/drawing/2014/main" id="{C6DE1974-7837-334B-B35F-1B82108E30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 name="Freeform 126">
              <a:extLst>
                <a:ext uri="{FF2B5EF4-FFF2-40B4-BE49-F238E27FC236}">
                  <a16:creationId xmlns:a16="http://schemas.microsoft.com/office/drawing/2014/main" id="{C8663771-41F7-FF4F-89C7-CFC093B9A138}"/>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sp>
        <p:nvSpPr>
          <p:cNvPr id="9" name="TextBox 8">
            <a:extLst>
              <a:ext uri="{FF2B5EF4-FFF2-40B4-BE49-F238E27FC236}">
                <a16:creationId xmlns:a16="http://schemas.microsoft.com/office/drawing/2014/main" id="{3FF08E5E-7834-074F-B7D9-7DBE006EE269}"/>
              </a:ext>
            </a:extLst>
          </p:cNvPr>
          <p:cNvSpPr txBox="1"/>
          <p:nvPr/>
        </p:nvSpPr>
        <p:spPr>
          <a:xfrm>
            <a:off x="712555" y="1437021"/>
            <a:ext cx="3850826" cy="15696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1" u="sng" strike="noStrike" kern="1200" cap="none" spc="0" normalizeH="0" baseline="0" noProof="0" dirty="0">
                <a:ln>
                  <a:noFill/>
                </a:ln>
                <a:solidFill>
                  <a:srgbClr val="C00000"/>
                </a:solidFill>
                <a:effectLst/>
                <a:uLnTx/>
                <a:uFillTx/>
                <a:latin typeface="Calibri" panose="020F0502020204030204"/>
                <a:ea typeface="+mn-ea"/>
                <a:cs typeface="+mn-cs"/>
              </a:rPr>
              <a:t>Q: </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What happens if network layer delivers data faster than application layer removes data from socket buffers?</a:t>
            </a:r>
          </a:p>
        </p:txBody>
      </p:sp>
      <p:sp>
        <p:nvSpPr>
          <p:cNvPr id="182" name="Line 117">
            <a:extLst>
              <a:ext uri="{FF2B5EF4-FFF2-40B4-BE49-F238E27FC236}">
                <a16:creationId xmlns:a16="http://schemas.microsoft.com/office/drawing/2014/main" id="{1B7AFE0B-8185-3E43-BF7C-730BEFE1D783}"/>
              </a:ext>
            </a:extLst>
          </p:cNvPr>
          <p:cNvSpPr>
            <a:spLocks noChangeShapeType="1"/>
          </p:cNvSpPr>
          <p:nvPr/>
        </p:nvSpPr>
        <p:spPr bwMode="auto">
          <a:xfrm>
            <a:off x="7764475" y="5006696"/>
            <a:ext cx="0" cy="463550"/>
          </a:xfrm>
          <a:prstGeom prst="line">
            <a:avLst/>
          </a:prstGeom>
          <a:noFill/>
          <a:ln w="19050">
            <a:solidFill>
              <a:schemeClr val="tx1"/>
            </a:solidFill>
            <a:prstDash val="dash"/>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163" name="Rectangle 91">
            <a:extLst>
              <a:ext uri="{FF2B5EF4-FFF2-40B4-BE49-F238E27FC236}">
                <a16:creationId xmlns:a16="http://schemas.microsoft.com/office/drawing/2014/main" id="{262B8492-92D0-1D4D-A388-8EDCD289152E}"/>
              </a:ext>
            </a:extLst>
          </p:cNvPr>
          <p:cNvSpPr>
            <a:spLocks noChangeArrowheads="1"/>
          </p:cNvSpPr>
          <p:nvPr/>
        </p:nvSpPr>
        <p:spPr bwMode="auto">
          <a:xfrm>
            <a:off x="8211960" y="4121808"/>
            <a:ext cx="720725" cy="209550"/>
          </a:xfrm>
          <a:prstGeom prst="rect">
            <a:avLst/>
          </a:prstGeom>
          <a:solidFill>
            <a:srgbClr val="0000A8"/>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grpSp>
        <p:nvGrpSpPr>
          <p:cNvPr id="5" name="Group 4">
            <a:extLst>
              <a:ext uri="{FF2B5EF4-FFF2-40B4-BE49-F238E27FC236}">
                <a16:creationId xmlns:a16="http://schemas.microsoft.com/office/drawing/2014/main" id="{8F31E27D-6EC1-5943-92A1-E4210B15E8BC}"/>
              </a:ext>
            </a:extLst>
          </p:cNvPr>
          <p:cNvGrpSpPr/>
          <p:nvPr/>
        </p:nvGrpSpPr>
        <p:grpSpPr>
          <a:xfrm>
            <a:off x="7901253" y="5053671"/>
            <a:ext cx="1039369" cy="214398"/>
            <a:chOff x="7344839" y="5551212"/>
            <a:chExt cx="1039369" cy="214398"/>
          </a:xfrm>
        </p:grpSpPr>
        <p:sp>
          <p:nvSpPr>
            <p:cNvPr id="158" name="Rectangle 74">
              <a:extLst>
                <a:ext uri="{FF2B5EF4-FFF2-40B4-BE49-F238E27FC236}">
                  <a16:creationId xmlns:a16="http://schemas.microsoft.com/office/drawing/2014/main" id="{8A48CC54-2E19-7E49-AB6A-C589B7121B06}"/>
                </a:ext>
              </a:extLst>
            </p:cNvPr>
            <p:cNvSpPr>
              <a:spLocks noChangeArrowheads="1"/>
            </p:cNvSpPr>
            <p:nvPr/>
          </p:nvSpPr>
          <p:spPr bwMode="auto">
            <a:xfrm>
              <a:off x="7344839" y="5556060"/>
              <a:ext cx="1006475" cy="209550"/>
            </a:xfrm>
            <a:prstGeom prst="rect">
              <a:avLst/>
            </a:prstGeom>
            <a:solidFill>
              <a:srgbClr val="00CC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64" name="Rectangle 92">
              <a:extLst>
                <a:ext uri="{FF2B5EF4-FFF2-40B4-BE49-F238E27FC236}">
                  <a16:creationId xmlns:a16="http://schemas.microsoft.com/office/drawing/2014/main" id="{F086B485-A7FA-024F-AE08-D3278D535305}"/>
                </a:ext>
              </a:extLst>
            </p:cNvPr>
            <p:cNvSpPr>
              <a:spLocks noChangeArrowheads="1"/>
            </p:cNvSpPr>
            <p:nvPr/>
          </p:nvSpPr>
          <p:spPr bwMode="auto">
            <a:xfrm>
              <a:off x="7650783" y="5551212"/>
              <a:ext cx="733425" cy="212725"/>
            </a:xfrm>
            <a:prstGeom prst="rect">
              <a:avLst/>
            </a:prstGeom>
            <a:solidFill>
              <a:srgbClr val="0000A8"/>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59" name="Line 75">
              <a:extLst>
                <a:ext uri="{FF2B5EF4-FFF2-40B4-BE49-F238E27FC236}">
                  <a16:creationId xmlns:a16="http://schemas.microsoft.com/office/drawing/2014/main" id="{3072215E-AACF-9541-93AB-D98D0EECBB60}"/>
                </a:ext>
              </a:extLst>
            </p:cNvPr>
            <p:cNvSpPr>
              <a:spLocks noChangeShapeType="1"/>
            </p:cNvSpPr>
            <p:nvPr/>
          </p:nvSpPr>
          <p:spPr bwMode="auto">
            <a:xfrm>
              <a:off x="7488859" y="5555058"/>
              <a:ext cx="0" cy="206375"/>
            </a:xfrm>
            <a:prstGeom prst="line">
              <a:avLst/>
            </a:prstGeom>
            <a:noFill/>
            <a:ln w="28575">
              <a:solidFill>
                <a:srgbClr val="FFFFFF"/>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60" name="Line 76">
              <a:extLst>
                <a:ext uri="{FF2B5EF4-FFF2-40B4-BE49-F238E27FC236}">
                  <a16:creationId xmlns:a16="http://schemas.microsoft.com/office/drawing/2014/main" id="{A70802F4-DC4B-B74E-9BF2-97E565E57FB0}"/>
                </a:ext>
              </a:extLst>
            </p:cNvPr>
            <p:cNvSpPr>
              <a:spLocks noChangeShapeType="1"/>
            </p:cNvSpPr>
            <p:nvPr/>
          </p:nvSpPr>
          <p:spPr bwMode="auto">
            <a:xfrm>
              <a:off x="7641259" y="5555058"/>
              <a:ext cx="0" cy="206375"/>
            </a:xfrm>
            <a:prstGeom prst="line">
              <a:avLst/>
            </a:prstGeom>
            <a:noFill/>
            <a:ln w="28575">
              <a:solidFill>
                <a:srgbClr val="FFFFFF"/>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162" name="Rectangle 86">
            <a:extLst>
              <a:ext uri="{FF2B5EF4-FFF2-40B4-BE49-F238E27FC236}">
                <a16:creationId xmlns:a16="http://schemas.microsoft.com/office/drawing/2014/main" id="{4115F8B6-91A1-7C41-83BF-8BE89BBEBEC6}"/>
              </a:ext>
            </a:extLst>
          </p:cNvPr>
          <p:cNvSpPr>
            <a:spLocks noChangeArrowheads="1"/>
          </p:cNvSpPr>
          <p:nvPr/>
        </p:nvSpPr>
        <p:spPr bwMode="auto">
          <a:xfrm>
            <a:off x="8204022" y="3080408"/>
            <a:ext cx="720725" cy="209550"/>
          </a:xfrm>
          <a:prstGeom prst="rect">
            <a:avLst/>
          </a:prstGeom>
          <a:solidFill>
            <a:srgbClr val="0000A8"/>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70" name="Text Box 116">
            <a:extLst>
              <a:ext uri="{FF2B5EF4-FFF2-40B4-BE49-F238E27FC236}">
                <a16:creationId xmlns:a16="http://schemas.microsoft.com/office/drawing/2014/main" id="{698424D2-456E-974F-973C-408C9336D9D7}"/>
              </a:ext>
            </a:extLst>
          </p:cNvPr>
          <p:cNvSpPr txBox="1">
            <a:spLocks noChangeArrowheads="1"/>
          </p:cNvSpPr>
          <p:nvPr/>
        </p:nvSpPr>
        <p:spPr bwMode="auto">
          <a:xfrm>
            <a:off x="7630935" y="5473175"/>
            <a:ext cx="1133475" cy="304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from sender</a:t>
            </a:r>
          </a:p>
        </p:txBody>
      </p:sp>
      <p:sp>
        <p:nvSpPr>
          <p:cNvPr id="6" name="Curved Down Arrow 5">
            <a:extLst>
              <a:ext uri="{FF2B5EF4-FFF2-40B4-BE49-F238E27FC236}">
                <a16:creationId xmlns:a16="http://schemas.microsoft.com/office/drawing/2014/main" id="{1FE7EE57-FED3-864B-8F06-9CC2C77BF0DE}"/>
              </a:ext>
            </a:extLst>
          </p:cNvPr>
          <p:cNvSpPr/>
          <p:nvPr/>
        </p:nvSpPr>
        <p:spPr>
          <a:xfrm>
            <a:off x="8312727" y="2806352"/>
            <a:ext cx="1410695" cy="2718148"/>
          </a:xfrm>
          <a:prstGeom prst="curvedDownArrow">
            <a:avLst>
              <a:gd name="adj1" fmla="val 13767"/>
              <a:gd name="adj2" fmla="val 28170"/>
              <a:gd name="adj3" fmla="val 25000"/>
            </a:avLst>
          </a:prstGeom>
          <a:solidFill>
            <a:srgbClr val="C00000">
              <a:alpha val="5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13" name="Group 12">
            <a:extLst>
              <a:ext uri="{FF2B5EF4-FFF2-40B4-BE49-F238E27FC236}">
                <a16:creationId xmlns:a16="http://schemas.microsoft.com/office/drawing/2014/main" id="{061072C8-D06D-0540-97C3-C1DE8C5A0444}"/>
              </a:ext>
            </a:extLst>
          </p:cNvPr>
          <p:cNvGrpSpPr/>
          <p:nvPr/>
        </p:nvGrpSpPr>
        <p:grpSpPr>
          <a:xfrm>
            <a:off x="4989152" y="1607125"/>
            <a:ext cx="4984933" cy="885919"/>
            <a:chOff x="4989152" y="1607125"/>
            <a:chExt cx="4984933" cy="885919"/>
          </a:xfrm>
        </p:grpSpPr>
        <p:grpSp>
          <p:nvGrpSpPr>
            <p:cNvPr id="8" name="Group 7">
              <a:extLst>
                <a:ext uri="{FF2B5EF4-FFF2-40B4-BE49-F238E27FC236}">
                  <a16:creationId xmlns:a16="http://schemas.microsoft.com/office/drawing/2014/main" id="{F4A53074-9492-2643-8C14-D55F3A8DF9EC}"/>
                </a:ext>
              </a:extLst>
            </p:cNvPr>
            <p:cNvGrpSpPr/>
            <p:nvPr/>
          </p:nvGrpSpPr>
          <p:grpSpPr>
            <a:xfrm>
              <a:off x="4989152" y="1652814"/>
              <a:ext cx="4984933" cy="840230"/>
              <a:chOff x="4432738" y="2150355"/>
              <a:chExt cx="4984933" cy="840230"/>
            </a:xfrm>
          </p:grpSpPr>
          <p:sp>
            <p:nvSpPr>
              <p:cNvPr id="166" name="Line 105">
                <a:extLst>
                  <a:ext uri="{FF2B5EF4-FFF2-40B4-BE49-F238E27FC236}">
                    <a16:creationId xmlns:a16="http://schemas.microsoft.com/office/drawing/2014/main" id="{E962447C-3133-664A-8728-73048FD03E13}"/>
                  </a:ext>
                </a:extLst>
              </p:cNvPr>
              <p:cNvSpPr>
                <a:spLocks noChangeShapeType="1"/>
              </p:cNvSpPr>
              <p:nvPr/>
            </p:nvSpPr>
            <p:spPr bwMode="auto">
              <a:xfrm>
                <a:off x="6976294" y="2457174"/>
                <a:ext cx="1102102" cy="0"/>
              </a:xfrm>
              <a:prstGeom prst="line">
                <a:avLst/>
              </a:prstGeom>
              <a:noFill/>
              <a:ln w="19050">
                <a:solidFill>
                  <a:srgbClr val="CC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75" name="Text Box 104">
                <a:extLst>
                  <a:ext uri="{FF2B5EF4-FFF2-40B4-BE49-F238E27FC236}">
                    <a16:creationId xmlns:a16="http://schemas.microsoft.com/office/drawing/2014/main" id="{F110BC32-2D3E-6B43-8E30-DD363F7CFF88}"/>
                  </a:ext>
                </a:extLst>
              </p:cNvPr>
              <p:cNvSpPr txBox="1">
                <a:spLocks noChangeArrowheads="1"/>
              </p:cNvSpPr>
              <p:nvPr/>
            </p:nvSpPr>
            <p:spPr bwMode="auto">
              <a:xfrm>
                <a:off x="4432738" y="2150355"/>
                <a:ext cx="2533651" cy="84023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r" defTabSz="914400" rtl="0" eaLnBrk="1" fontAlgn="auto" latinLnBrk="0" hangingPunct="1">
                  <a:lnSpc>
                    <a:spcPct val="900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Application removing data from TCP socket buffers</a:t>
                </a:r>
              </a:p>
            </p:txBody>
          </p:sp>
          <p:sp>
            <p:nvSpPr>
              <p:cNvPr id="176" name="Rectangle 86">
                <a:extLst>
                  <a:ext uri="{FF2B5EF4-FFF2-40B4-BE49-F238E27FC236}">
                    <a16:creationId xmlns:a16="http://schemas.microsoft.com/office/drawing/2014/main" id="{4FC9FA64-3313-7441-820B-DA439AD3A891}"/>
                  </a:ext>
                </a:extLst>
              </p:cNvPr>
              <p:cNvSpPr>
                <a:spLocks noChangeArrowheads="1"/>
              </p:cNvSpPr>
              <p:nvPr/>
            </p:nvSpPr>
            <p:spPr bwMode="auto">
              <a:xfrm>
                <a:off x="8696946" y="2344462"/>
                <a:ext cx="720725" cy="209550"/>
              </a:xfrm>
              <a:prstGeom prst="rect">
                <a:avLst/>
              </a:prstGeom>
              <a:solidFill>
                <a:srgbClr val="0000A8"/>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grpSp>
        <p:sp>
          <p:nvSpPr>
            <p:cNvPr id="56" name="Curved Down Arrow 55">
              <a:extLst>
                <a:ext uri="{FF2B5EF4-FFF2-40B4-BE49-F238E27FC236}">
                  <a16:creationId xmlns:a16="http://schemas.microsoft.com/office/drawing/2014/main" id="{1957E969-1EF1-4941-A40B-CB97CA05EBA4}"/>
                </a:ext>
              </a:extLst>
            </p:cNvPr>
            <p:cNvSpPr/>
            <p:nvPr/>
          </p:nvSpPr>
          <p:spPr>
            <a:xfrm rot="10800000" flipH="1">
              <a:off x="8517082" y="1607125"/>
              <a:ext cx="1000991" cy="872838"/>
            </a:xfrm>
            <a:prstGeom prst="curvedDownArrow">
              <a:avLst>
                <a:gd name="adj1" fmla="val 13767"/>
                <a:gd name="adj2" fmla="val 28170"/>
                <a:gd name="adj3" fmla="val 25000"/>
              </a:avLst>
            </a:prstGeom>
            <a:solidFill>
              <a:srgbClr val="C00000">
                <a:alpha val="5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54" name="Group 53">
            <a:extLst>
              <a:ext uri="{FF2B5EF4-FFF2-40B4-BE49-F238E27FC236}">
                <a16:creationId xmlns:a16="http://schemas.microsoft.com/office/drawing/2014/main" id="{FB367096-84FB-0C47-BA14-5CD76A63BC39}"/>
              </a:ext>
            </a:extLst>
          </p:cNvPr>
          <p:cNvGrpSpPr/>
          <p:nvPr/>
        </p:nvGrpSpPr>
        <p:grpSpPr>
          <a:xfrm>
            <a:off x="1111171" y="3426107"/>
            <a:ext cx="5034986" cy="2800562"/>
            <a:chOff x="4343173" y="1560062"/>
            <a:chExt cx="9034622" cy="4921250"/>
          </a:xfrm>
        </p:grpSpPr>
        <p:sp>
          <p:nvSpPr>
            <p:cNvPr id="55" name="Rectangle 4">
              <a:extLst>
                <a:ext uri="{FF2B5EF4-FFF2-40B4-BE49-F238E27FC236}">
                  <a16:creationId xmlns:a16="http://schemas.microsoft.com/office/drawing/2014/main" id="{887BE98B-9B7E-9D41-AEF0-CA93BB1C9316}"/>
                </a:ext>
              </a:extLst>
            </p:cNvPr>
            <p:cNvSpPr>
              <a:spLocks noChangeArrowheads="1"/>
            </p:cNvSpPr>
            <p:nvPr/>
          </p:nvSpPr>
          <p:spPr bwMode="auto">
            <a:xfrm>
              <a:off x="4432073" y="1560062"/>
              <a:ext cx="3951287" cy="4824412"/>
            </a:xfrm>
            <a:prstGeom prst="rect">
              <a:avLst/>
            </a:prstGeom>
            <a:solidFill>
              <a:srgbClr val="000099"/>
            </a:solidFill>
            <a:ln>
              <a:noFill/>
            </a:ln>
            <a:effectLst/>
            <a:extLst>
              <a:ext uri="{91240B29-F687-4f45-9708-019B960494DF}">
                <a14:hiddenLine xmlns="" xmlns:a14="http://schemas.microsoft.com/office/drawing/2010/main" w="1905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05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57" name="Rectangle 5">
              <a:extLst>
                <a:ext uri="{FF2B5EF4-FFF2-40B4-BE49-F238E27FC236}">
                  <a16:creationId xmlns:a16="http://schemas.microsoft.com/office/drawing/2014/main" id="{6DD2E62C-E2CB-C147-9685-E568D5425264}"/>
                </a:ext>
              </a:extLst>
            </p:cNvPr>
            <p:cNvSpPr>
              <a:spLocks noChangeArrowheads="1"/>
            </p:cNvSpPr>
            <p:nvPr/>
          </p:nvSpPr>
          <p:spPr bwMode="auto">
            <a:xfrm>
              <a:off x="4346348" y="1675949"/>
              <a:ext cx="3951287" cy="4805363"/>
            </a:xfrm>
            <a:prstGeom prst="rect">
              <a:avLst/>
            </a:prstGeom>
            <a:solidFill>
              <a:srgbClr val="FFFFFF"/>
            </a:solidFill>
            <a:ln w="19050">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a:ln>
                  <a:noFill/>
                </a:ln>
                <a:solidFill>
                  <a:srgbClr val="000000"/>
                </a:solidFill>
                <a:effectLst/>
                <a:uLnTx/>
                <a:uFillTx/>
                <a:latin typeface="Arial" charset="0"/>
                <a:ea typeface="ＭＳ Ｐゴシック" charset="0"/>
                <a:cs typeface="+mn-cs"/>
              </a:endParaRPr>
            </a:p>
          </p:txBody>
        </p:sp>
        <p:sp>
          <p:nvSpPr>
            <p:cNvPr id="58" name="Line 8">
              <a:extLst>
                <a:ext uri="{FF2B5EF4-FFF2-40B4-BE49-F238E27FC236}">
                  <a16:creationId xmlns:a16="http://schemas.microsoft.com/office/drawing/2014/main" id="{6E5293FD-6A44-CD45-9C2D-E6EC13F48E0D}"/>
                </a:ext>
              </a:extLst>
            </p:cNvPr>
            <p:cNvSpPr>
              <a:spLocks noChangeShapeType="1"/>
            </p:cNvSpPr>
            <p:nvPr/>
          </p:nvSpPr>
          <p:spPr bwMode="auto">
            <a:xfrm>
              <a:off x="4349523" y="2050599"/>
              <a:ext cx="3946525" cy="4763"/>
            </a:xfrm>
            <a:prstGeom prst="line">
              <a:avLst/>
            </a:prstGeom>
            <a:noFill/>
            <a:ln w="1905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05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59" name="Line 9">
              <a:extLst>
                <a:ext uri="{FF2B5EF4-FFF2-40B4-BE49-F238E27FC236}">
                  <a16:creationId xmlns:a16="http://schemas.microsoft.com/office/drawing/2014/main" id="{D5FD85FC-35E3-CC42-86B2-4CBE4FF7A22C}"/>
                </a:ext>
              </a:extLst>
            </p:cNvPr>
            <p:cNvSpPr>
              <a:spLocks noChangeShapeType="1"/>
            </p:cNvSpPr>
            <p:nvPr/>
          </p:nvSpPr>
          <p:spPr bwMode="auto">
            <a:xfrm flipV="1">
              <a:off x="4343173" y="2430012"/>
              <a:ext cx="3951287" cy="0"/>
            </a:xfrm>
            <a:prstGeom prst="line">
              <a:avLst/>
            </a:prstGeom>
            <a:noFill/>
            <a:ln w="1905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05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60" name="Line 16">
              <a:extLst>
                <a:ext uri="{FF2B5EF4-FFF2-40B4-BE49-F238E27FC236}">
                  <a16:creationId xmlns:a16="http://schemas.microsoft.com/office/drawing/2014/main" id="{1F09DA56-95A7-9740-9266-702F4D667899}"/>
                </a:ext>
              </a:extLst>
            </p:cNvPr>
            <p:cNvSpPr>
              <a:spLocks noChangeShapeType="1"/>
            </p:cNvSpPr>
            <p:nvPr/>
          </p:nvSpPr>
          <p:spPr bwMode="auto">
            <a:xfrm flipV="1">
              <a:off x="4352698" y="2811012"/>
              <a:ext cx="3951287" cy="0"/>
            </a:xfrm>
            <a:prstGeom prst="line">
              <a:avLst/>
            </a:prstGeom>
            <a:noFill/>
            <a:ln w="1905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05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61" name="Line 18">
              <a:extLst>
                <a:ext uri="{FF2B5EF4-FFF2-40B4-BE49-F238E27FC236}">
                  <a16:creationId xmlns:a16="http://schemas.microsoft.com/office/drawing/2014/main" id="{3173FF56-BD9B-654B-92B6-4B36C86F420A}"/>
                </a:ext>
              </a:extLst>
            </p:cNvPr>
            <p:cNvSpPr>
              <a:spLocks noChangeShapeType="1"/>
            </p:cNvSpPr>
            <p:nvPr/>
          </p:nvSpPr>
          <p:spPr bwMode="auto">
            <a:xfrm flipV="1">
              <a:off x="4347935" y="3206299"/>
              <a:ext cx="3951288" cy="0"/>
            </a:xfrm>
            <a:prstGeom prst="line">
              <a:avLst/>
            </a:prstGeom>
            <a:noFill/>
            <a:ln w="1905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05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62" name="Line 19">
              <a:extLst>
                <a:ext uri="{FF2B5EF4-FFF2-40B4-BE49-F238E27FC236}">
                  <a16:creationId xmlns:a16="http://schemas.microsoft.com/office/drawing/2014/main" id="{84202EA3-2833-F04E-AA3C-8BB8999BFBC1}"/>
                </a:ext>
              </a:extLst>
            </p:cNvPr>
            <p:cNvSpPr>
              <a:spLocks noChangeShapeType="1"/>
            </p:cNvSpPr>
            <p:nvPr/>
          </p:nvSpPr>
          <p:spPr bwMode="auto">
            <a:xfrm flipV="1">
              <a:off x="4343173" y="3596824"/>
              <a:ext cx="3951287" cy="0"/>
            </a:xfrm>
            <a:prstGeom prst="line">
              <a:avLst/>
            </a:prstGeom>
            <a:noFill/>
            <a:ln w="1905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05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63" name="Line 20">
              <a:extLst>
                <a:ext uri="{FF2B5EF4-FFF2-40B4-BE49-F238E27FC236}">
                  <a16:creationId xmlns:a16="http://schemas.microsoft.com/office/drawing/2014/main" id="{B5EE22BF-1DD2-B74E-9710-050E4C365A6C}"/>
                </a:ext>
              </a:extLst>
            </p:cNvPr>
            <p:cNvSpPr>
              <a:spLocks noChangeShapeType="1"/>
            </p:cNvSpPr>
            <p:nvPr/>
          </p:nvSpPr>
          <p:spPr bwMode="auto">
            <a:xfrm flipV="1">
              <a:off x="4343173" y="4158799"/>
              <a:ext cx="3951287" cy="0"/>
            </a:xfrm>
            <a:prstGeom prst="line">
              <a:avLst/>
            </a:prstGeom>
            <a:noFill/>
            <a:ln w="1905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05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64" name="Line 21">
              <a:extLst>
                <a:ext uri="{FF2B5EF4-FFF2-40B4-BE49-F238E27FC236}">
                  <a16:creationId xmlns:a16="http://schemas.microsoft.com/office/drawing/2014/main" id="{E3D5975A-D204-D047-91DC-FE8A65BBCCE9}"/>
                </a:ext>
              </a:extLst>
            </p:cNvPr>
            <p:cNvSpPr>
              <a:spLocks noChangeShapeType="1"/>
            </p:cNvSpPr>
            <p:nvPr/>
          </p:nvSpPr>
          <p:spPr bwMode="auto">
            <a:xfrm flipH="1" flipV="1">
              <a:off x="6303735" y="2814187"/>
              <a:ext cx="4763" cy="777875"/>
            </a:xfrm>
            <a:prstGeom prst="line">
              <a:avLst/>
            </a:prstGeom>
            <a:noFill/>
            <a:ln w="1905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05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65" name="Group 64">
              <a:extLst>
                <a:ext uri="{FF2B5EF4-FFF2-40B4-BE49-F238E27FC236}">
                  <a16:creationId xmlns:a16="http://schemas.microsoft.com/office/drawing/2014/main" id="{067C1EE2-2B96-F74C-A327-2DFC2DFC62BA}"/>
                </a:ext>
              </a:extLst>
            </p:cNvPr>
            <p:cNvGrpSpPr/>
            <p:nvPr/>
          </p:nvGrpSpPr>
          <p:grpSpPr>
            <a:xfrm>
              <a:off x="6113100" y="2788385"/>
              <a:ext cx="7264695" cy="1048460"/>
              <a:chOff x="6113100" y="2788385"/>
              <a:chExt cx="7264695" cy="1048460"/>
            </a:xfrm>
          </p:grpSpPr>
          <p:sp>
            <p:nvSpPr>
              <p:cNvPr id="67" name="Text Box 22">
                <a:extLst>
                  <a:ext uri="{FF2B5EF4-FFF2-40B4-BE49-F238E27FC236}">
                    <a16:creationId xmlns:a16="http://schemas.microsoft.com/office/drawing/2014/main" id="{2E8A978C-B58F-724E-97B2-2FB3E91F6385}"/>
                  </a:ext>
                </a:extLst>
              </p:cNvPr>
              <p:cNvSpPr txBox="1">
                <a:spLocks noChangeArrowheads="1"/>
              </p:cNvSpPr>
              <p:nvPr/>
            </p:nvSpPr>
            <p:spPr bwMode="auto">
              <a:xfrm>
                <a:off x="6113100" y="2788385"/>
                <a:ext cx="2293763" cy="524776"/>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Arial" charset="0"/>
                    <a:ea typeface="ＭＳ Ｐゴシック" charset="0"/>
                    <a:cs typeface="+mn-cs"/>
                  </a:rPr>
                  <a:t>receive window</a:t>
                </a:r>
              </a:p>
            </p:txBody>
          </p:sp>
          <p:sp>
            <p:nvSpPr>
              <p:cNvPr id="68" name="Text Box 49">
                <a:extLst>
                  <a:ext uri="{FF2B5EF4-FFF2-40B4-BE49-F238E27FC236}">
                    <a16:creationId xmlns:a16="http://schemas.microsoft.com/office/drawing/2014/main" id="{4311B6E6-847F-7C42-98B1-9875A91D17B3}"/>
                  </a:ext>
                </a:extLst>
              </p:cNvPr>
              <p:cNvSpPr txBox="1">
                <a:spLocks noChangeArrowheads="1"/>
              </p:cNvSpPr>
              <p:nvPr/>
            </p:nvSpPr>
            <p:spPr bwMode="auto">
              <a:xfrm>
                <a:off x="8724899" y="2847114"/>
                <a:ext cx="4652896" cy="989731"/>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rPr>
                  <a:t>flow control: </a:t>
                </a:r>
                <a:r>
                  <a:rPr kumimoji="0" lang="en-US" sz="16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rPr>
                  <a:t># bytes receiver willing to accept</a:t>
                </a:r>
                <a:endParaRPr kumimoji="0" lang="en-US" sz="18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endParaRPr>
              </a:p>
            </p:txBody>
          </p:sp>
          <p:sp>
            <p:nvSpPr>
              <p:cNvPr id="69" name="Line 53">
                <a:extLst>
                  <a:ext uri="{FF2B5EF4-FFF2-40B4-BE49-F238E27FC236}">
                    <a16:creationId xmlns:a16="http://schemas.microsoft.com/office/drawing/2014/main" id="{1B19FC7E-F3A0-3F49-A0E5-0BD2B4FBCBD0}"/>
                  </a:ext>
                </a:extLst>
              </p:cNvPr>
              <p:cNvSpPr>
                <a:spLocks noChangeShapeType="1"/>
              </p:cNvSpPr>
              <p:nvPr/>
            </p:nvSpPr>
            <p:spPr bwMode="auto">
              <a:xfrm flipH="1">
                <a:off x="8142852" y="3044701"/>
                <a:ext cx="582048" cy="0"/>
              </a:xfrm>
              <a:prstGeom prst="line">
                <a:avLst/>
              </a:prstGeom>
              <a:noFill/>
              <a:ln w="19050">
                <a:solidFill>
                  <a:srgbClr val="C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05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grpSp>
        <p:sp>
          <p:nvSpPr>
            <p:cNvPr id="66" name="Line 10">
              <a:extLst>
                <a:ext uri="{FF2B5EF4-FFF2-40B4-BE49-F238E27FC236}">
                  <a16:creationId xmlns:a16="http://schemas.microsoft.com/office/drawing/2014/main" id="{C66942C1-B5F2-CD48-AEFD-79309840AF0C}"/>
                </a:ext>
              </a:extLst>
            </p:cNvPr>
            <p:cNvSpPr>
              <a:spLocks noChangeShapeType="1"/>
            </p:cNvSpPr>
            <p:nvPr/>
          </p:nvSpPr>
          <p:spPr bwMode="auto">
            <a:xfrm flipH="1" flipV="1">
              <a:off x="6289447" y="1679374"/>
              <a:ext cx="1761" cy="365184"/>
            </a:xfrm>
            <a:prstGeom prst="line">
              <a:avLst/>
            </a:prstGeom>
            <a:noFill/>
            <a:ln w="1905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05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70" name="Slide Number Placeholder 2">
            <a:extLst>
              <a:ext uri="{FF2B5EF4-FFF2-40B4-BE49-F238E27FC236}">
                <a16:creationId xmlns:a16="http://schemas.microsoft.com/office/drawing/2014/main" id="{3A4399FC-22AC-CD4F-9984-791C62C984F2}"/>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107</a:t>
            </a:fld>
            <a:endParaRPr lang="en-US" dirty="0"/>
          </a:p>
        </p:txBody>
      </p:sp>
    </p:spTree>
    <p:extLst>
      <p:ext uri="{BB962C8B-B14F-4D97-AF65-F5344CB8AC3E}">
        <p14:creationId xmlns:p14="http://schemas.microsoft.com/office/powerpoint/2010/main" val="859008616"/>
      </p:ext>
    </p:extLst>
  </p:cSld>
  <p:clrMapOvr>
    <a:masterClrMapping/>
  </p:clrMapOvr>
  <p:transition spd="med">
    <p:fade/>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393310" cy="894622"/>
          </a:xfrm>
        </p:spPr>
        <p:txBody>
          <a:bodyPr>
            <a:normAutofit/>
          </a:bodyPr>
          <a:lstStyle/>
          <a:p>
            <a:r>
              <a:rPr lang="en-US" sz="4800" dirty="0"/>
              <a:t>TCP flow control</a:t>
            </a:r>
            <a:endParaRPr lang="en-US" sz="4400" b="0" dirty="0"/>
          </a:p>
        </p:txBody>
      </p:sp>
      <p:sp>
        <p:nvSpPr>
          <p:cNvPr id="137" name="Rectangle 72">
            <a:extLst>
              <a:ext uri="{FF2B5EF4-FFF2-40B4-BE49-F238E27FC236}">
                <a16:creationId xmlns:a16="http://schemas.microsoft.com/office/drawing/2014/main" id="{C267ED98-FBDB-D24C-A351-3097B056B078}"/>
              </a:ext>
            </a:extLst>
          </p:cNvPr>
          <p:cNvSpPr>
            <a:spLocks noChangeArrowheads="1"/>
          </p:cNvSpPr>
          <p:nvPr/>
        </p:nvSpPr>
        <p:spPr bwMode="auto">
          <a:xfrm>
            <a:off x="7848422" y="1084921"/>
            <a:ext cx="2524125" cy="3854450"/>
          </a:xfrm>
          <a:prstGeom prst="rect">
            <a:avLst/>
          </a:prstGeom>
          <a:solidFill>
            <a:srgbClr val="000099"/>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38" name="Freeform 32">
            <a:extLst>
              <a:ext uri="{FF2B5EF4-FFF2-40B4-BE49-F238E27FC236}">
                <a16:creationId xmlns:a16="http://schemas.microsoft.com/office/drawing/2014/main" id="{58EA8CF4-DBF4-E34D-8254-A77227811341}"/>
              </a:ext>
            </a:extLst>
          </p:cNvPr>
          <p:cNvSpPr>
            <a:spLocks/>
          </p:cNvSpPr>
          <p:nvPr/>
        </p:nvSpPr>
        <p:spPr bwMode="auto">
          <a:xfrm>
            <a:off x="10289997" y="1078571"/>
            <a:ext cx="581025" cy="4206875"/>
          </a:xfrm>
          <a:custGeom>
            <a:avLst/>
            <a:gdLst>
              <a:gd name="T0" fmla="*/ 2147483647 w 366"/>
              <a:gd name="T1" fmla="*/ 2147483647 h 1284"/>
              <a:gd name="T2" fmla="*/ 2147483647 w 366"/>
              <a:gd name="T3" fmla="*/ 0 h 1284"/>
              <a:gd name="T4" fmla="*/ 0 w 366"/>
              <a:gd name="T5" fmla="*/ 2147483647 h 1284"/>
              <a:gd name="T6" fmla="*/ 2147483647 w 366"/>
              <a:gd name="T7" fmla="*/ 2147483647 h 1284"/>
              <a:gd name="T8" fmla="*/ 2147483647 w 366"/>
              <a:gd name="T9" fmla="*/ 2147483647 h 12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6" h="1284">
                <a:moveTo>
                  <a:pt x="366" y="1278"/>
                </a:moveTo>
                <a:lnTo>
                  <a:pt x="12" y="0"/>
                </a:lnTo>
                <a:lnTo>
                  <a:pt x="0" y="1224"/>
                </a:lnTo>
                <a:lnTo>
                  <a:pt x="186" y="1284"/>
                </a:lnTo>
                <a:lnTo>
                  <a:pt x="366" y="1278"/>
                </a:lnTo>
                <a:close/>
              </a:path>
            </a:pathLst>
          </a:custGeom>
          <a:gradFill rotWithShape="1">
            <a:gsLst>
              <a:gs pos="0">
                <a:srgbClr val="B2B2B2"/>
              </a:gs>
              <a:gs pos="100000">
                <a:srgbClr val="FFFFFF"/>
              </a:gs>
            </a:gsLst>
            <a:lin ang="0" scaled="1"/>
          </a:gradFill>
          <a:ln w="9525">
            <a:solidFill>
              <a:srgbClr val="DDDDDD"/>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39" name="Rectangle 40">
            <a:extLst>
              <a:ext uri="{FF2B5EF4-FFF2-40B4-BE49-F238E27FC236}">
                <a16:creationId xmlns:a16="http://schemas.microsoft.com/office/drawing/2014/main" id="{8F576ED5-5855-F048-B4BB-75BF51C27D5C}"/>
              </a:ext>
            </a:extLst>
          </p:cNvPr>
          <p:cNvSpPr>
            <a:spLocks noChangeArrowheads="1"/>
          </p:cNvSpPr>
          <p:nvPr/>
        </p:nvSpPr>
        <p:spPr bwMode="auto">
          <a:xfrm>
            <a:off x="7762697" y="1186521"/>
            <a:ext cx="2533650" cy="3814762"/>
          </a:xfrm>
          <a:prstGeom prst="rect">
            <a:avLst/>
          </a:prstGeom>
          <a:solidFill>
            <a:srgbClr val="FFFFFF"/>
          </a:solidFill>
          <a:ln w="19050">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40" name="Oval 31">
            <a:extLst>
              <a:ext uri="{FF2B5EF4-FFF2-40B4-BE49-F238E27FC236}">
                <a16:creationId xmlns:a16="http://schemas.microsoft.com/office/drawing/2014/main" id="{E56CABC0-9BC4-164D-8001-714872CF7127}"/>
              </a:ext>
            </a:extLst>
          </p:cNvPr>
          <p:cNvSpPr>
            <a:spLocks noChangeArrowheads="1"/>
          </p:cNvSpPr>
          <p:nvPr/>
        </p:nvSpPr>
        <p:spPr bwMode="auto">
          <a:xfrm>
            <a:off x="8302447" y="1243671"/>
            <a:ext cx="1377950" cy="596900"/>
          </a:xfrm>
          <a:prstGeom prst="ellipse">
            <a:avLst/>
          </a:prstGeom>
          <a:solidFill>
            <a:srgbClr val="CCFFFF"/>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Arial" charset="0"/>
                <a:ea typeface="ＭＳ Ｐゴシック" charset="0"/>
                <a:cs typeface="+mn-cs"/>
              </a:rPr>
              <a:t>application</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Arial" charset="0"/>
                <a:ea typeface="ＭＳ Ｐゴシック" charset="0"/>
                <a:cs typeface="+mn-cs"/>
              </a:rPr>
              <a:t>process</a:t>
            </a:r>
          </a:p>
        </p:txBody>
      </p:sp>
      <p:grpSp>
        <p:nvGrpSpPr>
          <p:cNvPr id="141" name="Group 47">
            <a:extLst>
              <a:ext uri="{FF2B5EF4-FFF2-40B4-BE49-F238E27FC236}">
                <a16:creationId xmlns:a16="http://schemas.microsoft.com/office/drawing/2014/main" id="{02602D35-C64D-9445-8BEF-315190C777FA}"/>
              </a:ext>
            </a:extLst>
          </p:cNvPr>
          <p:cNvGrpSpPr>
            <a:grpSpLocks/>
          </p:cNvGrpSpPr>
          <p:nvPr/>
        </p:nvGrpSpPr>
        <p:grpSpPr bwMode="auto">
          <a:xfrm>
            <a:off x="8070672" y="2312058"/>
            <a:ext cx="1795463" cy="688975"/>
            <a:chOff x="1173" y="2345"/>
            <a:chExt cx="1131" cy="434"/>
          </a:xfrm>
        </p:grpSpPr>
        <p:sp>
          <p:nvSpPr>
            <p:cNvPr id="142" name="Rectangle 44">
              <a:extLst>
                <a:ext uri="{FF2B5EF4-FFF2-40B4-BE49-F238E27FC236}">
                  <a16:creationId xmlns:a16="http://schemas.microsoft.com/office/drawing/2014/main" id="{92C6A498-BA40-944E-B932-C93263DCC5C7}"/>
                </a:ext>
              </a:extLst>
            </p:cNvPr>
            <p:cNvSpPr>
              <a:spLocks noChangeArrowheads="1"/>
            </p:cNvSpPr>
            <p:nvPr/>
          </p:nvSpPr>
          <p:spPr bwMode="auto">
            <a:xfrm>
              <a:off x="1173" y="2345"/>
              <a:ext cx="1131" cy="434"/>
            </a:xfrm>
            <a:prstGeom prst="rect">
              <a:avLst/>
            </a:prstGeom>
            <a:solidFill>
              <a:srgbClr val="0000A8"/>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43" name="Text Box 46">
              <a:extLst>
                <a:ext uri="{FF2B5EF4-FFF2-40B4-BE49-F238E27FC236}">
                  <a16:creationId xmlns:a16="http://schemas.microsoft.com/office/drawing/2014/main" id="{ED90C8EB-7D14-B54F-AC97-04DAEC25D0A4}"/>
                </a:ext>
              </a:extLst>
            </p:cNvPr>
            <p:cNvSpPr txBox="1">
              <a:spLocks noChangeArrowheads="1"/>
            </p:cNvSpPr>
            <p:nvPr/>
          </p:nvSpPr>
          <p:spPr bwMode="auto">
            <a:xfrm>
              <a:off x="1235" y="2368"/>
              <a:ext cx="995" cy="36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prstClr val="white">
                      <a:lumMod val="95000"/>
                    </a:prstClr>
                  </a:solidFill>
                  <a:effectLst/>
                  <a:uLnTx/>
                  <a:uFillTx/>
                  <a:latin typeface="Tahoma" charset="0"/>
                  <a:ea typeface="ＭＳ Ｐゴシック" charset="0"/>
                  <a:cs typeface="+mn-cs"/>
                </a:rPr>
                <a:t>TCP socket</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prstClr val="white">
                      <a:lumMod val="95000"/>
                    </a:prstClr>
                  </a:solidFill>
                  <a:effectLst/>
                  <a:uLnTx/>
                  <a:uFillTx/>
                  <a:latin typeface="Tahoma" charset="0"/>
                  <a:ea typeface="ＭＳ Ｐゴシック" charset="0"/>
                  <a:cs typeface="+mn-cs"/>
                </a:rPr>
                <a:t>receiver buffers</a:t>
              </a:r>
            </a:p>
          </p:txBody>
        </p:sp>
      </p:grpSp>
      <p:sp>
        <p:nvSpPr>
          <p:cNvPr id="144" name="Oval 48">
            <a:extLst>
              <a:ext uri="{FF2B5EF4-FFF2-40B4-BE49-F238E27FC236}">
                <a16:creationId xmlns:a16="http://schemas.microsoft.com/office/drawing/2014/main" id="{0742E955-8C93-5F47-BE4B-8E6ACFB2E75E}"/>
              </a:ext>
            </a:extLst>
          </p:cNvPr>
          <p:cNvSpPr>
            <a:spLocks noChangeArrowheads="1"/>
          </p:cNvSpPr>
          <p:nvPr/>
        </p:nvSpPr>
        <p:spPr bwMode="auto">
          <a:xfrm>
            <a:off x="8238947" y="3335996"/>
            <a:ext cx="1562100" cy="596900"/>
          </a:xfrm>
          <a:prstGeom prst="ellipse">
            <a:avLst/>
          </a:prstGeom>
          <a:solidFill>
            <a:srgbClr val="CCFFFF"/>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Arial" charset="0"/>
              <a:ea typeface="ＭＳ Ｐゴシック" charset="0"/>
              <a:cs typeface="+mn-cs"/>
            </a:endParaRPr>
          </a:p>
        </p:txBody>
      </p:sp>
      <p:sp>
        <p:nvSpPr>
          <p:cNvPr id="145" name="Text Box 64">
            <a:extLst>
              <a:ext uri="{FF2B5EF4-FFF2-40B4-BE49-F238E27FC236}">
                <a16:creationId xmlns:a16="http://schemas.microsoft.com/office/drawing/2014/main" id="{FCF30813-93D4-B644-BB9A-DEC80D916306}"/>
              </a:ext>
            </a:extLst>
          </p:cNvPr>
          <p:cNvSpPr txBox="1">
            <a:spLocks noChangeArrowheads="1"/>
          </p:cNvSpPr>
          <p:nvPr/>
        </p:nvSpPr>
        <p:spPr bwMode="auto">
          <a:xfrm>
            <a:off x="8745360" y="3364839"/>
            <a:ext cx="559769" cy="52322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TCP</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code</a:t>
            </a:r>
          </a:p>
        </p:txBody>
      </p:sp>
      <p:sp>
        <p:nvSpPr>
          <p:cNvPr id="146" name="Oval 65">
            <a:extLst>
              <a:ext uri="{FF2B5EF4-FFF2-40B4-BE49-F238E27FC236}">
                <a16:creationId xmlns:a16="http://schemas.microsoft.com/office/drawing/2014/main" id="{6BD69667-2B04-344B-AF15-D9A7175F3571}"/>
              </a:ext>
            </a:extLst>
          </p:cNvPr>
          <p:cNvSpPr>
            <a:spLocks noChangeArrowheads="1"/>
          </p:cNvSpPr>
          <p:nvPr/>
        </p:nvSpPr>
        <p:spPr bwMode="auto">
          <a:xfrm>
            <a:off x="8246885" y="4321833"/>
            <a:ext cx="1562100" cy="596900"/>
          </a:xfrm>
          <a:prstGeom prst="ellipse">
            <a:avLst/>
          </a:prstGeom>
          <a:solidFill>
            <a:srgbClr val="CCFFFF"/>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Arial" charset="0"/>
              <a:ea typeface="ＭＳ Ｐゴシック" charset="0"/>
              <a:cs typeface="+mn-cs"/>
            </a:endParaRPr>
          </a:p>
        </p:txBody>
      </p:sp>
      <p:sp>
        <p:nvSpPr>
          <p:cNvPr id="147" name="Text Box 66">
            <a:extLst>
              <a:ext uri="{FF2B5EF4-FFF2-40B4-BE49-F238E27FC236}">
                <a16:creationId xmlns:a16="http://schemas.microsoft.com/office/drawing/2014/main" id="{19C3DDC5-2A06-B840-8A80-61FECF597774}"/>
              </a:ext>
            </a:extLst>
          </p:cNvPr>
          <p:cNvSpPr txBox="1">
            <a:spLocks noChangeArrowheads="1"/>
          </p:cNvSpPr>
          <p:nvPr/>
        </p:nvSpPr>
        <p:spPr bwMode="auto">
          <a:xfrm>
            <a:off x="8731699" y="4354979"/>
            <a:ext cx="559769" cy="52322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IP</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code</a:t>
            </a:r>
          </a:p>
        </p:txBody>
      </p:sp>
      <p:sp>
        <p:nvSpPr>
          <p:cNvPr id="149" name="Line 68">
            <a:extLst>
              <a:ext uri="{FF2B5EF4-FFF2-40B4-BE49-F238E27FC236}">
                <a16:creationId xmlns:a16="http://schemas.microsoft.com/office/drawing/2014/main" id="{68A5AD3F-8561-BA43-8CCB-23369CB3F10B}"/>
              </a:ext>
            </a:extLst>
          </p:cNvPr>
          <p:cNvSpPr>
            <a:spLocks noChangeShapeType="1"/>
          </p:cNvSpPr>
          <p:nvPr/>
        </p:nvSpPr>
        <p:spPr bwMode="auto">
          <a:xfrm>
            <a:off x="7756347" y="4071008"/>
            <a:ext cx="2546350" cy="0"/>
          </a:xfrm>
          <a:prstGeom prst="line">
            <a:avLst/>
          </a:prstGeom>
          <a:noFill/>
          <a:ln w="1905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50" name="Line 69">
            <a:extLst>
              <a:ext uri="{FF2B5EF4-FFF2-40B4-BE49-F238E27FC236}">
                <a16:creationId xmlns:a16="http://schemas.microsoft.com/office/drawing/2014/main" id="{069D68E8-3A07-7842-BBE3-A83C41548FBA}"/>
              </a:ext>
            </a:extLst>
          </p:cNvPr>
          <p:cNvSpPr>
            <a:spLocks noChangeShapeType="1"/>
          </p:cNvSpPr>
          <p:nvPr/>
        </p:nvSpPr>
        <p:spPr bwMode="auto">
          <a:xfrm>
            <a:off x="7769047" y="2219983"/>
            <a:ext cx="2546350" cy="0"/>
          </a:xfrm>
          <a:prstGeom prst="line">
            <a:avLst/>
          </a:prstGeom>
          <a:noFill/>
          <a:ln w="1905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151" name="Group 56">
            <a:extLst>
              <a:ext uri="{FF2B5EF4-FFF2-40B4-BE49-F238E27FC236}">
                <a16:creationId xmlns:a16="http://schemas.microsoft.com/office/drawing/2014/main" id="{9D087FDD-1E50-B54A-BAF1-08F2E9EB032C}"/>
              </a:ext>
            </a:extLst>
          </p:cNvPr>
          <p:cNvGrpSpPr>
            <a:grpSpLocks/>
          </p:cNvGrpSpPr>
          <p:nvPr/>
        </p:nvGrpSpPr>
        <p:grpSpPr bwMode="auto">
          <a:xfrm>
            <a:off x="8745360" y="2104096"/>
            <a:ext cx="533400" cy="206375"/>
            <a:chOff x="2003" y="1816"/>
            <a:chExt cx="336" cy="130"/>
          </a:xfrm>
        </p:grpSpPr>
        <p:sp>
          <p:nvSpPr>
            <p:cNvPr id="152" name="Rectangle 16">
              <a:extLst>
                <a:ext uri="{FF2B5EF4-FFF2-40B4-BE49-F238E27FC236}">
                  <a16:creationId xmlns:a16="http://schemas.microsoft.com/office/drawing/2014/main" id="{4802C0EA-E5A8-E447-A8F6-A96701A0BAC0}"/>
                </a:ext>
              </a:extLst>
            </p:cNvPr>
            <p:cNvSpPr>
              <a:spLocks noChangeArrowheads="1"/>
            </p:cNvSpPr>
            <p:nvPr/>
          </p:nvSpPr>
          <p:spPr bwMode="auto">
            <a:xfrm>
              <a:off x="2003" y="1816"/>
              <a:ext cx="336" cy="130"/>
            </a:xfrm>
            <a:prstGeom prst="rect">
              <a:avLst/>
            </a:prstGeom>
            <a:solidFill>
              <a:srgbClr val="FFFF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53" name="Rectangle 17">
              <a:extLst>
                <a:ext uri="{FF2B5EF4-FFF2-40B4-BE49-F238E27FC236}">
                  <a16:creationId xmlns:a16="http://schemas.microsoft.com/office/drawing/2014/main" id="{620EA98C-EF38-184B-A03B-82616FCB9AE2}"/>
                </a:ext>
              </a:extLst>
            </p:cNvPr>
            <p:cNvSpPr>
              <a:spLocks noChangeArrowheads="1"/>
            </p:cNvSpPr>
            <p:nvPr/>
          </p:nvSpPr>
          <p:spPr bwMode="auto">
            <a:xfrm>
              <a:off x="2105" y="1833"/>
              <a:ext cx="110" cy="99"/>
            </a:xfrm>
            <a:prstGeom prst="rect">
              <a:avLst/>
            </a:prstGeom>
            <a:solidFill>
              <a:srgbClr val="FFFFFF"/>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54" name="Rectangle 18">
              <a:extLst>
                <a:ext uri="{FF2B5EF4-FFF2-40B4-BE49-F238E27FC236}">
                  <a16:creationId xmlns:a16="http://schemas.microsoft.com/office/drawing/2014/main" id="{1C3BBD2A-6ACC-C349-BDA8-0843C2DEA508}"/>
                </a:ext>
              </a:extLst>
            </p:cNvPr>
            <p:cNvSpPr>
              <a:spLocks noChangeArrowheads="1"/>
            </p:cNvSpPr>
            <p:nvPr/>
          </p:nvSpPr>
          <p:spPr bwMode="auto">
            <a:xfrm>
              <a:off x="2229" y="1891"/>
              <a:ext cx="29" cy="35"/>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55" name="Rectangle 19">
              <a:extLst>
                <a:ext uri="{FF2B5EF4-FFF2-40B4-BE49-F238E27FC236}">
                  <a16:creationId xmlns:a16="http://schemas.microsoft.com/office/drawing/2014/main" id="{96FBD4A2-E799-8F4F-9D14-53FD99E5BFAA}"/>
                </a:ext>
              </a:extLst>
            </p:cNvPr>
            <p:cNvSpPr>
              <a:spLocks noChangeArrowheads="1"/>
            </p:cNvSpPr>
            <p:nvPr/>
          </p:nvSpPr>
          <p:spPr bwMode="auto">
            <a:xfrm>
              <a:off x="2058" y="1892"/>
              <a:ext cx="29" cy="35"/>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165" name="Text Box 103">
            <a:extLst>
              <a:ext uri="{FF2B5EF4-FFF2-40B4-BE49-F238E27FC236}">
                <a16:creationId xmlns:a16="http://schemas.microsoft.com/office/drawing/2014/main" id="{4ECF9189-0AD6-144B-8167-6762F7B3E868}"/>
              </a:ext>
            </a:extLst>
          </p:cNvPr>
          <p:cNvSpPr txBox="1">
            <a:spLocks noChangeArrowheads="1"/>
          </p:cNvSpPr>
          <p:nvPr/>
        </p:nvSpPr>
        <p:spPr bwMode="auto">
          <a:xfrm>
            <a:off x="7549972" y="5823520"/>
            <a:ext cx="2714625" cy="3968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Tahoma" charset="0"/>
                <a:ea typeface="ＭＳ Ｐゴシック" charset="0"/>
                <a:cs typeface="+mn-cs"/>
              </a:rPr>
              <a:t>receiver protocol stack</a:t>
            </a:r>
          </a:p>
        </p:txBody>
      </p:sp>
      <p:sp>
        <p:nvSpPr>
          <p:cNvPr id="169" name="Line 115">
            <a:extLst>
              <a:ext uri="{FF2B5EF4-FFF2-40B4-BE49-F238E27FC236}">
                <a16:creationId xmlns:a16="http://schemas.microsoft.com/office/drawing/2014/main" id="{ABF785A9-86A1-6E46-9624-CABBC5E29FA3}"/>
              </a:ext>
            </a:extLst>
          </p:cNvPr>
          <p:cNvSpPr>
            <a:spLocks noChangeShapeType="1"/>
          </p:cNvSpPr>
          <p:nvPr/>
        </p:nvSpPr>
        <p:spPr bwMode="auto">
          <a:xfrm>
            <a:off x="8790777" y="5419835"/>
            <a:ext cx="0" cy="349250"/>
          </a:xfrm>
          <a:prstGeom prst="line">
            <a:avLst/>
          </a:prstGeom>
          <a:noFill/>
          <a:ln w="28575">
            <a:solidFill>
              <a:srgbClr val="CC0000"/>
            </a:solidFill>
            <a:prstDash val="dash"/>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71" name="Line 118">
            <a:extLst>
              <a:ext uri="{FF2B5EF4-FFF2-40B4-BE49-F238E27FC236}">
                <a16:creationId xmlns:a16="http://schemas.microsoft.com/office/drawing/2014/main" id="{5E5B6E3E-966C-D44A-B01C-0473357F14EE}"/>
              </a:ext>
            </a:extLst>
          </p:cNvPr>
          <p:cNvSpPr>
            <a:spLocks noChangeShapeType="1"/>
          </p:cNvSpPr>
          <p:nvPr/>
        </p:nvSpPr>
        <p:spPr bwMode="auto">
          <a:xfrm>
            <a:off x="10285235" y="4996521"/>
            <a:ext cx="0" cy="463550"/>
          </a:xfrm>
          <a:prstGeom prst="line">
            <a:avLst/>
          </a:prstGeom>
          <a:noFill/>
          <a:ln w="19050">
            <a:solidFill>
              <a:srgbClr val="000000"/>
            </a:solidFill>
            <a:prstDash val="dash"/>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172" name="Group 124">
            <a:extLst>
              <a:ext uri="{FF2B5EF4-FFF2-40B4-BE49-F238E27FC236}">
                <a16:creationId xmlns:a16="http://schemas.microsoft.com/office/drawing/2014/main" id="{4194DDD2-AC6E-4846-988C-D47AF88815BF}"/>
              </a:ext>
            </a:extLst>
          </p:cNvPr>
          <p:cNvGrpSpPr>
            <a:grpSpLocks/>
          </p:cNvGrpSpPr>
          <p:nvPr/>
        </p:nvGrpSpPr>
        <p:grpSpPr bwMode="auto">
          <a:xfrm flipH="1">
            <a:off x="10523360" y="4590121"/>
            <a:ext cx="869950" cy="906462"/>
            <a:chOff x="-44" y="1473"/>
            <a:chExt cx="981" cy="1105"/>
          </a:xfrm>
        </p:grpSpPr>
        <p:pic>
          <p:nvPicPr>
            <p:cNvPr id="173" name="Picture 125" descr="desktop_computer_stylized_medium">
              <a:extLst>
                <a:ext uri="{FF2B5EF4-FFF2-40B4-BE49-F238E27FC236}">
                  <a16:creationId xmlns:a16="http://schemas.microsoft.com/office/drawing/2014/main" id="{C6DE1974-7837-334B-B35F-1B82108E30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 name="Freeform 126">
              <a:extLst>
                <a:ext uri="{FF2B5EF4-FFF2-40B4-BE49-F238E27FC236}">
                  <a16:creationId xmlns:a16="http://schemas.microsoft.com/office/drawing/2014/main" id="{C8663771-41F7-FF4F-89C7-CFC093B9A138}"/>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sp>
        <p:nvSpPr>
          <p:cNvPr id="9" name="TextBox 8">
            <a:extLst>
              <a:ext uri="{FF2B5EF4-FFF2-40B4-BE49-F238E27FC236}">
                <a16:creationId xmlns:a16="http://schemas.microsoft.com/office/drawing/2014/main" id="{3FF08E5E-7834-074F-B7D9-7DBE006EE269}"/>
              </a:ext>
            </a:extLst>
          </p:cNvPr>
          <p:cNvSpPr txBox="1"/>
          <p:nvPr/>
        </p:nvSpPr>
        <p:spPr>
          <a:xfrm>
            <a:off x="712555" y="1437021"/>
            <a:ext cx="3850826" cy="15696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1" u="sng" strike="noStrike" kern="1200" cap="none" spc="0" normalizeH="0" baseline="0" noProof="0" dirty="0">
                <a:ln>
                  <a:noFill/>
                </a:ln>
                <a:solidFill>
                  <a:srgbClr val="C00000"/>
                </a:solidFill>
                <a:effectLst/>
                <a:uLnTx/>
                <a:uFillTx/>
                <a:latin typeface="Calibri" panose="020F0502020204030204"/>
                <a:ea typeface="+mn-ea"/>
                <a:cs typeface="+mn-cs"/>
              </a:rPr>
              <a:t>Q: </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What happens if network layer delivers data faster than application layer removes data from socket buffers?</a:t>
            </a:r>
          </a:p>
        </p:txBody>
      </p:sp>
      <p:grpSp>
        <p:nvGrpSpPr>
          <p:cNvPr id="10" name="Group 9">
            <a:extLst>
              <a:ext uri="{FF2B5EF4-FFF2-40B4-BE49-F238E27FC236}">
                <a16:creationId xmlns:a16="http://schemas.microsoft.com/office/drawing/2014/main" id="{9B4B0832-7295-6748-A6EB-5D9B0607F222}"/>
              </a:ext>
            </a:extLst>
          </p:cNvPr>
          <p:cNvGrpSpPr/>
          <p:nvPr/>
        </p:nvGrpSpPr>
        <p:grpSpPr>
          <a:xfrm>
            <a:off x="756989" y="3535828"/>
            <a:ext cx="4164772" cy="1950572"/>
            <a:chOff x="363537" y="4127499"/>
            <a:chExt cx="4164772" cy="1950572"/>
          </a:xfrm>
        </p:grpSpPr>
        <p:sp>
          <p:nvSpPr>
            <p:cNvPr id="179" name="Rectangle 110">
              <a:extLst>
                <a:ext uri="{FF2B5EF4-FFF2-40B4-BE49-F238E27FC236}">
                  <a16:creationId xmlns:a16="http://schemas.microsoft.com/office/drawing/2014/main" id="{71EEDA6C-9700-F540-8450-88D0CF387D8C}"/>
                </a:ext>
              </a:extLst>
            </p:cNvPr>
            <p:cNvSpPr>
              <a:spLocks noChangeArrowheads="1"/>
            </p:cNvSpPr>
            <p:nvPr/>
          </p:nvSpPr>
          <p:spPr bwMode="auto">
            <a:xfrm>
              <a:off x="363537" y="4397375"/>
              <a:ext cx="4134671" cy="1680696"/>
            </a:xfrm>
            <a:prstGeom prst="rect">
              <a:avLst/>
            </a:prstGeom>
            <a:solidFill>
              <a:srgbClr val="FFFFFF"/>
            </a:solidFill>
            <a:ln w="28575">
              <a:solidFill>
                <a:srgbClr val="CC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ＭＳ Ｐゴシック" charset="0"/>
                <a:cs typeface="+mn-cs"/>
              </a:endParaRPr>
            </a:p>
          </p:txBody>
        </p:sp>
        <p:sp>
          <p:nvSpPr>
            <p:cNvPr id="180" name="Text Box 111">
              <a:extLst>
                <a:ext uri="{FF2B5EF4-FFF2-40B4-BE49-F238E27FC236}">
                  <a16:creationId xmlns:a16="http://schemas.microsoft.com/office/drawing/2014/main" id="{8C96D4BC-6609-824B-A9B9-24E2A66F66C2}"/>
                </a:ext>
              </a:extLst>
            </p:cNvPr>
            <p:cNvSpPr txBox="1">
              <a:spLocks noChangeArrowheads="1"/>
            </p:cNvSpPr>
            <p:nvPr/>
          </p:nvSpPr>
          <p:spPr bwMode="auto">
            <a:xfrm>
              <a:off x="455613" y="4549775"/>
              <a:ext cx="4072696" cy="1421928"/>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receiver controls sender, so sender won’</a:t>
              </a:r>
              <a:r>
                <a:rPr kumimoji="0" lang="en-US" altLang="ja-JP"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t overflow receiver’s buffer by transmitting too much, too fast</a:t>
              </a:r>
              <a:endParaRPr kumimoji="0" lang="en-US" altLang="en-US" sz="105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p:txBody>
        </p:sp>
        <p:grpSp>
          <p:nvGrpSpPr>
            <p:cNvPr id="181" name="Group 112">
              <a:extLst>
                <a:ext uri="{FF2B5EF4-FFF2-40B4-BE49-F238E27FC236}">
                  <a16:creationId xmlns:a16="http://schemas.microsoft.com/office/drawing/2014/main" id="{6B4EAE2E-56DA-864E-99A1-E535BFD3AF51}"/>
                </a:ext>
              </a:extLst>
            </p:cNvPr>
            <p:cNvGrpSpPr>
              <a:grpSpLocks/>
            </p:cNvGrpSpPr>
            <p:nvPr/>
          </p:nvGrpSpPr>
          <p:grpSpPr bwMode="auto">
            <a:xfrm>
              <a:off x="551438" y="4127499"/>
              <a:ext cx="2003542" cy="523875"/>
              <a:chOff x="3327" y="230"/>
              <a:chExt cx="1176" cy="330"/>
            </a:xfrm>
          </p:grpSpPr>
          <p:sp>
            <p:nvSpPr>
              <p:cNvPr id="183" name="Rectangle 113">
                <a:extLst>
                  <a:ext uri="{FF2B5EF4-FFF2-40B4-BE49-F238E27FC236}">
                    <a16:creationId xmlns:a16="http://schemas.microsoft.com/office/drawing/2014/main" id="{364B36BC-850A-C443-AFE1-8C4A92F8CA4E}"/>
                  </a:ext>
                </a:extLst>
              </p:cNvPr>
              <p:cNvSpPr>
                <a:spLocks noChangeArrowheads="1"/>
              </p:cNvSpPr>
              <p:nvPr/>
            </p:nvSpPr>
            <p:spPr bwMode="auto">
              <a:xfrm>
                <a:off x="3369" y="323"/>
                <a:ext cx="1134" cy="222"/>
              </a:xfrm>
              <a:prstGeom prst="rect">
                <a:avLst/>
              </a:prstGeom>
              <a:solidFill>
                <a:schemeClr val="bg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ＭＳ Ｐゴシック" charset="0"/>
                  <a:cs typeface="+mn-cs"/>
                </a:endParaRPr>
              </a:p>
            </p:txBody>
          </p:sp>
          <p:sp>
            <p:nvSpPr>
              <p:cNvPr id="184" name="Text Box 114">
                <a:extLst>
                  <a:ext uri="{FF2B5EF4-FFF2-40B4-BE49-F238E27FC236}">
                    <a16:creationId xmlns:a16="http://schemas.microsoft.com/office/drawing/2014/main" id="{4A67984A-D193-3248-9AD8-3DC1586083A2}"/>
                  </a:ext>
                </a:extLst>
              </p:cNvPr>
              <p:cNvSpPr txBox="1">
                <a:spLocks noChangeArrowheads="1"/>
              </p:cNvSpPr>
              <p:nvPr/>
            </p:nvSpPr>
            <p:spPr bwMode="auto">
              <a:xfrm>
                <a:off x="3327" y="230"/>
                <a:ext cx="1136" cy="33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CC0000"/>
                    </a:solidFill>
                    <a:effectLst/>
                    <a:uLnTx/>
                    <a:uFillTx/>
                    <a:latin typeface="Calibri" panose="020F0502020204030204"/>
                    <a:ea typeface="ＭＳ Ｐゴシック" charset="0"/>
                    <a:cs typeface="+mn-cs"/>
                  </a:rPr>
                  <a:t>flow control</a:t>
                </a:r>
              </a:p>
            </p:txBody>
          </p:sp>
        </p:grpSp>
      </p:grpSp>
      <p:sp>
        <p:nvSpPr>
          <p:cNvPr id="182" name="Line 117">
            <a:extLst>
              <a:ext uri="{FF2B5EF4-FFF2-40B4-BE49-F238E27FC236}">
                <a16:creationId xmlns:a16="http://schemas.microsoft.com/office/drawing/2014/main" id="{1B7AFE0B-8185-3E43-BF7C-730BEFE1D783}"/>
              </a:ext>
            </a:extLst>
          </p:cNvPr>
          <p:cNvSpPr>
            <a:spLocks noChangeShapeType="1"/>
          </p:cNvSpPr>
          <p:nvPr/>
        </p:nvSpPr>
        <p:spPr bwMode="auto">
          <a:xfrm>
            <a:off x="7764475" y="5006696"/>
            <a:ext cx="0" cy="463550"/>
          </a:xfrm>
          <a:prstGeom prst="line">
            <a:avLst/>
          </a:prstGeom>
          <a:noFill/>
          <a:ln w="19050">
            <a:solidFill>
              <a:schemeClr val="tx1"/>
            </a:solidFill>
            <a:prstDash val="dash"/>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grpSp>
        <p:nvGrpSpPr>
          <p:cNvPr id="12" name="Group 11">
            <a:extLst>
              <a:ext uri="{FF2B5EF4-FFF2-40B4-BE49-F238E27FC236}">
                <a16:creationId xmlns:a16="http://schemas.microsoft.com/office/drawing/2014/main" id="{C820FA96-992D-4547-BB82-D80AD6340B76}"/>
              </a:ext>
            </a:extLst>
          </p:cNvPr>
          <p:cNvGrpSpPr/>
          <p:nvPr/>
        </p:nvGrpSpPr>
        <p:grpSpPr>
          <a:xfrm>
            <a:off x="7630935" y="2806352"/>
            <a:ext cx="2092487" cy="2971623"/>
            <a:chOff x="7630935" y="2806352"/>
            <a:chExt cx="2092487" cy="2971623"/>
          </a:xfrm>
        </p:grpSpPr>
        <p:grpSp>
          <p:nvGrpSpPr>
            <p:cNvPr id="7" name="Group 6">
              <a:extLst>
                <a:ext uri="{FF2B5EF4-FFF2-40B4-BE49-F238E27FC236}">
                  <a16:creationId xmlns:a16="http://schemas.microsoft.com/office/drawing/2014/main" id="{90136498-1DCA-8245-9AEB-79D923D0965C}"/>
                </a:ext>
              </a:extLst>
            </p:cNvPr>
            <p:cNvGrpSpPr/>
            <p:nvPr/>
          </p:nvGrpSpPr>
          <p:grpSpPr>
            <a:xfrm>
              <a:off x="7630935" y="3080408"/>
              <a:ext cx="1309687" cy="2697567"/>
              <a:chOff x="7074521" y="3577949"/>
              <a:chExt cx="1309687" cy="2697567"/>
            </a:xfrm>
          </p:grpSpPr>
          <p:sp>
            <p:nvSpPr>
              <p:cNvPr id="163" name="Rectangle 91">
                <a:extLst>
                  <a:ext uri="{FF2B5EF4-FFF2-40B4-BE49-F238E27FC236}">
                    <a16:creationId xmlns:a16="http://schemas.microsoft.com/office/drawing/2014/main" id="{262B8492-92D0-1D4D-A388-8EDCD289152E}"/>
                  </a:ext>
                </a:extLst>
              </p:cNvPr>
              <p:cNvSpPr>
                <a:spLocks noChangeArrowheads="1"/>
              </p:cNvSpPr>
              <p:nvPr/>
            </p:nvSpPr>
            <p:spPr bwMode="auto">
              <a:xfrm>
                <a:off x="7655546" y="4619349"/>
                <a:ext cx="720725" cy="209550"/>
              </a:xfrm>
              <a:prstGeom prst="rect">
                <a:avLst/>
              </a:prstGeom>
              <a:solidFill>
                <a:srgbClr val="0000A8"/>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grpSp>
            <p:nvGrpSpPr>
              <p:cNvPr id="5" name="Group 4">
                <a:extLst>
                  <a:ext uri="{FF2B5EF4-FFF2-40B4-BE49-F238E27FC236}">
                    <a16:creationId xmlns:a16="http://schemas.microsoft.com/office/drawing/2014/main" id="{8F31E27D-6EC1-5943-92A1-E4210B15E8BC}"/>
                  </a:ext>
                </a:extLst>
              </p:cNvPr>
              <p:cNvGrpSpPr/>
              <p:nvPr/>
            </p:nvGrpSpPr>
            <p:grpSpPr>
              <a:xfrm>
                <a:off x="7344839" y="5551212"/>
                <a:ext cx="1039369" cy="214398"/>
                <a:chOff x="7344839" y="5551212"/>
                <a:chExt cx="1039369" cy="214398"/>
              </a:xfrm>
            </p:grpSpPr>
            <p:sp>
              <p:nvSpPr>
                <p:cNvPr id="158" name="Rectangle 74">
                  <a:extLst>
                    <a:ext uri="{FF2B5EF4-FFF2-40B4-BE49-F238E27FC236}">
                      <a16:creationId xmlns:a16="http://schemas.microsoft.com/office/drawing/2014/main" id="{8A48CC54-2E19-7E49-AB6A-C589B7121B06}"/>
                    </a:ext>
                  </a:extLst>
                </p:cNvPr>
                <p:cNvSpPr>
                  <a:spLocks noChangeArrowheads="1"/>
                </p:cNvSpPr>
                <p:nvPr/>
              </p:nvSpPr>
              <p:spPr bwMode="auto">
                <a:xfrm>
                  <a:off x="7344839" y="5556060"/>
                  <a:ext cx="1006475" cy="209550"/>
                </a:xfrm>
                <a:prstGeom prst="rect">
                  <a:avLst/>
                </a:prstGeom>
                <a:solidFill>
                  <a:srgbClr val="00CC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64" name="Rectangle 92">
                  <a:extLst>
                    <a:ext uri="{FF2B5EF4-FFF2-40B4-BE49-F238E27FC236}">
                      <a16:creationId xmlns:a16="http://schemas.microsoft.com/office/drawing/2014/main" id="{F086B485-A7FA-024F-AE08-D3278D535305}"/>
                    </a:ext>
                  </a:extLst>
                </p:cNvPr>
                <p:cNvSpPr>
                  <a:spLocks noChangeArrowheads="1"/>
                </p:cNvSpPr>
                <p:nvPr/>
              </p:nvSpPr>
              <p:spPr bwMode="auto">
                <a:xfrm>
                  <a:off x="7650783" y="5551212"/>
                  <a:ext cx="733425" cy="212725"/>
                </a:xfrm>
                <a:prstGeom prst="rect">
                  <a:avLst/>
                </a:prstGeom>
                <a:solidFill>
                  <a:srgbClr val="0000A8"/>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59" name="Line 75">
                  <a:extLst>
                    <a:ext uri="{FF2B5EF4-FFF2-40B4-BE49-F238E27FC236}">
                      <a16:creationId xmlns:a16="http://schemas.microsoft.com/office/drawing/2014/main" id="{3072215E-AACF-9541-93AB-D98D0EECBB60}"/>
                    </a:ext>
                  </a:extLst>
                </p:cNvPr>
                <p:cNvSpPr>
                  <a:spLocks noChangeShapeType="1"/>
                </p:cNvSpPr>
                <p:nvPr/>
              </p:nvSpPr>
              <p:spPr bwMode="auto">
                <a:xfrm>
                  <a:off x="7488859" y="5555058"/>
                  <a:ext cx="0" cy="206375"/>
                </a:xfrm>
                <a:prstGeom prst="line">
                  <a:avLst/>
                </a:prstGeom>
                <a:noFill/>
                <a:ln w="28575">
                  <a:solidFill>
                    <a:srgbClr val="FFFFFF"/>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60" name="Line 76">
                  <a:extLst>
                    <a:ext uri="{FF2B5EF4-FFF2-40B4-BE49-F238E27FC236}">
                      <a16:creationId xmlns:a16="http://schemas.microsoft.com/office/drawing/2014/main" id="{A70802F4-DC4B-B74E-9BF2-97E565E57FB0}"/>
                    </a:ext>
                  </a:extLst>
                </p:cNvPr>
                <p:cNvSpPr>
                  <a:spLocks noChangeShapeType="1"/>
                </p:cNvSpPr>
                <p:nvPr/>
              </p:nvSpPr>
              <p:spPr bwMode="auto">
                <a:xfrm>
                  <a:off x="7641259" y="5555058"/>
                  <a:ext cx="0" cy="206375"/>
                </a:xfrm>
                <a:prstGeom prst="line">
                  <a:avLst/>
                </a:prstGeom>
                <a:noFill/>
                <a:ln w="28575">
                  <a:solidFill>
                    <a:srgbClr val="FFFFFF"/>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162" name="Rectangle 86">
                <a:extLst>
                  <a:ext uri="{FF2B5EF4-FFF2-40B4-BE49-F238E27FC236}">
                    <a16:creationId xmlns:a16="http://schemas.microsoft.com/office/drawing/2014/main" id="{4115F8B6-91A1-7C41-83BF-8BE89BBEBEC6}"/>
                  </a:ext>
                </a:extLst>
              </p:cNvPr>
              <p:cNvSpPr>
                <a:spLocks noChangeArrowheads="1"/>
              </p:cNvSpPr>
              <p:nvPr/>
            </p:nvSpPr>
            <p:spPr bwMode="auto">
              <a:xfrm>
                <a:off x="7647608" y="3577949"/>
                <a:ext cx="720725" cy="209550"/>
              </a:xfrm>
              <a:prstGeom prst="rect">
                <a:avLst/>
              </a:prstGeom>
              <a:solidFill>
                <a:srgbClr val="0000A8"/>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70" name="Text Box 116">
                <a:extLst>
                  <a:ext uri="{FF2B5EF4-FFF2-40B4-BE49-F238E27FC236}">
                    <a16:creationId xmlns:a16="http://schemas.microsoft.com/office/drawing/2014/main" id="{698424D2-456E-974F-973C-408C9336D9D7}"/>
                  </a:ext>
                </a:extLst>
              </p:cNvPr>
              <p:cNvSpPr txBox="1">
                <a:spLocks noChangeArrowheads="1"/>
              </p:cNvSpPr>
              <p:nvPr/>
            </p:nvSpPr>
            <p:spPr bwMode="auto">
              <a:xfrm>
                <a:off x="7074521" y="5970716"/>
                <a:ext cx="1133475" cy="304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from sender</a:t>
                </a:r>
              </a:p>
            </p:txBody>
          </p:sp>
        </p:grpSp>
        <p:sp>
          <p:nvSpPr>
            <p:cNvPr id="6" name="Curved Down Arrow 5">
              <a:extLst>
                <a:ext uri="{FF2B5EF4-FFF2-40B4-BE49-F238E27FC236}">
                  <a16:creationId xmlns:a16="http://schemas.microsoft.com/office/drawing/2014/main" id="{1FE7EE57-FED3-864B-8F06-9CC2C77BF0DE}"/>
                </a:ext>
              </a:extLst>
            </p:cNvPr>
            <p:cNvSpPr/>
            <p:nvPr/>
          </p:nvSpPr>
          <p:spPr>
            <a:xfrm>
              <a:off x="8312727" y="2806352"/>
              <a:ext cx="1410695" cy="2718148"/>
            </a:xfrm>
            <a:prstGeom prst="curvedDownArrow">
              <a:avLst>
                <a:gd name="adj1" fmla="val 13767"/>
                <a:gd name="adj2" fmla="val 28170"/>
                <a:gd name="adj3" fmla="val 25000"/>
              </a:avLst>
            </a:prstGeom>
            <a:solidFill>
              <a:srgbClr val="C00000">
                <a:alpha val="5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13" name="Group 12">
            <a:extLst>
              <a:ext uri="{FF2B5EF4-FFF2-40B4-BE49-F238E27FC236}">
                <a16:creationId xmlns:a16="http://schemas.microsoft.com/office/drawing/2014/main" id="{061072C8-D06D-0540-97C3-C1DE8C5A0444}"/>
              </a:ext>
            </a:extLst>
          </p:cNvPr>
          <p:cNvGrpSpPr/>
          <p:nvPr/>
        </p:nvGrpSpPr>
        <p:grpSpPr>
          <a:xfrm>
            <a:off x="4989152" y="1607125"/>
            <a:ext cx="4984933" cy="885919"/>
            <a:chOff x="4989152" y="1607125"/>
            <a:chExt cx="4984933" cy="885919"/>
          </a:xfrm>
        </p:grpSpPr>
        <p:grpSp>
          <p:nvGrpSpPr>
            <p:cNvPr id="8" name="Group 7">
              <a:extLst>
                <a:ext uri="{FF2B5EF4-FFF2-40B4-BE49-F238E27FC236}">
                  <a16:creationId xmlns:a16="http://schemas.microsoft.com/office/drawing/2014/main" id="{F4A53074-9492-2643-8C14-D55F3A8DF9EC}"/>
                </a:ext>
              </a:extLst>
            </p:cNvPr>
            <p:cNvGrpSpPr/>
            <p:nvPr/>
          </p:nvGrpSpPr>
          <p:grpSpPr>
            <a:xfrm>
              <a:off x="4989152" y="1652814"/>
              <a:ext cx="4984933" cy="840230"/>
              <a:chOff x="4432738" y="2150355"/>
              <a:chExt cx="4984933" cy="840230"/>
            </a:xfrm>
          </p:grpSpPr>
          <p:sp>
            <p:nvSpPr>
              <p:cNvPr id="166" name="Line 105">
                <a:extLst>
                  <a:ext uri="{FF2B5EF4-FFF2-40B4-BE49-F238E27FC236}">
                    <a16:creationId xmlns:a16="http://schemas.microsoft.com/office/drawing/2014/main" id="{E962447C-3133-664A-8728-73048FD03E13}"/>
                  </a:ext>
                </a:extLst>
              </p:cNvPr>
              <p:cNvSpPr>
                <a:spLocks noChangeShapeType="1"/>
              </p:cNvSpPr>
              <p:nvPr/>
            </p:nvSpPr>
            <p:spPr bwMode="auto">
              <a:xfrm>
                <a:off x="6976294" y="2457174"/>
                <a:ext cx="1102102" cy="0"/>
              </a:xfrm>
              <a:prstGeom prst="line">
                <a:avLst/>
              </a:prstGeom>
              <a:noFill/>
              <a:ln w="19050">
                <a:solidFill>
                  <a:srgbClr val="CC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75" name="Text Box 104">
                <a:extLst>
                  <a:ext uri="{FF2B5EF4-FFF2-40B4-BE49-F238E27FC236}">
                    <a16:creationId xmlns:a16="http://schemas.microsoft.com/office/drawing/2014/main" id="{F110BC32-2D3E-6B43-8E30-DD363F7CFF88}"/>
                  </a:ext>
                </a:extLst>
              </p:cNvPr>
              <p:cNvSpPr txBox="1">
                <a:spLocks noChangeArrowheads="1"/>
              </p:cNvSpPr>
              <p:nvPr/>
            </p:nvSpPr>
            <p:spPr bwMode="auto">
              <a:xfrm>
                <a:off x="4432738" y="2150355"/>
                <a:ext cx="2533651" cy="84023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r" defTabSz="914400" rtl="0" eaLnBrk="1" fontAlgn="auto" latinLnBrk="0" hangingPunct="1">
                  <a:lnSpc>
                    <a:spcPct val="900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Application removing data from TCP socket buffers</a:t>
                </a:r>
              </a:p>
            </p:txBody>
          </p:sp>
          <p:sp>
            <p:nvSpPr>
              <p:cNvPr id="176" name="Rectangle 86">
                <a:extLst>
                  <a:ext uri="{FF2B5EF4-FFF2-40B4-BE49-F238E27FC236}">
                    <a16:creationId xmlns:a16="http://schemas.microsoft.com/office/drawing/2014/main" id="{4FC9FA64-3313-7441-820B-DA439AD3A891}"/>
                  </a:ext>
                </a:extLst>
              </p:cNvPr>
              <p:cNvSpPr>
                <a:spLocks noChangeArrowheads="1"/>
              </p:cNvSpPr>
              <p:nvPr/>
            </p:nvSpPr>
            <p:spPr bwMode="auto">
              <a:xfrm>
                <a:off x="8696946" y="2344462"/>
                <a:ext cx="720725" cy="209550"/>
              </a:xfrm>
              <a:prstGeom prst="rect">
                <a:avLst/>
              </a:prstGeom>
              <a:solidFill>
                <a:srgbClr val="0000A8"/>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grpSp>
        <p:sp>
          <p:nvSpPr>
            <p:cNvPr id="56" name="Curved Down Arrow 55">
              <a:extLst>
                <a:ext uri="{FF2B5EF4-FFF2-40B4-BE49-F238E27FC236}">
                  <a16:creationId xmlns:a16="http://schemas.microsoft.com/office/drawing/2014/main" id="{1957E969-1EF1-4941-A40B-CB97CA05EBA4}"/>
                </a:ext>
              </a:extLst>
            </p:cNvPr>
            <p:cNvSpPr/>
            <p:nvPr/>
          </p:nvSpPr>
          <p:spPr>
            <a:xfrm rot="10800000" flipH="1">
              <a:off x="8517082" y="1607125"/>
              <a:ext cx="1000991" cy="872838"/>
            </a:xfrm>
            <a:prstGeom prst="curvedDownArrow">
              <a:avLst>
                <a:gd name="adj1" fmla="val 13767"/>
                <a:gd name="adj2" fmla="val 28170"/>
                <a:gd name="adj3" fmla="val 25000"/>
              </a:avLst>
            </a:prstGeom>
            <a:solidFill>
              <a:srgbClr val="C00000">
                <a:alpha val="5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52" name="Slide Number Placeholder 2">
            <a:extLst>
              <a:ext uri="{FF2B5EF4-FFF2-40B4-BE49-F238E27FC236}">
                <a16:creationId xmlns:a16="http://schemas.microsoft.com/office/drawing/2014/main" id="{6AC88DD4-8D5E-1A4B-AF04-AF0A9B96E264}"/>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108</a:t>
            </a:fld>
            <a:endParaRPr lang="en-US" dirty="0"/>
          </a:p>
        </p:txBody>
      </p:sp>
    </p:spTree>
    <p:extLst>
      <p:ext uri="{BB962C8B-B14F-4D97-AF65-F5344CB8AC3E}">
        <p14:creationId xmlns:p14="http://schemas.microsoft.com/office/powerpoint/2010/main" val="3329041873"/>
      </p:ext>
    </p:extLst>
  </p:cSld>
  <p:clrMapOvr>
    <a:masterClrMapping/>
  </p:clrMapOvr>
  <p:transition spd="med">
    <p:fade/>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393310" cy="894622"/>
          </a:xfrm>
        </p:spPr>
        <p:txBody>
          <a:bodyPr>
            <a:normAutofit/>
          </a:bodyPr>
          <a:lstStyle/>
          <a:p>
            <a:r>
              <a:rPr lang="en-US" sz="4800" dirty="0"/>
              <a:t>TCP flow control (</a:t>
            </a:r>
            <a:r>
              <a:rPr lang="en-US" sz="4800" dirty="0" err="1"/>
              <a:t>rwnd</a:t>
            </a:r>
            <a:r>
              <a:rPr lang="en-US" sz="4800" dirty="0"/>
              <a:t> = receive window)</a:t>
            </a:r>
            <a:endParaRPr lang="en-US" sz="4400" b="0" dirty="0"/>
          </a:p>
        </p:txBody>
      </p:sp>
      <p:sp>
        <p:nvSpPr>
          <p:cNvPr id="54" name="Rectangle 75">
            <a:extLst>
              <a:ext uri="{FF2B5EF4-FFF2-40B4-BE49-F238E27FC236}">
                <a16:creationId xmlns:a16="http://schemas.microsoft.com/office/drawing/2014/main" id="{78F7B284-6B74-F548-982C-C01C5F7D3D99}"/>
              </a:ext>
            </a:extLst>
          </p:cNvPr>
          <p:cNvSpPr txBox="1">
            <a:spLocks noChangeArrowheads="1"/>
          </p:cNvSpPr>
          <p:nvPr/>
        </p:nvSpPr>
        <p:spPr>
          <a:xfrm>
            <a:off x="668940" y="1485900"/>
            <a:ext cx="5826405" cy="4906963"/>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100000"/>
              </a:lnSpc>
              <a:spcBef>
                <a:spcPts val="10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TCP receiver “</a:t>
            </a:r>
            <a:r>
              <a:rPr kumimoji="0" lang="en-US" altLang="ja-JP"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advertises” free buffer space in </a:t>
            </a:r>
            <a:r>
              <a:rPr kumimoji="0" lang="en-US" altLang="ja-JP" sz="2800" b="1" i="0" u="none" strike="noStrike" kern="1200" cap="none" spc="0" normalizeH="0" baseline="0" noProof="0" dirty="0" err="1">
                <a:ln>
                  <a:noFill/>
                </a:ln>
                <a:solidFill>
                  <a:prstClr val="black"/>
                </a:solidFill>
                <a:effectLst/>
                <a:uLnTx/>
                <a:uFillTx/>
                <a:latin typeface="Courier New" panose="02070309020205020404" pitchFamily="49" charset="0"/>
                <a:ea typeface="ＭＳ Ｐゴシック" panose="020B0600070205080204" pitchFamily="34" charset="-128"/>
                <a:cs typeface="+mn-cs"/>
              </a:rPr>
              <a:t>rwnd</a:t>
            </a:r>
            <a:r>
              <a:rPr kumimoji="0" lang="en-US" altLang="ja-JP"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field in TCP header</a:t>
            </a:r>
          </a:p>
          <a:p>
            <a:pPr marL="695325" marR="0" lvl="1" indent="-231775" algn="l" defTabSz="914400" rtl="0" eaLnBrk="1" fontAlgn="auto" latinLnBrk="0" hangingPunct="1">
              <a:lnSpc>
                <a:spcPct val="100000"/>
              </a:lnSpc>
              <a:spcBef>
                <a:spcPts val="500"/>
              </a:spcBef>
              <a:spcAft>
                <a:spcPts val="0"/>
              </a:spcAft>
              <a:buClr>
                <a:srgbClr val="0000A8"/>
              </a:buClr>
              <a:buSzTx/>
              <a:buFont typeface="Arial" panose="020B0604020202020204" pitchFamily="34" charset="0"/>
              <a:buChar char="•"/>
              <a:tabLst/>
              <a:defRPr/>
            </a:pPr>
            <a:r>
              <a:rPr kumimoji="0" lang="en-US" altLang="en-US" sz="2400" b="1" i="0" u="none" strike="noStrike" kern="1200" cap="none" spc="0" normalizeH="0" baseline="0" noProof="0" dirty="0" err="1">
                <a:ln>
                  <a:noFill/>
                </a:ln>
                <a:solidFill>
                  <a:prstClr val="black"/>
                </a:solidFill>
                <a:effectLst/>
                <a:uLnTx/>
                <a:uFillTx/>
                <a:latin typeface="Courier New" panose="02070309020205020404" pitchFamily="49" charset="0"/>
                <a:ea typeface="ＭＳ Ｐゴシック" panose="020B0600070205080204" pitchFamily="34" charset="-128"/>
                <a:cs typeface="+mn-cs"/>
              </a:rPr>
              <a:t>RcvBuffer</a:t>
            </a:r>
            <a:r>
              <a:rPr kumimoji="0" lang="en-US" altLang="en-US" sz="2400" b="1" i="0" u="none" strike="noStrike" kern="1200" cap="none" spc="0" normalizeH="0" baseline="0" noProof="0" dirty="0">
                <a:ln>
                  <a:noFill/>
                </a:ln>
                <a:solidFill>
                  <a:prstClr val="black"/>
                </a:solidFill>
                <a:effectLst/>
                <a:uLnTx/>
                <a:uFillTx/>
                <a:latin typeface="Courier New" panose="02070309020205020404" pitchFamily="49" charset="0"/>
                <a:ea typeface="ＭＳ Ｐゴシック" panose="020B0600070205080204" pitchFamily="34" charset="-128"/>
                <a:cs typeface="+mn-cs"/>
              </a:rPr>
              <a:t> </a:t>
            </a: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size set via socket options (typical default is 4096 bytes)</a:t>
            </a:r>
          </a:p>
          <a:p>
            <a:pPr marL="695325" marR="0" lvl="1" indent="-231775" algn="l" defTabSz="914400" rtl="0" eaLnBrk="1" fontAlgn="auto" latinLnBrk="0" hangingPunct="1">
              <a:lnSpc>
                <a:spcPct val="100000"/>
              </a:lnSpc>
              <a:spcBef>
                <a:spcPts val="500"/>
              </a:spcBef>
              <a:spcAft>
                <a:spcPts val="0"/>
              </a:spcAft>
              <a:buClr>
                <a:srgbClr val="0000A8"/>
              </a:buClr>
              <a:buSzTx/>
              <a:buFont typeface="Arial" panose="020B0604020202020204" pitchFamily="34" charset="0"/>
              <a:buChar char="•"/>
              <a:tabLst/>
              <a:defRPr/>
            </a:pP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many operating systems </a:t>
            </a:r>
            <a:r>
              <a:rPr kumimoji="0" lang="en-US" altLang="en-US" sz="2400" b="0" i="0" u="none" strike="noStrike" kern="1200" cap="none" spc="0" normalizeH="0" baseline="0" noProof="0" dirty="0" err="1">
                <a:ln>
                  <a:noFill/>
                </a:ln>
                <a:solidFill>
                  <a:prstClr val="black"/>
                </a:solidFill>
                <a:effectLst/>
                <a:uLnTx/>
                <a:uFillTx/>
                <a:latin typeface="Calibri" panose="020F0502020204030204"/>
                <a:ea typeface="ＭＳ Ｐゴシック" panose="020B0600070205080204" pitchFamily="34" charset="-128"/>
                <a:cs typeface="+mn-cs"/>
              </a:rPr>
              <a:t>autoadjust</a:t>
            </a: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a:t>
            </a:r>
            <a:r>
              <a:rPr kumimoji="0" lang="en-US" altLang="en-US" sz="2400" b="1" i="0" u="none" strike="noStrike" kern="1200" cap="none" spc="0" normalizeH="0" baseline="0" noProof="0" dirty="0" err="1">
                <a:ln>
                  <a:noFill/>
                </a:ln>
                <a:solidFill>
                  <a:prstClr val="black"/>
                </a:solidFill>
                <a:effectLst/>
                <a:uLnTx/>
                <a:uFillTx/>
                <a:latin typeface="Courier New" panose="02070309020205020404" pitchFamily="49" charset="0"/>
                <a:ea typeface="ＭＳ Ｐゴシック" panose="020B0600070205080204" pitchFamily="34" charset="-128"/>
                <a:cs typeface="+mn-cs"/>
              </a:rPr>
              <a:t>RcvBuffer</a:t>
            </a:r>
            <a:endPar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a:p>
            <a:pPr marL="352425" marR="0" lvl="0" indent="-222250" algn="l" defTabSz="914400" rtl="0" eaLnBrk="1" fontAlgn="auto" latinLnBrk="0" hangingPunct="1">
              <a:lnSpc>
                <a:spcPct val="100000"/>
              </a:lnSpc>
              <a:spcBef>
                <a:spcPts val="10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sender limits amount of </a:t>
            </a:r>
            <a:r>
              <a:rPr kumimoji="0" lang="en-US" altLang="en-US" sz="2800" b="0" i="0" u="none" strike="noStrike" kern="1200" cap="none" spc="0" normalizeH="0" baseline="0" noProof="0" dirty="0" err="1">
                <a:ln>
                  <a:noFill/>
                </a:ln>
                <a:solidFill>
                  <a:prstClr val="black"/>
                </a:solidFill>
                <a:effectLst/>
                <a:uLnTx/>
                <a:uFillTx/>
                <a:latin typeface="Calibri" panose="020F0502020204030204"/>
                <a:ea typeface="ＭＳ Ｐゴシック" panose="020B0600070205080204" pitchFamily="34" charset="-128"/>
                <a:cs typeface="+mn-cs"/>
              </a:rPr>
              <a:t>unACKed</a:t>
            </a: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a:t>
            </a:r>
            <a:r>
              <a:rPr kumimoji="0" lang="en-US" altLang="ja-JP"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in-flight”) data to received </a:t>
            </a:r>
            <a:r>
              <a:rPr kumimoji="0" lang="en-US" altLang="ja-JP" sz="2800" b="1" i="0" u="none" strike="noStrike" kern="1200" cap="none" spc="0" normalizeH="0" baseline="0" noProof="0" dirty="0" err="1">
                <a:ln>
                  <a:noFill/>
                </a:ln>
                <a:solidFill>
                  <a:prstClr val="black"/>
                </a:solidFill>
                <a:effectLst/>
                <a:uLnTx/>
                <a:uFillTx/>
                <a:latin typeface="Courier New" panose="02070309020205020404" pitchFamily="49" charset="0"/>
                <a:ea typeface="ＭＳ Ｐゴシック" panose="020B0600070205080204" pitchFamily="34" charset="-128"/>
                <a:cs typeface="+mn-cs"/>
              </a:rPr>
              <a:t>rwnd</a:t>
            </a:r>
            <a:endParaRPr kumimoji="0" lang="en-US" altLang="ja-JP" sz="2800" b="1" i="0" u="none" strike="noStrike" kern="1200" cap="none" spc="0" normalizeH="0" baseline="0" noProof="0" dirty="0">
              <a:ln>
                <a:noFill/>
              </a:ln>
              <a:solidFill>
                <a:prstClr val="black"/>
              </a:solidFill>
              <a:effectLst/>
              <a:uLnTx/>
              <a:uFillTx/>
              <a:latin typeface="Courier New" panose="02070309020205020404" pitchFamily="49" charset="0"/>
              <a:ea typeface="ＭＳ Ｐゴシック" panose="020B0600070205080204" pitchFamily="34" charset="-128"/>
              <a:cs typeface="+mn-cs"/>
            </a:endParaRPr>
          </a:p>
          <a:p>
            <a:pPr marL="352425" marR="0" lvl="0" indent="-222250" algn="l" defTabSz="914400" rtl="0" eaLnBrk="1" fontAlgn="auto" latinLnBrk="0" hangingPunct="1">
              <a:lnSpc>
                <a:spcPct val="100000"/>
              </a:lnSpc>
              <a:spcBef>
                <a:spcPts val="10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guarantees receive buffer will not overflow</a:t>
            </a:r>
          </a:p>
        </p:txBody>
      </p:sp>
      <p:grpSp>
        <p:nvGrpSpPr>
          <p:cNvPr id="81" name="Group 72">
            <a:extLst>
              <a:ext uri="{FF2B5EF4-FFF2-40B4-BE49-F238E27FC236}">
                <a16:creationId xmlns:a16="http://schemas.microsoft.com/office/drawing/2014/main" id="{BCF10484-C4F0-2146-A1F6-01CD23E18EAF}"/>
              </a:ext>
            </a:extLst>
          </p:cNvPr>
          <p:cNvGrpSpPr>
            <a:grpSpLocks/>
          </p:cNvGrpSpPr>
          <p:nvPr/>
        </p:nvGrpSpPr>
        <p:grpSpPr bwMode="auto">
          <a:xfrm>
            <a:off x="8147517" y="2351087"/>
            <a:ext cx="2578100" cy="2155825"/>
            <a:chOff x="512" y="1294"/>
            <a:chExt cx="1888" cy="1358"/>
          </a:xfrm>
        </p:grpSpPr>
        <p:grpSp>
          <p:nvGrpSpPr>
            <p:cNvPr id="82" name="Group 17">
              <a:extLst>
                <a:ext uri="{FF2B5EF4-FFF2-40B4-BE49-F238E27FC236}">
                  <a16:creationId xmlns:a16="http://schemas.microsoft.com/office/drawing/2014/main" id="{1B215862-92BC-FD44-8231-FAC4460EC932}"/>
                </a:ext>
              </a:extLst>
            </p:cNvPr>
            <p:cNvGrpSpPr>
              <a:grpSpLocks/>
            </p:cNvGrpSpPr>
            <p:nvPr/>
          </p:nvGrpSpPr>
          <p:grpSpPr bwMode="auto">
            <a:xfrm>
              <a:off x="1232" y="1410"/>
              <a:ext cx="336" cy="130"/>
              <a:chOff x="2003" y="1816"/>
              <a:chExt cx="336" cy="130"/>
            </a:xfrm>
          </p:grpSpPr>
          <p:sp>
            <p:nvSpPr>
              <p:cNvPr id="91" name="Rectangle 18">
                <a:extLst>
                  <a:ext uri="{FF2B5EF4-FFF2-40B4-BE49-F238E27FC236}">
                    <a16:creationId xmlns:a16="http://schemas.microsoft.com/office/drawing/2014/main" id="{9F916805-82BB-7244-99A5-5F0A5D165046}"/>
                  </a:ext>
                </a:extLst>
              </p:cNvPr>
              <p:cNvSpPr>
                <a:spLocks noChangeArrowheads="1"/>
              </p:cNvSpPr>
              <p:nvPr/>
            </p:nvSpPr>
            <p:spPr bwMode="auto">
              <a:xfrm>
                <a:off x="2003" y="1816"/>
                <a:ext cx="336" cy="130"/>
              </a:xfrm>
              <a:prstGeom prst="rect">
                <a:avLst/>
              </a:prstGeom>
              <a:solidFill>
                <a:srgbClr val="FFFF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92" name="Rectangle 19">
                <a:extLst>
                  <a:ext uri="{FF2B5EF4-FFF2-40B4-BE49-F238E27FC236}">
                    <a16:creationId xmlns:a16="http://schemas.microsoft.com/office/drawing/2014/main" id="{4DA550D0-215D-334C-AB2B-CF8748123D33}"/>
                  </a:ext>
                </a:extLst>
              </p:cNvPr>
              <p:cNvSpPr>
                <a:spLocks noChangeArrowheads="1"/>
              </p:cNvSpPr>
              <p:nvPr/>
            </p:nvSpPr>
            <p:spPr bwMode="auto">
              <a:xfrm>
                <a:off x="2105" y="1833"/>
                <a:ext cx="108" cy="99"/>
              </a:xfrm>
              <a:prstGeom prst="rect">
                <a:avLst/>
              </a:prstGeom>
              <a:solidFill>
                <a:srgbClr val="FFFFFF"/>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93" name="Rectangle 20">
                <a:extLst>
                  <a:ext uri="{FF2B5EF4-FFF2-40B4-BE49-F238E27FC236}">
                    <a16:creationId xmlns:a16="http://schemas.microsoft.com/office/drawing/2014/main" id="{B48A6578-4F82-8A4E-B684-CD32D31F82B1}"/>
                  </a:ext>
                </a:extLst>
              </p:cNvPr>
              <p:cNvSpPr>
                <a:spLocks noChangeArrowheads="1"/>
              </p:cNvSpPr>
              <p:nvPr/>
            </p:nvSpPr>
            <p:spPr bwMode="auto">
              <a:xfrm>
                <a:off x="2228" y="1891"/>
                <a:ext cx="28" cy="35"/>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94" name="Rectangle 21">
                <a:extLst>
                  <a:ext uri="{FF2B5EF4-FFF2-40B4-BE49-F238E27FC236}">
                    <a16:creationId xmlns:a16="http://schemas.microsoft.com/office/drawing/2014/main" id="{FE3C8549-958F-8C49-9BB2-21BE77A5A384}"/>
                  </a:ext>
                </a:extLst>
              </p:cNvPr>
              <p:cNvSpPr>
                <a:spLocks noChangeArrowheads="1"/>
              </p:cNvSpPr>
              <p:nvPr/>
            </p:nvSpPr>
            <p:spPr bwMode="auto">
              <a:xfrm>
                <a:off x="2056" y="1892"/>
                <a:ext cx="29" cy="35"/>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83" name="Rectangle 52">
              <a:extLst>
                <a:ext uri="{FF2B5EF4-FFF2-40B4-BE49-F238E27FC236}">
                  <a16:creationId xmlns:a16="http://schemas.microsoft.com/office/drawing/2014/main" id="{4EAEE0E4-1542-A044-B98C-0D8E8528492B}"/>
                </a:ext>
              </a:extLst>
            </p:cNvPr>
            <p:cNvSpPr>
              <a:spLocks noChangeArrowheads="1"/>
            </p:cNvSpPr>
            <p:nvPr/>
          </p:nvSpPr>
          <p:spPr bwMode="auto">
            <a:xfrm>
              <a:off x="526" y="1522"/>
              <a:ext cx="1871" cy="896"/>
            </a:xfrm>
            <a:prstGeom prst="rect">
              <a:avLst/>
            </a:prstGeom>
            <a:solidFill>
              <a:srgbClr val="0000A8"/>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84" name="Line 53">
              <a:extLst>
                <a:ext uri="{FF2B5EF4-FFF2-40B4-BE49-F238E27FC236}">
                  <a16:creationId xmlns:a16="http://schemas.microsoft.com/office/drawing/2014/main" id="{1BF4AFA5-7079-8E48-98E5-F01131B6DC42}"/>
                </a:ext>
              </a:extLst>
            </p:cNvPr>
            <p:cNvSpPr>
              <a:spLocks noChangeShapeType="1"/>
            </p:cNvSpPr>
            <p:nvPr/>
          </p:nvSpPr>
          <p:spPr bwMode="auto">
            <a:xfrm>
              <a:off x="512" y="1863"/>
              <a:ext cx="1885" cy="0"/>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85" name="AutoShape 54">
              <a:extLst>
                <a:ext uri="{FF2B5EF4-FFF2-40B4-BE49-F238E27FC236}">
                  <a16:creationId xmlns:a16="http://schemas.microsoft.com/office/drawing/2014/main" id="{01CE49A7-7FEA-2F41-B96C-9C13B374840D}"/>
                </a:ext>
              </a:extLst>
            </p:cNvPr>
            <p:cNvSpPr>
              <a:spLocks noChangeArrowheads="1"/>
            </p:cNvSpPr>
            <p:nvPr/>
          </p:nvSpPr>
          <p:spPr bwMode="auto">
            <a:xfrm>
              <a:off x="1310" y="1294"/>
              <a:ext cx="157" cy="288"/>
            </a:xfrm>
            <a:prstGeom prst="upArrow">
              <a:avLst>
                <a:gd name="adj1" fmla="val 50000"/>
                <a:gd name="adj2" fmla="val 45860"/>
              </a:avLst>
            </a:prstGeom>
            <a:solidFill>
              <a:srgbClr val="CC00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86" name="Rectangle 55" descr="Dark upward diagonal">
              <a:extLst>
                <a:ext uri="{FF2B5EF4-FFF2-40B4-BE49-F238E27FC236}">
                  <a16:creationId xmlns:a16="http://schemas.microsoft.com/office/drawing/2014/main" id="{E7DBF90D-63AF-CA4B-B765-CCAF65A7F80D}"/>
                </a:ext>
              </a:extLst>
            </p:cNvPr>
            <p:cNvSpPr>
              <a:spLocks noChangeArrowheads="1"/>
            </p:cNvSpPr>
            <p:nvPr/>
          </p:nvSpPr>
          <p:spPr bwMode="auto">
            <a:xfrm>
              <a:off x="534" y="1856"/>
              <a:ext cx="1848" cy="555"/>
            </a:xfrm>
            <a:prstGeom prst="rect">
              <a:avLst/>
            </a:prstGeom>
            <a:solidFill>
              <a:schemeClr val="bg1">
                <a:lumMod val="9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87" name="AutoShape 56">
              <a:extLst>
                <a:ext uri="{FF2B5EF4-FFF2-40B4-BE49-F238E27FC236}">
                  <a16:creationId xmlns:a16="http://schemas.microsoft.com/office/drawing/2014/main" id="{E85EDD4B-2EB2-CF4B-A7E7-5DB87DD8E261}"/>
                </a:ext>
              </a:extLst>
            </p:cNvPr>
            <p:cNvSpPr>
              <a:spLocks noChangeArrowheads="1"/>
            </p:cNvSpPr>
            <p:nvPr/>
          </p:nvSpPr>
          <p:spPr bwMode="auto">
            <a:xfrm>
              <a:off x="1312" y="2364"/>
              <a:ext cx="157" cy="288"/>
            </a:xfrm>
            <a:prstGeom prst="upArrow">
              <a:avLst>
                <a:gd name="adj1" fmla="val 50000"/>
                <a:gd name="adj2" fmla="val 45860"/>
              </a:avLst>
            </a:prstGeom>
            <a:solidFill>
              <a:srgbClr val="CC00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88" name="Text Box 57">
              <a:extLst>
                <a:ext uri="{FF2B5EF4-FFF2-40B4-BE49-F238E27FC236}">
                  <a16:creationId xmlns:a16="http://schemas.microsoft.com/office/drawing/2014/main" id="{18AF2730-2703-2A49-8B1B-CCB541608D5B}"/>
                </a:ext>
              </a:extLst>
            </p:cNvPr>
            <p:cNvSpPr txBox="1">
              <a:spLocks noChangeArrowheads="1"/>
            </p:cNvSpPr>
            <p:nvPr/>
          </p:nvSpPr>
          <p:spPr bwMode="auto">
            <a:xfrm>
              <a:off x="814" y="1568"/>
              <a:ext cx="1243" cy="2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Tahoma" charset="0"/>
                  <a:ea typeface="ＭＳ Ｐゴシック" charset="0"/>
                  <a:cs typeface="+mn-cs"/>
                </a:rPr>
                <a:t>buffered data</a:t>
              </a:r>
            </a:p>
          </p:txBody>
        </p:sp>
        <p:sp>
          <p:nvSpPr>
            <p:cNvPr id="89" name="Line 58">
              <a:extLst>
                <a:ext uri="{FF2B5EF4-FFF2-40B4-BE49-F238E27FC236}">
                  <a16:creationId xmlns:a16="http://schemas.microsoft.com/office/drawing/2014/main" id="{3E425F76-602D-884F-B462-CE3703890F46}"/>
                </a:ext>
              </a:extLst>
            </p:cNvPr>
            <p:cNvSpPr>
              <a:spLocks noChangeShapeType="1"/>
            </p:cNvSpPr>
            <p:nvPr/>
          </p:nvSpPr>
          <p:spPr bwMode="auto">
            <a:xfrm>
              <a:off x="522" y="1857"/>
              <a:ext cx="1878" cy="7"/>
            </a:xfrm>
            <a:prstGeom prst="line">
              <a:avLst/>
            </a:prstGeom>
            <a:noFill/>
            <a:ln w="2857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90" name="Text Box 59">
              <a:extLst>
                <a:ext uri="{FF2B5EF4-FFF2-40B4-BE49-F238E27FC236}">
                  <a16:creationId xmlns:a16="http://schemas.microsoft.com/office/drawing/2014/main" id="{FAA57939-600A-5644-BD7E-58580D1D7997}"/>
                </a:ext>
              </a:extLst>
            </p:cNvPr>
            <p:cNvSpPr txBox="1">
              <a:spLocks noChangeArrowheads="1"/>
            </p:cNvSpPr>
            <p:nvPr/>
          </p:nvSpPr>
          <p:spPr bwMode="auto">
            <a:xfrm>
              <a:off x="653" y="2020"/>
              <a:ext cx="1529" cy="2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000000"/>
                  </a:solidFill>
                  <a:effectLst/>
                  <a:uLnTx/>
                  <a:uFillTx/>
                  <a:latin typeface="Tahoma" charset="0"/>
                  <a:ea typeface="ＭＳ Ｐゴシック" charset="0"/>
                  <a:cs typeface="+mn-cs"/>
                </a:rPr>
                <a:t>free buffer space</a:t>
              </a:r>
            </a:p>
          </p:txBody>
        </p:sp>
      </p:grpSp>
      <p:sp>
        <p:nvSpPr>
          <p:cNvPr id="95" name="Text Box 62">
            <a:extLst>
              <a:ext uri="{FF2B5EF4-FFF2-40B4-BE49-F238E27FC236}">
                <a16:creationId xmlns:a16="http://schemas.microsoft.com/office/drawing/2014/main" id="{AEFCE47F-E93D-AF44-B3F4-73BB671A7DAA}"/>
              </a:ext>
            </a:extLst>
          </p:cNvPr>
          <p:cNvSpPr txBox="1">
            <a:spLocks noChangeArrowheads="1"/>
          </p:cNvSpPr>
          <p:nvPr/>
        </p:nvSpPr>
        <p:spPr bwMode="auto">
          <a:xfrm>
            <a:off x="7260104" y="3495674"/>
            <a:ext cx="673100" cy="3365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000000"/>
                </a:solidFill>
                <a:effectLst/>
                <a:uLnTx/>
                <a:uFillTx/>
                <a:latin typeface="Courier New" charset="0"/>
                <a:ea typeface="ＭＳ Ｐゴシック" charset="0"/>
                <a:cs typeface="+mn-cs"/>
              </a:rPr>
              <a:t>rwnd</a:t>
            </a:r>
          </a:p>
        </p:txBody>
      </p:sp>
      <p:sp>
        <p:nvSpPr>
          <p:cNvPr id="96" name="Line 64">
            <a:extLst>
              <a:ext uri="{FF2B5EF4-FFF2-40B4-BE49-F238E27FC236}">
                <a16:creationId xmlns:a16="http://schemas.microsoft.com/office/drawing/2014/main" id="{16902A7E-A0A9-CA44-AA34-DA532E0008E8}"/>
              </a:ext>
            </a:extLst>
          </p:cNvPr>
          <p:cNvSpPr>
            <a:spLocks noChangeShapeType="1"/>
          </p:cNvSpPr>
          <p:nvPr/>
        </p:nvSpPr>
        <p:spPr bwMode="auto">
          <a:xfrm>
            <a:off x="7771279" y="3228974"/>
            <a:ext cx="0" cy="322263"/>
          </a:xfrm>
          <a:prstGeom prst="line">
            <a:avLst/>
          </a:prstGeom>
          <a:noFill/>
          <a:ln w="9525">
            <a:solidFill>
              <a:srgbClr val="000000"/>
            </a:solidFill>
            <a:round/>
            <a:headEnd type="triangle" w="med" len="me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97" name="Line 65">
            <a:extLst>
              <a:ext uri="{FF2B5EF4-FFF2-40B4-BE49-F238E27FC236}">
                <a16:creationId xmlns:a16="http://schemas.microsoft.com/office/drawing/2014/main" id="{D648F6B1-0A50-8C4D-A7D2-3CF747C8BABF}"/>
              </a:ext>
            </a:extLst>
          </p:cNvPr>
          <p:cNvSpPr>
            <a:spLocks noChangeShapeType="1"/>
          </p:cNvSpPr>
          <p:nvPr/>
        </p:nvSpPr>
        <p:spPr bwMode="auto">
          <a:xfrm flipV="1">
            <a:off x="7771279" y="3754437"/>
            <a:ext cx="0" cy="322262"/>
          </a:xfrm>
          <a:prstGeom prst="line">
            <a:avLst/>
          </a:prstGeom>
          <a:noFill/>
          <a:ln w="9525">
            <a:solidFill>
              <a:srgbClr val="000000"/>
            </a:solidFill>
            <a:round/>
            <a:headEnd type="triangle" w="med" len="me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98" name="Line 66">
            <a:extLst>
              <a:ext uri="{FF2B5EF4-FFF2-40B4-BE49-F238E27FC236}">
                <a16:creationId xmlns:a16="http://schemas.microsoft.com/office/drawing/2014/main" id="{6D1EA1AA-F1A0-E74F-8EB6-323F135BBE4A}"/>
              </a:ext>
            </a:extLst>
          </p:cNvPr>
          <p:cNvSpPr>
            <a:spLocks noChangeShapeType="1"/>
          </p:cNvSpPr>
          <p:nvPr/>
        </p:nvSpPr>
        <p:spPr bwMode="auto">
          <a:xfrm>
            <a:off x="7617292" y="4086224"/>
            <a:ext cx="476250" cy="0"/>
          </a:xfrm>
          <a:prstGeom prst="line">
            <a:avLst/>
          </a:prstGeom>
          <a:noFill/>
          <a:ln w="1905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99" name="Line 67">
            <a:extLst>
              <a:ext uri="{FF2B5EF4-FFF2-40B4-BE49-F238E27FC236}">
                <a16:creationId xmlns:a16="http://schemas.microsoft.com/office/drawing/2014/main" id="{1C85352E-17C9-D549-A2BD-57A09913F048}"/>
              </a:ext>
            </a:extLst>
          </p:cNvPr>
          <p:cNvSpPr>
            <a:spLocks noChangeShapeType="1"/>
          </p:cNvSpPr>
          <p:nvPr/>
        </p:nvSpPr>
        <p:spPr bwMode="auto">
          <a:xfrm>
            <a:off x="7666504" y="3217862"/>
            <a:ext cx="196850" cy="0"/>
          </a:xfrm>
          <a:prstGeom prst="line">
            <a:avLst/>
          </a:prstGeom>
          <a:noFill/>
          <a:ln w="1905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00" name="Line 68">
            <a:extLst>
              <a:ext uri="{FF2B5EF4-FFF2-40B4-BE49-F238E27FC236}">
                <a16:creationId xmlns:a16="http://schemas.microsoft.com/office/drawing/2014/main" id="{EBC9AE0D-2B04-2645-9476-0B3051DF9276}"/>
              </a:ext>
            </a:extLst>
          </p:cNvPr>
          <p:cNvSpPr>
            <a:spLocks noChangeShapeType="1"/>
          </p:cNvSpPr>
          <p:nvPr/>
        </p:nvSpPr>
        <p:spPr bwMode="auto">
          <a:xfrm>
            <a:off x="7639517" y="2692399"/>
            <a:ext cx="476250" cy="0"/>
          </a:xfrm>
          <a:prstGeom prst="line">
            <a:avLst/>
          </a:prstGeom>
          <a:noFill/>
          <a:ln w="1905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01" name="Line 69">
            <a:extLst>
              <a:ext uri="{FF2B5EF4-FFF2-40B4-BE49-F238E27FC236}">
                <a16:creationId xmlns:a16="http://schemas.microsoft.com/office/drawing/2014/main" id="{C0332117-A4C3-844D-8A08-8B0B485AD2EA}"/>
              </a:ext>
            </a:extLst>
          </p:cNvPr>
          <p:cNvSpPr>
            <a:spLocks noChangeShapeType="1"/>
          </p:cNvSpPr>
          <p:nvPr/>
        </p:nvSpPr>
        <p:spPr bwMode="auto">
          <a:xfrm>
            <a:off x="8028454" y="2697162"/>
            <a:ext cx="0" cy="177800"/>
          </a:xfrm>
          <a:prstGeom prst="line">
            <a:avLst/>
          </a:prstGeom>
          <a:noFill/>
          <a:ln w="9525">
            <a:solidFill>
              <a:srgbClr val="000000"/>
            </a:solidFill>
            <a:round/>
            <a:headEnd type="triangle" w="med" len="me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02" name="Line 70">
            <a:extLst>
              <a:ext uri="{FF2B5EF4-FFF2-40B4-BE49-F238E27FC236}">
                <a16:creationId xmlns:a16="http://schemas.microsoft.com/office/drawing/2014/main" id="{838B5881-D7D0-554D-93A9-E8D16418B8D3}"/>
              </a:ext>
            </a:extLst>
          </p:cNvPr>
          <p:cNvSpPr>
            <a:spLocks noChangeShapeType="1"/>
          </p:cNvSpPr>
          <p:nvPr/>
        </p:nvSpPr>
        <p:spPr bwMode="auto">
          <a:xfrm flipH="1">
            <a:off x="8026867" y="3121024"/>
            <a:ext cx="0" cy="954088"/>
          </a:xfrm>
          <a:prstGeom prst="line">
            <a:avLst/>
          </a:prstGeom>
          <a:noFill/>
          <a:ln w="9525">
            <a:solidFill>
              <a:srgbClr val="00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03" name="Text Box 71">
            <a:extLst>
              <a:ext uri="{FF2B5EF4-FFF2-40B4-BE49-F238E27FC236}">
                <a16:creationId xmlns:a16="http://schemas.microsoft.com/office/drawing/2014/main" id="{76399630-36A1-DE42-B526-233291123DB6}"/>
              </a:ext>
            </a:extLst>
          </p:cNvPr>
          <p:cNvSpPr txBox="1">
            <a:spLocks noChangeArrowheads="1"/>
          </p:cNvSpPr>
          <p:nvPr/>
        </p:nvSpPr>
        <p:spPr bwMode="auto">
          <a:xfrm>
            <a:off x="6874342" y="2857499"/>
            <a:ext cx="1284287" cy="3365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000000"/>
                </a:solidFill>
                <a:effectLst/>
                <a:uLnTx/>
                <a:uFillTx/>
                <a:latin typeface="Courier New" charset="0"/>
                <a:ea typeface="ＭＳ Ｐゴシック" charset="0"/>
                <a:cs typeface="+mn-cs"/>
              </a:rPr>
              <a:t>RcvBuffer</a:t>
            </a:r>
          </a:p>
        </p:txBody>
      </p:sp>
      <p:sp>
        <p:nvSpPr>
          <p:cNvPr id="104" name="Text Box 73">
            <a:extLst>
              <a:ext uri="{FF2B5EF4-FFF2-40B4-BE49-F238E27FC236}">
                <a16:creationId xmlns:a16="http://schemas.microsoft.com/office/drawing/2014/main" id="{B6E3B689-E8B2-BF4B-86DF-927AF5D4F690}"/>
              </a:ext>
            </a:extLst>
          </p:cNvPr>
          <p:cNvSpPr txBox="1">
            <a:spLocks noChangeArrowheads="1"/>
          </p:cNvSpPr>
          <p:nvPr/>
        </p:nvSpPr>
        <p:spPr bwMode="auto">
          <a:xfrm>
            <a:off x="8152610" y="4486274"/>
            <a:ext cx="2525050"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rPr>
              <a:t>TCP segment payloads</a:t>
            </a:r>
          </a:p>
        </p:txBody>
      </p:sp>
      <p:sp>
        <p:nvSpPr>
          <p:cNvPr id="105" name="Text Box 74">
            <a:extLst>
              <a:ext uri="{FF2B5EF4-FFF2-40B4-BE49-F238E27FC236}">
                <a16:creationId xmlns:a16="http://schemas.microsoft.com/office/drawing/2014/main" id="{91F2C3EF-EE52-4542-BF6E-028621EA7670}"/>
              </a:ext>
            </a:extLst>
          </p:cNvPr>
          <p:cNvSpPr txBox="1">
            <a:spLocks noChangeArrowheads="1"/>
          </p:cNvSpPr>
          <p:nvPr/>
        </p:nvSpPr>
        <p:spPr bwMode="auto">
          <a:xfrm>
            <a:off x="8203635" y="1985962"/>
            <a:ext cx="2478564"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rPr>
              <a:t>to application process</a:t>
            </a:r>
          </a:p>
        </p:txBody>
      </p:sp>
      <p:sp>
        <p:nvSpPr>
          <p:cNvPr id="106" name="Text Box 76">
            <a:extLst>
              <a:ext uri="{FF2B5EF4-FFF2-40B4-BE49-F238E27FC236}">
                <a16:creationId xmlns:a16="http://schemas.microsoft.com/office/drawing/2014/main" id="{0CF681A2-AC47-5344-AE94-24FC5FD82425}"/>
              </a:ext>
            </a:extLst>
          </p:cNvPr>
          <p:cNvSpPr txBox="1">
            <a:spLocks noChangeArrowheads="1"/>
          </p:cNvSpPr>
          <p:nvPr/>
        </p:nvSpPr>
        <p:spPr bwMode="auto">
          <a:xfrm>
            <a:off x="7554658" y="5138737"/>
            <a:ext cx="3563796"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rPr>
              <a:t>TCP receiver-side buffering</a:t>
            </a:r>
          </a:p>
        </p:txBody>
      </p:sp>
      <p:sp>
        <p:nvSpPr>
          <p:cNvPr id="30" name="Slide Number Placeholder 2">
            <a:extLst>
              <a:ext uri="{FF2B5EF4-FFF2-40B4-BE49-F238E27FC236}">
                <a16:creationId xmlns:a16="http://schemas.microsoft.com/office/drawing/2014/main" id="{FD800B74-F67D-AF4D-AABB-EE14B6FEBDCB}"/>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109</a:t>
            </a:fld>
            <a:endParaRPr lang="en-US" dirty="0"/>
          </a:p>
        </p:txBody>
      </p:sp>
    </p:spTree>
    <p:extLst>
      <p:ext uri="{BB962C8B-B14F-4D97-AF65-F5344CB8AC3E}">
        <p14:creationId xmlns:p14="http://schemas.microsoft.com/office/powerpoint/2010/main" val="4217487287"/>
      </p:ext>
    </p:extLst>
  </p:cSld>
  <p:clrMapOvr>
    <a:masterClrMapping/>
  </p:clrMapOvr>
  <p:transition spd="med">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08AF567B-A744-BF46-B80D-389C2E4393B6}"/>
              </a:ext>
            </a:extLst>
          </p:cNvPr>
          <p:cNvGrpSpPr/>
          <p:nvPr/>
        </p:nvGrpSpPr>
        <p:grpSpPr>
          <a:xfrm>
            <a:off x="141514" y="827314"/>
            <a:ext cx="11908971" cy="4739615"/>
            <a:chOff x="2511281" y="3262667"/>
            <a:chExt cx="7770812" cy="3121540"/>
          </a:xfrm>
        </p:grpSpPr>
        <p:sp>
          <p:nvSpPr>
            <p:cNvPr id="132" name="Freeform 157">
              <a:extLst>
                <a:ext uri="{FF2B5EF4-FFF2-40B4-BE49-F238E27FC236}">
                  <a16:creationId xmlns:a16="http://schemas.microsoft.com/office/drawing/2014/main" id="{511A693F-4BF3-344C-BDC6-28BAA983976E}"/>
                </a:ext>
              </a:extLst>
            </p:cNvPr>
            <p:cNvSpPr>
              <a:spLocks/>
            </p:cNvSpPr>
            <p:nvPr/>
          </p:nvSpPr>
          <p:spPr bwMode="auto">
            <a:xfrm>
              <a:off x="5108431" y="3572744"/>
              <a:ext cx="552450" cy="2082800"/>
            </a:xfrm>
            <a:custGeom>
              <a:avLst/>
              <a:gdLst>
                <a:gd name="T0" fmla="*/ 0 w 348"/>
                <a:gd name="T1" fmla="*/ 2147483647 h 1312"/>
                <a:gd name="T2" fmla="*/ 2147483647 w 348"/>
                <a:gd name="T3" fmla="*/ 0 h 1312"/>
                <a:gd name="T4" fmla="*/ 2147483647 w 348"/>
                <a:gd name="T5" fmla="*/ 2147483647 h 1312"/>
                <a:gd name="T6" fmla="*/ 2147483647 w 348"/>
                <a:gd name="T7" fmla="*/ 2147483647 h 1312"/>
                <a:gd name="T8" fmla="*/ 0 w 348"/>
                <a:gd name="T9" fmla="*/ 2147483647 h 13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48" h="1312">
                  <a:moveTo>
                    <a:pt x="0" y="1306"/>
                  </a:moveTo>
                  <a:lnTo>
                    <a:pt x="348" y="0"/>
                  </a:lnTo>
                  <a:lnTo>
                    <a:pt x="342" y="1258"/>
                  </a:lnTo>
                  <a:lnTo>
                    <a:pt x="180" y="1312"/>
                  </a:lnTo>
                  <a:lnTo>
                    <a:pt x="0" y="1306"/>
                  </a:lnTo>
                  <a:close/>
                </a:path>
              </a:pathLst>
            </a:custGeom>
            <a:gradFill rotWithShape="1">
              <a:gsLst>
                <a:gs pos="0">
                  <a:srgbClr val="FFFFFF"/>
                </a:gs>
                <a:gs pos="100000">
                  <a:srgbClr val="B2B2B2"/>
                </a:gs>
              </a:gsLst>
              <a:lin ang="0" scaled="1"/>
            </a:gradFill>
            <a:ln w="9525">
              <a:solidFill>
                <a:srgbClr val="DDDDDD"/>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45" name="Rectangle 23">
              <a:extLst>
                <a:ext uri="{FF2B5EF4-FFF2-40B4-BE49-F238E27FC236}">
                  <a16:creationId xmlns:a16="http://schemas.microsoft.com/office/drawing/2014/main" id="{F1314FFD-BA11-A042-BA84-1061E3729058}"/>
                </a:ext>
              </a:extLst>
            </p:cNvPr>
            <p:cNvSpPr>
              <a:spLocks noChangeArrowheads="1"/>
            </p:cNvSpPr>
            <p:nvPr/>
          </p:nvSpPr>
          <p:spPr bwMode="auto">
            <a:xfrm>
              <a:off x="5656118" y="3623544"/>
              <a:ext cx="1497013" cy="1981200"/>
            </a:xfrm>
            <a:prstGeom prst="rect">
              <a:avLst/>
            </a:prstGeom>
            <a:solidFill>
              <a:srgbClr val="00009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36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46" name="Rectangle 24">
              <a:extLst>
                <a:ext uri="{FF2B5EF4-FFF2-40B4-BE49-F238E27FC236}">
                  <a16:creationId xmlns:a16="http://schemas.microsoft.com/office/drawing/2014/main" id="{89D8A59C-E128-B74A-B94F-06FAC9DB7326}"/>
                </a:ext>
              </a:extLst>
            </p:cNvPr>
            <p:cNvSpPr>
              <a:spLocks noChangeArrowheads="1"/>
            </p:cNvSpPr>
            <p:nvPr/>
          </p:nvSpPr>
          <p:spPr bwMode="auto">
            <a:xfrm>
              <a:off x="5621193" y="3677519"/>
              <a:ext cx="1473200" cy="1979613"/>
            </a:xfrm>
            <a:prstGeom prst="rect">
              <a:avLst/>
            </a:prstGeom>
            <a:solidFill>
              <a:srgbClr val="FFFFFF"/>
            </a:solidFill>
            <a:ln w="28575">
              <a:solidFill>
                <a:srgbClr val="000000"/>
              </a:solidFill>
              <a:miter lim="800000"/>
              <a:headEnd/>
              <a:tailEnd/>
            </a:ln>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36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47" name="Line 25">
              <a:extLst>
                <a:ext uri="{FF2B5EF4-FFF2-40B4-BE49-F238E27FC236}">
                  <a16:creationId xmlns:a16="http://schemas.microsoft.com/office/drawing/2014/main" id="{B922FB1F-8B1A-1843-A740-29E910EB3E97}"/>
                </a:ext>
              </a:extLst>
            </p:cNvPr>
            <p:cNvSpPr>
              <a:spLocks noChangeShapeType="1"/>
            </p:cNvSpPr>
            <p:nvPr/>
          </p:nvSpPr>
          <p:spPr bwMode="auto">
            <a:xfrm>
              <a:off x="5627543" y="4447457"/>
              <a:ext cx="1460500" cy="3175"/>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48" name="Text Box 26">
              <a:extLst>
                <a:ext uri="{FF2B5EF4-FFF2-40B4-BE49-F238E27FC236}">
                  <a16:creationId xmlns:a16="http://schemas.microsoft.com/office/drawing/2014/main" id="{BE3B5056-5F96-5946-AEC3-17140DB163F4}"/>
                </a:ext>
              </a:extLst>
            </p:cNvPr>
            <p:cNvSpPr txBox="1">
              <a:spLocks noChangeArrowheads="1"/>
            </p:cNvSpPr>
            <p:nvPr/>
          </p:nvSpPr>
          <p:spPr bwMode="auto">
            <a:xfrm>
              <a:off x="5698981" y="4480178"/>
              <a:ext cx="1317625" cy="2899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transport</a:t>
              </a:r>
            </a:p>
          </p:txBody>
        </p:sp>
        <p:sp>
          <p:nvSpPr>
            <p:cNvPr id="149" name="Line 27">
              <a:extLst>
                <a:ext uri="{FF2B5EF4-FFF2-40B4-BE49-F238E27FC236}">
                  <a16:creationId xmlns:a16="http://schemas.microsoft.com/office/drawing/2014/main" id="{FF1A214D-FBCE-7342-8332-F3FA9C577B4A}"/>
                </a:ext>
              </a:extLst>
            </p:cNvPr>
            <p:cNvSpPr>
              <a:spLocks noChangeShapeType="1"/>
            </p:cNvSpPr>
            <p:nvPr/>
          </p:nvSpPr>
          <p:spPr bwMode="auto">
            <a:xfrm>
              <a:off x="5629131" y="4764957"/>
              <a:ext cx="1457325" cy="0"/>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51" name="Text Box 26">
              <a:extLst>
                <a:ext uri="{FF2B5EF4-FFF2-40B4-BE49-F238E27FC236}">
                  <a16:creationId xmlns:a16="http://schemas.microsoft.com/office/drawing/2014/main" id="{50D62C6A-4C80-854F-A4B8-723E99A5A7F0}"/>
                </a:ext>
              </a:extLst>
            </p:cNvPr>
            <p:cNvSpPr txBox="1">
              <a:spLocks noChangeArrowheads="1"/>
            </p:cNvSpPr>
            <p:nvPr/>
          </p:nvSpPr>
          <p:spPr bwMode="auto">
            <a:xfrm>
              <a:off x="5692631" y="5377884"/>
              <a:ext cx="1317625" cy="2899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physical</a:t>
              </a:r>
            </a:p>
          </p:txBody>
        </p:sp>
        <p:sp>
          <p:nvSpPr>
            <p:cNvPr id="152" name="Text Box 26">
              <a:extLst>
                <a:ext uri="{FF2B5EF4-FFF2-40B4-BE49-F238E27FC236}">
                  <a16:creationId xmlns:a16="http://schemas.microsoft.com/office/drawing/2014/main" id="{A79D3A45-C33B-7046-9088-A02FAACCA14B}"/>
                </a:ext>
              </a:extLst>
            </p:cNvPr>
            <p:cNvSpPr txBox="1">
              <a:spLocks noChangeArrowheads="1"/>
            </p:cNvSpPr>
            <p:nvPr/>
          </p:nvSpPr>
          <p:spPr bwMode="auto">
            <a:xfrm>
              <a:off x="5692631" y="5084965"/>
              <a:ext cx="1317625" cy="2899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link</a:t>
              </a:r>
            </a:p>
          </p:txBody>
        </p:sp>
        <p:sp>
          <p:nvSpPr>
            <p:cNvPr id="153" name="Text Box 26">
              <a:extLst>
                <a:ext uri="{FF2B5EF4-FFF2-40B4-BE49-F238E27FC236}">
                  <a16:creationId xmlns:a16="http://schemas.microsoft.com/office/drawing/2014/main" id="{F3520259-D4C5-3340-8000-3B8C746A7797}"/>
                </a:ext>
              </a:extLst>
            </p:cNvPr>
            <p:cNvSpPr txBox="1">
              <a:spLocks noChangeArrowheads="1"/>
            </p:cNvSpPr>
            <p:nvPr/>
          </p:nvSpPr>
          <p:spPr bwMode="auto">
            <a:xfrm>
              <a:off x="5692631" y="4793686"/>
              <a:ext cx="1317625" cy="2899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network</a:t>
              </a:r>
            </a:p>
          </p:txBody>
        </p:sp>
        <p:sp>
          <p:nvSpPr>
            <p:cNvPr id="155" name="Line 27">
              <a:extLst>
                <a:ext uri="{FF2B5EF4-FFF2-40B4-BE49-F238E27FC236}">
                  <a16:creationId xmlns:a16="http://schemas.microsoft.com/office/drawing/2014/main" id="{E1326351-38D1-A440-A7B8-5079367D54AC}"/>
                </a:ext>
              </a:extLst>
            </p:cNvPr>
            <p:cNvSpPr>
              <a:spLocks noChangeShapeType="1"/>
            </p:cNvSpPr>
            <p:nvPr/>
          </p:nvSpPr>
          <p:spPr bwMode="auto">
            <a:xfrm>
              <a:off x="5625956" y="5076107"/>
              <a:ext cx="1457325" cy="0"/>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56" name="Line 27">
              <a:extLst>
                <a:ext uri="{FF2B5EF4-FFF2-40B4-BE49-F238E27FC236}">
                  <a16:creationId xmlns:a16="http://schemas.microsoft.com/office/drawing/2014/main" id="{891B0B5D-A14D-1A40-B291-CC1A04A094FC}"/>
                </a:ext>
              </a:extLst>
            </p:cNvPr>
            <p:cNvSpPr>
              <a:spLocks noChangeShapeType="1"/>
            </p:cNvSpPr>
            <p:nvPr/>
          </p:nvSpPr>
          <p:spPr bwMode="auto">
            <a:xfrm>
              <a:off x="5622781" y="5374557"/>
              <a:ext cx="1457325" cy="0"/>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70" name="Rectangle 23">
              <a:extLst>
                <a:ext uri="{FF2B5EF4-FFF2-40B4-BE49-F238E27FC236}">
                  <a16:creationId xmlns:a16="http://schemas.microsoft.com/office/drawing/2014/main" id="{18A5F7E9-E597-8A49-8FBA-5EBCB6131519}"/>
                </a:ext>
              </a:extLst>
            </p:cNvPr>
            <p:cNvSpPr>
              <a:spLocks noChangeArrowheads="1"/>
            </p:cNvSpPr>
            <p:nvPr/>
          </p:nvSpPr>
          <p:spPr bwMode="auto">
            <a:xfrm>
              <a:off x="7918306" y="3993432"/>
              <a:ext cx="1296987" cy="1981200"/>
            </a:xfrm>
            <a:prstGeom prst="rect">
              <a:avLst/>
            </a:prstGeom>
            <a:solidFill>
              <a:srgbClr val="00009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36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71" name="Rectangle 24">
              <a:extLst>
                <a:ext uri="{FF2B5EF4-FFF2-40B4-BE49-F238E27FC236}">
                  <a16:creationId xmlns:a16="http://schemas.microsoft.com/office/drawing/2014/main" id="{5DFFE03C-FB1C-D742-84E9-52CBDDB98DB1}"/>
                </a:ext>
              </a:extLst>
            </p:cNvPr>
            <p:cNvSpPr>
              <a:spLocks noChangeArrowheads="1"/>
            </p:cNvSpPr>
            <p:nvPr/>
          </p:nvSpPr>
          <p:spPr bwMode="auto">
            <a:xfrm>
              <a:off x="7880206" y="4047407"/>
              <a:ext cx="1273175" cy="1979612"/>
            </a:xfrm>
            <a:prstGeom prst="rect">
              <a:avLst/>
            </a:prstGeom>
            <a:solidFill>
              <a:srgbClr val="FFFFFF"/>
            </a:solidFill>
            <a:ln w="28575">
              <a:solidFill>
                <a:srgbClr val="000000"/>
              </a:solidFill>
              <a:miter lim="800000"/>
              <a:headEnd/>
              <a:tailEnd/>
            </a:ln>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36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72" name="Line 25">
              <a:extLst>
                <a:ext uri="{FF2B5EF4-FFF2-40B4-BE49-F238E27FC236}">
                  <a16:creationId xmlns:a16="http://schemas.microsoft.com/office/drawing/2014/main" id="{5AD7BC14-F444-E745-8910-70D580A778B1}"/>
                </a:ext>
              </a:extLst>
            </p:cNvPr>
            <p:cNvSpPr>
              <a:spLocks noChangeShapeType="1"/>
            </p:cNvSpPr>
            <p:nvPr/>
          </p:nvSpPr>
          <p:spPr bwMode="auto">
            <a:xfrm>
              <a:off x="7889731" y="4807819"/>
              <a:ext cx="1263650" cy="3175"/>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73" name="Text Box 26">
              <a:extLst>
                <a:ext uri="{FF2B5EF4-FFF2-40B4-BE49-F238E27FC236}">
                  <a16:creationId xmlns:a16="http://schemas.microsoft.com/office/drawing/2014/main" id="{1058B2AB-1EA8-1A46-9E03-D8FFDD9E541B}"/>
                </a:ext>
              </a:extLst>
            </p:cNvPr>
            <p:cNvSpPr txBox="1">
              <a:spLocks noChangeArrowheads="1"/>
            </p:cNvSpPr>
            <p:nvPr/>
          </p:nvSpPr>
          <p:spPr bwMode="auto">
            <a:xfrm>
              <a:off x="7846868" y="4833372"/>
              <a:ext cx="1317625" cy="2899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transport</a:t>
              </a:r>
            </a:p>
          </p:txBody>
        </p:sp>
        <p:sp>
          <p:nvSpPr>
            <p:cNvPr id="174" name="Line 27">
              <a:extLst>
                <a:ext uri="{FF2B5EF4-FFF2-40B4-BE49-F238E27FC236}">
                  <a16:creationId xmlns:a16="http://schemas.microsoft.com/office/drawing/2014/main" id="{3A83CA24-DF84-F740-B870-F5C298378EA2}"/>
                </a:ext>
              </a:extLst>
            </p:cNvPr>
            <p:cNvSpPr>
              <a:spLocks noChangeShapeType="1"/>
            </p:cNvSpPr>
            <p:nvPr/>
          </p:nvSpPr>
          <p:spPr bwMode="auto">
            <a:xfrm>
              <a:off x="7897668" y="5128494"/>
              <a:ext cx="1263650" cy="3175"/>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75" name="Line 28">
              <a:extLst>
                <a:ext uri="{FF2B5EF4-FFF2-40B4-BE49-F238E27FC236}">
                  <a16:creationId xmlns:a16="http://schemas.microsoft.com/office/drawing/2014/main" id="{1D5846CF-9A4C-784A-A5A4-98F8F1486DDE}"/>
                </a:ext>
              </a:extLst>
            </p:cNvPr>
            <p:cNvSpPr>
              <a:spLocks noChangeShapeType="1"/>
            </p:cNvSpPr>
            <p:nvPr/>
          </p:nvSpPr>
          <p:spPr bwMode="auto">
            <a:xfrm>
              <a:off x="7883381" y="5438057"/>
              <a:ext cx="1263650" cy="3175"/>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76" name="Line 29">
              <a:extLst>
                <a:ext uri="{FF2B5EF4-FFF2-40B4-BE49-F238E27FC236}">
                  <a16:creationId xmlns:a16="http://schemas.microsoft.com/office/drawing/2014/main" id="{987AF988-33D7-A644-9737-1635D99E92DD}"/>
                </a:ext>
              </a:extLst>
            </p:cNvPr>
            <p:cNvSpPr>
              <a:spLocks noChangeShapeType="1"/>
            </p:cNvSpPr>
            <p:nvPr/>
          </p:nvSpPr>
          <p:spPr bwMode="auto">
            <a:xfrm>
              <a:off x="7883381" y="5723807"/>
              <a:ext cx="1263650" cy="3175"/>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77" name="Text Box 26">
              <a:extLst>
                <a:ext uri="{FF2B5EF4-FFF2-40B4-BE49-F238E27FC236}">
                  <a16:creationId xmlns:a16="http://schemas.microsoft.com/office/drawing/2014/main" id="{DC53D19A-63B2-7141-9008-9BC3F678052E}"/>
                </a:ext>
              </a:extLst>
            </p:cNvPr>
            <p:cNvSpPr txBox="1">
              <a:spLocks noChangeArrowheads="1"/>
            </p:cNvSpPr>
            <p:nvPr/>
          </p:nvSpPr>
          <p:spPr bwMode="auto">
            <a:xfrm>
              <a:off x="7881793" y="4037882"/>
              <a:ext cx="1317625" cy="2899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application</a:t>
              </a:r>
            </a:p>
          </p:txBody>
        </p:sp>
        <p:sp>
          <p:nvSpPr>
            <p:cNvPr id="178" name="Text Box 26">
              <a:extLst>
                <a:ext uri="{FF2B5EF4-FFF2-40B4-BE49-F238E27FC236}">
                  <a16:creationId xmlns:a16="http://schemas.microsoft.com/office/drawing/2014/main" id="{668FFB30-2FA6-AE41-99EF-4D74E37F3EF5}"/>
                </a:ext>
              </a:extLst>
            </p:cNvPr>
            <p:cNvSpPr txBox="1">
              <a:spLocks noChangeArrowheads="1"/>
            </p:cNvSpPr>
            <p:nvPr/>
          </p:nvSpPr>
          <p:spPr bwMode="auto">
            <a:xfrm>
              <a:off x="7837343" y="5745416"/>
              <a:ext cx="1317625" cy="2899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physical</a:t>
              </a:r>
            </a:p>
          </p:txBody>
        </p:sp>
        <p:sp>
          <p:nvSpPr>
            <p:cNvPr id="179" name="Text Box 26">
              <a:extLst>
                <a:ext uri="{FF2B5EF4-FFF2-40B4-BE49-F238E27FC236}">
                  <a16:creationId xmlns:a16="http://schemas.microsoft.com/office/drawing/2014/main" id="{9646084A-4EA0-5345-8A3E-91D3475359E6}"/>
                </a:ext>
              </a:extLst>
            </p:cNvPr>
            <p:cNvSpPr txBox="1">
              <a:spLocks noChangeArrowheads="1"/>
            </p:cNvSpPr>
            <p:nvPr/>
          </p:nvSpPr>
          <p:spPr bwMode="auto">
            <a:xfrm>
              <a:off x="7849290" y="5438159"/>
              <a:ext cx="1317625" cy="2899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link</a:t>
              </a:r>
            </a:p>
          </p:txBody>
        </p:sp>
        <p:sp>
          <p:nvSpPr>
            <p:cNvPr id="180" name="Text Box 26">
              <a:extLst>
                <a:ext uri="{FF2B5EF4-FFF2-40B4-BE49-F238E27FC236}">
                  <a16:creationId xmlns:a16="http://schemas.microsoft.com/office/drawing/2014/main" id="{9FDE009F-BD4C-6B4C-A66D-690533C0F57F}"/>
                </a:ext>
              </a:extLst>
            </p:cNvPr>
            <p:cNvSpPr txBox="1">
              <a:spLocks noChangeArrowheads="1"/>
            </p:cNvSpPr>
            <p:nvPr/>
          </p:nvSpPr>
          <p:spPr bwMode="auto">
            <a:xfrm>
              <a:off x="7846868" y="5150053"/>
              <a:ext cx="1317625" cy="2899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network</a:t>
              </a:r>
            </a:p>
          </p:txBody>
        </p:sp>
        <p:sp>
          <p:nvSpPr>
            <p:cNvPr id="182" name="Freeform 103">
              <a:extLst>
                <a:ext uri="{FF2B5EF4-FFF2-40B4-BE49-F238E27FC236}">
                  <a16:creationId xmlns:a16="http://schemas.microsoft.com/office/drawing/2014/main" id="{DEF6D5D3-E4DA-4B46-BBC5-93311E115D92}"/>
                </a:ext>
              </a:extLst>
            </p:cNvPr>
            <p:cNvSpPr>
              <a:spLocks/>
            </p:cNvSpPr>
            <p:nvPr/>
          </p:nvSpPr>
          <p:spPr bwMode="auto">
            <a:xfrm>
              <a:off x="9166081" y="4025182"/>
              <a:ext cx="581025" cy="2038350"/>
            </a:xfrm>
            <a:custGeom>
              <a:avLst/>
              <a:gdLst>
                <a:gd name="T0" fmla="*/ 2147483647 w 366"/>
                <a:gd name="T1" fmla="*/ 2147483647 h 1284"/>
                <a:gd name="T2" fmla="*/ 2147483647 w 366"/>
                <a:gd name="T3" fmla="*/ 0 h 1284"/>
                <a:gd name="T4" fmla="*/ 0 w 366"/>
                <a:gd name="T5" fmla="*/ 2147483647 h 1284"/>
                <a:gd name="T6" fmla="*/ 2147483647 w 366"/>
                <a:gd name="T7" fmla="*/ 2147483647 h 1284"/>
                <a:gd name="T8" fmla="*/ 2147483647 w 366"/>
                <a:gd name="T9" fmla="*/ 2147483647 h 12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6" h="1284">
                  <a:moveTo>
                    <a:pt x="366" y="1278"/>
                  </a:moveTo>
                  <a:lnTo>
                    <a:pt x="12" y="0"/>
                  </a:lnTo>
                  <a:lnTo>
                    <a:pt x="0" y="1224"/>
                  </a:lnTo>
                  <a:lnTo>
                    <a:pt x="186" y="1284"/>
                  </a:lnTo>
                  <a:lnTo>
                    <a:pt x="366" y="1278"/>
                  </a:lnTo>
                  <a:close/>
                </a:path>
              </a:pathLst>
            </a:custGeom>
            <a:gradFill rotWithShape="1">
              <a:gsLst>
                <a:gs pos="0">
                  <a:srgbClr val="B2B2B2"/>
                </a:gs>
                <a:gs pos="100000">
                  <a:srgbClr val="FFFFFF"/>
                </a:gs>
              </a:gsLst>
              <a:lin ang="0" scaled="1"/>
            </a:gradFill>
            <a:ln w="9525">
              <a:solidFill>
                <a:srgbClr val="DDDDDD"/>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83" name="Freeform 70">
              <a:extLst>
                <a:ext uri="{FF2B5EF4-FFF2-40B4-BE49-F238E27FC236}">
                  <a16:creationId xmlns:a16="http://schemas.microsoft.com/office/drawing/2014/main" id="{4A88383C-61F9-1949-9D88-EC83EDA3F2B6}"/>
                </a:ext>
              </a:extLst>
            </p:cNvPr>
            <p:cNvSpPr>
              <a:spLocks/>
            </p:cNvSpPr>
            <p:nvPr/>
          </p:nvSpPr>
          <p:spPr bwMode="auto">
            <a:xfrm>
              <a:off x="2976418" y="4045819"/>
              <a:ext cx="552450" cy="2082800"/>
            </a:xfrm>
            <a:custGeom>
              <a:avLst/>
              <a:gdLst>
                <a:gd name="T0" fmla="*/ 0 w 348"/>
                <a:gd name="T1" fmla="*/ 2147483647 h 1312"/>
                <a:gd name="T2" fmla="*/ 2147483647 w 348"/>
                <a:gd name="T3" fmla="*/ 0 h 1312"/>
                <a:gd name="T4" fmla="*/ 2147483647 w 348"/>
                <a:gd name="T5" fmla="*/ 2147483647 h 1312"/>
                <a:gd name="T6" fmla="*/ 2147483647 w 348"/>
                <a:gd name="T7" fmla="*/ 2147483647 h 1312"/>
                <a:gd name="T8" fmla="*/ 0 w 348"/>
                <a:gd name="T9" fmla="*/ 2147483647 h 13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48" h="1312">
                  <a:moveTo>
                    <a:pt x="0" y="1306"/>
                  </a:moveTo>
                  <a:lnTo>
                    <a:pt x="348" y="0"/>
                  </a:lnTo>
                  <a:lnTo>
                    <a:pt x="342" y="1258"/>
                  </a:lnTo>
                  <a:lnTo>
                    <a:pt x="180" y="1312"/>
                  </a:lnTo>
                  <a:lnTo>
                    <a:pt x="0" y="1306"/>
                  </a:lnTo>
                  <a:close/>
                </a:path>
              </a:pathLst>
            </a:custGeom>
            <a:gradFill rotWithShape="1">
              <a:gsLst>
                <a:gs pos="0">
                  <a:srgbClr val="FFFFFF"/>
                </a:gs>
                <a:gs pos="100000">
                  <a:srgbClr val="B2B2B2"/>
                </a:gs>
              </a:gsLst>
              <a:lin ang="0" scaled="1"/>
            </a:gradFill>
            <a:ln w="9525">
              <a:solidFill>
                <a:srgbClr val="DDDDDD"/>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84" name="Rectangle 23">
              <a:extLst>
                <a:ext uri="{FF2B5EF4-FFF2-40B4-BE49-F238E27FC236}">
                  <a16:creationId xmlns:a16="http://schemas.microsoft.com/office/drawing/2014/main" id="{AC94A5E0-4794-4246-825A-61CE412794C5}"/>
                </a:ext>
              </a:extLst>
            </p:cNvPr>
            <p:cNvSpPr>
              <a:spLocks noChangeArrowheads="1"/>
            </p:cNvSpPr>
            <p:nvPr/>
          </p:nvSpPr>
          <p:spPr bwMode="auto">
            <a:xfrm>
              <a:off x="3573318" y="4001369"/>
              <a:ext cx="1296988" cy="1981200"/>
            </a:xfrm>
            <a:prstGeom prst="rect">
              <a:avLst/>
            </a:prstGeom>
            <a:solidFill>
              <a:srgbClr val="00009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36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85" name="Rectangle 24">
              <a:extLst>
                <a:ext uri="{FF2B5EF4-FFF2-40B4-BE49-F238E27FC236}">
                  <a16:creationId xmlns:a16="http://schemas.microsoft.com/office/drawing/2014/main" id="{6F8DDC46-C4B7-DF4E-8AF5-C602B6EAA1C4}"/>
                </a:ext>
              </a:extLst>
            </p:cNvPr>
            <p:cNvSpPr>
              <a:spLocks noChangeArrowheads="1"/>
            </p:cNvSpPr>
            <p:nvPr/>
          </p:nvSpPr>
          <p:spPr bwMode="auto">
            <a:xfrm>
              <a:off x="3535218" y="4055344"/>
              <a:ext cx="1273175" cy="1979613"/>
            </a:xfrm>
            <a:prstGeom prst="rect">
              <a:avLst/>
            </a:prstGeom>
            <a:solidFill>
              <a:srgbClr val="FFFFFF"/>
            </a:solidFill>
            <a:ln w="28575">
              <a:solidFill>
                <a:srgbClr val="000000"/>
              </a:solidFill>
              <a:miter lim="800000"/>
              <a:headEnd/>
              <a:tailEnd/>
            </a:ln>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36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86" name="Line 25">
              <a:extLst>
                <a:ext uri="{FF2B5EF4-FFF2-40B4-BE49-F238E27FC236}">
                  <a16:creationId xmlns:a16="http://schemas.microsoft.com/office/drawing/2014/main" id="{DBA82451-A905-D646-87C3-445C7FB42130}"/>
                </a:ext>
              </a:extLst>
            </p:cNvPr>
            <p:cNvSpPr>
              <a:spLocks noChangeShapeType="1"/>
            </p:cNvSpPr>
            <p:nvPr/>
          </p:nvSpPr>
          <p:spPr bwMode="auto">
            <a:xfrm>
              <a:off x="3544743" y="4815757"/>
              <a:ext cx="1263650" cy="3175"/>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87" name="Text Box 26">
              <a:extLst>
                <a:ext uri="{FF2B5EF4-FFF2-40B4-BE49-F238E27FC236}">
                  <a16:creationId xmlns:a16="http://schemas.microsoft.com/office/drawing/2014/main" id="{20A57016-2D36-9945-9BC2-7F8B323410D1}"/>
                </a:ext>
              </a:extLst>
            </p:cNvPr>
            <p:cNvSpPr txBox="1">
              <a:spLocks noChangeArrowheads="1"/>
            </p:cNvSpPr>
            <p:nvPr/>
          </p:nvSpPr>
          <p:spPr bwMode="auto">
            <a:xfrm>
              <a:off x="3501881" y="4841309"/>
              <a:ext cx="1317625" cy="2899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transport</a:t>
              </a:r>
            </a:p>
          </p:txBody>
        </p:sp>
        <p:sp>
          <p:nvSpPr>
            <p:cNvPr id="188" name="Line 27">
              <a:extLst>
                <a:ext uri="{FF2B5EF4-FFF2-40B4-BE49-F238E27FC236}">
                  <a16:creationId xmlns:a16="http://schemas.microsoft.com/office/drawing/2014/main" id="{C4DE758D-2140-4D46-8462-D030054EF893}"/>
                </a:ext>
              </a:extLst>
            </p:cNvPr>
            <p:cNvSpPr>
              <a:spLocks noChangeShapeType="1"/>
            </p:cNvSpPr>
            <p:nvPr/>
          </p:nvSpPr>
          <p:spPr bwMode="auto">
            <a:xfrm>
              <a:off x="3552681" y="5136432"/>
              <a:ext cx="1263650" cy="3175"/>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89" name="Line 28">
              <a:extLst>
                <a:ext uri="{FF2B5EF4-FFF2-40B4-BE49-F238E27FC236}">
                  <a16:creationId xmlns:a16="http://schemas.microsoft.com/office/drawing/2014/main" id="{54E984A7-4546-6E49-B9F8-528EAF4E1F35}"/>
                </a:ext>
              </a:extLst>
            </p:cNvPr>
            <p:cNvSpPr>
              <a:spLocks noChangeShapeType="1"/>
            </p:cNvSpPr>
            <p:nvPr/>
          </p:nvSpPr>
          <p:spPr bwMode="auto">
            <a:xfrm>
              <a:off x="3538393" y="5445994"/>
              <a:ext cx="1263650" cy="3175"/>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90" name="Line 29">
              <a:extLst>
                <a:ext uri="{FF2B5EF4-FFF2-40B4-BE49-F238E27FC236}">
                  <a16:creationId xmlns:a16="http://schemas.microsoft.com/office/drawing/2014/main" id="{85DE9E64-476F-6F4E-8BFA-3205F1E596F5}"/>
                </a:ext>
              </a:extLst>
            </p:cNvPr>
            <p:cNvSpPr>
              <a:spLocks noChangeShapeType="1"/>
            </p:cNvSpPr>
            <p:nvPr/>
          </p:nvSpPr>
          <p:spPr bwMode="auto">
            <a:xfrm>
              <a:off x="3538393" y="5731744"/>
              <a:ext cx="1263650" cy="3175"/>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91" name="Text Box 26">
              <a:extLst>
                <a:ext uri="{FF2B5EF4-FFF2-40B4-BE49-F238E27FC236}">
                  <a16:creationId xmlns:a16="http://schemas.microsoft.com/office/drawing/2014/main" id="{A1B9282E-64F8-1442-8F95-7A9813CE8F60}"/>
                </a:ext>
              </a:extLst>
            </p:cNvPr>
            <p:cNvSpPr txBox="1">
              <a:spLocks noChangeArrowheads="1"/>
            </p:cNvSpPr>
            <p:nvPr/>
          </p:nvSpPr>
          <p:spPr bwMode="auto">
            <a:xfrm>
              <a:off x="3536806" y="4045819"/>
              <a:ext cx="1317625" cy="2899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application</a:t>
              </a:r>
            </a:p>
          </p:txBody>
        </p:sp>
        <p:sp>
          <p:nvSpPr>
            <p:cNvPr id="192" name="Text Box 26">
              <a:extLst>
                <a:ext uri="{FF2B5EF4-FFF2-40B4-BE49-F238E27FC236}">
                  <a16:creationId xmlns:a16="http://schemas.microsoft.com/office/drawing/2014/main" id="{83782313-46E0-BE46-BEED-BDC4F6A04AD7}"/>
                </a:ext>
              </a:extLst>
            </p:cNvPr>
            <p:cNvSpPr txBox="1">
              <a:spLocks noChangeArrowheads="1"/>
            </p:cNvSpPr>
            <p:nvPr/>
          </p:nvSpPr>
          <p:spPr bwMode="auto">
            <a:xfrm>
              <a:off x="3492356" y="5746184"/>
              <a:ext cx="1317625" cy="2899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physical</a:t>
              </a:r>
            </a:p>
          </p:txBody>
        </p:sp>
        <p:sp>
          <p:nvSpPr>
            <p:cNvPr id="193" name="Text Box 26">
              <a:extLst>
                <a:ext uri="{FF2B5EF4-FFF2-40B4-BE49-F238E27FC236}">
                  <a16:creationId xmlns:a16="http://schemas.microsoft.com/office/drawing/2014/main" id="{E3A71501-A89A-D249-84FB-20D98047A254}"/>
                </a:ext>
              </a:extLst>
            </p:cNvPr>
            <p:cNvSpPr txBox="1">
              <a:spLocks noChangeArrowheads="1"/>
            </p:cNvSpPr>
            <p:nvPr/>
          </p:nvSpPr>
          <p:spPr bwMode="auto">
            <a:xfrm>
              <a:off x="3511406" y="5453266"/>
              <a:ext cx="1317625" cy="2899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link</a:t>
              </a:r>
            </a:p>
          </p:txBody>
        </p:sp>
        <p:sp>
          <p:nvSpPr>
            <p:cNvPr id="194" name="Text Box 26">
              <a:extLst>
                <a:ext uri="{FF2B5EF4-FFF2-40B4-BE49-F238E27FC236}">
                  <a16:creationId xmlns:a16="http://schemas.microsoft.com/office/drawing/2014/main" id="{6C7F0039-C145-9D4F-92E4-1AF9B0406DA4}"/>
                </a:ext>
              </a:extLst>
            </p:cNvPr>
            <p:cNvSpPr txBox="1">
              <a:spLocks noChangeArrowheads="1"/>
            </p:cNvSpPr>
            <p:nvPr/>
          </p:nvSpPr>
          <p:spPr bwMode="auto">
            <a:xfrm>
              <a:off x="3501881" y="5157990"/>
              <a:ext cx="1317625" cy="2899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network</a:t>
              </a:r>
            </a:p>
          </p:txBody>
        </p:sp>
        <p:grpSp>
          <p:nvGrpSpPr>
            <p:cNvPr id="216" name="Group 179">
              <a:extLst>
                <a:ext uri="{FF2B5EF4-FFF2-40B4-BE49-F238E27FC236}">
                  <a16:creationId xmlns:a16="http://schemas.microsoft.com/office/drawing/2014/main" id="{D0DD382B-DAC3-2346-B02D-B07D99212014}"/>
                </a:ext>
              </a:extLst>
            </p:cNvPr>
            <p:cNvGrpSpPr>
              <a:grpSpLocks/>
            </p:cNvGrpSpPr>
            <p:nvPr/>
          </p:nvGrpSpPr>
          <p:grpSpPr bwMode="auto">
            <a:xfrm>
              <a:off x="2511281" y="5555532"/>
              <a:ext cx="800100" cy="828675"/>
              <a:chOff x="-44" y="1473"/>
              <a:chExt cx="981" cy="1105"/>
            </a:xfrm>
          </p:grpSpPr>
          <p:pic>
            <p:nvPicPr>
              <p:cNvPr id="217" name="Picture 180" descr="desktop_computer_stylized_medium">
                <a:extLst>
                  <a:ext uri="{FF2B5EF4-FFF2-40B4-BE49-F238E27FC236}">
                    <a16:creationId xmlns:a16="http://schemas.microsoft.com/office/drawing/2014/main" id="{DED124CB-DBF2-BA4A-A3F5-D0D2EE27E0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18" name="Freeform 181">
                <a:extLst>
                  <a:ext uri="{FF2B5EF4-FFF2-40B4-BE49-F238E27FC236}">
                    <a16:creationId xmlns:a16="http://schemas.microsoft.com/office/drawing/2014/main" id="{45C70753-F80F-0E44-A5BE-EA6A01030121}"/>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219" name="Group 182">
              <a:extLst>
                <a:ext uri="{FF2B5EF4-FFF2-40B4-BE49-F238E27FC236}">
                  <a16:creationId xmlns:a16="http://schemas.microsoft.com/office/drawing/2014/main" id="{8C1F52F1-3DCD-D94D-B922-F8CEBAB5F0B4}"/>
                </a:ext>
              </a:extLst>
            </p:cNvPr>
            <p:cNvGrpSpPr>
              <a:grpSpLocks/>
            </p:cNvGrpSpPr>
            <p:nvPr/>
          </p:nvGrpSpPr>
          <p:grpSpPr bwMode="auto">
            <a:xfrm flipH="1">
              <a:off x="9493106" y="5469807"/>
              <a:ext cx="788987" cy="782637"/>
              <a:chOff x="-44" y="1473"/>
              <a:chExt cx="981" cy="1105"/>
            </a:xfrm>
          </p:grpSpPr>
          <p:pic>
            <p:nvPicPr>
              <p:cNvPr id="220" name="Picture 183" descr="desktop_computer_stylized_medium">
                <a:extLst>
                  <a:ext uri="{FF2B5EF4-FFF2-40B4-BE49-F238E27FC236}">
                    <a16:creationId xmlns:a16="http://schemas.microsoft.com/office/drawing/2014/main" id="{E6083DB7-3B07-6F40-9810-0033E2E06F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21" name="Freeform 184">
                <a:extLst>
                  <a:ext uri="{FF2B5EF4-FFF2-40B4-BE49-F238E27FC236}">
                    <a16:creationId xmlns:a16="http://schemas.microsoft.com/office/drawing/2014/main" id="{28CB0DC7-F192-5840-BCC3-B9D662106044}"/>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222" name="Group 185">
              <a:extLst>
                <a:ext uri="{FF2B5EF4-FFF2-40B4-BE49-F238E27FC236}">
                  <a16:creationId xmlns:a16="http://schemas.microsoft.com/office/drawing/2014/main" id="{7750F2FB-96FA-374A-AF56-26502EF04672}"/>
                </a:ext>
              </a:extLst>
            </p:cNvPr>
            <p:cNvGrpSpPr>
              <a:grpSpLocks/>
            </p:cNvGrpSpPr>
            <p:nvPr/>
          </p:nvGrpSpPr>
          <p:grpSpPr bwMode="auto">
            <a:xfrm>
              <a:off x="5083031" y="5055469"/>
              <a:ext cx="358775" cy="704850"/>
              <a:chOff x="4140" y="429"/>
              <a:chExt cx="1425" cy="2396"/>
            </a:xfrm>
          </p:grpSpPr>
          <p:sp>
            <p:nvSpPr>
              <p:cNvPr id="223" name="Freeform 186">
                <a:extLst>
                  <a:ext uri="{FF2B5EF4-FFF2-40B4-BE49-F238E27FC236}">
                    <a16:creationId xmlns:a16="http://schemas.microsoft.com/office/drawing/2014/main" id="{E441858B-A566-F746-B48C-912CA3020CC8}"/>
                  </a:ext>
                </a:extLst>
              </p:cNvPr>
              <p:cNvSpPr>
                <a:spLocks/>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24" name="Rectangle 187">
                <a:extLst>
                  <a:ext uri="{FF2B5EF4-FFF2-40B4-BE49-F238E27FC236}">
                    <a16:creationId xmlns:a16="http://schemas.microsoft.com/office/drawing/2014/main" id="{20003129-35A4-1E46-8065-8AF4C6403D57}"/>
                  </a:ext>
                </a:extLst>
              </p:cNvPr>
              <p:cNvSpPr>
                <a:spLocks noChangeArrowheads="1"/>
              </p:cNvSpPr>
              <p:nvPr/>
            </p:nvSpPr>
            <p:spPr bwMode="auto">
              <a:xfrm>
                <a:off x="4203" y="429"/>
                <a:ext cx="1053" cy="2283"/>
              </a:xfrm>
              <a:prstGeom prst="rect">
                <a:avLst/>
              </a:pr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25" name="Freeform 188">
                <a:extLst>
                  <a:ext uri="{FF2B5EF4-FFF2-40B4-BE49-F238E27FC236}">
                    <a16:creationId xmlns:a16="http://schemas.microsoft.com/office/drawing/2014/main" id="{6F94D7AE-C4D1-AF4A-B970-086B7D245ACF}"/>
                  </a:ext>
                </a:extLst>
              </p:cNvPr>
              <p:cNvSpPr>
                <a:spLocks/>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26" name="Freeform 189">
                <a:extLst>
                  <a:ext uri="{FF2B5EF4-FFF2-40B4-BE49-F238E27FC236}">
                    <a16:creationId xmlns:a16="http://schemas.microsoft.com/office/drawing/2014/main" id="{EAFC03EF-54DF-8942-9852-25739DA158B4}"/>
                  </a:ext>
                </a:extLst>
              </p:cNvPr>
              <p:cNvSpPr>
                <a:spLocks/>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27" name="Rectangle 190">
                <a:extLst>
                  <a:ext uri="{FF2B5EF4-FFF2-40B4-BE49-F238E27FC236}">
                    <a16:creationId xmlns:a16="http://schemas.microsoft.com/office/drawing/2014/main" id="{2241F7B6-5281-A74E-8DCB-3BE3777E9369}"/>
                  </a:ext>
                </a:extLst>
              </p:cNvPr>
              <p:cNvSpPr>
                <a:spLocks noChangeArrowheads="1"/>
              </p:cNvSpPr>
              <p:nvPr/>
            </p:nvSpPr>
            <p:spPr bwMode="auto">
              <a:xfrm>
                <a:off x="4209" y="693"/>
                <a:ext cx="599" cy="49"/>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228" name="Group 191">
                <a:extLst>
                  <a:ext uri="{FF2B5EF4-FFF2-40B4-BE49-F238E27FC236}">
                    <a16:creationId xmlns:a16="http://schemas.microsoft.com/office/drawing/2014/main" id="{02DB0249-6EBB-FF4B-B17F-CC771B255D00}"/>
                  </a:ext>
                </a:extLst>
              </p:cNvPr>
              <p:cNvGrpSpPr>
                <a:grpSpLocks/>
              </p:cNvGrpSpPr>
              <p:nvPr/>
            </p:nvGrpSpPr>
            <p:grpSpPr bwMode="auto">
              <a:xfrm>
                <a:off x="4749" y="668"/>
                <a:ext cx="581" cy="145"/>
                <a:chOff x="614" y="2568"/>
                <a:chExt cx="725" cy="139"/>
              </a:xfrm>
            </p:grpSpPr>
            <p:sp>
              <p:nvSpPr>
                <p:cNvPr id="253" name="AutoShape 192">
                  <a:extLst>
                    <a:ext uri="{FF2B5EF4-FFF2-40B4-BE49-F238E27FC236}">
                      <a16:creationId xmlns:a16="http://schemas.microsoft.com/office/drawing/2014/main" id="{BE55370E-BC12-1B42-9E3C-C950033EEF89}"/>
                    </a:ext>
                  </a:extLst>
                </p:cNvPr>
                <p:cNvSpPr>
                  <a:spLocks noChangeArrowheads="1"/>
                </p:cNvSpPr>
                <p:nvPr/>
              </p:nvSpPr>
              <p:spPr bwMode="auto">
                <a:xfrm>
                  <a:off x="617" y="2567"/>
                  <a:ext cx="724" cy="140"/>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54" name="AutoShape 193">
                  <a:extLst>
                    <a:ext uri="{FF2B5EF4-FFF2-40B4-BE49-F238E27FC236}">
                      <a16:creationId xmlns:a16="http://schemas.microsoft.com/office/drawing/2014/main" id="{1BBB99EB-2FFB-5942-9855-24BEE1C68997}"/>
                    </a:ext>
                  </a:extLst>
                </p:cNvPr>
                <p:cNvSpPr>
                  <a:spLocks noChangeArrowheads="1"/>
                </p:cNvSpPr>
                <p:nvPr/>
              </p:nvSpPr>
              <p:spPr bwMode="auto">
                <a:xfrm>
                  <a:off x="633" y="2582"/>
                  <a:ext cx="692"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229" name="Rectangle 194">
                <a:extLst>
                  <a:ext uri="{FF2B5EF4-FFF2-40B4-BE49-F238E27FC236}">
                    <a16:creationId xmlns:a16="http://schemas.microsoft.com/office/drawing/2014/main" id="{9C5699FC-2B4E-BD46-B9CC-CA578E2EA709}"/>
                  </a:ext>
                </a:extLst>
              </p:cNvPr>
              <p:cNvSpPr>
                <a:spLocks noChangeArrowheads="1"/>
              </p:cNvSpPr>
              <p:nvPr/>
            </p:nvSpPr>
            <p:spPr bwMode="auto">
              <a:xfrm>
                <a:off x="4222" y="1017"/>
                <a:ext cx="599" cy="49"/>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230" name="Group 195">
                <a:extLst>
                  <a:ext uri="{FF2B5EF4-FFF2-40B4-BE49-F238E27FC236}">
                    <a16:creationId xmlns:a16="http://schemas.microsoft.com/office/drawing/2014/main" id="{676615F3-A30A-9740-8080-AFEE6BAAEF98}"/>
                  </a:ext>
                </a:extLst>
              </p:cNvPr>
              <p:cNvGrpSpPr>
                <a:grpSpLocks/>
              </p:cNvGrpSpPr>
              <p:nvPr/>
            </p:nvGrpSpPr>
            <p:grpSpPr bwMode="auto">
              <a:xfrm>
                <a:off x="4747" y="994"/>
                <a:ext cx="581" cy="134"/>
                <a:chOff x="614" y="2568"/>
                <a:chExt cx="725" cy="139"/>
              </a:xfrm>
            </p:grpSpPr>
            <p:sp>
              <p:nvSpPr>
                <p:cNvPr id="251" name="AutoShape 196">
                  <a:extLst>
                    <a:ext uri="{FF2B5EF4-FFF2-40B4-BE49-F238E27FC236}">
                      <a16:creationId xmlns:a16="http://schemas.microsoft.com/office/drawing/2014/main" id="{D31569A0-2CDC-3B4B-B7FA-067BF2CB0D93}"/>
                    </a:ext>
                  </a:extLst>
                </p:cNvPr>
                <p:cNvSpPr>
                  <a:spLocks noChangeArrowheads="1"/>
                </p:cNvSpPr>
                <p:nvPr/>
              </p:nvSpPr>
              <p:spPr bwMode="auto">
                <a:xfrm>
                  <a:off x="612" y="2570"/>
                  <a:ext cx="724" cy="162"/>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52" name="AutoShape 197">
                  <a:extLst>
                    <a:ext uri="{FF2B5EF4-FFF2-40B4-BE49-F238E27FC236}">
                      <a16:creationId xmlns:a16="http://schemas.microsoft.com/office/drawing/2014/main" id="{5D70C5E6-3DFB-1D45-8469-DE5EA96E13E8}"/>
                    </a:ext>
                  </a:extLst>
                </p:cNvPr>
                <p:cNvSpPr>
                  <a:spLocks noChangeArrowheads="1"/>
                </p:cNvSpPr>
                <p:nvPr/>
              </p:nvSpPr>
              <p:spPr bwMode="auto">
                <a:xfrm>
                  <a:off x="628" y="2586"/>
                  <a:ext cx="692" cy="106"/>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231" name="Rectangle 198">
                <a:extLst>
                  <a:ext uri="{FF2B5EF4-FFF2-40B4-BE49-F238E27FC236}">
                    <a16:creationId xmlns:a16="http://schemas.microsoft.com/office/drawing/2014/main" id="{AE060187-10EA-1F4E-AEDE-8C6C0E8358D2}"/>
                  </a:ext>
                </a:extLst>
              </p:cNvPr>
              <p:cNvSpPr>
                <a:spLocks noChangeArrowheads="1"/>
              </p:cNvSpPr>
              <p:nvPr/>
            </p:nvSpPr>
            <p:spPr bwMode="auto">
              <a:xfrm>
                <a:off x="4216" y="1357"/>
                <a:ext cx="599" cy="49"/>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32" name="Rectangle 199">
                <a:extLst>
                  <a:ext uri="{FF2B5EF4-FFF2-40B4-BE49-F238E27FC236}">
                    <a16:creationId xmlns:a16="http://schemas.microsoft.com/office/drawing/2014/main" id="{32874526-51C0-C749-BDC8-3D9F62AFE767}"/>
                  </a:ext>
                </a:extLst>
              </p:cNvPr>
              <p:cNvSpPr>
                <a:spLocks noChangeArrowheads="1"/>
              </p:cNvSpPr>
              <p:nvPr/>
            </p:nvSpPr>
            <p:spPr bwMode="auto">
              <a:xfrm>
                <a:off x="4228" y="1654"/>
                <a:ext cx="593" cy="49"/>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233" name="Group 200">
                <a:extLst>
                  <a:ext uri="{FF2B5EF4-FFF2-40B4-BE49-F238E27FC236}">
                    <a16:creationId xmlns:a16="http://schemas.microsoft.com/office/drawing/2014/main" id="{09E63F43-E74F-6045-A673-3756891EE94D}"/>
                  </a:ext>
                </a:extLst>
              </p:cNvPr>
              <p:cNvGrpSpPr>
                <a:grpSpLocks/>
              </p:cNvGrpSpPr>
              <p:nvPr/>
            </p:nvGrpSpPr>
            <p:grpSpPr bwMode="auto">
              <a:xfrm>
                <a:off x="4735" y="1627"/>
                <a:ext cx="582" cy="151"/>
                <a:chOff x="614" y="2568"/>
                <a:chExt cx="725" cy="139"/>
              </a:xfrm>
            </p:grpSpPr>
            <p:sp>
              <p:nvSpPr>
                <p:cNvPr id="249" name="AutoShape 201">
                  <a:extLst>
                    <a:ext uri="{FF2B5EF4-FFF2-40B4-BE49-F238E27FC236}">
                      <a16:creationId xmlns:a16="http://schemas.microsoft.com/office/drawing/2014/main" id="{0296B9BB-82CD-2A45-8E56-F4ACF6FCC028}"/>
                    </a:ext>
                  </a:extLst>
                </p:cNvPr>
                <p:cNvSpPr>
                  <a:spLocks noChangeArrowheads="1"/>
                </p:cNvSpPr>
                <p:nvPr/>
              </p:nvSpPr>
              <p:spPr bwMode="auto">
                <a:xfrm>
                  <a:off x="611" y="2568"/>
                  <a:ext cx="730" cy="139"/>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50" name="AutoShape 202">
                  <a:extLst>
                    <a:ext uri="{FF2B5EF4-FFF2-40B4-BE49-F238E27FC236}">
                      <a16:creationId xmlns:a16="http://schemas.microsoft.com/office/drawing/2014/main" id="{DD3C3254-A817-B449-AE0F-31BEFF504A04}"/>
                    </a:ext>
                  </a:extLst>
                </p:cNvPr>
                <p:cNvSpPr>
                  <a:spLocks noChangeArrowheads="1"/>
                </p:cNvSpPr>
                <p:nvPr/>
              </p:nvSpPr>
              <p:spPr bwMode="auto">
                <a:xfrm>
                  <a:off x="627" y="2583"/>
                  <a:ext cx="699"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234" name="Freeform 203">
                <a:extLst>
                  <a:ext uri="{FF2B5EF4-FFF2-40B4-BE49-F238E27FC236}">
                    <a16:creationId xmlns:a16="http://schemas.microsoft.com/office/drawing/2014/main" id="{D05041BE-8046-EB49-A23A-C7FEB06D9108}"/>
                  </a:ext>
                </a:extLst>
              </p:cNvPr>
              <p:cNvSpPr>
                <a:spLocks/>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235" name="Group 204">
                <a:extLst>
                  <a:ext uri="{FF2B5EF4-FFF2-40B4-BE49-F238E27FC236}">
                    <a16:creationId xmlns:a16="http://schemas.microsoft.com/office/drawing/2014/main" id="{BD1D997D-F690-4C4E-9473-F0433427C91F}"/>
                  </a:ext>
                </a:extLst>
              </p:cNvPr>
              <p:cNvGrpSpPr>
                <a:grpSpLocks/>
              </p:cNvGrpSpPr>
              <p:nvPr/>
            </p:nvGrpSpPr>
            <p:grpSpPr bwMode="auto">
              <a:xfrm>
                <a:off x="4739" y="1327"/>
                <a:ext cx="582" cy="139"/>
                <a:chOff x="614" y="2568"/>
                <a:chExt cx="725" cy="139"/>
              </a:xfrm>
            </p:grpSpPr>
            <p:sp>
              <p:nvSpPr>
                <p:cNvPr id="247" name="AutoShape 205">
                  <a:extLst>
                    <a:ext uri="{FF2B5EF4-FFF2-40B4-BE49-F238E27FC236}">
                      <a16:creationId xmlns:a16="http://schemas.microsoft.com/office/drawing/2014/main" id="{631C3D3D-8F7D-6F44-AD56-665A5242B691}"/>
                    </a:ext>
                  </a:extLst>
                </p:cNvPr>
                <p:cNvSpPr>
                  <a:spLocks noChangeArrowheads="1"/>
                </p:cNvSpPr>
                <p:nvPr/>
              </p:nvSpPr>
              <p:spPr bwMode="auto">
                <a:xfrm>
                  <a:off x="614" y="2566"/>
                  <a:ext cx="723" cy="140"/>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48" name="AutoShape 206">
                  <a:extLst>
                    <a:ext uri="{FF2B5EF4-FFF2-40B4-BE49-F238E27FC236}">
                      <a16:creationId xmlns:a16="http://schemas.microsoft.com/office/drawing/2014/main" id="{E7F87D38-4528-0F45-9911-B79B599D25FC}"/>
                    </a:ext>
                  </a:extLst>
                </p:cNvPr>
                <p:cNvSpPr>
                  <a:spLocks noChangeArrowheads="1"/>
                </p:cNvSpPr>
                <p:nvPr/>
              </p:nvSpPr>
              <p:spPr bwMode="auto">
                <a:xfrm>
                  <a:off x="630" y="2582"/>
                  <a:ext cx="691" cy="108"/>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236" name="Rectangle 207">
                <a:extLst>
                  <a:ext uri="{FF2B5EF4-FFF2-40B4-BE49-F238E27FC236}">
                    <a16:creationId xmlns:a16="http://schemas.microsoft.com/office/drawing/2014/main" id="{60B24777-81BE-BC42-AC64-6F2229E5FBE5}"/>
                  </a:ext>
                </a:extLst>
              </p:cNvPr>
              <p:cNvSpPr>
                <a:spLocks noChangeArrowheads="1"/>
              </p:cNvSpPr>
              <p:nvPr/>
            </p:nvSpPr>
            <p:spPr bwMode="auto">
              <a:xfrm>
                <a:off x="5250" y="429"/>
                <a:ext cx="69" cy="2288"/>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37" name="Freeform 208">
                <a:extLst>
                  <a:ext uri="{FF2B5EF4-FFF2-40B4-BE49-F238E27FC236}">
                    <a16:creationId xmlns:a16="http://schemas.microsoft.com/office/drawing/2014/main" id="{FD1049FD-ADAC-FC43-A186-6585ECAE4331}"/>
                  </a:ext>
                </a:extLst>
              </p:cNvPr>
              <p:cNvSpPr>
                <a:spLocks/>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38" name="Freeform 209">
                <a:extLst>
                  <a:ext uri="{FF2B5EF4-FFF2-40B4-BE49-F238E27FC236}">
                    <a16:creationId xmlns:a16="http://schemas.microsoft.com/office/drawing/2014/main" id="{A25585BA-2AFC-3047-B9D5-7CC45D5DBC49}"/>
                  </a:ext>
                </a:extLst>
              </p:cNvPr>
              <p:cNvSpPr>
                <a:spLocks/>
              </p:cNvSpPr>
              <p:nvPr/>
            </p:nvSpPr>
            <p:spPr bwMode="auto">
              <a:xfrm>
                <a:off x="5315" y="680"/>
                <a:ext cx="244" cy="240"/>
              </a:xfrm>
              <a:custGeom>
                <a:avLst/>
                <a:gdLst>
                  <a:gd name="T0" fmla="*/ 0 w 304"/>
                  <a:gd name="T1" fmla="*/ 0 h 288"/>
                  <a:gd name="T2" fmla="*/ 34 w 304"/>
                  <a:gd name="T3" fmla="*/ 27 h 288"/>
                  <a:gd name="T4" fmla="*/ 31 w 304"/>
                  <a:gd name="T5" fmla="*/ 48 h 288"/>
                  <a:gd name="T6" fmla="*/ 2 w 304"/>
                  <a:gd name="T7" fmla="*/ 2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39" name="Oval 210">
                <a:extLst>
                  <a:ext uri="{FF2B5EF4-FFF2-40B4-BE49-F238E27FC236}">
                    <a16:creationId xmlns:a16="http://schemas.microsoft.com/office/drawing/2014/main" id="{78C608B6-FCB9-3F43-A504-D33DD77827D8}"/>
                  </a:ext>
                </a:extLst>
              </p:cNvPr>
              <p:cNvSpPr>
                <a:spLocks noChangeArrowheads="1"/>
              </p:cNvSpPr>
              <p:nvPr/>
            </p:nvSpPr>
            <p:spPr bwMode="auto">
              <a:xfrm>
                <a:off x="5515" y="2609"/>
                <a:ext cx="50" cy="97"/>
              </a:xfrm>
              <a:prstGeom prst="ellipse">
                <a:avLst/>
              </a:prstGeom>
              <a:solidFill>
                <a:srgbClr val="3333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40" name="Freeform 211">
                <a:extLst>
                  <a:ext uri="{FF2B5EF4-FFF2-40B4-BE49-F238E27FC236}">
                    <a16:creationId xmlns:a16="http://schemas.microsoft.com/office/drawing/2014/main" id="{F24BE4FA-86B6-5840-8B76-BF70EF006A8E}"/>
                  </a:ext>
                </a:extLst>
              </p:cNvPr>
              <p:cNvSpPr>
                <a:spLocks/>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41" name="AutoShape 212">
                <a:extLst>
                  <a:ext uri="{FF2B5EF4-FFF2-40B4-BE49-F238E27FC236}">
                    <a16:creationId xmlns:a16="http://schemas.microsoft.com/office/drawing/2014/main" id="{22C6B4EC-00C6-BA43-95E2-370E8204DDA3}"/>
                  </a:ext>
                </a:extLst>
              </p:cNvPr>
              <p:cNvSpPr>
                <a:spLocks noChangeArrowheads="1"/>
              </p:cNvSpPr>
              <p:nvPr/>
            </p:nvSpPr>
            <p:spPr bwMode="auto">
              <a:xfrm>
                <a:off x="4140" y="2679"/>
                <a:ext cx="1198" cy="146"/>
              </a:xfrm>
              <a:prstGeom prst="roundRect">
                <a:avLst>
                  <a:gd name="adj" fmla="val 50000"/>
                </a:avLst>
              </a:prstGeom>
              <a:solidFill>
                <a:srgbClr val="DDDDDD"/>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42" name="AutoShape 213">
                <a:extLst>
                  <a:ext uri="{FF2B5EF4-FFF2-40B4-BE49-F238E27FC236}">
                    <a16:creationId xmlns:a16="http://schemas.microsoft.com/office/drawing/2014/main" id="{7B9210ED-D802-C84E-8A67-93399801B5DA}"/>
                  </a:ext>
                </a:extLst>
              </p:cNvPr>
              <p:cNvSpPr>
                <a:spLocks noChangeArrowheads="1"/>
              </p:cNvSpPr>
              <p:nvPr/>
            </p:nvSpPr>
            <p:spPr bwMode="auto">
              <a:xfrm>
                <a:off x="4203" y="2712"/>
                <a:ext cx="1072" cy="81"/>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43" name="Oval 214">
                <a:extLst>
                  <a:ext uri="{FF2B5EF4-FFF2-40B4-BE49-F238E27FC236}">
                    <a16:creationId xmlns:a16="http://schemas.microsoft.com/office/drawing/2014/main" id="{552E77C8-7BFE-BF4D-8F0B-DF6513BE6459}"/>
                  </a:ext>
                </a:extLst>
              </p:cNvPr>
              <p:cNvSpPr>
                <a:spLocks noChangeArrowheads="1"/>
              </p:cNvSpPr>
              <p:nvPr/>
            </p:nvSpPr>
            <p:spPr bwMode="auto">
              <a:xfrm>
                <a:off x="4310" y="2382"/>
                <a:ext cx="158" cy="146"/>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44" name="Oval 215">
                <a:extLst>
                  <a:ext uri="{FF2B5EF4-FFF2-40B4-BE49-F238E27FC236}">
                    <a16:creationId xmlns:a16="http://schemas.microsoft.com/office/drawing/2014/main" id="{86496A7E-E21F-444D-B883-E410329FF242}"/>
                  </a:ext>
                </a:extLst>
              </p:cNvPr>
              <p:cNvSpPr>
                <a:spLocks noChangeArrowheads="1"/>
              </p:cNvSpPr>
              <p:nvPr/>
            </p:nvSpPr>
            <p:spPr bwMode="auto">
              <a:xfrm>
                <a:off x="4487" y="2382"/>
                <a:ext cx="158" cy="146"/>
              </a:xfrm>
              <a:prstGeom prst="ellipse">
                <a:avLst/>
              </a:prstGeom>
              <a:solidFill>
                <a:srgbClr val="FF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800" b="0" i="0" u="none" strike="noStrike" kern="0" cap="none" spc="0" normalizeH="0" baseline="0" noProof="0">
                  <a:ln>
                    <a:noFill/>
                  </a:ln>
                  <a:solidFill>
                    <a:srgbClr val="FF0000"/>
                  </a:solidFill>
                  <a:effectLst/>
                  <a:uLnTx/>
                  <a:uFillTx/>
                  <a:latin typeface="Arial" charset="0"/>
                  <a:ea typeface="ＭＳ Ｐゴシック" charset="0"/>
                  <a:cs typeface="Arial" charset="0"/>
                </a:endParaRPr>
              </a:p>
            </p:txBody>
          </p:sp>
          <p:sp>
            <p:nvSpPr>
              <p:cNvPr id="245" name="Oval 216">
                <a:extLst>
                  <a:ext uri="{FF2B5EF4-FFF2-40B4-BE49-F238E27FC236}">
                    <a16:creationId xmlns:a16="http://schemas.microsoft.com/office/drawing/2014/main" id="{555E4B0D-EDB2-D04B-B9AD-93FA92DDAA2D}"/>
                  </a:ext>
                </a:extLst>
              </p:cNvPr>
              <p:cNvSpPr>
                <a:spLocks noChangeArrowheads="1"/>
              </p:cNvSpPr>
              <p:nvPr/>
            </p:nvSpPr>
            <p:spPr bwMode="auto">
              <a:xfrm>
                <a:off x="4663" y="2382"/>
                <a:ext cx="158" cy="140"/>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46" name="Rectangle 217">
                <a:extLst>
                  <a:ext uri="{FF2B5EF4-FFF2-40B4-BE49-F238E27FC236}">
                    <a16:creationId xmlns:a16="http://schemas.microsoft.com/office/drawing/2014/main" id="{DE659B39-E72A-634A-A2AC-C4BA4DC9C619}"/>
                  </a:ext>
                </a:extLst>
              </p:cNvPr>
              <p:cNvSpPr>
                <a:spLocks noChangeArrowheads="1"/>
              </p:cNvSpPr>
              <p:nvPr/>
            </p:nvSpPr>
            <p:spPr bwMode="auto">
              <a:xfrm>
                <a:off x="5061" y="1837"/>
                <a:ext cx="88" cy="761"/>
              </a:xfrm>
              <a:prstGeom prst="rect">
                <a:avLst/>
              </a:prstGeom>
              <a:solidFill>
                <a:srgbClr val="292929"/>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pic>
          <p:nvPicPr>
            <p:cNvPr id="261" name="Picture 2" descr="Image result for firefox logo">
              <a:extLst>
                <a:ext uri="{FF2B5EF4-FFF2-40B4-BE49-F238E27FC236}">
                  <a16:creationId xmlns:a16="http://schemas.microsoft.com/office/drawing/2014/main" id="{51A92539-D075-5644-9056-10960E5147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26336" y="4363319"/>
              <a:ext cx="387318" cy="362674"/>
            </a:xfrm>
            <a:prstGeom prst="rect">
              <a:avLst/>
            </a:prstGeom>
            <a:noFill/>
            <a:extLst>
              <a:ext uri="{909E8E84-426E-40dd-AFC4-6F175D3DCCD1}">
                <a14:hiddenFill xmlns=""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95E1F04B-A3B3-534D-A252-A4AC29C657DE}"/>
                </a:ext>
              </a:extLst>
            </p:cNvPr>
            <p:cNvSpPr txBox="1"/>
            <p:nvPr/>
          </p:nvSpPr>
          <p:spPr>
            <a:xfrm>
              <a:off x="5723493" y="3262667"/>
              <a:ext cx="1265812" cy="38034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HTTP server</a:t>
              </a:r>
            </a:p>
          </p:txBody>
        </p:sp>
        <p:pic>
          <p:nvPicPr>
            <p:cNvPr id="1028" name="Picture 4" descr="Image result for apache web server logo">
              <a:extLst>
                <a:ext uri="{FF2B5EF4-FFF2-40B4-BE49-F238E27FC236}">
                  <a16:creationId xmlns:a16="http://schemas.microsoft.com/office/drawing/2014/main" id="{2DA3452A-DE33-3D41-95D5-C755A419154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49399" y="3712220"/>
              <a:ext cx="1425575" cy="629170"/>
            </a:xfrm>
            <a:prstGeom prst="rect">
              <a:avLst/>
            </a:prstGeom>
            <a:noFill/>
            <a:extLst>
              <a:ext uri="{909E8E84-426E-40dd-AFC4-6F175D3DCCD1}">
                <a14:hiddenFill xmlns="" xmlns:a14="http://schemas.microsoft.com/office/drawing/2010/main">
                  <a:solidFill>
                    <a:srgbClr val="FFFFFF"/>
                  </a:solidFill>
                </a14:hiddenFill>
              </a:ext>
            </a:extLst>
          </p:spPr>
        </p:pic>
        <p:pic>
          <p:nvPicPr>
            <p:cNvPr id="262" name="Picture 2" descr="Image result for firefox logo">
              <a:extLst>
                <a:ext uri="{FF2B5EF4-FFF2-40B4-BE49-F238E27FC236}">
                  <a16:creationId xmlns:a16="http://schemas.microsoft.com/office/drawing/2014/main" id="{E576EC8B-3CC8-044B-BD3B-8A4342C698D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57699" y="4326644"/>
              <a:ext cx="387318" cy="362674"/>
            </a:xfrm>
            <a:prstGeom prst="rect">
              <a:avLst/>
            </a:prstGeom>
            <a:noFill/>
            <a:extLst>
              <a:ext uri="{909E8E84-426E-40dd-AFC4-6F175D3DCCD1}">
                <a14:hiddenFill xmlns="" xmlns:a14="http://schemas.microsoft.com/office/drawing/2010/main">
                  <a:solidFill>
                    <a:srgbClr val="FFFFFF"/>
                  </a:solidFill>
                </a14:hiddenFill>
              </a:ext>
            </a:extLst>
          </p:spPr>
        </p:pic>
        <p:pic>
          <p:nvPicPr>
            <p:cNvPr id="1032" name="Picture 8" descr="Image result for skype logo">
              <a:extLst>
                <a:ext uri="{FF2B5EF4-FFF2-40B4-BE49-F238E27FC236}">
                  <a16:creationId xmlns:a16="http://schemas.microsoft.com/office/drawing/2014/main" id="{44A9474D-942F-134E-B292-6ADA4675334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74515" y="4091654"/>
              <a:ext cx="387318" cy="392958"/>
            </a:xfrm>
            <a:prstGeom prst="rect">
              <a:avLst/>
            </a:prstGeom>
            <a:noFill/>
            <a:extLst>
              <a:ext uri="{909E8E84-426E-40dd-AFC4-6F175D3DCCD1}">
                <a14:hiddenFill xmlns="" xmlns:a14="http://schemas.microsoft.com/office/drawing/2010/main">
                  <a:solidFill>
                    <a:srgbClr val="FFFFFF"/>
                  </a:solidFill>
                </a14:hiddenFill>
              </a:ext>
            </a:extLst>
          </p:spPr>
        </p:pic>
        <p:sp>
          <p:nvSpPr>
            <p:cNvPr id="263" name="TextBox 262">
              <a:extLst>
                <a:ext uri="{FF2B5EF4-FFF2-40B4-BE49-F238E27FC236}">
                  <a16:creationId xmlns:a16="http://schemas.microsoft.com/office/drawing/2014/main" id="{DC4B02DA-C340-9945-87C2-952E1901FB43}"/>
                </a:ext>
              </a:extLst>
            </p:cNvPr>
            <p:cNvSpPr txBox="1"/>
            <p:nvPr/>
          </p:nvSpPr>
          <p:spPr>
            <a:xfrm>
              <a:off x="3822815" y="3627317"/>
              <a:ext cx="642362" cy="38034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client</a:t>
              </a:r>
            </a:p>
          </p:txBody>
        </p:sp>
        <p:pic>
          <p:nvPicPr>
            <p:cNvPr id="1034" name="Picture 10" descr="Image result for netflix logo png">
              <a:extLst>
                <a:ext uri="{FF2B5EF4-FFF2-40B4-BE49-F238E27FC236}">
                  <a16:creationId xmlns:a16="http://schemas.microsoft.com/office/drawing/2014/main" id="{9F652FAF-7820-6141-9F34-FDF8AEACBE0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632599" y="4424842"/>
              <a:ext cx="691469" cy="388951"/>
            </a:xfrm>
            <a:prstGeom prst="rect">
              <a:avLst/>
            </a:prstGeom>
            <a:noFill/>
            <a:extLst>
              <a:ext uri="{909E8E84-426E-40dd-AFC4-6F175D3DCCD1}">
                <a14:hiddenFill xmlns="" xmlns:a14="http://schemas.microsoft.com/office/drawing/2010/main">
                  <a:solidFill>
                    <a:srgbClr val="FFFFFF"/>
                  </a:solidFill>
                </a14:hiddenFill>
              </a:ext>
            </a:extLst>
          </p:spPr>
        </p:pic>
      </p:grpSp>
      <p:sp>
        <p:nvSpPr>
          <p:cNvPr id="271" name="Freeform 296">
            <a:extLst>
              <a:ext uri="{FF2B5EF4-FFF2-40B4-BE49-F238E27FC236}">
                <a16:creationId xmlns:a16="http://schemas.microsoft.com/office/drawing/2014/main" id="{06DFDE96-5B04-984C-B72D-22D074DF3E82}"/>
              </a:ext>
            </a:extLst>
          </p:cNvPr>
          <p:cNvSpPr>
            <a:spLocks/>
          </p:cNvSpPr>
          <p:nvPr/>
        </p:nvSpPr>
        <p:spPr bwMode="auto">
          <a:xfrm>
            <a:off x="4356586" y="4965666"/>
            <a:ext cx="3127375" cy="1498600"/>
          </a:xfrm>
          <a:custGeom>
            <a:avLst/>
            <a:gdLst>
              <a:gd name="T0" fmla="*/ 2147483647 w 1877"/>
              <a:gd name="T1" fmla="*/ 2147483647 h 917"/>
              <a:gd name="T2" fmla="*/ 2147483647 w 1877"/>
              <a:gd name="T3" fmla="*/ 2147483647 h 917"/>
              <a:gd name="T4" fmla="*/ 2147483647 w 1877"/>
              <a:gd name="T5" fmla="*/ 2147483647 h 917"/>
              <a:gd name="T6" fmla="*/ 2147483647 w 1877"/>
              <a:gd name="T7" fmla="*/ 2147483647 h 917"/>
              <a:gd name="T8" fmla="*/ 2147483647 w 1877"/>
              <a:gd name="T9" fmla="*/ 2147483647 h 917"/>
              <a:gd name="T10" fmla="*/ 2147483647 w 1877"/>
              <a:gd name="T11" fmla="*/ 2147483647 h 917"/>
              <a:gd name="T12" fmla="*/ 2147483647 w 1877"/>
              <a:gd name="T13" fmla="*/ 2147483647 h 917"/>
              <a:gd name="T14" fmla="*/ 2147483647 w 1877"/>
              <a:gd name="T15" fmla="*/ 2147483647 h 917"/>
              <a:gd name="T16" fmla="*/ 2147483647 w 1877"/>
              <a:gd name="T17" fmla="*/ 2147483647 h 917"/>
              <a:gd name="T18" fmla="*/ 2147483647 w 1877"/>
              <a:gd name="T19" fmla="*/ 2147483647 h 917"/>
              <a:gd name="T20" fmla="*/ 2147483647 w 1877"/>
              <a:gd name="T21" fmla="*/ 2147483647 h 917"/>
              <a:gd name="T22" fmla="*/ 2147483647 w 1877"/>
              <a:gd name="T23" fmla="*/ 2147483647 h 917"/>
              <a:gd name="T24" fmla="*/ 2147483647 w 1877"/>
              <a:gd name="T25" fmla="*/ 2147483647 h 917"/>
              <a:gd name="T26" fmla="*/ 2147483647 w 1877"/>
              <a:gd name="T27" fmla="*/ 2147483647 h 917"/>
              <a:gd name="T28" fmla="*/ 2147483647 w 1877"/>
              <a:gd name="T29" fmla="*/ 2147483647 h 917"/>
              <a:gd name="T30" fmla="*/ 2147483647 w 1877"/>
              <a:gd name="T31" fmla="*/ 2147483647 h 91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877"/>
              <a:gd name="T49" fmla="*/ 0 h 917"/>
              <a:gd name="T50" fmla="*/ 1877 w 1877"/>
              <a:gd name="T51" fmla="*/ 917 h 917"/>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877" h="917">
                <a:moveTo>
                  <a:pt x="889" y="23"/>
                </a:moveTo>
                <a:cubicBezTo>
                  <a:pt x="804" y="39"/>
                  <a:pt x="771" y="98"/>
                  <a:pt x="692" y="109"/>
                </a:cubicBezTo>
                <a:cubicBezTo>
                  <a:pt x="613" y="120"/>
                  <a:pt x="511" y="81"/>
                  <a:pt x="415" y="91"/>
                </a:cubicBezTo>
                <a:cubicBezTo>
                  <a:pt x="319" y="101"/>
                  <a:pt x="174" y="126"/>
                  <a:pt x="112" y="170"/>
                </a:cubicBezTo>
                <a:cubicBezTo>
                  <a:pt x="51" y="214"/>
                  <a:pt x="66" y="294"/>
                  <a:pt x="50" y="353"/>
                </a:cubicBezTo>
                <a:cubicBezTo>
                  <a:pt x="34" y="412"/>
                  <a:pt x="0" y="479"/>
                  <a:pt x="14" y="528"/>
                </a:cubicBezTo>
                <a:cubicBezTo>
                  <a:pt x="29" y="577"/>
                  <a:pt x="57" y="608"/>
                  <a:pt x="139" y="650"/>
                </a:cubicBezTo>
                <a:cubicBezTo>
                  <a:pt x="221" y="692"/>
                  <a:pt x="372" y="742"/>
                  <a:pt x="505" y="781"/>
                </a:cubicBezTo>
                <a:cubicBezTo>
                  <a:pt x="638" y="820"/>
                  <a:pt x="789" y="866"/>
                  <a:pt x="933" y="886"/>
                </a:cubicBezTo>
                <a:cubicBezTo>
                  <a:pt x="1077" y="906"/>
                  <a:pt x="1246" y="917"/>
                  <a:pt x="1370" y="901"/>
                </a:cubicBezTo>
                <a:cubicBezTo>
                  <a:pt x="1494" y="885"/>
                  <a:pt x="1594" y="839"/>
                  <a:pt x="1676" y="793"/>
                </a:cubicBezTo>
                <a:cubicBezTo>
                  <a:pt x="1758" y="747"/>
                  <a:pt x="1843" y="720"/>
                  <a:pt x="1860" y="624"/>
                </a:cubicBezTo>
                <a:cubicBezTo>
                  <a:pt x="1877" y="528"/>
                  <a:pt x="1835" y="306"/>
                  <a:pt x="1776" y="219"/>
                </a:cubicBezTo>
                <a:cubicBezTo>
                  <a:pt x="1717" y="132"/>
                  <a:pt x="1599" y="134"/>
                  <a:pt x="1503" y="100"/>
                </a:cubicBezTo>
                <a:cubicBezTo>
                  <a:pt x="1407" y="66"/>
                  <a:pt x="1302" y="26"/>
                  <a:pt x="1200" y="13"/>
                </a:cubicBezTo>
                <a:cubicBezTo>
                  <a:pt x="1098" y="0"/>
                  <a:pt x="974" y="7"/>
                  <a:pt x="889" y="23"/>
                </a:cubicBezTo>
                <a:close/>
              </a:path>
            </a:pathLst>
          </a:custGeom>
          <a:solidFill>
            <a:srgbClr val="9CDFF9"/>
          </a:solidFill>
          <a:ln>
            <a:noFill/>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000000"/>
              </a:solidFill>
              <a:effectLst/>
              <a:uLnTx/>
              <a:uFillTx/>
              <a:latin typeface="Calibri"/>
              <a:ea typeface="ＭＳ Ｐゴシック" panose="020B0600070205080204" pitchFamily="34" charset="-128"/>
              <a:cs typeface="Arial"/>
            </a:endParaRPr>
          </a:p>
        </p:txBody>
      </p:sp>
      <p:sp>
        <p:nvSpPr>
          <p:cNvPr id="11" name="Rectangle 10">
            <a:extLst>
              <a:ext uri="{FF2B5EF4-FFF2-40B4-BE49-F238E27FC236}">
                <a16:creationId xmlns:a16="http://schemas.microsoft.com/office/drawing/2014/main" id="{CC19030B-5BD3-114F-B249-57401BFC96FB}"/>
              </a:ext>
            </a:extLst>
          </p:cNvPr>
          <p:cNvSpPr/>
          <p:nvPr/>
        </p:nvSpPr>
        <p:spPr>
          <a:xfrm>
            <a:off x="4944218" y="2675931"/>
            <a:ext cx="2194145" cy="1745839"/>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101" name="Straight Connector 100">
            <a:extLst>
              <a:ext uri="{FF2B5EF4-FFF2-40B4-BE49-F238E27FC236}">
                <a16:creationId xmlns:a16="http://schemas.microsoft.com/office/drawing/2014/main" id="{80C9D10E-5651-A74C-93AC-3C99ACEB97DA}"/>
              </a:ext>
            </a:extLst>
          </p:cNvPr>
          <p:cNvCxnSpPr>
            <a:cxnSpLocks/>
          </p:cNvCxnSpPr>
          <p:nvPr/>
        </p:nvCxnSpPr>
        <p:spPr>
          <a:xfrm flipV="1">
            <a:off x="3204457" y="2995594"/>
            <a:ext cx="0" cy="2502331"/>
          </a:xfrm>
          <a:prstGeom prst="line">
            <a:avLst/>
          </a:prstGeom>
          <a:ln w="44450">
            <a:tailEnd type="triangle"/>
          </a:ln>
        </p:spPr>
        <p:style>
          <a:lnRef idx="1">
            <a:schemeClr val="accent1"/>
          </a:lnRef>
          <a:fillRef idx="0">
            <a:schemeClr val="accent1"/>
          </a:fillRef>
          <a:effectRef idx="0">
            <a:schemeClr val="accent1"/>
          </a:effectRef>
          <a:fontRef idx="minor">
            <a:schemeClr val="tx1"/>
          </a:fontRef>
        </p:style>
      </p:cxnSp>
      <p:sp>
        <p:nvSpPr>
          <p:cNvPr id="98" name="Rectangle 97">
            <a:extLst>
              <a:ext uri="{FF2B5EF4-FFF2-40B4-BE49-F238E27FC236}">
                <a16:creationId xmlns:a16="http://schemas.microsoft.com/office/drawing/2014/main" id="{4FFEBBBB-2623-A645-BE22-49AB28379D36}"/>
              </a:ext>
            </a:extLst>
          </p:cNvPr>
          <p:cNvSpPr/>
          <p:nvPr/>
        </p:nvSpPr>
        <p:spPr>
          <a:xfrm>
            <a:off x="5864224" y="2340021"/>
            <a:ext cx="1063879" cy="266167"/>
          </a:xfrm>
          <a:prstGeom prst="rect">
            <a:avLst/>
          </a:prstGeom>
          <a:solidFill>
            <a:schemeClr val="bg1"/>
          </a:solidFill>
          <a:ln w="25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99" name="TextBox 98">
            <a:extLst>
              <a:ext uri="{FF2B5EF4-FFF2-40B4-BE49-F238E27FC236}">
                <a16:creationId xmlns:a16="http://schemas.microsoft.com/office/drawing/2014/main" id="{BE6AB7BA-7EC8-0044-B495-B5FBC9F37B18}"/>
              </a:ext>
            </a:extLst>
          </p:cNvPr>
          <p:cNvSpPr txBox="1"/>
          <p:nvPr/>
        </p:nvSpPr>
        <p:spPr>
          <a:xfrm>
            <a:off x="5819897" y="2291365"/>
            <a:ext cx="110820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HTTP msg</a:t>
            </a:r>
          </a:p>
        </p:txBody>
      </p:sp>
      <p:cxnSp>
        <p:nvCxnSpPr>
          <p:cNvPr id="104" name="Straight Connector 103">
            <a:extLst>
              <a:ext uri="{FF2B5EF4-FFF2-40B4-BE49-F238E27FC236}">
                <a16:creationId xmlns:a16="http://schemas.microsoft.com/office/drawing/2014/main" id="{8F458F2E-0B98-1741-9C0D-ECC805BD8799}"/>
              </a:ext>
            </a:extLst>
          </p:cNvPr>
          <p:cNvCxnSpPr>
            <a:cxnSpLocks/>
          </p:cNvCxnSpPr>
          <p:nvPr/>
        </p:nvCxnSpPr>
        <p:spPr>
          <a:xfrm>
            <a:off x="7011397" y="2484139"/>
            <a:ext cx="0" cy="3013786"/>
          </a:xfrm>
          <a:prstGeom prst="line">
            <a:avLst/>
          </a:prstGeom>
          <a:ln w="44450"/>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143591F4-8564-6A44-BC41-A0C901C7BC9C}"/>
              </a:ext>
            </a:extLst>
          </p:cNvPr>
          <p:cNvCxnSpPr>
            <a:cxnSpLocks/>
          </p:cNvCxnSpPr>
          <p:nvPr/>
        </p:nvCxnSpPr>
        <p:spPr>
          <a:xfrm>
            <a:off x="3184573" y="5478673"/>
            <a:ext cx="3851736" cy="0"/>
          </a:xfrm>
          <a:prstGeom prst="line">
            <a:avLst/>
          </a:prstGeom>
          <a:ln w="44450"/>
        </p:spPr>
        <p:style>
          <a:lnRef idx="1">
            <a:schemeClr val="accent1"/>
          </a:lnRef>
          <a:fillRef idx="0">
            <a:schemeClr val="accent1"/>
          </a:fillRef>
          <a:effectRef idx="0">
            <a:schemeClr val="accent1"/>
          </a:effectRef>
          <a:fontRef idx="minor">
            <a:schemeClr val="tx1"/>
          </a:fontRef>
        </p:style>
      </p:cxnSp>
      <p:sp>
        <p:nvSpPr>
          <p:cNvPr id="91" name="Slide Number Placeholder 2">
            <a:extLst>
              <a:ext uri="{FF2B5EF4-FFF2-40B4-BE49-F238E27FC236}">
                <a16:creationId xmlns:a16="http://schemas.microsoft.com/office/drawing/2014/main" id="{065CB0E2-E88A-814E-8D57-5A55C91AE05E}"/>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11</a:t>
            </a:fld>
            <a:endParaRPr lang="en-US" dirty="0"/>
          </a:p>
        </p:txBody>
      </p:sp>
    </p:spTree>
    <p:extLst>
      <p:ext uri="{BB962C8B-B14F-4D97-AF65-F5344CB8AC3E}">
        <p14:creationId xmlns:p14="http://schemas.microsoft.com/office/powerpoint/2010/main" val="314053260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393310" cy="894622"/>
          </a:xfrm>
        </p:spPr>
        <p:txBody>
          <a:bodyPr>
            <a:normAutofit/>
          </a:bodyPr>
          <a:lstStyle/>
          <a:p>
            <a:r>
              <a:rPr lang="en-US" sz="4800" dirty="0"/>
              <a:t>TCP flow control</a:t>
            </a:r>
            <a:endParaRPr lang="en-US" sz="4400" b="0" dirty="0"/>
          </a:p>
        </p:txBody>
      </p:sp>
      <p:sp>
        <p:nvSpPr>
          <p:cNvPr id="54" name="Rectangle 75">
            <a:extLst>
              <a:ext uri="{FF2B5EF4-FFF2-40B4-BE49-F238E27FC236}">
                <a16:creationId xmlns:a16="http://schemas.microsoft.com/office/drawing/2014/main" id="{78F7B284-6B74-F548-982C-C01C5F7D3D99}"/>
              </a:ext>
            </a:extLst>
          </p:cNvPr>
          <p:cNvSpPr txBox="1">
            <a:spLocks noChangeArrowheads="1"/>
          </p:cNvSpPr>
          <p:nvPr/>
        </p:nvSpPr>
        <p:spPr>
          <a:xfrm>
            <a:off x="668940" y="1485900"/>
            <a:ext cx="5826405" cy="4906963"/>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100000"/>
              </a:lnSpc>
              <a:spcBef>
                <a:spcPts val="10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TCP receiver “</a:t>
            </a:r>
            <a:r>
              <a:rPr kumimoji="0" lang="en-US" altLang="ja-JP"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advertises” free buffer space in </a:t>
            </a:r>
            <a:r>
              <a:rPr kumimoji="0" lang="en-US" altLang="ja-JP" sz="2800" b="1" i="0" u="none" strike="noStrike" kern="1200" cap="none" spc="0" normalizeH="0" baseline="0" noProof="0" dirty="0" err="1">
                <a:ln>
                  <a:noFill/>
                </a:ln>
                <a:solidFill>
                  <a:prstClr val="black"/>
                </a:solidFill>
                <a:effectLst/>
                <a:uLnTx/>
                <a:uFillTx/>
                <a:latin typeface="Courier New" panose="02070309020205020404" pitchFamily="49" charset="0"/>
                <a:ea typeface="ＭＳ Ｐゴシック" panose="020B0600070205080204" pitchFamily="34" charset="-128"/>
                <a:cs typeface="+mn-cs"/>
              </a:rPr>
              <a:t>rwnd</a:t>
            </a:r>
            <a:r>
              <a:rPr kumimoji="0" lang="en-US" altLang="ja-JP"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field in TCP header</a:t>
            </a:r>
          </a:p>
          <a:p>
            <a:pPr marL="695325" marR="0" lvl="1" indent="-231775" algn="l" defTabSz="914400" rtl="0" eaLnBrk="1" fontAlgn="auto" latinLnBrk="0" hangingPunct="1">
              <a:lnSpc>
                <a:spcPct val="100000"/>
              </a:lnSpc>
              <a:spcBef>
                <a:spcPts val="500"/>
              </a:spcBef>
              <a:spcAft>
                <a:spcPts val="0"/>
              </a:spcAft>
              <a:buClr>
                <a:srgbClr val="0000A8"/>
              </a:buClr>
              <a:buSzTx/>
              <a:buFont typeface="Arial" panose="020B0604020202020204" pitchFamily="34" charset="0"/>
              <a:buChar char="•"/>
              <a:tabLst/>
              <a:defRPr/>
            </a:pPr>
            <a:r>
              <a:rPr kumimoji="0" lang="en-US" altLang="en-US" sz="2400" b="1" i="0" u="none" strike="noStrike" kern="1200" cap="none" spc="0" normalizeH="0" baseline="0" noProof="0" dirty="0" err="1">
                <a:ln>
                  <a:noFill/>
                </a:ln>
                <a:solidFill>
                  <a:prstClr val="black"/>
                </a:solidFill>
                <a:effectLst/>
                <a:uLnTx/>
                <a:uFillTx/>
                <a:latin typeface="Courier New" panose="02070309020205020404" pitchFamily="49" charset="0"/>
                <a:ea typeface="ＭＳ Ｐゴシック" panose="020B0600070205080204" pitchFamily="34" charset="-128"/>
                <a:cs typeface="+mn-cs"/>
              </a:rPr>
              <a:t>RcvBuffer</a:t>
            </a:r>
            <a:r>
              <a:rPr kumimoji="0" lang="en-US" altLang="en-US" sz="2400" b="1" i="0" u="none" strike="noStrike" kern="1200" cap="none" spc="0" normalizeH="0" baseline="0" noProof="0" dirty="0">
                <a:ln>
                  <a:noFill/>
                </a:ln>
                <a:solidFill>
                  <a:prstClr val="black"/>
                </a:solidFill>
                <a:effectLst/>
                <a:uLnTx/>
                <a:uFillTx/>
                <a:latin typeface="Courier New" panose="02070309020205020404" pitchFamily="49" charset="0"/>
                <a:ea typeface="ＭＳ Ｐゴシック" panose="020B0600070205080204" pitchFamily="34" charset="-128"/>
                <a:cs typeface="+mn-cs"/>
              </a:rPr>
              <a:t> </a:t>
            </a: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size set via socket options (typical default is 4096 bytes)</a:t>
            </a:r>
          </a:p>
          <a:p>
            <a:pPr marL="695325" marR="0" lvl="1" indent="-231775" algn="l" defTabSz="914400" rtl="0" eaLnBrk="1" fontAlgn="auto" latinLnBrk="0" hangingPunct="1">
              <a:lnSpc>
                <a:spcPct val="100000"/>
              </a:lnSpc>
              <a:spcBef>
                <a:spcPts val="500"/>
              </a:spcBef>
              <a:spcAft>
                <a:spcPts val="0"/>
              </a:spcAft>
              <a:buClr>
                <a:srgbClr val="0000A8"/>
              </a:buClr>
              <a:buSzTx/>
              <a:buFont typeface="Arial" panose="020B0604020202020204" pitchFamily="34" charset="0"/>
              <a:buChar char="•"/>
              <a:tabLst/>
              <a:defRPr/>
            </a:pP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many operating systems </a:t>
            </a:r>
            <a:r>
              <a:rPr kumimoji="0" lang="en-US" altLang="en-US" sz="2400" b="0" i="0" u="none" strike="noStrike" kern="1200" cap="none" spc="0" normalizeH="0" baseline="0" noProof="0" dirty="0" err="1">
                <a:ln>
                  <a:noFill/>
                </a:ln>
                <a:solidFill>
                  <a:prstClr val="black"/>
                </a:solidFill>
                <a:effectLst/>
                <a:uLnTx/>
                <a:uFillTx/>
                <a:latin typeface="Calibri" panose="020F0502020204030204"/>
                <a:ea typeface="ＭＳ Ｐゴシック" panose="020B0600070205080204" pitchFamily="34" charset="-128"/>
                <a:cs typeface="+mn-cs"/>
              </a:rPr>
              <a:t>autoadjust</a:t>
            </a: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a:t>
            </a:r>
            <a:r>
              <a:rPr kumimoji="0" lang="en-US" altLang="en-US" sz="2400" b="1" i="0" u="none" strike="noStrike" kern="1200" cap="none" spc="0" normalizeH="0" baseline="0" noProof="0" dirty="0" err="1">
                <a:ln>
                  <a:noFill/>
                </a:ln>
                <a:solidFill>
                  <a:prstClr val="black"/>
                </a:solidFill>
                <a:effectLst/>
                <a:uLnTx/>
                <a:uFillTx/>
                <a:latin typeface="Courier New" panose="02070309020205020404" pitchFamily="49" charset="0"/>
                <a:ea typeface="ＭＳ Ｐゴシック" panose="020B0600070205080204" pitchFamily="34" charset="-128"/>
                <a:cs typeface="+mn-cs"/>
              </a:rPr>
              <a:t>RcvBuffer</a:t>
            </a:r>
            <a:endPar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a:p>
            <a:pPr marL="352425" marR="0" lvl="0" indent="-222250" algn="l" defTabSz="914400" rtl="0" eaLnBrk="1" fontAlgn="auto" latinLnBrk="0" hangingPunct="1">
              <a:lnSpc>
                <a:spcPct val="100000"/>
              </a:lnSpc>
              <a:spcBef>
                <a:spcPts val="10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sender limits amount of </a:t>
            </a:r>
            <a:r>
              <a:rPr kumimoji="0" lang="en-US" altLang="en-US" sz="2800" b="0" i="0" u="none" strike="noStrike" kern="1200" cap="none" spc="0" normalizeH="0" baseline="0" noProof="0" dirty="0" err="1">
                <a:ln>
                  <a:noFill/>
                </a:ln>
                <a:solidFill>
                  <a:prstClr val="black"/>
                </a:solidFill>
                <a:effectLst/>
                <a:uLnTx/>
                <a:uFillTx/>
                <a:latin typeface="Calibri" panose="020F0502020204030204"/>
                <a:ea typeface="ＭＳ Ｐゴシック" panose="020B0600070205080204" pitchFamily="34" charset="-128"/>
                <a:cs typeface="+mn-cs"/>
              </a:rPr>
              <a:t>unACKed</a:t>
            </a: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a:t>
            </a:r>
            <a:r>
              <a:rPr kumimoji="0" lang="en-US" altLang="ja-JP"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in-flight”) data to received </a:t>
            </a:r>
            <a:r>
              <a:rPr kumimoji="0" lang="en-US" altLang="ja-JP" sz="2800" b="1" i="0" u="none" strike="noStrike" kern="1200" cap="none" spc="0" normalizeH="0" baseline="0" noProof="0" dirty="0" err="1">
                <a:ln>
                  <a:noFill/>
                </a:ln>
                <a:solidFill>
                  <a:prstClr val="black"/>
                </a:solidFill>
                <a:effectLst/>
                <a:uLnTx/>
                <a:uFillTx/>
                <a:latin typeface="Courier New" panose="02070309020205020404" pitchFamily="49" charset="0"/>
                <a:ea typeface="ＭＳ Ｐゴシック" panose="020B0600070205080204" pitchFamily="34" charset="-128"/>
                <a:cs typeface="+mn-cs"/>
              </a:rPr>
              <a:t>rwnd</a:t>
            </a:r>
            <a:endParaRPr kumimoji="0" lang="en-US" altLang="ja-JP" sz="2800" b="1" i="0" u="none" strike="noStrike" kern="1200" cap="none" spc="0" normalizeH="0" baseline="0" noProof="0" dirty="0">
              <a:ln>
                <a:noFill/>
              </a:ln>
              <a:solidFill>
                <a:prstClr val="black"/>
              </a:solidFill>
              <a:effectLst/>
              <a:uLnTx/>
              <a:uFillTx/>
              <a:latin typeface="Courier New" panose="02070309020205020404" pitchFamily="49" charset="0"/>
              <a:ea typeface="ＭＳ Ｐゴシック" panose="020B0600070205080204" pitchFamily="34" charset="-128"/>
              <a:cs typeface="+mn-cs"/>
            </a:endParaRPr>
          </a:p>
          <a:p>
            <a:pPr marL="352425" marR="0" lvl="0" indent="-222250" algn="l" defTabSz="914400" rtl="0" eaLnBrk="1" fontAlgn="auto" latinLnBrk="0" hangingPunct="1">
              <a:lnSpc>
                <a:spcPct val="100000"/>
              </a:lnSpc>
              <a:spcBef>
                <a:spcPts val="10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guarantees receive buffer will not overflow</a:t>
            </a:r>
          </a:p>
        </p:txBody>
      </p:sp>
      <p:grpSp>
        <p:nvGrpSpPr>
          <p:cNvPr id="4" name="Group 3">
            <a:extLst>
              <a:ext uri="{FF2B5EF4-FFF2-40B4-BE49-F238E27FC236}">
                <a16:creationId xmlns:a16="http://schemas.microsoft.com/office/drawing/2014/main" id="{65ED315A-00AA-7C4A-8164-7D6F6F0CAA0E}"/>
              </a:ext>
            </a:extLst>
          </p:cNvPr>
          <p:cNvGrpSpPr/>
          <p:nvPr/>
        </p:nvGrpSpPr>
        <p:grpSpPr>
          <a:xfrm>
            <a:off x="7363745" y="1068614"/>
            <a:ext cx="4349284" cy="5165818"/>
            <a:chOff x="7334716" y="821871"/>
            <a:chExt cx="4349284" cy="5165818"/>
          </a:xfrm>
        </p:grpSpPr>
        <p:sp>
          <p:nvSpPr>
            <p:cNvPr id="43" name="Text Box 49">
              <a:extLst>
                <a:ext uri="{FF2B5EF4-FFF2-40B4-BE49-F238E27FC236}">
                  <a16:creationId xmlns:a16="http://schemas.microsoft.com/office/drawing/2014/main" id="{4942189D-75C7-5146-A769-620DCCD5AD2C}"/>
                </a:ext>
              </a:extLst>
            </p:cNvPr>
            <p:cNvSpPr txBox="1">
              <a:spLocks noChangeArrowheads="1"/>
            </p:cNvSpPr>
            <p:nvPr/>
          </p:nvSpPr>
          <p:spPr bwMode="auto">
            <a:xfrm>
              <a:off x="7334716" y="821871"/>
              <a:ext cx="4349284" cy="34163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rPr>
                <a:t>flow control: </a:t>
              </a:r>
              <a:r>
                <a:rPr kumimoji="0" lang="en-US" sz="16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rPr>
                <a:t># bytes receiver willing to accept</a:t>
              </a:r>
              <a:endParaRPr kumimoji="0" lang="en-US" sz="18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endParaRPr>
            </a:p>
          </p:txBody>
        </p:sp>
        <p:grpSp>
          <p:nvGrpSpPr>
            <p:cNvPr id="3" name="Group 2">
              <a:extLst>
                <a:ext uri="{FF2B5EF4-FFF2-40B4-BE49-F238E27FC236}">
                  <a16:creationId xmlns:a16="http://schemas.microsoft.com/office/drawing/2014/main" id="{013C6F91-8B0A-654D-A104-22DAAE940A5C}"/>
                </a:ext>
              </a:extLst>
            </p:cNvPr>
            <p:cNvGrpSpPr/>
            <p:nvPr/>
          </p:nvGrpSpPr>
          <p:grpSpPr>
            <a:xfrm>
              <a:off x="7490842" y="1445945"/>
              <a:ext cx="3173211" cy="4078555"/>
              <a:chOff x="7157014" y="1873079"/>
              <a:chExt cx="2251592" cy="2800562"/>
            </a:xfrm>
          </p:grpSpPr>
          <p:sp>
            <p:nvSpPr>
              <p:cNvPr id="31" name="Rectangle 4">
                <a:extLst>
                  <a:ext uri="{FF2B5EF4-FFF2-40B4-BE49-F238E27FC236}">
                    <a16:creationId xmlns:a16="http://schemas.microsoft.com/office/drawing/2014/main" id="{F26D3C4D-BBC1-F742-A1E0-D6E34A9B3149}"/>
                  </a:ext>
                </a:extLst>
              </p:cNvPr>
              <p:cNvSpPr>
                <a:spLocks noChangeArrowheads="1"/>
              </p:cNvSpPr>
              <p:nvPr/>
            </p:nvSpPr>
            <p:spPr bwMode="auto">
              <a:xfrm>
                <a:off x="7206558" y="1873079"/>
                <a:ext cx="2202048" cy="2745454"/>
              </a:xfrm>
              <a:prstGeom prst="rect">
                <a:avLst/>
              </a:prstGeom>
              <a:solidFill>
                <a:srgbClr val="000099"/>
              </a:solidFill>
              <a:ln>
                <a:noFill/>
              </a:ln>
              <a:effectLst/>
              <a:extLst>
                <a:ext uri="{91240B29-F687-4f45-9708-019B960494DF}">
                  <a14:hiddenLine xmlns="" xmlns:a14="http://schemas.microsoft.com/office/drawing/2010/main" w="1905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05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32" name="Rectangle 5">
                <a:extLst>
                  <a:ext uri="{FF2B5EF4-FFF2-40B4-BE49-F238E27FC236}">
                    <a16:creationId xmlns:a16="http://schemas.microsoft.com/office/drawing/2014/main" id="{EDEADB29-BFA2-B047-B027-A9139A42EC40}"/>
                  </a:ext>
                </a:extLst>
              </p:cNvPr>
              <p:cNvSpPr>
                <a:spLocks noChangeArrowheads="1"/>
              </p:cNvSpPr>
              <p:nvPr/>
            </p:nvSpPr>
            <p:spPr bwMode="auto">
              <a:xfrm>
                <a:off x="7158783" y="1939027"/>
                <a:ext cx="2202048" cy="2734614"/>
              </a:xfrm>
              <a:prstGeom prst="rect">
                <a:avLst/>
              </a:prstGeom>
              <a:solidFill>
                <a:srgbClr val="FFFFFF"/>
              </a:solidFill>
              <a:ln w="19050">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0" cap="none" spc="0" normalizeH="0" baseline="0" noProof="0">
                  <a:ln>
                    <a:noFill/>
                  </a:ln>
                  <a:solidFill>
                    <a:srgbClr val="000000"/>
                  </a:solidFill>
                  <a:effectLst/>
                  <a:uLnTx/>
                  <a:uFillTx/>
                  <a:latin typeface="Arial" charset="0"/>
                  <a:ea typeface="ＭＳ Ｐゴシック" charset="0"/>
                  <a:cs typeface="+mn-cs"/>
                </a:endParaRPr>
              </a:p>
            </p:txBody>
          </p:sp>
          <p:sp>
            <p:nvSpPr>
              <p:cNvPr id="33" name="Line 8">
                <a:extLst>
                  <a:ext uri="{FF2B5EF4-FFF2-40B4-BE49-F238E27FC236}">
                    <a16:creationId xmlns:a16="http://schemas.microsoft.com/office/drawing/2014/main" id="{D6DDC5BF-A1E6-C24B-9CE3-F65B498DEB30}"/>
                  </a:ext>
                </a:extLst>
              </p:cNvPr>
              <p:cNvSpPr>
                <a:spLocks noChangeShapeType="1"/>
              </p:cNvSpPr>
              <p:nvPr/>
            </p:nvSpPr>
            <p:spPr bwMode="auto">
              <a:xfrm>
                <a:off x="7160553" y="2152232"/>
                <a:ext cx="2199395" cy="2711"/>
              </a:xfrm>
              <a:prstGeom prst="line">
                <a:avLst/>
              </a:prstGeom>
              <a:noFill/>
              <a:ln w="1905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05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34" name="Line 9">
                <a:extLst>
                  <a:ext uri="{FF2B5EF4-FFF2-40B4-BE49-F238E27FC236}">
                    <a16:creationId xmlns:a16="http://schemas.microsoft.com/office/drawing/2014/main" id="{D073AA58-CCB9-1143-BD54-AECB66E97A27}"/>
                  </a:ext>
                </a:extLst>
              </p:cNvPr>
              <p:cNvSpPr>
                <a:spLocks noChangeShapeType="1"/>
              </p:cNvSpPr>
              <p:nvPr/>
            </p:nvSpPr>
            <p:spPr bwMode="auto">
              <a:xfrm flipV="1">
                <a:off x="7157014" y="2368146"/>
                <a:ext cx="2202048" cy="0"/>
              </a:xfrm>
              <a:prstGeom prst="line">
                <a:avLst/>
              </a:prstGeom>
              <a:noFill/>
              <a:ln w="1905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05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35" name="Line 16">
                <a:extLst>
                  <a:ext uri="{FF2B5EF4-FFF2-40B4-BE49-F238E27FC236}">
                    <a16:creationId xmlns:a16="http://schemas.microsoft.com/office/drawing/2014/main" id="{3BCF6F65-DFAE-C544-BAEE-68B6416C49EB}"/>
                  </a:ext>
                </a:extLst>
              </p:cNvPr>
              <p:cNvSpPr>
                <a:spLocks noChangeShapeType="1"/>
              </p:cNvSpPr>
              <p:nvPr/>
            </p:nvSpPr>
            <p:spPr bwMode="auto">
              <a:xfrm flipV="1">
                <a:off x="7162322" y="2584964"/>
                <a:ext cx="2202048" cy="0"/>
              </a:xfrm>
              <a:prstGeom prst="line">
                <a:avLst/>
              </a:prstGeom>
              <a:noFill/>
              <a:ln w="1905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05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36" name="Line 18">
                <a:extLst>
                  <a:ext uri="{FF2B5EF4-FFF2-40B4-BE49-F238E27FC236}">
                    <a16:creationId xmlns:a16="http://schemas.microsoft.com/office/drawing/2014/main" id="{73D40423-B9BC-B445-A204-77B62C8A65F0}"/>
                  </a:ext>
                </a:extLst>
              </p:cNvPr>
              <p:cNvSpPr>
                <a:spLocks noChangeShapeType="1"/>
              </p:cNvSpPr>
              <p:nvPr/>
            </p:nvSpPr>
            <p:spPr bwMode="auto">
              <a:xfrm flipV="1">
                <a:off x="7159668" y="2809912"/>
                <a:ext cx="2202049" cy="0"/>
              </a:xfrm>
              <a:prstGeom prst="line">
                <a:avLst/>
              </a:prstGeom>
              <a:noFill/>
              <a:ln w="1905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05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37" name="Line 19">
                <a:extLst>
                  <a:ext uri="{FF2B5EF4-FFF2-40B4-BE49-F238E27FC236}">
                    <a16:creationId xmlns:a16="http://schemas.microsoft.com/office/drawing/2014/main" id="{9E50A3C5-1DEF-C346-9F9A-A93A3289A502}"/>
                  </a:ext>
                </a:extLst>
              </p:cNvPr>
              <p:cNvSpPr>
                <a:spLocks noChangeShapeType="1"/>
              </p:cNvSpPr>
              <p:nvPr/>
            </p:nvSpPr>
            <p:spPr bwMode="auto">
              <a:xfrm flipV="1">
                <a:off x="7157014" y="3032150"/>
                <a:ext cx="2202048" cy="0"/>
              </a:xfrm>
              <a:prstGeom prst="line">
                <a:avLst/>
              </a:prstGeom>
              <a:noFill/>
              <a:ln w="1905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05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38" name="Line 20">
                <a:extLst>
                  <a:ext uri="{FF2B5EF4-FFF2-40B4-BE49-F238E27FC236}">
                    <a16:creationId xmlns:a16="http://schemas.microsoft.com/office/drawing/2014/main" id="{548B775C-D85F-5847-B406-FA9F2CBD5940}"/>
                  </a:ext>
                </a:extLst>
              </p:cNvPr>
              <p:cNvSpPr>
                <a:spLocks noChangeShapeType="1"/>
              </p:cNvSpPr>
              <p:nvPr/>
            </p:nvSpPr>
            <p:spPr bwMode="auto">
              <a:xfrm flipV="1">
                <a:off x="7157014" y="3351956"/>
                <a:ext cx="2202048" cy="0"/>
              </a:xfrm>
              <a:prstGeom prst="line">
                <a:avLst/>
              </a:prstGeom>
              <a:noFill/>
              <a:ln w="1905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05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39" name="Line 21">
                <a:extLst>
                  <a:ext uri="{FF2B5EF4-FFF2-40B4-BE49-F238E27FC236}">
                    <a16:creationId xmlns:a16="http://schemas.microsoft.com/office/drawing/2014/main" id="{5295938A-7AD9-3A43-B065-16AE7DE46620}"/>
                  </a:ext>
                </a:extLst>
              </p:cNvPr>
              <p:cNvSpPr>
                <a:spLocks noChangeShapeType="1"/>
              </p:cNvSpPr>
              <p:nvPr/>
            </p:nvSpPr>
            <p:spPr bwMode="auto">
              <a:xfrm flipH="1" flipV="1">
                <a:off x="8249633" y="2586771"/>
                <a:ext cx="2654" cy="442669"/>
              </a:xfrm>
              <a:prstGeom prst="line">
                <a:avLst/>
              </a:prstGeom>
              <a:noFill/>
              <a:ln w="1905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05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42" name="Text Box 22">
                <a:extLst>
                  <a:ext uri="{FF2B5EF4-FFF2-40B4-BE49-F238E27FC236}">
                    <a16:creationId xmlns:a16="http://schemas.microsoft.com/office/drawing/2014/main" id="{DBAB1210-0C8C-574D-9755-E0E40D1D8E2B}"/>
                  </a:ext>
                </a:extLst>
              </p:cNvPr>
              <p:cNvSpPr txBox="1">
                <a:spLocks noChangeArrowheads="1"/>
              </p:cNvSpPr>
              <p:nvPr/>
            </p:nvSpPr>
            <p:spPr bwMode="auto">
              <a:xfrm>
                <a:off x="8220544" y="2572087"/>
                <a:ext cx="1124010" cy="23247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rial" charset="0"/>
                    <a:ea typeface="ＭＳ Ｐゴシック" charset="0"/>
                    <a:cs typeface="+mn-cs"/>
                  </a:rPr>
                  <a:t>receive window</a:t>
                </a:r>
              </a:p>
            </p:txBody>
          </p:sp>
          <p:sp>
            <p:nvSpPr>
              <p:cNvPr id="41" name="Line 10">
                <a:extLst>
                  <a:ext uri="{FF2B5EF4-FFF2-40B4-BE49-F238E27FC236}">
                    <a16:creationId xmlns:a16="http://schemas.microsoft.com/office/drawing/2014/main" id="{A5EAF221-945B-9044-8647-B161BDC6D143}"/>
                  </a:ext>
                </a:extLst>
              </p:cNvPr>
              <p:cNvSpPr>
                <a:spLocks noChangeShapeType="1"/>
              </p:cNvSpPr>
              <p:nvPr/>
            </p:nvSpPr>
            <p:spPr bwMode="auto">
              <a:xfrm flipH="1" flipV="1">
                <a:off x="8241671" y="1940977"/>
                <a:ext cx="981" cy="207817"/>
              </a:xfrm>
              <a:prstGeom prst="line">
                <a:avLst/>
              </a:prstGeom>
              <a:noFill/>
              <a:ln w="1905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05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44" name="Line 53">
              <a:extLst>
                <a:ext uri="{FF2B5EF4-FFF2-40B4-BE49-F238E27FC236}">
                  <a16:creationId xmlns:a16="http://schemas.microsoft.com/office/drawing/2014/main" id="{1BBBD060-CF26-F24A-BA7E-49EE7DADEE01}"/>
                </a:ext>
              </a:extLst>
            </p:cNvPr>
            <p:cNvSpPr>
              <a:spLocks noChangeShapeType="1"/>
            </p:cNvSpPr>
            <p:nvPr/>
          </p:nvSpPr>
          <p:spPr bwMode="auto">
            <a:xfrm flipH="1" flipV="1">
              <a:off x="7968285" y="1150408"/>
              <a:ext cx="1233771" cy="1404106"/>
            </a:xfrm>
            <a:prstGeom prst="line">
              <a:avLst/>
            </a:prstGeom>
            <a:noFill/>
            <a:ln w="19050">
              <a:solidFill>
                <a:srgbClr val="C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05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46" name="Text Box 49">
              <a:extLst>
                <a:ext uri="{FF2B5EF4-FFF2-40B4-BE49-F238E27FC236}">
                  <a16:creationId xmlns:a16="http://schemas.microsoft.com/office/drawing/2014/main" id="{FBFCD652-9EB9-FE4F-BB9F-A9277C4DE74F}"/>
                </a:ext>
              </a:extLst>
            </p:cNvPr>
            <p:cNvSpPr txBox="1">
              <a:spLocks noChangeArrowheads="1"/>
            </p:cNvSpPr>
            <p:nvPr/>
          </p:nvSpPr>
          <p:spPr bwMode="auto">
            <a:xfrm>
              <a:off x="8125744" y="5646057"/>
              <a:ext cx="2310027" cy="34163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rPr>
                <a:t>TCP segment format</a:t>
              </a:r>
            </a:p>
          </p:txBody>
        </p:sp>
      </p:grpSp>
      <p:sp>
        <p:nvSpPr>
          <p:cNvPr id="20" name="Slide Number Placeholder 2">
            <a:extLst>
              <a:ext uri="{FF2B5EF4-FFF2-40B4-BE49-F238E27FC236}">
                <a16:creationId xmlns:a16="http://schemas.microsoft.com/office/drawing/2014/main" id="{73A53F5E-537D-1E40-85EE-92D8692A70E6}"/>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110</a:t>
            </a:fld>
            <a:endParaRPr lang="en-US" dirty="0"/>
          </a:p>
        </p:txBody>
      </p:sp>
    </p:spTree>
    <p:extLst>
      <p:ext uri="{BB962C8B-B14F-4D97-AF65-F5344CB8AC3E}">
        <p14:creationId xmlns:p14="http://schemas.microsoft.com/office/powerpoint/2010/main" val="3774413299"/>
      </p:ext>
    </p:extLst>
  </p:cSld>
  <p:clrMapOvr>
    <a:masterClrMapping/>
  </p:clrMapOvr>
  <p:transition spd="med">
    <p:fade/>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F1E0A8-BC3D-126E-AEC8-6B614048EDFD}"/>
              </a:ext>
            </a:extLst>
          </p:cNvPr>
          <p:cNvSpPr>
            <a:spLocks noGrp="1"/>
          </p:cNvSpPr>
          <p:nvPr>
            <p:ph type="title"/>
          </p:nvPr>
        </p:nvSpPr>
        <p:spPr/>
        <p:txBody>
          <a:bodyPr/>
          <a:lstStyle/>
          <a:p>
            <a:r>
              <a:rPr lang="en-US" dirty="0"/>
              <a:t>An example</a:t>
            </a:r>
          </a:p>
        </p:txBody>
      </p:sp>
      <p:sp>
        <p:nvSpPr>
          <p:cNvPr id="3" name="Content Placeholder 2">
            <a:extLst>
              <a:ext uri="{FF2B5EF4-FFF2-40B4-BE49-F238E27FC236}">
                <a16:creationId xmlns:a16="http://schemas.microsoft.com/office/drawing/2014/main" id="{924BA405-D5FC-0B86-4903-43C0F081C234}"/>
              </a:ext>
            </a:extLst>
          </p:cNvPr>
          <p:cNvSpPr>
            <a:spLocks noGrp="1"/>
          </p:cNvSpPr>
          <p:nvPr>
            <p:ph sz="half" idx="1"/>
          </p:nvPr>
        </p:nvSpPr>
        <p:spPr>
          <a:xfrm>
            <a:off x="838200" y="1825625"/>
            <a:ext cx="4983480" cy="4351338"/>
          </a:xfrm>
        </p:spPr>
        <p:txBody>
          <a:bodyPr>
            <a:normAutofit fontScale="92500" lnSpcReduction="20000"/>
          </a:bodyPr>
          <a:lstStyle/>
          <a:p>
            <a:r>
              <a:rPr lang="en-US" dirty="0"/>
              <a:t>Q: what if MSS (sender to receiver) = 1KB?</a:t>
            </a:r>
          </a:p>
          <a:p>
            <a:r>
              <a:rPr lang="en-US" sz="2200" dirty="0"/>
              <a:t>Think about GO BACK N and Selective repeat: receivers buffer is filled (out of order) depending on order of reception of a window of data (byte stream) to receive, this buffer that the receiver has is tracked by </a:t>
            </a:r>
            <a:r>
              <a:rPr lang="en-US" sz="2200" dirty="0" err="1"/>
              <a:t>rwnd</a:t>
            </a:r>
            <a:r>
              <a:rPr lang="en-US" sz="2200" dirty="0"/>
              <a:t> to control how much data the sender can send based on how much buffer space is left in total for the receiver.</a:t>
            </a:r>
          </a:p>
          <a:p>
            <a:r>
              <a:rPr lang="en-US" dirty="0"/>
              <a:t>It is correct then to say the receiver can </a:t>
            </a:r>
            <a:r>
              <a:rPr lang="en-US" dirty="0" err="1"/>
              <a:t>explicity</a:t>
            </a:r>
            <a:r>
              <a:rPr lang="en-US" dirty="0"/>
              <a:t> control data transmission by the sender through the WIN bits from the RWND TCP header field.</a:t>
            </a:r>
          </a:p>
        </p:txBody>
      </p:sp>
      <p:sp>
        <p:nvSpPr>
          <p:cNvPr id="5" name="Slide Number Placeholder 4">
            <a:extLst>
              <a:ext uri="{FF2B5EF4-FFF2-40B4-BE49-F238E27FC236}">
                <a16:creationId xmlns:a16="http://schemas.microsoft.com/office/drawing/2014/main" id="{654DE672-8F94-B1A0-5539-5A6C4CDA5768}"/>
              </a:ext>
            </a:extLst>
          </p:cNvPr>
          <p:cNvSpPr>
            <a:spLocks noGrp="1"/>
          </p:cNvSpPr>
          <p:nvPr>
            <p:ph type="sldNum" sz="quarter" idx="4"/>
          </p:nvPr>
        </p:nvSpPr>
        <p:spPr/>
        <p:txBody>
          <a:bodyPr/>
          <a:lstStyle/>
          <a:p>
            <a:r>
              <a:rPr lang="en-US"/>
              <a:t>Transport Layer: 3-</a:t>
            </a:r>
            <a:fld id="{C4204591-24BD-A542-B9D5-F8D8A88D2FEE}" type="slidenum">
              <a:rPr lang="en-US" smtClean="0"/>
              <a:pPr/>
              <a:t>111</a:t>
            </a:fld>
            <a:endParaRPr lang="en-US" dirty="0"/>
          </a:p>
        </p:txBody>
      </p:sp>
      <p:pic>
        <p:nvPicPr>
          <p:cNvPr id="7172" name="Picture 4">
            <a:extLst>
              <a:ext uri="{FF2B5EF4-FFF2-40B4-BE49-F238E27FC236}">
                <a16:creationId xmlns:a16="http://schemas.microsoft.com/office/drawing/2014/main" id="{A017C862-B509-5E93-1097-D77E58BB7C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78582" y="1310304"/>
            <a:ext cx="6284234" cy="47021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051789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1" y="289325"/>
            <a:ext cx="10515600" cy="894622"/>
          </a:xfrm>
        </p:spPr>
        <p:txBody>
          <a:bodyPr/>
          <a:lstStyle/>
          <a:p>
            <a:r>
              <a:rPr lang="en-US" altLang="en-US" dirty="0">
                <a:cs typeface="Calibri" panose="020F0502020204030204" pitchFamily="34" charset="0"/>
              </a:rPr>
              <a:t>Chapter 3: roadmap</a:t>
            </a:r>
            <a:endParaRPr lang="en-US" dirty="0"/>
          </a:p>
        </p:txBody>
      </p:sp>
      <p:sp>
        <p:nvSpPr>
          <p:cNvPr id="9" name="Rectangle 4">
            <a:extLst>
              <a:ext uri="{FF2B5EF4-FFF2-40B4-BE49-F238E27FC236}">
                <a16:creationId xmlns:a16="http://schemas.microsoft.com/office/drawing/2014/main" id="{55AB9D8D-7F05-094B-8DA6-3095A7A7A096}"/>
              </a:ext>
            </a:extLst>
          </p:cNvPr>
          <p:cNvSpPr>
            <a:spLocks noGrp="1" noChangeArrowheads="1"/>
          </p:cNvSpPr>
          <p:nvPr>
            <p:ph sz="half" idx="2"/>
          </p:nvPr>
        </p:nvSpPr>
        <p:spPr>
          <a:xfrm>
            <a:off x="798690" y="1414011"/>
            <a:ext cx="6618109" cy="5029078"/>
          </a:xfrm>
        </p:spPr>
        <p:txBody>
          <a:bodyPr>
            <a:normAutofit/>
          </a:bodyPr>
          <a:lstStyle/>
          <a:p>
            <a:pPr marL="403225" indent="-285750">
              <a:spcBef>
                <a:spcPts val="800"/>
              </a:spcBef>
              <a:buClr>
                <a:schemeClr val="bg1">
                  <a:lumMod val="75000"/>
                </a:schemeClr>
              </a:buClr>
            </a:pPr>
            <a:r>
              <a:rPr lang="en-US" altLang="en-US" sz="3200" dirty="0">
                <a:solidFill>
                  <a:schemeClr val="bg1">
                    <a:lumMod val="75000"/>
                  </a:schemeClr>
                </a:solidFill>
                <a:cs typeface="Calibri" panose="020F0502020204030204" pitchFamily="34" charset="0"/>
              </a:rPr>
              <a:t>Transport-layer services</a:t>
            </a:r>
          </a:p>
          <a:p>
            <a:pPr marL="403225" indent="-285750">
              <a:spcBef>
                <a:spcPts val="800"/>
              </a:spcBef>
              <a:buClr>
                <a:schemeClr val="bg1">
                  <a:lumMod val="75000"/>
                </a:schemeClr>
              </a:buClr>
            </a:pPr>
            <a:r>
              <a:rPr lang="en-US" altLang="en-US" sz="3200" dirty="0">
                <a:solidFill>
                  <a:schemeClr val="bg1">
                    <a:lumMod val="75000"/>
                  </a:schemeClr>
                </a:solidFill>
                <a:cs typeface="Calibri" panose="020F0502020204030204" pitchFamily="34" charset="0"/>
              </a:rPr>
              <a:t>Multiplexing and demultiplexing</a:t>
            </a:r>
          </a:p>
          <a:p>
            <a:pPr marL="403225" indent="-285750">
              <a:spcBef>
                <a:spcPts val="800"/>
              </a:spcBef>
              <a:buClr>
                <a:schemeClr val="bg1">
                  <a:lumMod val="75000"/>
                </a:schemeClr>
              </a:buClr>
            </a:pPr>
            <a:r>
              <a:rPr lang="en-US" altLang="en-US" sz="3200" dirty="0">
                <a:solidFill>
                  <a:schemeClr val="bg1">
                    <a:lumMod val="75000"/>
                  </a:schemeClr>
                </a:solidFill>
                <a:cs typeface="Calibri" panose="020F0502020204030204" pitchFamily="34" charset="0"/>
              </a:rPr>
              <a:t>Connectionless transport: UDP</a:t>
            </a:r>
          </a:p>
          <a:p>
            <a:pPr marL="403225" indent="-285750">
              <a:spcBef>
                <a:spcPts val="800"/>
              </a:spcBef>
              <a:buClr>
                <a:schemeClr val="bg1">
                  <a:lumMod val="75000"/>
                </a:schemeClr>
              </a:buClr>
            </a:pPr>
            <a:r>
              <a:rPr lang="en-US" altLang="en-US" sz="3200" dirty="0">
                <a:solidFill>
                  <a:schemeClr val="bg1">
                    <a:lumMod val="75000"/>
                  </a:schemeClr>
                </a:solidFill>
                <a:cs typeface="Calibri" panose="020F0502020204030204" pitchFamily="34" charset="0"/>
              </a:rPr>
              <a:t>Principles of reliable data transfer </a:t>
            </a:r>
          </a:p>
          <a:p>
            <a:pPr marL="403225" indent="-285750">
              <a:spcBef>
                <a:spcPts val="800"/>
              </a:spcBef>
              <a:buClr>
                <a:schemeClr val="bg1">
                  <a:lumMod val="75000"/>
                </a:schemeClr>
              </a:buClr>
            </a:pPr>
            <a:r>
              <a:rPr lang="en-US" sz="3200" dirty="0">
                <a:solidFill>
                  <a:schemeClr val="bg1">
                    <a:lumMod val="75000"/>
                  </a:schemeClr>
                </a:solidFill>
              </a:rPr>
              <a:t>Connection-oriented transport: TCP</a:t>
            </a:r>
          </a:p>
          <a:p>
            <a:pPr marL="403225" indent="-285750">
              <a:spcBef>
                <a:spcPts val="800"/>
              </a:spcBef>
              <a:buClr>
                <a:schemeClr val="bg1">
                  <a:lumMod val="75000"/>
                </a:schemeClr>
              </a:buClr>
            </a:pPr>
            <a:r>
              <a:rPr lang="en-US" sz="3200" dirty="0"/>
              <a:t>TCP congestion control</a:t>
            </a:r>
          </a:p>
          <a:p>
            <a:pPr marL="117475" indent="0">
              <a:spcBef>
                <a:spcPts val="800"/>
              </a:spcBef>
              <a:buClr>
                <a:schemeClr val="bg1">
                  <a:lumMod val="75000"/>
                </a:schemeClr>
              </a:buClr>
              <a:buNone/>
            </a:pPr>
            <a:endParaRPr lang="en-US" sz="3200" dirty="0">
              <a:solidFill>
                <a:schemeClr val="bg1">
                  <a:lumMod val="75000"/>
                </a:schemeClr>
              </a:solidFill>
            </a:endParaRPr>
          </a:p>
          <a:p>
            <a:pPr eaLnBrk="1" hangingPunct="1">
              <a:buFont typeface="Wingdings" panose="05000000000000000000" pitchFamily="2" charset="2"/>
              <a:buNone/>
            </a:pPr>
            <a:endParaRPr lang="en-US" altLang="en-US" sz="2400" dirty="0"/>
          </a:p>
        </p:txBody>
      </p:sp>
      <p:sp>
        <p:nvSpPr>
          <p:cNvPr id="3" name="Slide Number Placeholder 2">
            <a:extLst>
              <a:ext uri="{FF2B5EF4-FFF2-40B4-BE49-F238E27FC236}">
                <a16:creationId xmlns:a16="http://schemas.microsoft.com/office/drawing/2014/main" id="{2DB81C94-6123-D143-8C6E-7FF67BFA422F}"/>
              </a:ext>
            </a:extLst>
          </p:cNvPr>
          <p:cNvSpPr>
            <a:spLocks noGrp="1"/>
          </p:cNvSpPr>
          <p:nvPr>
            <p:ph type="sldNum" sz="quarter" idx="4"/>
          </p:nvPr>
        </p:nvSpPr>
        <p:spPr/>
        <p:txBody>
          <a:bodyPr/>
          <a:lstStyle/>
          <a:p>
            <a:r>
              <a:rPr lang="en-US" dirty="0"/>
              <a:t>Transport Layer: 3-</a:t>
            </a:r>
            <a:fld id="{C4204591-24BD-A542-B9D5-F8D8A88D2FEE}" type="slidenum">
              <a:rPr lang="en-US" smtClean="0"/>
              <a:pPr/>
              <a:t>112</a:t>
            </a:fld>
            <a:endParaRPr lang="en-US" dirty="0"/>
          </a:p>
        </p:txBody>
      </p:sp>
      <p:pic>
        <p:nvPicPr>
          <p:cNvPr id="6" name="Picture 5">
            <a:extLst>
              <a:ext uri="{FF2B5EF4-FFF2-40B4-BE49-F238E27FC236}">
                <a16:creationId xmlns:a16="http://schemas.microsoft.com/office/drawing/2014/main" id="{FC6EDA9F-A4F6-9E48-A741-C2AF8BE224BB}"/>
              </a:ext>
            </a:extLst>
          </p:cNvPr>
          <p:cNvPicPr>
            <a:picLocks noChangeAspect="1"/>
          </p:cNvPicPr>
          <p:nvPr/>
        </p:nvPicPr>
        <p:blipFill>
          <a:blip r:embed="rId3"/>
          <a:stretch>
            <a:fillRect/>
          </a:stretch>
        </p:blipFill>
        <p:spPr>
          <a:xfrm>
            <a:off x="7774329" y="1293471"/>
            <a:ext cx="3657600" cy="2743200"/>
          </a:xfrm>
          <a:prstGeom prst="rect">
            <a:avLst/>
          </a:prstGeom>
        </p:spPr>
      </p:pic>
    </p:spTree>
    <p:extLst>
      <p:ext uri="{BB962C8B-B14F-4D97-AF65-F5344CB8AC3E}">
        <p14:creationId xmlns:p14="http://schemas.microsoft.com/office/powerpoint/2010/main" val="268142295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768DFA-A6D2-18C1-2E07-2F81721D1BE5}"/>
              </a:ext>
            </a:extLst>
          </p:cNvPr>
          <p:cNvSpPr>
            <a:spLocks noGrp="1"/>
          </p:cNvSpPr>
          <p:nvPr>
            <p:ph type="title"/>
          </p:nvPr>
        </p:nvSpPr>
        <p:spPr>
          <a:xfrm>
            <a:off x="666750" y="438278"/>
            <a:ext cx="10515600" cy="894622"/>
          </a:xfrm>
        </p:spPr>
        <p:txBody>
          <a:bodyPr/>
          <a:lstStyle/>
          <a:p>
            <a:r>
              <a:rPr lang="en-US" sz="4400" dirty="0">
                <a:ea typeface="ＭＳ Ｐゴシック" charset="0"/>
                <a:cs typeface="+mj-cs"/>
              </a:rPr>
              <a:t>Congestion</a:t>
            </a:r>
            <a:endParaRPr lang="en-US" dirty="0"/>
          </a:p>
        </p:txBody>
      </p:sp>
      <p:sp>
        <p:nvSpPr>
          <p:cNvPr id="3" name="Content Placeholder 2">
            <a:extLst>
              <a:ext uri="{FF2B5EF4-FFF2-40B4-BE49-F238E27FC236}">
                <a16:creationId xmlns:a16="http://schemas.microsoft.com/office/drawing/2014/main" id="{92E8557C-DF94-0065-6C0E-08B3BEEA0E53}"/>
              </a:ext>
            </a:extLst>
          </p:cNvPr>
          <p:cNvSpPr>
            <a:spLocks noGrp="1"/>
          </p:cNvSpPr>
          <p:nvPr>
            <p:ph sz="half" idx="1"/>
          </p:nvPr>
        </p:nvSpPr>
        <p:spPr>
          <a:xfrm>
            <a:off x="609015" y="1748579"/>
            <a:ext cx="11353801" cy="4351338"/>
          </a:xfrm>
        </p:spPr>
        <p:txBody>
          <a:bodyPr/>
          <a:lstStyle/>
          <a:p>
            <a:pPr>
              <a:buFont typeface="Wingdings" panose="05000000000000000000" pitchFamily="2" charset="2"/>
              <a:buNone/>
            </a:pPr>
            <a:r>
              <a:rPr lang="en-US" altLang="en-US" sz="3200" i="1" dirty="0">
                <a:solidFill>
                  <a:srgbClr val="CC0000"/>
                </a:solidFill>
              </a:rPr>
              <a:t>congestion</a:t>
            </a:r>
            <a:r>
              <a:rPr lang="en-US" altLang="en-US" sz="3200" dirty="0">
                <a:solidFill>
                  <a:srgbClr val="CC0000"/>
                </a:solidFill>
              </a:rPr>
              <a:t>:</a:t>
            </a:r>
            <a:endParaRPr lang="en-US" altLang="en-US" dirty="0">
              <a:solidFill>
                <a:srgbClr val="CC0000"/>
              </a:solidFill>
            </a:endParaRPr>
          </a:p>
          <a:p>
            <a:r>
              <a:rPr lang="en-US" altLang="ja-JP" dirty="0"/>
              <a:t>too many sources sending too much data too fast for </a:t>
            </a:r>
            <a:r>
              <a:rPr lang="en-US" altLang="ja-JP" i="1" dirty="0">
                <a:solidFill>
                  <a:srgbClr val="000099"/>
                </a:solidFill>
              </a:rPr>
              <a:t>network/routers</a:t>
            </a:r>
            <a:r>
              <a:rPr lang="en-US" altLang="ja-JP" dirty="0"/>
              <a:t> to handle</a:t>
            </a:r>
          </a:p>
          <a:p>
            <a:r>
              <a:rPr lang="en-US" altLang="en-US" dirty="0"/>
              <a:t>a top-10 problem</a:t>
            </a:r>
          </a:p>
          <a:p>
            <a:r>
              <a:rPr lang="en-US" altLang="en-US" dirty="0"/>
              <a:t>What</a:t>
            </a:r>
            <a:r>
              <a:rPr lang="zh-CN" altLang="en-US" dirty="0"/>
              <a:t> </a:t>
            </a:r>
            <a:r>
              <a:rPr lang="en-US" altLang="zh-CN" dirty="0"/>
              <a:t>harms</a:t>
            </a:r>
            <a:r>
              <a:rPr lang="zh-CN" altLang="en-US" dirty="0"/>
              <a:t> </a:t>
            </a:r>
            <a:r>
              <a:rPr lang="en-US" altLang="zh-CN" dirty="0"/>
              <a:t>does</a:t>
            </a:r>
            <a:r>
              <a:rPr lang="zh-CN" altLang="en-US" dirty="0"/>
              <a:t> </a:t>
            </a:r>
            <a:r>
              <a:rPr lang="en-US" altLang="zh-CN" dirty="0"/>
              <a:t>it</a:t>
            </a:r>
            <a:r>
              <a:rPr lang="zh-CN" altLang="en-US" dirty="0"/>
              <a:t> </a:t>
            </a:r>
            <a:r>
              <a:rPr lang="en-US" altLang="zh-CN" dirty="0"/>
              <a:t>cause?</a:t>
            </a:r>
            <a:endParaRPr lang="en-US" altLang="en-US" dirty="0"/>
          </a:p>
          <a:p>
            <a:endParaRPr lang="en-US" dirty="0"/>
          </a:p>
        </p:txBody>
      </p:sp>
      <p:sp>
        <p:nvSpPr>
          <p:cNvPr id="5" name="Slide Number Placeholder 4">
            <a:extLst>
              <a:ext uri="{FF2B5EF4-FFF2-40B4-BE49-F238E27FC236}">
                <a16:creationId xmlns:a16="http://schemas.microsoft.com/office/drawing/2014/main" id="{0A1A35B2-CBE6-974A-7100-8A251BA639E0}"/>
              </a:ext>
            </a:extLst>
          </p:cNvPr>
          <p:cNvSpPr>
            <a:spLocks noGrp="1"/>
          </p:cNvSpPr>
          <p:nvPr>
            <p:ph type="sldNum" sz="quarter" idx="4"/>
          </p:nvPr>
        </p:nvSpPr>
        <p:spPr/>
        <p:txBody>
          <a:bodyPr/>
          <a:lstStyle/>
          <a:p>
            <a:r>
              <a:rPr lang="en-US"/>
              <a:t>Transport Layer: 3-</a:t>
            </a:r>
            <a:fld id="{C4204591-24BD-A542-B9D5-F8D8A88D2FEE}" type="slidenum">
              <a:rPr lang="en-US" smtClean="0"/>
              <a:pPr/>
              <a:t>113</a:t>
            </a:fld>
            <a:endParaRPr lang="en-US" dirty="0"/>
          </a:p>
        </p:txBody>
      </p:sp>
      <p:pic>
        <p:nvPicPr>
          <p:cNvPr id="6" name="Picture 5" descr="Chaos at Yio Chu Kang Road junction on Sunday afternoon as traffic lights  stop working, Transport News &amp; Top Stories - The Straits Times">
            <a:extLst>
              <a:ext uri="{FF2B5EF4-FFF2-40B4-BE49-F238E27FC236}">
                <a16:creationId xmlns:a16="http://schemas.microsoft.com/office/drawing/2014/main" id="{143234ED-ED8D-474F-A26E-DC44C9CE53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11945" y="3129738"/>
            <a:ext cx="3899339" cy="30641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944401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EDD81-8AD1-1CAE-F168-7C95BBCBA247}"/>
              </a:ext>
            </a:extLst>
          </p:cNvPr>
          <p:cNvSpPr>
            <a:spLocks noGrp="1"/>
          </p:cNvSpPr>
          <p:nvPr>
            <p:ph type="title"/>
          </p:nvPr>
        </p:nvSpPr>
        <p:spPr/>
        <p:txBody>
          <a:bodyPr/>
          <a:lstStyle/>
          <a:p>
            <a:r>
              <a:rPr lang="en-US" altLang="zh-CN" dirty="0"/>
              <a:t>Congestion control and flow control:</a:t>
            </a:r>
            <a:endParaRPr lang="en-US" dirty="0"/>
          </a:p>
        </p:txBody>
      </p:sp>
      <p:sp>
        <p:nvSpPr>
          <p:cNvPr id="5" name="Slide Number Placeholder 4">
            <a:extLst>
              <a:ext uri="{FF2B5EF4-FFF2-40B4-BE49-F238E27FC236}">
                <a16:creationId xmlns:a16="http://schemas.microsoft.com/office/drawing/2014/main" id="{E8039588-1C09-816C-06EC-BFFF94B1BA3A}"/>
              </a:ext>
            </a:extLst>
          </p:cNvPr>
          <p:cNvSpPr>
            <a:spLocks noGrp="1"/>
          </p:cNvSpPr>
          <p:nvPr>
            <p:ph type="sldNum" sz="quarter" idx="4"/>
          </p:nvPr>
        </p:nvSpPr>
        <p:spPr/>
        <p:txBody>
          <a:bodyPr/>
          <a:lstStyle/>
          <a:p>
            <a:r>
              <a:rPr lang="en-US"/>
              <a:t>Transport Layer: 3-</a:t>
            </a:r>
            <a:fld id="{C4204591-24BD-A542-B9D5-F8D8A88D2FEE}" type="slidenum">
              <a:rPr lang="en-US" smtClean="0"/>
              <a:pPr/>
              <a:t>114</a:t>
            </a:fld>
            <a:endParaRPr lang="en-US" dirty="0"/>
          </a:p>
        </p:txBody>
      </p:sp>
      <p:pic>
        <p:nvPicPr>
          <p:cNvPr id="6" name="Google Shape;2843;p62" descr="6-36">
            <a:extLst>
              <a:ext uri="{FF2B5EF4-FFF2-40B4-BE49-F238E27FC236}">
                <a16:creationId xmlns:a16="http://schemas.microsoft.com/office/drawing/2014/main" id="{AC62E8CD-EC1F-9C93-8705-4579154D0631}"/>
              </a:ext>
            </a:extLst>
          </p:cNvPr>
          <p:cNvPicPr preferRelativeResize="0"/>
          <p:nvPr/>
        </p:nvPicPr>
        <p:blipFill rotWithShape="1">
          <a:blip r:embed="rId3">
            <a:alphaModFix/>
          </a:blip>
          <a:srcRect/>
          <a:stretch/>
        </p:blipFill>
        <p:spPr>
          <a:xfrm>
            <a:off x="2807425" y="1537721"/>
            <a:ext cx="6934200" cy="4243388"/>
          </a:xfrm>
          <a:prstGeom prst="rect">
            <a:avLst/>
          </a:prstGeom>
          <a:noFill/>
          <a:ln>
            <a:noFill/>
          </a:ln>
        </p:spPr>
      </p:pic>
      <p:sp>
        <p:nvSpPr>
          <p:cNvPr id="7" name="Google Shape;2842;p62">
            <a:extLst>
              <a:ext uri="{FF2B5EF4-FFF2-40B4-BE49-F238E27FC236}">
                <a16:creationId xmlns:a16="http://schemas.microsoft.com/office/drawing/2014/main" id="{E55EA042-88A2-0BD3-40ED-082CACA48787}"/>
              </a:ext>
            </a:extLst>
          </p:cNvPr>
          <p:cNvSpPr/>
          <p:nvPr/>
        </p:nvSpPr>
        <p:spPr>
          <a:xfrm>
            <a:off x="1890712" y="5830631"/>
            <a:ext cx="8410575" cy="83820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609600" marR="0" lvl="0" indent="-609600" algn="l" rtl="0">
              <a:lnSpc>
                <a:spcPct val="90000"/>
              </a:lnSpc>
              <a:spcBef>
                <a:spcPts val="0"/>
              </a:spcBef>
              <a:spcAft>
                <a:spcPts val="0"/>
              </a:spcAft>
              <a:buClr>
                <a:schemeClr val="dk1"/>
              </a:buClr>
              <a:buSzPts val="2800"/>
              <a:buFont typeface="Noto Sans Symbols"/>
              <a:buNone/>
            </a:pPr>
            <a:r>
              <a:rPr lang="en-US" sz="2800">
                <a:solidFill>
                  <a:schemeClr val="dk1"/>
                </a:solidFill>
                <a:latin typeface="Times New Roman"/>
                <a:ea typeface="Times New Roman"/>
                <a:cs typeface="Times New Roman"/>
                <a:sym typeface="Times New Roman"/>
              </a:rPr>
              <a:t>(a) A fast network feeding a low capacity receiver.</a:t>
            </a:r>
            <a:endParaRPr/>
          </a:p>
          <a:p>
            <a:pPr marL="609600" marR="0" lvl="0" indent="-609600" algn="l" rtl="0">
              <a:lnSpc>
                <a:spcPct val="90000"/>
              </a:lnSpc>
              <a:spcBef>
                <a:spcPts val="560"/>
              </a:spcBef>
              <a:spcAft>
                <a:spcPts val="0"/>
              </a:spcAft>
              <a:buClr>
                <a:schemeClr val="dk1"/>
              </a:buClr>
              <a:buSzPts val="2800"/>
              <a:buFont typeface="Noto Sans Symbols"/>
              <a:buNone/>
            </a:pPr>
            <a:r>
              <a:rPr lang="en-US" sz="2800">
                <a:solidFill>
                  <a:schemeClr val="dk1"/>
                </a:solidFill>
                <a:latin typeface="Times New Roman"/>
                <a:ea typeface="Times New Roman"/>
                <a:cs typeface="Times New Roman"/>
                <a:sym typeface="Times New Roman"/>
              </a:rPr>
              <a:t>(b) A slow network feeding a high-capacity receiver.</a:t>
            </a:r>
            <a:endParaRPr/>
          </a:p>
        </p:txBody>
      </p:sp>
    </p:spTree>
    <p:extLst>
      <p:ext uri="{BB962C8B-B14F-4D97-AF65-F5344CB8AC3E}">
        <p14:creationId xmlns:p14="http://schemas.microsoft.com/office/powerpoint/2010/main" val="388431321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68F9DFB-E3CB-2A2B-5904-DF9E93A5903B}"/>
              </a:ext>
            </a:extLst>
          </p:cNvPr>
          <p:cNvSpPr>
            <a:spLocks noGrp="1"/>
          </p:cNvSpPr>
          <p:nvPr>
            <p:ph idx="1"/>
          </p:nvPr>
        </p:nvSpPr>
        <p:spPr/>
        <p:txBody>
          <a:bodyPr/>
          <a:lstStyle/>
          <a:p>
            <a:r>
              <a:rPr lang="en-US" b="1" dirty="0"/>
              <a:t>Why we need congestion control</a:t>
            </a:r>
          </a:p>
          <a:p>
            <a:pPr lvl="1"/>
            <a:r>
              <a:rPr lang="en-US" altLang="en-US" sz="2400" dirty="0"/>
              <a:t>Long Delays</a:t>
            </a:r>
          </a:p>
          <a:p>
            <a:pPr lvl="1"/>
            <a:r>
              <a:rPr lang="en-US" altLang="en-US" dirty="0"/>
              <a:t>Decreased throughput </a:t>
            </a:r>
          </a:p>
          <a:p>
            <a:pPr lvl="1"/>
            <a:r>
              <a:rPr lang="en-US" altLang="en-US" sz="2400" dirty="0"/>
              <a:t>Waste of network </a:t>
            </a:r>
            <a:r>
              <a:rPr lang="en-US" altLang="en-US" dirty="0"/>
              <a:t>bandwidth</a:t>
            </a:r>
            <a:endParaRPr lang="en-US" altLang="en-US" sz="2400" dirty="0"/>
          </a:p>
          <a:p>
            <a:pPr marL="457200" lvl="1" indent="0">
              <a:buNone/>
            </a:pPr>
            <a:endParaRPr lang="en-US" altLang="zh-CN" dirty="0"/>
          </a:p>
          <a:p>
            <a:r>
              <a:rPr lang="en-US" dirty="0"/>
              <a:t>TCP’s design for Congestion Control</a:t>
            </a:r>
          </a:p>
          <a:p>
            <a:pPr lvl="1"/>
            <a:r>
              <a:rPr lang="en-US" dirty="0"/>
              <a:t>How to sense congestion</a:t>
            </a:r>
            <a:r>
              <a:rPr lang="zh-CN" altLang="en-US" dirty="0"/>
              <a:t>？</a:t>
            </a:r>
            <a:endParaRPr lang="en-US" dirty="0"/>
          </a:p>
          <a:p>
            <a:pPr lvl="1"/>
            <a:r>
              <a:rPr lang="en-US" dirty="0"/>
              <a:t>How to change sending rate?</a:t>
            </a:r>
          </a:p>
          <a:p>
            <a:pPr lvl="1"/>
            <a:r>
              <a:rPr lang="en-US" dirty="0"/>
              <a:t>How to determine the appropriate sending rate?</a:t>
            </a:r>
          </a:p>
          <a:p>
            <a:endParaRPr lang="en-US" dirty="0"/>
          </a:p>
        </p:txBody>
      </p:sp>
      <p:sp>
        <p:nvSpPr>
          <p:cNvPr id="3" name="Title 2">
            <a:extLst>
              <a:ext uri="{FF2B5EF4-FFF2-40B4-BE49-F238E27FC236}">
                <a16:creationId xmlns:a16="http://schemas.microsoft.com/office/drawing/2014/main" id="{A9170C3D-FB7C-E78A-1089-FF57DEB354E7}"/>
              </a:ext>
            </a:extLst>
          </p:cNvPr>
          <p:cNvSpPr>
            <a:spLocks noGrp="1"/>
          </p:cNvSpPr>
          <p:nvPr>
            <p:ph type="title"/>
          </p:nvPr>
        </p:nvSpPr>
        <p:spPr/>
        <p:txBody>
          <a:bodyPr>
            <a:normAutofit fontScale="90000"/>
          </a:bodyPr>
          <a:lstStyle/>
          <a:p>
            <a:r>
              <a:rPr lang="en-US" dirty="0"/>
              <a:t>TCP Congestion Control (still very undeveloped area of CS and other related fields)</a:t>
            </a:r>
          </a:p>
        </p:txBody>
      </p:sp>
      <p:sp>
        <p:nvSpPr>
          <p:cNvPr id="4" name="Slide Number Placeholder 3">
            <a:extLst>
              <a:ext uri="{FF2B5EF4-FFF2-40B4-BE49-F238E27FC236}">
                <a16:creationId xmlns:a16="http://schemas.microsoft.com/office/drawing/2014/main" id="{21C47743-B897-E9F5-4802-B661D461A87F}"/>
              </a:ext>
            </a:extLst>
          </p:cNvPr>
          <p:cNvSpPr>
            <a:spLocks noGrp="1"/>
          </p:cNvSpPr>
          <p:nvPr>
            <p:ph type="sldNum" sz="quarter" idx="4"/>
          </p:nvPr>
        </p:nvSpPr>
        <p:spPr/>
        <p:txBody>
          <a:bodyPr/>
          <a:lstStyle/>
          <a:p>
            <a:r>
              <a:rPr lang="en-US"/>
              <a:t>Transport Layer: 3-</a:t>
            </a:r>
            <a:fld id="{C4204591-24BD-A542-B9D5-F8D8A88D2FEE}" type="slidenum">
              <a:rPr lang="en-US" smtClean="0"/>
              <a:pPr/>
              <a:t>115</a:t>
            </a:fld>
            <a:endParaRPr lang="en-US" dirty="0"/>
          </a:p>
        </p:txBody>
      </p:sp>
    </p:spTree>
    <p:extLst>
      <p:ext uri="{BB962C8B-B14F-4D97-AF65-F5344CB8AC3E}">
        <p14:creationId xmlns:p14="http://schemas.microsoft.com/office/powerpoint/2010/main" val="293835809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7" name="Group 176">
            <a:extLst>
              <a:ext uri="{FF2B5EF4-FFF2-40B4-BE49-F238E27FC236}">
                <a16:creationId xmlns:a16="http://schemas.microsoft.com/office/drawing/2014/main" id="{06DD7C50-58C4-B34F-A819-0EADD89C2A37}"/>
              </a:ext>
            </a:extLst>
          </p:cNvPr>
          <p:cNvGrpSpPr/>
          <p:nvPr/>
        </p:nvGrpSpPr>
        <p:grpSpPr>
          <a:xfrm>
            <a:off x="10476914" y="2368655"/>
            <a:ext cx="717868" cy="1154474"/>
            <a:chOff x="7664720" y="2795550"/>
            <a:chExt cx="717868" cy="1154474"/>
          </a:xfrm>
        </p:grpSpPr>
        <p:sp>
          <p:nvSpPr>
            <p:cNvPr id="178" name="Rectangle 177">
              <a:extLst>
                <a:ext uri="{FF2B5EF4-FFF2-40B4-BE49-F238E27FC236}">
                  <a16:creationId xmlns:a16="http://schemas.microsoft.com/office/drawing/2014/main" id="{F52B9B30-D973-4342-9353-3C55976BEB6A}"/>
                </a:ext>
              </a:extLst>
            </p:cNvPr>
            <p:cNvSpPr/>
            <p:nvPr/>
          </p:nvSpPr>
          <p:spPr>
            <a:xfrm>
              <a:off x="7671781" y="2795550"/>
              <a:ext cx="702570" cy="1154474"/>
            </a:xfrm>
            <a:prstGeom prst="rect">
              <a:avLst/>
            </a:prstGeom>
            <a:solidFill>
              <a:schemeClr val="bg1"/>
            </a:solidFill>
            <a:ln w="19050">
              <a:solidFill>
                <a:schemeClr val="tx1"/>
              </a:solidFill>
            </a:ln>
            <a:effectLst>
              <a:outerShdw blurRad="50800" dist="38100" dir="2700000" algn="tl" rotWithShape="0">
                <a:srgbClr val="0000A3">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179" name="Straight Connector 178">
              <a:extLst>
                <a:ext uri="{FF2B5EF4-FFF2-40B4-BE49-F238E27FC236}">
                  <a16:creationId xmlns:a16="http://schemas.microsoft.com/office/drawing/2014/main" id="{224EADA8-9231-C54D-B660-93136571FE39}"/>
                </a:ext>
              </a:extLst>
            </p:cNvPr>
            <p:cNvCxnSpPr/>
            <p:nvPr/>
          </p:nvCxnSpPr>
          <p:spPr>
            <a:xfrm>
              <a:off x="7664720" y="3029172"/>
              <a:ext cx="70257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EB564AD7-6052-D74E-AFB8-443721B0BA8F}"/>
                </a:ext>
              </a:extLst>
            </p:cNvPr>
            <p:cNvCxnSpPr/>
            <p:nvPr/>
          </p:nvCxnSpPr>
          <p:spPr>
            <a:xfrm>
              <a:off x="7668839" y="3266304"/>
              <a:ext cx="70257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BC030439-89A7-D141-93A0-55E98A03659C}"/>
                </a:ext>
              </a:extLst>
            </p:cNvPr>
            <p:cNvCxnSpPr/>
            <p:nvPr/>
          </p:nvCxnSpPr>
          <p:spPr>
            <a:xfrm>
              <a:off x="7680018" y="3499906"/>
              <a:ext cx="70257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A29CBFF5-3970-894F-B8C7-846B6CF65EF2}"/>
                </a:ext>
              </a:extLst>
            </p:cNvPr>
            <p:cNvCxnSpPr/>
            <p:nvPr/>
          </p:nvCxnSpPr>
          <p:spPr>
            <a:xfrm>
              <a:off x="7670015" y="3726448"/>
              <a:ext cx="70257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32" name="Freeform 270">
            <a:extLst>
              <a:ext uri="{FF2B5EF4-FFF2-40B4-BE49-F238E27FC236}">
                <a16:creationId xmlns:a16="http://schemas.microsoft.com/office/drawing/2014/main" id="{CE7C7371-97B5-C346-A95F-94B2CF95CEF8}"/>
              </a:ext>
            </a:extLst>
          </p:cNvPr>
          <p:cNvSpPr>
            <a:spLocks/>
          </p:cNvSpPr>
          <p:nvPr/>
        </p:nvSpPr>
        <p:spPr bwMode="auto">
          <a:xfrm flipH="1">
            <a:off x="6810066" y="2305050"/>
            <a:ext cx="250825" cy="1201738"/>
          </a:xfrm>
          <a:custGeom>
            <a:avLst/>
            <a:gdLst>
              <a:gd name="T0" fmla="*/ 2147483647 w 366"/>
              <a:gd name="T1" fmla="*/ 2147483647 h 1284"/>
              <a:gd name="T2" fmla="*/ 2147483647 w 366"/>
              <a:gd name="T3" fmla="*/ 0 h 1284"/>
              <a:gd name="T4" fmla="*/ 0 w 366"/>
              <a:gd name="T5" fmla="*/ 2147483647 h 1284"/>
              <a:gd name="T6" fmla="*/ 2147483647 w 366"/>
              <a:gd name="T7" fmla="*/ 2147483647 h 1284"/>
              <a:gd name="T8" fmla="*/ 2147483647 w 366"/>
              <a:gd name="T9" fmla="*/ 2147483647 h 12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6" h="1284">
                <a:moveTo>
                  <a:pt x="366" y="1278"/>
                </a:moveTo>
                <a:lnTo>
                  <a:pt x="12" y="0"/>
                </a:lnTo>
                <a:lnTo>
                  <a:pt x="0" y="1224"/>
                </a:lnTo>
                <a:lnTo>
                  <a:pt x="186" y="1284"/>
                </a:lnTo>
                <a:lnTo>
                  <a:pt x="366" y="1278"/>
                </a:lnTo>
                <a:close/>
              </a:path>
            </a:pathLst>
          </a:custGeom>
          <a:gradFill rotWithShape="1">
            <a:gsLst>
              <a:gs pos="0">
                <a:srgbClr val="B2B2B2"/>
              </a:gs>
              <a:gs pos="100000">
                <a:srgbClr val="FFFFFF"/>
              </a:gs>
            </a:gsLst>
            <a:lin ang="0" scaled="1"/>
          </a:gra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134" name="Group 354">
            <a:extLst>
              <a:ext uri="{FF2B5EF4-FFF2-40B4-BE49-F238E27FC236}">
                <a16:creationId xmlns:a16="http://schemas.microsoft.com/office/drawing/2014/main" id="{1BCC2894-BF9B-8F46-AA42-B55DC303E1A8}"/>
              </a:ext>
            </a:extLst>
          </p:cNvPr>
          <p:cNvGrpSpPr>
            <a:grpSpLocks/>
          </p:cNvGrpSpPr>
          <p:nvPr/>
        </p:nvGrpSpPr>
        <p:grpSpPr bwMode="auto">
          <a:xfrm>
            <a:off x="6405254" y="3243263"/>
            <a:ext cx="525462" cy="434975"/>
            <a:chOff x="-44" y="1473"/>
            <a:chExt cx="981" cy="1105"/>
          </a:xfrm>
        </p:grpSpPr>
        <p:pic>
          <p:nvPicPr>
            <p:cNvPr id="135" name="Picture 355" descr="desktop_computer_stylized_medium">
              <a:extLst>
                <a:ext uri="{FF2B5EF4-FFF2-40B4-BE49-F238E27FC236}">
                  <a16:creationId xmlns:a16="http://schemas.microsoft.com/office/drawing/2014/main" id="{3E99589F-1E40-7C43-B8AA-5029A4A263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6" name="Freeform 356">
              <a:extLst>
                <a:ext uri="{FF2B5EF4-FFF2-40B4-BE49-F238E27FC236}">
                  <a16:creationId xmlns:a16="http://schemas.microsoft.com/office/drawing/2014/main" id="{B3DD6BB4-576F-9148-8D11-578565B58879}"/>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137" name="Group 136">
            <a:extLst>
              <a:ext uri="{FF2B5EF4-FFF2-40B4-BE49-F238E27FC236}">
                <a16:creationId xmlns:a16="http://schemas.microsoft.com/office/drawing/2014/main" id="{147F56F3-1CFD-5745-9F94-FFAF782BC64A}"/>
              </a:ext>
            </a:extLst>
          </p:cNvPr>
          <p:cNvGrpSpPr/>
          <p:nvPr/>
        </p:nvGrpSpPr>
        <p:grpSpPr>
          <a:xfrm>
            <a:off x="7045286" y="2362077"/>
            <a:ext cx="717868" cy="1154474"/>
            <a:chOff x="7664720" y="2799688"/>
            <a:chExt cx="717868" cy="1154474"/>
          </a:xfrm>
        </p:grpSpPr>
        <p:sp>
          <p:nvSpPr>
            <p:cNvPr id="138" name="Rectangle 137">
              <a:extLst>
                <a:ext uri="{FF2B5EF4-FFF2-40B4-BE49-F238E27FC236}">
                  <a16:creationId xmlns:a16="http://schemas.microsoft.com/office/drawing/2014/main" id="{12A18A2C-071A-724E-ABAB-EE121ADBCB05}"/>
                </a:ext>
              </a:extLst>
            </p:cNvPr>
            <p:cNvSpPr/>
            <p:nvPr/>
          </p:nvSpPr>
          <p:spPr>
            <a:xfrm>
              <a:off x="7671781" y="2799688"/>
              <a:ext cx="702570" cy="1154474"/>
            </a:xfrm>
            <a:prstGeom prst="rect">
              <a:avLst/>
            </a:prstGeom>
            <a:solidFill>
              <a:schemeClr val="bg1"/>
            </a:solidFill>
            <a:ln w="19050">
              <a:solidFill>
                <a:schemeClr val="tx1"/>
              </a:solidFill>
            </a:ln>
            <a:effectLst>
              <a:outerShdw blurRad="50800" dist="38100" dir="2700000" algn="tl" rotWithShape="0">
                <a:srgbClr val="0000A3">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139" name="Straight Connector 138">
              <a:extLst>
                <a:ext uri="{FF2B5EF4-FFF2-40B4-BE49-F238E27FC236}">
                  <a16:creationId xmlns:a16="http://schemas.microsoft.com/office/drawing/2014/main" id="{5A246001-6FA7-F047-AECA-800C5A5F30CD}"/>
                </a:ext>
              </a:extLst>
            </p:cNvPr>
            <p:cNvCxnSpPr/>
            <p:nvPr/>
          </p:nvCxnSpPr>
          <p:spPr>
            <a:xfrm>
              <a:off x="7664720" y="3029172"/>
              <a:ext cx="70257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F407FE2E-B4F8-E142-9856-65C553F4A8EF}"/>
                </a:ext>
              </a:extLst>
            </p:cNvPr>
            <p:cNvCxnSpPr/>
            <p:nvPr/>
          </p:nvCxnSpPr>
          <p:spPr>
            <a:xfrm>
              <a:off x="7668839" y="3266304"/>
              <a:ext cx="70257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0F241007-617C-9B47-BDCF-F85615C450A7}"/>
                </a:ext>
              </a:extLst>
            </p:cNvPr>
            <p:cNvCxnSpPr/>
            <p:nvPr/>
          </p:nvCxnSpPr>
          <p:spPr>
            <a:xfrm>
              <a:off x="7680018" y="3499906"/>
              <a:ext cx="70257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2AB2A72B-F1C5-4049-8439-AABBF750CD86}"/>
                </a:ext>
              </a:extLst>
            </p:cNvPr>
            <p:cNvCxnSpPr/>
            <p:nvPr/>
          </p:nvCxnSpPr>
          <p:spPr>
            <a:xfrm>
              <a:off x="7670015" y="3726448"/>
              <a:ext cx="70257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97289" name="Rectangle 3">
            <a:extLst>
              <a:ext uri="{FF2B5EF4-FFF2-40B4-BE49-F238E27FC236}">
                <a16:creationId xmlns:a16="http://schemas.microsoft.com/office/drawing/2014/main" id="{D469BBE5-2D5E-1245-BE57-AED04CA89E18}"/>
              </a:ext>
            </a:extLst>
          </p:cNvPr>
          <p:cNvSpPr>
            <a:spLocks noGrp="1" noChangeArrowheads="1"/>
          </p:cNvSpPr>
          <p:nvPr>
            <p:ph idx="1"/>
          </p:nvPr>
        </p:nvSpPr>
        <p:spPr>
          <a:xfrm>
            <a:off x="884903" y="1939313"/>
            <a:ext cx="5562600" cy="2536434"/>
          </a:xfrm>
        </p:spPr>
        <p:txBody>
          <a:bodyPr>
            <a:normAutofit lnSpcReduction="10000"/>
          </a:bodyPr>
          <a:lstStyle/>
          <a:p>
            <a:pPr>
              <a:buFont typeface="Wingdings" charset="0"/>
              <a:buNone/>
              <a:defRPr/>
            </a:pPr>
            <a:r>
              <a:rPr lang="en-US" sz="3200" dirty="0">
                <a:solidFill>
                  <a:srgbClr val="C00000"/>
                </a:solidFill>
              </a:rPr>
              <a:t>E</a:t>
            </a:r>
            <a:r>
              <a:rPr lang="en-US" sz="3200" dirty="0">
                <a:solidFill>
                  <a:srgbClr val="C00000"/>
                </a:solidFill>
                <a:cs typeface="+mn-cs"/>
              </a:rPr>
              <a:t>nd-end congestion control:</a:t>
            </a:r>
          </a:p>
          <a:p>
            <a:pPr marL="466725" indent="-336550">
              <a:defRPr/>
            </a:pPr>
            <a:r>
              <a:rPr lang="en-US" sz="3200" dirty="0"/>
              <a:t>no explicit feedback from network</a:t>
            </a:r>
          </a:p>
          <a:p>
            <a:pPr marL="466725" indent="-336550">
              <a:defRPr/>
            </a:pPr>
            <a:r>
              <a:rPr lang="en-US" sz="3200" dirty="0"/>
              <a:t>congestion </a:t>
            </a:r>
            <a:r>
              <a:rPr lang="en-US" sz="3200" i="1" dirty="0">
                <a:solidFill>
                  <a:srgbClr val="C00000"/>
                </a:solidFill>
              </a:rPr>
              <a:t>inferred</a:t>
            </a:r>
            <a:r>
              <a:rPr lang="en-US" sz="3200" dirty="0"/>
              <a:t> from observed loss, delay</a:t>
            </a:r>
          </a:p>
        </p:txBody>
      </p:sp>
      <p:sp>
        <p:nvSpPr>
          <p:cNvPr id="97284" name="Rectangle 2">
            <a:extLst>
              <a:ext uri="{FF2B5EF4-FFF2-40B4-BE49-F238E27FC236}">
                <a16:creationId xmlns:a16="http://schemas.microsoft.com/office/drawing/2014/main" id="{15E2A5A3-138A-0644-B40C-0B75A1130E15}"/>
              </a:ext>
            </a:extLst>
          </p:cNvPr>
          <p:cNvSpPr>
            <a:spLocks noGrp="1" noChangeArrowheads="1"/>
          </p:cNvSpPr>
          <p:nvPr>
            <p:ph type="title"/>
          </p:nvPr>
        </p:nvSpPr>
        <p:spPr/>
        <p:txBody>
          <a:bodyPr>
            <a:normAutofit/>
          </a:bodyPr>
          <a:lstStyle/>
          <a:p>
            <a:pPr>
              <a:defRPr/>
            </a:pPr>
            <a:r>
              <a:rPr lang="en-US" sz="4800" dirty="0"/>
              <a:t>Approaches towards congestion control</a:t>
            </a:r>
            <a:endParaRPr lang="en-US" sz="5400" dirty="0">
              <a:cs typeface="+mj-cs"/>
            </a:endParaRPr>
          </a:p>
        </p:txBody>
      </p:sp>
      <p:sp>
        <p:nvSpPr>
          <p:cNvPr id="15" name="Freeform 2">
            <a:extLst>
              <a:ext uri="{FF2B5EF4-FFF2-40B4-BE49-F238E27FC236}">
                <a16:creationId xmlns:a16="http://schemas.microsoft.com/office/drawing/2014/main" id="{152A9AF6-236E-E947-A90D-95476DF178A8}"/>
              </a:ext>
            </a:extLst>
          </p:cNvPr>
          <p:cNvSpPr>
            <a:spLocks/>
          </p:cNvSpPr>
          <p:nvPr/>
        </p:nvSpPr>
        <p:spPr bwMode="auto">
          <a:xfrm>
            <a:off x="7675918" y="3459066"/>
            <a:ext cx="2848871" cy="1480906"/>
          </a:xfrm>
          <a:custGeom>
            <a:avLst/>
            <a:gdLst>
              <a:gd name="T0" fmla="*/ 2147483647 w 1794"/>
              <a:gd name="T1" fmla="*/ 2147483647 h 933"/>
              <a:gd name="T2" fmla="*/ 2147483647 w 1794"/>
              <a:gd name="T3" fmla="*/ 2147483647 h 933"/>
              <a:gd name="T4" fmla="*/ 2147483647 w 1794"/>
              <a:gd name="T5" fmla="*/ 2147483647 h 933"/>
              <a:gd name="T6" fmla="*/ 2147483647 w 1794"/>
              <a:gd name="T7" fmla="*/ 2147483647 h 933"/>
              <a:gd name="T8" fmla="*/ 2147483647 w 1794"/>
              <a:gd name="T9" fmla="*/ 2147483647 h 933"/>
              <a:gd name="T10" fmla="*/ 2147483647 w 1794"/>
              <a:gd name="T11" fmla="*/ 2147483647 h 933"/>
              <a:gd name="T12" fmla="*/ 2147483647 w 1794"/>
              <a:gd name="T13" fmla="*/ 2147483647 h 933"/>
              <a:gd name="T14" fmla="*/ 2147483647 w 1794"/>
              <a:gd name="T15" fmla="*/ 2147483647 h 933"/>
              <a:gd name="T16" fmla="*/ 2147483647 w 1794"/>
              <a:gd name="T17" fmla="*/ 2147483647 h 933"/>
              <a:gd name="T18" fmla="*/ 2147483647 w 1794"/>
              <a:gd name="T19" fmla="*/ 2147483647 h 933"/>
              <a:gd name="T20" fmla="*/ 2147483647 w 1794"/>
              <a:gd name="T21" fmla="*/ 2147483647 h 93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794"/>
              <a:gd name="T34" fmla="*/ 0 h 933"/>
              <a:gd name="T35" fmla="*/ 1794 w 1794"/>
              <a:gd name="T36" fmla="*/ 933 h 93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794" h="933">
                <a:moveTo>
                  <a:pt x="6" y="483"/>
                </a:moveTo>
                <a:cubicBezTo>
                  <a:pt x="0" y="365"/>
                  <a:pt x="16" y="189"/>
                  <a:pt x="108" y="125"/>
                </a:cubicBezTo>
                <a:cubicBezTo>
                  <a:pt x="200" y="61"/>
                  <a:pt x="389" y="116"/>
                  <a:pt x="559" y="100"/>
                </a:cubicBezTo>
                <a:cubicBezTo>
                  <a:pt x="729" y="84"/>
                  <a:pt x="935" y="0"/>
                  <a:pt x="1128" y="29"/>
                </a:cubicBezTo>
                <a:cubicBezTo>
                  <a:pt x="1321" y="58"/>
                  <a:pt x="1638" y="142"/>
                  <a:pt x="1716" y="275"/>
                </a:cubicBezTo>
                <a:cubicBezTo>
                  <a:pt x="1794" y="408"/>
                  <a:pt x="1652" y="721"/>
                  <a:pt x="1596" y="827"/>
                </a:cubicBezTo>
                <a:cubicBezTo>
                  <a:pt x="1540" y="933"/>
                  <a:pt x="1506" y="894"/>
                  <a:pt x="1380" y="911"/>
                </a:cubicBezTo>
                <a:cubicBezTo>
                  <a:pt x="1254" y="928"/>
                  <a:pt x="1001" y="929"/>
                  <a:pt x="840" y="929"/>
                </a:cubicBezTo>
                <a:cubicBezTo>
                  <a:pt x="679" y="929"/>
                  <a:pt x="530" y="927"/>
                  <a:pt x="414" y="911"/>
                </a:cubicBezTo>
                <a:cubicBezTo>
                  <a:pt x="298" y="895"/>
                  <a:pt x="211" y="903"/>
                  <a:pt x="143" y="832"/>
                </a:cubicBezTo>
                <a:cubicBezTo>
                  <a:pt x="75" y="761"/>
                  <a:pt x="4" y="624"/>
                  <a:pt x="6" y="483"/>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16" name="Freeform 6">
            <a:extLst>
              <a:ext uri="{FF2B5EF4-FFF2-40B4-BE49-F238E27FC236}">
                <a16:creationId xmlns:a16="http://schemas.microsoft.com/office/drawing/2014/main" id="{57E9EEA9-F362-5541-9FCC-5483A233137E}"/>
              </a:ext>
            </a:extLst>
          </p:cNvPr>
          <p:cNvSpPr>
            <a:spLocks/>
          </p:cNvSpPr>
          <p:nvPr/>
        </p:nvSpPr>
        <p:spPr bwMode="auto">
          <a:xfrm>
            <a:off x="8314293" y="3762231"/>
            <a:ext cx="543096" cy="295229"/>
          </a:xfrm>
          <a:custGeom>
            <a:avLst/>
            <a:gdLst>
              <a:gd name="T0" fmla="*/ 0 w 342"/>
              <a:gd name="T1" fmla="*/ 2147483647 h 186"/>
              <a:gd name="T2" fmla="*/ 2147483647 w 342"/>
              <a:gd name="T3" fmla="*/ 0 h 186"/>
              <a:gd name="T4" fmla="*/ 0 60000 65536"/>
              <a:gd name="T5" fmla="*/ 0 60000 65536"/>
              <a:gd name="T6" fmla="*/ 0 w 342"/>
              <a:gd name="T7" fmla="*/ 0 h 186"/>
              <a:gd name="T8" fmla="*/ 342 w 342"/>
              <a:gd name="T9" fmla="*/ 186 h 186"/>
            </a:gdLst>
            <a:ahLst/>
            <a:cxnLst>
              <a:cxn ang="T4">
                <a:pos x="T0" y="T1"/>
              </a:cxn>
              <a:cxn ang="T5">
                <a:pos x="T2" y="T3"/>
              </a:cxn>
            </a:cxnLst>
            <a:rect l="T6" t="T7" r="T8" b="T9"/>
            <a:pathLst>
              <a:path w="342" h="186">
                <a:moveTo>
                  <a:pt x="0" y="186"/>
                </a:moveTo>
                <a:lnTo>
                  <a:pt x="342" y="0"/>
                </a:ln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17" name="Freeform 91">
            <a:extLst>
              <a:ext uri="{FF2B5EF4-FFF2-40B4-BE49-F238E27FC236}">
                <a16:creationId xmlns:a16="http://schemas.microsoft.com/office/drawing/2014/main" id="{E427D45F-306D-1B44-BF5E-891FCB01E246}"/>
              </a:ext>
            </a:extLst>
          </p:cNvPr>
          <p:cNvSpPr>
            <a:spLocks/>
          </p:cNvSpPr>
          <p:nvPr/>
        </p:nvSpPr>
        <p:spPr bwMode="auto">
          <a:xfrm>
            <a:off x="9356021" y="3755882"/>
            <a:ext cx="504984" cy="307927"/>
          </a:xfrm>
          <a:custGeom>
            <a:avLst/>
            <a:gdLst>
              <a:gd name="T0" fmla="*/ 0 w 318"/>
              <a:gd name="T1" fmla="*/ 0 h 194"/>
              <a:gd name="T2" fmla="*/ 2147483647 w 318"/>
              <a:gd name="T3" fmla="*/ 2147483647 h 194"/>
              <a:gd name="T4" fmla="*/ 0 60000 65536"/>
              <a:gd name="T5" fmla="*/ 0 60000 65536"/>
              <a:gd name="T6" fmla="*/ 0 w 318"/>
              <a:gd name="T7" fmla="*/ 0 h 194"/>
              <a:gd name="T8" fmla="*/ 318 w 318"/>
              <a:gd name="T9" fmla="*/ 194 h 194"/>
            </a:gdLst>
            <a:ahLst/>
            <a:cxnLst>
              <a:cxn ang="T4">
                <a:pos x="T0" y="T1"/>
              </a:cxn>
              <a:cxn ang="T5">
                <a:pos x="T2" y="T3"/>
              </a:cxn>
            </a:cxnLst>
            <a:rect l="T6" t="T7" r="T8" b="T9"/>
            <a:pathLst>
              <a:path w="318" h="194">
                <a:moveTo>
                  <a:pt x="0" y="0"/>
                </a:moveTo>
                <a:lnTo>
                  <a:pt x="318" y="194"/>
                </a:ln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18" name="Freeform 92">
            <a:extLst>
              <a:ext uri="{FF2B5EF4-FFF2-40B4-BE49-F238E27FC236}">
                <a16:creationId xmlns:a16="http://schemas.microsoft.com/office/drawing/2014/main" id="{F209776F-AA9D-E941-ADBB-CB44422BD081}"/>
              </a:ext>
            </a:extLst>
          </p:cNvPr>
          <p:cNvSpPr>
            <a:spLocks/>
          </p:cNvSpPr>
          <p:nvPr/>
        </p:nvSpPr>
        <p:spPr bwMode="auto">
          <a:xfrm>
            <a:off x="8290473" y="4147933"/>
            <a:ext cx="481164" cy="238088"/>
          </a:xfrm>
          <a:custGeom>
            <a:avLst/>
            <a:gdLst>
              <a:gd name="T0" fmla="*/ 0 w 294"/>
              <a:gd name="T1" fmla="*/ 0 h 174"/>
              <a:gd name="T2" fmla="*/ 2147483647 w 294"/>
              <a:gd name="T3" fmla="*/ 2147483647 h 174"/>
              <a:gd name="T4" fmla="*/ 0 60000 65536"/>
              <a:gd name="T5" fmla="*/ 0 60000 65536"/>
              <a:gd name="T6" fmla="*/ 0 w 294"/>
              <a:gd name="T7" fmla="*/ 0 h 174"/>
              <a:gd name="T8" fmla="*/ 294 w 294"/>
              <a:gd name="T9" fmla="*/ 174 h 174"/>
            </a:gdLst>
            <a:ahLst/>
            <a:cxnLst>
              <a:cxn ang="T4">
                <a:pos x="T0" y="T1"/>
              </a:cxn>
              <a:cxn ang="T5">
                <a:pos x="T2" y="T3"/>
              </a:cxn>
            </a:cxnLst>
            <a:rect l="T6" t="T7" r="T8" b="T9"/>
            <a:pathLst>
              <a:path w="294" h="174">
                <a:moveTo>
                  <a:pt x="0" y="0"/>
                </a:moveTo>
                <a:lnTo>
                  <a:pt x="294" y="174"/>
                </a:ln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19" name="Freeform 93">
            <a:extLst>
              <a:ext uri="{FF2B5EF4-FFF2-40B4-BE49-F238E27FC236}">
                <a16:creationId xmlns:a16="http://schemas.microsoft.com/office/drawing/2014/main" id="{8B9D5253-F5A6-2746-81DB-996216E1FB97}"/>
              </a:ext>
            </a:extLst>
          </p:cNvPr>
          <p:cNvSpPr>
            <a:spLocks/>
          </p:cNvSpPr>
          <p:nvPr/>
        </p:nvSpPr>
        <p:spPr bwMode="auto">
          <a:xfrm>
            <a:off x="9238509" y="4124124"/>
            <a:ext cx="628848" cy="247611"/>
          </a:xfrm>
          <a:custGeom>
            <a:avLst/>
            <a:gdLst>
              <a:gd name="T0" fmla="*/ 0 w 378"/>
              <a:gd name="T1" fmla="*/ 2147483647 h 174"/>
              <a:gd name="T2" fmla="*/ 2147483647 w 378"/>
              <a:gd name="T3" fmla="*/ 0 h 174"/>
              <a:gd name="T4" fmla="*/ 0 60000 65536"/>
              <a:gd name="T5" fmla="*/ 0 60000 65536"/>
              <a:gd name="T6" fmla="*/ 0 w 378"/>
              <a:gd name="T7" fmla="*/ 0 h 174"/>
              <a:gd name="T8" fmla="*/ 378 w 378"/>
              <a:gd name="T9" fmla="*/ 174 h 174"/>
            </a:gdLst>
            <a:ahLst/>
            <a:cxnLst>
              <a:cxn ang="T4">
                <a:pos x="T0" y="T1"/>
              </a:cxn>
              <a:cxn ang="T5">
                <a:pos x="T2" y="T3"/>
              </a:cxn>
            </a:cxnLst>
            <a:rect l="T6" t="T7" r="T8" b="T9"/>
            <a:pathLst>
              <a:path w="378" h="174">
                <a:moveTo>
                  <a:pt x="0" y="174"/>
                </a:moveTo>
                <a:lnTo>
                  <a:pt x="378" y="0"/>
                </a:ln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0" name="Freeform 94">
            <a:extLst>
              <a:ext uri="{FF2B5EF4-FFF2-40B4-BE49-F238E27FC236}">
                <a16:creationId xmlns:a16="http://schemas.microsoft.com/office/drawing/2014/main" id="{61F0A20F-097C-EA42-809A-3298AB6693B1}"/>
              </a:ext>
            </a:extLst>
          </p:cNvPr>
          <p:cNvSpPr>
            <a:spLocks/>
          </p:cNvSpPr>
          <p:nvPr/>
        </p:nvSpPr>
        <p:spPr bwMode="auto">
          <a:xfrm>
            <a:off x="9905469" y="4178091"/>
            <a:ext cx="206440" cy="507920"/>
          </a:xfrm>
          <a:custGeom>
            <a:avLst/>
            <a:gdLst>
              <a:gd name="T0" fmla="*/ 0 w 118"/>
              <a:gd name="T1" fmla="*/ 2147483647 h 500"/>
              <a:gd name="T2" fmla="*/ 2147483647 w 118"/>
              <a:gd name="T3" fmla="*/ 0 h 500"/>
              <a:gd name="T4" fmla="*/ 0 60000 65536"/>
              <a:gd name="T5" fmla="*/ 0 60000 65536"/>
              <a:gd name="T6" fmla="*/ 0 w 118"/>
              <a:gd name="T7" fmla="*/ 0 h 500"/>
              <a:gd name="T8" fmla="*/ 118 w 118"/>
              <a:gd name="T9" fmla="*/ 500 h 500"/>
            </a:gdLst>
            <a:ahLst/>
            <a:cxnLst>
              <a:cxn ang="T4">
                <a:pos x="T0" y="T1"/>
              </a:cxn>
              <a:cxn ang="T5">
                <a:pos x="T2" y="T3"/>
              </a:cxn>
            </a:cxnLst>
            <a:rect l="T6" t="T7" r="T8" b="T9"/>
            <a:pathLst>
              <a:path w="118" h="500">
                <a:moveTo>
                  <a:pt x="0" y="500"/>
                </a:moveTo>
                <a:lnTo>
                  <a:pt x="118" y="0"/>
                </a:ln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 name="Freeform 95">
            <a:extLst>
              <a:ext uri="{FF2B5EF4-FFF2-40B4-BE49-F238E27FC236}">
                <a16:creationId xmlns:a16="http://schemas.microsoft.com/office/drawing/2014/main" id="{424EA790-DC83-AE41-B59F-CDBDBE0981CB}"/>
              </a:ext>
            </a:extLst>
          </p:cNvPr>
          <p:cNvSpPr>
            <a:spLocks/>
          </p:cNvSpPr>
          <p:nvPr/>
        </p:nvSpPr>
        <p:spPr bwMode="auto">
          <a:xfrm>
            <a:off x="8670005" y="4711407"/>
            <a:ext cx="736832" cy="74601"/>
          </a:xfrm>
          <a:custGeom>
            <a:avLst/>
            <a:gdLst>
              <a:gd name="T0" fmla="*/ 2147483647 w 370"/>
              <a:gd name="T1" fmla="*/ 2147483647 h 32"/>
              <a:gd name="T2" fmla="*/ 0 w 370"/>
              <a:gd name="T3" fmla="*/ 0 h 32"/>
              <a:gd name="T4" fmla="*/ 0 60000 65536"/>
              <a:gd name="T5" fmla="*/ 0 60000 65536"/>
              <a:gd name="T6" fmla="*/ 0 w 370"/>
              <a:gd name="T7" fmla="*/ 0 h 32"/>
              <a:gd name="T8" fmla="*/ 370 w 370"/>
              <a:gd name="T9" fmla="*/ 32 h 32"/>
            </a:gdLst>
            <a:ahLst/>
            <a:cxnLst>
              <a:cxn ang="T4">
                <a:pos x="T0" y="T1"/>
              </a:cxn>
              <a:cxn ang="T5">
                <a:pos x="T2" y="T3"/>
              </a:cxn>
            </a:cxnLst>
            <a:rect l="T6" t="T7" r="T8" b="T9"/>
            <a:pathLst>
              <a:path w="370" h="32">
                <a:moveTo>
                  <a:pt x="370" y="32"/>
                </a:moveTo>
                <a:lnTo>
                  <a:pt x="0" y="0"/>
                </a:ln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2" name="Freeform 96">
            <a:extLst>
              <a:ext uri="{FF2B5EF4-FFF2-40B4-BE49-F238E27FC236}">
                <a16:creationId xmlns:a16="http://schemas.microsoft.com/office/drawing/2014/main" id="{72EB3BD6-9F21-2342-8AED-3E9F67894AD9}"/>
              </a:ext>
            </a:extLst>
          </p:cNvPr>
          <p:cNvSpPr>
            <a:spLocks/>
          </p:cNvSpPr>
          <p:nvPr/>
        </p:nvSpPr>
        <p:spPr bwMode="auto">
          <a:xfrm>
            <a:off x="8133261" y="4171742"/>
            <a:ext cx="193736" cy="425383"/>
          </a:xfrm>
          <a:custGeom>
            <a:avLst/>
            <a:gdLst>
              <a:gd name="T0" fmla="*/ 2147483647 w 176"/>
              <a:gd name="T1" fmla="*/ 2147483647 h 412"/>
              <a:gd name="T2" fmla="*/ 2147483647 w 176"/>
              <a:gd name="T3" fmla="*/ 2147483647 h 412"/>
              <a:gd name="T4" fmla="*/ 0 w 176"/>
              <a:gd name="T5" fmla="*/ 0 h 412"/>
              <a:gd name="T6" fmla="*/ 0 60000 65536"/>
              <a:gd name="T7" fmla="*/ 0 60000 65536"/>
              <a:gd name="T8" fmla="*/ 0 60000 65536"/>
              <a:gd name="T9" fmla="*/ 0 w 176"/>
              <a:gd name="T10" fmla="*/ 0 h 412"/>
              <a:gd name="T11" fmla="*/ 176 w 176"/>
              <a:gd name="T12" fmla="*/ 412 h 412"/>
            </a:gdLst>
            <a:ahLst/>
            <a:cxnLst>
              <a:cxn ang="T6">
                <a:pos x="T0" y="T1"/>
              </a:cxn>
              <a:cxn ang="T7">
                <a:pos x="T2" y="T3"/>
              </a:cxn>
              <a:cxn ang="T8">
                <a:pos x="T4" y="T5"/>
              </a:cxn>
            </a:cxnLst>
            <a:rect l="T9" t="T10" r="T11" b="T12"/>
            <a:pathLst>
              <a:path w="176" h="412">
                <a:moveTo>
                  <a:pt x="162" y="408"/>
                </a:moveTo>
                <a:lnTo>
                  <a:pt x="176" y="412"/>
                </a:lnTo>
                <a:lnTo>
                  <a:pt x="0" y="0"/>
                </a:ln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nvGrpSpPr>
          <p:cNvPr id="71" name="Group 70">
            <a:extLst>
              <a:ext uri="{FF2B5EF4-FFF2-40B4-BE49-F238E27FC236}">
                <a16:creationId xmlns:a16="http://schemas.microsoft.com/office/drawing/2014/main" id="{475DCF5F-4092-2C43-896B-19822B08E6B5}"/>
              </a:ext>
            </a:extLst>
          </p:cNvPr>
          <p:cNvGrpSpPr/>
          <p:nvPr/>
        </p:nvGrpSpPr>
        <p:grpSpPr>
          <a:xfrm>
            <a:off x="9719734" y="3946352"/>
            <a:ext cx="578032" cy="285706"/>
            <a:chOff x="7493876" y="2774731"/>
            <a:chExt cx="1481958" cy="894622"/>
          </a:xfrm>
        </p:grpSpPr>
        <p:sp>
          <p:nvSpPr>
            <p:cNvPr id="72" name="Freeform 71">
              <a:extLst>
                <a:ext uri="{FF2B5EF4-FFF2-40B4-BE49-F238E27FC236}">
                  <a16:creationId xmlns:a16="http://schemas.microsoft.com/office/drawing/2014/main" id="{318160F9-6FEC-9A43-8802-7C6CC98A3EE4}"/>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                   </a:t>
              </a:r>
            </a:p>
          </p:txBody>
        </p:sp>
        <p:sp>
          <p:nvSpPr>
            <p:cNvPr id="73" name="Oval 72">
              <a:extLst>
                <a:ext uri="{FF2B5EF4-FFF2-40B4-BE49-F238E27FC236}">
                  <a16:creationId xmlns:a16="http://schemas.microsoft.com/office/drawing/2014/main" id="{5375EF01-0290-9B47-8E36-E43DE1108FD8}"/>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              </a:t>
              </a:r>
            </a:p>
          </p:txBody>
        </p:sp>
        <p:grpSp>
          <p:nvGrpSpPr>
            <p:cNvPr id="74" name="Group 73">
              <a:extLst>
                <a:ext uri="{FF2B5EF4-FFF2-40B4-BE49-F238E27FC236}">
                  <a16:creationId xmlns:a16="http://schemas.microsoft.com/office/drawing/2014/main" id="{9B178D65-D230-EE4E-A397-C7BE84BE7B28}"/>
                </a:ext>
              </a:extLst>
            </p:cNvPr>
            <p:cNvGrpSpPr/>
            <p:nvPr/>
          </p:nvGrpSpPr>
          <p:grpSpPr>
            <a:xfrm>
              <a:off x="7713663" y="2848339"/>
              <a:ext cx="1042107" cy="425543"/>
              <a:chOff x="7786941" y="2884917"/>
              <a:chExt cx="897649" cy="353919"/>
            </a:xfrm>
          </p:grpSpPr>
          <p:sp>
            <p:nvSpPr>
              <p:cNvPr id="75" name="Freeform 74">
                <a:extLst>
                  <a:ext uri="{FF2B5EF4-FFF2-40B4-BE49-F238E27FC236}">
                    <a16:creationId xmlns:a16="http://schemas.microsoft.com/office/drawing/2014/main" id="{F6706B47-A3DA-2948-AE76-ECB82CD2119E}"/>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76" name="Freeform 75">
                <a:extLst>
                  <a:ext uri="{FF2B5EF4-FFF2-40B4-BE49-F238E27FC236}">
                    <a16:creationId xmlns:a16="http://schemas.microsoft.com/office/drawing/2014/main" id="{6997E8A2-E352-944A-9B99-BDEBAA2024AE}"/>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77" name="Freeform 76">
                <a:extLst>
                  <a:ext uri="{FF2B5EF4-FFF2-40B4-BE49-F238E27FC236}">
                    <a16:creationId xmlns:a16="http://schemas.microsoft.com/office/drawing/2014/main" id="{C5522D15-A640-D544-8C5A-740AB1517414}"/>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78" name="Freeform 77">
                <a:extLst>
                  <a:ext uri="{FF2B5EF4-FFF2-40B4-BE49-F238E27FC236}">
                    <a16:creationId xmlns:a16="http://schemas.microsoft.com/office/drawing/2014/main" id="{0A657C9E-78AA-054A-8253-7E707F297A7A}"/>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grpSp>
      <p:grpSp>
        <p:nvGrpSpPr>
          <p:cNvPr id="79" name="Group 78">
            <a:extLst>
              <a:ext uri="{FF2B5EF4-FFF2-40B4-BE49-F238E27FC236}">
                <a16:creationId xmlns:a16="http://schemas.microsoft.com/office/drawing/2014/main" id="{0703BE46-EF6B-8F4F-8103-DB506FA237F8}"/>
              </a:ext>
            </a:extLst>
          </p:cNvPr>
          <p:cNvGrpSpPr/>
          <p:nvPr/>
        </p:nvGrpSpPr>
        <p:grpSpPr>
          <a:xfrm>
            <a:off x="9351606" y="4600112"/>
            <a:ext cx="578032" cy="285706"/>
            <a:chOff x="7493876" y="2774731"/>
            <a:chExt cx="1481958" cy="894622"/>
          </a:xfrm>
        </p:grpSpPr>
        <p:sp>
          <p:nvSpPr>
            <p:cNvPr id="80" name="Freeform 79">
              <a:extLst>
                <a:ext uri="{FF2B5EF4-FFF2-40B4-BE49-F238E27FC236}">
                  <a16:creationId xmlns:a16="http://schemas.microsoft.com/office/drawing/2014/main" id="{C93DB37A-DC30-7049-A906-DE4299FCFE91}"/>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                   </a:t>
              </a:r>
            </a:p>
          </p:txBody>
        </p:sp>
        <p:sp>
          <p:nvSpPr>
            <p:cNvPr id="81" name="Oval 80">
              <a:extLst>
                <a:ext uri="{FF2B5EF4-FFF2-40B4-BE49-F238E27FC236}">
                  <a16:creationId xmlns:a16="http://schemas.microsoft.com/office/drawing/2014/main" id="{4D540D06-51B9-D24C-A5F5-D49982A08633}"/>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              </a:t>
              </a:r>
            </a:p>
          </p:txBody>
        </p:sp>
        <p:grpSp>
          <p:nvGrpSpPr>
            <p:cNvPr id="82" name="Group 81">
              <a:extLst>
                <a:ext uri="{FF2B5EF4-FFF2-40B4-BE49-F238E27FC236}">
                  <a16:creationId xmlns:a16="http://schemas.microsoft.com/office/drawing/2014/main" id="{50B97449-7EBF-F346-9FFA-F3CB1C97A6B6}"/>
                </a:ext>
              </a:extLst>
            </p:cNvPr>
            <p:cNvGrpSpPr/>
            <p:nvPr/>
          </p:nvGrpSpPr>
          <p:grpSpPr>
            <a:xfrm>
              <a:off x="7713663" y="2848339"/>
              <a:ext cx="1042107" cy="425543"/>
              <a:chOff x="7786941" y="2884917"/>
              <a:chExt cx="897649" cy="353919"/>
            </a:xfrm>
          </p:grpSpPr>
          <p:sp>
            <p:nvSpPr>
              <p:cNvPr id="83" name="Freeform 82">
                <a:extLst>
                  <a:ext uri="{FF2B5EF4-FFF2-40B4-BE49-F238E27FC236}">
                    <a16:creationId xmlns:a16="http://schemas.microsoft.com/office/drawing/2014/main" id="{1A098066-DD0C-0547-8ABC-8D18EA23F161}"/>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84" name="Freeform 83">
                <a:extLst>
                  <a:ext uri="{FF2B5EF4-FFF2-40B4-BE49-F238E27FC236}">
                    <a16:creationId xmlns:a16="http://schemas.microsoft.com/office/drawing/2014/main" id="{54B9AE5D-1C6E-8747-BA6A-CE53FF8E9185}"/>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85" name="Freeform 84">
                <a:extLst>
                  <a:ext uri="{FF2B5EF4-FFF2-40B4-BE49-F238E27FC236}">
                    <a16:creationId xmlns:a16="http://schemas.microsoft.com/office/drawing/2014/main" id="{D4A0CA9E-BE5A-D743-94BD-A9A3807788BA}"/>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86" name="Freeform 85">
                <a:extLst>
                  <a:ext uri="{FF2B5EF4-FFF2-40B4-BE49-F238E27FC236}">
                    <a16:creationId xmlns:a16="http://schemas.microsoft.com/office/drawing/2014/main" id="{208F4AD6-8E7A-EC46-8054-65F26912355A}"/>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grpSp>
      <p:grpSp>
        <p:nvGrpSpPr>
          <p:cNvPr id="87" name="Group 86">
            <a:extLst>
              <a:ext uri="{FF2B5EF4-FFF2-40B4-BE49-F238E27FC236}">
                <a16:creationId xmlns:a16="http://schemas.microsoft.com/office/drawing/2014/main" id="{2174B89A-A569-2044-B74A-55933EDB42EC}"/>
              </a:ext>
            </a:extLst>
          </p:cNvPr>
          <p:cNvGrpSpPr/>
          <p:nvPr/>
        </p:nvGrpSpPr>
        <p:grpSpPr>
          <a:xfrm>
            <a:off x="8195132" y="4551443"/>
            <a:ext cx="578032" cy="285706"/>
            <a:chOff x="7493876" y="2774731"/>
            <a:chExt cx="1481958" cy="894622"/>
          </a:xfrm>
        </p:grpSpPr>
        <p:sp>
          <p:nvSpPr>
            <p:cNvPr id="88" name="Freeform 87">
              <a:extLst>
                <a:ext uri="{FF2B5EF4-FFF2-40B4-BE49-F238E27FC236}">
                  <a16:creationId xmlns:a16="http://schemas.microsoft.com/office/drawing/2014/main" id="{5E0F2D6A-4975-2240-9DBA-9752CDABCD37}"/>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                   </a:t>
              </a:r>
            </a:p>
          </p:txBody>
        </p:sp>
        <p:sp>
          <p:nvSpPr>
            <p:cNvPr id="89" name="Oval 88">
              <a:extLst>
                <a:ext uri="{FF2B5EF4-FFF2-40B4-BE49-F238E27FC236}">
                  <a16:creationId xmlns:a16="http://schemas.microsoft.com/office/drawing/2014/main" id="{7671BCEE-CA54-2A42-97FC-01FA73F51C9D}"/>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              </a:t>
              </a:r>
            </a:p>
          </p:txBody>
        </p:sp>
        <p:grpSp>
          <p:nvGrpSpPr>
            <p:cNvPr id="90" name="Group 89">
              <a:extLst>
                <a:ext uri="{FF2B5EF4-FFF2-40B4-BE49-F238E27FC236}">
                  <a16:creationId xmlns:a16="http://schemas.microsoft.com/office/drawing/2014/main" id="{BB74E383-7E77-2E4D-BBB3-C0CB1C080B5D}"/>
                </a:ext>
              </a:extLst>
            </p:cNvPr>
            <p:cNvGrpSpPr/>
            <p:nvPr/>
          </p:nvGrpSpPr>
          <p:grpSpPr>
            <a:xfrm>
              <a:off x="7713663" y="2848339"/>
              <a:ext cx="1042107" cy="425543"/>
              <a:chOff x="7786941" y="2884917"/>
              <a:chExt cx="897649" cy="353919"/>
            </a:xfrm>
          </p:grpSpPr>
          <p:sp>
            <p:nvSpPr>
              <p:cNvPr id="91" name="Freeform 90">
                <a:extLst>
                  <a:ext uri="{FF2B5EF4-FFF2-40B4-BE49-F238E27FC236}">
                    <a16:creationId xmlns:a16="http://schemas.microsoft.com/office/drawing/2014/main" id="{23C2C74B-BD87-0F41-9E97-2D6D70231DE5}"/>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92" name="Freeform 91">
                <a:extLst>
                  <a:ext uri="{FF2B5EF4-FFF2-40B4-BE49-F238E27FC236}">
                    <a16:creationId xmlns:a16="http://schemas.microsoft.com/office/drawing/2014/main" id="{F9A726BB-74B1-444A-9200-225EE583E8C9}"/>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93" name="Freeform 92">
                <a:extLst>
                  <a:ext uri="{FF2B5EF4-FFF2-40B4-BE49-F238E27FC236}">
                    <a16:creationId xmlns:a16="http://schemas.microsoft.com/office/drawing/2014/main" id="{480EBF5E-6B8D-F547-BD3C-56A7E685D38E}"/>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94" name="Freeform 93">
                <a:extLst>
                  <a:ext uri="{FF2B5EF4-FFF2-40B4-BE49-F238E27FC236}">
                    <a16:creationId xmlns:a16="http://schemas.microsoft.com/office/drawing/2014/main" id="{BD8743C8-69EE-7C4B-AAD2-C758A3F1F90E}"/>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grpSp>
      <p:grpSp>
        <p:nvGrpSpPr>
          <p:cNvPr id="95" name="Group 94">
            <a:extLst>
              <a:ext uri="{FF2B5EF4-FFF2-40B4-BE49-F238E27FC236}">
                <a16:creationId xmlns:a16="http://schemas.microsoft.com/office/drawing/2014/main" id="{5E3371FA-1B37-E043-BBA9-FBAEC0EF06BB}"/>
              </a:ext>
            </a:extLst>
          </p:cNvPr>
          <p:cNvGrpSpPr/>
          <p:nvPr/>
        </p:nvGrpSpPr>
        <p:grpSpPr>
          <a:xfrm>
            <a:off x="8800632" y="3636044"/>
            <a:ext cx="578032" cy="285706"/>
            <a:chOff x="7493876" y="2774731"/>
            <a:chExt cx="1481958" cy="894622"/>
          </a:xfrm>
        </p:grpSpPr>
        <p:sp>
          <p:nvSpPr>
            <p:cNvPr id="96" name="Freeform 95">
              <a:extLst>
                <a:ext uri="{FF2B5EF4-FFF2-40B4-BE49-F238E27FC236}">
                  <a16:creationId xmlns:a16="http://schemas.microsoft.com/office/drawing/2014/main" id="{D3C4E5C9-0C6C-FE44-8E48-3AEAB3123200}"/>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                   </a:t>
              </a:r>
            </a:p>
          </p:txBody>
        </p:sp>
        <p:sp>
          <p:nvSpPr>
            <p:cNvPr id="97" name="Oval 96">
              <a:extLst>
                <a:ext uri="{FF2B5EF4-FFF2-40B4-BE49-F238E27FC236}">
                  <a16:creationId xmlns:a16="http://schemas.microsoft.com/office/drawing/2014/main" id="{00F2B9E3-1FE0-3341-9F1D-E60AC91CF4FA}"/>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              </a:t>
              </a:r>
            </a:p>
          </p:txBody>
        </p:sp>
        <p:grpSp>
          <p:nvGrpSpPr>
            <p:cNvPr id="98" name="Group 97">
              <a:extLst>
                <a:ext uri="{FF2B5EF4-FFF2-40B4-BE49-F238E27FC236}">
                  <a16:creationId xmlns:a16="http://schemas.microsoft.com/office/drawing/2014/main" id="{D9A4FE6E-757F-104A-A301-53D57A115B9D}"/>
                </a:ext>
              </a:extLst>
            </p:cNvPr>
            <p:cNvGrpSpPr/>
            <p:nvPr/>
          </p:nvGrpSpPr>
          <p:grpSpPr>
            <a:xfrm>
              <a:off x="7713663" y="2848339"/>
              <a:ext cx="1042107" cy="425543"/>
              <a:chOff x="7786941" y="2884917"/>
              <a:chExt cx="897649" cy="353919"/>
            </a:xfrm>
          </p:grpSpPr>
          <p:sp>
            <p:nvSpPr>
              <p:cNvPr id="99" name="Freeform 98">
                <a:extLst>
                  <a:ext uri="{FF2B5EF4-FFF2-40B4-BE49-F238E27FC236}">
                    <a16:creationId xmlns:a16="http://schemas.microsoft.com/office/drawing/2014/main" id="{D1C4D832-AA7B-2F44-88F3-867F1C5C7398}"/>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00" name="Freeform 99">
                <a:extLst>
                  <a:ext uri="{FF2B5EF4-FFF2-40B4-BE49-F238E27FC236}">
                    <a16:creationId xmlns:a16="http://schemas.microsoft.com/office/drawing/2014/main" id="{17B4F7C5-8F07-6444-9C56-5CCC6DAD8011}"/>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01" name="Freeform 100">
                <a:extLst>
                  <a:ext uri="{FF2B5EF4-FFF2-40B4-BE49-F238E27FC236}">
                    <a16:creationId xmlns:a16="http://schemas.microsoft.com/office/drawing/2014/main" id="{A4D1016A-A633-4F47-AD16-9F5C4A1B4BBD}"/>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02" name="Freeform 101">
                <a:extLst>
                  <a:ext uri="{FF2B5EF4-FFF2-40B4-BE49-F238E27FC236}">
                    <a16:creationId xmlns:a16="http://schemas.microsoft.com/office/drawing/2014/main" id="{4E90D1C0-25CA-D549-8BEC-F6FC08E9AF24}"/>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grpSp>
      <p:grpSp>
        <p:nvGrpSpPr>
          <p:cNvPr id="103" name="Group 102">
            <a:extLst>
              <a:ext uri="{FF2B5EF4-FFF2-40B4-BE49-F238E27FC236}">
                <a16:creationId xmlns:a16="http://schemas.microsoft.com/office/drawing/2014/main" id="{5E0A555A-7D83-9C41-BC45-9CE34B97A2A0}"/>
              </a:ext>
            </a:extLst>
          </p:cNvPr>
          <p:cNvGrpSpPr/>
          <p:nvPr/>
        </p:nvGrpSpPr>
        <p:grpSpPr>
          <a:xfrm>
            <a:off x="8711293" y="4233883"/>
            <a:ext cx="578032" cy="285706"/>
            <a:chOff x="7493876" y="2774731"/>
            <a:chExt cx="1481958" cy="894622"/>
          </a:xfrm>
        </p:grpSpPr>
        <p:sp>
          <p:nvSpPr>
            <p:cNvPr id="104" name="Freeform 103">
              <a:extLst>
                <a:ext uri="{FF2B5EF4-FFF2-40B4-BE49-F238E27FC236}">
                  <a16:creationId xmlns:a16="http://schemas.microsoft.com/office/drawing/2014/main" id="{0CEF8A07-20B9-AE45-8F1F-7A43CAB1D71E}"/>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                   </a:t>
              </a:r>
            </a:p>
          </p:txBody>
        </p:sp>
        <p:sp>
          <p:nvSpPr>
            <p:cNvPr id="105" name="Oval 104">
              <a:extLst>
                <a:ext uri="{FF2B5EF4-FFF2-40B4-BE49-F238E27FC236}">
                  <a16:creationId xmlns:a16="http://schemas.microsoft.com/office/drawing/2014/main" id="{EA79D59C-1529-9C45-BD77-6FFDD5DEAA40}"/>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              </a:t>
              </a:r>
            </a:p>
          </p:txBody>
        </p:sp>
        <p:grpSp>
          <p:nvGrpSpPr>
            <p:cNvPr id="106" name="Group 105">
              <a:extLst>
                <a:ext uri="{FF2B5EF4-FFF2-40B4-BE49-F238E27FC236}">
                  <a16:creationId xmlns:a16="http://schemas.microsoft.com/office/drawing/2014/main" id="{E973AF34-BA3E-0A49-9E54-BD6B223BA524}"/>
                </a:ext>
              </a:extLst>
            </p:cNvPr>
            <p:cNvGrpSpPr/>
            <p:nvPr/>
          </p:nvGrpSpPr>
          <p:grpSpPr>
            <a:xfrm>
              <a:off x="7713663" y="2848339"/>
              <a:ext cx="1042107" cy="425543"/>
              <a:chOff x="7786941" y="2884917"/>
              <a:chExt cx="897649" cy="353919"/>
            </a:xfrm>
          </p:grpSpPr>
          <p:sp>
            <p:nvSpPr>
              <p:cNvPr id="107" name="Freeform 106">
                <a:extLst>
                  <a:ext uri="{FF2B5EF4-FFF2-40B4-BE49-F238E27FC236}">
                    <a16:creationId xmlns:a16="http://schemas.microsoft.com/office/drawing/2014/main" id="{C47C43C3-8FCB-5847-9007-9FF04DAF7450}"/>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08" name="Freeform 107">
                <a:extLst>
                  <a:ext uri="{FF2B5EF4-FFF2-40B4-BE49-F238E27FC236}">
                    <a16:creationId xmlns:a16="http://schemas.microsoft.com/office/drawing/2014/main" id="{09F2051C-9B20-EE45-9CE2-4D3C79652D1F}"/>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09" name="Freeform 108">
                <a:extLst>
                  <a:ext uri="{FF2B5EF4-FFF2-40B4-BE49-F238E27FC236}">
                    <a16:creationId xmlns:a16="http://schemas.microsoft.com/office/drawing/2014/main" id="{79216339-F1AE-4C4A-9C17-5BCC324EB3E5}"/>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10" name="Freeform 109">
                <a:extLst>
                  <a:ext uri="{FF2B5EF4-FFF2-40B4-BE49-F238E27FC236}">
                    <a16:creationId xmlns:a16="http://schemas.microsoft.com/office/drawing/2014/main" id="{161D2AE2-963A-F744-92D8-01315F746837}"/>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grpSp>
      <p:grpSp>
        <p:nvGrpSpPr>
          <p:cNvPr id="111" name="Group 110">
            <a:extLst>
              <a:ext uri="{FF2B5EF4-FFF2-40B4-BE49-F238E27FC236}">
                <a16:creationId xmlns:a16="http://schemas.microsoft.com/office/drawing/2014/main" id="{EFB94137-26B4-A84C-B882-BC754696ADF8}"/>
              </a:ext>
            </a:extLst>
          </p:cNvPr>
          <p:cNvGrpSpPr/>
          <p:nvPr/>
        </p:nvGrpSpPr>
        <p:grpSpPr>
          <a:xfrm>
            <a:off x="7764614" y="3944180"/>
            <a:ext cx="578032" cy="285706"/>
            <a:chOff x="7493876" y="2774731"/>
            <a:chExt cx="1481958" cy="894622"/>
          </a:xfrm>
        </p:grpSpPr>
        <p:sp>
          <p:nvSpPr>
            <p:cNvPr id="112" name="Freeform 111">
              <a:extLst>
                <a:ext uri="{FF2B5EF4-FFF2-40B4-BE49-F238E27FC236}">
                  <a16:creationId xmlns:a16="http://schemas.microsoft.com/office/drawing/2014/main" id="{56959650-8F47-BD44-967D-3B542470869D}"/>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                   </a:t>
              </a:r>
            </a:p>
          </p:txBody>
        </p:sp>
        <p:sp>
          <p:nvSpPr>
            <p:cNvPr id="113" name="Oval 112">
              <a:extLst>
                <a:ext uri="{FF2B5EF4-FFF2-40B4-BE49-F238E27FC236}">
                  <a16:creationId xmlns:a16="http://schemas.microsoft.com/office/drawing/2014/main" id="{D4F846E9-5E5D-9246-A16E-A37E1F2DB7E1}"/>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              </a:t>
              </a:r>
            </a:p>
          </p:txBody>
        </p:sp>
        <p:grpSp>
          <p:nvGrpSpPr>
            <p:cNvPr id="114" name="Group 113">
              <a:extLst>
                <a:ext uri="{FF2B5EF4-FFF2-40B4-BE49-F238E27FC236}">
                  <a16:creationId xmlns:a16="http://schemas.microsoft.com/office/drawing/2014/main" id="{6C080F1D-CE13-8A4D-AE86-A9987401AEFE}"/>
                </a:ext>
              </a:extLst>
            </p:cNvPr>
            <p:cNvGrpSpPr/>
            <p:nvPr/>
          </p:nvGrpSpPr>
          <p:grpSpPr>
            <a:xfrm>
              <a:off x="7713663" y="2848339"/>
              <a:ext cx="1042107" cy="425543"/>
              <a:chOff x="7786941" y="2884917"/>
              <a:chExt cx="897649" cy="353919"/>
            </a:xfrm>
          </p:grpSpPr>
          <p:sp>
            <p:nvSpPr>
              <p:cNvPr id="115" name="Freeform 114">
                <a:extLst>
                  <a:ext uri="{FF2B5EF4-FFF2-40B4-BE49-F238E27FC236}">
                    <a16:creationId xmlns:a16="http://schemas.microsoft.com/office/drawing/2014/main" id="{C92B06F2-78EF-804D-8E0C-DCE71C44A562}"/>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16" name="Freeform 115">
                <a:extLst>
                  <a:ext uri="{FF2B5EF4-FFF2-40B4-BE49-F238E27FC236}">
                    <a16:creationId xmlns:a16="http://schemas.microsoft.com/office/drawing/2014/main" id="{C074DBD1-927C-2B4D-B10B-DD852445FB27}"/>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17" name="Freeform 116">
                <a:extLst>
                  <a:ext uri="{FF2B5EF4-FFF2-40B4-BE49-F238E27FC236}">
                    <a16:creationId xmlns:a16="http://schemas.microsoft.com/office/drawing/2014/main" id="{BC9D84BC-889B-C849-9229-D2795054B391}"/>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18" name="Freeform 117">
                <a:extLst>
                  <a:ext uri="{FF2B5EF4-FFF2-40B4-BE49-F238E27FC236}">
                    <a16:creationId xmlns:a16="http://schemas.microsoft.com/office/drawing/2014/main" id="{9073BE05-706B-1446-BB36-AB53194859CD}"/>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grpSp>
      <p:grpSp>
        <p:nvGrpSpPr>
          <p:cNvPr id="3" name="Group 2">
            <a:extLst>
              <a:ext uri="{FF2B5EF4-FFF2-40B4-BE49-F238E27FC236}">
                <a16:creationId xmlns:a16="http://schemas.microsoft.com/office/drawing/2014/main" id="{C584E5A3-CC37-804B-8E37-84F25E87BC63}"/>
              </a:ext>
            </a:extLst>
          </p:cNvPr>
          <p:cNvGrpSpPr/>
          <p:nvPr/>
        </p:nvGrpSpPr>
        <p:grpSpPr>
          <a:xfrm>
            <a:off x="8867832" y="4245561"/>
            <a:ext cx="456701" cy="226548"/>
            <a:chOff x="6859123" y="5156933"/>
            <a:chExt cx="456701" cy="226548"/>
          </a:xfrm>
        </p:grpSpPr>
        <p:sp>
          <p:nvSpPr>
            <p:cNvPr id="9" name="Rectangle 8">
              <a:extLst>
                <a:ext uri="{FF2B5EF4-FFF2-40B4-BE49-F238E27FC236}">
                  <a16:creationId xmlns:a16="http://schemas.microsoft.com/office/drawing/2014/main" id="{C093256C-E351-F04F-8F57-8CBAADAD32D9}"/>
                </a:ext>
              </a:extLst>
            </p:cNvPr>
            <p:cNvSpPr/>
            <p:nvPr/>
          </p:nvSpPr>
          <p:spPr>
            <a:xfrm>
              <a:off x="6859123" y="5156933"/>
              <a:ext cx="456701" cy="226548"/>
            </a:xfrm>
            <a:prstGeom prst="rect">
              <a:avLst/>
            </a:prstGeom>
            <a:solidFill>
              <a:srgbClr val="F989B2"/>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11" name="Straight Connector 10">
              <a:extLst>
                <a:ext uri="{FF2B5EF4-FFF2-40B4-BE49-F238E27FC236}">
                  <a16:creationId xmlns:a16="http://schemas.microsoft.com/office/drawing/2014/main" id="{0C154E25-F682-744F-8785-AB5EDB9A5A5F}"/>
                </a:ext>
              </a:extLst>
            </p:cNvPr>
            <p:cNvCxnSpPr/>
            <p:nvPr/>
          </p:nvCxnSpPr>
          <p:spPr>
            <a:xfrm flipV="1">
              <a:off x="7249115" y="5189971"/>
              <a:ext cx="0" cy="155752"/>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4" name="Straight Connector 213">
              <a:extLst>
                <a:ext uri="{FF2B5EF4-FFF2-40B4-BE49-F238E27FC236}">
                  <a16:creationId xmlns:a16="http://schemas.microsoft.com/office/drawing/2014/main" id="{E29C5F0A-310C-1443-A4BF-D9B6A1F9EDB9}"/>
                </a:ext>
              </a:extLst>
            </p:cNvPr>
            <p:cNvCxnSpPr/>
            <p:nvPr/>
          </p:nvCxnSpPr>
          <p:spPr>
            <a:xfrm flipV="1">
              <a:off x="7197800" y="5189971"/>
              <a:ext cx="0" cy="155752"/>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5" name="Straight Connector 214">
              <a:extLst>
                <a:ext uri="{FF2B5EF4-FFF2-40B4-BE49-F238E27FC236}">
                  <a16:creationId xmlns:a16="http://schemas.microsoft.com/office/drawing/2014/main" id="{B65FCB07-1990-1F40-B6A0-2DC9A68091B3}"/>
                </a:ext>
              </a:extLst>
            </p:cNvPr>
            <p:cNvCxnSpPr/>
            <p:nvPr/>
          </p:nvCxnSpPr>
          <p:spPr>
            <a:xfrm flipV="1">
              <a:off x="7146485" y="5189971"/>
              <a:ext cx="0" cy="155752"/>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6" name="Straight Connector 215">
              <a:extLst>
                <a:ext uri="{FF2B5EF4-FFF2-40B4-BE49-F238E27FC236}">
                  <a16:creationId xmlns:a16="http://schemas.microsoft.com/office/drawing/2014/main" id="{E0B89AD6-5E3A-1642-BCCA-337C835BC035}"/>
                </a:ext>
              </a:extLst>
            </p:cNvPr>
            <p:cNvCxnSpPr/>
            <p:nvPr/>
          </p:nvCxnSpPr>
          <p:spPr>
            <a:xfrm flipV="1">
              <a:off x="7095171" y="5189971"/>
              <a:ext cx="0" cy="155752"/>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35A1AE44-6AB7-1949-9184-889F736756EC}"/>
                </a:ext>
              </a:extLst>
            </p:cNvPr>
            <p:cNvCxnSpPr/>
            <p:nvPr/>
          </p:nvCxnSpPr>
          <p:spPr>
            <a:xfrm flipV="1">
              <a:off x="7043856" y="5189971"/>
              <a:ext cx="0" cy="155752"/>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8" name="Straight Connector 217">
              <a:extLst>
                <a:ext uri="{FF2B5EF4-FFF2-40B4-BE49-F238E27FC236}">
                  <a16:creationId xmlns:a16="http://schemas.microsoft.com/office/drawing/2014/main" id="{C564862D-347A-7E41-8F9D-0ADF80768A2B}"/>
                </a:ext>
              </a:extLst>
            </p:cNvPr>
            <p:cNvCxnSpPr/>
            <p:nvPr/>
          </p:nvCxnSpPr>
          <p:spPr>
            <a:xfrm flipV="1">
              <a:off x="6992541" y="5189971"/>
              <a:ext cx="0" cy="155752"/>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AC855F5F-C9C2-4744-9B1E-696B4F0DB89C}"/>
                </a:ext>
              </a:extLst>
            </p:cNvPr>
            <p:cNvCxnSpPr/>
            <p:nvPr/>
          </p:nvCxnSpPr>
          <p:spPr>
            <a:xfrm flipV="1">
              <a:off x="6941227" y="5189971"/>
              <a:ext cx="0" cy="155752"/>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4" name="Group 13">
            <a:extLst>
              <a:ext uri="{FF2B5EF4-FFF2-40B4-BE49-F238E27FC236}">
                <a16:creationId xmlns:a16="http://schemas.microsoft.com/office/drawing/2014/main" id="{2D3DD9EA-3345-8345-9221-C06D0834BC89}"/>
              </a:ext>
            </a:extLst>
          </p:cNvPr>
          <p:cNvGrpSpPr/>
          <p:nvPr/>
        </p:nvGrpSpPr>
        <p:grpSpPr>
          <a:xfrm>
            <a:off x="7428575" y="2677315"/>
            <a:ext cx="3355719" cy="1705017"/>
            <a:chOff x="7428575" y="2677315"/>
            <a:chExt cx="3355719" cy="1705017"/>
          </a:xfrm>
        </p:grpSpPr>
        <p:sp>
          <p:nvSpPr>
            <p:cNvPr id="13" name="Freeform 12">
              <a:extLst>
                <a:ext uri="{FF2B5EF4-FFF2-40B4-BE49-F238E27FC236}">
                  <a16:creationId xmlns:a16="http://schemas.microsoft.com/office/drawing/2014/main" id="{F7906425-B196-CC44-BB40-5ACEF23B0A29}"/>
                </a:ext>
              </a:extLst>
            </p:cNvPr>
            <p:cNvSpPr/>
            <p:nvPr/>
          </p:nvSpPr>
          <p:spPr>
            <a:xfrm>
              <a:off x="9335149" y="2701273"/>
              <a:ext cx="1406838" cy="1681059"/>
            </a:xfrm>
            <a:custGeom>
              <a:avLst/>
              <a:gdLst>
                <a:gd name="connsiteX0" fmla="*/ 0 w 1541303"/>
                <a:gd name="connsiteY0" fmla="*/ 1605191 h 1605191"/>
                <a:gd name="connsiteX1" fmla="*/ 539056 w 1541303"/>
                <a:gd name="connsiteY1" fmla="*/ 1389568 h 1605191"/>
                <a:gd name="connsiteX2" fmla="*/ 1541303 w 1541303"/>
                <a:gd name="connsiteY2" fmla="*/ 1369603 h 1605191"/>
                <a:gd name="connsiteX3" fmla="*/ 1533317 w 1541303"/>
                <a:gd name="connsiteY3" fmla="*/ 0 h 1605191"/>
                <a:gd name="connsiteX0" fmla="*/ 0 w 1541303"/>
                <a:gd name="connsiteY0" fmla="*/ 1681059 h 1681059"/>
                <a:gd name="connsiteX1" fmla="*/ 539056 w 1541303"/>
                <a:gd name="connsiteY1" fmla="*/ 1465436 h 1681059"/>
                <a:gd name="connsiteX2" fmla="*/ 1541303 w 1541303"/>
                <a:gd name="connsiteY2" fmla="*/ 1445471 h 1681059"/>
                <a:gd name="connsiteX3" fmla="*/ 1525331 w 1541303"/>
                <a:gd name="connsiteY3" fmla="*/ 0 h 1681059"/>
              </a:gdLst>
              <a:ahLst/>
              <a:cxnLst>
                <a:cxn ang="0">
                  <a:pos x="connsiteX0" y="connsiteY0"/>
                </a:cxn>
                <a:cxn ang="0">
                  <a:pos x="connsiteX1" y="connsiteY1"/>
                </a:cxn>
                <a:cxn ang="0">
                  <a:pos x="connsiteX2" y="connsiteY2"/>
                </a:cxn>
                <a:cxn ang="0">
                  <a:pos x="connsiteX3" y="connsiteY3"/>
                </a:cxn>
              </a:cxnLst>
              <a:rect l="l" t="t" r="r" b="b"/>
              <a:pathLst>
                <a:path w="1541303" h="1681059">
                  <a:moveTo>
                    <a:pt x="0" y="1681059"/>
                  </a:moveTo>
                  <a:lnTo>
                    <a:pt x="539056" y="1465436"/>
                  </a:lnTo>
                  <a:lnTo>
                    <a:pt x="1541303" y="1445471"/>
                  </a:lnTo>
                  <a:lnTo>
                    <a:pt x="1525331" y="0"/>
                  </a:lnTo>
                </a:path>
              </a:pathLst>
            </a:custGeom>
            <a:noFill/>
            <a:ln w="44450">
              <a:solidFill>
                <a:schemeClr val="accent5">
                  <a:lumMod val="7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14689" name="Freeform 114688">
              <a:extLst>
                <a:ext uri="{FF2B5EF4-FFF2-40B4-BE49-F238E27FC236}">
                  <a16:creationId xmlns:a16="http://schemas.microsoft.com/office/drawing/2014/main" id="{F4B58868-99E6-0645-9773-CB66EC208FBD}"/>
                </a:ext>
              </a:extLst>
            </p:cNvPr>
            <p:cNvSpPr/>
            <p:nvPr/>
          </p:nvSpPr>
          <p:spPr>
            <a:xfrm>
              <a:off x="7473006" y="2677315"/>
              <a:ext cx="1446868" cy="1701024"/>
            </a:xfrm>
            <a:custGeom>
              <a:avLst/>
              <a:gdLst>
                <a:gd name="connsiteX0" fmla="*/ 0 w 1549289"/>
                <a:gd name="connsiteY0" fmla="*/ 0 h 1701024"/>
                <a:gd name="connsiteX1" fmla="*/ 0 w 1549289"/>
                <a:gd name="connsiteY1" fmla="*/ 1485401 h 1701024"/>
                <a:gd name="connsiteX2" fmla="*/ 1030198 w 1549289"/>
                <a:gd name="connsiteY2" fmla="*/ 1453457 h 1701024"/>
                <a:gd name="connsiteX3" fmla="*/ 1549289 w 1549289"/>
                <a:gd name="connsiteY3" fmla="*/ 1701024 h 1701024"/>
                <a:gd name="connsiteX0" fmla="*/ 0 w 1549289"/>
                <a:gd name="connsiteY0" fmla="*/ 0 h 1701024"/>
                <a:gd name="connsiteX1" fmla="*/ 7986 w 1549289"/>
                <a:gd name="connsiteY1" fmla="*/ 1481408 h 1701024"/>
                <a:gd name="connsiteX2" fmla="*/ 1030198 w 1549289"/>
                <a:gd name="connsiteY2" fmla="*/ 1453457 h 1701024"/>
                <a:gd name="connsiteX3" fmla="*/ 1549289 w 1549289"/>
                <a:gd name="connsiteY3" fmla="*/ 1701024 h 1701024"/>
                <a:gd name="connsiteX0" fmla="*/ 0 w 1549289"/>
                <a:gd name="connsiteY0" fmla="*/ 0 h 1701024"/>
                <a:gd name="connsiteX1" fmla="*/ 7986 w 1549289"/>
                <a:gd name="connsiteY1" fmla="*/ 1481408 h 1701024"/>
                <a:gd name="connsiteX2" fmla="*/ 1030198 w 1549289"/>
                <a:gd name="connsiteY2" fmla="*/ 1485401 h 1701024"/>
                <a:gd name="connsiteX3" fmla="*/ 1549289 w 1549289"/>
                <a:gd name="connsiteY3" fmla="*/ 1701024 h 1701024"/>
              </a:gdLst>
              <a:ahLst/>
              <a:cxnLst>
                <a:cxn ang="0">
                  <a:pos x="connsiteX0" y="connsiteY0"/>
                </a:cxn>
                <a:cxn ang="0">
                  <a:pos x="connsiteX1" y="connsiteY1"/>
                </a:cxn>
                <a:cxn ang="0">
                  <a:pos x="connsiteX2" y="connsiteY2"/>
                </a:cxn>
                <a:cxn ang="0">
                  <a:pos x="connsiteX3" y="connsiteY3"/>
                </a:cxn>
              </a:cxnLst>
              <a:rect l="l" t="t" r="r" b="b"/>
              <a:pathLst>
                <a:path w="1549289" h="1701024">
                  <a:moveTo>
                    <a:pt x="0" y="0"/>
                  </a:moveTo>
                  <a:lnTo>
                    <a:pt x="7986" y="1481408"/>
                  </a:lnTo>
                  <a:lnTo>
                    <a:pt x="1030198" y="1485401"/>
                  </a:lnTo>
                  <a:lnTo>
                    <a:pt x="1549289" y="1701024"/>
                  </a:lnTo>
                </a:path>
              </a:pathLst>
            </a:custGeom>
            <a:noFill/>
            <a:ln w="38100">
              <a:solidFill>
                <a:schemeClr val="accent5">
                  <a:lumMod val="7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8" name="TextBox 7">
              <a:extLst>
                <a:ext uri="{FF2B5EF4-FFF2-40B4-BE49-F238E27FC236}">
                  <a16:creationId xmlns:a16="http://schemas.microsoft.com/office/drawing/2014/main" id="{431762DD-608F-AC4F-8D36-9BC825C14FB4}"/>
                </a:ext>
              </a:extLst>
            </p:cNvPr>
            <p:cNvSpPr txBox="1"/>
            <p:nvPr/>
          </p:nvSpPr>
          <p:spPr>
            <a:xfrm>
              <a:off x="10184578" y="3556614"/>
              <a:ext cx="59971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B9BD5">
                      <a:lumMod val="75000"/>
                    </a:srgbClr>
                  </a:solidFill>
                  <a:effectLst/>
                  <a:uLnTx/>
                  <a:uFillTx/>
                  <a:latin typeface="Calibri"/>
                  <a:ea typeface="+mn-ea"/>
                  <a:cs typeface="+mn-cs"/>
                </a:rPr>
                <a:t>data</a:t>
              </a:r>
            </a:p>
          </p:txBody>
        </p:sp>
        <p:sp>
          <p:nvSpPr>
            <p:cNvPr id="129" name="TextBox 128">
              <a:extLst>
                <a:ext uri="{FF2B5EF4-FFF2-40B4-BE49-F238E27FC236}">
                  <a16:creationId xmlns:a16="http://schemas.microsoft.com/office/drawing/2014/main" id="{38081CC2-E66E-0845-8CCA-2D10C6BE30EA}"/>
                </a:ext>
              </a:extLst>
            </p:cNvPr>
            <p:cNvSpPr txBox="1"/>
            <p:nvPr/>
          </p:nvSpPr>
          <p:spPr>
            <a:xfrm>
              <a:off x="7428575" y="3517694"/>
              <a:ext cx="59971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B9BD5">
                      <a:lumMod val="75000"/>
                    </a:srgbClr>
                  </a:solidFill>
                  <a:effectLst/>
                  <a:uLnTx/>
                  <a:uFillTx/>
                  <a:latin typeface="Calibri"/>
                  <a:ea typeface="+mn-ea"/>
                  <a:cs typeface="+mn-cs"/>
                </a:rPr>
                <a:t>data</a:t>
              </a:r>
            </a:p>
          </p:txBody>
        </p:sp>
      </p:grpSp>
      <p:grpSp>
        <p:nvGrpSpPr>
          <p:cNvPr id="10" name="Group 9">
            <a:extLst>
              <a:ext uri="{FF2B5EF4-FFF2-40B4-BE49-F238E27FC236}">
                <a16:creationId xmlns:a16="http://schemas.microsoft.com/office/drawing/2014/main" id="{57CD35EA-0731-A641-906C-8974E60D529B}"/>
              </a:ext>
            </a:extLst>
          </p:cNvPr>
          <p:cNvGrpSpPr/>
          <p:nvPr/>
        </p:nvGrpSpPr>
        <p:grpSpPr>
          <a:xfrm>
            <a:off x="6799618" y="2691243"/>
            <a:ext cx="4657206" cy="1827509"/>
            <a:chOff x="6799618" y="2691243"/>
            <a:chExt cx="4657206" cy="1827509"/>
          </a:xfrm>
        </p:grpSpPr>
        <p:sp>
          <p:nvSpPr>
            <p:cNvPr id="124" name="Freeform 123">
              <a:extLst>
                <a:ext uri="{FF2B5EF4-FFF2-40B4-BE49-F238E27FC236}">
                  <a16:creationId xmlns:a16="http://schemas.microsoft.com/office/drawing/2014/main" id="{809FCE5A-94F2-AB43-A427-15DC48978945}"/>
                </a:ext>
              </a:extLst>
            </p:cNvPr>
            <p:cNvSpPr/>
            <p:nvPr/>
          </p:nvSpPr>
          <p:spPr>
            <a:xfrm>
              <a:off x="7353946" y="2691243"/>
              <a:ext cx="3498244" cy="1827509"/>
            </a:xfrm>
            <a:custGeom>
              <a:avLst/>
              <a:gdLst>
                <a:gd name="connsiteX0" fmla="*/ 0 w 1541303"/>
                <a:gd name="connsiteY0" fmla="*/ 1605191 h 1605191"/>
                <a:gd name="connsiteX1" fmla="*/ 539056 w 1541303"/>
                <a:gd name="connsiteY1" fmla="*/ 1389568 h 1605191"/>
                <a:gd name="connsiteX2" fmla="*/ 1541303 w 1541303"/>
                <a:gd name="connsiteY2" fmla="*/ 1369603 h 1605191"/>
                <a:gd name="connsiteX3" fmla="*/ 1533317 w 1541303"/>
                <a:gd name="connsiteY3" fmla="*/ 0 h 1605191"/>
                <a:gd name="connsiteX0" fmla="*/ 0 w 1541303"/>
                <a:gd name="connsiteY0" fmla="*/ 1681059 h 1681059"/>
                <a:gd name="connsiteX1" fmla="*/ 539056 w 1541303"/>
                <a:gd name="connsiteY1" fmla="*/ 1465436 h 1681059"/>
                <a:gd name="connsiteX2" fmla="*/ 1541303 w 1541303"/>
                <a:gd name="connsiteY2" fmla="*/ 1445471 h 1681059"/>
                <a:gd name="connsiteX3" fmla="*/ 1525331 w 1541303"/>
                <a:gd name="connsiteY3" fmla="*/ 0 h 1681059"/>
                <a:gd name="connsiteX0" fmla="*/ 0 w 1541303"/>
                <a:gd name="connsiteY0" fmla="*/ 1681059 h 1681059"/>
                <a:gd name="connsiteX1" fmla="*/ 539056 w 1541303"/>
                <a:gd name="connsiteY1" fmla="*/ 1465436 h 1681059"/>
                <a:gd name="connsiteX2" fmla="*/ 920408 w 1541303"/>
                <a:gd name="connsiteY2" fmla="*/ 1455758 h 1681059"/>
                <a:gd name="connsiteX3" fmla="*/ 1541303 w 1541303"/>
                <a:gd name="connsiteY3" fmla="*/ 1445471 h 1681059"/>
                <a:gd name="connsiteX4" fmla="*/ 1525331 w 1541303"/>
                <a:gd name="connsiteY4" fmla="*/ 0 h 1681059"/>
                <a:gd name="connsiteX0" fmla="*/ 0 w 1541303"/>
                <a:gd name="connsiteY0" fmla="*/ 1681059 h 1681059"/>
                <a:gd name="connsiteX1" fmla="*/ 373242 w 1541303"/>
                <a:gd name="connsiteY1" fmla="*/ 1536549 h 1681059"/>
                <a:gd name="connsiteX2" fmla="*/ 539056 w 1541303"/>
                <a:gd name="connsiteY2" fmla="*/ 1465436 h 1681059"/>
                <a:gd name="connsiteX3" fmla="*/ 920408 w 1541303"/>
                <a:gd name="connsiteY3" fmla="*/ 1455758 h 1681059"/>
                <a:gd name="connsiteX4" fmla="*/ 1541303 w 1541303"/>
                <a:gd name="connsiteY4" fmla="*/ 1445471 h 1681059"/>
                <a:gd name="connsiteX5" fmla="*/ 1525331 w 1541303"/>
                <a:gd name="connsiteY5" fmla="*/ 0 h 1681059"/>
                <a:gd name="connsiteX0" fmla="*/ 0 w 1541303"/>
                <a:gd name="connsiteY0" fmla="*/ 1681059 h 1681059"/>
                <a:gd name="connsiteX1" fmla="*/ 373242 w 1541303"/>
                <a:gd name="connsiteY1" fmla="*/ 1536549 h 1681059"/>
                <a:gd name="connsiteX2" fmla="*/ 232427 w 1541303"/>
                <a:gd name="connsiteY2" fmla="*/ 1591633 h 1681059"/>
                <a:gd name="connsiteX3" fmla="*/ 539056 w 1541303"/>
                <a:gd name="connsiteY3" fmla="*/ 1465436 h 1681059"/>
                <a:gd name="connsiteX4" fmla="*/ 920408 w 1541303"/>
                <a:gd name="connsiteY4" fmla="*/ 1455758 h 1681059"/>
                <a:gd name="connsiteX5" fmla="*/ 1541303 w 1541303"/>
                <a:gd name="connsiteY5" fmla="*/ 1445471 h 1681059"/>
                <a:gd name="connsiteX6" fmla="*/ 1525331 w 1541303"/>
                <a:gd name="connsiteY6" fmla="*/ 0 h 1681059"/>
                <a:gd name="connsiteX0" fmla="*/ 0 w 3882856"/>
                <a:gd name="connsiteY0" fmla="*/ 142370 h 1591633"/>
                <a:gd name="connsiteX1" fmla="*/ 2714795 w 3882856"/>
                <a:gd name="connsiteY1" fmla="*/ 1536549 h 1591633"/>
                <a:gd name="connsiteX2" fmla="*/ 2573980 w 3882856"/>
                <a:gd name="connsiteY2" fmla="*/ 1591633 h 1591633"/>
                <a:gd name="connsiteX3" fmla="*/ 2880609 w 3882856"/>
                <a:gd name="connsiteY3" fmla="*/ 1465436 h 1591633"/>
                <a:gd name="connsiteX4" fmla="*/ 3261961 w 3882856"/>
                <a:gd name="connsiteY4" fmla="*/ 1455758 h 1591633"/>
                <a:gd name="connsiteX5" fmla="*/ 3882856 w 3882856"/>
                <a:gd name="connsiteY5" fmla="*/ 1445471 h 1591633"/>
                <a:gd name="connsiteX6" fmla="*/ 3866884 w 3882856"/>
                <a:gd name="connsiteY6" fmla="*/ 0 h 1591633"/>
                <a:gd name="connsiteX0" fmla="*/ 0 w 3882856"/>
                <a:gd name="connsiteY0" fmla="*/ 142370 h 1591633"/>
                <a:gd name="connsiteX1" fmla="*/ 2163604 w 3882856"/>
                <a:gd name="connsiteY1" fmla="*/ 1510843 h 1591633"/>
                <a:gd name="connsiteX2" fmla="*/ 2573980 w 3882856"/>
                <a:gd name="connsiteY2" fmla="*/ 1591633 h 1591633"/>
                <a:gd name="connsiteX3" fmla="*/ 2880609 w 3882856"/>
                <a:gd name="connsiteY3" fmla="*/ 1465436 h 1591633"/>
                <a:gd name="connsiteX4" fmla="*/ 3261961 w 3882856"/>
                <a:gd name="connsiteY4" fmla="*/ 1455758 h 1591633"/>
                <a:gd name="connsiteX5" fmla="*/ 3882856 w 3882856"/>
                <a:gd name="connsiteY5" fmla="*/ 1445471 h 1591633"/>
                <a:gd name="connsiteX6" fmla="*/ 3866884 w 3882856"/>
                <a:gd name="connsiteY6" fmla="*/ 0 h 1591633"/>
                <a:gd name="connsiteX0" fmla="*/ 33110 w 3915966"/>
                <a:gd name="connsiteY0" fmla="*/ 142370 h 1591633"/>
                <a:gd name="connsiteX1" fmla="*/ 0 w 3915966"/>
                <a:gd name="connsiteY1" fmla="*/ 1510843 h 1591633"/>
                <a:gd name="connsiteX2" fmla="*/ 2607090 w 3915966"/>
                <a:gd name="connsiteY2" fmla="*/ 1591633 h 1591633"/>
                <a:gd name="connsiteX3" fmla="*/ 2913719 w 3915966"/>
                <a:gd name="connsiteY3" fmla="*/ 1465436 h 1591633"/>
                <a:gd name="connsiteX4" fmla="*/ 3295071 w 3915966"/>
                <a:gd name="connsiteY4" fmla="*/ 1455758 h 1591633"/>
                <a:gd name="connsiteX5" fmla="*/ 3915966 w 3915966"/>
                <a:gd name="connsiteY5" fmla="*/ 1445471 h 1591633"/>
                <a:gd name="connsiteX6" fmla="*/ 3899994 w 3915966"/>
                <a:gd name="connsiteY6" fmla="*/ 0 h 1591633"/>
                <a:gd name="connsiteX0" fmla="*/ 33110 w 3915966"/>
                <a:gd name="connsiteY0" fmla="*/ 142370 h 1510843"/>
                <a:gd name="connsiteX1" fmla="*/ 0 w 3915966"/>
                <a:gd name="connsiteY1" fmla="*/ 1510843 h 1510843"/>
                <a:gd name="connsiteX2" fmla="*/ 1263312 w 3915966"/>
                <a:gd name="connsiteY2" fmla="*/ 1477792 h 1510843"/>
                <a:gd name="connsiteX3" fmla="*/ 2913719 w 3915966"/>
                <a:gd name="connsiteY3" fmla="*/ 1465436 h 1510843"/>
                <a:gd name="connsiteX4" fmla="*/ 3295071 w 3915966"/>
                <a:gd name="connsiteY4" fmla="*/ 1455758 h 1510843"/>
                <a:gd name="connsiteX5" fmla="*/ 3915966 w 3915966"/>
                <a:gd name="connsiteY5" fmla="*/ 1445471 h 1510843"/>
                <a:gd name="connsiteX6" fmla="*/ 3899994 w 3915966"/>
                <a:gd name="connsiteY6" fmla="*/ 0 h 1510843"/>
                <a:gd name="connsiteX0" fmla="*/ 33110 w 3915966"/>
                <a:gd name="connsiteY0" fmla="*/ 142370 h 1510843"/>
                <a:gd name="connsiteX1" fmla="*/ 0 w 3915966"/>
                <a:gd name="connsiteY1" fmla="*/ 1510843 h 1510843"/>
                <a:gd name="connsiteX2" fmla="*/ 1263312 w 3915966"/>
                <a:gd name="connsiteY2" fmla="*/ 1477792 h 1510843"/>
                <a:gd name="connsiteX3" fmla="*/ 2373740 w 3915966"/>
                <a:gd name="connsiteY3" fmla="*/ 1470447 h 1510843"/>
                <a:gd name="connsiteX4" fmla="*/ 2913719 w 3915966"/>
                <a:gd name="connsiteY4" fmla="*/ 1465436 h 1510843"/>
                <a:gd name="connsiteX5" fmla="*/ 3295071 w 3915966"/>
                <a:gd name="connsiteY5" fmla="*/ 1455758 h 1510843"/>
                <a:gd name="connsiteX6" fmla="*/ 3915966 w 3915966"/>
                <a:gd name="connsiteY6" fmla="*/ 1445471 h 1510843"/>
                <a:gd name="connsiteX7" fmla="*/ 3899994 w 3915966"/>
                <a:gd name="connsiteY7" fmla="*/ 0 h 1510843"/>
                <a:gd name="connsiteX0" fmla="*/ 33110 w 3915966"/>
                <a:gd name="connsiteY0" fmla="*/ 142370 h 1676095"/>
                <a:gd name="connsiteX1" fmla="*/ 0 w 3915966"/>
                <a:gd name="connsiteY1" fmla="*/ 1510843 h 1676095"/>
                <a:gd name="connsiteX2" fmla="*/ 1263312 w 3915966"/>
                <a:gd name="connsiteY2" fmla="*/ 1477792 h 1676095"/>
                <a:gd name="connsiteX3" fmla="*/ 2192692 w 3915966"/>
                <a:gd name="connsiteY3" fmla="*/ 1676095 h 1676095"/>
                <a:gd name="connsiteX4" fmla="*/ 2913719 w 3915966"/>
                <a:gd name="connsiteY4" fmla="*/ 1465436 h 1676095"/>
                <a:gd name="connsiteX5" fmla="*/ 3295071 w 3915966"/>
                <a:gd name="connsiteY5" fmla="*/ 1455758 h 1676095"/>
                <a:gd name="connsiteX6" fmla="*/ 3915966 w 3915966"/>
                <a:gd name="connsiteY6" fmla="*/ 1445471 h 1676095"/>
                <a:gd name="connsiteX7" fmla="*/ 3899994 w 3915966"/>
                <a:gd name="connsiteY7" fmla="*/ 0 h 1676095"/>
                <a:gd name="connsiteX0" fmla="*/ 33110 w 3915966"/>
                <a:gd name="connsiteY0" fmla="*/ 142370 h 1676095"/>
                <a:gd name="connsiteX1" fmla="*/ 0 w 3915966"/>
                <a:gd name="connsiteY1" fmla="*/ 1510843 h 1676095"/>
                <a:gd name="connsiteX2" fmla="*/ 1263312 w 3915966"/>
                <a:gd name="connsiteY2" fmla="*/ 1477792 h 1676095"/>
                <a:gd name="connsiteX3" fmla="*/ 1609316 w 3915966"/>
                <a:gd name="connsiteY3" fmla="*/ 1551238 h 1676095"/>
                <a:gd name="connsiteX4" fmla="*/ 2192692 w 3915966"/>
                <a:gd name="connsiteY4" fmla="*/ 1676095 h 1676095"/>
                <a:gd name="connsiteX5" fmla="*/ 2913719 w 3915966"/>
                <a:gd name="connsiteY5" fmla="*/ 1465436 h 1676095"/>
                <a:gd name="connsiteX6" fmla="*/ 3295071 w 3915966"/>
                <a:gd name="connsiteY6" fmla="*/ 1455758 h 1676095"/>
                <a:gd name="connsiteX7" fmla="*/ 3915966 w 3915966"/>
                <a:gd name="connsiteY7" fmla="*/ 1445471 h 1676095"/>
                <a:gd name="connsiteX8" fmla="*/ 3899994 w 3915966"/>
                <a:gd name="connsiteY8" fmla="*/ 0 h 1676095"/>
                <a:gd name="connsiteX0" fmla="*/ 33110 w 3915966"/>
                <a:gd name="connsiteY0" fmla="*/ 142370 h 1676095"/>
                <a:gd name="connsiteX1" fmla="*/ 0 w 3915966"/>
                <a:gd name="connsiteY1" fmla="*/ 1510843 h 1676095"/>
                <a:gd name="connsiteX2" fmla="*/ 1263312 w 3915966"/>
                <a:gd name="connsiteY2" fmla="*/ 1477792 h 1676095"/>
                <a:gd name="connsiteX3" fmla="*/ 1589200 w 3915966"/>
                <a:gd name="connsiteY3" fmla="*/ 1661407 h 1676095"/>
                <a:gd name="connsiteX4" fmla="*/ 2192692 w 3915966"/>
                <a:gd name="connsiteY4" fmla="*/ 1676095 h 1676095"/>
                <a:gd name="connsiteX5" fmla="*/ 2913719 w 3915966"/>
                <a:gd name="connsiteY5" fmla="*/ 1465436 h 1676095"/>
                <a:gd name="connsiteX6" fmla="*/ 3295071 w 3915966"/>
                <a:gd name="connsiteY6" fmla="*/ 1455758 h 1676095"/>
                <a:gd name="connsiteX7" fmla="*/ 3915966 w 3915966"/>
                <a:gd name="connsiteY7" fmla="*/ 1445471 h 1676095"/>
                <a:gd name="connsiteX8" fmla="*/ 3899994 w 3915966"/>
                <a:gd name="connsiteY8" fmla="*/ 0 h 1676095"/>
                <a:gd name="connsiteX0" fmla="*/ 17017 w 3915966"/>
                <a:gd name="connsiteY0" fmla="*/ 0 h 1838525"/>
                <a:gd name="connsiteX1" fmla="*/ 0 w 3915966"/>
                <a:gd name="connsiteY1" fmla="*/ 1673273 h 1838525"/>
                <a:gd name="connsiteX2" fmla="*/ 1263312 w 3915966"/>
                <a:gd name="connsiteY2" fmla="*/ 1640222 h 1838525"/>
                <a:gd name="connsiteX3" fmla="*/ 1589200 w 3915966"/>
                <a:gd name="connsiteY3" fmla="*/ 1823837 h 1838525"/>
                <a:gd name="connsiteX4" fmla="*/ 2192692 w 3915966"/>
                <a:gd name="connsiteY4" fmla="*/ 1838525 h 1838525"/>
                <a:gd name="connsiteX5" fmla="*/ 2913719 w 3915966"/>
                <a:gd name="connsiteY5" fmla="*/ 1627866 h 1838525"/>
                <a:gd name="connsiteX6" fmla="*/ 3295071 w 3915966"/>
                <a:gd name="connsiteY6" fmla="*/ 1618188 h 1838525"/>
                <a:gd name="connsiteX7" fmla="*/ 3915966 w 3915966"/>
                <a:gd name="connsiteY7" fmla="*/ 1607901 h 1838525"/>
                <a:gd name="connsiteX8" fmla="*/ 3899994 w 3915966"/>
                <a:gd name="connsiteY8" fmla="*/ 162430 h 1838525"/>
                <a:gd name="connsiteX0" fmla="*/ 0 w 3898949"/>
                <a:gd name="connsiteY0" fmla="*/ 0 h 1838525"/>
                <a:gd name="connsiteX1" fmla="*/ 19193 w 3898949"/>
                <a:gd name="connsiteY1" fmla="*/ 1581465 h 1838525"/>
                <a:gd name="connsiteX2" fmla="*/ 1246295 w 3898949"/>
                <a:gd name="connsiteY2" fmla="*/ 1640222 h 1838525"/>
                <a:gd name="connsiteX3" fmla="*/ 1572183 w 3898949"/>
                <a:gd name="connsiteY3" fmla="*/ 1823837 h 1838525"/>
                <a:gd name="connsiteX4" fmla="*/ 2175675 w 3898949"/>
                <a:gd name="connsiteY4" fmla="*/ 1838525 h 1838525"/>
                <a:gd name="connsiteX5" fmla="*/ 2896702 w 3898949"/>
                <a:gd name="connsiteY5" fmla="*/ 1627866 h 1838525"/>
                <a:gd name="connsiteX6" fmla="*/ 3278054 w 3898949"/>
                <a:gd name="connsiteY6" fmla="*/ 1618188 h 1838525"/>
                <a:gd name="connsiteX7" fmla="*/ 3898949 w 3898949"/>
                <a:gd name="connsiteY7" fmla="*/ 1607901 h 1838525"/>
                <a:gd name="connsiteX8" fmla="*/ 3882977 w 3898949"/>
                <a:gd name="connsiteY8" fmla="*/ 162430 h 1838525"/>
                <a:gd name="connsiteX0" fmla="*/ 0 w 3898949"/>
                <a:gd name="connsiteY0" fmla="*/ 0 h 1838525"/>
                <a:gd name="connsiteX1" fmla="*/ 15169 w 3898949"/>
                <a:gd name="connsiteY1" fmla="*/ 1585137 h 1838525"/>
                <a:gd name="connsiteX2" fmla="*/ 1246295 w 3898949"/>
                <a:gd name="connsiteY2" fmla="*/ 1640222 h 1838525"/>
                <a:gd name="connsiteX3" fmla="*/ 1572183 w 3898949"/>
                <a:gd name="connsiteY3" fmla="*/ 1823837 h 1838525"/>
                <a:gd name="connsiteX4" fmla="*/ 2175675 w 3898949"/>
                <a:gd name="connsiteY4" fmla="*/ 1838525 h 1838525"/>
                <a:gd name="connsiteX5" fmla="*/ 2896702 w 3898949"/>
                <a:gd name="connsiteY5" fmla="*/ 1627866 h 1838525"/>
                <a:gd name="connsiteX6" fmla="*/ 3278054 w 3898949"/>
                <a:gd name="connsiteY6" fmla="*/ 1618188 h 1838525"/>
                <a:gd name="connsiteX7" fmla="*/ 3898949 w 3898949"/>
                <a:gd name="connsiteY7" fmla="*/ 1607901 h 1838525"/>
                <a:gd name="connsiteX8" fmla="*/ 3882977 w 3898949"/>
                <a:gd name="connsiteY8" fmla="*/ 162430 h 1838525"/>
                <a:gd name="connsiteX0" fmla="*/ 0 w 3898949"/>
                <a:gd name="connsiteY0" fmla="*/ 0 h 1838525"/>
                <a:gd name="connsiteX1" fmla="*/ 15169 w 3898949"/>
                <a:gd name="connsiteY1" fmla="*/ 1588809 h 1838525"/>
                <a:gd name="connsiteX2" fmla="*/ 1246295 w 3898949"/>
                <a:gd name="connsiteY2" fmla="*/ 1640222 h 1838525"/>
                <a:gd name="connsiteX3" fmla="*/ 1572183 w 3898949"/>
                <a:gd name="connsiteY3" fmla="*/ 1823837 h 1838525"/>
                <a:gd name="connsiteX4" fmla="*/ 2175675 w 3898949"/>
                <a:gd name="connsiteY4" fmla="*/ 1838525 h 1838525"/>
                <a:gd name="connsiteX5" fmla="*/ 2896702 w 3898949"/>
                <a:gd name="connsiteY5" fmla="*/ 1627866 h 1838525"/>
                <a:gd name="connsiteX6" fmla="*/ 3278054 w 3898949"/>
                <a:gd name="connsiteY6" fmla="*/ 1618188 h 1838525"/>
                <a:gd name="connsiteX7" fmla="*/ 3898949 w 3898949"/>
                <a:gd name="connsiteY7" fmla="*/ 1607901 h 1838525"/>
                <a:gd name="connsiteX8" fmla="*/ 3882977 w 3898949"/>
                <a:gd name="connsiteY8" fmla="*/ 162430 h 1838525"/>
                <a:gd name="connsiteX0" fmla="*/ 0 w 3898949"/>
                <a:gd name="connsiteY0" fmla="*/ 0 h 1838525"/>
                <a:gd name="connsiteX1" fmla="*/ 15169 w 3898949"/>
                <a:gd name="connsiteY1" fmla="*/ 1588809 h 1838525"/>
                <a:gd name="connsiteX2" fmla="*/ 1189969 w 3898949"/>
                <a:gd name="connsiteY2" fmla="*/ 1566776 h 1838525"/>
                <a:gd name="connsiteX3" fmla="*/ 1572183 w 3898949"/>
                <a:gd name="connsiteY3" fmla="*/ 1823837 h 1838525"/>
                <a:gd name="connsiteX4" fmla="*/ 2175675 w 3898949"/>
                <a:gd name="connsiteY4" fmla="*/ 1838525 h 1838525"/>
                <a:gd name="connsiteX5" fmla="*/ 2896702 w 3898949"/>
                <a:gd name="connsiteY5" fmla="*/ 1627866 h 1838525"/>
                <a:gd name="connsiteX6" fmla="*/ 3278054 w 3898949"/>
                <a:gd name="connsiteY6" fmla="*/ 1618188 h 1838525"/>
                <a:gd name="connsiteX7" fmla="*/ 3898949 w 3898949"/>
                <a:gd name="connsiteY7" fmla="*/ 1607901 h 1838525"/>
                <a:gd name="connsiteX8" fmla="*/ 3882977 w 3898949"/>
                <a:gd name="connsiteY8" fmla="*/ 162430 h 1838525"/>
                <a:gd name="connsiteX0" fmla="*/ 0 w 3898949"/>
                <a:gd name="connsiteY0" fmla="*/ 0 h 1838525"/>
                <a:gd name="connsiteX1" fmla="*/ 15169 w 3898949"/>
                <a:gd name="connsiteY1" fmla="*/ 1588809 h 1838525"/>
                <a:gd name="connsiteX2" fmla="*/ 1185946 w 3898949"/>
                <a:gd name="connsiteY2" fmla="*/ 1581465 h 1838525"/>
                <a:gd name="connsiteX3" fmla="*/ 1572183 w 3898949"/>
                <a:gd name="connsiteY3" fmla="*/ 1823837 h 1838525"/>
                <a:gd name="connsiteX4" fmla="*/ 2175675 w 3898949"/>
                <a:gd name="connsiteY4" fmla="*/ 1838525 h 1838525"/>
                <a:gd name="connsiteX5" fmla="*/ 2896702 w 3898949"/>
                <a:gd name="connsiteY5" fmla="*/ 1627866 h 1838525"/>
                <a:gd name="connsiteX6" fmla="*/ 3278054 w 3898949"/>
                <a:gd name="connsiteY6" fmla="*/ 1618188 h 1838525"/>
                <a:gd name="connsiteX7" fmla="*/ 3898949 w 3898949"/>
                <a:gd name="connsiteY7" fmla="*/ 1607901 h 1838525"/>
                <a:gd name="connsiteX8" fmla="*/ 3882977 w 3898949"/>
                <a:gd name="connsiteY8" fmla="*/ 162430 h 1838525"/>
                <a:gd name="connsiteX0" fmla="*/ 0 w 3898949"/>
                <a:gd name="connsiteY0" fmla="*/ 0 h 1838525"/>
                <a:gd name="connsiteX1" fmla="*/ 15169 w 3898949"/>
                <a:gd name="connsiteY1" fmla="*/ 1588809 h 1838525"/>
                <a:gd name="connsiteX2" fmla="*/ 1185946 w 3898949"/>
                <a:gd name="connsiteY2" fmla="*/ 1592482 h 1838525"/>
                <a:gd name="connsiteX3" fmla="*/ 1572183 w 3898949"/>
                <a:gd name="connsiteY3" fmla="*/ 1823837 h 1838525"/>
                <a:gd name="connsiteX4" fmla="*/ 2175675 w 3898949"/>
                <a:gd name="connsiteY4" fmla="*/ 1838525 h 1838525"/>
                <a:gd name="connsiteX5" fmla="*/ 2896702 w 3898949"/>
                <a:gd name="connsiteY5" fmla="*/ 1627866 h 1838525"/>
                <a:gd name="connsiteX6" fmla="*/ 3278054 w 3898949"/>
                <a:gd name="connsiteY6" fmla="*/ 1618188 h 1838525"/>
                <a:gd name="connsiteX7" fmla="*/ 3898949 w 3898949"/>
                <a:gd name="connsiteY7" fmla="*/ 1607901 h 1838525"/>
                <a:gd name="connsiteX8" fmla="*/ 3882977 w 3898949"/>
                <a:gd name="connsiteY8" fmla="*/ 162430 h 1838525"/>
                <a:gd name="connsiteX0" fmla="*/ 0 w 3898949"/>
                <a:gd name="connsiteY0" fmla="*/ 0 h 1827509"/>
                <a:gd name="connsiteX1" fmla="*/ 15169 w 3898949"/>
                <a:gd name="connsiteY1" fmla="*/ 1588809 h 1827509"/>
                <a:gd name="connsiteX2" fmla="*/ 1185946 w 3898949"/>
                <a:gd name="connsiteY2" fmla="*/ 1592482 h 1827509"/>
                <a:gd name="connsiteX3" fmla="*/ 1572183 w 3898949"/>
                <a:gd name="connsiteY3" fmla="*/ 1823837 h 1827509"/>
                <a:gd name="connsiteX4" fmla="*/ 2147513 w 3898949"/>
                <a:gd name="connsiteY4" fmla="*/ 1827509 h 1827509"/>
                <a:gd name="connsiteX5" fmla="*/ 2896702 w 3898949"/>
                <a:gd name="connsiteY5" fmla="*/ 1627866 h 1827509"/>
                <a:gd name="connsiteX6" fmla="*/ 3278054 w 3898949"/>
                <a:gd name="connsiteY6" fmla="*/ 1618188 h 1827509"/>
                <a:gd name="connsiteX7" fmla="*/ 3898949 w 3898949"/>
                <a:gd name="connsiteY7" fmla="*/ 1607901 h 1827509"/>
                <a:gd name="connsiteX8" fmla="*/ 3882977 w 3898949"/>
                <a:gd name="connsiteY8" fmla="*/ 162430 h 1827509"/>
                <a:gd name="connsiteX0" fmla="*/ 0 w 3898949"/>
                <a:gd name="connsiteY0" fmla="*/ 0 h 1827509"/>
                <a:gd name="connsiteX1" fmla="*/ 15169 w 3898949"/>
                <a:gd name="connsiteY1" fmla="*/ 1588809 h 1827509"/>
                <a:gd name="connsiteX2" fmla="*/ 1185946 w 3898949"/>
                <a:gd name="connsiteY2" fmla="*/ 1592482 h 1827509"/>
                <a:gd name="connsiteX3" fmla="*/ 1572183 w 3898949"/>
                <a:gd name="connsiteY3" fmla="*/ 1823837 h 1827509"/>
                <a:gd name="connsiteX4" fmla="*/ 2147513 w 3898949"/>
                <a:gd name="connsiteY4" fmla="*/ 1827509 h 1827509"/>
                <a:gd name="connsiteX5" fmla="*/ 2727724 w 3898949"/>
                <a:gd name="connsiteY5" fmla="*/ 1591143 h 1827509"/>
                <a:gd name="connsiteX6" fmla="*/ 3278054 w 3898949"/>
                <a:gd name="connsiteY6" fmla="*/ 1618188 h 1827509"/>
                <a:gd name="connsiteX7" fmla="*/ 3898949 w 3898949"/>
                <a:gd name="connsiteY7" fmla="*/ 1607901 h 1827509"/>
                <a:gd name="connsiteX8" fmla="*/ 3882977 w 3898949"/>
                <a:gd name="connsiteY8" fmla="*/ 162430 h 1827509"/>
                <a:gd name="connsiteX0" fmla="*/ 0 w 3898949"/>
                <a:gd name="connsiteY0" fmla="*/ 0 h 1827509"/>
                <a:gd name="connsiteX1" fmla="*/ 15169 w 3898949"/>
                <a:gd name="connsiteY1" fmla="*/ 1588809 h 1827509"/>
                <a:gd name="connsiteX2" fmla="*/ 1185946 w 3898949"/>
                <a:gd name="connsiteY2" fmla="*/ 1592482 h 1827509"/>
                <a:gd name="connsiteX3" fmla="*/ 1572183 w 3898949"/>
                <a:gd name="connsiteY3" fmla="*/ 1823837 h 1827509"/>
                <a:gd name="connsiteX4" fmla="*/ 2147513 w 3898949"/>
                <a:gd name="connsiteY4" fmla="*/ 1827509 h 1827509"/>
                <a:gd name="connsiteX5" fmla="*/ 2727724 w 3898949"/>
                <a:gd name="connsiteY5" fmla="*/ 1591143 h 1827509"/>
                <a:gd name="connsiteX6" fmla="*/ 3278054 w 3898949"/>
                <a:gd name="connsiteY6" fmla="*/ 1618188 h 1827509"/>
                <a:gd name="connsiteX7" fmla="*/ 3898949 w 3898949"/>
                <a:gd name="connsiteY7" fmla="*/ 1607901 h 1827509"/>
                <a:gd name="connsiteX8" fmla="*/ 3869708 w 3898949"/>
                <a:gd name="connsiteY8" fmla="*/ 113985 h 1827509"/>
                <a:gd name="connsiteX0" fmla="*/ 0 w 3869708"/>
                <a:gd name="connsiteY0" fmla="*/ 0 h 1827509"/>
                <a:gd name="connsiteX1" fmla="*/ 15169 w 3869708"/>
                <a:gd name="connsiteY1" fmla="*/ 1588809 h 1827509"/>
                <a:gd name="connsiteX2" fmla="*/ 1185946 w 3869708"/>
                <a:gd name="connsiteY2" fmla="*/ 1592482 h 1827509"/>
                <a:gd name="connsiteX3" fmla="*/ 1572183 w 3869708"/>
                <a:gd name="connsiteY3" fmla="*/ 1823837 h 1827509"/>
                <a:gd name="connsiteX4" fmla="*/ 2147513 w 3869708"/>
                <a:gd name="connsiteY4" fmla="*/ 1827509 h 1827509"/>
                <a:gd name="connsiteX5" fmla="*/ 2727724 w 3869708"/>
                <a:gd name="connsiteY5" fmla="*/ 1591143 h 1827509"/>
                <a:gd name="connsiteX6" fmla="*/ 3278054 w 3869708"/>
                <a:gd name="connsiteY6" fmla="*/ 1618188 h 1827509"/>
                <a:gd name="connsiteX7" fmla="*/ 3839239 w 3869708"/>
                <a:gd name="connsiteY7" fmla="*/ 1565511 h 1827509"/>
                <a:gd name="connsiteX8" fmla="*/ 3869708 w 3869708"/>
                <a:gd name="connsiteY8" fmla="*/ 113985 h 1827509"/>
                <a:gd name="connsiteX0" fmla="*/ 0 w 3839239"/>
                <a:gd name="connsiteY0" fmla="*/ 0 h 1827509"/>
                <a:gd name="connsiteX1" fmla="*/ 15169 w 3839239"/>
                <a:gd name="connsiteY1" fmla="*/ 1588809 h 1827509"/>
                <a:gd name="connsiteX2" fmla="*/ 1185946 w 3839239"/>
                <a:gd name="connsiteY2" fmla="*/ 1592482 h 1827509"/>
                <a:gd name="connsiteX3" fmla="*/ 1572183 w 3839239"/>
                <a:gd name="connsiteY3" fmla="*/ 1823837 h 1827509"/>
                <a:gd name="connsiteX4" fmla="*/ 2147513 w 3839239"/>
                <a:gd name="connsiteY4" fmla="*/ 1827509 h 1827509"/>
                <a:gd name="connsiteX5" fmla="*/ 2727724 w 3839239"/>
                <a:gd name="connsiteY5" fmla="*/ 1591143 h 1827509"/>
                <a:gd name="connsiteX6" fmla="*/ 3278054 w 3839239"/>
                <a:gd name="connsiteY6" fmla="*/ 1618188 h 1827509"/>
                <a:gd name="connsiteX7" fmla="*/ 3839239 w 3839239"/>
                <a:gd name="connsiteY7" fmla="*/ 1565511 h 1827509"/>
                <a:gd name="connsiteX8" fmla="*/ 3829902 w 3839239"/>
                <a:gd name="connsiteY8" fmla="*/ 126097 h 1827509"/>
                <a:gd name="connsiteX0" fmla="*/ 0 w 3839239"/>
                <a:gd name="connsiteY0" fmla="*/ 0 h 1827509"/>
                <a:gd name="connsiteX1" fmla="*/ 15169 w 3839239"/>
                <a:gd name="connsiteY1" fmla="*/ 1588809 h 1827509"/>
                <a:gd name="connsiteX2" fmla="*/ 1185946 w 3839239"/>
                <a:gd name="connsiteY2" fmla="*/ 1592482 h 1827509"/>
                <a:gd name="connsiteX3" fmla="*/ 1572183 w 3839239"/>
                <a:gd name="connsiteY3" fmla="*/ 1823837 h 1827509"/>
                <a:gd name="connsiteX4" fmla="*/ 2147513 w 3839239"/>
                <a:gd name="connsiteY4" fmla="*/ 1827509 h 1827509"/>
                <a:gd name="connsiteX5" fmla="*/ 2727724 w 3839239"/>
                <a:gd name="connsiteY5" fmla="*/ 1591143 h 1827509"/>
                <a:gd name="connsiteX6" fmla="*/ 3839239 w 3839239"/>
                <a:gd name="connsiteY6" fmla="*/ 1565511 h 1827509"/>
                <a:gd name="connsiteX7" fmla="*/ 3829902 w 3839239"/>
                <a:gd name="connsiteY7" fmla="*/ 126097 h 1827509"/>
                <a:gd name="connsiteX0" fmla="*/ 0 w 3832605"/>
                <a:gd name="connsiteY0" fmla="*/ 0 h 1827509"/>
                <a:gd name="connsiteX1" fmla="*/ 15169 w 3832605"/>
                <a:gd name="connsiteY1" fmla="*/ 1588809 h 1827509"/>
                <a:gd name="connsiteX2" fmla="*/ 1185946 w 3832605"/>
                <a:gd name="connsiteY2" fmla="*/ 1592482 h 1827509"/>
                <a:gd name="connsiteX3" fmla="*/ 1572183 w 3832605"/>
                <a:gd name="connsiteY3" fmla="*/ 1823837 h 1827509"/>
                <a:gd name="connsiteX4" fmla="*/ 2147513 w 3832605"/>
                <a:gd name="connsiteY4" fmla="*/ 1827509 h 1827509"/>
                <a:gd name="connsiteX5" fmla="*/ 2727724 w 3832605"/>
                <a:gd name="connsiteY5" fmla="*/ 1591143 h 1827509"/>
                <a:gd name="connsiteX6" fmla="*/ 3832605 w 3832605"/>
                <a:gd name="connsiteY6" fmla="*/ 1589734 h 1827509"/>
                <a:gd name="connsiteX7" fmla="*/ 3829902 w 3832605"/>
                <a:gd name="connsiteY7" fmla="*/ 126097 h 1827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32605" h="1827509">
                  <a:moveTo>
                    <a:pt x="0" y="0"/>
                  </a:moveTo>
                  <a:lnTo>
                    <a:pt x="15169" y="1588809"/>
                  </a:lnTo>
                  <a:lnTo>
                    <a:pt x="1185946" y="1592482"/>
                  </a:lnTo>
                  <a:lnTo>
                    <a:pt x="1572183" y="1823837"/>
                  </a:lnTo>
                  <a:lnTo>
                    <a:pt x="2147513" y="1827509"/>
                  </a:lnTo>
                  <a:lnTo>
                    <a:pt x="2727724" y="1591143"/>
                  </a:lnTo>
                  <a:lnTo>
                    <a:pt x="3832605" y="1589734"/>
                  </a:lnTo>
                  <a:cubicBezTo>
                    <a:pt x="3829493" y="1109929"/>
                    <a:pt x="3833014" y="605902"/>
                    <a:pt x="3829902" y="126097"/>
                  </a:cubicBezTo>
                </a:path>
              </a:pathLst>
            </a:custGeom>
            <a:noFill/>
            <a:ln w="25400">
              <a:solidFill>
                <a:srgbClr val="00B050"/>
              </a:solidFill>
              <a:headEnd type="triangle"/>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30" name="TextBox 129">
              <a:extLst>
                <a:ext uri="{FF2B5EF4-FFF2-40B4-BE49-F238E27FC236}">
                  <a16:creationId xmlns:a16="http://schemas.microsoft.com/office/drawing/2014/main" id="{AC21E889-4F82-8649-829E-554EB51D7E5D}"/>
                </a:ext>
              </a:extLst>
            </p:cNvPr>
            <p:cNvSpPr txBox="1"/>
            <p:nvPr/>
          </p:nvSpPr>
          <p:spPr>
            <a:xfrm>
              <a:off x="6799618" y="3650736"/>
              <a:ext cx="64742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B050"/>
                  </a:solidFill>
                  <a:effectLst/>
                  <a:uLnTx/>
                  <a:uFillTx/>
                  <a:latin typeface="Calibri"/>
                  <a:ea typeface="+mn-ea"/>
                  <a:cs typeface="+mn-cs"/>
                </a:rPr>
                <a:t>ACKs</a:t>
              </a:r>
            </a:p>
          </p:txBody>
        </p:sp>
        <p:sp>
          <p:nvSpPr>
            <p:cNvPr id="131" name="TextBox 130">
              <a:extLst>
                <a:ext uri="{FF2B5EF4-FFF2-40B4-BE49-F238E27FC236}">
                  <a16:creationId xmlns:a16="http://schemas.microsoft.com/office/drawing/2014/main" id="{4D544F8A-E5C9-4C42-B077-C996AF3E7BF7}"/>
                </a:ext>
              </a:extLst>
            </p:cNvPr>
            <p:cNvSpPr txBox="1"/>
            <p:nvPr/>
          </p:nvSpPr>
          <p:spPr>
            <a:xfrm>
              <a:off x="10809403" y="3772400"/>
              <a:ext cx="64742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B050"/>
                  </a:solidFill>
                  <a:effectLst/>
                  <a:uLnTx/>
                  <a:uFillTx/>
                  <a:latin typeface="Calibri"/>
                  <a:ea typeface="+mn-ea"/>
                  <a:cs typeface="+mn-cs"/>
                </a:rPr>
                <a:t>ACKs</a:t>
              </a:r>
            </a:p>
          </p:txBody>
        </p:sp>
      </p:grpSp>
      <p:sp>
        <p:nvSpPr>
          <p:cNvPr id="176" name="Freeform 254">
            <a:extLst>
              <a:ext uri="{FF2B5EF4-FFF2-40B4-BE49-F238E27FC236}">
                <a16:creationId xmlns:a16="http://schemas.microsoft.com/office/drawing/2014/main" id="{098028B6-BF7C-6A40-A6E7-BD363548A403}"/>
              </a:ext>
            </a:extLst>
          </p:cNvPr>
          <p:cNvSpPr>
            <a:spLocks/>
          </p:cNvSpPr>
          <p:nvPr/>
        </p:nvSpPr>
        <p:spPr bwMode="auto">
          <a:xfrm>
            <a:off x="11178866" y="2363683"/>
            <a:ext cx="250825" cy="1212850"/>
          </a:xfrm>
          <a:custGeom>
            <a:avLst/>
            <a:gdLst>
              <a:gd name="T0" fmla="*/ 2147483647 w 366"/>
              <a:gd name="T1" fmla="*/ 2147483647 h 1284"/>
              <a:gd name="T2" fmla="*/ 2147483647 w 366"/>
              <a:gd name="T3" fmla="*/ 0 h 1284"/>
              <a:gd name="T4" fmla="*/ 0 w 366"/>
              <a:gd name="T5" fmla="*/ 2147483647 h 1284"/>
              <a:gd name="T6" fmla="*/ 2147483647 w 366"/>
              <a:gd name="T7" fmla="*/ 2147483647 h 1284"/>
              <a:gd name="T8" fmla="*/ 2147483647 w 366"/>
              <a:gd name="T9" fmla="*/ 2147483647 h 12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6" h="1284">
                <a:moveTo>
                  <a:pt x="366" y="1278"/>
                </a:moveTo>
                <a:lnTo>
                  <a:pt x="12" y="0"/>
                </a:lnTo>
                <a:lnTo>
                  <a:pt x="0" y="1224"/>
                </a:lnTo>
                <a:lnTo>
                  <a:pt x="186" y="1284"/>
                </a:lnTo>
                <a:lnTo>
                  <a:pt x="366" y="1278"/>
                </a:lnTo>
                <a:close/>
              </a:path>
            </a:pathLst>
          </a:custGeom>
          <a:gradFill rotWithShape="1">
            <a:gsLst>
              <a:gs pos="0">
                <a:srgbClr val="B2B2B2"/>
              </a:gs>
              <a:gs pos="100000">
                <a:srgbClr val="FFFFFF"/>
              </a:gs>
            </a:gsLst>
            <a:lin ang="0" scaled="1"/>
          </a:gradFill>
          <a:ln w="9525">
            <a:solidFill>
              <a:srgbClr val="DDDDDD"/>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184" name="Group 289">
            <a:extLst>
              <a:ext uri="{FF2B5EF4-FFF2-40B4-BE49-F238E27FC236}">
                <a16:creationId xmlns:a16="http://schemas.microsoft.com/office/drawing/2014/main" id="{36A89038-0233-574C-A16F-E12F82E32856}"/>
              </a:ext>
            </a:extLst>
          </p:cNvPr>
          <p:cNvGrpSpPr>
            <a:grpSpLocks/>
          </p:cNvGrpSpPr>
          <p:nvPr/>
        </p:nvGrpSpPr>
        <p:grpSpPr bwMode="auto">
          <a:xfrm>
            <a:off x="11355079" y="3260620"/>
            <a:ext cx="231775" cy="441325"/>
            <a:chOff x="4140" y="429"/>
            <a:chExt cx="1425" cy="2396"/>
          </a:xfrm>
        </p:grpSpPr>
        <p:sp>
          <p:nvSpPr>
            <p:cNvPr id="188" name="Freeform 290">
              <a:extLst>
                <a:ext uri="{FF2B5EF4-FFF2-40B4-BE49-F238E27FC236}">
                  <a16:creationId xmlns:a16="http://schemas.microsoft.com/office/drawing/2014/main" id="{9264264F-C8FF-E941-B8DB-F2A13E30F566}"/>
                </a:ext>
              </a:extLst>
            </p:cNvPr>
            <p:cNvSpPr>
              <a:spLocks/>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89" name="Rectangle 291">
              <a:extLst>
                <a:ext uri="{FF2B5EF4-FFF2-40B4-BE49-F238E27FC236}">
                  <a16:creationId xmlns:a16="http://schemas.microsoft.com/office/drawing/2014/main" id="{5580AF65-ED2C-7F4A-90B9-25AFA8C927CD}"/>
                </a:ext>
              </a:extLst>
            </p:cNvPr>
            <p:cNvSpPr>
              <a:spLocks noChangeArrowheads="1"/>
            </p:cNvSpPr>
            <p:nvPr/>
          </p:nvSpPr>
          <p:spPr bwMode="auto">
            <a:xfrm>
              <a:off x="4208" y="429"/>
              <a:ext cx="1044" cy="2284"/>
            </a:xfrm>
            <a:prstGeom prst="rect">
              <a:avLst/>
            </a:pr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90" name="Freeform 292">
              <a:extLst>
                <a:ext uri="{FF2B5EF4-FFF2-40B4-BE49-F238E27FC236}">
                  <a16:creationId xmlns:a16="http://schemas.microsoft.com/office/drawing/2014/main" id="{BC0C9A2A-A362-5D48-A13D-A730292A1B69}"/>
                </a:ext>
              </a:extLst>
            </p:cNvPr>
            <p:cNvSpPr>
              <a:spLocks/>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91" name="Freeform 293">
              <a:extLst>
                <a:ext uri="{FF2B5EF4-FFF2-40B4-BE49-F238E27FC236}">
                  <a16:creationId xmlns:a16="http://schemas.microsoft.com/office/drawing/2014/main" id="{741E5815-F201-3946-BA11-1961624585EC}"/>
                </a:ext>
              </a:extLst>
            </p:cNvPr>
            <p:cNvSpPr>
              <a:spLocks/>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95" name="Rectangle 294">
              <a:extLst>
                <a:ext uri="{FF2B5EF4-FFF2-40B4-BE49-F238E27FC236}">
                  <a16:creationId xmlns:a16="http://schemas.microsoft.com/office/drawing/2014/main" id="{16834F46-BEA1-E54A-99D2-06A1D9E4EFA1}"/>
                </a:ext>
              </a:extLst>
            </p:cNvPr>
            <p:cNvSpPr>
              <a:spLocks noChangeArrowheads="1"/>
            </p:cNvSpPr>
            <p:nvPr/>
          </p:nvSpPr>
          <p:spPr bwMode="auto">
            <a:xfrm>
              <a:off x="4208" y="696"/>
              <a:ext cx="595" cy="43"/>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202" name="Group 295">
              <a:extLst>
                <a:ext uri="{FF2B5EF4-FFF2-40B4-BE49-F238E27FC236}">
                  <a16:creationId xmlns:a16="http://schemas.microsoft.com/office/drawing/2014/main" id="{EFE1DB65-55C6-A040-8489-E8E7A5072621}"/>
                </a:ext>
              </a:extLst>
            </p:cNvPr>
            <p:cNvGrpSpPr>
              <a:grpSpLocks/>
            </p:cNvGrpSpPr>
            <p:nvPr/>
          </p:nvGrpSpPr>
          <p:grpSpPr bwMode="auto">
            <a:xfrm>
              <a:off x="4749" y="668"/>
              <a:ext cx="581" cy="145"/>
              <a:chOff x="614" y="2568"/>
              <a:chExt cx="725" cy="139"/>
            </a:xfrm>
          </p:grpSpPr>
          <p:sp>
            <p:nvSpPr>
              <p:cNvPr id="233" name="AutoShape 296">
                <a:extLst>
                  <a:ext uri="{FF2B5EF4-FFF2-40B4-BE49-F238E27FC236}">
                    <a16:creationId xmlns:a16="http://schemas.microsoft.com/office/drawing/2014/main" id="{60C873E6-EA5F-E546-9871-6CD69A03054C}"/>
                  </a:ext>
                </a:extLst>
              </p:cNvPr>
              <p:cNvSpPr>
                <a:spLocks noChangeArrowheads="1"/>
              </p:cNvSpPr>
              <p:nvPr/>
            </p:nvSpPr>
            <p:spPr bwMode="auto">
              <a:xfrm>
                <a:off x="609" y="2570"/>
                <a:ext cx="731" cy="140"/>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34" name="AutoShape 297">
                <a:extLst>
                  <a:ext uri="{FF2B5EF4-FFF2-40B4-BE49-F238E27FC236}">
                    <a16:creationId xmlns:a16="http://schemas.microsoft.com/office/drawing/2014/main" id="{AE94AAEC-480B-8047-91E5-519724D0625F}"/>
                  </a:ext>
                </a:extLst>
              </p:cNvPr>
              <p:cNvSpPr>
                <a:spLocks noChangeArrowheads="1"/>
              </p:cNvSpPr>
              <p:nvPr/>
            </p:nvSpPr>
            <p:spPr bwMode="auto">
              <a:xfrm>
                <a:off x="621" y="2587"/>
                <a:ext cx="706" cy="107"/>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203" name="Rectangle 298">
              <a:extLst>
                <a:ext uri="{FF2B5EF4-FFF2-40B4-BE49-F238E27FC236}">
                  <a16:creationId xmlns:a16="http://schemas.microsoft.com/office/drawing/2014/main" id="{66AA352A-88C1-474E-8553-BFDBC71D6A7F}"/>
                </a:ext>
              </a:extLst>
            </p:cNvPr>
            <p:cNvSpPr>
              <a:spLocks noChangeArrowheads="1"/>
            </p:cNvSpPr>
            <p:nvPr/>
          </p:nvSpPr>
          <p:spPr bwMode="auto">
            <a:xfrm>
              <a:off x="4228" y="1015"/>
              <a:ext cx="595" cy="52"/>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204" name="Group 299">
              <a:extLst>
                <a:ext uri="{FF2B5EF4-FFF2-40B4-BE49-F238E27FC236}">
                  <a16:creationId xmlns:a16="http://schemas.microsoft.com/office/drawing/2014/main" id="{063BD826-F329-CE4F-8A05-BAE407197A8D}"/>
                </a:ext>
              </a:extLst>
            </p:cNvPr>
            <p:cNvGrpSpPr>
              <a:grpSpLocks/>
            </p:cNvGrpSpPr>
            <p:nvPr/>
          </p:nvGrpSpPr>
          <p:grpSpPr bwMode="auto">
            <a:xfrm>
              <a:off x="4747" y="994"/>
              <a:ext cx="581" cy="134"/>
              <a:chOff x="614" y="2568"/>
              <a:chExt cx="725" cy="139"/>
            </a:xfrm>
          </p:grpSpPr>
          <p:sp>
            <p:nvSpPr>
              <p:cNvPr id="231" name="AutoShape 300">
                <a:extLst>
                  <a:ext uri="{FF2B5EF4-FFF2-40B4-BE49-F238E27FC236}">
                    <a16:creationId xmlns:a16="http://schemas.microsoft.com/office/drawing/2014/main" id="{502F9F8E-D733-304B-8917-5387C94462AD}"/>
                  </a:ext>
                </a:extLst>
              </p:cNvPr>
              <p:cNvSpPr>
                <a:spLocks noChangeArrowheads="1"/>
              </p:cNvSpPr>
              <p:nvPr/>
            </p:nvSpPr>
            <p:spPr bwMode="auto">
              <a:xfrm>
                <a:off x="612" y="2572"/>
                <a:ext cx="731" cy="134"/>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32" name="AutoShape 301">
                <a:extLst>
                  <a:ext uri="{FF2B5EF4-FFF2-40B4-BE49-F238E27FC236}">
                    <a16:creationId xmlns:a16="http://schemas.microsoft.com/office/drawing/2014/main" id="{8FA48F3E-A09B-9947-AC4E-53AB08CAC06B}"/>
                  </a:ext>
                </a:extLst>
              </p:cNvPr>
              <p:cNvSpPr>
                <a:spLocks noChangeArrowheads="1"/>
              </p:cNvSpPr>
              <p:nvPr/>
            </p:nvSpPr>
            <p:spPr bwMode="auto">
              <a:xfrm>
                <a:off x="624" y="2590"/>
                <a:ext cx="706" cy="98"/>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205" name="Rectangle 302">
              <a:extLst>
                <a:ext uri="{FF2B5EF4-FFF2-40B4-BE49-F238E27FC236}">
                  <a16:creationId xmlns:a16="http://schemas.microsoft.com/office/drawing/2014/main" id="{7E665F5D-879D-9E40-84B5-66D85E68A508}"/>
                </a:ext>
              </a:extLst>
            </p:cNvPr>
            <p:cNvSpPr>
              <a:spLocks noChangeArrowheads="1"/>
            </p:cNvSpPr>
            <p:nvPr/>
          </p:nvSpPr>
          <p:spPr bwMode="auto">
            <a:xfrm>
              <a:off x="4218" y="1360"/>
              <a:ext cx="595" cy="43"/>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06" name="Rectangle 303">
              <a:extLst>
                <a:ext uri="{FF2B5EF4-FFF2-40B4-BE49-F238E27FC236}">
                  <a16:creationId xmlns:a16="http://schemas.microsoft.com/office/drawing/2014/main" id="{7647528B-9EF0-E54D-974E-7DFC94037620}"/>
                </a:ext>
              </a:extLst>
            </p:cNvPr>
            <p:cNvSpPr>
              <a:spLocks noChangeArrowheads="1"/>
            </p:cNvSpPr>
            <p:nvPr/>
          </p:nvSpPr>
          <p:spPr bwMode="auto">
            <a:xfrm>
              <a:off x="4228" y="1653"/>
              <a:ext cx="595" cy="52"/>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207" name="Group 304">
              <a:extLst>
                <a:ext uri="{FF2B5EF4-FFF2-40B4-BE49-F238E27FC236}">
                  <a16:creationId xmlns:a16="http://schemas.microsoft.com/office/drawing/2014/main" id="{467A70C4-7121-374D-AFDB-661BA82AC2A8}"/>
                </a:ext>
              </a:extLst>
            </p:cNvPr>
            <p:cNvGrpSpPr>
              <a:grpSpLocks/>
            </p:cNvGrpSpPr>
            <p:nvPr/>
          </p:nvGrpSpPr>
          <p:grpSpPr bwMode="auto">
            <a:xfrm>
              <a:off x="4735" y="1627"/>
              <a:ext cx="582" cy="151"/>
              <a:chOff x="614" y="2568"/>
              <a:chExt cx="725" cy="139"/>
            </a:xfrm>
          </p:grpSpPr>
          <p:sp>
            <p:nvSpPr>
              <p:cNvPr id="229" name="AutoShape 305">
                <a:extLst>
                  <a:ext uri="{FF2B5EF4-FFF2-40B4-BE49-F238E27FC236}">
                    <a16:creationId xmlns:a16="http://schemas.microsoft.com/office/drawing/2014/main" id="{C5AF588B-0651-0545-9142-FD07BC876383}"/>
                  </a:ext>
                </a:extLst>
              </p:cNvPr>
              <p:cNvSpPr>
                <a:spLocks noChangeArrowheads="1"/>
              </p:cNvSpPr>
              <p:nvPr/>
            </p:nvSpPr>
            <p:spPr bwMode="auto">
              <a:xfrm>
                <a:off x="614" y="2568"/>
                <a:ext cx="730" cy="198"/>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30" name="AutoShape 306">
                <a:extLst>
                  <a:ext uri="{FF2B5EF4-FFF2-40B4-BE49-F238E27FC236}">
                    <a16:creationId xmlns:a16="http://schemas.microsoft.com/office/drawing/2014/main" id="{9BEB1652-4112-004D-B7AC-1F3734A3C049}"/>
                  </a:ext>
                </a:extLst>
              </p:cNvPr>
              <p:cNvSpPr>
                <a:spLocks noChangeArrowheads="1"/>
              </p:cNvSpPr>
              <p:nvPr/>
            </p:nvSpPr>
            <p:spPr bwMode="auto">
              <a:xfrm>
                <a:off x="627" y="2584"/>
                <a:ext cx="705" cy="111"/>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208" name="Freeform 307">
              <a:extLst>
                <a:ext uri="{FF2B5EF4-FFF2-40B4-BE49-F238E27FC236}">
                  <a16:creationId xmlns:a16="http://schemas.microsoft.com/office/drawing/2014/main" id="{D7A79ECE-B70D-2548-A773-6DCE4F281A8C}"/>
                </a:ext>
              </a:extLst>
            </p:cNvPr>
            <p:cNvSpPr>
              <a:spLocks/>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209" name="Group 308">
              <a:extLst>
                <a:ext uri="{FF2B5EF4-FFF2-40B4-BE49-F238E27FC236}">
                  <a16:creationId xmlns:a16="http://schemas.microsoft.com/office/drawing/2014/main" id="{1ECF4553-693A-DD4D-A0E2-8AA0E2504F64}"/>
                </a:ext>
              </a:extLst>
            </p:cNvPr>
            <p:cNvGrpSpPr>
              <a:grpSpLocks/>
            </p:cNvGrpSpPr>
            <p:nvPr/>
          </p:nvGrpSpPr>
          <p:grpSpPr bwMode="auto">
            <a:xfrm>
              <a:off x="4739" y="1327"/>
              <a:ext cx="582" cy="139"/>
              <a:chOff x="614" y="2568"/>
              <a:chExt cx="725" cy="139"/>
            </a:xfrm>
          </p:grpSpPr>
          <p:sp>
            <p:nvSpPr>
              <p:cNvPr id="227" name="AutoShape 309">
                <a:extLst>
                  <a:ext uri="{FF2B5EF4-FFF2-40B4-BE49-F238E27FC236}">
                    <a16:creationId xmlns:a16="http://schemas.microsoft.com/office/drawing/2014/main" id="{9C16F586-202A-6C49-BECE-8D7B0011EBAC}"/>
                  </a:ext>
                </a:extLst>
              </p:cNvPr>
              <p:cNvSpPr>
                <a:spLocks noChangeArrowheads="1"/>
              </p:cNvSpPr>
              <p:nvPr/>
            </p:nvSpPr>
            <p:spPr bwMode="auto">
              <a:xfrm>
                <a:off x="609" y="2566"/>
                <a:ext cx="730" cy="138"/>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28" name="AutoShape 310">
                <a:extLst>
                  <a:ext uri="{FF2B5EF4-FFF2-40B4-BE49-F238E27FC236}">
                    <a16:creationId xmlns:a16="http://schemas.microsoft.com/office/drawing/2014/main" id="{C758F7C7-9330-BE46-A86A-D42B5637C8E5}"/>
                  </a:ext>
                </a:extLst>
              </p:cNvPr>
              <p:cNvSpPr>
                <a:spLocks noChangeArrowheads="1"/>
              </p:cNvSpPr>
              <p:nvPr/>
            </p:nvSpPr>
            <p:spPr bwMode="auto">
              <a:xfrm>
                <a:off x="622" y="2584"/>
                <a:ext cx="705" cy="103"/>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210" name="Rectangle 311">
              <a:extLst>
                <a:ext uri="{FF2B5EF4-FFF2-40B4-BE49-F238E27FC236}">
                  <a16:creationId xmlns:a16="http://schemas.microsoft.com/office/drawing/2014/main" id="{533FE805-6D97-3D40-A722-65F7EC32A1D2}"/>
                </a:ext>
              </a:extLst>
            </p:cNvPr>
            <p:cNvSpPr>
              <a:spLocks noChangeArrowheads="1"/>
            </p:cNvSpPr>
            <p:nvPr/>
          </p:nvSpPr>
          <p:spPr bwMode="auto">
            <a:xfrm>
              <a:off x="5253" y="429"/>
              <a:ext cx="68" cy="2293"/>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11" name="Freeform 312">
              <a:extLst>
                <a:ext uri="{FF2B5EF4-FFF2-40B4-BE49-F238E27FC236}">
                  <a16:creationId xmlns:a16="http://schemas.microsoft.com/office/drawing/2014/main" id="{620834FD-6B76-EA4B-A18C-65A47D402B00}"/>
                </a:ext>
              </a:extLst>
            </p:cNvPr>
            <p:cNvSpPr>
              <a:spLocks/>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12" name="Freeform 313">
              <a:extLst>
                <a:ext uri="{FF2B5EF4-FFF2-40B4-BE49-F238E27FC236}">
                  <a16:creationId xmlns:a16="http://schemas.microsoft.com/office/drawing/2014/main" id="{C5A12F9D-49AB-5145-AA15-D382AA5D35C0}"/>
                </a:ext>
              </a:extLst>
            </p:cNvPr>
            <p:cNvSpPr>
              <a:spLocks/>
            </p:cNvSpPr>
            <p:nvPr/>
          </p:nvSpPr>
          <p:spPr bwMode="auto">
            <a:xfrm>
              <a:off x="5315" y="680"/>
              <a:ext cx="244" cy="240"/>
            </a:xfrm>
            <a:custGeom>
              <a:avLst/>
              <a:gdLst>
                <a:gd name="T0" fmla="*/ 0 w 304"/>
                <a:gd name="T1" fmla="*/ 0 h 288"/>
                <a:gd name="T2" fmla="*/ 34 w 304"/>
                <a:gd name="T3" fmla="*/ 27 h 288"/>
                <a:gd name="T4" fmla="*/ 31 w 304"/>
                <a:gd name="T5" fmla="*/ 48 h 288"/>
                <a:gd name="T6" fmla="*/ 2 w 304"/>
                <a:gd name="T7" fmla="*/ 2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13" name="Oval 314">
              <a:extLst>
                <a:ext uri="{FF2B5EF4-FFF2-40B4-BE49-F238E27FC236}">
                  <a16:creationId xmlns:a16="http://schemas.microsoft.com/office/drawing/2014/main" id="{80DD1625-6CB9-AC4C-88B8-9DC831FCEE6E}"/>
                </a:ext>
              </a:extLst>
            </p:cNvPr>
            <p:cNvSpPr>
              <a:spLocks noChangeArrowheads="1"/>
            </p:cNvSpPr>
            <p:nvPr/>
          </p:nvSpPr>
          <p:spPr bwMode="auto">
            <a:xfrm>
              <a:off x="5516" y="2610"/>
              <a:ext cx="49" cy="95"/>
            </a:xfrm>
            <a:prstGeom prst="ellipse">
              <a:avLst/>
            </a:prstGeom>
            <a:solidFill>
              <a:srgbClr val="3333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20" name="Freeform 315">
              <a:extLst>
                <a:ext uri="{FF2B5EF4-FFF2-40B4-BE49-F238E27FC236}">
                  <a16:creationId xmlns:a16="http://schemas.microsoft.com/office/drawing/2014/main" id="{A65F0511-3C28-C743-A21D-6264A2118463}"/>
                </a:ext>
              </a:extLst>
            </p:cNvPr>
            <p:cNvSpPr>
              <a:spLocks/>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21" name="AutoShape 316">
              <a:extLst>
                <a:ext uri="{FF2B5EF4-FFF2-40B4-BE49-F238E27FC236}">
                  <a16:creationId xmlns:a16="http://schemas.microsoft.com/office/drawing/2014/main" id="{FADC981B-C983-6D40-AEA7-04B355ECAD3A}"/>
                </a:ext>
              </a:extLst>
            </p:cNvPr>
            <p:cNvSpPr>
              <a:spLocks noChangeArrowheads="1"/>
            </p:cNvSpPr>
            <p:nvPr/>
          </p:nvSpPr>
          <p:spPr bwMode="auto">
            <a:xfrm>
              <a:off x="4140" y="2678"/>
              <a:ext cx="1201" cy="147"/>
            </a:xfrm>
            <a:prstGeom prst="roundRect">
              <a:avLst>
                <a:gd name="adj" fmla="val 50000"/>
              </a:avLst>
            </a:prstGeom>
            <a:solidFill>
              <a:srgbClr val="DDDDDD"/>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22" name="AutoShape 317">
              <a:extLst>
                <a:ext uri="{FF2B5EF4-FFF2-40B4-BE49-F238E27FC236}">
                  <a16:creationId xmlns:a16="http://schemas.microsoft.com/office/drawing/2014/main" id="{708D79ED-DBE2-644C-B85E-DB3961F564FD}"/>
                </a:ext>
              </a:extLst>
            </p:cNvPr>
            <p:cNvSpPr>
              <a:spLocks noChangeArrowheads="1"/>
            </p:cNvSpPr>
            <p:nvPr/>
          </p:nvSpPr>
          <p:spPr bwMode="auto">
            <a:xfrm>
              <a:off x="4208" y="2713"/>
              <a:ext cx="1064" cy="78"/>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23" name="Oval 318">
              <a:extLst>
                <a:ext uri="{FF2B5EF4-FFF2-40B4-BE49-F238E27FC236}">
                  <a16:creationId xmlns:a16="http://schemas.microsoft.com/office/drawing/2014/main" id="{87AF5859-5E53-EE4C-954A-8D2D2B200716}"/>
                </a:ext>
              </a:extLst>
            </p:cNvPr>
            <p:cNvSpPr>
              <a:spLocks noChangeArrowheads="1"/>
            </p:cNvSpPr>
            <p:nvPr/>
          </p:nvSpPr>
          <p:spPr bwMode="auto">
            <a:xfrm>
              <a:off x="4306" y="2385"/>
              <a:ext cx="156" cy="138"/>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24" name="Oval 319">
              <a:extLst>
                <a:ext uri="{FF2B5EF4-FFF2-40B4-BE49-F238E27FC236}">
                  <a16:creationId xmlns:a16="http://schemas.microsoft.com/office/drawing/2014/main" id="{43616DFE-DE4C-D94C-B77F-413A270CAAE8}"/>
                </a:ext>
              </a:extLst>
            </p:cNvPr>
            <p:cNvSpPr>
              <a:spLocks noChangeArrowheads="1"/>
            </p:cNvSpPr>
            <p:nvPr/>
          </p:nvSpPr>
          <p:spPr bwMode="auto">
            <a:xfrm>
              <a:off x="4482" y="2385"/>
              <a:ext cx="166" cy="138"/>
            </a:xfrm>
            <a:prstGeom prst="ellipse">
              <a:avLst/>
            </a:prstGeom>
            <a:solidFill>
              <a:srgbClr val="FF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Arial" charset="0"/>
                <a:ea typeface="ＭＳ Ｐゴシック" charset="0"/>
                <a:cs typeface="Arial" charset="0"/>
              </a:endParaRPr>
            </a:p>
          </p:txBody>
        </p:sp>
        <p:sp>
          <p:nvSpPr>
            <p:cNvPr id="225" name="Oval 320">
              <a:extLst>
                <a:ext uri="{FF2B5EF4-FFF2-40B4-BE49-F238E27FC236}">
                  <a16:creationId xmlns:a16="http://schemas.microsoft.com/office/drawing/2014/main" id="{63CB7C6A-7959-294B-919F-406DF43820E1}"/>
                </a:ext>
              </a:extLst>
            </p:cNvPr>
            <p:cNvSpPr>
              <a:spLocks noChangeArrowheads="1"/>
            </p:cNvSpPr>
            <p:nvPr/>
          </p:nvSpPr>
          <p:spPr bwMode="auto">
            <a:xfrm>
              <a:off x="4657" y="2377"/>
              <a:ext cx="166" cy="147"/>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26" name="Rectangle 321">
              <a:extLst>
                <a:ext uri="{FF2B5EF4-FFF2-40B4-BE49-F238E27FC236}">
                  <a16:creationId xmlns:a16="http://schemas.microsoft.com/office/drawing/2014/main" id="{3ED5D38A-C2F0-8444-B700-8ED29C8B7FB9}"/>
                </a:ext>
              </a:extLst>
            </p:cNvPr>
            <p:cNvSpPr>
              <a:spLocks noChangeArrowheads="1"/>
            </p:cNvSpPr>
            <p:nvPr/>
          </p:nvSpPr>
          <p:spPr bwMode="auto">
            <a:xfrm>
              <a:off x="5057" y="1834"/>
              <a:ext cx="88" cy="758"/>
            </a:xfrm>
            <a:prstGeom prst="rect">
              <a:avLst/>
            </a:prstGeom>
            <a:solidFill>
              <a:srgbClr val="292929"/>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128" name="Rectangle 3">
            <a:extLst>
              <a:ext uri="{FF2B5EF4-FFF2-40B4-BE49-F238E27FC236}">
                <a16:creationId xmlns:a16="http://schemas.microsoft.com/office/drawing/2014/main" id="{4AEA1865-8C28-134C-8B6C-07E3981D0325}"/>
              </a:ext>
            </a:extLst>
          </p:cNvPr>
          <p:cNvSpPr txBox="1">
            <a:spLocks noChangeArrowheads="1"/>
          </p:cNvSpPr>
          <p:nvPr/>
        </p:nvSpPr>
        <p:spPr>
          <a:xfrm>
            <a:off x="921800" y="4257398"/>
            <a:ext cx="5562600" cy="632236"/>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66725" marR="0" lvl="0" indent="-3365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sz="3200" b="0" i="0" u="none" strike="noStrike" kern="1200" cap="none" spc="0" normalizeH="0" baseline="0" noProof="0" dirty="0">
                <a:ln>
                  <a:noFill/>
                </a:ln>
                <a:solidFill>
                  <a:prstClr val="black"/>
                </a:solidFill>
                <a:effectLst/>
                <a:uLnTx/>
                <a:uFillTx/>
                <a:latin typeface="Calibri"/>
                <a:ea typeface="+mn-ea"/>
                <a:cs typeface="+mn-cs"/>
              </a:rPr>
              <a:t>approach taken by TCP</a:t>
            </a:r>
            <a:endParaRPr kumimoji="0" lang="en-US" sz="3600" b="0" i="0" u="none" strike="noStrike" kern="1200" cap="none" spc="0" normalizeH="0" baseline="0" noProof="0" dirty="0">
              <a:ln>
                <a:noFill/>
              </a:ln>
              <a:solidFill>
                <a:prstClr val="black"/>
              </a:solidFill>
              <a:effectLst/>
              <a:uLnTx/>
              <a:uFillTx/>
              <a:latin typeface="Calibri"/>
              <a:ea typeface="+mn-ea"/>
              <a:cs typeface="+mn-cs"/>
            </a:endParaRPr>
          </a:p>
        </p:txBody>
      </p:sp>
      <p:sp>
        <p:nvSpPr>
          <p:cNvPr id="133" name="Slide Number Placeholder 2">
            <a:extLst>
              <a:ext uri="{FF2B5EF4-FFF2-40B4-BE49-F238E27FC236}">
                <a16:creationId xmlns:a16="http://schemas.microsoft.com/office/drawing/2014/main" id="{80FEFCD4-E64A-AA4F-ACAB-74CB4ECDD26A}"/>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116</a:t>
            </a:fld>
            <a:endParaRPr lang="en-US" dirty="0"/>
          </a:p>
        </p:txBody>
      </p:sp>
    </p:spTree>
    <p:extLst>
      <p:ext uri="{BB962C8B-B14F-4D97-AF65-F5344CB8AC3E}">
        <p14:creationId xmlns:p14="http://schemas.microsoft.com/office/powerpoint/2010/main" val="2749164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1000"/>
                                        <p:tgtEl>
                                          <p:spTgt spid="14"/>
                                        </p:tgtEl>
                                      </p:cBhvr>
                                    </p:animEffect>
                                  </p:childTnLst>
                                </p:cTn>
                              </p:par>
                            </p:childTnLst>
                          </p:cTn>
                        </p:par>
                        <p:par>
                          <p:cTn id="8" fill="hold">
                            <p:stCondLst>
                              <p:cond delay="1000"/>
                            </p:stCondLst>
                            <p:childTnLst>
                              <p:par>
                                <p:cTn id="9" presetID="22" presetClass="entr" presetSubtype="2"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right)">
                                      <p:cBhvr>
                                        <p:cTn id="11" dur="1000"/>
                                        <p:tgtEl>
                                          <p:spTgt spid="10"/>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grpId="0" nodeType="clickEffect">
                                  <p:stCondLst>
                                    <p:cond delay="0"/>
                                  </p:stCondLst>
                                  <p:childTnLst>
                                    <p:set>
                                      <p:cBhvr>
                                        <p:cTn id="15" dur="1" fill="hold">
                                          <p:stCondLst>
                                            <p:cond delay="0"/>
                                          </p:stCondLst>
                                        </p:cTn>
                                        <p:tgtEl>
                                          <p:spTgt spid="128"/>
                                        </p:tgtEl>
                                        <p:attrNameLst>
                                          <p:attrName>style.visibility</p:attrName>
                                        </p:attrNameLst>
                                      </p:cBhvr>
                                      <p:to>
                                        <p:strVal val="visible"/>
                                      </p:to>
                                    </p:set>
                                    <p:animEffect transition="in" filter="dissolve">
                                      <p:cBhvr>
                                        <p:cTn id="16" dur="500"/>
                                        <p:tgtEl>
                                          <p:spTgt spid="1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8" grpId="0"/>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9" name="Rectangle 3">
            <a:extLst>
              <a:ext uri="{FF2B5EF4-FFF2-40B4-BE49-F238E27FC236}">
                <a16:creationId xmlns:a16="http://schemas.microsoft.com/office/drawing/2014/main" id="{D469BBE5-2D5E-1245-BE57-AED04CA89E18}"/>
              </a:ext>
            </a:extLst>
          </p:cNvPr>
          <p:cNvSpPr>
            <a:spLocks noGrp="1" noChangeArrowheads="1"/>
          </p:cNvSpPr>
          <p:nvPr>
            <p:ph idx="1"/>
          </p:nvPr>
        </p:nvSpPr>
        <p:spPr>
          <a:xfrm>
            <a:off x="718945" y="5640403"/>
            <a:ext cx="5781368" cy="736333"/>
          </a:xfrm>
        </p:spPr>
        <p:txBody>
          <a:bodyPr>
            <a:normAutofit fontScale="85000" lnSpcReduction="10000"/>
          </a:bodyPr>
          <a:lstStyle/>
          <a:p>
            <a:pPr marL="407988" indent="-277813">
              <a:defRPr/>
            </a:pPr>
            <a:r>
              <a:rPr lang="en-US" sz="3000" dirty="0"/>
              <a:t>TCP ECN, AQM (Active Queue management), ATM, </a:t>
            </a:r>
            <a:r>
              <a:rPr lang="en-US" sz="3000" dirty="0" err="1"/>
              <a:t>DECbit</a:t>
            </a:r>
            <a:r>
              <a:rPr lang="en-US" sz="3000" dirty="0"/>
              <a:t> protocols</a:t>
            </a:r>
            <a:endParaRPr lang="en-US" sz="3500" dirty="0">
              <a:cs typeface="+mn-cs"/>
            </a:endParaRPr>
          </a:p>
        </p:txBody>
      </p:sp>
      <p:sp>
        <p:nvSpPr>
          <p:cNvPr id="97284" name="Rectangle 2">
            <a:extLst>
              <a:ext uri="{FF2B5EF4-FFF2-40B4-BE49-F238E27FC236}">
                <a16:creationId xmlns:a16="http://schemas.microsoft.com/office/drawing/2014/main" id="{15E2A5A3-138A-0644-B40C-0B75A1130E15}"/>
              </a:ext>
            </a:extLst>
          </p:cNvPr>
          <p:cNvSpPr>
            <a:spLocks noGrp="1" noChangeArrowheads="1"/>
          </p:cNvSpPr>
          <p:nvPr>
            <p:ph type="title"/>
          </p:nvPr>
        </p:nvSpPr>
        <p:spPr/>
        <p:txBody>
          <a:bodyPr>
            <a:normAutofit/>
          </a:bodyPr>
          <a:lstStyle/>
          <a:p>
            <a:pPr>
              <a:defRPr/>
            </a:pPr>
            <a:r>
              <a:rPr lang="en-US" sz="4800" dirty="0"/>
              <a:t>Approaches towards congestion control</a:t>
            </a:r>
            <a:endParaRPr lang="en-US" sz="5400" dirty="0">
              <a:cs typeface="+mj-cs"/>
            </a:endParaRPr>
          </a:p>
        </p:txBody>
      </p:sp>
      <p:sp>
        <p:nvSpPr>
          <p:cNvPr id="128" name="Freeform 2">
            <a:extLst>
              <a:ext uri="{FF2B5EF4-FFF2-40B4-BE49-F238E27FC236}">
                <a16:creationId xmlns:a16="http://schemas.microsoft.com/office/drawing/2014/main" id="{366E9ABE-54D6-794A-BFDC-C271FA98FBA8}"/>
              </a:ext>
            </a:extLst>
          </p:cNvPr>
          <p:cNvSpPr>
            <a:spLocks/>
          </p:cNvSpPr>
          <p:nvPr/>
        </p:nvSpPr>
        <p:spPr bwMode="auto">
          <a:xfrm>
            <a:off x="7675918" y="3459066"/>
            <a:ext cx="2848871" cy="1480906"/>
          </a:xfrm>
          <a:custGeom>
            <a:avLst/>
            <a:gdLst>
              <a:gd name="T0" fmla="*/ 2147483647 w 1794"/>
              <a:gd name="T1" fmla="*/ 2147483647 h 933"/>
              <a:gd name="T2" fmla="*/ 2147483647 w 1794"/>
              <a:gd name="T3" fmla="*/ 2147483647 h 933"/>
              <a:gd name="T4" fmla="*/ 2147483647 w 1794"/>
              <a:gd name="T5" fmla="*/ 2147483647 h 933"/>
              <a:gd name="T6" fmla="*/ 2147483647 w 1794"/>
              <a:gd name="T7" fmla="*/ 2147483647 h 933"/>
              <a:gd name="T8" fmla="*/ 2147483647 w 1794"/>
              <a:gd name="T9" fmla="*/ 2147483647 h 933"/>
              <a:gd name="T10" fmla="*/ 2147483647 w 1794"/>
              <a:gd name="T11" fmla="*/ 2147483647 h 933"/>
              <a:gd name="T12" fmla="*/ 2147483647 w 1794"/>
              <a:gd name="T13" fmla="*/ 2147483647 h 933"/>
              <a:gd name="T14" fmla="*/ 2147483647 w 1794"/>
              <a:gd name="T15" fmla="*/ 2147483647 h 933"/>
              <a:gd name="T16" fmla="*/ 2147483647 w 1794"/>
              <a:gd name="T17" fmla="*/ 2147483647 h 933"/>
              <a:gd name="T18" fmla="*/ 2147483647 w 1794"/>
              <a:gd name="T19" fmla="*/ 2147483647 h 933"/>
              <a:gd name="T20" fmla="*/ 2147483647 w 1794"/>
              <a:gd name="T21" fmla="*/ 2147483647 h 93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794"/>
              <a:gd name="T34" fmla="*/ 0 h 933"/>
              <a:gd name="T35" fmla="*/ 1794 w 1794"/>
              <a:gd name="T36" fmla="*/ 933 h 93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794" h="933">
                <a:moveTo>
                  <a:pt x="6" y="483"/>
                </a:moveTo>
                <a:cubicBezTo>
                  <a:pt x="0" y="365"/>
                  <a:pt x="16" y="189"/>
                  <a:pt x="108" y="125"/>
                </a:cubicBezTo>
                <a:cubicBezTo>
                  <a:pt x="200" y="61"/>
                  <a:pt x="389" y="116"/>
                  <a:pt x="559" y="100"/>
                </a:cubicBezTo>
                <a:cubicBezTo>
                  <a:pt x="729" y="84"/>
                  <a:pt x="935" y="0"/>
                  <a:pt x="1128" y="29"/>
                </a:cubicBezTo>
                <a:cubicBezTo>
                  <a:pt x="1321" y="58"/>
                  <a:pt x="1638" y="142"/>
                  <a:pt x="1716" y="275"/>
                </a:cubicBezTo>
                <a:cubicBezTo>
                  <a:pt x="1794" y="408"/>
                  <a:pt x="1652" y="721"/>
                  <a:pt x="1596" y="827"/>
                </a:cubicBezTo>
                <a:cubicBezTo>
                  <a:pt x="1540" y="933"/>
                  <a:pt x="1506" y="894"/>
                  <a:pt x="1380" y="911"/>
                </a:cubicBezTo>
                <a:cubicBezTo>
                  <a:pt x="1254" y="928"/>
                  <a:pt x="1001" y="929"/>
                  <a:pt x="840" y="929"/>
                </a:cubicBezTo>
                <a:cubicBezTo>
                  <a:pt x="679" y="929"/>
                  <a:pt x="530" y="927"/>
                  <a:pt x="414" y="911"/>
                </a:cubicBezTo>
                <a:cubicBezTo>
                  <a:pt x="298" y="895"/>
                  <a:pt x="211" y="903"/>
                  <a:pt x="143" y="832"/>
                </a:cubicBezTo>
                <a:cubicBezTo>
                  <a:pt x="75" y="761"/>
                  <a:pt x="4" y="624"/>
                  <a:pt x="6" y="483"/>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132" name="Freeform 6">
            <a:extLst>
              <a:ext uri="{FF2B5EF4-FFF2-40B4-BE49-F238E27FC236}">
                <a16:creationId xmlns:a16="http://schemas.microsoft.com/office/drawing/2014/main" id="{FFF13A6F-0F53-424B-A39A-76E877F099A6}"/>
              </a:ext>
            </a:extLst>
          </p:cNvPr>
          <p:cNvSpPr>
            <a:spLocks/>
          </p:cNvSpPr>
          <p:nvPr/>
        </p:nvSpPr>
        <p:spPr bwMode="auto">
          <a:xfrm>
            <a:off x="8314293" y="3762231"/>
            <a:ext cx="543096" cy="295229"/>
          </a:xfrm>
          <a:custGeom>
            <a:avLst/>
            <a:gdLst>
              <a:gd name="T0" fmla="*/ 0 w 342"/>
              <a:gd name="T1" fmla="*/ 2147483647 h 186"/>
              <a:gd name="T2" fmla="*/ 2147483647 w 342"/>
              <a:gd name="T3" fmla="*/ 0 h 186"/>
              <a:gd name="T4" fmla="*/ 0 60000 65536"/>
              <a:gd name="T5" fmla="*/ 0 60000 65536"/>
              <a:gd name="T6" fmla="*/ 0 w 342"/>
              <a:gd name="T7" fmla="*/ 0 h 186"/>
              <a:gd name="T8" fmla="*/ 342 w 342"/>
              <a:gd name="T9" fmla="*/ 186 h 186"/>
            </a:gdLst>
            <a:ahLst/>
            <a:cxnLst>
              <a:cxn ang="T4">
                <a:pos x="T0" y="T1"/>
              </a:cxn>
              <a:cxn ang="T5">
                <a:pos x="T2" y="T3"/>
              </a:cxn>
            </a:cxnLst>
            <a:rect l="T6" t="T7" r="T8" b="T9"/>
            <a:pathLst>
              <a:path w="342" h="186">
                <a:moveTo>
                  <a:pt x="0" y="186"/>
                </a:moveTo>
                <a:lnTo>
                  <a:pt x="342" y="0"/>
                </a:ln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134" name="Freeform 91">
            <a:extLst>
              <a:ext uri="{FF2B5EF4-FFF2-40B4-BE49-F238E27FC236}">
                <a16:creationId xmlns:a16="http://schemas.microsoft.com/office/drawing/2014/main" id="{0468E56B-A027-0D44-AEB8-704F79D68813}"/>
              </a:ext>
            </a:extLst>
          </p:cNvPr>
          <p:cNvSpPr>
            <a:spLocks/>
          </p:cNvSpPr>
          <p:nvPr/>
        </p:nvSpPr>
        <p:spPr bwMode="auto">
          <a:xfrm>
            <a:off x="9356021" y="3755882"/>
            <a:ext cx="504984" cy="307927"/>
          </a:xfrm>
          <a:custGeom>
            <a:avLst/>
            <a:gdLst>
              <a:gd name="T0" fmla="*/ 0 w 318"/>
              <a:gd name="T1" fmla="*/ 0 h 194"/>
              <a:gd name="T2" fmla="*/ 2147483647 w 318"/>
              <a:gd name="T3" fmla="*/ 2147483647 h 194"/>
              <a:gd name="T4" fmla="*/ 0 60000 65536"/>
              <a:gd name="T5" fmla="*/ 0 60000 65536"/>
              <a:gd name="T6" fmla="*/ 0 w 318"/>
              <a:gd name="T7" fmla="*/ 0 h 194"/>
              <a:gd name="T8" fmla="*/ 318 w 318"/>
              <a:gd name="T9" fmla="*/ 194 h 194"/>
            </a:gdLst>
            <a:ahLst/>
            <a:cxnLst>
              <a:cxn ang="T4">
                <a:pos x="T0" y="T1"/>
              </a:cxn>
              <a:cxn ang="T5">
                <a:pos x="T2" y="T3"/>
              </a:cxn>
            </a:cxnLst>
            <a:rect l="T6" t="T7" r="T8" b="T9"/>
            <a:pathLst>
              <a:path w="318" h="194">
                <a:moveTo>
                  <a:pt x="0" y="0"/>
                </a:moveTo>
                <a:lnTo>
                  <a:pt x="318" y="194"/>
                </a:ln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135" name="Freeform 92">
            <a:extLst>
              <a:ext uri="{FF2B5EF4-FFF2-40B4-BE49-F238E27FC236}">
                <a16:creationId xmlns:a16="http://schemas.microsoft.com/office/drawing/2014/main" id="{054FFAAB-E9BC-3E4C-8FB9-3EA2FFF0707B}"/>
              </a:ext>
            </a:extLst>
          </p:cNvPr>
          <p:cNvSpPr>
            <a:spLocks/>
          </p:cNvSpPr>
          <p:nvPr/>
        </p:nvSpPr>
        <p:spPr bwMode="auto">
          <a:xfrm>
            <a:off x="8290473" y="4147933"/>
            <a:ext cx="481164" cy="238088"/>
          </a:xfrm>
          <a:custGeom>
            <a:avLst/>
            <a:gdLst>
              <a:gd name="T0" fmla="*/ 0 w 294"/>
              <a:gd name="T1" fmla="*/ 0 h 174"/>
              <a:gd name="T2" fmla="*/ 2147483647 w 294"/>
              <a:gd name="T3" fmla="*/ 2147483647 h 174"/>
              <a:gd name="T4" fmla="*/ 0 60000 65536"/>
              <a:gd name="T5" fmla="*/ 0 60000 65536"/>
              <a:gd name="T6" fmla="*/ 0 w 294"/>
              <a:gd name="T7" fmla="*/ 0 h 174"/>
              <a:gd name="T8" fmla="*/ 294 w 294"/>
              <a:gd name="T9" fmla="*/ 174 h 174"/>
            </a:gdLst>
            <a:ahLst/>
            <a:cxnLst>
              <a:cxn ang="T4">
                <a:pos x="T0" y="T1"/>
              </a:cxn>
              <a:cxn ang="T5">
                <a:pos x="T2" y="T3"/>
              </a:cxn>
            </a:cxnLst>
            <a:rect l="T6" t="T7" r="T8" b="T9"/>
            <a:pathLst>
              <a:path w="294" h="174">
                <a:moveTo>
                  <a:pt x="0" y="0"/>
                </a:moveTo>
                <a:lnTo>
                  <a:pt x="294" y="174"/>
                </a:ln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136" name="Freeform 93">
            <a:extLst>
              <a:ext uri="{FF2B5EF4-FFF2-40B4-BE49-F238E27FC236}">
                <a16:creationId xmlns:a16="http://schemas.microsoft.com/office/drawing/2014/main" id="{1504AC5D-D6C1-D049-A591-6F0963B988CC}"/>
              </a:ext>
            </a:extLst>
          </p:cNvPr>
          <p:cNvSpPr>
            <a:spLocks/>
          </p:cNvSpPr>
          <p:nvPr/>
        </p:nvSpPr>
        <p:spPr bwMode="auto">
          <a:xfrm>
            <a:off x="9238509" y="4124124"/>
            <a:ext cx="628848" cy="247611"/>
          </a:xfrm>
          <a:custGeom>
            <a:avLst/>
            <a:gdLst>
              <a:gd name="T0" fmla="*/ 0 w 378"/>
              <a:gd name="T1" fmla="*/ 2147483647 h 174"/>
              <a:gd name="T2" fmla="*/ 2147483647 w 378"/>
              <a:gd name="T3" fmla="*/ 0 h 174"/>
              <a:gd name="T4" fmla="*/ 0 60000 65536"/>
              <a:gd name="T5" fmla="*/ 0 60000 65536"/>
              <a:gd name="T6" fmla="*/ 0 w 378"/>
              <a:gd name="T7" fmla="*/ 0 h 174"/>
              <a:gd name="T8" fmla="*/ 378 w 378"/>
              <a:gd name="T9" fmla="*/ 174 h 174"/>
            </a:gdLst>
            <a:ahLst/>
            <a:cxnLst>
              <a:cxn ang="T4">
                <a:pos x="T0" y="T1"/>
              </a:cxn>
              <a:cxn ang="T5">
                <a:pos x="T2" y="T3"/>
              </a:cxn>
            </a:cxnLst>
            <a:rect l="T6" t="T7" r="T8" b="T9"/>
            <a:pathLst>
              <a:path w="378" h="174">
                <a:moveTo>
                  <a:pt x="0" y="174"/>
                </a:moveTo>
                <a:lnTo>
                  <a:pt x="378" y="0"/>
                </a:ln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137" name="Freeform 94">
            <a:extLst>
              <a:ext uri="{FF2B5EF4-FFF2-40B4-BE49-F238E27FC236}">
                <a16:creationId xmlns:a16="http://schemas.microsoft.com/office/drawing/2014/main" id="{49EE5ACA-6705-2D4D-9A89-77A1C64919B5}"/>
              </a:ext>
            </a:extLst>
          </p:cNvPr>
          <p:cNvSpPr>
            <a:spLocks/>
          </p:cNvSpPr>
          <p:nvPr/>
        </p:nvSpPr>
        <p:spPr bwMode="auto">
          <a:xfrm>
            <a:off x="9905469" y="4178091"/>
            <a:ext cx="206440" cy="507920"/>
          </a:xfrm>
          <a:custGeom>
            <a:avLst/>
            <a:gdLst>
              <a:gd name="T0" fmla="*/ 0 w 118"/>
              <a:gd name="T1" fmla="*/ 2147483647 h 500"/>
              <a:gd name="T2" fmla="*/ 2147483647 w 118"/>
              <a:gd name="T3" fmla="*/ 0 h 500"/>
              <a:gd name="T4" fmla="*/ 0 60000 65536"/>
              <a:gd name="T5" fmla="*/ 0 60000 65536"/>
              <a:gd name="T6" fmla="*/ 0 w 118"/>
              <a:gd name="T7" fmla="*/ 0 h 500"/>
              <a:gd name="T8" fmla="*/ 118 w 118"/>
              <a:gd name="T9" fmla="*/ 500 h 500"/>
            </a:gdLst>
            <a:ahLst/>
            <a:cxnLst>
              <a:cxn ang="T4">
                <a:pos x="T0" y="T1"/>
              </a:cxn>
              <a:cxn ang="T5">
                <a:pos x="T2" y="T3"/>
              </a:cxn>
            </a:cxnLst>
            <a:rect l="T6" t="T7" r="T8" b="T9"/>
            <a:pathLst>
              <a:path w="118" h="500">
                <a:moveTo>
                  <a:pt x="0" y="500"/>
                </a:moveTo>
                <a:lnTo>
                  <a:pt x="118" y="0"/>
                </a:ln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138" name="Freeform 95">
            <a:extLst>
              <a:ext uri="{FF2B5EF4-FFF2-40B4-BE49-F238E27FC236}">
                <a16:creationId xmlns:a16="http://schemas.microsoft.com/office/drawing/2014/main" id="{C75D3801-AA9A-394F-B133-0C907B494EA8}"/>
              </a:ext>
            </a:extLst>
          </p:cNvPr>
          <p:cNvSpPr>
            <a:spLocks/>
          </p:cNvSpPr>
          <p:nvPr/>
        </p:nvSpPr>
        <p:spPr bwMode="auto">
          <a:xfrm>
            <a:off x="8670005" y="4711407"/>
            <a:ext cx="736832" cy="74601"/>
          </a:xfrm>
          <a:custGeom>
            <a:avLst/>
            <a:gdLst>
              <a:gd name="T0" fmla="*/ 2147483647 w 370"/>
              <a:gd name="T1" fmla="*/ 2147483647 h 32"/>
              <a:gd name="T2" fmla="*/ 0 w 370"/>
              <a:gd name="T3" fmla="*/ 0 h 32"/>
              <a:gd name="T4" fmla="*/ 0 60000 65536"/>
              <a:gd name="T5" fmla="*/ 0 60000 65536"/>
              <a:gd name="T6" fmla="*/ 0 w 370"/>
              <a:gd name="T7" fmla="*/ 0 h 32"/>
              <a:gd name="T8" fmla="*/ 370 w 370"/>
              <a:gd name="T9" fmla="*/ 32 h 32"/>
            </a:gdLst>
            <a:ahLst/>
            <a:cxnLst>
              <a:cxn ang="T4">
                <a:pos x="T0" y="T1"/>
              </a:cxn>
              <a:cxn ang="T5">
                <a:pos x="T2" y="T3"/>
              </a:cxn>
            </a:cxnLst>
            <a:rect l="T6" t="T7" r="T8" b="T9"/>
            <a:pathLst>
              <a:path w="370" h="32">
                <a:moveTo>
                  <a:pt x="370" y="32"/>
                </a:moveTo>
                <a:lnTo>
                  <a:pt x="0" y="0"/>
                </a:ln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139" name="Freeform 96">
            <a:extLst>
              <a:ext uri="{FF2B5EF4-FFF2-40B4-BE49-F238E27FC236}">
                <a16:creationId xmlns:a16="http://schemas.microsoft.com/office/drawing/2014/main" id="{22DFD150-DCC3-9C4E-B2A1-9978ADFC2D32}"/>
              </a:ext>
            </a:extLst>
          </p:cNvPr>
          <p:cNvSpPr>
            <a:spLocks/>
          </p:cNvSpPr>
          <p:nvPr/>
        </p:nvSpPr>
        <p:spPr bwMode="auto">
          <a:xfrm>
            <a:off x="8133261" y="4171742"/>
            <a:ext cx="193736" cy="425383"/>
          </a:xfrm>
          <a:custGeom>
            <a:avLst/>
            <a:gdLst>
              <a:gd name="T0" fmla="*/ 2147483647 w 176"/>
              <a:gd name="T1" fmla="*/ 2147483647 h 412"/>
              <a:gd name="T2" fmla="*/ 2147483647 w 176"/>
              <a:gd name="T3" fmla="*/ 2147483647 h 412"/>
              <a:gd name="T4" fmla="*/ 0 w 176"/>
              <a:gd name="T5" fmla="*/ 0 h 412"/>
              <a:gd name="T6" fmla="*/ 0 60000 65536"/>
              <a:gd name="T7" fmla="*/ 0 60000 65536"/>
              <a:gd name="T8" fmla="*/ 0 60000 65536"/>
              <a:gd name="T9" fmla="*/ 0 w 176"/>
              <a:gd name="T10" fmla="*/ 0 h 412"/>
              <a:gd name="T11" fmla="*/ 176 w 176"/>
              <a:gd name="T12" fmla="*/ 412 h 412"/>
            </a:gdLst>
            <a:ahLst/>
            <a:cxnLst>
              <a:cxn ang="T6">
                <a:pos x="T0" y="T1"/>
              </a:cxn>
              <a:cxn ang="T7">
                <a:pos x="T2" y="T3"/>
              </a:cxn>
              <a:cxn ang="T8">
                <a:pos x="T4" y="T5"/>
              </a:cxn>
            </a:cxnLst>
            <a:rect l="T9" t="T10" r="T11" b="T12"/>
            <a:pathLst>
              <a:path w="176" h="412">
                <a:moveTo>
                  <a:pt x="162" y="408"/>
                </a:moveTo>
                <a:lnTo>
                  <a:pt x="176" y="412"/>
                </a:lnTo>
                <a:lnTo>
                  <a:pt x="0" y="0"/>
                </a:ln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nvGrpSpPr>
          <p:cNvPr id="140" name="Group 139">
            <a:extLst>
              <a:ext uri="{FF2B5EF4-FFF2-40B4-BE49-F238E27FC236}">
                <a16:creationId xmlns:a16="http://schemas.microsoft.com/office/drawing/2014/main" id="{FE2A56FD-5BF2-8A47-B917-EC5BDAE7B6D9}"/>
              </a:ext>
            </a:extLst>
          </p:cNvPr>
          <p:cNvGrpSpPr/>
          <p:nvPr/>
        </p:nvGrpSpPr>
        <p:grpSpPr>
          <a:xfrm>
            <a:off x="9719734" y="3946352"/>
            <a:ext cx="578032" cy="285706"/>
            <a:chOff x="7493876" y="2774731"/>
            <a:chExt cx="1481958" cy="894622"/>
          </a:xfrm>
        </p:grpSpPr>
        <p:sp>
          <p:nvSpPr>
            <p:cNvPr id="295" name="Freeform 294">
              <a:extLst>
                <a:ext uri="{FF2B5EF4-FFF2-40B4-BE49-F238E27FC236}">
                  <a16:creationId xmlns:a16="http://schemas.microsoft.com/office/drawing/2014/main" id="{A22F5E6C-8071-584B-A45A-61580F1DF3A8}"/>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                   </a:t>
              </a:r>
            </a:p>
          </p:txBody>
        </p:sp>
        <p:sp>
          <p:nvSpPr>
            <p:cNvPr id="296" name="Oval 295">
              <a:extLst>
                <a:ext uri="{FF2B5EF4-FFF2-40B4-BE49-F238E27FC236}">
                  <a16:creationId xmlns:a16="http://schemas.microsoft.com/office/drawing/2014/main" id="{19D9D590-1C6D-B940-8236-FB7A7C7C3E17}"/>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              </a:t>
              </a:r>
            </a:p>
          </p:txBody>
        </p:sp>
        <p:grpSp>
          <p:nvGrpSpPr>
            <p:cNvPr id="297" name="Group 296">
              <a:extLst>
                <a:ext uri="{FF2B5EF4-FFF2-40B4-BE49-F238E27FC236}">
                  <a16:creationId xmlns:a16="http://schemas.microsoft.com/office/drawing/2014/main" id="{55AD85DE-1093-294C-A79D-C39AACCD04DE}"/>
                </a:ext>
              </a:extLst>
            </p:cNvPr>
            <p:cNvGrpSpPr/>
            <p:nvPr/>
          </p:nvGrpSpPr>
          <p:grpSpPr>
            <a:xfrm>
              <a:off x="7713663" y="2848339"/>
              <a:ext cx="1042107" cy="425543"/>
              <a:chOff x="7786941" y="2884917"/>
              <a:chExt cx="897649" cy="353919"/>
            </a:xfrm>
          </p:grpSpPr>
          <p:sp>
            <p:nvSpPr>
              <p:cNvPr id="298" name="Freeform 297">
                <a:extLst>
                  <a:ext uri="{FF2B5EF4-FFF2-40B4-BE49-F238E27FC236}">
                    <a16:creationId xmlns:a16="http://schemas.microsoft.com/office/drawing/2014/main" id="{74555870-3136-5F47-A50A-B9C84ADD9B5F}"/>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99" name="Freeform 298">
                <a:extLst>
                  <a:ext uri="{FF2B5EF4-FFF2-40B4-BE49-F238E27FC236}">
                    <a16:creationId xmlns:a16="http://schemas.microsoft.com/office/drawing/2014/main" id="{4C89C07A-54CC-1F4B-8662-219BDC60226A}"/>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00" name="Freeform 299">
                <a:extLst>
                  <a:ext uri="{FF2B5EF4-FFF2-40B4-BE49-F238E27FC236}">
                    <a16:creationId xmlns:a16="http://schemas.microsoft.com/office/drawing/2014/main" id="{AD074A1D-33A9-FD4E-9502-6E1A7B8749FE}"/>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01" name="Freeform 300">
                <a:extLst>
                  <a:ext uri="{FF2B5EF4-FFF2-40B4-BE49-F238E27FC236}">
                    <a16:creationId xmlns:a16="http://schemas.microsoft.com/office/drawing/2014/main" id="{CCD24AC6-75BD-7240-ACA1-858F993F7615}"/>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grpSp>
      <p:grpSp>
        <p:nvGrpSpPr>
          <p:cNvPr id="141" name="Group 140">
            <a:extLst>
              <a:ext uri="{FF2B5EF4-FFF2-40B4-BE49-F238E27FC236}">
                <a16:creationId xmlns:a16="http://schemas.microsoft.com/office/drawing/2014/main" id="{87D364BE-067C-ED48-9F93-CCBD43D1F1FD}"/>
              </a:ext>
            </a:extLst>
          </p:cNvPr>
          <p:cNvGrpSpPr/>
          <p:nvPr/>
        </p:nvGrpSpPr>
        <p:grpSpPr>
          <a:xfrm>
            <a:off x="9351606" y="4600112"/>
            <a:ext cx="578032" cy="285706"/>
            <a:chOff x="7493876" y="2774731"/>
            <a:chExt cx="1481958" cy="894622"/>
          </a:xfrm>
        </p:grpSpPr>
        <p:sp>
          <p:nvSpPr>
            <p:cNvPr id="288" name="Freeform 287">
              <a:extLst>
                <a:ext uri="{FF2B5EF4-FFF2-40B4-BE49-F238E27FC236}">
                  <a16:creationId xmlns:a16="http://schemas.microsoft.com/office/drawing/2014/main" id="{56103B33-85E9-6646-AD36-73F16468B3C6}"/>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                   </a:t>
              </a:r>
            </a:p>
          </p:txBody>
        </p:sp>
        <p:sp>
          <p:nvSpPr>
            <p:cNvPr id="289" name="Oval 288">
              <a:extLst>
                <a:ext uri="{FF2B5EF4-FFF2-40B4-BE49-F238E27FC236}">
                  <a16:creationId xmlns:a16="http://schemas.microsoft.com/office/drawing/2014/main" id="{A249CC8A-2DD9-A540-96D6-72B9DFE29F20}"/>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              </a:t>
              </a:r>
            </a:p>
          </p:txBody>
        </p:sp>
        <p:grpSp>
          <p:nvGrpSpPr>
            <p:cNvPr id="290" name="Group 289">
              <a:extLst>
                <a:ext uri="{FF2B5EF4-FFF2-40B4-BE49-F238E27FC236}">
                  <a16:creationId xmlns:a16="http://schemas.microsoft.com/office/drawing/2014/main" id="{BB9841D9-85A4-6641-AFC4-673E96A51A94}"/>
                </a:ext>
              </a:extLst>
            </p:cNvPr>
            <p:cNvGrpSpPr/>
            <p:nvPr/>
          </p:nvGrpSpPr>
          <p:grpSpPr>
            <a:xfrm>
              <a:off x="7713663" y="2848339"/>
              <a:ext cx="1042107" cy="425543"/>
              <a:chOff x="7786941" y="2884917"/>
              <a:chExt cx="897649" cy="353919"/>
            </a:xfrm>
          </p:grpSpPr>
          <p:sp>
            <p:nvSpPr>
              <p:cNvPr id="291" name="Freeform 290">
                <a:extLst>
                  <a:ext uri="{FF2B5EF4-FFF2-40B4-BE49-F238E27FC236}">
                    <a16:creationId xmlns:a16="http://schemas.microsoft.com/office/drawing/2014/main" id="{1F8ACD1E-2A08-8148-97FE-2327BF094A0F}"/>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92" name="Freeform 291">
                <a:extLst>
                  <a:ext uri="{FF2B5EF4-FFF2-40B4-BE49-F238E27FC236}">
                    <a16:creationId xmlns:a16="http://schemas.microsoft.com/office/drawing/2014/main" id="{4E9748D8-5A01-D746-848B-32926B95C5C0}"/>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93" name="Freeform 292">
                <a:extLst>
                  <a:ext uri="{FF2B5EF4-FFF2-40B4-BE49-F238E27FC236}">
                    <a16:creationId xmlns:a16="http://schemas.microsoft.com/office/drawing/2014/main" id="{FD69F9EC-EC8E-3148-A0CF-68ADE0916073}"/>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94" name="Freeform 293">
                <a:extLst>
                  <a:ext uri="{FF2B5EF4-FFF2-40B4-BE49-F238E27FC236}">
                    <a16:creationId xmlns:a16="http://schemas.microsoft.com/office/drawing/2014/main" id="{0C246818-5046-3547-9748-C8A5F8D31AA4}"/>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grpSp>
      <p:grpSp>
        <p:nvGrpSpPr>
          <p:cNvPr id="175" name="Group 174">
            <a:extLst>
              <a:ext uri="{FF2B5EF4-FFF2-40B4-BE49-F238E27FC236}">
                <a16:creationId xmlns:a16="http://schemas.microsoft.com/office/drawing/2014/main" id="{4D4971E8-AD3B-214C-97F6-17EC02BCA29D}"/>
              </a:ext>
            </a:extLst>
          </p:cNvPr>
          <p:cNvGrpSpPr/>
          <p:nvPr/>
        </p:nvGrpSpPr>
        <p:grpSpPr>
          <a:xfrm>
            <a:off x="8195132" y="4551443"/>
            <a:ext cx="578032" cy="285706"/>
            <a:chOff x="7493876" y="2774731"/>
            <a:chExt cx="1481958" cy="894622"/>
          </a:xfrm>
        </p:grpSpPr>
        <p:sp>
          <p:nvSpPr>
            <p:cNvPr id="281" name="Freeform 280">
              <a:extLst>
                <a:ext uri="{FF2B5EF4-FFF2-40B4-BE49-F238E27FC236}">
                  <a16:creationId xmlns:a16="http://schemas.microsoft.com/office/drawing/2014/main" id="{9739AEF0-B1B8-F540-9C41-AE1C85694CAA}"/>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                   </a:t>
              </a:r>
            </a:p>
          </p:txBody>
        </p:sp>
        <p:sp>
          <p:nvSpPr>
            <p:cNvPr id="282" name="Oval 281">
              <a:extLst>
                <a:ext uri="{FF2B5EF4-FFF2-40B4-BE49-F238E27FC236}">
                  <a16:creationId xmlns:a16="http://schemas.microsoft.com/office/drawing/2014/main" id="{9A8C264F-EE1E-AE42-AD54-26038D64E2D2}"/>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              </a:t>
              </a:r>
            </a:p>
          </p:txBody>
        </p:sp>
        <p:grpSp>
          <p:nvGrpSpPr>
            <p:cNvPr id="283" name="Group 282">
              <a:extLst>
                <a:ext uri="{FF2B5EF4-FFF2-40B4-BE49-F238E27FC236}">
                  <a16:creationId xmlns:a16="http://schemas.microsoft.com/office/drawing/2014/main" id="{C4315C5D-BBB1-1548-A740-5E5B96BEB874}"/>
                </a:ext>
              </a:extLst>
            </p:cNvPr>
            <p:cNvGrpSpPr/>
            <p:nvPr/>
          </p:nvGrpSpPr>
          <p:grpSpPr>
            <a:xfrm>
              <a:off x="7713663" y="2848339"/>
              <a:ext cx="1042107" cy="425543"/>
              <a:chOff x="7786941" y="2884917"/>
              <a:chExt cx="897649" cy="353919"/>
            </a:xfrm>
          </p:grpSpPr>
          <p:sp>
            <p:nvSpPr>
              <p:cNvPr id="284" name="Freeform 283">
                <a:extLst>
                  <a:ext uri="{FF2B5EF4-FFF2-40B4-BE49-F238E27FC236}">
                    <a16:creationId xmlns:a16="http://schemas.microsoft.com/office/drawing/2014/main" id="{895B76F4-731F-1A42-B1DA-2147C72110E8}"/>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85" name="Freeform 284">
                <a:extLst>
                  <a:ext uri="{FF2B5EF4-FFF2-40B4-BE49-F238E27FC236}">
                    <a16:creationId xmlns:a16="http://schemas.microsoft.com/office/drawing/2014/main" id="{0DD88259-DBF1-C849-9347-E21FCDE91C24}"/>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86" name="Freeform 285">
                <a:extLst>
                  <a:ext uri="{FF2B5EF4-FFF2-40B4-BE49-F238E27FC236}">
                    <a16:creationId xmlns:a16="http://schemas.microsoft.com/office/drawing/2014/main" id="{7F83BAF8-E480-3243-8D32-1B36CF28B4D5}"/>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87" name="Freeform 286">
                <a:extLst>
                  <a:ext uri="{FF2B5EF4-FFF2-40B4-BE49-F238E27FC236}">
                    <a16:creationId xmlns:a16="http://schemas.microsoft.com/office/drawing/2014/main" id="{05F54ED9-26EA-304E-B1C7-6F58A4EB5376}"/>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grpSp>
      <p:grpSp>
        <p:nvGrpSpPr>
          <p:cNvPr id="176" name="Group 175">
            <a:extLst>
              <a:ext uri="{FF2B5EF4-FFF2-40B4-BE49-F238E27FC236}">
                <a16:creationId xmlns:a16="http://schemas.microsoft.com/office/drawing/2014/main" id="{73201F79-4BE9-2E4A-9B0C-FB48F9222B08}"/>
              </a:ext>
            </a:extLst>
          </p:cNvPr>
          <p:cNvGrpSpPr/>
          <p:nvPr/>
        </p:nvGrpSpPr>
        <p:grpSpPr>
          <a:xfrm>
            <a:off x="8800632" y="3636044"/>
            <a:ext cx="578032" cy="285706"/>
            <a:chOff x="7493876" y="2774731"/>
            <a:chExt cx="1481958" cy="894622"/>
          </a:xfrm>
        </p:grpSpPr>
        <p:sp>
          <p:nvSpPr>
            <p:cNvPr id="274" name="Freeform 273">
              <a:extLst>
                <a:ext uri="{FF2B5EF4-FFF2-40B4-BE49-F238E27FC236}">
                  <a16:creationId xmlns:a16="http://schemas.microsoft.com/office/drawing/2014/main" id="{B69ED55D-3ADE-7541-A833-BAED4178F4ED}"/>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                   </a:t>
              </a:r>
            </a:p>
          </p:txBody>
        </p:sp>
        <p:sp>
          <p:nvSpPr>
            <p:cNvPr id="275" name="Oval 274">
              <a:extLst>
                <a:ext uri="{FF2B5EF4-FFF2-40B4-BE49-F238E27FC236}">
                  <a16:creationId xmlns:a16="http://schemas.microsoft.com/office/drawing/2014/main" id="{475EA0AA-3E1E-A848-A884-768A31DBCF21}"/>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              </a:t>
              </a:r>
            </a:p>
          </p:txBody>
        </p:sp>
        <p:grpSp>
          <p:nvGrpSpPr>
            <p:cNvPr id="276" name="Group 275">
              <a:extLst>
                <a:ext uri="{FF2B5EF4-FFF2-40B4-BE49-F238E27FC236}">
                  <a16:creationId xmlns:a16="http://schemas.microsoft.com/office/drawing/2014/main" id="{33E36C01-9187-3C43-B7AF-0C810E75817D}"/>
                </a:ext>
              </a:extLst>
            </p:cNvPr>
            <p:cNvGrpSpPr/>
            <p:nvPr/>
          </p:nvGrpSpPr>
          <p:grpSpPr>
            <a:xfrm>
              <a:off x="7713663" y="2848339"/>
              <a:ext cx="1042107" cy="425543"/>
              <a:chOff x="7786941" y="2884917"/>
              <a:chExt cx="897649" cy="353919"/>
            </a:xfrm>
          </p:grpSpPr>
          <p:sp>
            <p:nvSpPr>
              <p:cNvPr id="277" name="Freeform 276">
                <a:extLst>
                  <a:ext uri="{FF2B5EF4-FFF2-40B4-BE49-F238E27FC236}">
                    <a16:creationId xmlns:a16="http://schemas.microsoft.com/office/drawing/2014/main" id="{7E1D2CF9-8553-254D-99D3-498E60EF92FB}"/>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78" name="Freeform 277">
                <a:extLst>
                  <a:ext uri="{FF2B5EF4-FFF2-40B4-BE49-F238E27FC236}">
                    <a16:creationId xmlns:a16="http://schemas.microsoft.com/office/drawing/2014/main" id="{10BB4142-3B92-B24F-AF76-70C8728A34AA}"/>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79" name="Freeform 278">
                <a:extLst>
                  <a:ext uri="{FF2B5EF4-FFF2-40B4-BE49-F238E27FC236}">
                    <a16:creationId xmlns:a16="http://schemas.microsoft.com/office/drawing/2014/main" id="{A8740BCE-7F97-7642-B163-168373E22B11}"/>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80" name="Freeform 279">
                <a:extLst>
                  <a:ext uri="{FF2B5EF4-FFF2-40B4-BE49-F238E27FC236}">
                    <a16:creationId xmlns:a16="http://schemas.microsoft.com/office/drawing/2014/main" id="{9B5C1122-8A18-FC4A-A85F-6F1A1A2BF152}"/>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grpSp>
      <p:grpSp>
        <p:nvGrpSpPr>
          <p:cNvPr id="177" name="Group 176">
            <a:extLst>
              <a:ext uri="{FF2B5EF4-FFF2-40B4-BE49-F238E27FC236}">
                <a16:creationId xmlns:a16="http://schemas.microsoft.com/office/drawing/2014/main" id="{2CAF0E6F-60BF-1240-A259-C66B643E89AC}"/>
              </a:ext>
            </a:extLst>
          </p:cNvPr>
          <p:cNvGrpSpPr/>
          <p:nvPr/>
        </p:nvGrpSpPr>
        <p:grpSpPr>
          <a:xfrm>
            <a:off x="8711293" y="4233883"/>
            <a:ext cx="578032" cy="285706"/>
            <a:chOff x="7493876" y="2774731"/>
            <a:chExt cx="1481958" cy="894622"/>
          </a:xfrm>
        </p:grpSpPr>
        <p:sp>
          <p:nvSpPr>
            <p:cNvPr id="267" name="Freeform 266">
              <a:extLst>
                <a:ext uri="{FF2B5EF4-FFF2-40B4-BE49-F238E27FC236}">
                  <a16:creationId xmlns:a16="http://schemas.microsoft.com/office/drawing/2014/main" id="{4E5B85EA-9E84-A242-B1CC-71F987F7E597}"/>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                   </a:t>
              </a:r>
            </a:p>
          </p:txBody>
        </p:sp>
        <p:sp>
          <p:nvSpPr>
            <p:cNvPr id="268" name="Oval 267">
              <a:extLst>
                <a:ext uri="{FF2B5EF4-FFF2-40B4-BE49-F238E27FC236}">
                  <a16:creationId xmlns:a16="http://schemas.microsoft.com/office/drawing/2014/main" id="{C034AB19-CDAE-D044-BA78-A52EC7269597}"/>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              </a:t>
              </a:r>
            </a:p>
          </p:txBody>
        </p:sp>
        <p:grpSp>
          <p:nvGrpSpPr>
            <p:cNvPr id="269" name="Group 268">
              <a:extLst>
                <a:ext uri="{FF2B5EF4-FFF2-40B4-BE49-F238E27FC236}">
                  <a16:creationId xmlns:a16="http://schemas.microsoft.com/office/drawing/2014/main" id="{9E108296-06B4-4949-A9AD-3C1FA5DCEA06}"/>
                </a:ext>
              </a:extLst>
            </p:cNvPr>
            <p:cNvGrpSpPr/>
            <p:nvPr/>
          </p:nvGrpSpPr>
          <p:grpSpPr>
            <a:xfrm>
              <a:off x="7713663" y="2848339"/>
              <a:ext cx="1042107" cy="425543"/>
              <a:chOff x="7786941" y="2884917"/>
              <a:chExt cx="897649" cy="353919"/>
            </a:xfrm>
          </p:grpSpPr>
          <p:sp>
            <p:nvSpPr>
              <p:cNvPr id="270" name="Freeform 269">
                <a:extLst>
                  <a:ext uri="{FF2B5EF4-FFF2-40B4-BE49-F238E27FC236}">
                    <a16:creationId xmlns:a16="http://schemas.microsoft.com/office/drawing/2014/main" id="{8530AB93-30E4-7A4B-88C4-61542A5A0ACB}"/>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71" name="Freeform 270">
                <a:extLst>
                  <a:ext uri="{FF2B5EF4-FFF2-40B4-BE49-F238E27FC236}">
                    <a16:creationId xmlns:a16="http://schemas.microsoft.com/office/drawing/2014/main" id="{D239BC1C-F100-2448-A44B-0B1C3E017E28}"/>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72" name="Freeform 271">
                <a:extLst>
                  <a:ext uri="{FF2B5EF4-FFF2-40B4-BE49-F238E27FC236}">
                    <a16:creationId xmlns:a16="http://schemas.microsoft.com/office/drawing/2014/main" id="{7FCAA9D2-9640-064E-9D9B-F975C49ECB6F}"/>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73" name="Freeform 272">
                <a:extLst>
                  <a:ext uri="{FF2B5EF4-FFF2-40B4-BE49-F238E27FC236}">
                    <a16:creationId xmlns:a16="http://schemas.microsoft.com/office/drawing/2014/main" id="{645CEC1F-F8DD-F048-9976-7ECD55871224}"/>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grpSp>
      <p:grpSp>
        <p:nvGrpSpPr>
          <p:cNvPr id="178" name="Group 177">
            <a:extLst>
              <a:ext uri="{FF2B5EF4-FFF2-40B4-BE49-F238E27FC236}">
                <a16:creationId xmlns:a16="http://schemas.microsoft.com/office/drawing/2014/main" id="{B80B3CBF-96BC-A640-867D-5DE8C38FCAA4}"/>
              </a:ext>
            </a:extLst>
          </p:cNvPr>
          <p:cNvGrpSpPr/>
          <p:nvPr/>
        </p:nvGrpSpPr>
        <p:grpSpPr>
          <a:xfrm>
            <a:off x="7764614" y="3944180"/>
            <a:ext cx="578032" cy="285706"/>
            <a:chOff x="7493876" y="2774731"/>
            <a:chExt cx="1481958" cy="894622"/>
          </a:xfrm>
        </p:grpSpPr>
        <p:sp>
          <p:nvSpPr>
            <p:cNvPr id="260" name="Freeform 259">
              <a:extLst>
                <a:ext uri="{FF2B5EF4-FFF2-40B4-BE49-F238E27FC236}">
                  <a16:creationId xmlns:a16="http://schemas.microsoft.com/office/drawing/2014/main" id="{E2DEA29E-E539-DD4A-8E78-F10B0CB91D3F}"/>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                   </a:t>
              </a:r>
            </a:p>
          </p:txBody>
        </p:sp>
        <p:sp>
          <p:nvSpPr>
            <p:cNvPr id="261" name="Oval 260">
              <a:extLst>
                <a:ext uri="{FF2B5EF4-FFF2-40B4-BE49-F238E27FC236}">
                  <a16:creationId xmlns:a16="http://schemas.microsoft.com/office/drawing/2014/main" id="{B75DAF39-296E-174B-9017-65859A66C614}"/>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              </a:t>
              </a:r>
            </a:p>
          </p:txBody>
        </p:sp>
        <p:grpSp>
          <p:nvGrpSpPr>
            <p:cNvPr id="262" name="Group 261">
              <a:extLst>
                <a:ext uri="{FF2B5EF4-FFF2-40B4-BE49-F238E27FC236}">
                  <a16:creationId xmlns:a16="http://schemas.microsoft.com/office/drawing/2014/main" id="{F88F2AE9-EF9D-9349-9FB8-E52CAD986B93}"/>
                </a:ext>
              </a:extLst>
            </p:cNvPr>
            <p:cNvGrpSpPr/>
            <p:nvPr/>
          </p:nvGrpSpPr>
          <p:grpSpPr>
            <a:xfrm>
              <a:off x="7713663" y="2848339"/>
              <a:ext cx="1042107" cy="425543"/>
              <a:chOff x="7786941" y="2884917"/>
              <a:chExt cx="897649" cy="353919"/>
            </a:xfrm>
          </p:grpSpPr>
          <p:sp>
            <p:nvSpPr>
              <p:cNvPr id="263" name="Freeform 262">
                <a:extLst>
                  <a:ext uri="{FF2B5EF4-FFF2-40B4-BE49-F238E27FC236}">
                    <a16:creationId xmlns:a16="http://schemas.microsoft.com/office/drawing/2014/main" id="{FB60E484-FF23-D44E-87D8-BB30525A1A16}"/>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64" name="Freeform 263">
                <a:extLst>
                  <a:ext uri="{FF2B5EF4-FFF2-40B4-BE49-F238E27FC236}">
                    <a16:creationId xmlns:a16="http://schemas.microsoft.com/office/drawing/2014/main" id="{B0FF7CDC-AB3A-6C44-8273-6FEA8A00EF4A}"/>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65" name="Freeform 264">
                <a:extLst>
                  <a:ext uri="{FF2B5EF4-FFF2-40B4-BE49-F238E27FC236}">
                    <a16:creationId xmlns:a16="http://schemas.microsoft.com/office/drawing/2014/main" id="{D102FF9A-7D62-CC4B-8939-37FC1A1E61D3}"/>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66" name="Freeform 265">
                <a:extLst>
                  <a:ext uri="{FF2B5EF4-FFF2-40B4-BE49-F238E27FC236}">
                    <a16:creationId xmlns:a16="http://schemas.microsoft.com/office/drawing/2014/main" id="{928B49DE-7679-8C46-A671-A7856D8F840E}"/>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grpSp>
      <p:sp>
        <p:nvSpPr>
          <p:cNvPr id="179" name="Freeform 254">
            <a:extLst>
              <a:ext uri="{FF2B5EF4-FFF2-40B4-BE49-F238E27FC236}">
                <a16:creationId xmlns:a16="http://schemas.microsoft.com/office/drawing/2014/main" id="{4BD65FCE-B086-1C41-89A5-8DAF6BA0013D}"/>
              </a:ext>
            </a:extLst>
          </p:cNvPr>
          <p:cNvSpPr>
            <a:spLocks/>
          </p:cNvSpPr>
          <p:nvPr/>
        </p:nvSpPr>
        <p:spPr bwMode="auto">
          <a:xfrm>
            <a:off x="11178866" y="2363683"/>
            <a:ext cx="250825" cy="1212850"/>
          </a:xfrm>
          <a:custGeom>
            <a:avLst/>
            <a:gdLst>
              <a:gd name="T0" fmla="*/ 2147483647 w 366"/>
              <a:gd name="T1" fmla="*/ 2147483647 h 1284"/>
              <a:gd name="T2" fmla="*/ 2147483647 w 366"/>
              <a:gd name="T3" fmla="*/ 0 h 1284"/>
              <a:gd name="T4" fmla="*/ 0 w 366"/>
              <a:gd name="T5" fmla="*/ 2147483647 h 1284"/>
              <a:gd name="T6" fmla="*/ 2147483647 w 366"/>
              <a:gd name="T7" fmla="*/ 2147483647 h 1284"/>
              <a:gd name="T8" fmla="*/ 2147483647 w 366"/>
              <a:gd name="T9" fmla="*/ 2147483647 h 12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6" h="1284">
                <a:moveTo>
                  <a:pt x="366" y="1278"/>
                </a:moveTo>
                <a:lnTo>
                  <a:pt x="12" y="0"/>
                </a:lnTo>
                <a:lnTo>
                  <a:pt x="0" y="1224"/>
                </a:lnTo>
                <a:lnTo>
                  <a:pt x="186" y="1284"/>
                </a:lnTo>
                <a:lnTo>
                  <a:pt x="366" y="1278"/>
                </a:lnTo>
                <a:close/>
              </a:path>
            </a:pathLst>
          </a:custGeom>
          <a:gradFill rotWithShape="1">
            <a:gsLst>
              <a:gs pos="0">
                <a:srgbClr val="B2B2B2"/>
              </a:gs>
              <a:gs pos="100000">
                <a:srgbClr val="FFFFFF"/>
              </a:gs>
            </a:gsLst>
            <a:lin ang="0" scaled="1"/>
          </a:gradFill>
          <a:ln w="9525">
            <a:solidFill>
              <a:srgbClr val="DDDDDD"/>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180" name="Group 289">
            <a:extLst>
              <a:ext uri="{FF2B5EF4-FFF2-40B4-BE49-F238E27FC236}">
                <a16:creationId xmlns:a16="http://schemas.microsoft.com/office/drawing/2014/main" id="{282CC52C-6D00-A04B-884E-AF704D4FD9CC}"/>
              </a:ext>
            </a:extLst>
          </p:cNvPr>
          <p:cNvGrpSpPr>
            <a:grpSpLocks/>
          </p:cNvGrpSpPr>
          <p:nvPr/>
        </p:nvGrpSpPr>
        <p:grpSpPr bwMode="auto">
          <a:xfrm>
            <a:off x="11355079" y="3260620"/>
            <a:ext cx="231775" cy="441325"/>
            <a:chOff x="4140" y="429"/>
            <a:chExt cx="1425" cy="2396"/>
          </a:xfrm>
        </p:grpSpPr>
        <p:sp>
          <p:nvSpPr>
            <p:cNvPr id="228" name="Freeform 290">
              <a:extLst>
                <a:ext uri="{FF2B5EF4-FFF2-40B4-BE49-F238E27FC236}">
                  <a16:creationId xmlns:a16="http://schemas.microsoft.com/office/drawing/2014/main" id="{DD58842D-C583-744E-BFD5-323B2ED543E8}"/>
                </a:ext>
              </a:extLst>
            </p:cNvPr>
            <p:cNvSpPr>
              <a:spLocks/>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29" name="Rectangle 291">
              <a:extLst>
                <a:ext uri="{FF2B5EF4-FFF2-40B4-BE49-F238E27FC236}">
                  <a16:creationId xmlns:a16="http://schemas.microsoft.com/office/drawing/2014/main" id="{7A587CA9-D508-B244-898D-908A8BD8F72A}"/>
                </a:ext>
              </a:extLst>
            </p:cNvPr>
            <p:cNvSpPr>
              <a:spLocks noChangeArrowheads="1"/>
            </p:cNvSpPr>
            <p:nvPr/>
          </p:nvSpPr>
          <p:spPr bwMode="auto">
            <a:xfrm>
              <a:off x="4208" y="429"/>
              <a:ext cx="1044" cy="2284"/>
            </a:xfrm>
            <a:prstGeom prst="rect">
              <a:avLst/>
            </a:pr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30" name="Freeform 292">
              <a:extLst>
                <a:ext uri="{FF2B5EF4-FFF2-40B4-BE49-F238E27FC236}">
                  <a16:creationId xmlns:a16="http://schemas.microsoft.com/office/drawing/2014/main" id="{15485B65-6A91-A741-B71C-C9054384FF19}"/>
                </a:ext>
              </a:extLst>
            </p:cNvPr>
            <p:cNvSpPr>
              <a:spLocks/>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31" name="Freeform 293">
              <a:extLst>
                <a:ext uri="{FF2B5EF4-FFF2-40B4-BE49-F238E27FC236}">
                  <a16:creationId xmlns:a16="http://schemas.microsoft.com/office/drawing/2014/main" id="{9FD462AB-E254-4B44-ACEE-57DF3FEA3E4E}"/>
                </a:ext>
              </a:extLst>
            </p:cNvPr>
            <p:cNvSpPr>
              <a:spLocks/>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32" name="Rectangle 294">
              <a:extLst>
                <a:ext uri="{FF2B5EF4-FFF2-40B4-BE49-F238E27FC236}">
                  <a16:creationId xmlns:a16="http://schemas.microsoft.com/office/drawing/2014/main" id="{8B02D026-F14D-2740-A4A5-53851F0B2463}"/>
                </a:ext>
              </a:extLst>
            </p:cNvPr>
            <p:cNvSpPr>
              <a:spLocks noChangeArrowheads="1"/>
            </p:cNvSpPr>
            <p:nvPr/>
          </p:nvSpPr>
          <p:spPr bwMode="auto">
            <a:xfrm>
              <a:off x="4208" y="696"/>
              <a:ext cx="595" cy="43"/>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233" name="Group 295">
              <a:extLst>
                <a:ext uri="{FF2B5EF4-FFF2-40B4-BE49-F238E27FC236}">
                  <a16:creationId xmlns:a16="http://schemas.microsoft.com/office/drawing/2014/main" id="{B0C25286-A814-9143-B593-142AD05ACA72}"/>
                </a:ext>
              </a:extLst>
            </p:cNvPr>
            <p:cNvGrpSpPr>
              <a:grpSpLocks/>
            </p:cNvGrpSpPr>
            <p:nvPr/>
          </p:nvGrpSpPr>
          <p:grpSpPr bwMode="auto">
            <a:xfrm>
              <a:off x="4749" y="668"/>
              <a:ext cx="581" cy="145"/>
              <a:chOff x="614" y="2568"/>
              <a:chExt cx="725" cy="139"/>
            </a:xfrm>
          </p:grpSpPr>
          <p:sp>
            <p:nvSpPr>
              <p:cNvPr id="258" name="AutoShape 296">
                <a:extLst>
                  <a:ext uri="{FF2B5EF4-FFF2-40B4-BE49-F238E27FC236}">
                    <a16:creationId xmlns:a16="http://schemas.microsoft.com/office/drawing/2014/main" id="{2F585279-173F-3044-B252-4EED42C34D71}"/>
                  </a:ext>
                </a:extLst>
              </p:cNvPr>
              <p:cNvSpPr>
                <a:spLocks noChangeArrowheads="1"/>
              </p:cNvSpPr>
              <p:nvPr/>
            </p:nvSpPr>
            <p:spPr bwMode="auto">
              <a:xfrm>
                <a:off x="609" y="2570"/>
                <a:ext cx="731" cy="140"/>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59" name="AutoShape 297">
                <a:extLst>
                  <a:ext uri="{FF2B5EF4-FFF2-40B4-BE49-F238E27FC236}">
                    <a16:creationId xmlns:a16="http://schemas.microsoft.com/office/drawing/2014/main" id="{C0B63C95-0F44-8E4E-AEF1-8EEACAC76CD1}"/>
                  </a:ext>
                </a:extLst>
              </p:cNvPr>
              <p:cNvSpPr>
                <a:spLocks noChangeArrowheads="1"/>
              </p:cNvSpPr>
              <p:nvPr/>
            </p:nvSpPr>
            <p:spPr bwMode="auto">
              <a:xfrm>
                <a:off x="621" y="2587"/>
                <a:ext cx="706" cy="107"/>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234" name="Rectangle 298">
              <a:extLst>
                <a:ext uri="{FF2B5EF4-FFF2-40B4-BE49-F238E27FC236}">
                  <a16:creationId xmlns:a16="http://schemas.microsoft.com/office/drawing/2014/main" id="{640C9C7A-DAFB-DB46-B834-AEAC566FA64C}"/>
                </a:ext>
              </a:extLst>
            </p:cNvPr>
            <p:cNvSpPr>
              <a:spLocks noChangeArrowheads="1"/>
            </p:cNvSpPr>
            <p:nvPr/>
          </p:nvSpPr>
          <p:spPr bwMode="auto">
            <a:xfrm>
              <a:off x="4228" y="1015"/>
              <a:ext cx="595" cy="52"/>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235" name="Group 299">
              <a:extLst>
                <a:ext uri="{FF2B5EF4-FFF2-40B4-BE49-F238E27FC236}">
                  <a16:creationId xmlns:a16="http://schemas.microsoft.com/office/drawing/2014/main" id="{23F48019-DD1C-564E-B574-A8D1DB03F640}"/>
                </a:ext>
              </a:extLst>
            </p:cNvPr>
            <p:cNvGrpSpPr>
              <a:grpSpLocks/>
            </p:cNvGrpSpPr>
            <p:nvPr/>
          </p:nvGrpSpPr>
          <p:grpSpPr bwMode="auto">
            <a:xfrm>
              <a:off x="4747" y="994"/>
              <a:ext cx="581" cy="134"/>
              <a:chOff x="614" y="2568"/>
              <a:chExt cx="725" cy="139"/>
            </a:xfrm>
          </p:grpSpPr>
          <p:sp>
            <p:nvSpPr>
              <p:cNvPr id="256" name="AutoShape 300">
                <a:extLst>
                  <a:ext uri="{FF2B5EF4-FFF2-40B4-BE49-F238E27FC236}">
                    <a16:creationId xmlns:a16="http://schemas.microsoft.com/office/drawing/2014/main" id="{E4024405-5028-0C46-8622-FC0B3C820229}"/>
                  </a:ext>
                </a:extLst>
              </p:cNvPr>
              <p:cNvSpPr>
                <a:spLocks noChangeArrowheads="1"/>
              </p:cNvSpPr>
              <p:nvPr/>
            </p:nvSpPr>
            <p:spPr bwMode="auto">
              <a:xfrm>
                <a:off x="612" y="2572"/>
                <a:ext cx="731" cy="134"/>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57" name="AutoShape 301">
                <a:extLst>
                  <a:ext uri="{FF2B5EF4-FFF2-40B4-BE49-F238E27FC236}">
                    <a16:creationId xmlns:a16="http://schemas.microsoft.com/office/drawing/2014/main" id="{A5F943AE-9009-0944-89F8-AA45045404E6}"/>
                  </a:ext>
                </a:extLst>
              </p:cNvPr>
              <p:cNvSpPr>
                <a:spLocks noChangeArrowheads="1"/>
              </p:cNvSpPr>
              <p:nvPr/>
            </p:nvSpPr>
            <p:spPr bwMode="auto">
              <a:xfrm>
                <a:off x="624" y="2590"/>
                <a:ext cx="706" cy="98"/>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236" name="Rectangle 302">
              <a:extLst>
                <a:ext uri="{FF2B5EF4-FFF2-40B4-BE49-F238E27FC236}">
                  <a16:creationId xmlns:a16="http://schemas.microsoft.com/office/drawing/2014/main" id="{1D7CBC12-6E8F-5743-B297-791903B3F602}"/>
                </a:ext>
              </a:extLst>
            </p:cNvPr>
            <p:cNvSpPr>
              <a:spLocks noChangeArrowheads="1"/>
            </p:cNvSpPr>
            <p:nvPr/>
          </p:nvSpPr>
          <p:spPr bwMode="auto">
            <a:xfrm>
              <a:off x="4218" y="1360"/>
              <a:ext cx="595" cy="43"/>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37" name="Rectangle 303">
              <a:extLst>
                <a:ext uri="{FF2B5EF4-FFF2-40B4-BE49-F238E27FC236}">
                  <a16:creationId xmlns:a16="http://schemas.microsoft.com/office/drawing/2014/main" id="{C3850711-AC6C-D149-8913-D8083044DE49}"/>
                </a:ext>
              </a:extLst>
            </p:cNvPr>
            <p:cNvSpPr>
              <a:spLocks noChangeArrowheads="1"/>
            </p:cNvSpPr>
            <p:nvPr/>
          </p:nvSpPr>
          <p:spPr bwMode="auto">
            <a:xfrm>
              <a:off x="4228" y="1653"/>
              <a:ext cx="595" cy="52"/>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238" name="Group 304">
              <a:extLst>
                <a:ext uri="{FF2B5EF4-FFF2-40B4-BE49-F238E27FC236}">
                  <a16:creationId xmlns:a16="http://schemas.microsoft.com/office/drawing/2014/main" id="{9D49FEB6-488F-2048-A11B-E06E76DBE7A4}"/>
                </a:ext>
              </a:extLst>
            </p:cNvPr>
            <p:cNvGrpSpPr>
              <a:grpSpLocks/>
            </p:cNvGrpSpPr>
            <p:nvPr/>
          </p:nvGrpSpPr>
          <p:grpSpPr bwMode="auto">
            <a:xfrm>
              <a:off x="4735" y="1627"/>
              <a:ext cx="582" cy="151"/>
              <a:chOff x="614" y="2568"/>
              <a:chExt cx="725" cy="139"/>
            </a:xfrm>
          </p:grpSpPr>
          <p:sp>
            <p:nvSpPr>
              <p:cNvPr id="254" name="AutoShape 305">
                <a:extLst>
                  <a:ext uri="{FF2B5EF4-FFF2-40B4-BE49-F238E27FC236}">
                    <a16:creationId xmlns:a16="http://schemas.microsoft.com/office/drawing/2014/main" id="{0B25DD4D-3C90-584F-8831-6C80F4C7A987}"/>
                  </a:ext>
                </a:extLst>
              </p:cNvPr>
              <p:cNvSpPr>
                <a:spLocks noChangeArrowheads="1"/>
              </p:cNvSpPr>
              <p:nvPr/>
            </p:nvSpPr>
            <p:spPr bwMode="auto">
              <a:xfrm>
                <a:off x="614" y="2568"/>
                <a:ext cx="730" cy="198"/>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55" name="AutoShape 306">
                <a:extLst>
                  <a:ext uri="{FF2B5EF4-FFF2-40B4-BE49-F238E27FC236}">
                    <a16:creationId xmlns:a16="http://schemas.microsoft.com/office/drawing/2014/main" id="{B7F3D7FB-8973-D44C-AD5E-E00A87134B2B}"/>
                  </a:ext>
                </a:extLst>
              </p:cNvPr>
              <p:cNvSpPr>
                <a:spLocks noChangeArrowheads="1"/>
              </p:cNvSpPr>
              <p:nvPr/>
            </p:nvSpPr>
            <p:spPr bwMode="auto">
              <a:xfrm>
                <a:off x="627" y="2584"/>
                <a:ext cx="705" cy="111"/>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239" name="Freeform 307">
              <a:extLst>
                <a:ext uri="{FF2B5EF4-FFF2-40B4-BE49-F238E27FC236}">
                  <a16:creationId xmlns:a16="http://schemas.microsoft.com/office/drawing/2014/main" id="{43DC40CF-325A-0047-882C-F0B88908FD27}"/>
                </a:ext>
              </a:extLst>
            </p:cNvPr>
            <p:cNvSpPr>
              <a:spLocks/>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240" name="Group 308">
              <a:extLst>
                <a:ext uri="{FF2B5EF4-FFF2-40B4-BE49-F238E27FC236}">
                  <a16:creationId xmlns:a16="http://schemas.microsoft.com/office/drawing/2014/main" id="{F5FBB7ED-0006-594A-8F05-82D90CE6725A}"/>
                </a:ext>
              </a:extLst>
            </p:cNvPr>
            <p:cNvGrpSpPr>
              <a:grpSpLocks/>
            </p:cNvGrpSpPr>
            <p:nvPr/>
          </p:nvGrpSpPr>
          <p:grpSpPr bwMode="auto">
            <a:xfrm>
              <a:off x="4739" y="1327"/>
              <a:ext cx="582" cy="139"/>
              <a:chOff x="614" y="2568"/>
              <a:chExt cx="725" cy="139"/>
            </a:xfrm>
          </p:grpSpPr>
          <p:sp>
            <p:nvSpPr>
              <p:cNvPr id="252" name="AutoShape 309">
                <a:extLst>
                  <a:ext uri="{FF2B5EF4-FFF2-40B4-BE49-F238E27FC236}">
                    <a16:creationId xmlns:a16="http://schemas.microsoft.com/office/drawing/2014/main" id="{1A4A3E68-C445-A84F-A76F-8ADDE253BDDE}"/>
                  </a:ext>
                </a:extLst>
              </p:cNvPr>
              <p:cNvSpPr>
                <a:spLocks noChangeArrowheads="1"/>
              </p:cNvSpPr>
              <p:nvPr/>
            </p:nvSpPr>
            <p:spPr bwMode="auto">
              <a:xfrm>
                <a:off x="609" y="2566"/>
                <a:ext cx="730" cy="138"/>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53" name="AutoShape 310">
                <a:extLst>
                  <a:ext uri="{FF2B5EF4-FFF2-40B4-BE49-F238E27FC236}">
                    <a16:creationId xmlns:a16="http://schemas.microsoft.com/office/drawing/2014/main" id="{A0077764-7657-B447-9665-316638C75160}"/>
                  </a:ext>
                </a:extLst>
              </p:cNvPr>
              <p:cNvSpPr>
                <a:spLocks noChangeArrowheads="1"/>
              </p:cNvSpPr>
              <p:nvPr/>
            </p:nvSpPr>
            <p:spPr bwMode="auto">
              <a:xfrm>
                <a:off x="622" y="2584"/>
                <a:ext cx="705" cy="103"/>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241" name="Rectangle 311">
              <a:extLst>
                <a:ext uri="{FF2B5EF4-FFF2-40B4-BE49-F238E27FC236}">
                  <a16:creationId xmlns:a16="http://schemas.microsoft.com/office/drawing/2014/main" id="{8B482C5C-EFF7-D349-8CCD-0F43172E89C7}"/>
                </a:ext>
              </a:extLst>
            </p:cNvPr>
            <p:cNvSpPr>
              <a:spLocks noChangeArrowheads="1"/>
            </p:cNvSpPr>
            <p:nvPr/>
          </p:nvSpPr>
          <p:spPr bwMode="auto">
            <a:xfrm>
              <a:off x="5253" y="429"/>
              <a:ext cx="68" cy="2293"/>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42" name="Freeform 312">
              <a:extLst>
                <a:ext uri="{FF2B5EF4-FFF2-40B4-BE49-F238E27FC236}">
                  <a16:creationId xmlns:a16="http://schemas.microsoft.com/office/drawing/2014/main" id="{4021586C-DA67-AA41-BA88-7AEAD6F261BC}"/>
                </a:ext>
              </a:extLst>
            </p:cNvPr>
            <p:cNvSpPr>
              <a:spLocks/>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43" name="Freeform 313">
              <a:extLst>
                <a:ext uri="{FF2B5EF4-FFF2-40B4-BE49-F238E27FC236}">
                  <a16:creationId xmlns:a16="http://schemas.microsoft.com/office/drawing/2014/main" id="{3D9F60F4-9173-9246-8E1F-2C2859D17EA1}"/>
                </a:ext>
              </a:extLst>
            </p:cNvPr>
            <p:cNvSpPr>
              <a:spLocks/>
            </p:cNvSpPr>
            <p:nvPr/>
          </p:nvSpPr>
          <p:spPr bwMode="auto">
            <a:xfrm>
              <a:off x="5315" y="680"/>
              <a:ext cx="244" cy="240"/>
            </a:xfrm>
            <a:custGeom>
              <a:avLst/>
              <a:gdLst>
                <a:gd name="T0" fmla="*/ 0 w 304"/>
                <a:gd name="T1" fmla="*/ 0 h 288"/>
                <a:gd name="T2" fmla="*/ 34 w 304"/>
                <a:gd name="T3" fmla="*/ 27 h 288"/>
                <a:gd name="T4" fmla="*/ 31 w 304"/>
                <a:gd name="T5" fmla="*/ 48 h 288"/>
                <a:gd name="T6" fmla="*/ 2 w 304"/>
                <a:gd name="T7" fmla="*/ 2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44" name="Oval 314">
              <a:extLst>
                <a:ext uri="{FF2B5EF4-FFF2-40B4-BE49-F238E27FC236}">
                  <a16:creationId xmlns:a16="http://schemas.microsoft.com/office/drawing/2014/main" id="{8765AD34-763D-1F46-AA79-FB63EC3993FF}"/>
                </a:ext>
              </a:extLst>
            </p:cNvPr>
            <p:cNvSpPr>
              <a:spLocks noChangeArrowheads="1"/>
            </p:cNvSpPr>
            <p:nvPr/>
          </p:nvSpPr>
          <p:spPr bwMode="auto">
            <a:xfrm>
              <a:off x="5516" y="2610"/>
              <a:ext cx="49" cy="95"/>
            </a:xfrm>
            <a:prstGeom prst="ellipse">
              <a:avLst/>
            </a:prstGeom>
            <a:solidFill>
              <a:srgbClr val="3333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45" name="Freeform 315">
              <a:extLst>
                <a:ext uri="{FF2B5EF4-FFF2-40B4-BE49-F238E27FC236}">
                  <a16:creationId xmlns:a16="http://schemas.microsoft.com/office/drawing/2014/main" id="{E10BDF5D-EA0F-F042-BD9B-6E36BFF56F07}"/>
                </a:ext>
              </a:extLst>
            </p:cNvPr>
            <p:cNvSpPr>
              <a:spLocks/>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46" name="AutoShape 316">
              <a:extLst>
                <a:ext uri="{FF2B5EF4-FFF2-40B4-BE49-F238E27FC236}">
                  <a16:creationId xmlns:a16="http://schemas.microsoft.com/office/drawing/2014/main" id="{6C729113-6D55-C84E-BE58-123F8F053546}"/>
                </a:ext>
              </a:extLst>
            </p:cNvPr>
            <p:cNvSpPr>
              <a:spLocks noChangeArrowheads="1"/>
            </p:cNvSpPr>
            <p:nvPr/>
          </p:nvSpPr>
          <p:spPr bwMode="auto">
            <a:xfrm>
              <a:off x="4140" y="2678"/>
              <a:ext cx="1201" cy="147"/>
            </a:xfrm>
            <a:prstGeom prst="roundRect">
              <a:avLst>
                <a:gd name="adj" fmla="val 50000"/>
              </a:avLst>
            </a:prstGeom>
            <a:solidFill>
              <a:srgbClr val="DDDDDD"/>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47" name="AutoShape 317">
              <a:extLst>
                <a:ext uri="{FF2B5EF4-FFF2-40B4-BE49-F238E27FC236}">
                  <a16:creationId xmlns:a16="http://schemas.microsoft.com/office/drawing/2014/main" id="{81EA52A6-99B7-3846-9B34-7CB52FA093B6}"/>
                </a:ext>
              </a:extLst>
            </p:cNvPr>
            <p:cNvSpPr>
              <a:spLocks noChangeArrowheads="1"/>
            </p:cNvSpPr>
            <p:nvPr/>
          </p:nvSpPr>
          <p:spPr bwMode="auto">
            <a:xfrm>
              <a:off x="4208" y="2713"/>
              <a:ext cx="1064" cy="78"/>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48" name="Oval 318">
              <a:extLst>
                <a:ext uri="{FF2B5EF4-FFF2-40B4-BE49-F238E27FC236}">
                  <a16:creationId xmlns:a16="http://schemas.microsoft.com/office/drawing/2014/main" id="{D941D592-57DE-E849-8C9C-58F0B9615263}"/>
                </a:ext>
              </a:extLst>
            </p:cNvPr>
            <p:cNvSpPr>
              <a:spLocks noChangeArrowheads="1"/>
            </p:cNvSpPr>
            <p:nvPr/>
          </p:nvSpPr>
          <p:spPr bwMode="auto">
            <a:xfrm>
              <a:off x="4306" y="2385"/>
              <a:ext cx="156" cy="138"/>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49" name="Oval 319">
              <a:extLst>
                <a:ext uri="{FF2B5EF4-FFF2-40B4-BE49-F238E27FC236}">
                  <a16:creationId xmlns:a16="http://schemas.microsoft.com/office/drawing/2014/main" id="{BE056CB0-2EDD-6D4A-957A-3CCB3F3B3C64}"/>
                </a:ext>
              </a:extLst>
            </p:cNvPr>
            <p:cNvSpPr>
              <a:spLocks noChangeArrowheads="1"/>
            </p:cNvSpPr>
            <p:nvPr/>
          </p:nvSpPr>
          <p:spPr bwMode="auto">
            <a:xfrm>
              <a:off x="4482" y="2385"/>
              <a:ext cx="166" cy="138"/>
            </a:xfrm>
            <a:prstGeom prst="ellipse">
              <a:avLst/>
            </a:prstGeom>
            <a:solidFill>
              <a:srgbClr val="FF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Arial" charset="0"/>
                <a:ea typeface="ＭＳ Ｐゴシック" charset="0"/>
                <a:cs typeface="Arial" charset="0"/>
              </a:endParaRPr>
            </a:p>
          </p:txBody>
        </p:sp>
        <p:sp>
          <p:nvSpPr>
            <p:cNvPr id="250" name="Oval 320">
              <a:extLst>
                <a:ext uri="{FF2B5EF4-FFF2-40B4-BE49-F238E27FC236}">
                  <a16:creationId xmlns:a16="http://schemas.microsoft.com/office/drawing/2014/main" id="{0996AC45-D45C-6E49-8EA2-6B239FB493B4}"/>
                </a:ext>
              </a:extLst>
            </p:cNvPr>
            <p:cNvSpPr>
              <a:spLocks noChangeArrowheads="1"/>
            </p:cNvSpPr>
            <p:nvPr/>
          </p:nvSpPr>
          <p:spPr bwMode="auto">
            <a:xfrm>
              <a:off x="4657" y="2377"/>
              <a:ext cx="166" cy="147"/>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51" name="Rectangle 321">
              <a:extLst>
                <a:ext uri="{FF2B5EF4-FFF2-40B4-BE49-F238E27FC236}">
                  <a16:creationId xmlns:a16="http://schemas.microsoft.com/office/drawing/2014/main" id="{4AD2A6FD-B1C1-2846-85C2-F6D452B32A9A}"/>
                </a:ext>
              </a:extLst>
            </p:cNvPr>
            <p:cNvSpPr>
              <a:spLocks noChangeArrowheads="1"/>
            </p:cNvSpPr>
            <p:nvPr/>
          </p:nvSpPr>
          <p:spPr bwMode="auto">
            <a:xfrm>
              <a:off x="5057" y="1834"/>
              <a:ext cx="88" cy="758"/>
            </a:xfrm>
            <a:prstGeom prst="rect">
              <a:avLst/>
            </a:prstGeom>
            <a:solidFill>
              <a:srgbClr val="292929"/>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181" name="Freeform 270">
            <a:extLst>
              <a:ext uri="{FF2B5EF4-FFF2-40B4-BE49-F238E27FC236}">
                <a16:creationId xmlns:a16="http://schemas.microsoft.com/office/drawing/2014/main" id="{327C52FA-DE4A-E94F-8911-ABEE881AA22F}"/>
              </a:ext>
            </a:extLst>
          </p:cNvPr>
          <p:cNvSpPr>
            <a:spLocks/>
          </p:cNvSpPr>
          <p:nvPr/>
        </p:nvSpPr>
        <p:spPr bwMode="auto">
          <a:xfrm flipH="1">
            <a:off x="6810066" y="2305050"/>
            <a:ext cx="250825" cy="1201738"/>
          </a:xfrm>
          <a:custGeom>
            <a:avLst/>
            <a:gdLst>
              <a:gd name="T0" fmla="*/ 2147483647 w 366"/>
              <a:gd name="T1" fmla="*/ 2147483647 h 1284"/>
              <a:gd name="T2" fmla="*/ 2147483647 w 366"/>
              <a:gd name="T3" fmla="*/ 0 h 1284"/>
              <a:gd name="T4" fmla="*/ 0 w 366"/>
              <a:gd name="T5" fmla="*/ 2147483647 h 1284"/>
              <a:gd name="T6" fmla="*/ 2147483647 w 366"/>
              <a:gd name="T7" fmla="*/ 2147483647 h 1284"/>
              <a:gd name="T8" fmla="*/ 2147483647 w 366"/>
              <a:gd name="T9" fmla="*/ 2147483647 h 12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6" h="1284">
                <a:moveTo>
                  <a:pt x="366" y="1278"/>
                </a:moveTo>
                <a:lnTo>
                  <a:pt x="12" y="0"/>
                </a:lnTo>
                <a:lnTo>
                  <a:pt x="0" y="1224"/>
                </a:lnTo>
                <a:lnTo>
                  <a:pt x="186" y="1284"/>
                </a:lnTo>
                <a:lnTo>
                  <a:pt x="366" y="1278"/>
                </a:lnTo>
                <a:close/>
              </a:path>
            </a:pathLst>
          </a:custGeom>
          <a:gradFill rotWithShape="1">
            <a:gsLst>
              <a:gs pos="0">
                <a:srgbClr val="B2B2B2"/>
              </a:gs>
              <a:gs pos="100000">
                <a:srgbClr val="FFFFFF"/>
              </a:gs>
            </a:gsLst>
            <a:lin ang="0" scaled="1"/>
          </a:gra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182" name="Group 354">
            <a:extLst>
              <a:ext uri="{FF2B5EF4-FFF2-40B4-BE49-F238E27FC236}">
                <a16:creationId xmlns:a16="http://schemas.microsoft.com/office/drawing/2014/main" id="{249020EA-8359-DA4E-A6BD-01714A19478B}"/>
              </a:ext>
            </a:extLst>
          </p:cNvPr>
          <p:cNvGrpSpPr>
            <a:grpSpLocks/>
          </p:cNvGrpSpPr>
          <p:nvPr/>
        </p:nvGrpSpPr>
        <p:grpSpPr bwMode="auto">
          <a:xfrm>
            <a:off x="6405254" y="3243263"/>
            <a:ext cx="525462" cy="434975"/>
            <a:chOff x="-44" y="1473"/>
            <a:chExt cx="981" cy="1105"/>
          </a:xfrm>
        </p:grpSpPr>
        <p:pic>
          <p:nvPicPr>
            <p:cNvPr id="226" name="Picture 355" descr="desktop_computer_stylized_medium">
              <a:extLst>
                <a:ext uri="{FF2B5EF4-FFF2-40B4-BE49-F238E27FC236}">
                  <a16:creationId xmlns:a16="http://schemas.microsoft.com/office/drawing/2014/main" id="{F5E082B2-BADD-164A-983C-4F21EE8545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7" name="Freeform 356">
              <a:extLst>
                <a:ext uri="{FF2B5EF4-FFF2-40B4-BE49-F238E27FC236}">
                  <a16:creationId xmlns:a16="http://schemas.microsoft.com/office/drawing/2014/main" id="{079D48B4-8397-C148-BF34-3B142B762236}"/>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184" name="Group 183">
            <a:extLst>
              <a:ext uri="{FF2B5EF4-FFF2-40B4-BE49-F238E27FC236}">
                <a16:creationId xmlns:a16="http://schemas.microsoft.com/office/drawing/2014/main" id="{B24BA112-55AD-AC41-BD94-9D9DBD9F7E9A}"/>
              </a:ext>
            </a:extLst>
          </p:cNvPr>
          <p:cNvGrpSpPr/>
          <p:nvPr/>
        </p:nvGrpSpPr>
        <p:grpSpPr>
          <a:xfrm>
            <a:off x="7045286" y="2362077"/>
            <a:ext cx="717868" cy="1154474"/>
            <a:chOff x="7664720" y="2799688"/>
            <a:chExt cx="717868" cy="1154474"/>
          </a:xfrm>
        </p:grpSpPr>
        <p:sp>
          <p:nvSpPr>
            <p:cNvPr id="221" name="Rectangle 220">
              <a:extLst>
                <a:ext uri="{FF2B5EF4-FFF2-40B4-BE49-F238E27FC236}">
                  <a16:creationId xmlns:a16="http://schemas.microsoft.com/office/drawing/2014/main" id="{1D5C8C48-4AA2-D144-9071-4FC46876C0CD}"/>
                </a:ext>
              </a:extLst>
            </p:cNvPr>
            <p:cNvSpPr/>
            <p:nvPr/>
          </p:nvSpPr>
          <p:spPr>
            <a:xfrm>
              <a:off x="7671781" y="2799688"/>
              <a:ext cx="702570" cy="1154474"/>
            </a:xfrm>
            <a:prstGeom prst="rect">
              <a:avLst/>
            </a:prstGeom>
            <a:solidFill>
              <a:schemeClr val="bg1"/>
            </a:solidFill>
            <a:ln w="19050">
              <a:solidFill>
                <a:schemeClr val="tx1"/>
              </a:solidFill>
            </a:ln>
            <a:effectLst>
              <a:outerShdw blurRad="50800" dist="38100" dir="2700000" algn="tl" rotWithShape="0">
                <a:srgbClr val="0000A3">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222" name="Straight Connector 221">
              <a:extLst>
                <a:ext uri="{FF2B5EF4-FFF2-40B4-BE49-F238E27FC236}">
                  <a16:creationId xmlns:a16="http://schemas.microsoft.com/office/drawing/2014/main" id="{C9115613-D043-F746-9E95-BE91F6C8BCC9}"/>
                </a:ext>
              </a:extLst>
            </p:cNvPr>
            <p:cNvCxnSpPr/>
            <p:nvPr/>
          </p:nvCxnSpPr>
          <p:spPr>
            <a:xfrm>
              <a:off x="7664720" y="3029172"/>
              <a:ext cx="70257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74476B4D-7B72-FD42-B168-C58F9397FB9F}"/>
                </a:ext>
              </a:extLst>
            </p:cNvPr>
            <p:cNvCxnSpPr/>
            <p:nvPr/>
          </p:nvCxnSpPr>
          <p:spPr>
            <a:xfrm>
              <a:off x="7668839" y="3266304"/>
              <a:ext cx="70257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4" name="Straight Connector 223">
              <a:extLst>
                <a:ext uri="{FF2B5EF4-FFF2-40B4-BE49-F238E27FC236}">
                  <a16:creationId xmlns:a16="http://schemas.microsoft.com/office/drawing/2014/main" id="{893A87B8-2634-E14A-80D8-9E6D65DFA444}"/>
                </a:ext>
              </a:extLst>
            </p:cNvPr>
            <p:cNvCxnSpPr/>
            <p:nvPr/>
          </p:nvCxnSpPr>
          <p:spPr>
            <a:xfrm>
              <a:off x="7680018" y="3499906"/>
              <a:ext cx="70257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5" name="Straight Connector 224">
              <a:extLst>
                <a:ext uri="{FF2B5EF4-FFF2-40B4-BE49-F238E27FC236}">
                  <a16:creationId xmlns:a16="http://schemas.microsoft.com/office/drawing/2014/main" id="{84DDD5A1-E55B-8D44-8F53-EA448F2F5AB7}"/>
                </a:ext>
              </a:extLst>
            </p:cNvPr>
            <p:cNvCxnSpPr/>
            <p:nvPr/>
          </p:nvCxnSpPr>
          <p:spPr>
            <a:xfrm>
              <a:off x="7670015" y="3726448"/>
              <a:ext cx="70257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8" name="Group 187">
            <a:extLst>
              <a:ext uri="{FF2B5EF4-FFF2-40B4-BE49-F238E27FC236}">
                <a16:creationId xmlns:a16="http://schemas.microsoft.com/office/drawing/2014/main" id="{D946DB51-76AF-794B-896C-CE798C356CDC}"/>
              </a:ext>
            </a:extLst>
          </p:cNvPr>
          <p:cNvGrpSpPr/>
          <p:nvPr/>
        </p:nvGrpSpPr>
        <p:grpSpPr>
          <a:xfrm>
            <a:off x="10476914" y="2368655"/>
            <a:ext cx="717868" cy="1154474"/>
            <a:chOff x="7664720" y="2795550"/>
            <a:chExt cx="717868" cy="1154474"/>
          </a:xfrm>
        </p:grpSpPr>
        <p:sp>
          <p:nvSpPr>
            <p:cNvPr id="210" name="Rectangle 209">
              <a:extLst>
                <a:ext uri="{FF2B5EF4-FFF2-40B4-BE49-F238E27FC236}">
                  <a16:creationId xmlns:a16="http://schemas.microsoft.com/office/drawing/2014/main" id="{2945C805-FB4D-1F41-B9DC-8E71DE43D0DF}"/>
                </a:ext>
              </a:extLst>
            </p:cNvPr>
            <p:cNvSpPr/>
            <p:nvPr/>
          </p:nvSpPr>
          <p:spPr>
            <a:xfrm>
              <a:off x="7671781" y="2795550"/>
              <a:ext cx="702570" cy="1154474"/>
            </a:xfrm>
            <a:prstGeom prst="rect">
              <a:avLst/>
            </a:prstGeom>
            <a:solidFill>
              <a:schemeClr val="bg1"/>
            </a:solidFill>
            <a:ln w="19050">
              <a:solidFill>
                <a:schemeClr val="tx1"/>
              </a:solidFill>
            </a:ln>
            <a:effectLst>
              <a:outerShdw blurRad="50800" dist="38100" dir="2700000" algn="tl" rotWithShape="0">
                <a:srgbClr val="0000A3">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211" name="Straight Connector 210">
              <a:extLst>
                <a:ext uri="{FF2B5EF4-FFF2-40B4-BE49-F238E27FC236}">
                  <a16:creationId xmlns:a16="http://schemas.microsoft.com/office/drawing/2014/main" id="{5C0CB443-CBC2-9E45-9CB6-C744CDA9BFD1}"/>
                </a:ext>
              </a:extLst>
            </p:cNvPr>
            <p:cNvCxnSpPr/>
            <p:nvPr/>
          </p:nvCxnSpPr>
          <p:spPr>
            <a:xfrm>
              <a:off x="7664720" y="3029172"/>
              <a:ext cx="70257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804DF73C-F88C-FA4D-8328-09984DEA993E}"/>
                </a:ext>
              </a:extLst>
            </p:cNvPr>
            <p:cNvCxnSpPr/>
            <p:nvPr/>
          </p:nvCxnSpPr>
          <p:spPr>
            <a:xfrm>
              <a:off x="7668839" y="3266304"/>
              <a:ext cx="70257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3" name="Straight Connector 212">
              <a:extLst>
                <a:ext uri="{FF2B5EF4-FFF2-40B4-BE49-F238E27FC236}">
                  <a16:creationId xmlns:a16="http://schemas.microsoft.com/office/drawing/2014/main" id="{F977C676-85FB-0F40-8B20-289C82EC6C10}"/>
                </a:ext>
              </a:extLst>
            </p:cNvPr>
            <p:cNvCxnSpPr/>
            <p:nvPr/>
          </p:nvCxnSpPr>
          <p:spPr>
            <a:xfrm>
              <a:off x="7680018" y="3499906"/>
              <a:ext cx="70257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a:extLst>
                <a:ext uri="{FF2B5EF4-FFF2-40B4-BE49-F238E27FC236}">
                  <a16:creationId xmlns:a16="http://schemas.microsoft.com/office/drawing/2014/main" id="{D0AB40D6-D3E3-F644-A0B4-C65086440100}"/>
                </a:ext>
              </a:extLst>
            </p:cNvPr>
            <p:cNvCxnSpPr/>
            <p:nvPr/>
          </p:nvCxnSpPr>
          <p:spPr>
            <a:xfrm>
              <a:off x="7670015" y="3726448"/>
              <a:ext cx="70257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9" name="Group 188">
            <a:extLst>
              <a:ext uri="{FF2B5EF4-FFF2-40B4-BE49-F238E27FC236}">
                <a16:creationId xmlns:a16="http://schemas.microsoft.com/office/drawing/2014/main" id="{CD01A017-DD54-D843-8EFE-4E068B32A548}"/>
              </a:ext>
            </a:extLst>
          </p:cNvPr>
          <p:cNvGrpSpPr/>
          <p:nvPr/>
        </p:nvGrpSpPr>
        <p:grpSpPr>
          <a:xfrm>
            <a:off x="8867832" y="4245561"/>
            <a:ext cx="456701" cy="226548"/>
            <a:chOff x="6859123" y="5156933"/>
            <a:chExt cx="456701" cy="226548"/>
          </a:xfrm>
        </p:grpSpPr>
        <p:sp>
          <p:nvSpPr>
            <p:cNvPr id="202" name="Rectangle 201">
              <a:extLst>
                <a:ext uri="{FF2B5EF4-FFF2-40B4-BE49-F238E27FC236}">
                  <a16:creationId xmlns:a16="http://schemas.microsoft.com/office/drawing/2014/main" id="{A9C46B58-EB58-CD4B-901C-36557A6BBB8A}"/>
                </a:ext>
              </a:extLst>
            </p:cNvPr>
            <p:cNvSpPr/>
            <p:nvPr/>
          </p:nvSpPr>
          <p:spPr>
            <a:xfrm>
              <a:off x="6859123" y="5156933"/>
              <a:ext cx="456701" cy="226548"/>
            </a:xfrm>
            <a:prstGeom prst="rect">
              <a:avLst/>
            </a:prstGeom>
            <a:solidFill>
              <a:srgbClr val="F989B2"/>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203" name="Straight Connector 202">
              <a:extLst>
                <a:ext uri="{FF2B5EF4-FFF2-40B4-BE49-F238E27FC236}">
                  <a16:creationId xmlns:a16="http://schemas.microsoft.com/office/drawing/2014/main" id="{F310AA80-E5E5-9D45-B059-DBF356B23652}"/>
                </a:ext>
              </a:extLst>
            </p:cNvPr>
            <p:cNvCxnSpPr/>
            <p:nvPr/>
          </p:nvCxnSpPr>
          <p:spPr>
            <a:xfrm flipV="1">
              <a:off x="7249115" y="5189971"/>
              <a:ext cx="0" cy="155752"/>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a:extLst>
                <a:ext uri="{FF2B5EF4-FFF2-40B4-BE49-F238E27FC236}">
                  <a16:creationId xmlns:a16="http://schemas.microsoft.com/office/drawing/2014/main" id="{2B504DA0-0830-A247-BFB2-5B08B92F485C}"/>
                </a:ext>
              </a:extLst>
            </p:cNvPr>
            <p:cNvCxnSpPr/>
            <p:nvPr/>
          </p:nvCxnSpPr>
          <p:spPr>
            <a:xfrm flipV="1">
              <a:off x="7197800" y="5189971"/>
              <a:ext cx="0" cy="155752"/>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89AA1B6E-8009-4F41-B5BE-F62AE9B4630F}"/>
                </a:ext>
              </a:extLst>
            </p:cNvPr>
            <p:cNvCxnSpPr/>
            <p:nvPr/>
          </p:nvCxnSpPr>
          <p:spPr>
            <a:xfrm flipV="1">
              <a:off x="7146485" y="5189971"/>
              <a:ext cx="0" cy="155752"/>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69984DBE-4678-3045-8619-E36B03BB624E}"/>
                </a:ext>
              </a:extLst>
            </p:cNvPr>
            <p:cNvCxnSpPr/>
            <p:nvPr/>
          </p:nvCxnSpPr>
          <p:spPr>
            <a:xfrm flipV="1">
              <a:off x="7095171" y="5189971"/>
              <a:ext cx="0" cy="155752"/>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7" name="Straight Connector 206">
              <a:extLst>
                <a:ext uri="{FF2B5EF4-FFF2-40B4-BE49-F238E27FC236}">
                  <a16:creationId xmlns:a16="http://schemas.microsoft.com/office/drawing/2014/main" id="{334E391C-886C-FD40-90C5-307C327A8D88}"/>
                </a:ext>
              </a:extLst>
            </p:cNvPr>
            <p:cNvCxnSpPr/>
            <p:nvPr/>
          </p:nvCxnSpPr>
          <p:spPr>
            <a:xfrm flipV="1">
              <a:off x="7043856" y="5189971"/>
              <a:ext cx="0" cy="155752"/>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8" name="Straight Connector 207">
              <a:extLst>
                <a:ext uri="{FF2B5EF4-FFF2-40B4-BE49-F238E27FC236}">
                  <a16:creationId xmlns:a16="http://schemas.microsoft.com/office/drawing/2014/main" id="{8740E756-940A-C245-BFC2-46F263F13E78}"/>
                </a:ext>
              </a:extLst>
            </p:cNvPr>
            <p:cNvCxnSpPr/>
            <p:nvPr/>
          </p:nvCxnSpPr>
          <p:spPr>
            <a:xfrm flipV="1">
              <a:off x="6992541" y="5189971"/>
              <a:ext cx="0" cy="155752"/>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9" name="Straight Connector 208">
              <a:extLst>
                <a:ext uri="{FF2B5EF4-FFF2-40B4-BE49-F238E27FC236}">
                  <a16:creationId xmlns:a16="http://schemas.microsoft.com/office/drawing/2014/main" id="{3646C395-21B6-0B4A-B835-DCBA9C58427F}"/>
                </a:ext>
              </a:extLst>
            </p:cNvPr>
            <p:cNvCxnSpPr/>
            <p:nvPr/>
          </p:nvCxnSpPr>
          <p:spPr>
            <a:xfrm flipV="1">
              <a:off x="6941227" y="5189971"/>
              <a:ext cx="0" cy="155752"/>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2" name="Group 11">
            <a:extLst>
              <a:ext uri="{FF2B5EF4-FFF2-40B4-BE49-F238E27FC236}">
                <a16:creationId xmlns:a16="http://schemas.microsoft.com/office/drawing/2014/main" id="{E87911E2-4676-1041-AC82-896E82DBBF94}"/>
              </a:ext>
            </a:extLst>
          </p:cNvPr>
          <p:cNvGrpSpPr/>
          <p:nvPr/>
        </p:nvGrpSpPr>
        <p:grpSpPr>
          <a:xfrm>
            <a:off x="7552398" y="2762175"/>
            <a:ext cx="3061681" cy="1433307"/>
            <a:chOff x="7552398" y="2762175"/>
            <a:chExt cx="3061681" cy="1433307"/>
          </a:xfrm>
        </p:grpSpPr>
        <p:sp>
          <p:nvSpPr>
            <p:cNvPr id="306" name="Freeform 305">
              <a:extLst>
                <a:ext uri="{FF2B5EF4-FFF2-40B4-BE49-F238E27FC236}">
                  <a16:creationId xmlns:a16="http://schemas.microsoft.com/office/drawing/2014/main" id="{A047DABE-6D91-2B46-B457-9C4D910EAC34}"/>
                </a:ext>
              </a:extLst>
            </p:cNvPr>
            <p:cNvSpPr/>
            <p:nvPr/>
          </p:nvSpPr>
          <p:spPr>
            <a:xfrm flipH="1">
              <a:off x="9104671" y="2771139"/>
              <a:ext cx="1509408" cy="1424343"/>
            </a:xfrm>
            <a:custGeom>
              <a:avLst/>
              <a:gdLst>
                <a:gd name="connsiteX0" fmla="*/ 1327355 w 1327355"/>
                <a:gd name="connsiteY0" fmla="*/ 1386348 h 1386348"/>
                <a:gd name="connsiteX1" fmla="*/ 0 w 1327355"/>
                <a:gd name="connsiteY1" fmla="*/ 0 h 1386348"/>
                <a:gd name="connsiteX0" fmla="*/ 1327355 w 1327355"/>
                <a:gd name="connsiteY0" fmla="*/ 1386348 h 1386348"/>
                <a:gd name="connsiteX1" fmla="*/ 0 w 1327355"/>
                <a:gd name="connsiteY1" fmla="*/ 0 h 1386348"/>
                <a:gd name="connsiteX0" fmla="*/ 1327355 w 1327355"/>
                <a:gd name="connsiteY0" fmla="*/ 1386348 h 1386348"/>
                <a:gd name="connsiteX1" fmla="*/ 0 w 1327355"/>
                <a:gd name="connsiteY1" fmla="*/ 0 h 1386348"/>
                <a:gd name="connsiteX0" fmla="*/ 1509408 w 1509408"/>
                <a:gd name="connsiteY0" fmla="*/ 1378340 h 1378340"/>
                <a:gd name="connsiteX1" fmla="*/ 0 w 1509408"/>
                <a:gd name="connsiteY1" fmla="*/ 0 h 1378340"/>
                <a:gd name="connsiteX0" fmla="*/ 1509408 w 1509408"/>
                <a:gd name="connsiteY0" fmla="*/ 1378340 h 1378340"/>
                <a:gd name="connsiteX1" fmla="*/ 0 w 1509408"/>
                <a:gd name="connsiteY1" fmla="*/ 0 h 1378340"/>
                <a:gd name="connsiteX0" fmla="*/ 1509408 w 1509408"/>
                <a:gd name="connsiteY0" fmla="*/ 1378340 h 1378340"/>
                <a:gd name="connsiteX1" fmla="*/ 0 w 1509408"/>
                <a:gd name="connsiteY1" fmla="*/ 0 h 1378340"/>
                <a:gd name="connsiteX0" fmla="*/ 1509408 w 1509408"/>
                <a:gd name="connsiteY0" fmla="*/ 1378340 h 1378340"/>
                <a:gd name="connsiteX1" fmla="*/ 0 w 1509408"/>
                <a:gd name="connsiteY1" fmla="*/ 0 h 1378340"/>
              </a:gdLst>
              <a:ahLst/>
              <a:cxnLst>
                <a:cxn ang="0">
                  <a:pos x="connsiteX0" y="connsiteY0"/>
                </a:cxn>
                <a:cxn ang="0">
                  <a:pos x="connsiteX1" y="connsiteY1"/>
                </a:cxn>
              </a:cxnLst>
              <a:rect l="l" t="t" r="r" b="b"/>
              <a:pathLst>
                <a:path w="1509408" h="1378340">
                  <a:moveTo>
                    <a:pt x="1509408" y="1378340"/>
                  </a:moveTo>
                  <a:cubicBezTo>
                    <a:pt x="1268229" y="509348"/>
                    <a:pt x="882368" y="54174"/>
                    <a:pt x="0" y="0"/>
                  </a:cubicBezTo>
                </a:path>
              </a:pathLst>
            </a:custGeom>
            <a:noFill/>
            <a:ln>
              <a:solidFill>
                <a:srgbClr val="FF000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07" name="Freeform 306">
              <a:extLst>
                <a:ext uri="{FF2B5EF4-FFF2-40B4-BE49-F238E27FC236}">
                  <a16:creationId xmlns:a16="http://schemas.microsoft.com/office/drawing/2014/main" id="{268EAC65-5523-F449-A3E7-F1059BFF90A8}"/>
                </a:ext>
              </a:extLst>
            </p:cNvPr>
            <p:cNvSpPr/>
            <p:nvPr/>
          </p:nvSpPr>
          <p:spPr>
            <a:xfrm>
              <a:off x="7552398" y="2762175"/>
              <a:ext cx="1509408" cy="1424343"/>
            </a:xfrm>
            <a:custGeom>
              <a:avLst/>
              <a:gdLst>
                <a:gd name="connsiteX0" fmla="*/ 1327355 w 1327355"/>
                <a:gd name="connsiteY0" fmla="*/ 1386348 h 1386348"/>
                <a:gd name="connsiteX1" fmla="*/ 0 w 1327355"/>
                <a:gd name="connsiteY1" fmla="*/ 0 h 1386348"/>
                <a:gd name="connsiteX0" fmla="*/ 1327355 w 1327355"/>
                <a:gd name="connsiteY0" fmla="*/ 1386348 h 1386348"/>
                <a:gd name="connsiteX1" fmla="*/ 0 w 1327355"/>
                <a:gd name="connsiteY1" fmla="*/ 0 h 1386348"/>
                <a:gd name="connsiteX0" fmla="*/ 1327355 w 1327355"/>
                <a:gd name="connsiteY0" fmla="*/ 1386348 h 1386348"/>
                <a:gd name="connsiteX1" fmla="*/ 0 w 1327355"/>
                <a:gd name="connsiteY1" fmla="*/ 0 h 1386348"/>
                <a:gd name="connsiteX0" fmla="*/ 1509408 w 1509408"/>
                <a:gd name="connsiteY0" fmla="*/ 1378340 h 1378340"/>
                <a:gd name="connsiteX1" fmla="*/ 0 w 1509408"/>
                <a:gd name="connsiteY1" fmla="*/ 0 h 1378340"/>
                <a:gd name="connsiteX0" fmla="*/ 1509408 w 1509408"/>
                <a:gd name="connsiteY0" fmla="*/ 1378340 h 1378340"/>
                <a:gd name="connsiteX1" fmla="*/ 0 w 1509408"/>
                <a:gd name="connsiteY1" fmla="*/ 0 h 1378340"/>
                <a:gd name="connsiteX0" fmla="*/ 1509408 w 1509408"/>
                <a:gd name="connsiteY0" fmla="*/ 1378340 h 1378340"/>
                <a:gd name="connsiteX1" fmla="*/ 0 w 1509408"/>
                <a:gd name="connsiteY1" fmla="*/ 0 h 1378340"/>
                <a:gd name="connsiteX0" fmla="*/ 1509408 w 1509408"/>
                <a:gd name="connsiteY0" fmla="*/ 1378340 h 1378340"/>
                <a:gd name="connsiteX1" fmla="*/ 0 w 1509408"/>
                <a:gd name="connsiteY1" fmla="*/ 0 h 1378340"/>
              </a:gdLst>
              <a:ahLst/>
              <a:cxnLst>
                <a:cxn ang="0">
                  <a:pos x="connsiteX0" y="connsiteY0"/>
                </a:cxn>
                <a:cxn ang="0">
                  <a:pos x="connsiteX1" y="connsiteY1"/>
                </a:cxn>
              </a:cxnLst>
              <a:rect l="l" t="t" r="r" b="b"/>
              <a:pathLst>
                <a:path w="1509408" h="1378340">
                  <a:moveTo>
                    <a:pt x="1509408" y="1378340"/>
                  </a:moveTo>
                  <a:cubicBezTo>
                    <a:pt x="1268229" y="509348"/>
                    <a:pt x="882368" y="54174"/>
                    <a:pt x="0" y="0"/>
                  </a:cubicBezTo>
                </a:path>
              </a:pathLst>
            </a:custGeom>
            <a:noFill/>
            <a:ln>
              <a:solidFill>
                <a:srgbClr val="FF000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308" name="Group 307">
            <a:extLst>
              <a:ext uri="{FF2B5EF4-FFF2-40B4-BE49-F238E27FC236}">
                <a16:creationId xmlns:a16="http://schemas.microsoft.com/office/drawing/2014/main" id="{CDE6A3E2-3661-2F4D-A6C8-724B4A3D05ED}"/>
              </a:ext>
            </a:extLst>
          </p:cNvPr>
          <p:cNvGrpSpPr/>
          <p:nvPr/>
        </p:nvGrpSpPr>
        <p:grpSpPr>
          <a:xfrm>
            <a:off x="7428575" y="2677315"/>
            <a:ext cx="3355719" cy="1705017"/>
            <a:chOff x="7428575" y="2677315"/>
            <a:chExt cx="3355719" cy="1705017"/>
          </a:xfrm>
        </p:grpSpPr>
        <p:sp>
          <p:nvSpPr>
            <p:cNvPr id="309" name="Freeform 308">
              <a:extLst>
                <a:ext uri="{FF2B5EF4-FFF2-40B4-BE49-F238E27FC236}">
                  <a16:creationId xmlns:a16="http://schemas.microsoft.com/office/drawing/2014/main" id="{B47BEEA4-E4B8-A64E-885F-14003C8F5A1B}"/>
                </a:ext>
              </a:extLst>
            </p:cNvPr>
            <p:cNvSpPr/>
            <p:nvPr/>
          </p:nvSpPr>
          <p:spPr>
            <a:xfrm>
              <a:off x="9335149" y="2701273"/>
              <a:ext cx="1406838" cy="1681059"/>
            </a:xfrm>
            <a:custGeom>
              <a:avLst/>
              <a:gdLst>
                <a:gd name="connsiteX0" fmla="*/ 0 w 1541303"/>
                <a:gd name="connsiteY0" fmla="*/ 1605191 h 1605191"/>
                <a:gd name="connsiteX1" fmla="*/ 539056 w 1541303"/>
                <a:gd name="connsiteY1" fmla="*/ 1389568 h 1605191"/>
                <a:gd name="connsiteX2" fmla="*/ 1541303 w 1541303"/>
                <a:gd name="connsiteY2" fmla="*/ 1369603 h 1605191"/>
                <a:gd name="connsiteX3" fmla="*/ 1533317 w 1541303"/>
                <a:gd name="connsiteY3" fmla="*/ 0 h 1605191"/>
                <a:gd name="connsiteX0" fmla="*/ 0 w 1541303"/>
                <a:gd name="connsiteY0" fmla="*/ 1681059 h 1681059"/>
                <a:gd name="connsiteX1" fmla="*/ 539056 w 1541303"/>
                <a:gd name="connsiteY1" fmla="*/ 1465436 h 1681059"/>
                <a:gd name="connsiteX2" fmla="*/ 1541303 w 1541303"/>
                <a:gd name="connsiteY2" fmla="*/ 1445471 h 1681059"/>
                <a:gd name="connsiteX3" fmla="*/ 1525331 w 1541303"/>
                <a:gd name="connsiteY3" fmla="*/ 0 h 1681059"/>
              </a:gdLst>
              <a:ahLst/>
              <a:cxnLst>
                <a:cxn ang="0">
                  <a:pos x="connsiteX0" y="connsiteY0"/>
                </a:cxn>
                <a:cxn ang="0">
                  <a:pos x="connsiteX1" y="connsiteY1"/>
                </a:cxn>
                <a:cxn ang="0">
                  <a:pos x="connsiteX2" y="connsiteY2"/>
                </a:cxn>
                <a:cxn ang="0">
                  <a:pos x="connsiteX3" y="connsiteY3"/>
                </a:cxn>
              </a:cxnLst>
              <a:rect l="l" t="t" r="r" b="b"/>
              <a:pathLst>
                <a:path w="1541303" h="1681059">
                  <a:moveTo>
                    <a:pt x="0" y="1681059"/>
                  </a:moveTo>
                  <a:lnTo>
                    <a:pt x="539056" y="1465436"/>
                  </a:lnTo>
                  <a:lnTo>
                    <a:pt x="1541303" y="1445471"/>
                  </a:lnTo>
                  <a:lnTo>
                    <a:pt x="1525331" y="0"/>
                  </a:lnTo>
                </a:path>
              </a:pathLst>
            </a:custGeom>
            <a:noFill/>
            <a:ln w="44450">
              <a:solidFill>
                <a:schemeClr val="accent5">
                  <a:lumMod val="7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10" name="Freeform 309">
              <a:extLst>
                <a:ext uri="{FF2B5EF4-FFF2-40B4-BE49-F238E27FC236}">
                  <a16:creationId xmlns:a16="http://schemas.microsoft.com/office/drawing/2014/main" id="{304AE042-2E8A-D141-BC94-ED99460E627E}"/>
                </a:ext>
              </a:extLst>
            </p:cNvPr>
            <p:cNvSpPr/>
            <p:nvPr/>
          </p:nvSpPr>
          <p:spPr>
            <a:xfrm>
              <a:off x="7473006" y="2677315"/>
              <a:ext cx="1446868" cy="1701024"/>
            </a:xfrm>
            <a:custGeom>
              <a:avLst/>
              <a:gdLst>
                <a:gd name="connsiteX0" fmla="*/ 0 w 1549289"/>
                <a:gd name="connsiteY0" fmla="*/ 0 h 1701024"/>
                <a:gd name="connsiteX1" fmla="*/ 0 w 1549289"/>
                <a:gd name="connsiteY1" fmla="*/ 1485401 h 1701024"/>
                <a:gd name="connsiteX2" fmla="*/ 1030198 w 1549289"/>
                <a:gd name="connsiteY2" fmla="*/ 1453457 h 1701024"/>
                <a:gd name="connsiteX3" fmla="*/ 1549289 w 1549289"/>
                <a:gd name="connsiteY3" fmla="*/ 1701024 h 1701024"/>
                <a:gd name="connsiteX0" fmla="*/ 0 w 1549289"/>
                <a:gd name="connsiteY0" fmla="*/ 0 h 1701024"/>
                <a:gd name="connsiteX1" fmla="*/ 7986 w 1549289"/>
                <a:gd name="connsiteY1" fmla="*/ 1481408 h 1701024"/>
                <a:gd name="connsiteX2" fmla="*/ 1030198 w 1549289"/>
                <a:gd name="connsiteY2" fmla="*/ 1453457 h 1701024"/>
                <a:gd name="connsiteX3" fmla="*/ 1549289 w 1549289"/>
                <a:gd name="connsiteY3" fmla="*/ 1701024 h 1701024"/>
                <a:gd name="connsiteX0" fmla="*/ 0 w 1549289"/>
                <a:gd name="connsiteY0" fmla="*/ 0 h 1701024"/>
                <a:gd name="connsiteX1" fmla="*/ 7986 w 1549289"/>
                <a:gd name="connsiteY1" fmla="*/ 1481408 h 1701024"/>
                <a:gd name="connsiteX2" fmla="*/ 1030198 w 1549289"/>
                <a:gd name="connsiteY2" fmla="*/ 1485401 h 1701024"/>
                <a:gd name="connsiteX3" fmla="*/ 1549289 w 1549289"/>
                <a:gd name="connsiteY3" fmla="*/ 1701024 h 1701024"/>
              </a:gdLst>
              <a:ahLst/>
              <a:cxnLst>
                <a:cxn ang="0">
                  <a:pos x="connsiteX0" y="connsiteY0"/>
                </a:cxn>
                <a:cxn ang="0">
                  <a:pos x="connsiteX1" y="connsiteY1"/>
                </a:cxn>
                <a:cxn ang="0">
                  <a:pos x="connsiteX2" y="connsiteY2"/>
                </a:cxn>
                <a:cxn ang="0">
                  <a:pos x="connsiteX3" y="connsiteY3"/>
                </a:cxn>
              </a:cxnLst>
              <a:rect l="l" t="t" r="r" b="b"/>
              <a:pathLst>
                <a:path w="1549289" h="1701024">
                  <a:moveTo>
                    <a:pt x="0" y="0"/>
                  </a:moveTo>
                  <a:lnTo>
                    <a:pt x="7986" y="1481408"/>
                  </a:lnTo>
                  <a:lnTo>
                    <a:pt x="1030198" y="1485401"/>
                  </a:lnTo>
                  <a:lnTo>
                    <a:pt x="1549289" y="1701024"/>
                  </a:lnTo>
                </a:path>
              </a:pathLst>
            </a:custGeom>
            <a:noFill/>
            <a:ln w="38100">
              <a:solidFill>
                <a:schemeClr val="accent5">
                  <a:lumMod val="7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11" name="TextBox 310">
              <a:extLst>
                <a:ext uri="{FF2B5EF4-FFF2-40B4-BE49-F238E27FC236}">
                  <a16:creationId xmlns:a16="http://schemas.microsoft.com/office/drawing/2014/main" id="{272D3047-A7CC-1745-B040-00D1E25997AF}"/>
                </a:ext>
              </a:extLst>
            </p:cNvPr>
            <p:cNvSpPr txBox="1"/>
            <p:nvPr/>
          </p:nvSpPr>
          <p:spPr>
            <a:xfrm>
              <a:off x="10184578" y="3556614"/>
              <a:ext cx="59971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B9BD5">
                      <a:lumMod val="75000"/>
                    </a:srgbClr>
                  </a:solidFill>
                  <a:effectLst/>
                  <a:uLnTx/>
                  <a:uFillTx/>
                  <a:latin typeface="Calibri"/>
                  <a:ea typeface="+mn-ea"/>
                  <a:cs typeface="+mn-cs"/>
                </a:rPr>
                <a:t>data</a:t>
              </a:r>
            </a:p>
          </p:txBody>
        </p:sp>
        <p:sp>
          <p:nvSpPr>
            <p:cNvPr id="312" name="TextBox 311">
              <a:extLst>
                <a:ext uri="{FF2B5EF4-FFF2-40B4-BE49-F238E27FC236}">
                  <a16:creationId xmlns:a16="http://schemas.microsoft.com/office/drawing/2014/main" id="{BBCAFBB0-6D98-9742-AB87-26B3EE90BCAB}"/>
                </a:ext>
              </a:extLst>
            </p:cNvPr>
            <p:cNvSpPr txBox="1"/>
            <p:nvPr/>
          </p:nvSpPr>
          <p:spPr>
            <a:xfrm>
              <a:off x="7428575" y="3517694"/>
              <a:ext cx="59971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B9BD5">
                      <a:lumMod val="75000"/>
                    </a:srgbClr>
                  </a:solidFill>
                  <a:effectLst/>
                  <a:uLnTx/>
                  <a:uFillTx/>
                  <a:latin typeface="Calibri"/>
                  <a:ea typeface="+mn-ea"/>
                  <a:cs typeface="+mn-cs"/>
                </a:rPr>
                <a:t>data</a:t>
              </a:r>
            </a:p>
          </p:txBody>
        </p:sp>
      </p:grpSp>
      <p:grpSp>
        <p:nvGrpSpPr>
          <p:cNvPr id="313" name="Group 312">
            <a:extLst>
              <a:ext uri="{FF2B5EF4-FFF2-40B4-BE49-F238E27FC236}">
                <a16:creationId xmlns:a16="http://schemas.microsoft.com/office/drawing/2014/main" id="{5DFB8599-7DDC-8447-ADE3-2DAD2C0402AB}"/>
              </a:ext>
            </a:extLst>
          </p:cNvPr>
          <p:cNvGrpSpPr/>
          <p:nvPr/>
        </p:nvGrpSpPr>
        <p:grpSpPr>
          <a:xfrm>
            <a:off x="6799618" y="2691243"/>
            <a:ext cx="4657206" cy="1827509"/>
            <a:chOff x="6799618" y="2691243"/>
            <a:chExt cx="4657206" cy="1827509"/>
          </a:xfrm>
        </p:grpSpPr>
        <p:sp>
          <p:nvSpPr>
            <p:cNvPr id="314" name="Freeform 313">
              <a:extLst>
                <a:ext uri="{FF2B5EF4-FFF2-40B4-BE49-F238E27FC236}">
                  <a16:creationId xmlns:a16="http://schemas.microsoft.com/office/drawing/2014/main" id="{67AC42C5-3F9E-0D4E-B80B-DB0208D256F0}"/>
                </a:ext>
              </a:extLst>
            </p:cNvPr>
            <p:cNvSpPr/>
            <p:nvPr/>
          </p:nvSpPr>
          <p:spPr>
            <a:xfrm>
              <a:off x="7353946" y="2691243"/>
              <a:ext cx="3498244" cy="1827509"/>
            </a:xfrm>
            <a:custGeom>
              <a:avLst/>
              <a:gdLst>
                <a:gd name="connsiteX0" fmla="*/ 0 w 1541303"/>
                <a:gd name="connsiteY0" fmla="*/ 1605191 h 1605191"/>
                <a:gd name="connsiteX1" fmla="*/ 539056 w 1541303"/>
                <a:gd name="connsiteY1" fmla="*/ 1389568 h 1605191"/>
                <a:gd name="connsiteX2" fmla="*/ 1541303 w 1541303"/>
                <a:gd name="connsiteY2" fmla="*/ 1369603 h 1605191"/>
                <a:gd name="connsiteX3" fmla="*/ 1533317 w 1541303"/>
                <a:gd name="connsiteY3" fmla="*/ 0 h 1605191"/>
                <a:gd name="connsiteX0" fmla="*/ 0 w 1541303"/>
                <a:gd name="connsiteY0" fmla="*/ 1681059 h 1681059"/>
                <a:gd name="connsiteX1" fmla="*/ 539056 w 1541303"/>
                <a:gd name="connsiteY1" fmla="*/ 1465436 h 1681059"/>
                <a:gd name="connsiteX2" fmla="*/ 1541303 w 1541303"/>
                <a:gd name="connsiteY2" fmla="*/ 1445471 h 1681059"/>
                <a:gd name="connsiteX3" fmla="*/ 1525331 w 1541303"/>
                <a:gd name="connsiteY3" fmla="*/ 0 h 1681059"/>
                <a:gd name="connsiteX0" fmla="*/ 0 w 1541303"/>
                <a:gd name="connsiteY0" fmla="*/ 1681059 h 1681059"/>
                <a:gd name="connsiteX1" fmla="*/ 539056 w 1541303"/>
                <a:gd name="connsiteY1" fmla="*/ 1465436 h 1681059"/>
                <a:gd name="connsiteX2" fmla="*/ 920408 w 1541303"/>
                <a:gd name="connsiteY2" fmla="*/ 1455758 h 1681059"/>
                <a:gd name="connsiteX3" fmla="*/ 1541303 w 1541303"/>
                <a:gd name="connsiteY3" fmla="*/ 1445471 h 1681059"/>
                <a:gd name="connsiteX4" fmla="*/ 1525331 w 1541303"/>
                <a:gd name="connsiteY4" fmla="*/ 0 h 1681059"/>
                <a:gd name="connsiteX0" fmla="*/ 0 w 1541303"/>
                <a:gd name="connsiteY0" fmla="*/ 1681059 h 1681059"/>
                <a:gd name="connsiteX1" fmla="*/ 373242 w 1541303"/>
                <a:gd name="connsiteY1" fmla="*/ 1536549 h 1681059"/>
                <a:gd name="connsiteX2" fmla="*/ 539056 w 1541303"/>
                <a:gd name="connsiteY2" fmla="*/ 1465436 h 1681059"/>
                <a:gd name="connsiteX3" fmla="*/ 920408 w 1541303"/>
                <a:gd name="connsiteY3" fmla="*/ 1455758 h 1681059"/>
                <a:gd name="connsiteX4" fmla="*/ 1541303 w 1541303"/>
                <a:gd name="connsiteY4" fmla="*/ 1445471 h 1681059"/>
                <a:gd name="connsiteX5" fmla="*/ 1525331 w 1541303"/>
                <a:gd name="connsiteY5" fmla="*/ 0 h 1681059"/>
                <a:gd name="connsiteX0" fmla="*/ 0 w 1541303"/>
                <a:gd name="connsiteY0" fmla="*/ 1681059 h 1681059"/>
                <a:gd name="connsiteX1" fmla="*/ 373242 w 1541303"/>
                <a:gd name="connsiteY1" fmla="*/ 1536549 h 1681059"/>
                <a:gd name="connsiteX2" fmla="*/ 232427 w 1541303"/>
                <a:gd name="connsiteY2" fmla="*/ 1591633 h 1681059"/>
                <a:gd name="connsiteX3" fmla="*/ 539056 w 1541303"/>
                <a:gd name="connsiteY3" fmla="*/ 1465436 h 1681059"/>
                <a:gd name="connsiteX4" fmla="*/ 920408 w 1541303"/>
                <a:gd name="connsiteY4" fmla="*/ 1455758 h 1681059"/>
                <a:gd name="connsiteX5" fmla="*/ 1541303 w 1541303"/>
                <a:gd name="connsiteY5" fmla="*/ 1445471 h 1681059"/>
                <a:gd name="connsiteX6" fmla="*/ 1525331 w 1541303"/>
                <a:gd name="connsiteY6" fmla="*/ 0 h 1681059"/>
                <a:gd name="connsiteX0" fmla="*/ 0 w 3882856"/>
                <a:gd name="connsiteY0" fmla="*/ 142370 h 1591633"/>
                <a:gd name="connsiteX1" fmla="*/ 2714795 w 3882856"/>
                <a:gd name="connsiteY1" fmla="*/ 1536549 h 1591633"/>
                <a:gd name="connsiteX2" fmla="*/ 2573980 w 3882856"/>
                <a:gd name="connsiteY2" fmla="*/ 1591633 h 1591633"/>
                <a:gd name="connsiteX3" fmla="*/ 2880609 w 3882856"/>
                <a:gd name="connsiteY3" fmla="*/ 1465436 h 1591633"/>
                <a:gd name="connsiteX4" fmla="*/ 3261961 w 3882856"/>
                <a:gd name="connsiteY4" fmla="*/ 1455758 h 1591633"/>
                <a:gd name="connsiteX5" fmla="*/ 3882856 w 3882856"/>
                <a:gd name="connsiteY5" fmla="*/ 1445471 h 1591633"/>
                <a:gd name="connsiteX6" fmla="*/ 3866884 w 3882856"/>
                <a:gd name="connsiteY6" fmla="*/ 0 h 1591633"/>
                <a:gd name="connsiteX0" fmla="*/ 0 w 3882856"/>
                <a:gd name="connsiteY0" fmla="*/ 142370 h 1591633"/>
                <a:gd name="connsiteX1" fmla="*/ 2163604 w 3882856"/>
                <a:gd name="connsiteY1" fmla="*/ 1510843 h 1591633"/>
                <a:gd name="connsiteX2" fmla="*/ 2573980 w 3882856"/>
                <a:gd name="connsiteY2" fmla="*/ 1591633 h 1591633"/>
                <a:gd name="connsiteX3" fmla="*/ 2880609 w 3882856"/>
                <a:gd name="connsiteY3" fmla="*/ 1465436 h 1591633"/>
                <a:gd name="connsiteX4" fmla="*/ 3261961 w 3882856"/>
                <a:gd name="connsiteY4" fmla="*/ 1455758 h 1591633"/>
                <a:gd name="connsiteX5" fmla="*/ 3882856 w 3882856"/>
                <a:gd name="connsiteY5" fmla="*/ 1445471 h 1591633"/>
                <a:gd name="connsiteX6" fmla="*/ 3866884 w 3882856"/>
                <a:gd name="connsiteY6" fmla="*/ 0 h 1591633"/>
                <a:gd name="connsiteX0" fmla="*/ 33110 w 3915966"/>
                <a:gd name="connsiteY0" fmla="*/ 142370 h 1591633"/>
                <a:gd name="connsiteX1" fmla="*/ 0 w 3915966"/>
                <a:gd name="connsiteY1" fmla="*/ 1510843 h 1591633"/>
                <a:gd name="connsiteX2" fmla="*/ 2607090 w 3915966"/>
                <a:gd name="connsiteY2" fmla="*/ 1591633 h 1591633"/>
                <a:gd name="connsiteX3" fmla="*/ 2913719 w 3915966"/>
                <a:gd name="connsiteY3" fmla="*/ 1465436 h 1591633"/>
                <a:gd name="connsiteX4" fmla="*/ 3295071 w 3915966"/>
                <a:gd name="connsiteY4" fmla="*/ 1455758 h 1591633"/>
                <a:gd name="connsiteX5" fmla="*/ 3915966 w 3915966"/>
                <a:gd name="connsiteY5" fmla="*/ 1445471 h 1591633"/>
                <a:gd name="connsiteX6" fmla="*/ 3899994 w 3915966"/>
                <a:gd name="connsiteY6" fmla="*/ 0 h 1591633"/>
                <a:gd name="connsiteX0" fmla="*/ 33110 w 3915966"/>
                <a:gd name="connsiteY0" fmla="*/ 142370 h 1510843"/>
                <a:gd name="connsiteX1" fmla="*/ 0 w 3915966"/>
                <a:gd name="connsiteY1" fmla="*/ 1510843 h 1510843"/>
                <a:gd name="connsiteX2" fmla="*/ 1263312 w 3915966"/>
                <a:gd name="connsiteY2" fmla="*/ 1477792 h 1510843"/>
                <a:gd name="connsiteX3" fmla="*/ 2913719 w 3915966"/>
                <a:gd name="connsiteY3" fmla="*/ 1465436 h 1510843"/>
                <a:gd name="connsiteX4" fmla="*/ 3295071 w 3915966"/>
                <a:gd name="connsiteY4" fmla="*/ 1455758 h 1510843"/>
                <a:gd name="connsiteX5" fmla="*/ 3915966 w 3915966"/>
                <a:gd name="connsiteY5" fmla="*/ 1445471 h 1510843"/>
                <a:gd name="connsiteX6" fmla="*/ 3899994 w 3915966"/>
                <a:gd name="connsiteY6" fmla="*/ 0 h 1510843"/>
                <a:gd name="connsiteX0" fmla="*/ 33110 w 3915966"/>
                <a:gd name="connsiteY0" fmla="*/ 142370 h 1510843"/>
                <a:gd name="connsiteX1" fmla="*/ 0 w 3915966"/>
                <a:gd name="connsiteY1" fmla="*/ 1510843 h 1510843"/>
                <a:gd name="connsiteX2" fmla="*/ 1263312 w 3915966"/>
                <a:gd name="connsiteY2" fmla="*/ 1477792 h 1510843"/>
                <a:gd name="connsiteX3" fmla="*/ 2373740 w 3915966"/>
                <a:gd name="connsiteY3" fmla="*/ 1470447 h 1510843"/>
                <a:gd name="connsiteX4" fmla="*/ 2913719 w 3915966"/>
                <a:gd name="connsiteY4" fmla="*/ 1465436 h 1510843"/>
                <a:gd name="connsiteX5" fmla="*/ 3295071 w 3915966"/>
                <a:gd name="connsiteY5" fmla="*/ 1455758 h 1510843"/>
                <a:gd name="connsiteX6" fmla="*/ 3915966 w 3915966"/>
                <a:gd name="connsiteY6" fmla="*/ 1445471 h 1510843"/>
                <a:gd name="connsiteX7" fmla="*/ 3899994 w 3915966"/>
                <a:gd name="connsiteY7" fmla="*/ 0 h 1510843"/>
                <a:gd name="connsiteX0" fmla="*/ 33110 w 3915966"/>
                <a:gd name="connsiteY0" fmla="*/ 142370 h 1676095"/>
                <a:gd name="connsiteX1" fmla="*/ 0 w 3915966"/>
                <a:gd name="connsiteY1" fmla="*/ 1510843 h 1676095"/>
                <a:gd name="connsiteX2" fmla="*/ 1263312 w 3915966"/>
                <a:gd name="connsiteY2" fmla="*/ 1477792 h 1676095"/>
                <a:gd name="connsiteX3" fmla="*/ 2192692 w 3915966"/>
                <a:gd name="connsiteY3" fmla="*/ 1676095 h 1676095"/>
                <a:gd name="connsiteX4" fmla="*/ 2913719 w 3915966"/>
                <a:gd name="connsiteY4" fmla="*/ 1465436 h 1676095"/>
                <a:gd name="connsiteX5" fmla="*/ 3295071 w 3915966"/>
                <a:gd name="connsiteY5" fmla="*/ 1455758 h 1676095"/>
                <a:gd name="connsiteX6" fmla="*/ 3915966 w 3915966"/>
                <a:gd name="connsiteY6" fmla="*/ 1445471 h 1676095"/>
                <a:gd name="connsiteX7" fmla="*/ 3899994 w 3915966"/>
                <a:gd name="connsiteY7" fmla="*/ 0 h 1676095"/>
                <a:gd name="connsiteX0" fmla="*/ 33110 w 3915966"/>
                <a:gd name="connsiteY0" fmla="*/ 142370 h 1676095"/>
                <a:gd name="connsiteX1" fmla="*/ 0 w 3915966"/>
                <a:gd name="connsiteY1" fmla="*/ 1510843 h 1676095"/>
                <a:gd name="connsiteX2" fmla="*/ 1263312 w 3915966"/>
                <a:gd name="connsiteY2" fmla="*/ 1477792 h 1676095"/>
                <a:gd name="connsiteX3" fmla="*/ 1609316 w 3915966"/>
                <a:gd name="connsiteY3" fmla="*/ 1551238 h 1676095"/>
                <a:gd name="connsiteX4" fmla="*/ 2192692 w 3915966"/>
                <a:gd name="connsiteY4" fmla="*/ 1676095 h 1676095"/>
                <a:gd name="connsiteX5" fmla="*/ 2913719 w 3915966"/>
                <a:gd name="connsiteY5" fmla="*/ 1465436 h 1676095"/>
                <a:gd name="connsiteX6" fmla="*/ 3295071 w 3915966"/>
                <a:gd name="connsiteY6" fmla="*/ 1455758 h 1676095"/>
                <a:gd name="connsiteX7" fmla="*/ 3915966 w 3915966"/>
                <a:gd name="connsiteY7" fmla="*/ 1445471 h 1676095"/>
                <a:gd name="connsiteX8" fmla="*/ 3899994 w 3915966"/>
                <a:gd name="connsiteY8" fmla="*/ 0 h 1676095"/>
                <a:gd name="connsiteX0" fmla="*/ 33110 w 3915966"/>
                <a:gd name="connsiteY0" fmla="*/ 142370 h 1676095"/>
                <a:gd name="connsiteX1" fmla="*/ 0 w 3915966"/>
                <a:gd name="connsiteY1" fmla="*/ 1510843 h 1676095"/>
                <a:gd name="connsiteX2" fmla="*/ 1263312 w 3915966"/>
                <a:gd name="connsiteY2" fmla="*/ 1477792 h 1676095"/>
                <a:gd name="connsiteX3" fmla="*/ 1589200 w 3915966"/>
                <a:gd name="connsiteY3" fmla="*/ 1661407 h 1676095"/>
                <a:gd name="connsiteX4" fmla="*/ 2192692 w 3915966"/>
                <a:gd name="connsiteY4" fmla="*/ 1676095 h 1676095"/>
                <a:gd name="connsiteX5" fmla="*/ 2913719 w 3915966"/>
                <a:gd name="connsiteY5" fmla="*/ 1465436 h 1676095"/>
                <a:gd name="connsiteX6" fmla="*/ 3295071 w 3915966"/>
                <a:gd name="connsiteY6" fmla="*/ 1455758 h 1676095"/>
                <a:gd name="connsiteX7" fmla="*/ 3915966 w 3915966"/>
                <a:gd name="connsiteY7" fmla="*/ 1445471 h 1676095"/>
                <a:gd name="connsiteX8" fmla="*/ 3899994 w 3915966"/>
                <a:gd name="connsiteY8" fmla="*/ 0 h 1676095"/>
                <a:gd name="connsiteX0" fmla="*/ 17017 w 3915966"/>
                <a:gd name="connsiteY0" fmla="*/ 0 h 1838525"/>
                <a:gd name="connsiteX1" fmla="*/ 0 w 3915966"/>
                <a:gd name="connsiteY1" fmla="*/ 1673273 h 1838525"/>
                <a:gd name="connsiteX2" fmla="*/ 1263312 w 3915966"/>
                <a:gd name="connsiteY2" fmla="*/ 1640222 h 1838525"/>
                <a:gd name="connsiteX3" fmla="*/ 1589200 w 3915966"/>
                <a:gd name="connsiteY3" fmla="*/ 1823837 h 1838525"/>
                <a:gd name="connsiteX4" fmla="*/ 2192692 w 3915966"/>
                <a:gd name="connsiteY4" fmla="*/ 1838525 h 1838525"/>
                <a:gd name="connsiteX5" fmla="*/ 2913719 w 3915966"/>
                <a:gd name="connsiteY5" fmla="*/ 1627866 h 1838525"/>
                <a:gd name="connsiteX6" fmla="*/ 3295071 w 3915966"/>
                <a:gd name="connsiteY6" fmla="*/ 1618188 h 1838525"/>
                <a:gd name="connsiteX7" fmla="*/ 3915966 w 3915966"/>
                <a:gd name="connsiteY7" fmla="*/ 1607901 h 1838525"/>
                <a:gd name="connsiteX8" fmla="*/ 3899994 w 3915966"/>
                <a:gd name="connsiteY8" fmla="*/ 162430 h 1838525"/>
                <a:gd name="connsiteX0" fmla="*/ 0 w 3898949"/>
                <a:gd name="connsiteY0" fmla="*/ 0 h 1838525"/>
                <a:gd name="connsiteX1" fmla="*/ 19193 w 3898949"/>
                <a:gd name="connsiteY1" fmla="*/ 1581465 h 1838525"/>
                <a:gd name="connsiteX2" fmla="*/ 1246295 w 3898949"/>
                <a:gd name="connsiteY2" fmla="*/ 1640222 h 1838525"/>
                <a:gd name="connsiteX3" fmla="*/ 1572183 w 3898949"/>
                <a:gd name="connsiteY3" fmla="*/ 1823837 h 1838525"/>
                <a:gd name="connsiteX4" fmla="*/ 2175675 w 3898949"/>
                <a:gd name="connsiteY4" fmla="*/ 1838525 h 1838525"/>
                <a:gd name="connsiteX5" fmla="*/ 2896702 w 3898949"/>
                <a:gd name="connsiteY5" fmla="*/ 1627866 h 1838525"/>
                <a:gd name="connsiteX6" fmla="*/ 3278054 w 3898949"/>
                <a:gd name="connsiteY6" fmla="*/ 1618188 h 1838525"/>
                <a:gd name="connsiteX7" fmla="*/ 3898949 w 3898949"/>
                <a:gd name="connsiteY7" fmla="*/ 1607901 h 1838525"/>
                <a:gd name="connsiteX8" fmla="*/ 3882977 w 3898949"/>
                <a:gd name="connsiteY8" fmla="*/ 162430 h 1838525"/>
                <a:gd name="connsiteX0" fmla="*/ 0 w 3898949"/>
                <a:gd name="connsiteY0" fmla="*/ 0 h 1838525"/>
                <a:gd name="connsiteX1" fmla="*/ 15169 w 3898949"/>
                <a:gd name="connsiteY1" fmla="*/ 1585137 h 1838525"/>
                <a:gd name="connsiteX2" fmla="*/ 1246295 w 3898949"/>
                <a:gd name="connsiteY2" fmla="*/ 1640222 h 1838525"/>
                <a:gd name="connsiteX3" fmla="*/ 1572183 w 3898949"/>
                <a:gd name="connsiteY3" fmla="*/ 1823837 h 1838525"/>
                <a:gd name="connsiteX4" fmla="*/ 2175675 w 3898949"/>
                <a:gd name="connsiteY4" fmla="*/ 1838525 h 1838525"/>
                <a:gd name="connsiteX5" fmla="*/ 2896702 w 3898949"/>
                <a:gd name="connsiteY5" fmla="*/ 1627866 h 1838525"/>
                <a:gd name="connsiteX6" fmla="*/ 3278054 w 3898949"/>
                <a:gd name="connsiteY6" fmla="*/ 1618188 h 1838525"/>
                <a:gd name="connsiteX7" fmla="*/ 3898949 w 3898949"/>
                <a:gd name="connsiteY7" fmla="*/ 1607901 h 1838525"/>
                <a:gd name="connsiteX8" fmla="*/ 3882977 w 3898949"/>
                <a:gd name="connsiteY8" fmla="*/ 162430 h 1838525"/>
                <a:gd name="connsiteX0" fmla="*/ 0 w 3898949"/>
                <a:gd name="connsiteY0" fmla="*/ 0 h 1838525"/>
                <a:gd name="connsiteX1" fmla="*/ 15169 w 3898949"/>
                <a:gd name="connsiteY1" fmla="*/ 1588809 h 1838525"/>
                <a:gd name="connsiteX2" fmla="*/ 1246295 w 3898949"/>
                <a:gd name="connsiteY2" fmla="*/ 1640222 h 1838525"/>
                <a:gd name="connsiteX3" fmla="*/ 1572183 w 3898949"/>
                <a:gd name="connsiteY3" fmla="*/ 1823837 h 1838525"/>
                <a:gd name="connsiteX4" fmla="*/ 2175675 w 3898949"/>
                <a:gd name="connsiteY4" fmla="*/ 1838525 h 1838525"/>
                <a:gd name="connsiteX5" fmla="*/ 2896702 w 3898949"/>
                <a:gd name="connsiteY5" fmla="*/ 1627866 h 1838525"/>
                <a:gd name="connsiteX6" fmla="*/ 3278054 w 3898949"/>
                <a:gd name="connsiteY6" fmla="*/ 1618188 h 1838525"/>
                <a:gd name="connsiteX7" fmla="*/ 3898949 w 3898949"/>
                <a:gd name="connsiteY7" fmla="*/ 1607901 h 1838525"/>
                <a:gd name="connsiteX8" fmla="*/ 3882977 w 3898949"/>
                <a:gd name="connsiteY8" fmla="*/ 162430 h 1838525"/>
                <a:gd name="connsiteX0" fmla="*/ 0 w 3898949"/>
                <a:gd name="connsiteY0" fmla="*/ 0 h 1838525"/>
                <a:gd name="connsiteX1" fmla="*/ 15169 w 3898949"/>
                <a:gd name="connsiteY1" fmla="*/ 1588809 h 1838525"/>
                <a:gd name="connsiteX2" fmla="*/ 1189969 w 3898949"/>
                <a:gd name="connsiteY2" fmla="*/ 1566776 h 1838525"/>
                <a:gd name="connsiteX3" fmla="*/ 1572183 w 3898949"/>
                <a:gd name="connsiteY3" fmla="*/ 1823837 h 1838525"/>
                <a:gd name="connsiteX4" fmla="*/ 2175675 w 3898949"/>
                <a:gd name="connsiteY4" fmla="*/ 1838525 h 1838525"/>
                <a:gd name="connsiteX5" fmla="*/ 2896702 w 3898949"/>
                <a:gd name="connsiteY5" fmla="*/ 1627866 h 1838525"/>
                <a:gd name="connsiteX6" fmla="*/ 3278054 w 3898949"/>
                <a:gd name="connsiteY6" fmla="*/ 1618188 h 1838525"/>
                <a:gd name="connsiteX7" fmla="*/ 3898949 w 3898949"/>
                <a:gd name="connsiteY7" fmla="*/ 1607901 h 1838525"/>
                <a:gd name="connsiteX8" fmla="*/ 3882977 w 3898949"/>
                <a:gd name="connsiteY8" fmla="*/ 162430 h 1838525"/>
                <a:gd name="connsiteX0" fmla="*/ 0 w 3898949"/>
                <a:gd name="connsiteY0" fmla="*/ 0 h 1838525"/>
                <a:gd name="connsiteX1" fmla="*/ 15169 w 3898949"/>
                <a:gd name="connsiteY1" fmla="*/ 1588809 h 1838525"/>
                <a:gd name="connsiteX2" fmla="*/ 1185946 w 3898949"/>
                <a:gd name="connsiteY2" fmla="*/ 1581465 h 1838525"/>
                <a:gd name="connsiteX3" fmla="*/ 1572183 w 3898949"/>
                <a:gd name="connsiteY3" fmla="*/ 1823837 h 1838525"/>
                <a:gd name="connsiteX4" fmla="*/ 2175675 w 3898949"/>
                <a:gd name="connsiteY4" fmla="*/ 1838525 h 1838525"/>
                <a:gd name="connsiteX5" fmla="*/ 2896702 w 3898949"/>
                <a:gd name="connsiteY5" fmla="*/ 1627866 h 1838525"/>
                <a:gd name="connsiteX6" fmla="*/ 3278054 w 3898949"/>
                <a:gd name="connsiteY6" fmla="*/ 1618188 h 1838525"/>
                <a:gd name="connsiteX7" fmla="*/ 3898949 w 3898949"/>
                <a:gd name="connsiteY7" fmla="*/ 1607901 h 1838525"/>
                <a:gd name="connsiteX8" fmla="*/ 3882977 w 3898949"/>
                <a:gd name="connsiteY8" fmla="*/ 162430 h 1838525"/>
                <a:gd name="connsiteX0" fmla="*/ 0 w 3898949"/>
                <a:gd name="connsiteY0" fmla="*/ 0 h 1838525"/>
                <a:gd name="connsiteX1" fmla="*/ 15169 w 3898949"/>
                <a:gd name="connsiteY1" fmla="*/ 1588809 h 1838525"/>
                <a:gd name="connsiteX2" fmla="*/ 1185946 w 3898949"/>
                <a:gd name="connsiteY2" fmla="*/ 1592482 h 1838525"/>
                <a:gd name="connsiteX3" fmla="*/ 1572183 w 3898949"/>
                <a:gd name="connsiteY3" fmla="*/ 1823837 h 1838525"/>
                <a:gd name="connsiteX4" fmla="*/ 2175675 w 3898949"/>
                <a:gd name="connsiteY4" fmla="*/ 1838525 h 1838525"/>
                <a:gd name="connsiteX5" fmla="*/ 2896702 w 3898949"/>
                <a:gd name="connsiteY5" fmla="*/ 1627866 h 1838525"/>
                <a:gd name="connsiteX6" fmla="*/ 3278054 w 3898949"/>
                <a:gd name="connsiteY6" fmla="*/ 1618188 h 1838525"/>
                <a:gd name="connsiteX7" fmla="*/ 3898949 w 3898949"/>
                <a:gd name="connsiteY7" fmla="*/ 1607901 h 1838525"/>
                <a:gd name="connsiteX8" fmla="*/ 3882977 w 3898949"/>
                <a:gd name="connsiteY8" fmla="*/ 162430 h 1838525"/>
                <a:gd name="connsiteX0" fmla="*/ 0 w 3898949"/>
                <a:gd name="connsiteY0" fmla="*/ 0 h 1827509"/>
                <a:gd name="connsiteX1" fmla="*/ 15169 w 3898949"/>
                <a:gd name="connsiteY1" fmla="*/ 1588809 h 1827509"/>
                <a:gd name="connsiteX2" fmla="*/ 1185946 w 3898949"/>
                <a:gd name="connsiteY2" fmla="*/ 1592482 h 1827509"/>
                <a:gd name="connsiteX3" fmla="*/ 1572183 w 3898949"/>
                <a:gd name="connsiteY3" fmla="*/ 1823837 h 1827509"/>
                <a:gd name="connsiteX4" fmla="*/ 2147513 w 3898949"/>
                <a:gd name="connsiteY4" fmla="*/ 1827509 h 1827509"/>
                <a:gd name="connsiteX5" fmla="*/ 2896702 w 3898949"/>
                <a:gd name="connsiteY5" fmla="*/ 1627866 h 1827509"/>
                <a:gd name="connsiteX6" fmla="*/ 3278054 w 3898949"/>
                <a:gd name="connsiteY6" fmla="*/ 1618188 h 1827509"/>
                <a:gd name="connsiteX7" fmla="*/ 3898949 w 3898949"/>
                <a:gd name="connsiteY7" fmla="*/ 1607901 h 1827509"/>
                <a:gd name="connsiteX8" fmla="*/ 3882977 w 3898949"/>
                <a:gd name="connsiteY8" fmla="*/ 162430 h 1827509"/>
                <a:gd name="connsiteX0" fmla="*/ 0 w 3898949"/>
                <a:gd name="connsiteY0" fmla="*/ 0 h 1827509"/>
                <a:gd name="connsiteX1" fmla="*/ 15169 w 3898949"/>
                <a:gd name="connsiteY1" fmla="*/ 1588809 h 1827509"/>
                <a:gd name="connsiteX2" fmla="*/ 1185946 w 3898949"/>
                <a:gd name="connsiteY2" fmla="*/ 1592482 h 1827509"/>
                <a:gd name="connsiteX3" fmla="*/ 1572183 w 3898949"/>
                <a:gd name="connsiteY3" fmla="*/ 1823837 h 1827509"/>
                <a:gd name="connsiteX4" fmla="*/ 2147513 w 3898949"/>
                <a:gd name="connsiteY4" fmla="*/ 1827509 h 1827509"/>
                <a:gd name="connsiteX5" fmla="*/ 2727724 w 3898949"/>
                <a:gd name="connsiteY5" fmla="*/ 1591143 h 1827509"/>
                <a:gd name="connsiteX6" fmla="*/ 3278054 w 3898949"/>
                <a:gd name="connsiteY6" fmla="*/ 1618188 h 1827509"/>
                <a:gd name="connsiteX7" fmla="*/ 3898949 w 3898949"/>
                <a:gd name="connsiteY7" fmla="*/ 1607901 h 1827509"/>
                <a:gd name="connsiteX8" fmla="*/ 3882977 w 3898949"/>
                <a:gd name="connsiteY8" fmla="*/ 162430 h 1827509"/>
                <a:gd name="connsiteX0" fmla="*/ 0 w 3898949"/>
                <a:gd name="connsiteY0" fmla="*/ 0 h 1827509"/>
                <a:gd name="connsiteX1" fmla="*/ 15169 w 3898949"/>
                <a:gd name="connsiteY1" fmla="*/ 1588809 h 1827509"/>
                <a:gd name="connsiteX2" fmla="*/ 1185946 w 3898949"/>
                <a:gd name="connsiteY2" fmla="*/ 1592482 h 1827509"/>
                <a:gd name="connsiteX3" fmla="*/ 1572183 w 3898949"/>
                <a:gd name="connsiteY3" fmla="*/ 1823837 h 1827509"/>
                <a:gd name="connsiteX4" fmla="*/ 2147513 w 3898949"/>
                <a:gd name="connsiteY4" fmla="*/ 1827509 h 1827509"/>
                <a:gd name="connsiteX5" fmla="*/ 2727724 w 3898949"/>
                <a:gd name="connsiteY5" fmla="*/ 1591143 h 1827509"/>
                <a:gd name="connsiteX6" fmla="*/ 3278054 w 3898949"/>
                <a:gd name="connsiteY6" fmla="*/ 1618188 h 1827509"/>
                <a:gd name="connsiteX7" fmla="*/ 3898949 w 3898949"/>
                <a:gd name="connsiteY7" fmla="*/ 1607901 h 1827509"/>
                <a:gd name="connsiteX8" fmla="*/ 3869708 w 3898949"/>
                <a:gd name="connsiteY8" fmla="*/ 113985 h 1827509"/>
                <a:gd name="connsiteX0" fmla="*/ 0 w 3869708"/>
                <a:gd name="connsiteY0" fmla="*/ 0 h 1827509"/>
                <a:gd name="connsiteX1" fmla="*/ 15169 w 3869708"/>
                <a:gd name="connsiteY1" fmla="*/ 1588809 h 1827509"/>
                <a:gd name="connsiteX2" fmla="*/ 1185946 w 3869708"/>
                <a:gd name="connsiteY2" fmla="*/ 1592482 h 1827509"/>
                <a:gd name="connsiteX3" fmla="*/ 1572183 w 3869708"/>
                <a:gd name="connsiteY3" fmla="*/ 1823837 h 1827509"/>
                <a:gd name="connsiteX4" fmla="*/ 2147513 w 3869708"/>
                <a:gd name="connsiteY4" fmla="*/ 1827509 h 1827509"/>
                <a:gd name="connsiteX5" fmla="*/ 2727724 w 3869708"/>
                <a:gd name="connsiteY5" fmla="*/ 1591143 h 1827509"/>
                <a:gd name="connsiteX6" fmla="*/ 3278054 w 3869708"/>
                <a:gd name="connsiteY6" fmla="*/ 1618188 h 1827509"/>
                <a:gd name="connsiteX7" fmla="*/ 3839239 w 3869708"/>
                <a:gd name="connsiteY7" fmla="*/ 1565511 h 1827509"/>
                <a:gd name="connsiteX8" fmla="*/ 3869708 w 3869708"/>
                <a:gd name="connsiteY8" fmla="*/ 113985 h 1827509"/>
                <a:gd name="connsiteX0" fmla="*/ 0 w 3839239"/>
                <a:gd name="connsiteY0" fmla="*/ 0 h 1827509"/>
                <a:gd name="connsiteX1" fmla="*/ 15169 w 3839239"/>
                <a:gd name="connsiteY1" fmla="*/ 1588809 h 1827509"/>
                <a:gd name="connsiteX2" fmla="*/ 1185946 w 3839239"/>
                <a:gd name="connsiteY2" fmla="*/ 1592482 h 1827509"/>
                <a:gd name="connsiteX3" fmla="*/ 1572183 w 3839239"/>
                <a:gd name="connsiteY3" fmla="*/ 1823837 h 1827509"/>
                <a:gd name="connsiteX4" fmla="*/ 2147513 w 3839239"/>
                <a:gd name="connsiteY4" fmla="*/ 1827509 h 1827509"/>
                <a:gd name="connsiteX5" fmla="*/ 2727724 w 3839239"/>
                <a:gd name="connsiteY5" fmla="*/ 1591143 h 1827509"/>
                <a:gd name="connsiteX6" fmla="*/ 3278054 w 3839239"/>
                <a:gd name="connsiteY6" fmla="*/ 1618188 h 1827509"/>
                <a:gd name="connsiteX7" fmla="*/ 3839239 w 3839239"/>
                <a:gd name="connsiteY7" fmla="*/ 1565511 h 1827509"/>
                <a:gd name="connsiteX8" fmla="*/ 3829902 w 3839239"/>
                <a:gd name="connsiteY8" fmla="*/ 126097 h 1827509"/>
                <a:gd name="connsiteX0" fmla="*/ 0 w 3839239"/>
                <a:gd name="connsiteY0" fmla="*/ 0 h 1827509"/>
                <a:gd name="connsiteX1" fmla="*/ 15169 w 3839239"/>
                <a:gd name="connsiteY1" fmla="*/ 1588809 h 1827509"/>
                <a:gd name="connsiteX2" fmla="*/ 1185946 w 3839239"/>
                <a:gd name="connsiteY2" fmla="*/ 1592482 h 1827509"/>
                <a:gd name="connsiteX3" fmla="*/ 1572183 w 3839239"/>
                <a:gd name="connsiteY3" fmla="*/ 1823837 h 1827509"/>
                <a:gd name="connsiteX4" fmla="*/ 2147513 w 3839239"/>
                <a:gd name="connsiteY4" fmla="*/ 1827509 h 1827509"/>
                <a:gd name="connsiteX5" fmla="*/ 2727724 w 3839239"/>
                <a:gd name="connsiteY5" fmla="*/ 1591143 h 1827509"/>
                <a:gd name="connsiteX6" fmla="*/ 3839239 w 3839239"/>
                <a:gd name="connsiteY6" fmla="*/ 1565511 h 1827509"/>
                <a:gd name="connsiteX7" fmla="*/ 3829902 w 3839239"/>
                <a:gd name="connsiteY7" fmla="*/ 126097 h 1827509"/>
                <a:gd name="connsiteX0" fmla="*/ 0 w 3832605"/>
                <a:gd name="connsiteY0" fmla="*/ 0 h 1827509"/>
                <a:gd name="connsiteX1" fmla="*/ 15169 w 3832605"/>
                <a:gd name="connsiteY1" fmla="*/ 1588809 h 1827509"/>
                <a:gd name="connsiteX2" fmla="*/ 1185946 w 3832605"/>
                <a:gd name="connsiteY2" fmla="*/ 1592482 h 1827509"/>
                <a:gd name="connsiteX3" fmla="*/ 1572183 w 3832605"/>
                <a:gd name="connsiteY3" fmla="*/ 1823837 h 1827509"/>
                <a:gd name="connsiteX4" fmla="*/ 2147513 w 3832605"/>
                <a:gd name="connsiteY4" fmla="*/ 1827509 h 1827509"/>
                <a:gd name="connsiteX5" fmla="*/ 2727724 w 3832605"/>
                <a:gd name="connsiteY5" fmla="*/ 1591143 h 1827509"/>
                <a:gd name="connsiteX6" fmla="*/ 3832605 w 3832605"/>
                <a:gd name="connsiteY6" fmla="*/ 1589734 h 1827509"/>
                <a:gd name="connsiteX7" fmla="*/ 3829902 w 3832605"/>
                <a:gd name="connsiteY7" fmla="*/ 126097 h 1827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32605" h="1827509">
                  <a:moveTo>
                    <a:pt x="0" y="0"/>
                  </a:moveTo>
                  <a:lnTo>
                    <a:pt x="15169" y="1588809"/>
                  </a:lnTo>
                  <a:lnTo>
                    <a:pt x="1185946" y="1592482"/>
                  </a:lnTo>
                  <a:lnTo>
                    <a:pt x="1572183" y="1823837"/>
                  </a:lnTo>
                  <a:lnTo>
                    <a:pt x="2147513" y="1827509"/>
                  </a:lnTo>
                  <a:lnTo>
                    <a:pt x="2727724" y="1591143"/>
                  </a:lnTo>
                  <a:lnTo>
                    <a:pt x="3832605" y="1589734"/>
                  </a:lnTo>
                  <a:cubicBezTo>
                    <a:pt x="3829493" y="1109929"/>
                    <a:pt x="3833014" y="605902"/>
                    <a:pt x="3829902" y="126097"/>
                  </a:cubicBezTo>
                </a:path>
              </a:pathLst>
            </a:custGeom>
            <a:noFill/>
            <a:ln w="25400">
              <a:solidFill>
                <a:srgbClr val="00B050"/>
              </a:solidFill>
              <a:headEnd type="triangle"/>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15" name="TextBox 314">
              <a:extLst>
                <a:ext uri="{FF2B5EF4-FFF2-40B4-BE49-F238E27FC236}">
                  <a16:creationId xmlns:a16="http://schemas.microsoft.com/office/drawing/2014/main" id="{4B1BE921-31E4-C342-B3CD-DD49B4829966}"/>
                </a:ext>
              </a:extLst>
            </p:cNvPr>
            <p:cNvSpPr txBox="1"/>
            <p:nvPr/>
          </p:nvSpPr>
          <p:spPr>
            <a:xfrm>
              <a:off x="6799618" y="3650736"/>
              <a:ext cx="64742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B050"/>
                  </a:solidFill>
                  <a:effectLst/>
                  <a:uLnTx/>
                  <a:uFillTx/>
                  <a:latin typeface="Calibri"/>
                  <a:ea typeface="+mn-ea"/>
                  <a:cs typeface="+mn-cs"/>
                </a:rPr>
                <a:t>ACKs</a:t>
              </a:r>
            </a:p>
          </p:txBody>
        </p:sp>
        <p:sp>
          <p:nvSpPr>
            <p:cNvPr id="316" name="TextBox 315">
              <a:extLst>
                <a:ext uri="{FF2B5EF4-FFF2-40B4-BE49-F238E27FC236}">
                  <a16:creationId xmlns:a16="http://schemas.microsoft.com/office/drawing/2014/main" id="{E8B4DCFA-3A87-864C-A054-ED417A34E19F}"/>
                </a:ext>
              </a:extLst>
            </p:cNvPr>
            <p:cNvSpPr txBox="1"/>
            <p:nvPr/>
          </p:nvSpPr>
          <p:spPr>
            <a:xfrm>
              <a:off x="10809403" y="3772400"/>
              <a:ext cx="64742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B050"/>
                  </a:solidFill>
                  <a:effectLst/>
                  <a:uLnTx/>
                  <a:uFillTx/>
                  <a:latin typeface="Calibri"/>
                  <a:ea typeface="+mn-ea"/>
                  <a:cs typeface="+mn-cs"/>
                </a:rPr>
                <a:t>ACKs</a:t>
              </a:r>
            </a:p>
          </p:txBody>
        </p:sp>
      </p:grpSp>
      <p:sp>
        <p:nvSpPr>
          <p:cNvPr id="2" name="TextBox 1">
            <a:extLst>
              <a:ext uri="{FF2B5EF4-FFF2-40B4-BE49-F238E27FC236}">
                <a16:creationId xmlns:a16="http://schemas.microsoft.com/office/drawing/2014/main" id="{CFA18EA5-E5A9-6043-B7D4-AA1698F72E02}"/>
              </a:ext>
            </a:extLst>
          </p:cNvPr>
          <p:cNvSpPr txBox="1"/>
          <p:nvPr/>
        </p:nvSpPr>
        <p:spPr>
          <a:xfrm>
            <a:off x="8061221" y="2622756"/>
            <a:ext cx="2095510"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C00000"/>
                </a:solidFill>
                <a:effectLst/>
                <a:uLnTx/>
                <a:uFillTx/>
                <a:latin typeface="Calibri"/>
                <a:ea typeface="+mn-ea"/>
                <a:cs typeface="+mn-cs"/>
              </a:rPr>
              <a:t>explicit congestion info</a:t>
            </a:r>
          </a:p>
        </p:txBody>
      </p:sp>
      <p:sp>
        <p:nvSpPr>
          <p:cNvPr id="133" name="Rectangle 3">
            <a:extLst>
              <a:ext uri="{FF2B5EF4-FFF2-40B4-BE49-F238E27FC236}">
                <a16:creationId xmlns:a16="http://schemas.microsoft.com/office/drawing/2014/main" id="{5D568CC7-EA67-7743-9944-2BC5136F529F}"/>
              </a:ext>
            </a:extLst>
          </p:cNvPr>
          <p:cNvSpPr txBox="1">
            <a:spLocks noChangeArrowheads="1"/>
          </p:cNvSpPr>
          <p:nvPr/>
        </p:nvSpPr>
        <p:spPr>
          <a:xfrm>
            <a:off x="698090" y="1818967"/>
            <a:ext cx="5781368" cy="3821437"/>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charset="0"/>
              <a:buNone/>
              <a:tabLst/>
              <a:defRPr/>
            </a:pPr>
            <a:r>
              <a:rPr kumimoji="0" lang="en-US" sz="3500" b="0" i="0" u="none" strike="noStrike" kern="1200" cap="none" spc="0" normalizeH="0" baseline="0" noProof="0" dirty="0">
                <a:ln>
                  <a:noFill/>
                </a:ln>
                <a:solidFill>
                  <a:srgbClr val="C00000"/>
                </a:solidFill>
                <a:effectLst/>
                <a:uLnTx/>
                <a:uFillTx/>
                <a:latin typeface="Calibri"/>
                <a:ea typeface="+mn-ea"/>
                <a:cs typeface="+mn-cs"/>
              </a:rPr>
              <a:t>Network-assisted congestion control:</a:t>
            </a:r>
          </a:p>
          <a:p>
            <a:pPr marL="407988" marR="0" lvl="0" indent="-277813"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sz="3000" b="0" i="0" u="none" strike="noStrike" kern="1200" cap="none" spc="0" normalizeH="0" baseline="0" noProof="0" dirty="0">
                <a:ln>
                  <a:noFill/>
                </a:ln>
                <a:solidFill>
                  <a:prstClr val="black"/>
                </a:solidFill>
                <a:effectLst/>
                <a:uLnTx/>
                <a:uFillTx/>
                <a:latin typeface="Calibri"/>
                <a:ea typeface="+mn-ea"/>
                <a:cs typeface="+mn-cs"/>
              </a:rPr>
              <a:t>routers provide </a:t>
            </a:r>
            <a:r>
              <a:rPr kumimoji="0" lang="en-US" sz="3000" b="0" i="1" u="none" strike="noStrike" kern="1200" cap="none" spc="0" normalizeH="0" baseline="0" noProof="0" dirty="0">
                <a:ln>
                  <a:noFill/>
                </a:ln>
                <a:solidFill>
                  <a:srgbClr val="C00000"/>
                </a:solidFill>
                <a:effectLst/>
                <a:uLnTx/>
                <a:uFillTx/>
                <a:latin typeface="Calibri"/>
                <a:ea typeface="+mn-ea"/>
                <a:cs typeface="+mn-cs"/>
              </a:rPr>
              <a:t>direct</a:t>
            </a:r>
            <a:r>
              <a:rPr kumimoji="0" lang="en-US" sz="3000" b="0" i="0" u="none" strike="noStrike" kern="1200" cap="none" spc="0" normalizeH="0" baseline="0" noProof="0" dirty="0">
                <a:ln>
                  <a:noFill/>
                </a:ln>
                <a:solidFill>
                  <a:prstClr val="black"/>
                </a:solidFill>
                <a:effectLst/>
                <a:uLnTx/>
                <a:uFillTx/>
                <a:latin typeface="Calibri"/>
                <a:ea typeface="+mn-ea"/>
                <a:cs typeface="+mn-cs"/>
              </a:rPr>
              <a:t> feedback to sending/receiving hosts with flows passing through congested router</a:t>
            </a:r>
          </a:p>
          <a:p>
            <a:pPr marL="407988" marR="0" lvl="0" indent="-277813"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sz="3000" b="0" i="0" u="none" strike="noStrike" kern="1200" cap="none" spc="0" normalizeH="0" baseline="0" noProof="0" dirty="0">
                <a:ln>
                  <a:noFill/>
                </a:ln>
                <a:solidFill>
                  <a:prstClr val="black"/>
                </a:solidFill>
                <a:effectLst/>
                <a:uLnTx/>
                <a:uFillTx/>
                <a:latin typeface="Calibri"/>
                <a:ea typeface="+mn-ea"/>
                <a:cs typeface="+mn-cs"/>
              </a:rPr>
              <a:t>may indicate congestion level or explicitly set sending rate</a:t>
            </a:r>
          </a:p>
        </p:txBody>
      </p:sp>
      <p:sp>
        <p:nvSpPr>
          <p:cNvPr id="142" name="Slide Number Placeholder 2">
            <a:extLst>
              <a:ext uri="{FF2B5EF4-FFF2-40B4-BE49-F238E27FC236}">
                <a16:creationId xmlns:a16="http://schemas.microsoft.com/office/drawing/2014/main" id="{2CD52159-2B0E-9F4A-977B-27EEC203D783}"/>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117</a:t>
            </a:fld>
            <a:endParaRPr lang="en-US" dirty="0"/>
          </a:p>
        </p:txBody>
      </p:sp>
    </p:spTree>
    <p:extLst>
      <p:ext uri="{BB962C8B-B14F-4D97-AF65-F5344CB8AC3E}">
        <p14:creationId xmlns:p14="http://schemas.microsoft.com/office/powerpoint/2010/main" val="38298853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08"/>
                                        </p:tgtEl>
                                        <p:attrNameLst>
                                          <p:attrName>style.visibility</p:attrName>
                                        </p:attrNameLst>
                                      </p:cBhvr>
                                      <p:to>
                                        <p:strVal val="visible"/>
                                      </p:to>
                                    </p:set>
                                    <p:animEffect transition="in" filter="wipe(left)">
                                      <p:cBhvr>
                                        <p:cTn id="7" dur="1000"/>
                                        <p:tgtEl>
                                          <p:spTgt spid="308"/>
                                        </p:tgtEl>
                                      </p:cBhvr>
                                    </p:animEffect>
                                  </p:childTnLst>
                                </p:cTn>
                              </p:par>
                            </p:childTnLst>
                          </p:cTn>
                        </p:par>
                        <p:par>
                          <p:cTn id="8" fill="hold">
                            <p:stCondLst>
                              <p:cond delay="1000"/>
                            </p:stCondLst>
                            <p:childTnLst>
                              <p:par>
                                <p:cTn id="9" presetID="22" presetClass="entr" presetSubtype="2" fill="hold" nodeType="afterEffect">
                                  <p:stCondLst>
                                    <p:cond delay="0"/>
                                  </p:stCondLst>
                                  <p:childTnLst>
                                    <p:set>
                                      <p:cBhvr>
                                        <p:cTn id="10" dur="1" fill="hold">
                                          <p:stCondLst>
                                            <p:cond delay="0"/>
                                          </p:stCondLst>
                                        </p:cTn>
                                        <p:tgtEl>
                                          <p:spTgt spid="313"/>
                                        </p:tgtEl>
                                        <p:attrNameLst>
                                          <p:attrName>style.visibility</p:attrName>
                                        </p:attrNameLst>
                                      </p:cBhvr>
                                      <p:to>
                                        <p:strVal val="visible"/>
                                      </p:to>
                                    </p:set>
                                    <p:animEffect transition="in" filter="wipe(right)">
                                      <p:cBhvr>
                                        <p:cTn id="11" dur="1000"/>
                                        <p:tgtEl>
                                          <p:spTgt spid="313"/>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nodeType="click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wipe(down)">
                                      <p:cBhvr>
                                        <p:cTn id="16" dur="500"/>
                                        <p:tgtEl>
                                          <p:spTgt spid="12"/>
                                        </p:tgtEl>
                                      </p:cBhvr>
                                    </p:animEffect>
                                  </p:childTnLst>
                                </p:cTn>
                              </p:par>
                            </p:childTnLst>
                          </p:cTn>
                        </p:par>
                        <p:par>
                          <p:cTn id="17" fill="hold">
                            <p:stCondLst>
                              <p:cond delay="500"/>
                            </p:stCondLst>
                            <p:childTnLst>
                              <p:par>
                                <p:cTn id="18" presetID="9" presetClass="entr" presetSubtype="0" fill="hold" grpId="0" nodeType="after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dissolve">
                                      <p:cBhvr>
                                        <p:cTn id="20" dur="500"/>
                                        <p:tgtEl>
                                          <p:spTgt spid="2"/>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97289">
                                            <p:txEl>
                                              <p:pRg st="0" end="0"/>
                                            </p:txEl>
                                          </p:spTgt>
                                        </p:tgtEl>
                                        <p:attrNameLst>
                                          <p:attrName>style.visibility</p:attrName>
                                        </p:attrNameLst>
                                      </p:cBhvr>
                                      <p:to>
                                        <p:strVal val="visible"/>
                                      </p:to>
                                    </p:set>
                                    <p:animEffect transition="in" filter="dissolve">
                                      <p:cBhvr>
                                        <p:cTn id="25" dur="500"/>
                                        <p:tgtEl>
                                          <p:spTgt spid="9728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289" grpId="0" build="p"/>
      <p:bldP spid="2" grpId="0"/>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D3A38-4C5E-444D-A11D-775E982512F6}"/>
              </a:ext>
            </a:extLst>
          </p:cNvPr>
          <p:cNvSpPr>
            <a:spLocks noGrp="1"/>
          </p:cNvSpPr>
          <p:nvPr>
            <p:ph type="title"/>
          </p:nvPr>
        </p:nvSpPr>
        <p:spPr/>
        <p:txBody>
          <a:bodyPr/>
          <a:lstStyle/>
          <a:p>
            <a:r>
              <a:rPr lang="en-US" dirty="0"/>
              <a:t>TCP Congestion Control Overview</a:t>
            </a:r>
          </a:p>
        </p:txBody>
      </p:sp>
      <p:sp>
        <p:nvSpPr>
          <p:cNvPr id="3" name="Content Placeholder 2">
            <a:extLst>
              <a:ext uri="{FF2B5EF4-FFF2-40B4-BE49-F238E27FC236}">
                <a16:creationId xmlns:a16="http://schemas.microsoft.com/office/drawing/2014/main" id="{4B933930-2602-4F5F-A854-8CAEB3C56FB5}"/>
              </a:ext>
            </a:extLst>
          </p:cNvPr>
          <p:cNvSpPr>
            <a:spLocks noGrp="1"/>
          </p:cNvSpPr>
          <p:nvPr>
            <p:ph sz="half" idx="1"/>
          </p:nvPr>
        </p:nvSpPr>
        <p:spPr>
          <a:xfrm>
            <a:off x="838200" y="1728107"/>
            <a:ext cx="10199914" cy="4114800"/>
          </a:xfrm>
        </p:spPr>
        <p:txBody>
          <a:bodyPr/>
          <a:lstStyle/>
          <a:p>
            <a:r>
              <a:rPr lang="en-US" b="1" dirty="0"/>
              <a:t>Goal: Fast But Not Too Fast</a:t>
            </a:r>
            <a:endParaRPr lang="en-US" dirty="0"/>
          </a:p>
          <a:p>
            <a:r>
              <a:rPr lang="en-US" dirty="0"/>
              <a:t>Change Send Rate, </a:t>
            </a:r>
            <a:r>
              <a:rPr lang="en-US" altLang="zh-CN" dirty="0"/>
              <a:t>to</a:t>
            </a:r>
            <a:endParaRPr lang="en-US" dirty="0"/>
          </a:p>
          <a:p>
            <a:pPr lvl="1"/>
            <a:r>
              <a:rPr lang="en-US" dirty="0"/>
              <a:t>Avoid Congestion</a:t>
            </a:r>
          </a:p>
          <a:p>
            <a:pPr lvl="1"/>
            <a:r>
              <a:rPr lang="en-US" dirty="0"/>
              <a:t>better utilize the link</a:t>
            </a:r>
          </a:p>
          <a:p>
            <a:r>
              <a:rPr lang="en-US" dirty="0"/>
              <a:t>Basic idea: </a:t>
            </a:r>
          </a:p>
          <a:p>
            <a:pPr lvl="1"/>
            <a:r>
              <a:rPr lang="en-US" dirty="0"/>
              <a:t>Sense congestion</a:t>
            </a:r>
          </a:p>
          <a:p>
            <a:pPr lvl="1"/>
            <a:r>
              <a:rPr lang="en-US" dirty="0"/>
              <a:t>Adjust sending rate (in a controlled manner)</a:t>
            </a:r>
          </a:p>
          <a:p>
            <a:pPr lvl="1"/>
            <a:endParaRPr lang="en-US" dirty="0"/>
          </a:p>
          <a:p>
            <a:pPr marL="457200" lvl="1" indent="0">
              <a:buNone/>
            </a:pPr>
            <a:endParaRPr lang="en-US" dirty="0"/>
          </a:p>
        </p:txBody>
      </p:sp>
    </p:spTree>
    <p:extLst>
      <p:ext uri="{BB962C8B-B14F-4D97-AF65-F5344CB8AC3E}">
        <p14:creationId xmlns:p14="http://schemas.microsoft.com/office/powerpoint/2010/main" val="257487187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305131-17F1-40B1-B639-C8C794CC8681}"/>
              </a:ext>
            </a:extLst>
          </p:cNvPr>
          <p:cNvSpPr>
            <a:spLocks noGrp="1"/>
          </p:cNvSpPr>
          <p:nvPr>
            <p:ph type="title"/>
          </p:nvPr>
        </p:nvSpPr>
        <p:spPr/>
        <p:txBody>
          <a:bodyPr/>
          <a:lstStyle/>
          <a:p>
            <a:r>
              <a:rPr lang="en-US" dirty="0"/>
              <a:t>How to Sense Congestions?</a:t>
            </a:r>
          </a:p>
        </p:txBody>
      </p:sp>
      <p:sp>
        <p:nvSpPr>
          <p:cNvPr id="3" name="Content Placeholder 2">
            <a:extLst>
              <a:ext uri="{FF2B5EF4-FFF2-40B4-BE49-F238E27FC236}">
                <a16:creationId xmlns:a16="http://schemas.microsoft.com/office/drawing/2014/main" id="{0EDF22BA-06D8-4588-881E-7123132A5A4E}"/>
              </a:ext>
            </a:extLst>
          </p:cNvPr>
          <p:cNvSpPr>
            <a:spLocks noGrp="1"/>
          </p:cNvSpPr>
          <p:nvPr>
            <p:ph sz="half" idx="1"/>
          </p:nvPr>
        </p:nvSpPr>
        <p:spPr>
          <a:xfrm>
            <a:off x="838200" y="1703614"/>
            <a:ext cx="10575471" cy="4114800"/>
          </a:xfrm>
        </p:spPr>
        <p:txBody>
          <a:bodyPr/>
          <a:lstStyle/>
          <a:p>
            <a:r>
              <a:rPr lang="en-US" dirty="0"/>
              <a:t>Implicit End-to-end Feedback:</a:t>
            </a:r>
          </a:p>
          <a:p>
            <a:pPr lvl="1"/>
            <a:r>
              <a:rPr lang="en-US" dirty="0"/>
              <a:t>Congestion: </a:t>
            </a:r>
          </a:p>
          <a:p>
            <a:pPr lvl="2"/>
            <a:r>
              <a:rPr lang="en-US" dirty="0"/>
              <a:t>ACK Not Received until </a:t>
            </a:r>
            <a:r>
              <a:rPr lang="en-US" dirty="0">
                <a:solidFill>
                  <a:srgbClr val="FF0000"/>
                </a:solidFill>
              </a:rPr>
              <a:t>Timeout (indicates a more severe congestion)</a:t>
            </a:r>
            <a:endParaRPr lang="en-US" dirty="0"/>
          </a:p>
          <a:p>
            <a:pPr lvl="2"/>
            <a:r>
              <a:rPr lang="en-US" dirty="0"/>
              <a:t>Triple duplicate ACKs (</a:t>
            </a:r>
            <a:r>
              <a:rPr lang="en-US" dirty="0">
                <a:solidFill>
                  <a:srgbClr val="FF0000"/>
                </a:solidFill>
              </a:rPr>
              <a:t>Packet</a:t>
            </a:r>
            <a:r>
              <a:rPr lang="en-US" dirty="0"/>
              <a:t> </a:t>
            </a:r>
            <a:r>
              <a:rPr lang="en-US" dirty="0">
                <a:solidFill>
                  <a:srgbClr val="FF0000"/>
                </a:solidFill>
              </a:rPr>
              <a:t>Lost</a:t>
            </a:r>
            <a:r>
              <a:rPr lang="en-US" dirty="0"/>
              <a:t> , indicating fast retransmission)</a:t>
            </a:r>
          </a:p>
          <a:p>
            <a:pPr lvl="2"/>
            <a:r>
              <a:rPr lang="en-US" b="1" dirty="0"/>
              <a:t>Reaction</a:t>
            </a:r>
            <a:r>
              <a:rPr lang="en-US" dirty="0"/>
              <a:t>:</a:t>
            </a:r>
            <a:r>
              <a:rPr lang="zh-CN" altLang="en-US" dirty="0"/>
              <a:t> </a:t>
            </a:r>
            <a:r>
              <a:rPr lang="en-US" dirty="0"/>
              <a:t>Slow down </a:t>
            </a:r>
          </a:p>
          <a:p>
            <a:pPr lvl="1"/>
            <a:r>
              <a:rPr lang="en-US" dirty="0"/>
              <a:t>No Congestion: </a:t>
            </a:r>
          </a:p>
          <a:p>
            <a:pPr lvl="2"/>
            <a:r>
              <a:rPr lang="en-US" dirty="0"/>
              <a:t>ACK Received: </a:t>
            </a:r>
          </a:p>
          <a:p>
            <a:pPr lvl="2"/>
            <a:r>
              <a:rPr lang="en-US" b="1" dirty="0"/>
              <a:t>Reaction</a:t>
            </a:r>
            <a:r>
              <a:rPr lang="en-US" dirty="0"/>
              <a:t>: speed-up</a:t>
            </a:r>
          </a:p>
          <a:p>
            <a:pPr lvl="1"/>
            <a:endParaRPr lang="en-US" dirty="0"/>
          </a:p>
        </p:txBody>
      </p:sp>
    </p:spTree>
    <p:extLst>
      <p:ext uri="{BB962C8B-B14F-4D97-AF65-F5344CB8AC3E}">
        <p14:creationId xmlns:p14="http://schemas.microsoft.com/office/powerpoint/2010/main" val="28855334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08AF567B-A744-BF46-B80D-389C2E4393B6}"/>
              </a:ext>
            </a:extLst>
          </p:cNvPr>
          <p:cNvGrpSpPr/>
          <p:nvPr/>
        </p:nvGrpSpPr>
        <p:grpSpPr>
          <a:xfrm>
            <a:off x="141514" y="827314"/>
            <a:ext cx="11908971" cy="4739615"/>
            <a:chOff x="2511281" y="3262667"/>
            <a:chExt cx="7770812" cy="3121540"/>
          </a:xfrm>
        </p:grpSpPr>
        <p:sp>
          <p:nvSpPr>
            <p:cNvPr id="132" name="Freeform 157">
              <a:extLst>
                <a:ext uri="{FF2B5EF4-FFF2-40B4-BE49-F238E27FC236}">
                  <a16:creationId xmlns:a16="http://schemas.microsoft.com/office/drawing/2014/main" id="{511A693F-4BF3-344C-BDC6-28BAA983976E}"/>
                </a:ext>
              </a:extLst>
            </p:cNvPr>
            <p:cNvSpPr>
              <a:spLocks/>
            </p:cNvSpPr>
            <p:nvPr/>
          </p:nvSpPr>
          <p:spPr bwMode="auto">
            <a:xfrm>
              <a:off x="5108431" y="3572744"/>
              <a:ext cx="552450" cy="2082800"/>
            </a:xfrm>
            <a:custGeom>
              <a:avLst/>
              <a:gdLst>
                <a:gd name="T0" fmla="*/ 0 w 348"/>
                <a:gd name="T1" fmla="*/ 2147483647 h 1312"/>
                <a:gd name="T2" fmla="*/ 2147483647 w 348"/>
                <a:gd name="T3" fmla="*/ 0 h 1312"/>
                <a:gd name="T4" fmla="*/ 2147483647 w 348"/>
                <a:gd name="T5" fmla="*/ 2147483647 h 1312"/>
                <a:gd name="T6" fmla="*/ 2147483647 w 348"/>
                <a:gd name="T7" fmla="*/ 2147483647 h 1312"/>
                <a:gd name="T8" fmla="*/ 0 w 348"/>
                <a:gd name="T9" fmla="*/ 2147483647 h 13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48" h="1312">
                  <a:moveTo>
                    <a:pt x="0" y="1306"/>
                  </a:moveTo>
                  <a:lnTo>
                    <a:pt x="348" y="0"/>
                  </a:lnTo>
                  <a:lnTo>
                    <a:pt x="342" y="1258"/>
                  </a:lnTo>
                  <a:lnTo>
                    <a:pt x="180" y="1312"/>
                  </a:lnTo>
                  <a:lnTo>
                    <a:pt x="0" y="1306"/>
                  </a:lnTo>
                  <a:close/>
                </a:path>
              </a:pathLst>
            </a:custGeom>
            <a:gradFill rotWithShape="1">
              <a:gsLst>
                <a:gs pos="0">
                  <a:srgbClr val="FFFFFF"/>
                </a:gs>
                <a:gs pos="100000">
                  <a:srgbClr val="B2B2B2"/>
                </a:gs>
              </a:gsLst>
              <a:lin ang="0" scaled="1"/>
            </a:gradFill>
            <a:ln w="9525">
              <a:solidFill>
                <a:srgbClr val="DDDDDD"/>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45" name="Rectangle 23">
              <a:extLst>
                <a:ext uri="{FF2B5EF4-FFF2-40B4-BE49-F238E27FC236}">
                  <a16:creationId xmlns:a16="http://schemas.microsoft.com/office/drawing/2014/main" id="{F1314FFD-BA11-A042-BA84-1061E3729058}"/>
                </a:ext>
              </a:extLst>
            </p:cNvPr>
            <p:cNvSpPr>
              <a:spLocks noChangeArrowheads="1"/>
            </p:cNvSpPr>
            <p:nvPr/>
          </p:nvSpPr>
          <p:spPr bwMode="auto">
            <a:xfrm>
              <a:off x="5656118" y="3623544"/>
              <a:ext cx="1497013" cy="1981200"/>
            </a:xfrm>
            <a:prstGeom prst="rect">
              <a:avLst/>
            </a:prstGeom>
            <a:solidFill>
              <a:srgbClr val="00009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36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46" name="Rectangle 24">
              <a:extLst>
                <a:ext uri="{FF2B5EF4-FFF2-40B4-BE49-F238E27FC236}">
                  <a16:creationId xmlns:a16="http://schemas.microsoft.com/office/drawing/2014/main" id="{89D8A59C-E128-B74A-B94F-06FAC9DB7326}"/>
                </a:ext>
              </a:extLst>
            </p:cNvPr>
            <p:cNvSpPr>
              <a:spLocks noChangeArrowheads="1"/>
            </p:cNvSpPr>
            <p:nvPr/>
          </p:nvSpPr>
          <p:spPr bwMode="auto">
            <a:xfrm>
              <a:off x="5621193" y="3677519"/>
              <a:ext cx="1473200" cy="1979613"/>
            </a:xfrm>
            <a:prstGeom prst="rect">
              <a:avLst/>
            </a:prstGeom>
            <a:solidFill>
              <a:srgbClr val="FFFFFF"/>
            </a:solidFill>
            <a:ln w="28575">
              <a:solidFill>
                <a:srgbClr val="000000"/>
              </a:solidFill>
              <a:miter lim="800000"/>
              <a:headEnd/>
              <a:tailEnd/>
            </a:ln>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36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47" name="Line 25">
              <a:extLst>
                <a:ext uri="{FF2B5EF4-FFF2-40B4-BE49-F238E27FC236}">
                  <a16:creationId xmlns:a16="http://schemas.microsoft.com/office/drawing/2014/main" id="{B922FB1F-8B1A-1843-A740-29E910EB3E97}"/>
                </a:ext>
              </a:extLst>
            </p:cNvPr>
            <p:cNvSpPr>
              <a:spLocks noChangeShapeType="1"/>
            </p:cNvSpPr>
            <p:nvPr/>
          </p:nvSpPr>
          <p:spPr bwMode="auto">
            <a:xfrm>
              <a:off x="5627543" y="4447457"/>
              <a:ext cx="1460500" cy="3175"/>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48" name="Text Box 26">
              <a:extLst>
                <a:ext uri="{FF2B5EF4-FFF2-40B4-BE49-F238E27FC236}">
                  <a16:creationId xmlns:a16="http://schemas.microsoft.com/office/drawing/2014/main" id="{BE3B5056-5F96-5946-AEC3-17140DB163F4}"/>
                </a:ext>
              </a:extLst>
            </p:cNvPr>
            <p:cNvSpPr txBox="1">
              <a:spLocks noChangeArrowheads="1"/>
            </p:cNvSpPr>
            <p:nvPr/>
          </p:nvSpPr>
          <p:spPr bwMode="auto">
            <a:xfrm>
              <a:off x="5698981" y="4480178"/>
              <a:ext cx="1317625" cy="2899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transport</a:t>
              </a:r>
            </a:p>
          </p:txBody>
        </p:sp>
        <p:sp>
          <p:nvSpPr>
            <p:cNvPr id="149" name="Line 27">
              <a:extLst>
                <a:ext uri="{FF2B5EF4-FFF2-40B4-BE49-F238E27FC236}">
                  <a16:creationId xmlns:a16="http://schemas.microsoft.com/office/drawing/2014/main" id="{FF1A214D-FBCE-7342-8332-F3FA9C577B4A}"/>
                </a:ext>
              </a:extLst>
            </p:cNvPr>
            <p:cNvSpPr>
              <a:spLocks noChangeShapeType="1"/>
            </p:cNvSpPr>
            <p:nvPr/>
          </p:nvSpPr>
          <p:spPr bwMode="auto">
            <a:xfrm>
              <a:off x="5629131" y="4764957"/>
              <a:ext cx="1457325" cy="0"/>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51" name="Text Box 26">
              <a:extLst>
                <a:ext uri="{FF2B5EF4-FFF2-40B4-BE49-F238E27FC236}">
                  <a16:creationId xmlns:a16="http://schemas.microsoft.com/office/drawing/2014/main" id="{50D62C6A-4C80-854F-A4B8-723E99A5A7F0}"/>
                </a:ext>
              </a:extLst>
            </p:cNvPr>
            <p:cNvSpPr txBox="1">
              <a:spLocks noChangeArrowheads="1"/>
            </p:cNvSpPr>
            <p:nvPr/>
          </p:nvSpPr>
          <p:spPr bwMode="auto">
            <a:xfrm>
              <a:off x="5692631" y="5377884"/>
              <a:ext cx="1317625" cy="2899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physical</a:t>
              </a:r>
            </a:p>
          </p:txBody>
        </p:sp>
        <p:sp>
          <p:nvSpPr>
            <p:cNvPr id="152" name="Text Box 26">
              <a:extLst>
                <a:ext uri="{FF2B5EF4-FFF2-40B4-BE49-F238E27FC236}">
                  <a16:creationId xmlns:a16="http://schemas.microsoft.com/office/drawing/2014/main" id="{A79D3A45-C33B-7046-9088-A02FAACCA14B}"/>
                </a:ext>
              </a:extLst>
            </p:cNvPr>
            <p:cNvSpPr txBox="1">
              <a:spLocks noChangeArrowheads="1"/>
            </p:cNvSpPr>
            <p:nvPr/>
          </p:nvSpPr>
          <p:spPr bwMode="auto">
            <a:xfrm>
              <a:off x="5692631" y="5084965"/>
              <a:ext cx="1317625" cy="2899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link</a:t>
              </a:r>
            </a:p>
          </p:txBody>
        </p:sp>
        <p:sp>
          <p:nvSpPr>
            <p:cNvPr id="153" name="Text Box 26">
              <a:extLst>
                <a:ext uri="{FF2B5EF4-FFF2-40B4-BE49-F238E27FC236}">
                  <a16:creationId xmlns:a16="http://schemas.microsoft.com/office/drawing/2014/main" id="{F3520259-D4C5-3340-8000-3B8C746A7797}"/>
                </a:ext>
              </a:extLst>
            </p:cNvPr>
            <p:cNvSpPr txBox="1">
              <a:spLocks noChangeArrowheads="1"/>
            </p:cNvSpPr>
            <p:nvPr/>
          </p:nvSpPr>
          <p:spPr bwMode="auto">
            <a:xfrm>
              <a:off x="5692631" y="4793686"/>
              <a:ext cx="1317625" cy="2899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network</a:t>
              </a:r>
            </a:p>
          </p:txBody>
        </p:sp>
        <p:sp>
          <p:nvSpPr>
            <p:cNvPr id="155" name="Line 27">
              <a:extLst>
                <a:ext uri="{FF2B5EF4-FFF2-40B4-BE49-F238E27FC236}">
                  <a16:creationId xmlns:a16="http://schemas.microsoft.com/office/drawing/2014/main" id="{E1326351-38D1-A440-A7B8-5079367D54AC}"/>
                </a:ext>
              </a:extLst>
            </p:cNvPr>
            <p:cNvSpPr>
              <a:spLocks noChangeShapeType="1"/>
            </p:cNvSpPr>
            <p:nvPr/>
          </p:nvSpPr>
          <p:spPr bwMode="auto">
            <a:xfrm>
              <a:off x="5625956" y="5076107"/>
              <a:ext cx="1457325" cy="0"/>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56" name="Line 27">
              <a:extLst>
                <a:ext uri="{FF2B5EF4-FFF2-40B4-BE49-F238E27FC236}">
                  <a16:creationId xmlns:a16="http://schemas.microsoft.com/office/drawing/2014/main" id="{891B0B5D-A14D-1A40-B291-CC1A04A094FC}"/>
                </a:ext>
              </a:extLst>
            </p:cNvPr>
            <p:cNvSpPr>
              <a:spLocks noChangeShapeType="1"/>
            </p:cNvSpPr>
            <p:nvPr/>
          </p:nvSpPr>
          <p:spPr bwMode="auto">
            <a:xfrm>
              <a:off x="5622781" y="5374557"/>
              <a:ext cx="1457325" cy="0"/>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70" name="Rectangle 23">
              <a:extLst>
                <a:ext uri="{FF2B5EF4-FFF2-40B4-BE49-F238E27FC236}">
                  <a16:creationId xmlns:a16="http://schemas.microsoft.com/office/drawing/2014/main" id="{18A5F7E9-E597-8A49-8FBA-5EBCB6131519}"/>
                </a:ext>
              </a:extLst>
            </p:cNvPr>
            <p:cNvSpPr>
              <a:spLocks noChangeArrowheads="1"/>
            </p:cNvSpPr>
            <p:nvPr/>
          </p:nvSpPr>
          <p:spPr bwMode="auto">
            <a:xfrm>
              <a:off x="7918306" y="3993432"/>
              <a:ext cx="1296987" cy="1981200"/>
            </a:xfrm>
            <a:prstGeom prst="rect">
              <a:avLst/>
            </a:prstGeom>
            <a:solidFill>
              <a:srgbClr val="00009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36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71" name="Rectangle 24">
              <a:extLst>
                <a:ext uri="{FF2B5EF4-FFF2-40B4-BE49-F238E27FC236}">
                  <a16:creationId xmlns:a16="http://schemas.microsoft.com/office/drawing/2014/main" id="{5DFFE03C-FB1C-D742-84E9-52CBDDB98DB1}"/>
                </a:ext>
              </a:extLst>
            </p:cNvPr>
            <p:cNvSpPr>
              <a:spLocks noChangeArrowheads="1"/>
            </p:cNvSpPr>
            <p:nvPr/>
          </p:nvSpPr>
          <p:spPr bwMode="auto">
            <a:xfrm>
              <a:off x="7880206" y="4047407"/>
              <a:ext cx="1273175" cy="1979612"/>
            </a:xfrm>
            <a:prstGeom prst="rect">
              <a:avLst/>
            </a:prstGeom>
            <a:solidFill>
              <a:srgbClr val="FFFFFF"/>
            </a:solidFill>
            <a:ln w="28575">
              <a:solidFill>
                <a:srgbClr val="000000"/>
              </a:solidFill>
              <a:miter lim="800000"/>
              <a:headEnd/>
              <a:tailEnd/>
            </a:ln>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36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72" name="Line 25">
              <a:extLst>
                <a:ext uri="{FF2B5EF4-FFF2-40B4-BE49-F238E27FC236}">
                  <a16:creationId xmlns:a16="http://schemas.microsoft.com/office/drawing/2014/main" id="{5AD7BC14-F444-E745-8910-70D580A778B1}"/>
                </a:ext>
              </a:extLst>
            </p:cNvPr>
            <p:cNvSpPr>
              <a:spLocks noChangeShapeType="1"/>
            </p:cNvSpPr>
            <p:nvPr/>
          </p:nvSpPr>
          <p:spPr bwMode="auto">
            <a:xfrm>
              <a:off x="7889731" y="4807819"/>
              <a:ext cx="1263650" cy="3175"/>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73" name="Text Box 26">
              <a:extLst>
                <a:ext uri="{FF2B5EF4-FFF2-40B4-BE49-F238E27FC236}">
                  <a16:creationId xmlns:a16="http://schemas.microsoft.com/office/drawing/2014/main" id="{1058B2AB-1EA8-1A46-9E03-D8FFDD9E541B}"/>
                </a:ext>
              </a:extLst>
            </p:cNvPr>
            <p:cNvSpPr txBox="1">
              <a:spLocks noChangeArrowheads="1"/>
            </p:cNvSpPr>
            <p:nvPr/>
          </p:nvSpPr>
          <p:spPr bwMode="auto">
            <a:xfrm>
              <a:off x="7846868" y="4833372"/>
              <a:ext cx="1317625" cy="2899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transport</a:t>
              </a:r>
            </a:p>
          </p:txBody>
        </p:sp>
        <p:sp>
          <p:nvSpPr>
            <p:cNvPr id="174" name="Line 27">
              <a:extLst>
                <a:ext uri="{FF2B5EF4-FFF2-40B4-BE49-F238E27FC236}">
                  <a16:creationId xmlns:a16="http://schemas.microsoft.com/office/drawing/2014/main" id="{3A83CA24-DF84-F740-B870-F5C298378EA2}"/>
                </a:ext>
              </a:extLst>
            </p:cNvPr>
            <p:cNvSpPr>
              <a:spLocks noChangeShapeType="1"/>
            </p:cNvSpPr>
            <p:nvPr/>
          </p:nvSpPr>
          <p:spPr bwMode="auto">
            <a:xfrm>
              <a:off x="7897668" y="5128494"/>
              <a:ext cx="1263650" cy="3175"/>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75" name="Line 28">
              <a:extLst>
                <a:ext uri="{FF2B5EF4-FFF2-40B4-BE49-F238E27FC236}">
                  <a16:creationId xmlns:a16="http://schemas.microsoft.com/office/drawing/2014/main" id="{1D5846CF-9A4C-784A-A5A4-98F8F1486DDE}"/>
                </a:ext>
              </a:extLst>
            </p:cNvPr>
            <p:cNvSpPr>
              <a:spLocks noChangeShapeType="1"/>
            </p:cNvSpPr>
            <p:nvPr/>
          </p:nvSpPr>
          <p:spPr bwMode="auto">
            <a:xfrm>
              <a:off x="7883381" y="5438057"/>
              <a:ext cx="1263650" cy="3175"/>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76" name="Line 29">
              <a:extLst>
                <a:ext uri="{FF2B5EF4-FFF2-40B4-BE49-F238E27FC236}">
                  <a16:creationId xmlns:a16="http://schemas.microsoft.com/office/drawing/2014/main" id="{987AF988-33D7-A644-9737-1635D99E92DD}"/>
                </a:ext>
              </a:extLst>
            </p:cNvPr>
            <p:cNvSpPr>
              <a:spLocks noChangeShapeType="1"/>
            </p:cNvSpPr>
            <p:nvPr/>
          </p:nvSpPr>
          <p:spPr bwMode="auto">
            <a:xfrm>
              <a:off x="7883381" y="5723807"/>
              <a:ext cx="1263650" cy="3175"/>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77" name="Text Box 26">
              <a:extLst>
                <a:ext uri="{FF2B5EF4-FFF2-40B4-BE49-F238E27FC236}">
                  <a16:creationId xmlns:a16="http://schemas.microsoft.com/office/drawing/2014/main" id="{DC53D19A-63B2-7141-9008-9BC3F678052E}"/>
                </a:ext>
              </a:extLst>
            </p:cNvPr>
            <p:cNvSpPr txBox="1">
              <a:spLocks noChangeArrowheads="1"/>
            </p:cNvSpPr>
            <p:nvPr/>
          </p:nvSpPr>
          <p:spPr bwMode="auto">
            <a:xfrm>
              <a:off x="7881793" y="4037882"/>
              <a:ext cx="1317625" cy="2899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application</a:t>
              </a:r>
            </a:p>
          </p:txBody>
        </p:sp>
        <p:sp>
          <p:nvSpPr>
            <p:cNvPr id="178" name="Text Box 26">
              <a:extLst>
                <a:ext uri="{FF2B5EF4-FFF2-40B4-BE49-F238E27FC236}">
                  <a16:creationId xmlns:a16="http://schemas.microsoft.com/office/drawing/2014/main" id="{668FFB30-2FA6-AE41-99EF-4D74E37F3EF5}"/>
                </a:ext>
              </a:extLst>
            </p:cNvPr>
            <p:cNvSpPr txBox="1">
              <a:spLocks noChangeArrowheads="1"/>
            </p:cNvSpPr>
            <p:nvPr/>
          </p:nvSpPr>
          <p:spPr bwMode="auto">
            <a:xfrm>
              <a:off x="7837343" y="5745416"/>
              <a:ext cx="1317625" cy="2899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physical</a:t>
              </a:r>
            </a:p>
          </p:txBody>
        </p:sp>
        <p:sp>
          <p:nvSpPr>
            <p:cNvPr id="179" name="Text Box 26">
              <a:extLst>
                <a:ext uri="{FF2B5EF4-FFF2-40B4-BE49-F238E27FC236}">
                  <a16:creationId xmlns:a16="http://schemas.microsoft.com/office/drawing/2014/main" id="{9646084A-4EA0-5345-8A3E-91D3475359E6}"/>
                </a:ext>
              </a:extLst>
            </p:cNvPr>
            <p:cNvSpPr txBox="1">
              <a:spLocks noChangeArrowheads="1"/>
            </p:cNvSpPr>
            <p:nvPr/>
          </p:nvSpPr>
          <p:spPr bwMode="auto">
            <a:xfrm>
              <a:off x="7849290" y="5438159"/>
              <a:ext cx="1317625" cy="2899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link</a:t>
              </a:r>
            </a:p>
          </p:txBody>
        </p:sp>
        <p:sp>
          <p:nvSpPr>
            <p:cNvPr id="180" name="Text Box 26">
              <a:extLst>
                <a:ext uri="{FF2B5EF4-FFF2-40B4-BE49-F238E27FC236}">
                  <a16:creationId xmlns:a16="http://schemas.microsoft.com/office/drawing/2014/main" id="{9FDE009F-BD4C-6B4C-A66D-690533C0F57F}"/>
                </a:ext>
              </a:extLst>
            </p:cNvPr>
            <p:cNvSpPr txBox="1">
              <a:spLocks noChangeArrowheads="1"/>
            </p:cNvSpPr>
            <p:nvPr/>
          </p:nvSpPr>
          <p:spPr bwMode="auto">
            <a:xfrm>
              <a:off x="7846868" y="5150053"/>
              <a:ext cx="1317625" cy="2899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network</a:t>
              </a:r>
            </a:p>
          </p:txBody>
        </p:sp>
        <p:sp>
          <p:nvSpPr>
            <p:cNvPr id="182" name="Freeform 103">
              <a:extLst>
                <a:ext uri="{FF2B5EF4-FFF2-40B4-BE49-F238E27FC236}">
                  <a16:creationId xmlns:a16="http://schemas.microsoft.com/office/drawing/2014/main" id="{DEF6D5D3-E4DA-4B46-BBC5-93311E115D92}"/>
                </a:ext>
              </a:extLst>
            </p:cNvPr>
            <p:cNvSpPr>
              <a:spLocks/>
            </p:cNvSpPr>
            <p:nvPr/>
          </p:nvSpPr>
          <p:spPr bwMode="auto">
            <a:xfrm>
              <a:off x="9166081" y="4025182"/>
              <a:ext cx="581025" cy="2038350"/>
            </a:xfrm>
            <a:custGeom>
              <a:avLst/>
              <a:gdLst>
                <a:gd name="T0" fmla="*/ 2147483647 w 366"/>
                <a:gd name="T1" fmla="*/ 2147483647 h 1284"/>
                <a:gd name="T2" fmla="*/ 2147483647 w 366"/>
                <a:gd name="T3" fmla="*/ 0 h 1284"/>
                <a:gd name="T4" fmla="*/ 0 w 366"/>
                <a:gd name="T5" fmla="*/ 2147483647 h 1284"/>
                <a:gd name="T6" fmla="*/ 2147483647 w 366"/>
                <a:gd name="T7" fmla="*/ 2147483647 h 1284"/>
                <a:gd name="T8" fmla="*/ 2147483647 w 366"/>
                <a:gd name="T9" fmla="*/ 2147483647 h 12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6" h="1284">
                  <a:moveTo>
                    <a:pt x="366" y="1278"/>
                  </a:moveTo>
                  <a:lnTo>
                    <a:pt x="12" y="0"/>
                  </a:lnTo>
                  <a:lnTo>
                    <a:pt x="0" y="1224"/>
                  </a:lnTo>
                  <a:lnTo>
                    <a:pt x="186" y="1284"/>
                  </a:lnTo>
                  <a:lnTo>
                    <a:pt x="366" y="1278"/>
                  </a:lnTo>
                  <a:close/>
                </a:path>
              </a:pathLst>
            </a:custGeom>
            <a:gradFill rotWithShape="1">
              <a:gsLst>
                <a:gs pos="0">
                  <a:srgbClr val="B2B2B2"/>
                </a:gs>
                <a:gs pos="100000">
                  <a:srgbClr val="FFFFFF"/>
                </a:gs>
              </a:gsLst>
              <a:lin ang="0" scaled="1"/>
            </a:gradFill>
            <a:ln w="9525">
              <a:solidFill>
                <a:srgbClr val="DDDDDD"/>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83" name="Freeform 70">
              <a:extLst>
                <a:ext uri="{FF2B5EF4-FFF2-40B4-BE49-F238E27FC236}">
                  <a16:creationId xmlns:a16="http://schemas.microsoft.com/office/drawing/2014/main" id="{4A88383C-61F9-1949-9D88-EC83EDA3F2B6}"/>
                </a:ext>
              </a:extLst>
            </p:cNvPr>
            <p:cNvSpPr>
              <a:spLocks/>
            </p:cNvSpPr>
            <p:nvPr/>
          </p:nvSpPr>
          <p:spPr bwMode="auto">
            <a:xfrm>
              <a:off x="2976418" y="4045819"/>
              <a:ext cx="552450" cy="2082800"/>
            </a:xfrm>
            <a:custGeom>
              <a:avLst/>
              <a:gdLst>
                <a:gd name="T0" fmla="*/ 0 w 348"/>
                <a:gd name="T1" fmla="*/ 2147483647 h 1312"/>
                <a:gd name="T2" fmla="*/ 2147483647 w 348"/>
                <a:gd name="T3" fmla="*/ 0 h 1312"/>
                <a:gd name="T4" fmla="*/ 2147483647 w 348"/>
                <a:gd name="T5" fmla="*/ 2147483647 h 1312"/>
                <a:gd name="T6" fmla="*/ 2147483647 w 348"/>
                <a:gd name="T7" fmla="*/ 2147483647 h 1312"/>
                <a:gd name="T8" fmla="*/ 0 w 348"/>
                <a:gd name="T9" fmla="*/ 2147483647 h 13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48" h="1312">
                  <a:moveTo>
                    <a:pt x="0" y="1306"/>
                  </a:moveTo>
                  <a:lnTo>
                    <a:pt x="348" y="0"/>
                  </a:lnTo>
                  <a:lnTo>
                    <a:pt x="342" y="1258"/>
                  </a:lnTo>
                  <a:lnTo>
                    <a:pt x="180" y="1312"/>
                  </a:lnTo>
                  <a:lnTo>
                    <a:pt x="0" y="1306"/>
                  </a:lnTo>
                  <a:close/>
                </a:path>
              </a:pathLst>
            </a:custGeom>
            <a:gradFill rotWithShape="1">
              <a:gsLst>
                <a:gs pos="0">
                  <a:srgbClr val="FFFFFF"/>
                </a:gs>
                <a:gs pos="100000">
                  <a:srgbClr val="B2B2B2"/>
                </a:gs>
              </a:gsLst>
              <a:lin ang="0" scaled="1"/>
            </a:gradFill>
            <a:ln w="9525">
              <a:solidFill>
                <a:srgbClr val="DDDDDD"/>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84" name="Rectangle 23">
              <a:extLst>
                <a:ext uri="{FF2B5EF4-FFF2-40B4-BE49-F238E27FC236}">
                  <a16:creationId xmlns:a16="http://schemas.microsoft.com/office/drawing/2014/main" id="{AC94A5E0-4794-4246-825A-61CE412794C5}"/>
                </a:ext>
              </a:extLst>
            </p:cNvPr>
            <p:cNvSpPr>
              <a:spLocks noChangeArrowheads="1"/>
            </p:cNvSpPr>
            <p:nvPr/>
          </p:nvSpPr>
          <p:spPr bwMode="auto">
            <a:xfrm>
              <a:off x="3573318" y="4001369"/>
              <a:ext cx="1296988" cy="1981200"/>
            </a:xfrm>
            <a:prstGeom prst="rect">
              <a:avLst/>
            </a:prstGeom>
            <a:solidFill>
              <a:srgbClr val="00009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36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85" name="Rectangle 24">
              <a:extLst>
                <a:ext uri="{FF2B5EF4-FFF2-40B4-BE49-F238E27FC236}">
                  <a16:creationId xmlns:a16="http://schemas.microsoft.com/office/drawing/2014/main" id="{6F8DDC46-C4B7-DF4E-8AF5-C602B6EAA1C4}"/>
                </a:ext>
              </a:extLst>
            </p:cNvPr>
            <p:cNvSpPr>
              <a:spLocks noChangeArrowheads="1"/>
            </p:cNvSpPr>
            <p:nvPr/>
          </p:nvSpPr>
          <p:spPr bwMode="auto">
            <a:xfrm>
              <a:off x="3535218" y="4055344"/>
              <a:ext cx="1273175" cy="1979613"/>
            </a:xfrm>
            <a:prstGeom prst="rect">
              <a:avLst/>
            </a:prstGeom>
            <a:solidFill>
              <a:srgbClr val="FFFFFF"/>
            </a:solidFill>
            <a:ln w="28575">
              <a:solidFill>
                <a:srgbClr val="000000"/>
              </a:solidFill>
              <a:miter lim="800000"/>
              <a:headEnd/>
              <a:tailEnd/>
            </a:ln>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36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86" name="Line 25">
              <a:extLst>
                <a:ext uri="{FF2B5EF4-FFF2-40B4-BE49-F238E27FC236}">
                  <a16:creationId xmlns:a16="http://schemas.microsoft.com/office/drawing/2014/main" id="{DBA82451-A905-D646-87C3-445C7FB42130}"/>
                </a:ext>
              </a:extLst>
            </p:cNvPr>
            <p:cNvSpPr>
              <a:spLocks noChangeShapeType="1"/>
            </p:cNvSpPr>
            <p:nvPr/>
          </p:nvSpPr>
          <p:spPr bwMode="auto">
            <a:xfrm>
              <a:off x="3544743" y="4815757"/>
              <a:ext cx="1263650" cy="3175"/>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87" name="Text Box 26">
              <a:extLst>
                <a:ext uri="{FF2B5EF4-FFF2-40B4-BE49-F238E27FC236}">
                  <a16:creationId xmlns:a16="http://schemas.microsoft.com/office/drawing/2014/main" id="{20A57016-2D36-9945-9BC2-7F8B323410D1}"/>
                </a:ext>
              </a:extLst>
            </p:cNvPr>
            <p:cNvSpPr txBox="1">
              <a:spLocks noChangeArrowheads="1"/>
            </p:cNvSpPr>
            <p:nvPr/>
          </p:nvSpPr>
          <p:spPr bwMode="auto">
            <a:xfrm>
              <a:off x="3501881" y="4841309"/>
              <a:ext cx="1317625" cy="2899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transport</a:t>
              </a:r>
            </a:p>
          </p:txBody>
        </p:sp>
        <p:sp>
          <p:nvSpPr>
            <p:cNvPr id="188" name="Line 27">
              <a:extLst>
                <a:ext uri="{FF2B5EF4-FFF2-40B4-BE49-F238E27FC236}">
                  <a16:creationId xmlns:a16="http://schemas.microsoft.com/office/drawing/2014/main" id="{C4DE758D-2140-4D46-8462-D030054EF893}"/>
                </a:ext>
              </a:extLst>
            </p:cNvPr>
            <p:cNvSpPr>
              <a:spLocks noChangeShapeType="1"/>
            </p:cNvSpPr>
            <p:nvPr/>
          </p:nvSpPr>
          <p:spPr bwMode="auto">
            <a:xfrm>
              <a:off x="3552681" y="5136432"/>
              <a:ext cx="1263650" cy="3175"/>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89" name="Line 28">
              <a:extLst>
                <a:ext uri="{FF2B5EF4-FFF2-40B4-BE49-F238E27FC236}">
                  <a16:creationId xmlns:a16="http://schemas.microsoft.com/office/drawing/2014/main" id="{54E984A7-4546-6E49-B9F8-528EAF4E1F35}"/>
                </a:ext>
              </a:extLst>
            </p:cNvPr>
            <p:cNvSpPr>
              <a:spLocks noChangeShapeType="1"/>
            </p:cNvSpPr>
            <p:nvPr/>
          </p:nvSpPr>
          <p:spPr bwMode="auto">
            <a:xfrm>
              <a:off x="3538393" y="5445994"/>
              <a:ext cx="1263650" cy="3175"/>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90" name="Line 29">
              <a:extLst>
                <a:ext uri="{FF2B5EF4-FFF2-40B4-BE49-F238E27FC236}">
                  <a16:creationId xmlns:a16="http://schemas.microsoft.com/office/drawing/2014/main" id="{85DE9E64-476F-6F4E-8BFA-3205F1E596F5}"/>
                </a:ext>
              </a:extLst>
            </p:cNvPr>
            <p:cNvSpPr>
              <a:spLocks noChangeShapeType="1"/>
            </p:cNvSpPr>
            <p:nvPr/>
          </p:nvSpPr>
          <p:spPr bwMode="auto">
            <a:xfrm>
              <a:off x="3538393" y="5731744"/>
              <a:ext cx="1263650" cy="3175"/>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91" name="Text Box 26">
              <a:extLst>
                <a:ext uri="{FF2B5EF4-FFF2-40B4-BE49-F238E27FC236}">
                  <a16:creationId xmlns:a16="http://schemas.microsoft.com/office/drawing/2014/main" id="{A1B9282E-64F8-1442-8F95-7A9813CE8F60}"/>
                </a:ext>
              </a:extLst>
            </p:cNvPr>
            <p:cNvSpPr txBox="1">
              <a:spLocks noChangeArrowheads="1"/>
            </p:cNvSpPr>
            <p:nvPr/>
          </p:nvSpPr>
          <p:spPr bwMode="auto">
            <a:xfrm>
              <a:off x="3536806" y="4045819"/>
              <a:ext cx="1317625" cy="2899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application</a:t>
              </a:r>
            </a:p>
          </p:txBody>
        </p:sp>
        <p:sp>
          <p:nvSpPr>
            <p:cNvPr id="192" name="Text Box 26">
              <a:extLst>
                <a:ext uri="{FF2B5EF4-FFF2-40B4-BE49-F238E27FC236}">
                  <a16:creationId xmlns:a16="http://schemas.microsoft.com/office/drawing/2014/main" id="{83782313-46E0-BE46-BEED-BDC4F6A04AD7}"/>
                </a:ext>
              </a:extLst>
            </p:cNvPr>
            <p:cNvSpPr txBox="1">
              <a:spLocks noChangeArrowheads="1"/>
            </p:cNvSpPr>
            <p:nvPr/>
          </p:nvSpPr>
          <p:spPr bwMode="auto">
            <a:xfrm>
              <a:off x="3492356" y="5746184"/>
              <a:ext cx="1317625" cy="2899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physical</a:t>
              </a:r>
            </a:p>
          </p:txBody>
        </p:sp>
        <p:sp>
          <p:nvSpPr>
            <p:cNvPr id="193" name="Text Box 26">
              <a:extLst>
                <a:ext uri="{FF2B5EF4-FFF2-40B4-BE49-F238E27FC236}">
                  <a16:creationId xmlns:a16="http://schemas.microsoft.com/office/drawing/2014/main" id="{E3A71501-A89A-D249-84FB-20D98047A254}"/>
                </a:ext>
              </a:extLst>
            </p:cNvPr>
            <p:cNvSpPr txBox="1">
              <a:spLocks noChangeArrowheads="1"/>
            </p:cNvSpPr>
            <p:nvPr/>
          </p:nvSpPr>
          <p:spPr bwMode="auto">
            <a:xfrm>
              <a:off x="3511406" y="5453266"/>
              <a:ext cx="1317625" cy="2899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link</a:t>
              </a:r>
            </a:p>
          </p:txBody>
        </p:sp>
        <p:sp>
          <p:nvSpPr>
            <p:cNvPr id="194" name="Text Box 26">
              <a:extLst>
                <a:ext uri="{FF2B5EF4-FFF2-40B4-BE49-F238E27FC236}">
                  <a16:creationId xmlns:a16="http://schemas.microsoft.com/office/drawing/2014/main" id="{6C7F0039-C145-9D4F-92E4-1AF9B0406DA4}"/>
                </a:ext>
              </a:extLst>
            </p:cNvPr>
            <p:cNvSpPr txBox="1">
              <a:spLocks noChangeArrowheads="1"/>
            </p:cNvSpPr>
            <p:nvPr/>
          </p:nvSpPr>
          <p:spPr bwMode="auto">
            <a:xfrm>
              <a:off x="3501881" y="5157990"/>
              <a:ext cx="1317625" cy="2899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network</a:t>
              </a:r>
            </a:p>
          </p:txBody>
        </p:sp>
        <p:grpSp>
          <p:nvGrpSpPr>
            <p:cNvPr id="216" name="Group 179">
              <a:extLst>
                <a:ext uri="{FF2B5EF4-FFF2-40B4-BE49-F238E27FC236}">
                  <a16:creationId xmlns:a16="http://schemas.microsoft.com/office/drawing/2014/main" id="{D0DD382B-DAC3-2346-B02D-B07D99212014}"/>
                </a:ext>
              </a:extLst>
            </p:cNvPr>
            <p:cNvGrpSpPr>
              <a:grpSpLocks/>
            </p:cNvGrpSpPr>
            <p:nvPr/>
          </p:nvGrpSpPr>
          <p:grpSpPr bwMode="auto">
            <a:xfrm>
              <a:off x="2511281" y="5555532"/>
              <a:ext cx="800100" cy="828675"/>
              <a:chOff x="-44" y="1473"/>
              <a:chExt cx="981" cy="1105"/>
            </a:xfrm>
          </p:grpSpPr>
          <p:pic>
            <p:nvPicPr>
              <p:cNvPr id="217" name="Picture 180" descr="desktop_computer_stylized_medium">
                <a:extLst>
                  <a:ext uri="{FF2B5EF4-FFF2-40B4-BE49-F238E27FC236}">
                    <a16:creationId xmlns:a16="http://schemas.microsoft.com/office/drawing/2014/main" id="{DED124CB-DBF2-BA4A-A3F5-D0D2EE27E0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18" name="Freeform 181">
                <a:extLst>
                  <a:ext uri="{FF2B5EF4-FFF2-40B4-BE49-F238E27FC236}">
                    <a16:creationId xmlns:a16="http://schemas.microsoft.com/office/drawing/2014/main" id="{45C70753-F80F-0E44-A5BE-EA6A01030121}"/>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219" name="Group 182">
              <a:extLst>
                <a:ext uri="{FF2B5EF4-FFF2-40B4-BE49-F238E27FC236}">
                  <a16:creationId xmlns:a16="http://schemas.microsoft.com/office/drawing/2014/main" id="{8C1F52F1-3DCD-D94D-B922-F8CEBAB5F0B4}"/>
                </a:ext>
              </a:extLst>
            </p:cNvPr>
            <p:cNvGrpSpPr>
              <a:grpSpLocks/>
            </p:cNvGrpSpPr>
            <p:nvPr/>
          </p:nvGrpSpPr>
          <p:grpSpPr bwMode="auto">
            <a:xfrm flipH="1">
              <a:off x="9493106" y="5469807"/>
              <a:ext cx="788987" cy="782637"/>
              <a:chOff x="-44" y="1473"/>
              <a:chExt cx="981" cy="1105"/>
            </a:xfrm>
          </p:grpSpPr>
          <p:pic>
            <p:nvPicPr>
              <p:cNvPr id="220" name="Picture 183" descr="desktop_computer_stylized_medium">
                <a:extLst>
                  <a:ext uri="{FF2B5EF4-FFF2-40B4-BE49-F238E27FC236}">
                    <a16:creationId xmlns:a16="http://schemas.microsoft.com/office/drawing/2014/main" id="{E6083DB7-3B07-6F40-9810-0033E2E06F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21" name="Freeform 184">
                <a:extLst>
                  <a:ext uri="{FF2B5EF4-FFF2-40B4-BE49-F238E27FC236}">
                    <a16:creationId xmlns:a16="http://schemas.microsoft.com/office/drawing/2014/main" id="{28CB0DC7-F192-5840-BCC3-B9D662106044}"/>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222" name="Group 185">
              <a:extLst>
                <a:ext uri="{FF2B5EF4-FFF2-40B4-BE49-F238E27FC236}">
                  <a16:creationId xmlns:a16="http://schemas.microsoft.com/office/drawing/2014/main" id="{7750F2FB-96FA-374A-AF56-26502EF04672}"/>
                </a:ext>
              </a:extLst>
            </p:cNvPr>
            <p:cNvGrpSpPr>
              <a:grpSpLocks/>
            </p:cNvGrpSpPr>
            <p:nvPr/>
          </p:nvGrpSpPr>
          <p:grpSpPr bwMode="auto">
            <a:xfrm>
              <a:off x="5083031" y="5055469"/>
              <a:ext cx="358775" cy="704850"/>
              <a:chOff x="4140" y="429"/>
              <a:chExt cx="1425" cy="2396"/>
            </a:xfrm>
          </p:grpSpPr>
          <p:sp>
            <p:nvSpPr>
              <p:cNvPr id="223" name="Freeform 186">
                <a:extLst>
                  <a:ext uri="{FF2B5EF4-FFF2-40B4-BE49-F238E27FC236}">
                    <a16:creationId xmlns:a16="http://schemas.microsoft.com/office/drawing/2014/main" id="{E441858B-A566-F746-B48C-912CA3020CC8}"/>
                  </a:ext>
                </a:extLst>
              </p:cNvPr>
              <p:cNvSpPr>
                <a:spLocks/>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24" name="Rectangle 187">
                <a:extLst>
                  <a:ext uri="{FF2B5EF4-FFF2-40B4-BE49-F238E27FC236}">
                    <a16:creationId xmlns:a16="http://schemas.microsoft.com/office/drawing/2014/main" id="{20003129-35A4-1E46-8065-8AF4C6403D57}"/>
                  </a:ext>
                </a:extLst>
              </p:cNvPr>
              <p:cNvSpPr>
                <a:spLocks noChangeArrowheads="1"/>
              </p:cNvSpPr>
              <p:nvPr/>
            </p:nvSpPr>
            <p:spPr bwMode="auto">
              <a:xfrm>
                <a:off x="4203" y="429"/>
                <a:ext cx="1053" cy="2283"/>
              </a:xfrm>
              <a:prstGeom prst="rect">
                <a:avLst/>
              </a:pr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25" name="Freeform 188">
                <a:extLst>
                  <a:ext uri="{FF2B5EF4-FFF2-40B4-BE49-F238E27FC236}">
                    <a16:creationId xmlns:a16="http://schemas.microsoft.com/office/drawing/2014/main" id="{6F94D7AE-C4D1-AF4A-B970-086B7D245ACF}"/>
                  </a:ext>
                </a:extLst>
              </p:cNvPr>
              <p:cNvSpPr>
                <a:spLocks/>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26" name="Freeform 189">
                <a:extLst>
                  <a:ext uri="{FF2B5EF4-FFF2-40B4-BE49-F238E27FC236}">
                    <a16:creationId xmlns:a16="http://schemas.microsoft.com/office/drawing/2014/main" id="{EAFC03EF-54DF-8942-9852-25739DA158B4}"/>
                  </a:ext>
                </a:extLst>
              </p:cNvPr>
              <p:cNvSpPr>
                <a:spLocks/>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27" name="Rectangle 190">
                <a:extLst>
                  <a:ext uri="{FF2B5EF4-FFF2-40B4-BE49-F238E27FC236}">
                    <a16:creationId xmlns:a16="http://schemas.microsoft.com/office/drawing/2014/main" id="{2241F7B6-5281-A74E-8DCB-3BE3777E9369}"/>
                  </a:ext>
                </a:extLst>
              </p:cNvPr>
              <p:cNvSpPr>
                <a:spLocks noChangeArrowheads="1"/>
              </p:cNvSpPr>
              <p:nvPr/>
            </p:nvSpPr>
            <p:spPr bwMode="auto">
              <a:xfrm>
                <a:off x="4209" y="693"/>
                <a:ext cx="599" cy="49"/>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228" name="Group 191">
                <a:extLst>
                  <a:ext uri="{FF2B5EF4-FFF2-40B4-BE49-F238E27FC236}">
                    <a16:creationId xmlns:a16="http://schemas.microsoft.com/office/drawing/2014/main" id="{02DB0249-6EBB-FF4B-B17F-CC771B255D00}"/>
                  </a:ext>
                </a:extLst>
              </p:cNvPr>
              <p:cNvGrpSpPr>
                <a:grpSpLocks/>
              </p:cNvGrpSpPr>
              <p:nvPr/>
            </p:nvGrpSpPr>
            <p:grpSpPr bwMode="auto">
              <a:xfrm>
                <a:off x="4749" y="668"/>
                <a:ext cx="581" cy="145"/>
                <a:chOff x="614" y="2568"/>
                <a:chExt cx="725" cy="139"/>
              </a:xfrm>
            </p:grpSpPr>
            <p:sp>
              <p:nvSpPr>
                <p:cNvPr id="253" name="AutoShape 192">
                  <a:extLst>
                    <a:ext uri="{FF2B5EF4-FFF2-40B4-BE49-F238E27FC236}">
                      <a16:creationId xmlns:a16="http://schemas.microsoft.com/office/drawing/2014/main" id="{BE55370E-BC12-1B42-9E3C-C950033EEF89}"/>
                    </a:ext>
                  </a:extLst>
                </p:cNvPr>
                <p:cNvSpPr>
                  <a:spLocks noChangeArrowheads="1"/>
                </p:cNvSpPr>
                <p:nvPr/>
              </p:nvSpPr>
              <p:spPr bwMode="auto">
                <a:xfrm>
                  <a:off x="617" y="2567"/>
                  <a:ext cx="724" cy="140"/>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54" name="AutoShape 193">
                  <a:extLst>
                    <a:ext uri="{FF2B5EF4-FFF2-40B4-BE49-F238E27FC236}">
                      <a16:creationId xmlns:a16="http://schemas.microsoft.com/office/drawing/2014/main" id="{1BBB99EB-2FFB-5942-9855-24BEE1C68997}"/>
                    </a:ext>
                  </a:extLst>
                </p:cNvPr>
                <p:cNvSpPr>
                  <a:spLocks noChangeArrowheads="1"/>
                </p:cNvSpPr>
                <p:nvPr/>
              </p:nvSpPr>
              <p:spPr bwMode="auto">
                <a:xfrm>
                  <a:off x="633" y="2582"/>
                  <a:ext cx="692"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229" name="Rectangle 194">
                <a:extLst>
                  <a:ext uri="{FF2B5EF4-FFF2-40B4-BE49-F238E27FC236}">
                    <a16:creationId xmlns:a16="http://schemas.microsoft.com/office/drawing/2014/main" id="{9C5699FC-2B4E-BD46-B9CC-CA578E2EA709}"/>
                  </a:ext>
                </a:extLst>
              </p:cNvPr>
              <p:cNvSpPr>
                <a:spLocks noChangeArrowheads="1"/>
              </p:cNvSpPr>
              <p:nvPr/>
            </p:nvSpPr>
            <p:spPr bwMode="auto">
              <a:xfrm>
                <a:off x="4222" y="1017"/>
                <a:ext cx="599" cy="49"/>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230" name="Group 195">
                <a:extLst>
                  <a:ext uri="{FF2B5EF4-FFF2-40B4-BE49-F238E27FC236}">
                    <a16:creationId xmlns:a16="http://schemas.microsoft.com/office/drawing/2014/main" id="{676615F3-A30A-9740-8080-AFEE6BAAEF98}"/>
                  </a:ext>
                </a:extLst>
              </p:cNvPr>
              <p:cNvGrpSpPr>
                <a:grpSpLocks/>
              </p:cNvGrpSpPr>
              <p:nvPr/>
            </p:nvGrpSpPr>
            <p:grpSpPr bwMode="auto">
              <a:xfrm>
                <a:off x="4747" y="994"/>
                <a:ext cx="581" cy="134"/>
                <a:chOff x="614" y="2568"/>
                <a:chExt cx="725" cy="139"/>
              </a:xfrm>
            </p:grpSpPr>
            <p:sp>
              <p:nvSpPr>
                <p:cNvPr id="251" name="AutoShape 196">
                  <a:extLst>
                    <a:ext uri="{FF2B5EF4-FFF2-40B4-BE49-F238E27FC236}">
                      <a16:creationId xmlns:a16="http://schemas.microsoft.com/office/drawing/2014/main" id="{D31569A0-2CDC-3B4B-B7FA-067BF2CB0D93}"/>
                    </a:ext>
                  </a:extLst>
                </p:cNvPr>
                <p:cNvSpPr>
                  <a:spLocks noChangeArrowheads="1"/>
                </p:cNvSpPr>
                <p:nvPr/>
              </p:nvSpPr>
              <p:spPr bwMode="auto">
                <a:xfrm>
                  <a:off x="612" y="2570"/>
                  <a:ext cx="724" cy="162"/>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52" name="AutoShape 197">
                  <a:extLst>
                    <a:ext uri="{FF2B5EF4-FFF2-40B4-BE49-F238E27FC236}">
                      <a16:creationId xmlns:a16="http://schemas.microsoft.com/office/drawing/2014/main" id="{5D70C5E6-3DFB-1D45-8469-DE5EA96E13E8}"/>
                    </a:ext>
                  </a:extLst>
                </p:cNvPr>
                <p:cNvSpPr>
                  <a:spLocks noChangeArrowheads="1"/>
                </p:cNvSpPr>
                <p:nvPr/>
              </p:nvSpPr>
              <p:spPr bwMode="auto">
                <a:xfrm>
                  <a:off x="628" y="2586"/>
                  <a:ext cx="692" cy="106"/>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231" name="Rectangle 198">
                <a:extLst>
                  <a:ext uri="{FF2B5EF4-FFF2-40B4-BE49-F238E27FC236}">
                    <a16:creationId xmlns:a16="http://schemas.microsoft.com/office/drawing/2014/main" id="{AE060187-10EA-1F4E-AEDE-8C6C0E8358D2}"/>
                  </a:ext>
                </a:extLst>
              </p:cNvPr>
              <p:cNvSpPr>
                <a:spLocks noChangeArrowheads="1"/>
              </p:cNvSpPr>
              <p:nvPr/>
            </p:nvSpPr>
            <p:spPr bwMode="auto">
              <a:xfrm>
                <a:off x="4216" y="1357"/>
                <a:ext cx="599" cy="49"/>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32" name="Rectangle 199">
                <a:extLst>
                  <a:ext uri="{FF2B5EF4-FFF2-40B4-BE49-F238E27FC236}">
                    <a16:creationId xmlns:a16="http://schemas.microsoft.com/office/drawing/2014/main" id="{32874526-51C0-C749-BDC8-3D9F62AFE767}"/>
                  </a:ext>
                </a:extLst>
              </p:cNvPr>
              <p:cNvSpPr>
                <a:spLocks noChangeArrowheads="1"/>
              </p:cNvSpPr>
              <p:nvPr/>
            </p:nvSpPr>
            <p:spPr bwMode="auto">
              <a:xfrm>
                <a:off x="4228" y="1654"/>
                <a:ext cx="593" cy="49"/>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233" name="Group 200">
                <a:extLst>
                  <a:ext uri="{FF2B5EF4-FFF2-40B4-BE49-F238E27FC236}">
                    <a16:creationId xmlns:a16="http://schemas.microsoft.com/office/drawing/2014/main" id="{09E63F43-E74F-6045-A673-3756891EE94D}"/>
                  </a:ext>
                </a:extLst>
              </p:cNvPr>
              <p:cNvGrpSpPr>
                <a:grpSpLocks/>
              </p:cNvGrpSpPr>
              <p:nvPr/>
            </p:nvGrpSpPr>
            <p:grpSpPr bwMode="auto">
              <a:xfrm>
                <a:off x="4735" y="1627"/>
                <a:ext cx="582" cy="151"/>
                <a:chOff x="614" y="2568"/>
                <a:chExt cx="725" cy="139"/>
              </a:xfrm>
            </p:grpSpPr>
            <p:sp>
              <p:nvSpPr>
                <p:cNvPr id="249" name="AutoShape 201">
                  <a:extLst>
                    <a:ext uri="{FF2B5EF4-FFF2-40B4-BE49-F238E27FC236}">
                      <a16:creationId xmlns:a16="http://schemas.microsoft.com/office/drawing/2014/main" id="{0296B9BB-82CD-2A45-8E56-F4ACF6FCC028}"/>
                    </a:ext>
                  </a:extLst>
                </p:cNvPr>
                <p:cNvSpPr>
                  <a:spLocks noChangeArrowheads="1"/>
                </p:cNvSpPr>
                <p:nvPr/>
              </p:nvSpPr>
              <p:spPr bwMode="auto">
                <a:xfrm>
                  <a:off x="611" y="2568"/>
                  <a:ext cx="730" cy="139"/>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50" name="AutoShape 202">
                  <a:extLst>
                    <a:ext uri="{FF2B5EF4-FFF2-40B4-BE49-F238E27FC236}">
                      <a16:creationId xmlns:a16="http://schemas.microsoft.com/office/drawing/2014/main" id="{DD3C3254-A817-B449-AE0F-31BEFF504A04}"/>
                    </a:ext>
                  </a:extLst>
                </p:cNvPr>
                <p:cNvSpPr>
                  <a:spLocks noChangeArrowheads="1"/>
                </p:cNvSpPr>
                <p:nvPr/>
              </p:nvSpPr>
              <p:spPr bwMode="auto">
                <a:xfrm>
                  <a:off x="627" y="2583"/>
                  <a:ext cx="699"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234" name="Freeform 203">
                <a:extLst>
                  <a:ext uri="{FF2B5EF4-FFF2-40B4-BE49-F238E27FC236}">
                    <a16:creationId xmlns:a16="http://schemas.microsoft.com/office/drawing/2014/main" id="{D05041BE-8046-EB49-A23A-C7FEB06D9108}"/>
                  </a:ext>
                </a:extLst>
              </p:cNvPr>
              <p:cNvSpPr>
                <a:spLocks/>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235" name="Group 204">
                <a:extLst>
                  <a:ext uri="{FF2B5EF4-FFF2-40B4-BE49-F238E27FC236}">
                    <a16:creationId xmlns:a16="http://schemas.microsoft.com/office/drawing/2014/main" id="{BD1D997D-F690-4C4E-9473-F0433427C91F}"/>
                  </a:ext>
                </a:extLst>
              </p:cNvPr>
              <p:cNvGrpSpPr>
                <a:grpSpLocks/>
              </p:cNvGrpSpPr>
              <p:nvPr/>
            </p:nvGrpSpPr>
            <p:grpSpPr bwMode="auto">
              <a:xfrm>
                <a:off x="4739" y="1327"/>
                <a:ext cx="582" cy="139"/>
                <a:chOff x="614" y="2568"/>
                <a:chExt cx="725" cy="139"/>
              </a:xfrm>
            </p:grpSpPr>
            <p:sp>
              <p:nvSpPr>
                <p:cNvPr id="247" name="AutoShape 205">
                  <a:extLst>
                    <a:ext uri="{FF2B5EF4-FFF2-40B4-BE49-F238E27FC236}">
                      <a16:creationId xmlns:a16="http://schemas.microsoft.com/office/drawing/2014/main" id="{631C3D3D-8F7D-6F44-AD56-665A5242B691}"/>
                    </a:ext>
                  </a:extLst>
                </p:cNvPr>
                <p:cNvSpPr>
                  <a:spLocks noChangeArrowheads="1"/>
                </p:cNvSpPr>
                <p:nvPr/>
              </p:nvSpPr>
              <p:spPr bwMode="auto">
                <a:xfrm>
                  <a:off x="614" y="2566"/>
                  <a:ext cx="723" cy="140"/>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48" name="AutoShape 206">
                  <a:extLst>
                    <a:ext uri="{FF2B5EF4-FFF2-40B4-BE49-F238E27FC236}">
                      <a16:creationId xmlns:a16="http://schemas.microsoft.com/office/drawing/2014/main" id="{E7F87D38-4528-0F45-9911-B79B599D25FC}"/>
                    </a:ext>
                  </a:extLst>
                </p:cNvPr>
                <p:cNvSpPr>
                  <a:spLocks noChangeArrowheads="1"/>
                </p:cNvSpPr>
                <p:nvPr/>
              </p:nvSpPr>
              <p:spPr bwMode="auto">
                <a:xfrm>
                  <a:off x="630" y="2582"/>
                  <a:ext cx="691" cy="108"/>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236" name="Rectangle 207">
                <a:extLst>
                  <a:ext uri="{FF2B5EF4-FFF2-40B4-BE49-F238E27FC236}">
                    <a16:creationId xmlns:a16="http://schemas.microsoft.com/office/drawing/2014/main" id="{60B24777-81BE-BC42-AC64-6F2229E5FBE5}"/>
                  </a:ext>
                </a:extLst>
              </p:cNvPr>
              <p:cNvSpPr>
                <a:spLocks noChangeArrowheads="1"/>
              </p:cNvSpPr>
              <p:nvPr/>
            </p:nvSpPr>
            <p:spPr bwMode="auto">
              <a:xfrm>
                <a:off x="5250" y="429"/>
                <a:ext cx="69" cy="2288"/>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37" name="Freeform 208">
                <a:extLst>
                  <a:ext uri="{FF2B5EF4-FFF2-40B4-BE49-F238E27FC236}">
                    <a16:creationId xmlns:a16="http://schemas.microsoft.com/office/drawing/2014/main" id="{FD1049FD-ADAC-FC43-A186-6585ECAE4331}"/>
                  </a:ext>
                </a:extLst>
              </p:cNvPr>
              <p:cNvSpPr>
                <a:spLocks/>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38" name="Freeform 209">
                <a:extLst>
                  <a:ext uri="{FF2B5EF4-FFF2-40B4-BE49-F238E27FC236}">
                    <a16:creationId xmlns:a16="http://schemas.microsoft.com/office/drawing/2014/main" id="{A25585BA-2AFC-3047-B9D5-7CC45D5DBC49}"/>
                  </a:ext>
                </a:extLst>
              </p:cNvPr>
              <p:cNvSpPr>
                <a:spLocks/>
              </p:cNvSpPr>
              <p:nvPr/>
            </p:nvSpPr>
            <p:spPr bwMode="auto">
              <a:xfrm>
                <a:off x="5315" y="680"/>
                <a:ext cx="244" cy="240"/>
              </a:xfrm>
              <a:custGeom>
                <a:avLst/>
                <a:gdLst>
                  <a:gd name="T0" fmla="*/ 0 w 304"/>
                  <a:gd name="T1" fmla="*/ 0 h 288"/>
                  <a:gd name="T2" fmla="*/ 34 w 304"/>
                  <a:gd name="T3" fmla="*/ 27 h 288"/>
                  <a:gd name="T4" fmla="*/ 31 w 304"/>
                  <a:gd name="T5" fmla="*/ 48 h 288"/>
                  <a:gd name="T6" fmla="*/ 2 w 304"/>
                  <a:gd name="T7" fmla="*/ 2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39" name="Oval 210">
                <a:extLst>
                  <a:ext uri="{FF2B5EF4-FFF2-40B4-BE49-F238E27FC236}">
                    <a16:creationId xmlns:a16="http://schemas.microsoft.com/office/drawing/2014/main" id="{78C608B6-FCB9-3F43-A504-D33DD77827D8}"/>
                  </a:ext>
                </a:extLst>
              </p:cNvPr>
              <p:cNvSpPr>
                <a:spLocks noChangeArrowheads="1"/>
              </p:cNvSpPr>
              <p:nvPr/>
            </p:nvSpPr>
            <p:spPr bwMode="auto">
              <a:xfrm>
                <a:off x="5515" y="2609"/>
                <a:ext cx="50" cy="97"/>
              </a:xfrm>
              <a:prstGeom prst="ellipse">
                <a:avLst/>
              </a:prstGeom>
              <a:solidFill>
                <a:srgbClr val="3333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40" name="Freeform 211">
                <a:extLst>
                  <a:ext uri="{FF2B5EF4-FFF2-40B4-BE49-F238E27FC236}">
                    <a16:creationId xmlns:a16="http://schemas.microsoft.com/office/drawing/2014/main" id="{F24BE4FA-86B6-5840-8B76-BF70EF006A8E}"/>
                  </a:ext>
                </a:extLst>
              </p:cNvPr>
              <p:cNvSpPr>
                <a:spLocks/>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41" name="AutoShape 212">
                <a:extLst>
                  <a:ext uri="{FF2B5EF4-FFF2-40B4-BE49-F238E27FC236}">
                    <a16:creationId xmlns:a16="http://schemas.microsoft.com/office/drawing/2014/main" id="{22C6B4EC-00C6-BA43-95E2-370E8204DDA3}"/>
                  </a:ext>
                </a:extLst>
              </p:cNvPr>
              <p:cNvSpPr>
                <a:spLocks noChangeArrowheads="1"/>
              </p:cNvSpPr>
              <p:nvPr/>
            </p:nvSpPr>
            <p:spPr bwMode="auto">
              <a:xfrm>
                <a:off x="4140" y="2679"/>
                <a:ext cx="1198" cy="146"/>
              </a:xfrm>
              <a:prstGeom prst="roundRect">
                <a:avLst>
                  <a:gd name="adj" fmla="val 50000"/>
                </a:avLst>
              </a:prstGeom>
              <a:solidFill>
                <a:srgbClr val="DDDDDD"/>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42" name="AutoShape 213">
                <a:extLst>
                  <a:ext uri="{FF2B5EF4-FFF2-40B4-BE49-F238E27FC236}">
                    <a16:creationId xmlns:a16="http://schemas.microsoft.com/office/drawing/2014/main" id="{7B9210ED-D802-C84E-8A67-93399801B5DA}"/>
                  </a:ext>
                </a:extLst>
              </p:cNvPr>
              <p:cNvSpPr>
                <a:spLocks noChangeArrowheads="1"/>
              </p:cNvSpPr>
              <p:nvPr/>
            </p:nvSpPr>
            <p:spPr bwMode="auto">
              <a:xfrm>
                <a:off x="4203" y="2712"/>
                <a:ext cx="1072" cy="81"/>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43" name="Oval 214">
                <a:extLst>
                  <a:ext uri="{FF2B5EF4-FFF2-40B4-BE49-F238E27FC236}">
                    <a16:creationId xmlns:a16="http://schemas.microsoft.com/office/drawing/2014/main" id="{552E77C8-7BFE-BF4D-8F0B-DF6513BE6459}"/>
                  </a:ext>
                </a:extLst>
              </p:cNvPr>
              <p:cNvSpPr>
                <a:spLocks noChangeArrowheads="1"/>
              </p:cNvSpPr>
              <p:nvPr/>
            </p:nvSpPr>
            <p:spPr bwMode="auto">
              <a:xfrm>
                <a:off x="4310" y="2382"/>
                <a:ext cx="158" cy="146"/>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44" name="Oval 215">
                <a:extLst>
                  <a:ext uri="{FF2B5EF4-FFF2-40B4-BE49-F238E27FC236}">
                    <a16:creationId xmlns:a16="http://schemas.microsoft.com/office/drawing/2014/main" id="{86496A7E-E21F-444D-B883-E410329FF242}"/>
                  </a:ext>
                </a:extLst>
              </p:cNvPr>
              <p:cNvSpPr>
                <a:spLocks noChangeArrowheads="1"/>
              </p:cNvSpPr>
              <p:nvPr/>
            </p:nvSpPr>
            <p:spPr bwMode="auto">
              <a:xfrm>
                <a:off x="4487" y="2382"/>
                <a:ext cx="158" cy="146"/>
              </a:xfrm>
              <a:prstGeom prst="ellipse">
                <a:avLst/>
              </a:prstGeom>
              <a:solidFill>
                <a:srgbClr val="FF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800" b="0" i="0" u="none" strike="noStrike" kern="0" cap="none" spc="0" normalizeH="0" baseline="0" noProof="0">
                  <a:ln>
                    <a:noFill/>
                  </a:ln>
                  <a:solidFill>
                    <a:srgbClr val="FF0000"/>
                  </a:solidFill>
                  <a:effectLst/>
                  <a:uLnTx/>
                  <a:uFillTx/>
                  <a:latin typeface="Arial" charset="0"/>
                  <a:ea typeface="ＭＳ Ｐゴシック" charset="0"/>
                  <a:cs typeface="Arial" charset="0"/>
                </a:endParaRPr>
              </a:p>
            </p:txBody>
          </p:sp>
          <p:sp>
            <p:nvSpPr>
              <p:cNvPr id="245" name="Oval 216">
                <a:extLst>
                  <a:ext uri="{FF2B5EF4-FFF2-40B4-BE49-F238E27FC236}">
                    <a16:creationId xmlns:a16="http://schemas.microsoft.com/office/drawing/2014/main" id="{555E4B0D-EDB2-D04B-B9AD-93FA92DDAA2D}"/>
                  </a:ext>
                </a:extLst>
              </p:cNvPr>
              <p:cNvSpPr>
                <a:spLocks noChangeArrowheads="1"/>
              </p:cNvSpPr>
              <p:nvPr/>
            </p:nvSpPr>
            <p:spPr bwMode="auto">
              <a:xfrm>
                <a:off x="4663" y="2382"/>
                <a:ext cx="158" cy="140"/>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46" name="Rectangle 217">
                <a:extLst>
                  <a:ext uri="{FF2B5EF4-FFF2-40B4-BE49-F238E27FC236}">
                    <a16:creationId xmlns:a16="http://schemas.microsoft.com/office/drawing/2014/main" id="{DE659B39-E72A-634A-A2AC-C4BA4DC9C619}"/>
                  </a:ext>
                </a:extLst>
              </p:cNvPr>
              <p:cNvSpPr>
                <a:spLocks noChangeArrowheads="1"/>
              </p:cNvSpPr>
              <p:nvPr/>
            </p:nvSpPr>
            <p:spPr bwMode="auto">
              <a:xfrm>
                <a:off x="5061" y="1837"/>
                <a:ext cx="88" cy="761"/>
              </a:xfrm>
              <a:prstGeom prst="rect">
                <a:avLst/>
              </a:prstGeom>
              <a:solidFill>
                <a:srgbClr val="292929"/>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pic>
          <p:nvPicPr>
            <p:cNvPr id="261" name="Picture 2" descr="Image result for firefox logo">
              <a:extLst>
                <a:ext uri="{FF2B5EF4-FFF2-40B4-BE49-F238E27FC236}">
                  <a16:creationId xmlns:a16="http://schemas.microsoft.com/office/drawing/2014/main" id="{51A92539-D075-5644-9056-10960E5147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26336" y="4363319"/>
              <a:ext cx="387318" cy="362674"/>
            </a:xfrm>
            <a:prstGeom prst="rect">
              <a:avLst/>
            </a:prstGeom>
            <a:noFill/>
            <a:extLst>
              <a:ext uri="{909E8E84-426E-40dd-AFC4-6F175D3DCCD1}">
                <a14:hiddenFill xmlns=""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95E1F04B-A3B3-534D-A252-A4AC29C657DE}"/>
                </a:ext>
              </a:extLst>
            </p:cNvPr>
            <p:cNvSpPr txBox="1"/>
            <p:nvPr/>
          </p:nvSpPr>
          <p:spPr>
            <a:xfrm>
              <a:off x="5723493" y="3262667"/>
              <a:ext cx="1265812" cy="38034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HTTP server</a:t>
              </a:r>
            </a:p>
          </p:txBody>
        </p:sp>
        <p:pic>
          <p:nvPicPr>
            <p:cNvPr id="1028" name="Picture 4" descr="Image result for apache web server logo">
              <a:extLst>
                <a:ext uri="{FF2B5EF4-FFF2-40B4-BE49-F238E27FC236}">
                  <a16:creationId xmlns:a16="http://schemas.microsoft.com/office/drawing/2014/main" id="{2DA3452A-DE33-3D41-95D5-C755A419154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49399" y="3712220"/>
              <a:ext cx="1425575" cy="629170"/>
            </a:xfrm>
            <a:prstGeom prst="rect">
              <a:avLst/>
            </a:prstGeom>
            <a:noFill/>
            <a:extLst>
              <a:ext uri="{909E8E84-426E-40dd-AFC4-6F175D3DCCD1}">
                <a14:hiddenFill xmlns="" xmlns:a14="http://schemas.microsoft.com/office/drawing/2010/main">
                  <a:solidFill>
                    <a:srgbClr val="FFFFFF"/>
                  </a:solidFill>
                </a14:hiddenFill>
              </a:ext>
            </a:extLst>
          </p:spPr>
        </p:pic>
        <p:pic>
          <p:nvPicPr>
            <p:cNvPr id="262" name="Picture 2" descr="Image result for firefox logo">
              <a:extLst>
                <a:ext uri="{FF2B5EF4-FFF2-40B4-BE49-F238E27FC236}">
                  <a16:creationId xmlns:a16="http://schemas.microsoft.com/office/drawing/2014/main" id="{E576EC8B-3CC8-044B-BD3B-8A4342C698D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57699" y="4326644"/>
              <a:ext cx="387318" cy="362674"/>
            </a:xfrm>
            <a:prstGeom prst="rect">
              <a:avLst/>
            </a:prstGeom>
            <a:noFill/>
            <a:extLst>
              <a:ext uri="{909E8E84-426E-40dd-AFC4-6F175D3DCCD1}">
                <a14:hiddenFill xmlns="" xmlns:a14="http://schemas.microsoft.com/office/drawing/2010/main">
                  <a:solidFill>
                    <a:srgbClr val="FFFFFF"/>
                  </a:solidFill>
                </a14:hiddenFill>
              </a:ext>
            </a:extLst>
          </p:spPr>
        </p:pic>
        <p:pic>
          <p:nvPicPr>
            <p:cNvPr id="1032" name="Picture 8" descr="Image result for skype logo">
              <a:extLst>
                <a:ext uri="{FF2B5EF4-FFF2-40B4-BE49-F238E27FC236}">
                  <a16:creationId xmlns:a16="http://schemas.microsoft.com/office/drawing/2014/main" id="{44A9474D-942F-134E-B292-6ADA4675334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74515" y="4091654"/>
              <a:ext cx="387318" cy="392958"/>
            </a:xfrm>
            <a:prstGeom prst="rect">
              <a:avLst/>
            </a:prstGeom>
            <a:noFill/>
            <a:extLst>
              <a:ext uri="{909E8E84-426E-40dd-AFC4-6F175D3DCCD1}">
                <a14:hiddenFill xmlns="" xmlns:a14="http://schemas.microsoft.com/office/drawing/2010/main">
                  <a:solidFill>
                    <a:srgbClr val="FFFFFF"/>
                  </a:solidFill>
                </a14:hiddenFill>
              </a:ext>
            </a:extLst>
          </p:spPr>
        </p:pic>
        <p:sp>
          <p:nvSpPr>
            <p:cNvPr id="263" name="TextBox 262">
              <a:extLst>
                <a:ext uri="{FF2B5EF4-FFF2-40B4-BE49-F238E27FC236}">
                  <a16:creationId xmlns:a16="http://schemas.microsoft.com/office/drawing/2014/main" id="{DC4B02DA-C340-9945-87C2-952E1901FB43}"/>
                </a:ext>
              </a:extLst>
            </p:cNvPr>
            <p:cNvSpPr txBox="1"/>
            <p:nvPr/>
          </p:nvSpPr>
          <p:spPr>
            <a:xfrm>
              <a:off x="3822815" y="3627317"/>
              <a:ext cx="642362" cy="38034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client</a:t>
              </a:r>
            </a:p>
          </p:txBody>
        </p:sp>
        <p:pic>
          <p:nvPicPr>
            <p:cNvPr id="1034" name="Picture 10" descr="Image result for netflix logo png">
              <a:extLst>
                <a:ext uri="{FF2B5EF4-FFF2-40B4-BE49-F238E27FC236}">
                  <a16:creationId xmlns:a16="http://schemas.microsoft.com/office/drawing/2014/main" id="{9F652FAF-7820-6141-9F34-FDF8AEACBE0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632599" y="4424842"/>
              <a:ext cx="691469" cy="388951"/>
            </a:xfrm>
            <a:prstGeom prst="rect">
              <a:avLst/>
            </a:prstGeom>
            <a:noFill/>
            <a:extLst>
              <a:ext uri="{909E8E84-426E-40dd-AFC4-6F175D3DCCD1}">
                <a14:hiddenFill xmlns="" xmlns:a14="http://schemas.microsoft.com/office/drawing/2010/main">
                  <a:solidFill>
                    <a:srgbClr val="FFFFFF"/>
                  </a:solidFill>
                </a14:hiddenFill>
              </a:ext>
            </a:extLst>
          </p:spPr>
        </p:pic>
      </p:grpSp>
      <p:sp>
        <p:nvSpPr>
          <p:cNvPr id="271" name="Freeform 296">
            <a:extLst>
              <a:ext uri="{FF2B5EF4-FFF2-40B4-BE49-F238E27FC236}">
                <a16:creationId xmlns:a16="http://schemas.microsoft.com/office/drawing/2014/main" id="{06DFDE96-5B04-984C-B72D-22D074DF3E82}"/>
              </a:ext>
            </a:extLst>
          </p:cNvPr>
          <p:cNvSpPr>
            <a:spLocks/>
          </p:cNvSpPr>
          <p:nvPr/>
        </p:nvSpPr>
        <p:spPr bwMode="auto">
          <a:xfrm>
            <a:off x="4356586" y="4965666"/>
            <a:ext cx="3127375" cy="1498600"/>
          </a:xfrm>
          <a:custGeom>
            <a:avLst/>
            <a:gdLst>
              <a:gd name="T0" fmla="*/ 2147483647 w 1877"/>
              <a:gd name="T1" fmla="*/ 2147483647 h 917"/>
              <a:gd name="T2" fmla="*/ 2147483647 w 1877"/>
              <a:gd name="T3" fmla="*/ 2147483647 h 917"/>
              <a:gd name="T4" fmla="*/ 2147483647 w 1877"/>
              <a:gd name="T5" fmla="*/ 2147483647 h 917"/>
              <a:gd name="T6" fmla="*/ 2147483647 w 1877"/>
              <a:gd name="T7" fmla="*/ 2147483647 h 917"/>
              <a:gd name="T8" fmla="*/ 2147483647 w 1877"/>
              <a:gd name="T9" fmla="*/ 2147483647 h 917"/>
              <a:gd name="T10" fmla="*/ 2147483647 w 1877"/>
              <a:gd name="T11" fmla="*/ 2147483647 h 917"/>
              <a:gd name="T12" fmla="*/ 2147483647 w 1877"/>
              <a:gd name="T13" fmla="*/ 2147483647 h 917"/>
              <a:gd name="T14" fmla="*/ 2147483647 w 1877"/>
              <a:gd name="T15" fmla="*/ 2147483647 h 917"/>
              <a:gd name="T16" fmla="*/ 2147483647 w 1877"/>
              <a:gd name="T17" fmla="*/ 2147483647 h 917"/>
              <a:gd name="T18" fmla="*/ 2147483647 w 1877"/>
              <a:gd name="T19" fmla="*/ 2147483647 h 917"/>
              <a:gd name="T20" fmla="*/ 2147483647 w 1877"/>
              <a:gd name="T21" fmla="*/ 2147483647 h 917"/>
              <a:gd name="T22" fmla="*/ 2147483647 w 1877"/>
              <a:gd name="T23" fmla="*/ 2147483647 h 917"/>
              <a:gd name="T24" fmla="*/ 2147483647 w 1877"/>
              <a:gd name="T25" fmla="*/ 2147483647 h 917"/>
              <a:gd name="T26" fmla="*/ 2147483647 w 1877"/>
              <a:gd name="T27" fmla="*/ 2147483647 h 917"/>
              <a:gd name="T28" fmla="*/ 2147483647 w 1877"/>
              <a:gd name="T29" fmla="*/ 2147483647 h 917"/>
              <a:gd name="T30" fmla="*/ 2147483647 w 1877"/>
              <a:gd name="T31" fmla="*/ 2147483647 h 91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877"/>
              <a:gd name="T49" fmla="*/ 0 h 917"/>
              <a:gd name="T50" fmla="*/ 1877 w 1877"/>
              <a:gd name="T51" fmla="*/ 917 h 917"/>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877" h="917">
                <a:moveTo>
                  <a:pt x="889" y="23"/>
                </a:moveTo>
                <a:cubicBezTo>
                  <a:pt x="804" y="39"/>
                  <a:pt x="771" y="98"/>
                  <a:pt x="692" y="109"/>
                </a:cubicBezTo>
                <a:cubicBezTo>
                  <a:pt x="613" y="120"/>
                  <a:pt x="511" y="81"/>
                  <a:pt x="415" y="91"/>
                </a:cubicBezTo>
                <a:cubicBezTo>
                  <a:pt x="319" y="101"/>
                  <a:pt x="174" y="126"/>
                  <a:pt x="112" y="170"/>
                </a:cubicBezTo>
                <a:cubicBezTo>
                  <a:pt x="51" y="214"/>
                  <a:pt x="66" y="294"/>
                  <a:pt x="50" y="353"/>
                </a:cubicBezTo>
                <a:cubicBezTo>
                  <a:pt x="34" y="412"/>
                  <a:pt x="0" y="479"/>
                  <a:pt x="14" y="528"/>
                </a:cubicBezTo>
                <a:cubicBezTo>
                  <a:pt x="29" y="577"/>
                  <a:pt x="57" y="608"/>
                  <a:pt x="139" y="650"/>
                </a:cubicBezTo>
                <a:cubicBezTo>
                  <a:pt x="221" y="692"/>
                  <a:pt x="372" y="742"/>
                  <a:pt x="505" y="781"/>
                </a:cubicBezTo>
                <a:cubicBezTo>
                  <a:pt x="638" y="820"/>
                  <a:pt x="789" y="866"/>
                  <a:pt x="933" y="886"/>
                </a:cubicBezTo>
                <a:cubicBezTo>
                  <a:pt x="1077" y="906"/>
                  <a:pt x="1246" y="917"/>
                  <a:pt x="1370" y="901"/>
                </a:cubicBezTo>
                <a:cubicBezTo>
                  <a:pt x="1494" y="885"/>
                  <a:pt x="1594" y="839"/>
                  <a:pt x="1676" y="793"/>
                </a:cubicBezTo>
                <a:cubicBezTo>
                  <a:pt x="1758" y="747"/>
                  <a:pt x="1843" y="720"/>
                  <a:pt x="1860" y="624"/>
                </a:cubicBezTo>
                <a:cubicBezTo>
                  <a:pt x="1877" y="528"/>
                  <a:pt x="1835" y="306"/>
                  <a:pt x="1776" y="219"/>
                </a:cubicBezTo>
                <a:cubicBezTo>
                  <a:pt x="1717" y="132"/>
                  <a:pt x="1599" y="134"/>
                  <a:pt x="1503" y="100"/>
                </a:cubicBezTo>
                <a:cubicBezTo>
                  <a:pt x="1407" y="66"/>
                  <a:pt x="1302" y="26"/>
                  <a:pt x="1200" y="13"/>
                </a:cubicBezTo>
                <a:cubicBezTo>
                  <a:pt x="1098" y="0"/>
                  <a:pt x="974" y="7"/>
                  <a:pt x="889" y="23"/>
                </a:cubicBezTo>
                <a:close/>
              </a:path>
            </a:pathLst>
          </a:custGeom>
          <a:solidFill>
            <a:srgbClr val="9CDFF9"/>
          </a:solidFill>
          <a:ln>
            <a:noFill/>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000000"/>
              </a:solidFill>
              <a:effectLst/>
              <a:uLnTx/>
              <a:uFillTx/>
              <a:latin typeface="Calibri"/>
              <a:ea typeface="ＭＳ Ｐゴシック" panose="020B0600070205080204" pitchFamily="34" charset="-128"/>
              <a:cs typeface="Arial"/>
            </a:endParaRPr>
          </a:p>
        </p:txBody>
      </p:sp>
      <p:sp>
        <p:nvSpPr>
          <p:cNvPr id="11" name="Rectangle 10">
            <a:extLst>
              <a:ext uri="{FF2B5EF4-FFF2-40B4-BE49-F238E27FC236}">
                <a16:creationId xmlns:a16="http://schemas.microsoft.com/office/drawing/2014/main" id="{CC19030B-5BD3-114F-B249-57401BFC96FB}"/>
              </a:ext>
            </a:extLst>
          </p:cNvPr>
          <p:cNvSpPr/>
          <p:nvPr/>
        </p:nvSpPr>
        <p:spPr>
          <a:xfrm>
            <a:off x="4944218" y="2675931"/>
            <a:ext cx="2194145" cy="1745839"/>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101" name="Straight Connector 100">
            <a:extLst>
              <a:ext uri="{FF2B5EF4-FFF2-40B4-BE49-F238E27FC236}">
                <a16:creationId xmlns:a16="http://schemas.microsoft.com/office/drawing/2014/main" id="{80C9D10E-5651-A74C-93AC-3C99ACEB97DA}"/>
              </a:ext>
            </a:extLst>
          </p:cNvPr>
          <p:cNvCxnSpPr>
            <a:cxnSpLocks/>
          </p:cNvCxnSpPr>
          <p:nvPr/>
        </p:nvCxnSpPr>
        <p:spPr>
          <a:xfrm flipV="1">
            <a:off x="3204457" y="2995594"/>
            <a:ext cx="0" cy="2502331"/>
          </a:xfrm>
          <a:prstGeom prst="line">
            <a:avLst/>
          </a:prstGeom>
          <a:ln w="44450">
            <a:tailEnd type="triangle"/>
          </a:ln>
        </p:spPr>
        <p:style>
          <a:lnRef idx="1">
            <a:schemeClr val="accent1"/>
          </a:lnRef>
          <a:fillRef idx="0">
            <a:schemeClr val="accent1"/>
          </a:fillRef>
          <a:effectRef idx="0">
            <a:schemeClr val="accent1"/>
          </a:effectRef>
          <a:fontRef idx="minor">
            <a:schemeClr val="tx1"/>
          </a:fontRef>
        </p:style>
      </p:cxnSp>
      <p:grpSp>
        <p:nvGrpSpPr>
          <p:cNvPr id="89" name="Group 88">
            <a:extLst>
              <a:ext uri="{FF2B5EF4-FFF2-40B4-BE49-F238E27FC236}">
                <a16:creationId xmlns:a16="http://schemas.microsoft.com/office/drawing/2014/main" id="{55BCE33F-AF9C-9244-A84E-ABFE39D35FDD}"/>
              </a:ext>
            </a:extLst>
          </p:cNvPr>
          <p:cNvGrpSpPr/>
          <p:nvPr/>
        </p:nvGrpSpPr>
        <p:grpSpPr>
          <a:xfrm>
            <a:off x="5528837" y="2685375"/>
            <a:ext cx="1404036" cy="384588"/>
            <a:chOff x="8597346" y="692270"/>
            <a:chExt cx="1404036" cy="384588"/>
          </a:xfrm>
        </p:grpSpPr>
        <p:sp>
          <p:nvSpPr>
            <p:cNvPr id="90" name="Rectangle 89">
              <a:extLst>
                <a:ext uri="{FF2B5EF4-FFF2-40B4-BE49-F238E27FC236}">
                  <a16:creationId xmlns:a16="http://schemas.microsoft.com/office/drawing/2014/main" id="{3181679B-461D-F54E-B35C-1F26F43C0389}"/>
                </a:ext>
              </a:extLst>
            </p:cNvPr>
            <p:cNvSpPr/>
            <p:nvPr/>
          </p:nvSpPr>
          <p:spPr>
            <a:xfrm>
              <a:off x="8597936" y="756182"/>
              <a:ext cx="1403446" cy="266167"/>
            </a:xfrm>
            <a:prstGeom prst="rect">
              <a:avLst/>
            </a:prstGeom>
            <a:solidFill>
              <a:schemeClr val="bg1"/>
            </a:solidFill>
            <a:ln w="25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91" name="TextBox 90">
              <a:extLst>
                <a:ext uri="{FF2B5EF4-FFF2-40B4-BE49-F238E27FC236}">
                  <a16:creationId xmlns:a16="http://schemas.microsoft.com/office/drawing/2014/main" id="{3C8C24D3-DD36-2249-9CAB-AD499E2FCA24}"/>
                </a:ext>
              </a:extLst>
            </p:cNvPr>
            <p:cNvSpPr txBox="1"/>
            <p:nvPr/>
          </p:nvSpPr>
          <p:spPr>
            <a:xfrm>
              <a:off x="8893175" y="707526"/>
              <a:ext cx="110820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HTTP msg</a:t>
              </a:r>
            </a:p>
          </p:txBody>
        </p:sp>
        <p:sp>
          <p:nvSpPr>
            <p:cNvPr id="92" name="TextBox 91">
              <a:extLst>
                <a:ext uri="{FF2B5EF4-FFF2-40B4-BE49-F238E27FC236}">
                  <a16:creationId xmlns:a16="http://schemas.microsoft.com/office/drawing/2014/main" id="{A5E8010F-AACF-1444-9E25-B05D5044AA5A}"/>
                </a:ext>
              </a:extLst>
            </p:cNvPr>
            <p:cNvSpPr txBox="1"/>
            <p:nvPr/>
          </p:nvSpPr>
          <p:spPr>
            <a:xfrm>
              <a:off x="8597346" y="692270"/>
              <a:ext cx="38023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black"/>
                  </a:solidFill>
                  <a:effectLst/>
                  <a:uLnTx/>
                  <a:uFillTx/>
                  <a:latin typeface="Calibri"/>
                  <a:ea typeface="+mn-ea"/>
                  <a:cs typeface="+mn-cs"/>
                </a:rPr>
                <a:t>H</a:t>
              </a:r>
              <a:r>
                <a:rPr kumimoji="0" lang="en-US" sz="1800" b="0" i="0" u="none" strike="noStrike" kern="1200" cap="none" spc="0" normalizeH="0" baseline="-25000" noProof="0" dirty="0" err="1">
                  <a:ln>
                    <a:noFill/>
                  </a:ln>
                  <a:solidFill>
                    <a:prstClr val="black"/>
                  </a:solidFill>
                  <a:effectLst/>
                  <a:uLnTx/>
                  <a:uFillTx/>
                  <a:latin typeface="Calibri"/>
                  <a:ea typeface="+mn-ea"/>
                  <a:cs typeface="+mn-cs"/>
                </a:rPr>
                <a:t>t</a:t>
              </a:r>
              <a:endParaRPr kumimoji="0" lang="en-US" sz="1800" b="0" i="0" u="none" strike="noStrike" kern="1200" cap="none" spc="0" normalizeH="0" baseline="-25000" noProof="0" dirty="0">
                <a:ln>
                  <a:noFill/>
                </a:ln>
                <a:solidFill>
                  <a:prstClr val="black"/>
                </a:solidFill>
                <a:effectLst/>
                <a:uLnTx/>
                <a:uFillTx/>
                <a:latin typeface="Calibri"/>
                <a:ea typeface="+mn-ea"/>
                <a:cs typeface="+mn-cs"/>
              </a:endParaRPr>
            </a:p>
          </p:txBody>
        </p:sp>
      </p:grpSp>
      <p:sp>
        <p:nvSpPr>
          <p:cNvPr id="98" name="Rectangle 97">
            <a:extLst>
              <a:ext uri="{FF2B5EF4-FFF2-40B4-BE49-F238E27FC236}">
                <a16:creationId xmlns:a16="http://schemas.microsoft.com/office/drawing/2014/main" id="{4FFEBBBB-2623-A645-BE22-49AB28379D36}"/>
              </a:ext>
            </a:extLst>
          </p:cNvPr>
          <p:cNvSpPr/>
          <p:nvPr/>
        </p:nvSpPr>
        <p:spPr>
          <a:xfrm>
            <a:off x="5864224" y="2340021"/>
            <a:ext cx="1063879" cy="26616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99" name="TextBox 98">
            <a:extLst>
              <a:ext uri="{FF2B5EF4-FFF2-40B4-BE49-F238E27FC236}">
                <a16:creationId xmlns:a16="http://schemas.microsoft.com/office/drawing/2014/main" id="{BE6AB7BA-7EC8-0044-B495-B5FBC9F37B18}"/>
              </a:ext>
            </a:extLst>
          </p:cNvPr>
          <p:cNvSpPr txBox="1"/>
          <p:nvPr/>
        </p:nvSpPr>
        <p:spPr>
          <a:xfrm>
            <a:off x="5819897" y="2291365"/>
            <a:ext cx="110820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HTTP msg</a:t>
            </a:r>
          </a:p>
        </p:txBody>
      </p:sp>
      <p:cxnSp>
        <p:nvCxnSpPr>
          <p:cNvPr id="104" name="Straight Connector 103">
            <a:extLst>
              <a:ext uri="{FF2B5EF4-FFF2-40B4-BE49-F238E27FC236}">
                <a16:creationId xmlns:a16="http://schemas.microsoft.com/office/drawing/2014/main" id="{8F458F2E-0B98-1741-9C0D-ECC805BD8799}"/>
              </a:ext>
            </a:extLst>
          </p:cNvPr>
          <p:cNvCxnSpPr>
            <a:cxnSpLocks/>
          </p:cNvCxnSpPr>
          <p:nvPr/>
        </p:nvCxnSpPr>
        <p:spPr>
          <a:xfrm>
            <a:off x="7011397" y="2484139"/>
            <a:ext cx="0" cy="3013786"/>
          </a:xfrm>
          <a:prstGeom prst="line">
            <a:avLst/>
          </a:prstGeom>
          <a:ln w="44450"/>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143591F4-8564-6A44-BC41-A0C901C7BC9C}"/>
              </a:ext>
            </a:extLst>
          </p:cNvPr>
          <p:cNvCxnSpPr>
            <a:cxnSpLocks/>
          </p:cNvCxnSpPr>
          <p:nvPr/>
        </p:nvCxnSpPr>
        <p:spPr>
          <a:xfrm>
            <a:off x="3184573" y="5478673"/>
            <a:ext cx="3851736" cy="0"/>
          </a:xfrm>
          <a:prstGeom prst="line">
            <a:avLst/>
          </a:prstGeom>
          <a:ln w="44450"/>
        </p:spPr>
        <p:style>
          <a:lnRef idx="1">
            <a:schemeClr val="accent1"/>
          </a:lnRef>
          <a:fillRef idx="0">
            <a:schemeClr val="accent1"/>
          </a:fillRef>
          <a:effectRef idx="0">
            <a:schemeClr val="accent1"/>
          </a:effectRef>
          <a:fontRef idx="minor">
            <a:schemeClr val="tx1"/>
          </a:fontRef>
        </p:style>
      </p:cxnSp>
      <p:sp>
        <p:nvSpPr>
          <p:cNvPr id="100" name="Rectangle 99">
            <a:extLst>
              <a:ext uri="{FF2B5EF4-FFF2-40B4-BE49-F238E27FC236}">
                <a16:creationId xmlns:a16="http://schemas.microsoft.com/office/drawing/2014/main" id="{7E44E6E3-ED5F-EA46-A3F3-2FC71EED50CF}"/>
              </a:ext>
            </a:extLst>
          </p:cNvPr>
          <p:cNvSpPr/>
          <p:nvPr/>
        </p:nvSpPr>
        <p:spPr>
          <a:xfrm>
            <a:off x="5864224" y="2291365"/>
            <a:ext cx="1063879" cy="300547"/>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96" name="Slide Number Placeholder 2">
            <a:extLst>
              <a:ext uri="{FF2B5EF4-FFF2-40B4-BE49-F238E27FC236}">
                <a16:creationId xmlns:a16="http://schemas.microsoft.com/office/drawing/2014/main" id="{3651FB73-A1BA-B148-9B5B-B80094A91758}"/>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12</a:t>
            </a:fld>
            <a:endParaRPr lang="en-US" dirty="0"/>
          </a:p>
        </p:txBody>
      </p:sp>
    </p:spTree>
    <p:extLst>
      <p:ext uri="{BB962C8B-B14F-4D97-AF65-F5344CB8AC3E}">
        <p14:creationId xmlns:p14="http://schemas.microsoft.com/office/powerpoint/2010/main" val="235662522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305131-17F1-40B1-B639-C8C794CC8681}"/>
              </a:ext>
            </a:extLst>
          </p:cNvPr>
          <p:cNvSpPr>
            <a:spLocks noGrp="1"/>
          </p:cNvSpPr>
          <p:nvPr>
            <p:ph type="title"/>
          </p:nvPr>
        </p:nvSpPr>
        <p:spPr/>
        <p:txBody>
          <a:bodyPr>
            <a:normAutofit fontScale="90000"/>
          </a:bodyPr>
          <a:lstStyle/>
          <a:p>
            <a:r>
              <a:rPr lang="en-US" dirty="0"/>
              <a:t>How to Change Send Rate? (</a:t>
            </a:r>
            <a:r>
              <a:rPr lang="en-US" dirty="0" err="1"/>
              <a:t>cwnd</a:t>
            </a:r>
            <a:r>
              <a:rPr lang="en-US" dirty="0"/>
              <a:t> is not in the TCP header; only sender has this information)</a:t>
            </a:r>
          </a:p>
        </p:txBody>
      </p:sp>
      <p:sp>
        <p:nvSpPr>
          <p:cNvPr id="3" name="Content Placeholder 2">
            <a:extLst>
              <a:ext uri="{FF2B5EF4-FFF2-40B4-BE49-F238E27FC236}">
                <a16:creationId xmlns:a16="http://schemas.microsoft.com/office/drawing/2014/main" id="{0EDF22BA-06D8-4588-881E-7123132A5A4E}"/>
              </a:ext>
            </a:extLst>
          </p:cNvPr>
          <p:cNvSpPr>
            <a:spLocks noGrp="1"/>
          </p:cNvSpPr>
          <p:nvPr>
            <p:ph sz="half" idx="1"/>
          </p:nvPr>
        </p:nvSpPr>
        <p:spPr>
          <a:xfrm>
            <a:off x="2209800" y="1981200"/>
            <a:ext cx="7575331" cy="4114800"/>
          </a:xfrm>
        </p:spPr>
        <p:txBody>
          <a:bodyPr/>
          <a:lstStyle/>
          <a:p>
            <a:r>
              <a:rPr lang="en-US" dirty="0" err="1"/>
              <a:t>Cwnd</a:t>
            </a:r>
            <a:r>
              <a:rPr lang="en-US" dirty="0"/>
              <a:t> (</a:t>
            </a:r>
            <a:r>
              <a:rPr lang="en-US" b="1" dirty="0"/>
              <a:t>Congestion Window on sender</a:t>
            </a:r>
            <a:r>
              <a:rPr lang="en-US" dirty="0"/>
              <a:t>)</a:t>
            </a:r>
          </a:p>
          <a:p>
            <a:pPr lvl="1"/>
            <a:r>
              <a:rPr lang="en-US" dirty="0"/>
              <a:t>Limiting # of </a:t>
            </a:r>
            <a:r>
              <a:rPr lang="en-US" dirty="0" err="1"/>
              <a:t>unACKed</a:t>
            </a:r>
            <a:r>
              <a:rPr lang="en-US" dirty="0"/>
              <a:t> bytes “in pipeline”</a:t>
            </a:r>
          </a:p>
          <a:p>
            <a:pPr lvl="1"/>
            <a:r>
              <a:rPr lang="en-US" dirty="0"/>
              <a:t>sender</a:t>
            </a:r>
            <a:r>
              <a:rPr lang="en-US" b="1" dirty="0"/>
              <a:t> </a:t>
            </a:r>
            <a:r>
              <a:rPr lang="en-US" dirty="0"/>
              <a:t>window (SWS) in sliding windows algorithm</a:t>
            </a:r>
          </a:p>
          <a:p>
            <a:pPr lvl="1"/>
            <a:r>
              <a:rPr lang="en-US" dirty="0" err="1"/>
              <a:t>LastByteSent</a:t>
            </a:r>
            <a:r>
              <a:rPr lang="en-US" dirty="0"/>
              <a:t> – </a:t>
            </a:r>
            <a:r>
              <a:rPr lang="en-US" dirty="0" err="1"/>
              <a:t>LastByteAcked</a:t>
            </a:r>
            <a:r>
              <a:rPr lang="en-US" dirty="0"/>
              <a:t> &lt;= </a:t>
            </a:r>
            <a:r>
              <a:rPr lang="en-US" dirty="0" err="1"/>
              <a:t>cwnd</a:t>
            </a:r>
            <a:endParaRPr lang="en-US" dirty="0"/>
          </a:p>
          <a:p>
            <a:pPr lvl="1"/>
            <a:endParaRPr lang="en-US" dirty="0"/>
          </a:p>
        </p:txBody>
      </p:sp>
      <p:pic>
        <p:nvPicPr>
          <p:cNvPr id="58" name="Picture 57" descr="Graphical user interface, application&#10;&#10;Description automatically generated">
            <a:extLst>
              <a:ext uri="{FF2B5EF4-FFF2-40B4-BE49-F238E27FC236}">
                <a16:creationId xmlns:a16="http://schemas.microsoft.com/office/drawing/2014/main" id="{EC4F916C-49F5-433F-A25F-C0C72569A1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89792" y="4263983"/>
            <a:ext cx="7292409" cy="2278877"/>
          </a:xfrm>
          <a:prstGeom prst="rect">
            <a:avLst/>
          </a:prstGeom>
        </p:spPr>
      </p:pic>
    </p:spTree>
    <p:extLst>
      <p:ext uri="{BB962C8B-B14F-4D97-AF65-F5344CB8AC3E}">
        <p14:creationId xmlns:p14="http://schemas.microsoft.com/office/powerpoint/2010/main" val="11413063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305131-17F1-40B1-B639-C8C794CC8681}"/>
              </a:ext>
            </a:extLst>
          </p:cNvPr>
          <p:cNvSpPr>
            <a:spLocks noGrp="1"/>
          </p:cNvSpPr>
          <p:nvPr>
            <p:ph type="title"/>
          </p:nvPr>
        </p:nvSpPr>
        <p:spPr/>
        <p:txBody>
          <a:bodyPr/>
          <a:lstStyle/>
          <a:p>
            <a:r>
              <a:rPr lang="en-US" dirty="0"/>
              <a:t>How to Change Send Rate?</a:t>
            </a:r>
          </a:p>
        </p:txBody>
      </p:sp>
      <p:sp>
        <p:nvSpPr>
          <p:cNvPr id="3" name="Content Placeholder 2">
            <a:extLst>
              <a:ext uri="{FF2B5EF4-FFF2-40B4-BE49-F238E27FC236}">
                <a16:creationId xmlns:a16="http://schemas.microsoft.com/office/drawing/2014/main" id="{0EDF22BA-06D8-4588-881E-7123132A5A4E}"/>
              </a:ext>
            </a:extLst>
          </p:cNvPr>
          <p:cNvSpPr>
            <a:spLocks noGrp="1"/>
          </p:cNvSpPr>
          <p:nvPr>
            <p:ph sz="half" idx="1"/>
          </p:nvPr>
        </p:nvSpPr>
        <p:spPr>
          <a:xfrm>
            <a:off x="1191987" y="1510393"/>
            <a:ext cx="8622734" cy="4267560"/>
          </a:xfrm>
        </p:spPr>
        <p:txBody>
          <a:bodyPr/>
          <a:lstStyle/>
          <a:p>
            <a:r>
              <a:rPr lang="en-US" dirty="0"/>
              <a:t>Sending rate?</a:t>
            </a:r>
          </a:p>
          <a:p>
            <a:pPr marL="0" indent="0">
              <a:buNone/>
            </a:pPr>
            <a:r>
              <a:rPr lang="en-US" i="1" dirty="0">
                <a:ea typeface="ＭＳ Ｐゴシック" charset="0"/>
                <a:cs typeface="+mn-cs"/>
              </a:rPr>
              <a:t>roughly:</a:t>
            </a:r>
            <a:r>
              <a:rPr lang="en-US" dirty="0">
                <a:ea typeface="ＭＳ Ｐゴシック" charset="0"/>
                <a:cs typeface="+mn-cs"/>
              </a:rPr>
              <a:t> send </a:t>
            </a:r>
            <a:r>
              <a:rPr lang="en-US" dirty="0" err="1">
                <a:ea typeface="ＭＳ Ｐゴシック" charset="0"/>
                <a:cs typeface="+mn-cs"/>
              </a:rPr>
              <a:t>cwnd</a:t>
            </a:r>
            <a:r>
              <a:rPr lang="en-US" dirty="0">
                <a:ea typeface="ＭＳ Ｐゴシック" charset="0"/>
                <a:cs typeface="+mn-cs"/>
              </a:rPr>
              <a:t> bytes, wait RTT for ACKS, then send more bytes</a:t>
            </a:r>
          </a:p>
          <a:p>
            <a:pPr marL="0" indent="0">
              <a:buNone/>
            </a:pPr>
            <a:endParaRPr lang="en-US" dirty="0"/>
          </a:p>
        </p:txBody>
      </p:sp>
      <p:pic>
        <p:nvPicPr>
          <p:cNvPr id="57" name="Picture 56" descr="Diagram&#10;&#10;Description automatically generated">
            <a:extLst>
              <a:ext uri="{FF2B5EF4-FFF2-40B4-BE49-F238E27FC236}">
                <a16:creationId xmlns:a16="http://schemas.microsoft.com/office/drawing/2014/main" id="{90BE9D75-29FE-4D0D-82F9-F1D90DECF1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61264" y="3208851"/>
            <a:ext cx="2720937" cy="2881894"/>
          </a:xfrm>
          <a:prstGeom prst="rect">
            <a:avLst/>
          </a:prstGeom>
        </p:spPr>
      </p:pic>
      <p:sp>
        <p:nvSpPr>
          <p:cNvPr id="58" name="Text Box 79">
            <a:extLst>
              <a:ext uri="{FF2B5EF4-FFF2-40B4-BE49-F238E27FC236}">
                <a16:creationId xmlns:a16="http://schemas.microsoft.com/office/drawing/2014/main" id="{5EA3210F-265A-4993-84FD-AA2CC16D9F59}"/>
              </a:ext>
            </a:extLst>
          </p:cNvPr>
          <p:cNvSpPr txBox="1">
            <a:spLocks noChangeArrowheads="1"/>
          </p:cNvSpPr>
          <p:nvPr/>
        </p:nvSpPr>
        <p:spPr bwMode="auto">
          <a:xfrm>
            <a:off x="3257234" y="3864083"/>
            <a:ext cx="709613"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defRPr/>
            </a:pPr>
            <a:r>
              <a:rPr lang="en-US" sz="2400" dirty="0">
                <a:latin typeface="Arial" charset="0"/>
              </a:rPr>
              <a:t>rate</a:t>
            </a:r>
          </a:p>
        </p:txBody>
      </p:sp>
      <p:grpSp>
        <p:nvGrpSpPr>
          <p:cNvPr id="59" name="Group 82">
            <a:extLst>
              <a:ext uri="{FF2B5EF4-FFF2-40B4-BE49-F238E27FC236}">
                <a16:creationId xmlns:a16="http://schemas.microsoft.com/office/drawing/2014/main" id="{FE809089-3977-49A8-8763-ACA4450C01DA}"/>
              </a:ext>
            </a:extLst>
          </p:cNvPr>
          <p:cNvGrpSpPr>
            <a:grpSpLocks/>
          </p:cNvGrpSpPr>
          <p:nvPr/>
        </p:nvGrpSpPr>
        <p:grpSpPr bwMode="auto">
          <a:xfrm>
            <a:off x="3933055" y="3889484"/>
            <a:ext cx="931863" cy="441325"/>
            <a:chOff x="4214" y="2517"/>
            <a:chExt cx="587" cy="278"/>
          </a:xfrm>
        </p:grpSpPr>
        <p:sp>
          <p:nvSpPr>
            <p:cNvPr id="60" name="Text Box 80">
              <a:extLst>
                <a:ext uri="{FF2B5EF4-FFF2-40B4-BE49-F238E27FC236}">
                  <a16:creationId xmlns:a16="http://schemas.microsoft.com/office/drawing/2014/main" id="{CEDB7BA6-7034-4B4F-8CCA-951EED38BC1B}"/>
                </a:ext>
              </a:extLst>
            </p:cNvPr>
            <p:cNvSpPr txBox="1">
              <a:spLocks noChangeArrowheads="1"/>
            </p:cNvSpPr>
            <p:nvPr/>
          </p:nvSpPr>
          <p:spPr bwMode="auto">
            <a:xfrm>
              <a:off x="4216" y="2517"/>
              <a:ext cx="585" cy="2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defRPr/>
              </a:pPr>
              <a:r>
                <a:rPr lang="en-US" sz="1800" dirty="0"/>
                <a:t>~</a:t>
              </a:r>
            </a:p>
          </p:txBody>
        </p:sp>
        <p:sp>
          <p:nvSpPr>
            <p:cNvPr id="61" name="Text Box 81">
              <a:extLst>
                <a:ext uri="{FF2B5EF4-FFF2-40B4-BE49-F238E27FC236}">
                  <a16:creationId xmlns:a16="http://schemas.microsoft.com/office/drawing/2014/main" id="{FD1C5123-F916-4217-8069-B290C8440042}"/>
                </a:ext>
              </a:extLst>
            </p:cNvPr>
            <p:cNvSpPr txBox="1">
              <a:spLocks noChangeArrowheads="1"/>
            </p:cNvSpPr>
            <p:nvPr/>
          </p:nvSpPr>
          <p:spPr bwMode="auto">
            <a:xfrm>
              <a:off x="4214" y="2564"/>
              <a:ext cx="585" cy="2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defRPr/>
              </a:pPr>
              <a:r>
                <a:rPr lang="en-US" sz="1800"/>
                <a:t>~</a:t>
              </a:r>
            </a:p>
          </p:txBody>
        </p:sp>
      </p:grpSp>
      <p:grpSp>
        <p:nvGrpSpPr>
          <p:cNvPr id="62" name="Group 86">
            <a:extLst>
              <a:ext uri="{FF2B5EF4-FFF2-40B4-BE49-F238E27FC236}">
                <a16:creationId xmlns:a16="http://schemas.microsoft.com/office/drawing/2014/main" id="{59F05FC8-82C0-433A-A586-D7B2F0B2102A}"/>
              </a:ext>
            </a:extLst>
          </p:cNvPr>
          <p:cNvGrpSpPr>
            <a:grpSpLocks/>
          </p:cNvGrpSpPr>
          <p:nvPr/>
        </p:nvGrpSpPr>
        <p:grpSpPr bwMode="auto">
          <a:xfrm>
            <a:off x="4338322" y="3740259"/>
            <a:ext cx="750887" cy="715963"/>
            <a:chOff x="4400" y="2509"/>
            <a:chExt cx="473" cy="451"/>
          </a:xfrm>
        </p:grpSpPr>
        <p:sp>
          <p:nvSpPr>
            <p:cNvPr id="63" name="Text Box 83">
              <a:extLst>
                <a:ext uri="{FF2B5EF4-FFF2-40B4-BE49-F238E27FC236}">
                  <a16:creationId xmlns:a16="http://schemas.microsoft.com/office/drawing/2014/main" id="{BABC2521-A7AD-4EA5-8E02-5597E7FD2A64}"/>
                </a:ext>
              </a:extLst>
            </p:cNvPr>
            <p:cNvSpPr txBox="1">
              <a:spLocks noChangeArrowheads="1"/>
            </p:cNvSpPr>
            <p:nvPr/>
          </p:nvSpPr>
          <p:spPr bwMode="auto">
            <a:xfrm>
              <a:off x="4400" y="2509"/>
              <a:ext cx="473" cy="23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defRPr/>
              </a:pPr>
              <a:r>
                <a:rPr lang="en-US" sz="1800" dirty="0" err="1"/>
                <a:t>Cwnd</a:t>
              </a:r>
              <a:endParaRPr lang="en-US" sz="1800" dirty="0"/>
            </a:p>
          </p:txBody>
        </p:sp>
        <p:sp>
          <p:nvSpPr>
            <p:cNvPr id="64" name="Text Box 84">
              <a:extLst>
                <a:ext uri="{FF2B5EF4-FFF2-40B4-BE49-F238E27FC236}">
                  <a16:creationId xmlns:a16="http://schemas.microsoft.com/office/drawing/2014/main" id="{E0D1C461-1CEE-4435-B569-3FE64F8BF5AD}"/>
                </a:ext>
              </a:extLst>
            </p:cNvPr>
            <p:cNvSpPr txBox="1">
              <a:spLocks noChangeArrowheads="1"/>
            </p:cNvSpPr>
            <p:nvPr/>
          </p:nvSpPr>
          <p:spPr bwMode="auto">
            <a:xfrm>
              <a:off x="4443" y="2729"/>
              <a:ext cx="373" cy="2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defRPr/>
              </a:pPr>
              <a:r>
                <a:rPr lang="en-US" sz="1800"/>
                <a:t>RTT</a:t>
              </a:r>
            </a:p>
          </p:txBody>
        </p:sp>
        <p:sp>
          <p:nvSpPr>
            <p:cNvPr id="65" name="Line 85">
              <a:extLst>
                <a:ext uri="{FF2B5EF4-FFF2-40B4-BE49-F238E27FC236}">
                  <a16:creationId xmlns:a16="http://schemas.microsoft.com/office/drawing/2014/main" id="{2938E9BA-1A31-49C6-89D0-9588774615E0}"/>
                </a:ext>
              </a:extLst>
            </p:cNvPr>
            <p:cNvSpPr>
              <a:spLocks noChangeShapeType="1"/>
            </p:cNvSpPr>
            <p:nvPr/>
          </p:nvSpPr>
          <p:spPr bwMode="auto">
            <a:xfrm>
              <a:off x="4430" y="2731"/>
              <a:ext cx="384" cy="0"/>
            </a:xfrm>
            <a:prstGeom prst="line">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Tahoma" charset="0"/>
                <a:ea typeface="ＭＳ Ｐゴシック" charset="0"/>
              </a:endParaRPr>
            </a:p>
          </p:txBody>
        </p:sp>
      </p:grpSp>
      <p:sp>
        <p:nvSpPr>
          <p:cNvPr id="66" name="Text Box 87">
            <a:extLst>
              <a:ext uri="{FF2B5EF4-FFF2-40B4-BE49-F238E27FC236}">
                <a16:creationId xmlns:a16="http://schemas.microsoft.com/office/drawing/2014/main" id="{E12772D5-8A00-4D25-9D88-536465CB17AB}"/>
              </a:ext>
            </a:extLst>
          </p:cNvPr>
          <p:cNvSpPr txBox="1">
            <a:spLocks noChangeArrowheads="1"/>
          </p:cNvSpPr>
          <p:nvPr/>
        </p:nvSpPr>
        <p:spPr bwMode="auto">
          <a:xfrm>
            <a:off x="5055872" y="3899009"/>
            <a:ext cx="1138237"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defRPr/>
            </a:pPr>
            <a:r>
              <a:rPr lang="en-US" sz="1800"/>
              <a:t>bytes/sec</a:t>
            </a:r>
          </a:p>
        </p:txBody>
      </p:sp>
      <p:sp>
        <p:nvSpPr>
          <p:cNvPr id="67" name="Rectangle 88">
            <a:extLst>
              <a:ext uri="{FF2B5EF4-FFF2-40B4-BE49-F238E27FC236}">
                <a16:creationId xmlns:a16="http://schemas.microsoft.com/office/drawing/2014/main" id="{4E3C9051-4077-4ED0-83F8-4D49A73140BE}"/>
              </a:ext>
            </a:extLst>
          </p:cNvPr>
          <p:cNvSpPr>
            <a:spLocks noChangeArrowheads="1"/>
          </p:cNvSpPr>
          <p:nvPr/>
        </p:nvSpPr>
        <p:spPr bwMode="auto">
          <a:xfrm>
            <a:off x="3212783" y="3775184"/>
            <a:ext cx="3035300" cy="644525"/>
          </a:xfrm>
          <a:prstGeom prst="rect">
            <a:avLst/>
          </a:prstGeom>
          <a:noFill/>
          <a:ln w="12700">
            <a:solidFill>
              <a:srgbClr val="CC0000"/>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ahoma" charset="0"/>
              <a:ea typeface="ＭＳ Ｐゴシック" charset="0"/>
            </a:endParaRPr>
          </a:p>
        </p:txBody>
      </p:sp>
    </p:spTree>
    <p:extLst>
      <p:ext uri="{BB962C8B-B14F-4D97-AF65-F5344CB8AC3E}">
        <p14:creationId xmlns:p14="http://schemas.microsoft.com/office/powerpoint/2010/main" val="422183464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305131-17F1-40B1-B639-C8C794CC8681}"/>
              </a:ext>
            </a:extLst>
          </p:cNvPr>
          <p:cNvSpPr>
            <a:spLocks noGrp="1"/>
          </p:cNvSpPr>
          <p:nvPr>
            <p:ph type="title"/>
          </p:nvPr>
        </p:nvSpPr>
        <p:spPr>
          <a:xfrm>
            <a:off x="2336800" y="561530"/>
            <a:ext cx="7772400" cy="1143000"/>
          </a:xfrm>
        </p:spPr>
        <p:txBody>
          <a:bodyPr>
            <a:normAutofit fontScale="90000"/>
          </a:bodyPr>
          <a:lstStyle/>
          <a:p>
            <a:pPr lvl="1"/>
            <a:r>
              <a:rPr lang="en-US" sz="4400" dirty="0"/>
              <a:t>How to Determine the appropriate Send Rate?</a:t>
            </a:r>
          </a:p>
        </p:txBody>
      </p:sp>
      <p:sp>
        <p:nvSpPr>
          <p:cNvPr id="3" name="Content Placeholder 2">
            <a:extLst>
              <a:ext uri="{FF2B5EF4-FFF2-40B4-BE49-F238E27FC236}">
                <a16:creationId xmlns:a16="http://schemas.microsoft.com/office/drawing/2014/main" id="{0EDF22BA-06D8-4588-881E-7123132A5A4E}"/>
              </a:ext>
            </a:extLst>
          </p:cNvPr>
          <p:cNvSpPr>
            <a:spLocks noGrp="1"/>
          </p:cNvSpPr>
          <p:nvPr>
            <p:ph sz="half" idx="1"/>
          </p:nvPr>
        </p:nvSpPr>
        <p:spPr>
          <a:xfrm>
            <a:off x="2308335" y="1869852"/>
            <a:ext cx="7575331" cy="4114800"/>
          </a:xfrm>
        </p:spPr>
        <p:txBody>
          <a:bodyPr/>
          <a:lstStyle/>
          <a:p>
            <a:pPr marL="0" indent="0">
              <a:buNone/>
            </a:pPr>
            <a:r>
              <a:rPr lang="en-US" dirty="0"/>
              <a:t>Basic Principle(</a:t>
            </a:r>
            <a:r>
              <a:rPr lang="en-US" b="1" dirty="0"/>
              <a:t>Fast But Not Too Fast)</a:t>
            </a:r>
            <a:r>
              <a:rPr lang="en-US" dirty="0"/>
              <a:t>: </a:t>
            </a:r>
          </a:p>
          <a:p>
            <a:pPr lvl="1"/>
            <a:r>
              <a:rPr lang="en-US" dirty="0">
                <a:ea typeface="ＭＳ Ｐゴシック" charset="0"/>
                <a:cs typeface="+mn-cs"/>
              </a:rPr>
              <a:t>Increase rate when no congestion detected</a:t>
            </a:r>
          </a:p>
          <a:p>
            <a:pPr lvl="1"/>
            <a:r>
              <a:rPr lang="en-US" dirty="0">
                <a:ea typeface="ＭＳ Ｐゴシック" charset="0"/>
                <a:cs typeface="+mn-cs"/>
              </a:rPr>
              <a:t>Decrease rate when congestion detected </a:t>
            </a:r>
          </a:p>
          <a:p>
            <a:pPr marL="0" indent="0">
              <a:buNone/>
            </a:pPr>
            <a:endParaRPr lang="en-US" dirty="0"/>
          </a:p>
        </p:txBody>
      </p:sp>
      <p:sp>
        <p:nvSpPr>
          <p:cNvPr id="16" name="Text Box 12">
            <a:extLst>
              <a:ext uri="{FF2B5EF4-FFF2-40B4-BE49-F238E27FC236}">
                <a16:creationId xmlns:a16="http://schemas.microsoft.com/office/drawing/2014/main" id="{066C2D0B-0B1B-4460-8F28-F44568D1ECC8}"/>
              </a:ext>
            </a:extLst>
          </p:cNvPr>
          <p:cNvSpPr txBox="1">
            <a:spLocks noChangeArrowheads="1"/>
          </p:cNvSpPr>
          <p:nvPr/>
        </p:nvSpPr>
        <p:spPr bwMode="auto">
          <a:xfrm rot="16200000">
            <a:off x="4315666" y="4889600"/>
            <a:ext cx="614271" cy="307777"/>
          </a:xfrm>
          <a:prstGeom prst="rect">
            <a:avLst/>
          </a:prstGeom>
          <a:solidFill>
            <a:schemeClr val="bg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a:defRPr/>
            </a:pPr>
            <a:r>
              <a:rPr lang="en-US" sz="1400" b="1" dirty="0" err="1">
                <a:latin typeface="Courier New" charset="0"/>
              </a:rPr>
              <a:t>Cwnd</a:t>
            </a:r>
            <a:endParaRPr lang="en-US" sz="1400" dirty="0">
              <a:latin typeface="Arial" charset="0"/>
            </a:endParaRPr>
          </a:p>
        </p:txBody>
      </p:sp>
      <p:sp>
        <p:nvSpPr>
          <p:cNvPr id="17" name="Line 17">
            <a:extLst>
              <a:ext uri="{FF2B5EF4-FFF2-40B4-BE49-F238E27FC236}">
                <a16:creationId xmlns:a16="http://schemas.microsoft.com/office/drawing/2014/main" id="{806DC13A-D287-4636-8E50-3864D0BB2761}"/>
              </a:ext>
            </a:extLst>
          </p:cNvPr>
          <p:cNvSpPr>
            <a:spLocks noChangeShapeType="1"/>
          </p:cNvSpPr>
          <p:nvPr/>
        </p:nvSpPr>
        <p:spPr bwMode="auto">
          <a:xfrm>
            <a:off x="5029201" y="6149975"/>
            <a:ext cx="4143375"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Tahoma" charset="0"/>
              <a:ea typeface="ＭＳ Ｐゴシック" charset="0"/>
            </a:endParaRPr>
          </a:p>
        </p:txBody>
      </p:sp>
      <p:sp>
        <p:nvSpPr>
          <p:cNvPr id="18" name="Line 18">
            <a:extLst>
              <a:ext uri="{FF2B5EF4-FFF2-40B4-BE49-F238E27FC236}">
                <a16:creationId xmlns:a16="http://schemas.microsoft.com/office/drawing/2014/main" id="{68847C2F-F3B0-42F4-B845-C5F66E98C087}"/>
              </a:ext>
            </a:extLst>
          </p:cNvPr>
          <p:cNvSpPr>
            <a:spLocks noChangeShapeType="1"/>
          </p:cNvSpPr>
          <p:nvPr/>
        </p:nvSpPr>
        <p:spPr bwMode="auto">
          <a:xfrm>
            <a:off x="5018088" y="3735389"/>
            <a:ext cx="0" cy="2416175"/>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Tahoma" charset="0"/>
              <a:ea typeface="ＭＳ Ｐゴシック" charset="0"/>
            </a:endParaRPr>
          </a:p>
        </p:txBody>
      </p:sp>
      <p:sp>
        <p:nvSpPr>
          <p:cNvPr id="19" name="Line 19">
            <a:extLst>
              <a:ext uri="{FF2B5EF4-FFF2-40B4-BE49-F238E27FC236}">
                <a16:creationId xmlns:a16="http://schemas.microsoft.com/office/drawing/2014/main" id="{2F9D9094-7CF1-4B2C-BC6B-B0A7190B2BCE}"/>
              </a:ext>
            </a:extLst>
          </p:cNvPr>
          <p:cNvSpPr>
            <a:spLocks noChangeShapeType="1"/>
          </p:cNvSpPr>
          <p:nvPr/>
        </p:nvSpPr>
        <p:spPr bwMode="auto">
          <a:xfrm flipV="1">
            <a:off x="5029201" y="4852988"/>
            <a:ext cx="169863" cy="169862"/>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Tahoma" charset="0"/>
              <a:ea typeface="ＭＳ Ｐゴシック" charset="0"/>
            </a:endParaRPr>
          </a:p>
        </p:txBody>
      </p:sp>
      <p:sp>
        <p:nvSpPr>
          <p:cNvPr id="20" name="Line 20">
            <a:extLst>
              <a:ext uri="{FF2B5EF4-FFF2-40B4-BE49-F238E27FC236}">
                <a16:creationId xmlns:a16="http://schemas.microsoft.com/office/drawing/2014/main" id="{AC596834-7879-4779-947D-F75F89951397}"/>
              </a:ext>
            </a:extLst>
          </p:cNvPr>
          <p:cNvSpPr>
            <a:spLocks noChangeShapeType="1"/>
          </p:cNvSpPr>
          <p:nvPr/>
        </p:nvSpPr>
        <p:spPr bwMode="auto">
          <a:xfrm>
            <a:off x="5210175" y="4841875"/>
            <a:ext cx="0" cy="642938"/>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Tahoma" charset="0"/>
              <a:ea typeface="ＭＳ Ｐゴシック" charset="0"/>
            </a:endParaRPr>
          </a:p>
        </p:txBody>
      </p:sp>
      <p:sp>
        <p:nvSpPr>
          <p:cNvPr id="21" name="Line 21">
            <a:extLst>
              <a:ext uri="{FF2B5EF4-FFF2-40B4-BE49-F238E27FC236}">
                <a16:creationId xmlns:a16="http://schemas.microsoft.com/office/drawing/2014/main" id="{486E5677-120C-4AF8-854D-9053D889E9F7}"/>
              </a:ext>
            </a:extLst>
          </p:cNvPr>
          <p:cNvSpPr>
            <a:spLocks noChangeShapeType="1"/>
          </p:cNvSpPr>
          <p:nvPr/>
        </p:nvSpPr>
        <p:spPr bwMode="auto">
          <a:xfrm flipV="1">
            <a:off x="5199063" y="4525964"/>
            <a:ext cx="982662" cy="981075"/>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Tahoma" charset="0"/>
              <a:ea typeface="ＭＳ Ｐゴシック" charset="0"/>
            </a:endParaRPr>
          </a:p>
        </p:txBody>
      </p:sp>
      <p:sp>
        <p:nvSpPr>
          <p:cNvPr id="22" name="Line 22">
            <a:extLst>
              <a:ext uri="{FF2B5EF4-FFF2-40B4-BE49-F238E27FC236}">
                <a16:creationId xmlns:a16="http://schemas.microsoft.com/office/drawing/2014/main" id="{7E5260BE-99E1-4442-978F-418B1F1DF5E4}"/>
              </a:ext>
            </a:extLst>
          </p:cNvPr>
          <p:cNvSpPr>
            <a:spLocks noChangeShapeType="1"/>
          </p:cNvSpPr>
          <p:nvPr/>
        </p:nvSpPr>
        <p:spPr bwMode="auto">
          <a:xfrm>
            <a:off x="6170613" y="4527550"/>
            <a:ext cx="0" cy="801688"/>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Tahoma" charset="0"/>
              <a:ea typeface="ＭＳ Ｐゴシック" charset="0"/>
            </a:endParaRPr>
          </a:p>
        </p:txBody>
      </p:sp>
      <p:grpSp>
        <p:nvGrpSpPr>
          <p:cNvPr id="23" name="Group 38">
            <a:extLst>
              <a:ext uri="{FF2B5EF4-FFF2-40B4-BE49-F238E27FC236}">
                <a16:creationId xmlns:a16="http://schemas.microsoft.com/office/drawing/2014/main" id="{7874F780-5AF0-4E7C-BDF7-484C9D91E084}"/>
              </a:ext>
            </a:extLst>
          </p:cNvPr>
          <p:cNvGrpSpPr>
            <a:grpSpLocks/>
          </p:cNvGrpSpPr>
          <p:nvPr/>
        </p:nvGrpSpPr>
        <p:grpSpPr bwMode="auto">
          <a:xfrm>
            <a:off x="6162676" y="4402139"/>
            <a:ext cx="3040063" cy="1106487"/>
            <a:chOff x="2720" y="2730"/>
            <a:chExt cx="1915" cy="697"/>
          </a:xfrm>
        </p:grpSpPr>
        <p:sp>
          <p:nvSpPr>
            <p:cNvPr id="24" name="Line 23">
              <a:extLst>
                <a:ext uri="{FF2B5EF4-FFF2-40B4-BE49-F238E27FC236}">
                  <a16:creationId xmlns:a16="http://schemas.microsoft.com/office/drawing/2014/main" id="{9B9632C6-E977-4C01-A394-7417D1AAE154}"/>
                </a:ext>
              </a:extLst>
            </p:cNvPr>
            <p:cNvSpPr>
              <a:spLocks noChangeShapeType="1"/>
            </p:cNvSpPr>
            <p:nvPr/>
          </p:nvSpPr>
          <p:spPr bwMode="auto">
            <a:xfrm flipV="1">
              <a:off x="2720" y="2996"/>
              <a:ext cx="331" cy="330"/>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Tahoma" charset="0"/>
                <a:ea typeface="ＭＳ Ｐゴシック" charset="0"/>
              </a:endParaRPr>
            </a:p>
          </p:txBody>
        </p:sp>
        <p:grpSp>
          <p:nvGrpSpPr>
            <p:cNvPr id="25" name="Group 37">
              <a:extLst>
                <a:ext uri="{FF2B5EF4-FFF2-40B4-BE49-F238E27FC236}">
                  <a16:creationId xmlns:a16="http://schemas.microsoft.com/office/drawing/2014/main" id="{6777414F-85C3-4AB7-9162-1A9BED088342}"/>
                </a:ext>
              </a:extLst>
            </p:cNvPr>
            <p:cNvGrpSpPr>
              <a:grpSpLocks/>
            </p:cNvGrpSpPr>
            <p:nvPr/>
          </p:nvGrpSpPr>
          <p:grpSpPr bwMode="auto">
            <a:xfrm>
              <a:off x="3051" y="2730"/>
              <a:ext cx="1584" cy="697"/>
              <a:chOff x="3051" y="2730"/>
              <a:chExt cx="1584" cy="697"/>
            </a:xfrm>
          </p:grpSpPr>
          <p:sp>
            <p:nvSpPr>
              <p:cNvPr id="26" name="Line 24">
                <a:extLst>
                  <a:ext uri="{FF2B5EF4-FFF2-40B4-BE49-F238E27FC236}">
                    <a16:creationId xmlns:a16="http://schemas.microsoft.com/office/drawing/2014/main" id="{275EB41E-C11B-4A60-89D6-E6A1D9BC215B}"/>
                  </a:ext>
                </a:extLst>
              </p:cNvPr>
              <p:cNvSpPr>
                <a:spLocks noChangeShapeType="1"/>
              </p:cNvSpPr>
              <p:nvPr/>
            </p:nvSpPr>
            <p:spPr bwMode="auto">
              <a:xfrm>
                <a:off x="3051" y="2993"/>
                <a:ext cx="0" cy="434"/>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Tahoma" charset="0"/>
                  <a:ea typeface="ＭＳ Ｐゴシック" charset="0"/>
                </a:endParaRPr>
              </a:p>
            </p:txBody>
          </p:sp>
          <p:sp>
            <p:nvSpPr>
              <p:cNvPr id="27" name="Line 25">
                <a:extLst>
                  <a:ext uri="{FF2B5EF4-FFF2-40B4-BE49-F238E27FC236}">
                    <a16:creationId xmlns:a16="http://schemas.microsoft.com/office/drawing/2014/main" id="{DB6A9A77-8028-472F-A389-98A6B13D9CD2}"/>
                  </a:ext>
                </a:extLst>
              </p:cNvPr>
              <p:cNvSpPr>
                <a:spLocks noChangeShapeType="1"/>
              </p:cNvSpPr>
              <p:nvPr/>
            </p:nvSpPr>
            <p:spPr bwMode="auto">
              <a:xfrm flipV="1">
                <a:off x="3058" y="2795"/>
                <a:ext cx="611" cy="618"/>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Tahoma" charset="0"/>
                  <a:ea typeface="ＭＳ Ｐゴシック" charset="0"/>
                </a:endParaRPr>
              </a:p>
            </p:txBody>
          </p:sp>
          <p:sp>
            <p:nvSpPr>
              <p:cNvPr id="28" name="Line 26">
                <a:extLst>
                  <a:ext uri="{FF2B5EF4-FFF2-40B4-BE49-F238E27FC236}">
                    <a16:creationId xmlns:a16="http://schemas.microsoft.com/office/drawing/2014/main" id="{8CC4B149-0458-4A03-9A8D-04F0249B42E1}"/>
                  </a:ext>
                </a:extLst>
              </p:cNvPr>
              <p:cNvSpPr>
                <a:spLocks noChangeShapeType="1"/>
              </p:cNvSpPr>
              <p:nvPr/>
            </p:nvSpPr>
            <p:spPr bwMode="auto">
              <a:xfrm>
                <a:off x="3666" y="2795"/>
                <a:ext cx="7" cy="526"/>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Tahoma" charset="0"/>
                  <a:ea typeface="ＭＳ Ｐゴシック" charset="0"/>
                </a:endParaRPr>
              </a:p>
            </p:txBody>
          </p:sp>
          <p:sp>
            <p:nvSpPr>
              <p:cNvPr id="29" name="Line 29">
                <a:extLst>
                  <a:ext uri="{FF2B5EF4-FFF2-40B4-BE49-F238E27FC236}">
                    <a16:creationId xmlns:a16="http://schemas.microsoft.com/office/drawing/2014/main" id="{86F5A695-3087-4D71-869A-8D53AD316B51}"/>
                  </a:ext>
                </a:extLst>
              </p:cNvPr>
              <p:cNvSpPr>
                <a:spLocks noChangeShapeType="1"/>
              </p:cNvSpPr>
              <p:nvPr/>
            </p:nvSpPr>
            <p:spPr bwMode="auto">
              <a:xfrm flipV="1">
                <a:off x="3669" y="2898"/>
                <a:ext cx="420" cy="420"/>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Tahoma" charset="0"/>
                  <a:ea typeface="ＭＳ Ｐゴシック" charset="0"/>
                </a:endParaRPr>
              </a:p>
            </p:txBody>
          </p:sp>
          <p:sp>
            <p:nvSpPr>
              <p:cNvPr id="30" name="Line 30">
                <a:extLst>
                  <a:ext uri="{FF2B5EF4-FFF2-40B4-BE49-F238E27FC236}">
                    <a16:creationId xmlns:a16="http://schemas.microsoft.com/office/drawing/2014/main" id="{4A21C1AE-07E3-40B8-BE77-CDE7EE5F400E}"/>
                  </a:ext>
                </a:extLst>
              </p:cNvPr>
              <p:cNvSpPr>
                <a:spLocks noChangeShapeType="1"/>
              </p:cNvSpPr>
              <p:nvPr/>
            </p:nvSpPr>
            <p:spPr bwMode="auto">
              <a:xfrm>
                <a:off x="4089" y="2889"/>
                <a:ext cx="0" cy="471"/>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Tahoma" charset="0"/>
                  <a:ea typeface="ＭＳ Ｐゴシック" charset="0"/>
                </a:endParaRPr>
              </a:p>
            </p:txBody>
          </p:sp>
          <p:sp>
            <p:nvSpPr>
              <p:cNvPr id="31" name="Line 31">
                <a:extLst>
                  <a:ext uri="{FF2B5EF4-FFF2-40B4-BE49-F238E27FC236}">
                    <a16:creationId xmlns:a16="http://schemas.microsoft.com/office/drawing/2014/main" id="{BC3896AB-A701-4E6C-9AF8-4703B9B4FA13}"/>
                  </a:ext>
                </a:extLst>
              </p:cNvPr>
              <p:cNvSpPr>
                <a:spLocks noChangeShapeType="1"/>
              </p:cNvSpPr>
              <p:nvPr/>
            </p:nvSpPr>
            <p:spPr bwMode="auto">
              <a:xfrm flipV="1">
                <a:off x="4083" y="2730"/>
                <a:ext cx="552" cy="639"/>
              </a:xfrm>
              <a:prstGeom prst="line">
                <a:avLst/>
              </a:prstGeom>
              <a:noFill/>
              <a:ln w="381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Tahoma" charset="0"/>
                  <a:ea typeface="ＭＳ Ｐゴシック" charset="0"/>
                </a:endParaRPr>
              </a:p>
            </p:txBody>
          </p:sp>
        </p:grpSp>
      </p:grpSp>
      <p:sp>
        <p:nvSpPr>
          <p:cNvPr id="32" name="Text Box 32">
            <a:extLst>
              <a:ext uri="{FF2B5EF4-FFF2-40B4-BE49-F238E27FC236}">
                <a16:creationId xmlns:a16="http://schemas.microsoft.com/office/drawing/2014/main" id="{27BCA717-074D-47C6-8CE5-5E6203E079EC}"/>
              </a:ext>
            </a:extLst>
          </p:cNvPr>
          <p:cNvSpPr txBox="1">
            <a:spLocks noChangeArrowheads="1"/>
          </p:cNvSpPr>
          <p:nvPr/>
        </p:nvSpPr>
        <p:spPr bwMode="auto">
          <a:xfrm>
            <a:off x="5927725" y="3622676"/>
            <a:ext cx="3231910" cy="5847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panose="020B0604030504040204" pitchFamily="34" charset="0"/>
                <a:ea typeface="MS PGothic" panose="020B0600070205080204" pitchFamily="34" charset="-128"/>
              </a:defRPr>
            </a:lvl1pPr>
            <a:lvl2pPr marL="742950" indent="-285750">
              <a:defRPr sz="1600">
                <a:solidFill>
                  <a:schemeClr val="tx1"/>
                </a:solidFill>
                <a:latin typeface="Tahoma" panose="020B0604030504040204" pitchFamily="34" charset="0"/>
                <a:ea typeface="MS PGothic" panose="020B0600070205080204" pitchFamily="34" charset="-128"/>
              </a:defRPr>
            </a:lvl2pPr>
            <a:lvl3pPr marL="1143000" indent="-228600">
              <a:defRPr sz="1600">
                <a:solidFill>
                  <a:schemeClr val="tx1"/>
                </a:solidFill>
                <a:latin typeface="Tahoma" panose="020B0604030504040204" pitchFamily="34" charset="0"/>
                <a:ea typeface="MS PGothic" panose="020B0600070205080204" pitchFamily="34" charset="-128"/>
              </a:defRPr>
            </a:lvl3pPr>
            <a:lvl4pPr marL="1600200" indent="-228600">
              <a:defRPr sz="1600">
                <a:solidFill>
                  <a:schemeClr val="tx1"/>
                </a:solidFill>
                <a:latin typeface="Tahoma" panose="020B0604030504040204" pitchFamily="34" charset="0"/>
                <a:ea typeface="MS PGothic" panose="020B0600070205080204" pitchFamily="34" charset="-128"/>
              </a:defRPr>
            </a:lvl4pPr>
            <a:lvl5pPr marL="2057400" indent="-228600">
              <a:defRPr sz="1600">
                <a:solidFill>
                  <a:schemeClr val="tx1"/>
                </a:solidFill>
                <a:latin typeface="Tahoma" panose="020B0604030504040204" pitchFamily="34" charset="0"/>
                <a:ea typeface="MS PGothic"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MS PGothic" panose="020B0600070205080204" pitchFamily="34" charset="-128"/>
              </a:defRPr>
            </a:lvl9pPr>
          </a:lstStyle>
          <a:p>
            <a:pPr algn="l"/>
            <a:r>
              <a:rPr lang="en-US" altLang="en-US" dirty="0"/>
              <a:t>additively increase window size …</a:t>
            </a:r>
          </a:p>
          <a:p>
            <a:pPr algn="l"/>
            <a:r>
              <a:rPr lang="en-US" altLang="en-US" dirty="0"/>
              <a:t>…. until loss occurs</a:t>
            </a:r>
          </a:p>
        </p:txBody>
      </p:sp>
      <p:sp>
        <p:nvSpPr>
          <p:cNvPr id="33" name="Freeform 33">
            <a:extLst>
              <a:ext uri="{FF2B5EF4-FFF2-40B4-BE49-F238E27FC236}">
                <a16:creationId xmlns:a16="http://schemas.microsoft.com/office/drawing/2014/main" id="{C7D17CA2-1B76-4100-B62D-3D655FD15359}"/>
              </a:ext>
            </a:extLst>
          </p:cNvPr>
          <p:cNvSpPr>
            <a:spLocks/>
          </p:cNvSpPr>
          <p:nvPr/>
        </p:nvSpPr>
        <p:spPr bwMode="auto">
          <a:xfrm>
            <a:off x="5122864" y="3816350"/>
            <a:ext cx="858837" cy="1016000"/>
          </a:xfrm>
          <a:custGeom>
            <a:avLst/>
            <a:gdLst>
              <a:gd name="T0" fmla="*/ 2147483647 w 541"/>
              <a:gd name="T1" fmla="*/ 0 h 640"/>
              <a:gd name="T2" fmla="*/ 0 w 541"/>
              <a:gd name="T3" fmla="*/ 0 h 640"/>
              <a:gd name="T4" fmla="*/ 0 w 541"/>
              <a:gd name="T5" fmla="*/ 2147483647 h 640"/>
              <a:gd name="T6" fmla="*/ 0 60000 65536"/>
              <a:gd name="T7" fmla="*/ 0 60000 65536"/>
              <a:gd name="T8" fmla="*/ 0 60000 65536"/>
            </a:gdLst>
            <a:ahLst/>
            <a:cxnLst>
              <a:cxn ang="T6">
                <a:pos x="T0" y="T1"/>
              </a:cxn>
              <a:cxn ang="T7">
                <a:pos x="T2" y="T3"/>
              </a:cxn>
              <a:cxn ang="T8">
                <a:pos x="T4" y="T5"/>
              </a:cxn>
            </a:cxnLst>
            <a:rect l="0" t="0" r="r" b="b"/>
            <a:pathLst>
              <a:path w="541" h="640">
                <a:moveTo>
                  <a:pt x="541" y="0"/>
                </a:moveTo>
                <a:lnTo>
                  <a:pt x="0" y="0"/>
                </a:lnTo>
                <a:lnTo>
                  <a:pt x="0" y="640"/>
                </a:lnTo>
              </a:path>
            </a:pathLst>
          </a:custGeom>
          <a:noFill/>
          <a:ln w="9525" cap="flat" cmpd="sng">
            <a:solidFill>
              <a:schemeClr val="tx1"/>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34" name="Freeform 34">
            <a:extLst>
              <a:ext uri="{FF2B5EF4-FFF2-40B4-BE49-F238E27FC236}">
                <a16:creationId xmlns:a16="http://schemas.microsoft.com/office/drawing/2014/main" id="{F253D646-731A-4BBC-B85F-1145ED6EE7C3}"/>
              </a:ext>
            </a:extLst>
          </p:cNvPr>
          <p:cNvSpPr>
            <a:spLocks/>
          </p:cNvSpPr>
          <p:nvPr/>
        </p:nvSpPr>
        <p:spPr bwMode="auto">
          <a:xfrm>
            <a:off x="5267326" y="4019551"/>
            <a:ext cx="796925" cy="1000125"/>
          </a:xfrm>
          <a:custGeom>
            <a:avLst/>
            <a:gdLst>
              <a:gd name="T0" fmla="*/ 2147483647 w 502"/>
              <a:gd name="T1" fmla="*/ 0 h 630"/>
              <a:gd name="T2" fmla="*/ 2147483647 w 502"/>
              <a:gd name="T3" fmla="*/ 2147483647 h 630"/>
              <a:gd name="T4" fmla="*/ 2147483647 w 502"/>
              <a:gd name="T5" fmla="*/ 2147483647 h 630"/>
              <a:gd name="T6" fmla="*/ 0 w 502"/>
              <a:gd name="T7" fmla="*/ 2147483647 h 63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02" h="630">
                <a:moveTo>
                  <a:pt x="502" y="0"/>
                </a:moveTo>
                <a:lnTo>
                  <a:pt x="56" y="2"/>
                </a:lnTo>
                <a:lnTo>
                  <a:pt x="54" y="630"/>
                </a:lnTo>
                <a:lnTo>
                  <a:pt x="0" y="630"/>
                </a:lnTo>
              </a:path>
            </a:pathLst>
          </a:custGeom>
          <a:noFill/>
          <a:ln w="9525" cap="flat" cmpd="sng">
            <a:solidFill>
              <a:schemeClr val="tx1"/>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36" name="Freeform 36">
            <a:extLst>
              <a:ext uri="{FF2B5EF4-FFF2-40B4-BE49-F238E27FC236}">
                <a16:creationId xmlns:a16="http://schemas.microsoft.com/office/drawing/2014/main" id="{8A5451F6-429F-4D57-8683-C4DBDAA68BC3}"/>
              </a:ext>
            </a:extLst>
          </p:cNvPr>
          <p:cNvSpPr>
            <a:spLocks/>
          </p:cNvSpPr>
          <p:nvPr/>
        </p:nvSpPr>
        <p:spPr bwMode="auto">
          <a:xfrm>
            <a:off x="6213476" y="4179888"/>
            <a:ext cx="168275" cy="635000"/>
          </a:xfrm>
          <a:custGeom>
            <a:avLst/>
            <a:gdLst>
              <a:gd name="T0" fmla="*/ 2147483647 w 106"/>
              <a:gd name="T1" fmla="*/ 0 h 400"/>
              <a:gd name="T2" fmla="*/ 2147483647 w 106"/>
              <a:gd name="T3" fmla="*/ 2147483647 h 400"/>
              <a:gd name="T4" fmla="*/ 0 w 106"/>
              <a:gd name="T5" fmla="*/ 2147483647 h 400"/>
              <a:gd name="T6" fmla="*/ 0 60000 65536"/>
              <a:gd name="T7" fmla="*/ 0 60000 65536"/>
              <a:gd name="T8" fmla="*/ 0 60000 65536"/>
            </a:gdLst>
            <a:ahLst/>
            <a:cxnLst>
              <a:cxn ang="T6">
                <a:pos x="T0" y="T1"/>
              </a:cxn>
              <a:cxn ang="T7">
                <a:pos x="T2" y="T3"/>
              </a:cxn>
              <a:cxn ang="T8">
                <a:pos x="T4" y="T5"/>
              </a:cxn>
            </a:cxnLst>
            <a:rect l="0" t="0" r="r" b="b"/>
            <a:pathLst>
              <a:path w="106" h="400">
                <a:moveTo>
                  <a:pt x="106" y="0"/>
                </a:moveTo>
                <a:lnTo>
                  <a:pt x="106" y="400"/>
                </a:lnTo>
                <a:lnTo>
                  <a:pt x="0" y="400"/>
                </a:lnTo>
              </a:path>
            </a:pathLst>
          </a:custGeom>
          <a:noFill/>
          <a:ln w="9525" cap="flat" cmpd="sng">
            <a:solidFill>
              <a:schemeClr val="tx1"/>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5" name="Multiplication Sign 4">
            <a:extLst>
              <a:ext uri="{FF2B5EF4-FFF2-40B4-BE49-F238E27FC236}">
                <a16:creationId xmlns:a16="http://schemas.microsoft.com/office/drawing/2014/main" id="{C42AC557-6067-42F5-9A85-2BCCD71156DB}"/>
              </a:ext>
            </a:extLst>
          </p:cNvPr>
          <p:cNvSpPr/>
          <p:nvPr/>
        </p:nvSpPr>
        <p:spPr bwMode="auto">
          <a:xfrm>
            <a:off x="5844628" y="4213102"/>
            <a:ext cx="378373" cy="376046"/>
          </a:xfrm>
          <a:prstGeom prst="mathMultiply">
            <a:avLst/>
          </a:prstGeom>
          <a:solidFill>
            <a:srgbClr val="FF0000"/>
          </a:solid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atin typeface="Times New Roman" pitchFamily="18" charset="0"/>
            </a:endParaRPr>
          </a:p>
        </p:txBody>
      </p:sp>
      <p:sp>
        <p:nvSpPr>
          <p:cNvPr id="6" name="Multiplication Sign 5">
            <a:extLst>
              <a:ext uri="{FF2B5EF4-FFF2-40B4-BE49-F238E27FC236}">
                <a16:creationId xmlns:a16="http://schemas.microsoft.com/office/drawing/2014/main" id="{B7472D09-356F-476F-AC9D-FD6DF7F8698A}"/>
              </a:ext>
            </a:extLst>
          </p:cNvPr>
          <p:cNvSpPr/>
          <p:nvPr/>
        </p:nvSpPr>
        <p:spPr bwMode="auto">
          <a:xfrm>
            <a:off x="7617866" y="4196652"/>
            <a:ext cx="378373" cy="376046"/>
          </a:xfrm>
          <a:prstGeom prst="mathMultiply">
            <a:avLst/>
          </a:prstGeom>
          <a:solidFill>
            <a:srgbClr val="FF0000"/>
          </a:solid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atin typeface="Times New Roman" pitchFamily="18" charset="0"/>
            </a:endParaRPr>
          </a:p>
        </p:txBody>
      </p:sp>
      <p:sp>
        <p:nvSpPr>
          <p:cNvPr id="7" name="Multiplication Sign 6">
            <a:extLst>
              <a:ext uri="{FF2B5EF4-FFF2-40B4-BE49-F238E27FC236}">
                <a16:creationId xmlns:a16="http://schemas.microsoft.com/office/drawing/2014/main" id="{F35074B7-DE92-4216-A95C-CDB1CAA27DC9}"/>
              </a:ext>
            </a:extLst>
          </p:cNvPr>
          <p:cNvSpPr/>
          <p:nvPr/>
        </p:nvSpPr>
        <p:spPr bwMode="auto">
          <a:xfrm>
            <a:off x="6633617" y="4571658"/>
            <a:ext cx="378373" cy="376046"/>
          </a:xfrm>
          <a:prstGeom prst="mathMultiply">
            <a:avLst/>
          </a:prstGeom>
          <a:solidFill>
            <a:srgbClr val="FF0000"/>
          </a:solid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atin typeface="Times New Roman" pitchFamily="18" charset="0"/>
            </a:endParaRPr>
          </a:p>
        </p:txBody>
      </p:sp>
      <p:sp>
        <p:nvSpPr>
          <p:cNvPr id="8" name="Multiplication Sign 7">
            <a:extLst>
              <a:ext uri="{FF2B5EF4-FFF2-40B4-BE49-F238E27FC236}">
                <a16:creationId xmlns:a16="http://schemas.microsoft.com/office/drawing/2014/main" id="{D867D44D-C3CD-4C79-9662-CFC953DF6B8B}"/>
              </a:ext>
            </a:extLst>
          </p:cNvPr>
          <p:cNvSpPr/>
          <p:nvPr/>
        </p:nvSpPr>
        <p:spPr bwMode="auto">
          <a:xfrm>
            <a:off x="8287791" y="4345522"/>
            <a:ext cx="378373" cy="376046"/>
          </a:xfrm>
          <a:prstGeom prst="mathMultiply">
            <a:avLst/>
          </a:prstGeom>
          <a:solidFill>
            <a:srgbClr val="FF0000"/>
          </a:solid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atin typeface="Times New Roman" pitchFamily="18" charset="0"/>
            </a:endParaRPr>
          </a:p>
        </p:txBody>
      </p:sp>
    </p:spTree>
    <p:extLst>
      <p:ext uri="{BB962C8B-B14F-4D97-AF65-F5344CB8AC3E}">
        <p14:creationId xmlns:p14="http://schemas.microsoft.com/office/powerpoint/2010/main" val="317606946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811390" y="258153"/>
            <a:ext cx="11393310" cy="894622"/>
          </a:xfrm>
        </p:spPr>
        <p:txBody>
          <a:bodyPr>
            <a:normAutofit/>
          </a:bodyPr>
          <a:lstStyle/>
          <a:p>
            <a:r>
              <a:rPr lang="en-US" sz="4800" dirty="0"/>
              <a:t>TCP congestion control: AIMD</a:t>
            </a:r>
            <a:endParaRPr lang="en-US" sz="4400" b="0" dirty="0"/>
          </a:p>
        </p:txBody>
      </p:sp>
      <p:sp>
        <p:nvSpPr>
          <p:cNvPr id="135" name="Rectangle 8">
            <a:extLst>
              <a:ext uri="{FF2B5EF4-FFF2-40B4-BE49-F238E27FC236}">
                <a16:creationId xmlns:a16="http://schemas.microsoft.com/office/drawing/2014/main" id="{C755821F-F513-514B-9B5B-FF9A16FD83AB}"/>
              </a:ext>
            </a:extLst>
          </p:cNvPr>
          <p:cNvSpPr>
            <a:spLocks noChangeArrowheads="1"/>
          </p:cNvSpPr>
          <p:nvPr/>
        </p:nvSpPr>
        <p:spPr bwMode="auto">
          <a:xfrm>
            <a:off x="901700" y="1168400"/>
            <a:ext cx="10274300" cy="1447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292100" marR="0" lvl="0" indent="-292100" algn="l" defTabSz="914400" rtl="0" eaLnBrk="1" fontAlgn="auto" latinLnBrk="0" hangingPunct="1">
              <a:lnSpc>
                <a:spcPct val="85000"/>
              </a:lnSpc>
              <a:spcBef>
                <a:spcPct val="20000"/>
              </a:spcBef>
              <a:spcAft>
                <a:spcPts val="0"/>
              </a:spcAft>
              <a:buClr>
                <a:srgbClr val="000099"/>
              </a:buClr>
              <a:buSzPct val="100000"/>
              <a:buFont typeface="Wingdings" charset="2"/>
              <a:buChar char="§"/>
              <a:tabLst/>
              <a:defRPr/>
            </a:pPr>
            <a:r>
              <a:rPr kumimoji="0" lang="en-US" sz="2800" b="0" i="1" u="none" strike="noStrike" kern="1200" cap="none" spc="0" normalizeH="0" baseline="0" noProof="0" dirty="0">
                <a:ln>
                  <a:noFill/>
                </a:ln>
                <a:solidFill>
                  <a:srgbClr val="C00000"/>
                </a:solidFill>
                <a:effectLst/>
                <a:uLnTx/>
                <a:uFillTx/>
                <a:latin typeface="Calibri" panose="020F0502020204030204"/>
                <a:ea typeface="ＭＳ Ｐゴシック" charset="0"/>
                <a:cs typeface="+mn-cs"/>
              </a:rPr>
              <a:t>approach: </a:t>
            </a:r>
            <a:r>
              <a:rPr kumimoji="0" lang="en-US" sz="28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senders can</a:t>
            </a:r>
            <a:r>
              <a:rPr kumimoji="0" lang="en-US" sz="2800" b="0" i="1" u="none" strike="noStrike" kern="1200" cap="none" spc="0" normalizeH="0" baseline="0" noProof="0" dirty="0">
                <a:ln>
                  <a:noFill/>
                </a:ln>
                <a:solidFill>
                  <a:srgbClr val="FF0000"/>
                </a:solidFill>
                <a:effectLst/>
                <a:uLnTx/>
                <a:uFillTx/>
                <a:latin typeface="Calibri" panose="020F0502020204030204"/>
                <a:ea typeface="ＭＳ Ｐゴシック" charset="0"/>
                <a:cs typeface="+mn-cs"/>
              </a:rPr>
              <a:t> </a:t>
            </a:r>
            <a:r>
              <a:rPr kumimoji="0" lang="en-US" sz="28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increase sending rate until packet loss (congestion) occurs, then decrease sending rate on loss event</a:t>
            </a:r>
            <a:endParaRPr kumimoji="0" lang="en-US" sz="2800" b="0" i="0" u="none" strike="noStrike" kern="1200" cap="none" spc="0" normalizeH="0" baseline="0" noProof="0" dirty="0">
              <a:ln>
                <a:noFill/>
              </a:ln>
              <a:solidFill>
                <a:prstClr val="black"/>
              </a:solidFill>
              <a:effectLst/>
              <a:uLnTx/>
              <a:uFillTx/>
              <a:latin typeface="Gill Sans MT" charset="0"/>
              <a:ea typeface="ＭＳ Ｐゴシック" charset="0"/>
              <a:cs typeface="+mn-cs"/>
            </a:endParaRPr>
          </a:p>
        </p:txBody>
      </p:sp>
      <p:sp>
        <p:nvSpPr>
          <p:cNvPr id="141" name="Text Box 13">
            <a:extLst>
              <a:ext uri="{FF2B5EF4-FFF2-40B4-BE49-F238E27FC236}">
                <a16:creationId xmlns:a16="http://schemas.microsoft.com/office/drawing/2014/main" id="{2FD36304-869C-CE42-8550-F12B5FFE2394}"/>
              </a:ext>
            </a:extLst>
          </p:cNvPr>
          <p:cNvSpPr txBox="1">
            <a:spLocks noChangeArrowheads="1"/>
          </p:cNvSpPr>
          <p:nvPr/>
        </p:nvSpPr>
        <p:spPr bwMode="auto">
          <a:xfrm>
            <a:off x="8688708" y="4380805"/>
            <a:ext cx="2769156" cy="150810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0013A3"/>
                </a:solidFill>
                <a:effectLst/>
                <a:uLnTx/>
                <a:uFillTx/>
                <a:latin typeface="Calibri" panose="020F0502020204030204"/>
                <a:ea typeface="ＭＳ Ｐゴシック" charset="0"/>
                <a:cs typeface="+mn-cs"/>
              </a:rPr>
              <a:t>AIMD</a:t>
            </a:r>
            <a:r>
              <a:rPr kumimoji="0" lang="en-US" sz="28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 sawtooth</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behavior: </a:t>
            </a:r>
            <a:r>
              <a:rPr kumimoji="0" lang="en-US" sz="2800" b="0" i="1" u="none" strike="noStrike" kern="1200" cap="none" spc="0" normalizeH="0" baseline="0" noProof="0" dirty="0">
                <a:ln>
                  <a:noFill/>
                </a:ln>
                <a:solidFill>
                  <a:srgbClr val="0013A3"/>
                </a:solidFill>
                <a:effectLst/>
                <a:uLnTx/>
                <a:uFillTx/>
                <a:latin typeface="Calibri" panose="020F0502020204030204"/>
                <a:ea typeface="ＭＳ Ｐゴシック" charset="0"/>
                <a:cs typeface="+mn-cs"/>
              </a:rPr>
              <a:t>probing</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for bandwidth</a:t>
            </a:r>
          </a:p>
        </p:txBody>
      </p:sp>
      <p:sp>
        <p:nvSpPr>
          <p:cNvPr id="35" name="Rectangle 11">
            <a:extLst>
              <a:ext uri="{FF2B5EF4-FFF2-40B4-BE49-F238E27FC236}">
                <a16:creationId xmlns:a16="http://schemas.microsoft.com/office/drawing/2014/main" id="{F39215FA-39B5-484D-8395-F0F1A1C5D622}"/>
              </a:ext>
            </a:extLst>
          </p:cNvPr>
          <p:cNvSpPr>
            <a:spLocks noChangeArrowheads="1"/>
          </p:cNvSpPr>
          <p:nvPr/>
        </p:nvSpPr>
        <p:spPr bwMode="auto">
          <a:xfrm>
            <a:off x="4717339" y="3774454"/>
            <a:ext cx="685800" cy="304800"/>
          </a:xfrm>
          <a:prstGeom prst="rect">
            <a:avLst/>
          </a:prstGeom>
          <a:solidFill>
            <a:schemeClr val="bg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36" name="Line 19">
            <a:extLst>
              <a:ext uri="{FF2B5EF4-FFF2-40B4-BE49-F238E27FC236}">
                <a16:creationId xmlns:a16="http://schemas.microsoft.com/office/drawing/2014/main" id="{D3F6ABF2-92A9-2C40-8D08-91E54606260B}"/>
              </a:ext>
            </a:extLst>
          </p:cNvPr>
          <p:cNvSpPr>
            <a:spLocks noChangeShapeType="1"/>
          </p:cNvSpPr>
          <p:nvPr/>
        </p:nvSpPr>
        <p:spPr bwMode="auto">
          <a:xfrm flipV="1">
            <a:off x="3898189" y="5196854"/>
            <a:ext cx="169863" cy="169862"/>
          </a:xfrm>
          <a:prstGeom prst="line">
            <a:avLst/>
          </a:prstGeom>
          <a:noFill/>
          <a:ln w="381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37" name="Line 20">
            <a:extLst>
              <a:ext uri="{FF2B5EF4-FFF2-40B4-BE49-F238E27FC236}">
                <a16:creationId xmlns:a16="http://schemas.microsoft.com/office/drawing/2014/main" id="{38434DE2-13CB-044F-991F-ED186F200404}"/>
              </a:ext>
            </a:extLst>
          </p:cNvPr>
          <p:cNvSpPr>
            <a:spLocks noChangeShapeType="1"/>
          </p:cNvSpPr>
          <p:nvPr/>
        </p:nvSpPr>
        <p:spPr bwMode="auto">
          <a:xfrm>
            <a:off x="4079164" y="5185741"/>
            <a:ext cx="0" cy="642938"/>
          </a:xfrm>
          <a:prstGeom prst="line">
            <a:avLst/>
          </a:prstGeom>
          <a:noFill/>
          <a:ln w="381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sp>
        <p:nvSpPr>
          <p:cNvPr id="38" name="Line 21">
            <a:extLst>
              <a:ext uri="{FF2B5EF4-FFF2-40B4-BE49-F238E27FC236}">
                <a16:creationId xmlns:a16="http://schemas.microsoft.com/office/drawing/2014/main" id="{1937BB13-75B0-4947-8F7E-C69526352422}"/>
              </a:ext>
            </a:extLst>
          </p:cNvPr>
          <p:cNvSpPr>
            <a:spLocks noChangeShapeType="1"/>
          </p:cNvSpPr>
          <p:nvPr/>
        </p:nvSpPr>
        <p:spPr bwMode="auto">
          <a:xfrm flipV="1">
            <a:off x="4068052" y="4869829"/>
            <a:ext cx="982662" cy="981075"/>
          </a:xfrm>
          <a:prstGeom prst="line">
            <a:avLst/>
          </a:prstGeom>
          <a:noFill/>
          <a:ln w="381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39" name="Line 22">
            <a:extLst>
              <a:ext uri="{FF2B5EF4-FFF2-40B4-BE49-F238E27FC236}">
                <a16:creationId xmlns:a16="http://schemas.microsoft.com/office/drawing/2014/main" id="{D3110501-FE57-9545-B9AC-7B103AF98E40}"/>
              </a:ext>
            </a:extLst>
          </p:cNvPr>
          <p:cNvSpPr>
            <a:spLocks noChangeShapeType="1"/>
          </p:cNvSpPr>
          <p:nvPr/>
        </p:nvSpPr>
        <p:spPr bwMode="auto">
          <a:xfrm>
            <a:off x="5039602" y="4871416"/>
            <a:ext cx="0" cy="801688"/>
          </a:xfrm>
          <a:prstGeom prst="line">
            <a:avLst/>
          </a:prstGeom>
          <a:noFill/>
          <a:ln w="381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41" name="Line 23">
            <a:extLst>
              <a:ext uri="{FF2B5EF4-FFF2-40B4-BE49-F238E27FC236}">
                <a16:creationId xmlns:a16="http://schemas.microsoft.com/office/drawing/2014/main" id="{AAAA55BA-D404-204C-AECA-45F566AECF40}"/>
              </a:ext>
            </a:extLst>
          </p:cNvPr>
          <p:cNvSpPr>
            <a:spLocks noChangeShapeType="1"/>
          </p:cNvSpPr>
          <p:nvPr/>
        </p:nvSpPr>
        <p:spPr bwMode="auto">
          <a:xfrm flipV="1">
            <a:off x="5031664" y="5168279"/>
            <a:ext cx="525463" cy="523875"/>
          </a:xfrm>
          <a:prstGeom prst="line">
            <a:avLst/>
          </a:prstGeom>
          <a:noFill/>
          <a:ln w="381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43" name="Line 24">
            <a:extLst>
              <a:ext uri="{FF2B5EF4-FFF2-40B4-BE49-F238E27FC236}">
                <a16:creationId xmlns:a16="http://schemas.microsoft.com/office/drawing/2014/main" id="{43AEBE7F-F2BB-5943-A7EA-ACC4591C9E55}"/>
              </a:ext>
            </a:extLst>
          </p:cNvPr>
          <p:cNvSpPr>
            <a:spLocks noChangeShapeType="1"/>
          </p:cNvSpPr>
          <p:nvPr/>
        </p:nvSpPr>
        <p:spPr bwMode="auto">
          <a:xfrm>
            <a:off x="5557127" y="5163516"/>
            <a:ext cx="0" cy="688975"/>
          </a:xfrm>
          <a:prstGeom prst="line">
            <a:avLst/>
          </a:prstGeom>
          <a:noFill/>
          <a:ln w="381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44" name="Line 25">
            <a:extLst>
              <a:ext uri="{FF2B5EF4-FFF2-40B4-BE49-F238E27FC236}">
                <a16:creationId xmlns:a16="http://schemas.microsoft.com/office/drawing/2014/main" id="{6F7F0A4B-818C-8448-8543-A37DAD19EABE}"/>
              </a:ext>
            </a:extLst>
          </p:cNvPr>
          <p:cNvSpPr>
            <a:spLocks noChangeShapeType="1"/>
          </p:cNvSpPr>
          <p:nvPr/>
        </p:nvSpPr>
        <p:spPr bwMode="auto">
          <a:xfrm flipV="1">
            <a:off x="5568240" y="4849191"/>
            <a:ext cx="969963" cy="981075"/>
          </a:xfrm>
          <a:prstGeom prst="line">
            <a:avLst/>
          </a:prstGeom>
          <a:noFill/>
          <a:ln w="381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45" name="Line 26">
            <a:extLst>
              <a:ext uri="{FF2B5EF4-FFF2-40B4-BE49-F238E27FC236}">
                <a16:creationId xmlns:a16="http://schemas.microsoft.com/office/drawing/2014/main" id="{19538173-60A5-BC46-A9E4-749776021102}"/>
              </a:ext>
            </a:extLst>
          </p:cNvPr>
          <p:cNvSpPr>
            <a:spLocks noChangeShapeType="1"/>
          </p:cNvSpPr>
          <p:nvPr/>
        </p:nvSpPr>
        <p:spPr bwMode="auto">
          <a:xfrm>
            <a:off x="6533440" y="4849191"/>
            <a:ext cx="11113" cy="835025"/>
          </a:xfrm>
          <a:prstGeom prst="line">
            <a:avLst/>
          </a:prstGeom>
          <a:noFill/>
          <a:ln w="381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46" name="Line 29">
            <a:extLst>
              <a:ext uri="{FF2B5EF4-FFF2-40B4-BE49-F238E27FC236}">
                <a16:creationId xmlns:a16="http://schemas.microsoft.com/office/drawing/2014/main" id="{30FAE305-421D-C042-8E51-7C7D81EEF5FE}"/>
              </a:ext>
            </a:extLst>
          </p:cNvPr>
          <p:cNvSpPr>
            <a:spLocks noChangeShapeType="1"/>
          </p:cNvSpPr>
          <p:nvPr/>
        </p:nvSpPr>
        <p:spPr bwMode="auto">
          <a:xfrm flipV="1">
            <a:off x="6538202" y="5012704"/>
            <a:ext cx="666750" cy="666750"/>
          </a:xfrm>
          <a:prstGeom prst="line">
            <a:avLst/>
          </a:prstGeom>
          <a:noFill/>
          <a:ln w="381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47" name="Line 30">
            <a:extLst>
              <a:ext uri="{FF2B5EF4-FFF2-40B4-BE49-F238E27FC236}">
                <a16:creationId xmlns:a16="http://schemas.microsoft.com/office/drawing/2014/main" id="{031213C2-BAEE-5346-905B-3F89E1716013}"/>
              </a:ext>
            </a:extLst>
          </p:cNvPr>
          <p:cNvSpPr>
            <a:spLocks noChangeShapeType="1"/>
          </p:cNvSpPr>
          <p:nvPr/>
        </p:nvSpPr>
        <p:spPr bwMode="auto">
          <a:xfrm>
            <a:off x="7204952" y="4998416"/>
            <a:ext cx="0" cy="747712"/>
          </a:xfrm>
          <a:prstGeom prst="line">
            <a:avLst/>
          </a:prstGeom>
          <a:noFill/>
          <a:ln w="381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48" name="Line 31">
            <a:extLst>
              <a:ext uri="{FF2B5EF4-FFF2-40B4-BE49-F238E27FC236}">
                <a16:creationId xmlns:a16="http://schemas.microsoft.com/office/drawing/2014/main" id="{AEA390E0-709D-FA45-91DE-52C0460D608A}"/>
              </a:ext>
            </a:extLst>
          </p:cNvPr>
          <p:cNvSpPr>
            <a:spLocks noChangeShapeType="1"/>
          </p:cNvSpPr>
          <p:nvPr/>
        </p:nvSpPr>
        <p:spPr bwMode="auto">
          <a:xfrm flipV="1">
            <a:off x="7195427" y="4746004"/>
            <a:ext cx="876300" cy="1014412"/>
          </a:xfrm>
          <a:prstGeom prst="line">
            <a:avLst/>
          </a:prstGeom>
          <a:noFill/>
          <a:ln w="381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grpSp>
        <p:nvGrpSpPr>
          <p:cNvPr id="53" name="Group 52">
            <a:extLst>
              <a:ext uri="{FF2B5EF4-FFF2-40B4-BE49-F238E27FC236}">
                <a16:creationId xmlns:a16="http://schemas.microsoft.com/office/drawing/2014/main" id="{82C492E2-E058-BD40-8FFC-FCED8F0093C0}"/>
              </a:ext>
            </a:extLst>
          </p:cNvPr>
          <p:cNvGrpSpPr/>
          <p:nvPr/>
        </p:nvGrpSpPr>
        <p:grpSpPr>
          <a:xfrm>
            <a:off x="3439503" y="4254500"/>
            <a:ext cx="4602061" cy="2566366"/>
            <a:chOff x="4099903" y="3937000"/>
            <a:chExt cx="4602061" cy="2566366"/>
          </a:xfrm>
        </p:grpSpPr>
        <p:sp>
          <p:nvSpPr>
            <p:cNvPr id="54" name="Text Box 12">
              <a:extLst>
                <a:ext uri="{FF2B5EF4-FFF2-40B4-BE49-F238E27FC236}">
                  <a16:creationId xmlns:a16="http://schemas.microsoft.com/office/drawing/2014/main" id="{18CC901F-184A-1147-B991-15E650618DC6}"/>
                </a:ext>
              </a:extLst>
            </p:cNvPr>
            <p:cNvSpPr txBox="1">
              <a:spLocks noChangeArrowheads="1"/>
            </p:cNvSpPr>
            <p:nvPr/>
          </p:nvSpPr>
          <p:spPr bwMode="auto">
            <a:xfrm rot="16200000">
              <a:off x="3117142" y="4919761"/>
              <a:ext cx="2273300" cy="307777"/>
            </a:xfrm>
            <a:prstGeom prst="rect">
              <a:avLst/>
            </a:prstGeom>
            <a:solidFill>
              <a:schemeClr val="bg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charset="0"/>
                  <a:ea typeface="ＭＳ Ｐゴシック" charset="0"/>
                  <a:cs typeface="+mn-cs"/>
                </a:rPr>
                <a:t>TCP sender  Sending rate</a:t>
              </a:r>
            </a:p>
          </p:txBody>
        </p:sp>
        <p:sp>
          <p:nvSpPr>
            <p:cNvPr id="55" name="Line 17">
              <a:extLst>
                <a:ext uri="{FF2B5EF4-FFF2-40B4-BE49-F238E27FC236}">
                  <a16:creationId xmlns:a16="http://schemas.microsoft.com/office/drawing/2014/main" id="{EF2F6AD0-B3EF-0B4C-88EA-BCCC113FD5FC}"/>
                </a:ext>
              </a:extLst>
            </p:cNvPr>
            <p:cNvSpPr>
              <a:spLocks noChangeShapeType="1"/>
            </p:cNvSpPr>
            <p:nvPr/>
          </p:nvSpPr>
          <p:spPr bwMode="auto">
            <a:xfrm>
              <a:off x="4558589" y="6176341"/>
              <a:ext cx="4143375" cy="0"/>
            </a:xfrm>
            <a:prstGeom prst="line">
              <a:avLst/>
            </a:prstGeom>
            <a:noFill/>
            <a:ln w="2857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56" name="Line 18">
              <a:extLst>
                <a:ext uri="{FF2B5EF4-FFF2-40B4-BE49-F238E27FC236}">
                  <a16:creationId xmlns:a16="http://schemas.microsoft.com/office/drawing/2014/main" id="{11B2DFEF-102F-D74F-9B47-304A5DF4E68F}"/>
                </a:ext>
              </a:extLst>
            </p:cNvPr>
            <p:cNvSpPr>
              <a:spLocks noChangeShapeType="1"/>
            </p:cNvSpPr>
            <p:nvPr/>
          </p:nvSpPr>
          <p:spPr bwMode="auto">
            <a:xfrm>
              <a:off x="4546600" y="4203700"/>
              <a:ext cx="877" cy="1974229"/>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sp>
          <p:nvSpPr>
            <p:cNvPr id="58" name="Text Box 40">
              <a:extLst>
                <a:ext uri="{FF2B5EF4-FFF2-40B4-BE49-F238E27FC236}">
                  <a16:creationId xmlns:a16="http://schemas.microsoft.com/office/drawing/2014/main" id="{27E5BB5F-DA02-D949-9477-C50B724C7125}"/>
                </a:ext>
              </a:extLst>
            </p:cNvPr>
            <p:cNvSpPr txBox="1">
              <a:spLocks noChangeArrowheads="1"/>
            </p:cNvSpPr>
            <p:nvPr/>
          </p:nvSpPr>
          <p:spPr bwMode="auto">
            <a:xfrm>
              <a:off x="6125452" y="6166816"/>
              <a:ext cx="576262" cy="3365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Tahoma" charset="0"/>
                  <a:ea typeface="ＭＳ Ｐゴシック" charset="0"/>
                  <a:cs typeface="+mn-cs"/>
                </a:rPr>
                <a:t>time</a:t>
              </a:r>
            </a:p>
          </p:txBody>
        </p:sp>
      </p:grpSp>
      <p:grpSp>
        <p:nvGrpSpPr>
          <p:cNvPr id="9" name="Group 8">
            <a:extLst>
              <a:ext uri="{FF2B5EF4-FFF2-40B4-BE49-F238E27FC236}">
                <a16:creationId xmlns:a16="http://schemas.microsoft.com/office/drawing/2014/main" id="{CE38AC8E-A4ED-7042-8221-EEFB417FF7BA}"/>
              </a:ext>
            </a:extLst>
          </p:cNvPr>
          <p:cNvGrpSpPr/>
          <p:nvPr/>
        </p:nvGrpSpPr>
        <p:grpSpPr>
          <a:xfrm>
            <a:off x="965200" y="2146300"/>
            <a:ext cx="5054600" cy="1905000"/>
            <a:chOff x="0" y="4533900"/>
            <a:chExt cx="4762500" cy="1905000"/>
          </a:xfrm>
        </p:grpSpPr>
        <p:sp>
          <p:nvSpPr>
            <p:cNvPr id="3" name="Rectangle 2">
              <a:extLst>
                <a:ext uri="{FF2B5EF4-FFF2-40B4-BE49-F238E27FC236}">
                  <a16:creationId xmlns:a16="http://schemas.microsoft.com/office/drawing/2014/main" id="{EA9A0FF2-0607-BD44-8404-E086F64972BE}"/>
                </a:ext>
              </a:extLst>
            </p:cNvPr>
            <p:cNvSpPr/>
            <p:nvPr/>
          </p:nvSpPr>
          <p:spPr>
            <a:xfrm>
              <a:off x="406846" y="4737100"/>
              <a:ext cx="4334880" cy="1435100"/>
            </a:xfrm>
            <a:prstGeom prst="rect">
              <a:avLst/>
            </a:prstGeom>
            <a:solidFill>
              <a:schemeClr val="bg1"/>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60" name="Rectangle 8">
              <a:extLst>
                <a:ext uri="{FF2B5EF4-FFF2-40B4-BE49-F238E27FC236}">
                  <a16:creationId xmlns:a16="http://schemas.microsoft.com/office/drawing/2014/main" id="{83C5ED77-5FA7-AC4C-AB2A-245D62DB4EB6}"/>
                </a:ext>
              </a:extLst>
            </p:cNvPr>
            <p:cNvSpPr>
              <a:spLocks noChangeArrowheads="1"/>
            </p:cNvSpPr>
            <p:nvPr/>
          </p:nvSpPr>
          <p:spPr bwMode="auto">
            <a:xfrm>
              <a:off x="0" y="4991100"/>
              <a:ext cx="4762500" cy="1447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457200" marR="0" lvl="1" indent="0" algn="l" defTabSz="914400" rtl="0" eaLnBrk="1" fontAlgn="auto" latinLnBrk="0" hangingPunct="1">
                <a:lnSpc>
                  <a:spcPct val="85000"/>
                </a:lnSpc>
                <a:spcBef>
                  <a:spcPct val="20000"/>
                </a:spcBef>
                <a:spcAft>
                  <a:spcPts val="0"/>
                </a:spcAft>
                <a:buClr>
                  <a:srgbClr val="000099"/>
                </a:buClr>
                <a:buSzTx/>
                <a:buFontTx/>
                <a:buNone/>
                <a:tabLst/>
                <a:defRPr/>
              </a:pPr>
              <a:r>
                <a:rPr kumimoji="0" lang="en-US" sz="2600" b="0" i="0" u="none" strike="noStrike" kern="1200" cap="none" spc="0" normalizeH="0" baseline="0" noProof="0" dirty="0">
                  <a:ln>
                    <a:noFill/>
                  </a:ln>
                  <a:solidFill>
                    <a:prstClr val="black"/>
                  </a:solidFill>
                  <a:effectLst/>
                  <a:uLnTx/>
                  <a:uFillTx/>
                  <a:latin typeface="Calibri"/>
                  <a:ea typeface="ＭＳ Ｐゴシック" charset="0"/>
                  <a:cs typeface="+mn-cs"/>
                </a:rPr>
                <a:t>increase sending rate </a:t>
              </a:r>
              <a:r>
                <a:rPr kumimoji="0" lang="en-US" sz="2600" b="0" i="0" u="none" strike="noStrike" kern="1200" cap="none" spc="0" normalizeH="0" baseline="0" noProof="0" dirty="0">
                  <a:ln>
                    <a:noFill/>
                  </a:ln>
                  <a:solidFill>
                    <a:prstClr val="black"/>
                  </a:solidFill>
                  <a:effectLst/>
                  <a:uLnTx/>
                  <a:uFillTx/>
                  <a:latin typeface="Gill Sans MT" charset="0"/>
                  <a:ea typeface="ＭＳ Ｐゴシック" charset="0"/>
                  <a:cs typeface="+mn-cs"/>
                </a:rPr>
                <a:t>by </a:t>
              </a:r>
              <a:r>
                <a:rPr kumimoji="0" lang="en-US" sz="26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1 maximum segment size (1 packet) every RTT until loss detected</a:t>
              </a:r>
              <a:endParaRPr kumimoji="0" lang="en-US" sz="2600" b="0" i="1" u="none" strike="noStrike" kern="1200" cap="none" spc="0" normalizeH="0" baseline="0" noProof="0" dirty="0">
                <a:ln>
                  <a:noFill/>
                </a:ln>
                <a:solidFill>
                  <a:prstClr val="black"/>
                </a:solidFill>
                <a:effectLst/>
                <a:uLnTx/>
                <a:uFillTx/>
                <a:latin typeface="Calibri" panose="020F0502020204030204"/>
                <a:ea typeface="ＭＳ Ｐゴシック" charset="0"/>
                <a:cs typeface="+mn-cs"/>
              </a:endParaRPr>
            </a:p>
          </p:txBody>
        </p:sp>
        <p:sp>
          <p:nvSpPr>
            <p:cNvPr id="136" name="Rectangle 8">
              <a:extLst>
                <a:ext uri="{FF2B5EF4-FFF2-40B4-BE49-F238E27FC236}">
                  <a16:creationId xmlns:a16="http://schemas.microsoft.com/office/drawing/2014/main" id="{91ECB6E6-4418-7243-B13D-E7E4DAE72D34}"/>
                </a:ext>
              </a:extLst>
            </p:cNvPr>
            <p:cNvSpPr>
              <a:spLocks noChangeArrowheads="1"/>
            </p:cNvSpPr>
            <p:nvPr/>
          </p:nvSpPr>
          <p:spPr bwMode="auto">
            <a:xfrm>
              <a:off x="508000" y="4533900"/>
              <a:ext cx="2667000" cy="444500"/>
            </a:xfrm>
            <a:prstGeom prst="rect">
              <a:avLst/>
            </a:prstGeom>
            <a:solidFill>
              <a:schemeClr val="bg1"/>
            </a:solid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auto" latinLnBrk="0" hangingPunct="1">
                <a:lnSpc>
                  <a:spcPct val="85000"/>
                </a:lnSpc>
                <a:spcBef>
                  <a:spcPct val="20000"/>
                </a:spcBef>
                <a:spcAft>
                  <a:spcPts val="0"/>
                </a:spcAft>
                <a:buClr>
                  <a:srgbClr val="000099"/>
                </a:buClr>
                <a:buSzTx/>
                <a:buFontTx/>
                <a:buNone/>
                <a:tabLst/>
                <a:defRPr/>
              </a:pPr>
              <a:r>
                <a:rPr kumimoji="0" lang="en-US" sz="2800" b="0" i="1" u="sng" strike="noStrike" kern="1200" cap="none" spc="0" normalizeH="0" baseline="0" noProof="0" dirty="0">
                  <a:ln>
                    <a:noFill/>
                  </a:ln>
                  <a:solidFill>
                    <a:srgbClr val="00B050"/>
                  </a:solidFill>
                  <a:effectLst/>
                  <a:uLnTx/>
                  <a:uFillTx/>
                  <a:latin typeface="Calibri" panose="020F0502020204030204"/>
                  <a:ea typeface="ＭＳ Ｐゴシック" charset="0"/>
                  <a:cs typeface="+mn-cs"/>
                </a:rPr>
                <a:t>A</a:t>
              </a:r>
              <a:r>
                <a:rPr kumimoji="0" lang="en-US" sz="2800" b="0" i="1" u="none" strike="noStrike" kern="1200" cap="none" spc="0" normalizeH="0" baseline="0" noProof="0" dirty="0">
                  <a:ln>
                    <a:noFill/>
                  </a:ln>
                  <a:solidFill>
                    <a:srgbClr val="00B050"/>
                  </a:solidFill>
                  <a:effectLst/>
                  <a:uLnTx/>
                  <a:uFillTx/>
                  <a:latin typeface="Calibri" panose="020F0502020204030204"/>
                  <a:ea typeface="ＭＳ Ｐゴシック" charset="0"/>
                  <a:cs typeface="+mn-cs"/>
                </a:rPr>
                <a:t>dditive </a:t>
              </a:r>
              <a:r>
                <a:rPr kumimoji="0" lang="en-US" sz="2800" b="0" i="1" u="sng" strike="noStrike" kern="1200" cap="none" spc="0" normalizeH="0" baseline="0" noProof="0" dirty="0">
                  <a:ln>
                    <a:noFill/>
                  </a:ln>
                  <a:solidFill>
                    <a:srgbClr val="00B050"/>
                  </a:solidFill>
                  <a:effectLst/>
                  <a:uLnTx/>
                  <a:uFillTx/>
                  <a:latin typeface="Calibri" panose="020F0502020204030204"/>
                  <a:ea typeface="ＭＳ Ｐゴシック" charset="0"/>
                  <a:cs typeface="+mn-cs"/>
                </a:rPr>
                <a:t>I</a:t>
              </a:r>
              <a:r>
                <a:rPr kumimoji="0" lang="en-US" sz="2800" b="0" i="1" u="none" strike="noStrike" kern="1200" cap="none" spc="0" normalizeH="0" baseline="0" noProof="0" dirty="0">
                  <a:ln>
                    <a:noFill/>
                  </a:ln>
                  <a:solidFill>
                    <a:srgbClr val="00B050"/>
                  </a:solidFill>
                  <a:effectLst/>
                  <a:uLnTx/>
                  <a:uFillTx/>
                  <a:latin typeface="Calibri" panose="020F0502020204030204"/>
                  <a:ea typeface="ＭＳ Ｐゴシック" charset="0"/>
                  <a:cs typeface="+mn-cs"/>
                </a:rPr>
                <a:t>ncrease</a:t>
              </a:r>
              <a:endParaRPr kumimoji="0" lang="en-US" sz="2800" b="0" i="0" u="none" strike="noStrike" kern="1200" cap="none" spc="0" normalizeH="0" baseline="0" noProof="0" dirty="0">
                <a:ln>
                  <a:noFill/>
                </a:ln>
                <a:solidFill>
                  <a:srgbClr val="00B050"/>
                </a:solidFill>
                <a:effectLst/>
                <a:uLnTx/>
                <a:uFillTx/>
                <a:latin typeface="Gill Sans MT" charset="0"/>
                <a:ea typeface="ＭＳ Ｐゴシック" charset="0"/>
                <a:cs typeface="+mn-cs"/>
              </a:endParaRPr>
            </a:p>
          </p:txBody>
        </p:sp>
      </p:grpSp>
      <p:grpSp>
        <p:nvGrpSpPr>
          <p:cNvPr id="63" name="Group 62">
            <a:extLst>
              <a:ext uri="{FF2B5EF4-FFF2-40B4-BE49-F238E27FC236}">
                <a16:creationId xmlns:a16="http://schemas.microsoft.com/office/drawing/2014/main" id="{29F4C833-80E3-E14A-98F5-D02EBF4C0AC6}"/>
              </a:ext>
            </a:extLst>
          </p:cNvPr>
          <p:cNvGrpSpPr/>
          <p:nvPr/>
        </p:nvGrpSpPr>
        <p:grpSpPr>
          <a:xfrm>
            <a:off x="6007100" y="2197100"/>
            <a:ext cx="4749800" cy="1422400"/>
            <a:chOff x="38100" y="4533900"/>
            <a:chExt cx="4749800" cy="1422400"/>
          </a:xfrm>
        </p:grpSpPr>
        <p:sp>
          <p:nvSpPr>
            <p:cNvPr id="64" name="Rectangle 63">
              <a:extLst>
                <a:ext uri="{FF2B5EF4-FFF2-40B4-BE49-F238E27FC236}">
                  <a16:creationId xmlns:a16="http://schemas.microsoft.com/office/drawing/2014/main" id="{7ED9889A-D576-6948-99EB-B6AAAAF94FF1}"/>
                </a:ext>
              </a:extLst>
            </p:cNvPr>
            <p:cNvSpPr/>
            <p:nvPr/>
          </p:nvSpPr>
          <p:spPr>
            <a:xfrm>
              <a:off x="342900" y="4686300"/>
              <a:ext cx="4267200" cy="1270000"/>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65" name="Rectangle 8">
              <a:extLst>
                <a:ext uri="{FF2B5EF4-FFF2-40B4-BE49-F238E27FC236}">
                  <a16:creationId xmlns:a16="http://schemas.microsoft.com/office/drawing/2014/main" id="{12492D08-6387-3C44-BE8F-DFB7A535E296}"/>
                </a:ext>
              </a:extLst>
            </p:cNvPr>
            <p:cNvSpPr>
              <a:spLocks noChangeArrowheads="1"/>
            </p:cNvSpPr>
            <p:nvPr/>
          </p:nvSpPr>
          <p:spPr bwMode="auto">
            <a:xfrm>
              <a:off x="38100" y="4991100"/>
              <a:ext cx="4749800" cy="8255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457200" marR="0" lvl="1" indent="0" algn="l" defTabSz="914400" rtl="0" eaLnBrk="1" fontAlgn="auto" latinLnBrk="0" hangingPunct="1">
                <a:lnSpc>
                  <a:spcPct val="85000"/>
                </a:lnSpc>
                <a:spcBef>
                  <a:spcPct val="20000"/>
                </a:spcBef>
                <a:spcAft>
                  <a:spcPts val="0"/>
                </a:spcAft>
                <a:buClr>
                  <a:srgbClr val="000099"/>
                </a:buClr>
                <a:buSzTx/>
                <a:buFontTx/>
                <a:buNone/>
                <a:tabLst/>
                <a:defRPr/>
              </a:pPr>
              <a:r>
                <a:rPr kumimoji="0" lang="en-US" sz="26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cut sending rate in half at each loss event</a:t>
              </a:r>
              <a:endParaRPr kumimoji="0" lang="en-US" sz="2600" b="0" i="1" u="none" strike="noStrike" kern="1200" cap="none" spc="0" normalizeH="0" baseline="0" noProof="0" dirty="0">
                <a:ln>
                  <a:noFill/>
                </a:ln>
                <a:solidFill>
                  <a:prstClr val="black"/>
                </a:solidFill>
                <a:effectLst/>
                <a:uLnTx/>
                <a:uFillTx/>
                <a:latin typeface="Calibri"/>
                <a:ea typeface="ＭＳ Ｐゴシック" charset="0"/>
                <a:cs typeface="+mn-cs"/>
              </a:endParaRPr>
            </a:p>
            <a:p>
              <a:pPr marL="342900" marR="0" lvl="0" indent="-342900" algn="l" defTabSz="914400" rtl="0" eaLnBrk="1" fontAlgn="auto" latinLnBrk="0" hangingPunct="1">
                <a:lnSpc>
                  <a:spcPct val="85000"/>
                </a:lnSpc>
                <a:spcBef>
                  <a:spcPct val="20000"/>
                </a:spcBef>
                <a:spcAft>
                  <a:spcPts val="0"/>
                </a:spcAft>
                <a:buClr>
                  <a:srgbClr val="000099"/>
                </a:buClr>
                <a:buSzPct val="65000"/>
                <a:buFont typeface="Wingdings" charset="0"/>
                <a:buChar char="v"/>
                <a:tabLst/>
                <a:defRPr/>
              </a:pPr>
              <a:endParaRPr kumimoji="0" lang="en-US" sz="2800" b="0" i="0" u="none" strike="noStrike" kern="1200" cap="none" spc="0" normalizeH="0" baseline="0" noProof="0" dirty="0">
                <a:ln>
                  <a:noFill/>
                </a:ln>
                <a:solidFill>
                  <a:prstClr val="black"/>
                </a:solidFill>
                <a:effectLst/>
                <a:uLnTx/>
                <a:uFillTx/>
                <a:latin typeface="Gill Sans MT" charset="0"/>
                <a:ea typeface="ＭＳ Ｐゴシック" charset="0"/>
                <a:cs typeface="+mn-cs"/>
              </a:endParaRPr>
            </a:p>
          </p:txBody>
        </p:sp>
        <p:sp>
          <p:nvSpPr>
            <p:cNvPr id="66" name="Rectangle 8">
              <a:extLst>
                <a:ext uri="{FF2B5EF4-FFF2-40B4-BE49-F238E27FC236}">
                  <a16:creationId xmlns:a16="http://schemas.microsoft.com/office/drawing/2014/main" id="{4FA342B4-82DA-FE44-A283-F18BBA2F6E1B}"/>
                </a:ext>
              </a:extLst>
            </p:cNvPr>
            <p:cNvSpPr>
              <a:spLocks noChangeArrowheads="1"/>
            </p:cNvSpPr>
            <p:nvPr/>
          </p:nvSpPr>
          <p:spPr bwMode="auto">
            <a:xfrm>
              <a:off x="508000" y="4533900"/>
              <a:ext cx="3746500" cy="444500"/>
            </a:xfrm>
            <a:prstGeom prst="rect">
              <a:avLst/>
            </a:prstGeom>
            <a:solidFill>
              <a:schemeClr val="bg1"/>
            </a:solid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auto" latinLnBrk="0" hangingPunct="1">
                <a:lnSpc>
                  <a:spcPct val="85000"/>
                </a:lnSpc>
                <a:spcBef>
                  <a:spcPct val="20000"/>
                </a:spcBef>
                <a:spcAft>
                  <a:spcPts val="0"/>
                </a:spcAft>
                <a:buClr>
                  <a:srgbClr val="000099"/>
                </a:buClr>
                <a:buSzTx/>
                <a:buFontTx/>
                <a:buNone/>
                <a:tabLst/>
                <a:defRPr/>
              </a:pPr>
              <a:r>
                <a:rPr kumimoji="0" lang="en-US" sz="2800" b="0" i="1" u="sng" strike="noStrike" kern="1200" cap="none" spc="0" normalizeH="0" baseline="0" noProof="0" dirty="0">
                  <a:ln>
                    <a:noFill/>
                  </a:ln>
                  <a:solidFill>
                    <a:srgbClr val="C00000"/>
                  </a:solidFill>
                  <a:effectLst/>
                  <a:uLnTx/>
                  <a:uFillTx/>
                  <a:latin typeface="Calibri" panose="020F0502020204030204"/>
                  <a:ea typeface="ＭＳ Ｐゴシック" charset="0"/>
                  <a:cs typeface="+mn-cs"/>
                </a:rPr>
                <a:t>M</a:t>
              </a:r>
              <a:r>
                <a:rPr kumimoji="0" lang="en-US" sz="2800" b="0" i="1" u="none" strike="noStrike" kern="1200" cap="none" spc="0" normalizeH="0" baseline="0" noProof="0" dirty="0">
                  <a:ln>
                    <a:noFill/>
                  </a:ln>
                  <a:solidFill>
                    <a:srgbClr val="C00000"/>
                  </a:solidFill>
                  <a:effectLst/>
                  <a:uLnTx/>
                  <a:uFillTx/>
                  <a:latin typeface="Calibri" panose="020F0502020204030204"/>
                  <a:ea typeface="ＭＳ Ｐゴシック" charset="0"/>
                  <a:cs typeface="+mn-cs"/>
                </a:rPr>
                <a:t>ultiplicative </a:t>
              </a:r>
              <a:r>
                <a:rPr kumimoji="0" lang="en-US" sz="2800" b="0" i="1" u="sng" strike="noStrike" kern="1200" cap="none" spc="0" normalizeH="0" baseline="0" noProof="0" dirty="0">
                  <a:ln>
                    <a:noFill/>
                  </a:ln>
                  <a:solidFill>
                    <a:srgbClr val="C00000"/>
                  </a:solidFill>
                  <a:effectLst/>
                  <a:uLnTx/>
                  <a:uFillTx/>
                  <a:latin typeface="Calibri" panose="020F0502020204030204"/>
                  <a:ea typeface="ＭＳ Ｐゴシック" charset="0"/>
                  <a:cs typeface="+mn-cs"/>
                </a:rPr>
                <a:t>D</a:t>
              </a:r>
              <a:r>
                <a:rPr kumimoji="0" lang="en-US" sz="2800" b="0" i="1" u="none" strike="noStrike" kern="1200" cap="none" spc="0" normalizeH="0" baseline="0" noProof="0" dirty="0">
                  <a:ln>
                    <a:noFill/>
                  </a:ln>
                  <a:solidFill>
                    <a:srgbClr val="C00000"/>
                  </a:solidFill>
                  <a:effectLst/>
                  <a:uLnTx/>
                  <a:uFillTx/>
                  <a:latin typeface="Calibri" panose="020F0502020204030204"/>
                  <a:ea typeface="ＭＳ Ｐゴシック" charset="0"/>
                  <a:cs typeface="+mn-cs"/>
                </a:rPr>
                <a:t>ecrease</a:t>
              </a:r>
              <a:endParaRPr kumimoji="0" lang="en-US" sz="2800" b="0" i="0" u="none" strike="noStrike" kern="1200" cap="none" spc="0" normalizeH="0" baseline="0" noProof="0" dirty="0">
                <a:ln>
                  <a:noFill/>
                </a:ln>
                <a:solidFill>
                  <a:srgbClr val="C00000"/>
                </a:solidFill>
                <a:effectLst/>
                <a:uLnTx/>
                <a:uFillTx/>
                <a:latin typeface="Gill Sans MT" charset="0"/>
                <a:ea typeface="ＭＳ Ｐゴシック" charset="0"/>
                <a:cs typeface="+mn-cs"/>
              </a:endParaRPr>
            </a:p>
          </p:txBody>
        </p:sp>
      </p:grpSp>
      <p:grpSp>
        <p:nvGrpSpPr>
          <p:cNvPr id="33" name="Group 32">
            <a:extLst>
              <a:ext uri="{FF2B5EF4-FFF2-40B4-BE49-F238E27FC236}">
                <a16:creationId xmlns:a16="http://schemas.microsoft.com/office/drawing/2014/main" id="{08B9E571-5EFE-DF45-ABEE-F217088B731C}"/>
              </a:ext>
            </a:extLst>
          </p:cNvPr>
          <p:cNvGrpSpPr/>
          <p:nvPr/>
        </p:nvGrpSpPr>
        <p:grpSpPr>
          <a:xfrm>
            <a:off x="3952943" y="3784600"/>
            <a:ext cx="3599234" cy="1591283"/>
            <a:chOff x="3965643" y="3797300"/>
            <a:chExt cx="3599234" cy="1591283"/>
          </a:xfrm>
        </p:grpSpPr>
        <p:grpSp>
          <p:nvGrpSpPr>
            <p:cNvPr id="32" name="Group 31">
              <a:extLst>
                <a:ext uri="{FF2B5EF4-FFF2-40B4-BE49-F238E27FC236}">
                  <a16:creationId xmlns:a16="http://schemas.microsoft.com/office/drawing/2014/main" id="{B98081F5-35B5-A849-A6DC-D92ECEF0752A}"/>
                </a:ext>
              </a:extLst>
            </p:cNvPr>
            <p:cNvGrpSpPr/>
            <p:nvPr/>
          </p:nvGrpSpPr>
          <p:grpSpPr>
            <a:xfrm>
              <a:off x="3965643" y="4159386"/>
              <a:ext cx="3599234" cy="1229197"/>
              <a:chOff x="3965643" y="4159386"/>
              <a:chExt cx="3599234" cy="1229197"/>
            </a:xfrm>
          </p:grpSpPr>
          <p:cxnSp>
            <p:nvCxnSpPr>
              <p:cNvPr id="11" name="Straight Arrow Connector 10">
                <a:extLst>
                  <a:ext uri="{FF2B5EF4-FFF2-40B4-BE49-F238E27FC236}">
                    <a16:creationId xmlns:a16="http://schemas.microsoft.com/office/drawing/2014/main" id="{01079667-0DAA-D94E-A312-DB3C9977FD14}"/>
                  </a:ext>
                </a:extLst>
              </p:cNvPr>
              <p:cNvCxnSpPr>
                <a:cxnSpLocks/>
              </p:cNvCxnSpPr>
              <p:nvPr/>
            </p:nvCxnSpPr>
            <p:spPr>
              <a:xfrm>
                <a:off x="3972128" y="4163438"/>
                <a:ext cx="0" cy="1056262"/>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E4E7717F-1A0D-FF4E-812D-3FD618E53878}"/>
                  </a:ext>
                </a:extLst>
              </p:cNvPr>
              <p:cNvCxnSpPr>
                <a:cxnSpLocks/>
              </p:cNvCxnSpPr>
              <p:nvPr/>
            </p:nvCxnSpPr>
            <p:spPr>
              <a:xfrm>
                <a:off x="4480128" y="4163438"/>
                <a:ext cx="0" cy="1221362"/>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4D125F63-AD27-6B45-AE19-4ABD9BFAAB03}"/>
                  </a:ext>
                </a:extLst>
              </p:cNvPr>
              <p:cNvCxnSpPr>
                <a:cxnSpLocks/>
              </p:cNvCxnSpPr>
              <p:nvPr/>
            </p:nvCxnSpPr>
            <p:spPr>
              <a:xfrm>
                <a:off x="5295630" y="4163438"/>
                <a:ext cx="0" cy="1225145"/>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072EFC86-C803-E843-B374-808FCECBC349}"/>
                  </a:ext>
                </a:extLst>
              </p:cNvPr>
              <p:cNvCxnSpPr>
                <a:cxnSpLocks/>
              </p:cNvCxnSpPr>
              <p:nvPr/>
            </p:nvCxnSpPr>
            <p:spPr>
              <a:xfrm>
                <a:off x="5964941" y="4171542"/>
                <a:ext cx="0" cy="1204339"/>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519D5D13-5D07-4C47-B49B-8AC41BCDCFBB}"/>
                  </a:ext>
                </a:extLst>
              </p:cNvPr>
              <p:cNvCxnSpPr>
                <a:cxnSpLocks/>
              </p:cNvCxnSpPr>
              <p:nvPr/>
            </p:nvCxnSpPr>
            <p:spPr>
              <a:xfrm>
                <a:off x="6794500" y="4165056"/>
                <a:ext cx="0" cy="1193800"/>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449C30FB-E09A-8645-AF59-0F93ED23D5ED}"/>
                  </a:ext>
                </a:extLst>
              </p:cNvPr>
              <p:cNvCxnSpPr>
                <a:cxnSpLocks/>
              </p:cNvCxnSpPr>
              <p:nvPr/>
            </p:nvCxnSpPr>
            <p:spPr>
              <a:xfrm>
                <a:off x="7559743" y="4159386"/>
                <a:ext cx="0" cy="1106520"/>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CE80244-8AE8-9244-8BD7-F7A494EF70AA}"/>
                  </a:ext>
                </a:extLst>
              </p:cNvPr>
              <p:cNvCxnSpPr>
                <a:cxnSpLocks/>
              </p:cNvCxnSpPr>
              <p:nvPr/>
            </p:nvCxnSpPr>
            <p:spPr>
              <a:xfrm>
                <a:off x="3965643" y="4162357"/>
                <a:ext cx="3599234" cy="0"/>
              </a:xfrm>
              <a:prstGeom prst="line">
                <a:avLst/>
              </a:prstGeom>
              <a:ln w="12700">
                <a:solidFill>
                  <a:srgbClr val="00B050"/>
                </a:solidFill>
              </a:ln>
            </p:spPr>
            <p:style>
              <a:lnRef idx="1">
                <a:schemeClr val="accent1"/>
              </a:lnRef>
              <a:fillRef idx="0">
                <a:schemeClr val="accent1"/>
              </a:fillRef>
              <a:effectRef idx="0">
                <a:schemeClr val="accent1"/>
              </a:effectRef>
              <a:fontRef idx="minor">
                <a:schemeClr val="tx1"/>
              </a:fontRef>
            </p:style>
          </p:cxnSp>
        </p:grpSp>
        <p:cxnSp>
          <p:nvCxnSpPr>
            <p:cNvPr id="31" name="Straight Arrow Connector 30">
              <a:extLst>
                <a:ext uri="{FF2B5EF4-FFF2-40B4-BE49-F238E27FC236}">
                  <a16:creationId xmlns:a16="http://schemas.microsoft.com/office/drawing/2014/main" id="{CA3311EB-6DA1-BE40-8300-E0A7E76CCC9C}"/>
                </a:ext>
              </a:extLst>
            </p:cNvPr>
            <p:cNvCxnSpPr/>
            <p:nvPr/>
          </p:nvCxnSpPr>
          <p:spPr>
            <a:xfrm>
              <a:off x="5651500" y="3797300"/>
              <a:ext cx="0" cy="381000"/>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8" name="Group 87">
            <a:extLst>
              <a:ext uri="{FF2B5EF4-FFF2-40B4-BE49-F238E27FC236}">
                <a16:creationId xmlns:a16="http://schemas.microsoft.com/office/drawing/2014/main" id="{46745885-D0C9-5C4A-8189-6C1C08532D61}"/>
              </a:ext>
            </a:extLst>
          </p:cNvPr>
          <p:cNvGrpSpPr/>
          <p:nvPr/>
        </p:nvGrpSpPr>
        <p:grpSpPr>
          <a:xfrm>
            <a:off x="4108450" y="3622675"/>
            <a:ext cx="3819526" cy="1695450"/>
            <a:chOff x="4108450" y="3622675"/>
            <a:chExt cx="3819526" cy="1695450"/>
          </a:xfrm>
        </p:grpSpPr>
        <p:grpSp>
          <p:nvGrpSpPr>
            <p:cNvPr id="85" name="Group 84">
              <a:extLst>
                <a:ext uri="{FF2B5EF4-FFF2-40B4-BE49-F238E27FC236}">
                  <a16:creationId xmlns:a16="http://schemas.microsoft.com/office/drawing/2014/main" id="{CE8174FE-3375-6647-833E-1BBA1779B8E0}"/>
                </a:ext>
              </a:extLst>
            </p:cNvPr>
            <p:cNvGrpSpPr/>
            <p:nvPr/>
          </p:nvGrpSpPr>
          <p:grpSpPr>
            <a:xfrm>
              <a:off x="4108450" y="3975100"/>
              <a:ext cx="3819526" cy="1343025"/>
              <a:chOff x="4108450" y="3975100"/>
              <a:chExt cx="3819526" cy="1343025"/>
            </a:xfrm>
          </p:grpSpPr>
          <p:cxnSp>
            <p:nvCxnSpPr>
              <p:cNvPr id="61" name="Straight Arrow Connector 60">
                <a:extLst>
                  <a:ext uri="{FF2B5EF4-FFF2-40B4-BE49-F238E27FC236}">
                    <a16:creationId xmlns:a16="http://schemas.microsoft.com/office/drawing/2014/main" id="{D9182BCB-9C63-4F4E-9BFE-C6ED53E7206A}"/>
                  </a:ext>
                </a:extLst>
              </p:cNvPr>
              <p:cNvCxnSpPr>
                <a:cxnSpLocks/>
              </p:cNvCxnSpPr>
              <p:nvPr/>
            </p:nvCxnSpPr>
            <p:spPr>
              <a:xfrm flipH="1">
                <a:off x="7245350" y="3981450"/>
                <a:ext cx="679450" cy="1254125"/>
              </a:xfrm>
              <a:prstGeom prst="straightConnector1">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3A530988-F896-F240-A4FD-4D4D80C11F42}"/>
                  </a:ext>
                </a:extLst>
              </p:cNvPr>
              <p:cNvCxnSpPr>
                <a:cxnSpLocks/>
              </p:cNvCxnSpPr>
              <p:nvPr/>
            </p:nvCxnSpPr>
            <p:spPr>
              <a:xfrm flipH="1">
                <a:off x="4108450" y="3975100"/>
                <a:ext cx="3816350" cy="1339850"/>
              </a:xfrm>
              <a:prstGeom prst="straightConnector1">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6D2A9933-F916-0E46-A509-25FD8F001806}"/>
                  </a:ext>
                </a:extLst>
              </p:cNvPr>
              <p:cNvCxnSpPr>
                <a:cxnSpLocks/>
              </p:cNvCxnSpPr>
              <p:nvPr/>
            </p:nvCxnSpPr>
            <p:spPr>
              <a:xfrm flipH="1">
                <a:off x="5070475" y="3978275"/>
                <a:ext cx="2854325" cy="1298575"/>
              </a:xfrm>
              <a:prstGeom prst="straightConnector1">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BDE4AE1E-DD47-A648-8E75-B628D3E56B38}"/>
                  </a:ext>
                </a:extLst>
              </p:cNvPr>
              <p:cNvCxnSpPr>
                <a:cxnSpLocks/>
              </p:cNvCxnSpPr>
              <p:nvPr/>
            </p:nvCxnSpPr>
            <p:spPr>
              <a:xfrm flipH="1">
                <a:off x="5607050" y="3984625"/>
                <a:ext cx="2320926" cy="1333500"/>
              </a:xfrm>
              <a:prstGeom prst="straightConnector1">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2C801921-8F99-4345-AADF-C79B5379ABCC}"/>
                  </a:ext>
                </a:extLst>
              </p:cNvPr>
              <p:cNvCxnSpPr>
                <a:cxnSpLocks/>
              </p:cNvCxnSpPr>
              <p:nvPr/>
            </p:nvCxnSpPr>
            <p:spPr>
              <a:xfrm flipH="1">
                <a:off x="6565900" y="3984625"/>
                <a:ext cx="1358900" cy="1193800"/>
              </a:xfrm>
              <a:prstGeom prst="straightConnector1">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87" name="Straight Connector 86">
              <a:extLst>
                <a:ext uri="{FF2B5EF4-FFF2-40B4-BE49-F238E27FC236}">
                  <a16:creationId xmlns:a16="http://schemas.microsoft.com/office/drawing/2014/main" id="{E7A7E738-8F7C-B641-98A4-26125EAB1AA9}"/>
                </a:ext>
              </a:extLst>
            </p:cNvPr>
            <p:cNvCxnSpPr/>
            <p:nvPr/>
          </p:nvCxnSpPr>
          <p:spPr>
            <a:xfrm flipV="1">
              <a:off x="7921625" y="3622675"/>
              <a:ext cx="0" cy="358775"/>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49" name="Slide Number Placeholder 2">
            <a:extLst>
              <a:ext uri="{FF2B5EF4-FFF2-40B4-BE49-F238E27FC236}">
                <a16:creationId xmlns:a16="http://schemas.microsoft.com/office/drawing/2014/main" id="{F67FBF66-1006-C849-9ABA-320AB4C17D74}"/>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123</a:t>
            </a:fld>
            <a:endParaRPr lang="en-US" dirty="0"/>
          </a:p>
        </p:txBody>
      </p:sp>
    </p:spTree>
    <p:extLst>
      <p:ext uri="{BB962C8B-B14F-4D97-AF65-F5344CB8AC3E}">
        <p14:creationId xmlns:p14="http://schemas.microsoft.com/office/powerpoint/2010/main" val="93898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dissolve">
                                      <p:cBhvr>
                                        <p:cTn id="7" dur="500"/>
                                        <p:tgtEl>
                                          <p:spTgt spid="5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6"/>
                                        </p:tgtEl>
                                        <p:attrNameLst>
                                          <p:attrName>style.visibility</p:attrName>
                                        </p:attrNameLst>
                                      </p:cBhvr>
                                      <p:to>
                                        <p:strVal val="visible"/>
                                      </p:to>
                                    </p:set>
                                    <p:animEffect transition="in" filter="wipe(left)">
                                      <p:cBhvr>
                                        <p:cTn id="12" dur="500"/>
                                        <p:tgtEl>
                                          <p:spTgt spid="36"/>
                                        </p:tgtEl>
                                      </p:cBhvr>
                                    </p:animEffect>
                                  </p:childTnLst>
                                </p:cTn>
                              </p:par>
                            </p:childTnLst>
                          </p:cTn>
                        </p:par>
                        <p:par>
                          <p:cTn id="13" fill="hold">
                            <p:stCondLst>
                              <p:cond delay="500"/>
                            </p:stCondLst>
                            <p:childTnLst>
                              <p:par>
                                <p:cTn id="14" presetID="22" presetClass="entr" presetSubtype="1" fill="hold" grpId="0" nodeType="afterEffect">
                                  <p:stCondLst>
                                    <p:cond delay="0"/>
                                  </p:stCondLst>
                                  <p:childTnLst>
                                    <p:set>
                                      <p:cBhvr>
                                        <p:cTn id="15" dur="1" fill="hold">
                                          <p:stCondLst>
                                            <p:cond delay="0"/>
                                          </p:stCondLst>
                                        </p:cTn>
                                        <p:tgtEl>
                                          <p:spTgt spid="37"/>
                                        </p:tgtEl>
                                        <p:attrNameLst>
                                          <p:attrName>style.visibility</p:attrName>
                                        </p:attrNameLst>
                                      </p:cBhvr>
                                      <p:to>
                                        <p:strVal val="visible"/>
                                      </p:to>
                                    </p:set>
                                    <p:animEffect transition="in" filter="wipe(up)">
                                      <p:cBhvr>
                                        <p:cTn id="16" dur="500"/>
                                        <p:tgtEl>
                                          <p:spTgt spid="37"/>
                                        </p:tgtEl>
                                      </p:cBhvr>
                                    </p:animEffect>
                                  </p:childTnLst>
                                </p:cTn>
                              </p:par>
                            </p:childTnLst>
                          </p:cTn>
                        </p:par>
                        <p:par>
                          <p:cTn id="17" fill="hold">
                            <p:stCondLst>
                              <p:cond delay="1000"/>
                            </p:stCondLst>
                            <p:childTnLst>
                              <p:par>
                                <p:cTn id="18" presetID="22" presetClass="entr" presetSubtype="8" fill="hold" grpId="0" nodeType="afterEffect">
                                  <p:stCondLst>
                                    <p:cond delay="0"/>
                                  </p:stCondLst>
                                  <p:childTnLst>
                                    <p:set>
                                      <p:cBhvr>
                                        <p:cTn id="19" dur="1" fill="hold">
                                          <p:stCondLst>
                                            <p:cond delay="0"/>
                                          </p:stCondLst>
                                        </p:cTn>
                                        <p:tgtEl>
                                          <p:spTgt spid="38"/>
                                        </p:tgtEl>
                                        <p:attrNameLst>
                                          <p:attrName>style.visibility</p:attrName>
                                        </p:attrNameLst>
                                      </p:cBhvr>
                                      <p:to>
                                        <p:strVal val="visible"/>
                                      </p:to>
                                    </p:set>
                                    <p:animEffect transition="in" filter="wipe(left)">
                                      <p:cBhvr>
                                        <p:cTn id="20" dur="500"/>
                                        <p:tgtEl>
                                          <p:spTgt spid="38"/>
                                        </p:tgtEl>
                                      </p:cBhvr>
                                    </p:animEffect>
                                  </p:childTnLst>
                                </p:cTn>
                              </p:par>
                            </p:childTnLst>
                          </p:cTn>
                        </p:par>
                        <p:par>
                          <p:cTn id="21" fill="hold">
                            <p:stCondLst>
                              <p:cond delay="1500"/>
                            </p:stCondLst>
                            <p:childTnLst>
                              <p:par>
                                <p:cTn id="22" presetID="22" presetClass="entr" presetSubtype="1" fill="hold" grpId="0" nodeType="afterEffect">
                                  <p:stCondLst>
                                    <p:cond delay="0"/>
                                  </p:stCondLst>
                                  <p:childTnLst>
                                    <p:set>
                                      <p:cBhvr>
                                        <p:cTn id="23" dur="1" fill="hold">
                                          <p:stCondLst>
                                            <p:cond delay="0"/>
                                          </p:stCondLst>
                                        </p:cTn>
                                        <p:tgtEl>
                                          <p:spTgt spid="39"/>
                                        </p:tgtEl>
                                        <p:attrNameLst>
                                          <p:attrName>style.visibility</p:attrName>
                                        </p:attrNameLst>
                                      </p:cBhvr>
                                      <p:to>
                                        <p:strVal val="visible"/>
                                      </p:to>
                                    </p:set>
                                    <p:animEffect transition="in" filter="wipe(up)">
                                      <p:cBhvr>
                                        <p:cTn id="24" dur="500"/>
                                        <p:tgtEl>
                                          <p:spTgt spid="39"/>
                                        </p:tgtEl>
                                      </p:cBhvr>
                                    </p:animEffect>
                                  </p:childTnLst>
                                </p:cTn>
                              </p:par>
                            </p:childTnLst>
                          </p:cTn>
                        </p:par>
                        <p:par>
                          <p:cTn id="25" fill="hold">
                            <p:stCondLst>
                              <p:cond delay="2000"/>
                            </p:stCondLst>
                            <p:childTnLst>
                              <p:par>
                                <p:cTn id="26" presetID="22" presetClass="entr" presetSubtype="8" fill="hold" grpId="0" nodeType="afterEffect">
                                  <p:stCondLst>
                                    <p:cond delay="0"/>
                                  </p:stCondLst>
                                  <p:childTnLst>
                                    <p:set>
                                      <p:cBhvr>
                                        <p:cTn id="27" dur="1" fill="hold">
                                          <p:stCondLst>
                                            <p:cond delay="0"/>
                                          </p:stCondLst>
                                        </p:cTn>
                                        <p:tgtEl>
                                          <p:spTgt spid="41"/>
                                        </p:tgtEl>
                                        <p:attrNameLst>
                                          <p:attrName>style.visibility</p:attrName>
                                        </p:attrNameLst>
                                      </p:cBhvr>
                                      <p:to>
                                        <p:strVal val="visible"/>
                                      </p:to>
                                    </p:set>
                                    <p:animEffect transition="in" filter="wipe(left)">
                                      <p:cBhvr>
                                        <p:cTn id="28" dur="500"/>
                                        <p:tgtEl>
                                          <p:spTgt spid="41"/>
                                        </p:tgtEl>
                                      </p:cBhvr>
                                    </p:animEffect>
                                  </p:childTnLst>
                                </p:cTn>
                              </p:par>
                            </p:childTnLst>
                          </p:cTn>
                        </p:par>
                        <p:par>
                          <p:cTn id="29" fill="hold">
                            <p:stCondLst>
                              <p:cond delay="2500"/>
                            </p:stCondLst>
                            <p:childTnLst>
                              <p:par>
                                <p:cTn id="30" presetID="22" presetClass="entr" presetSubtype="1" fill="hold" grpId="0" nodeType="afterEffect">
                                  <p:stCondLst>
                                    <p:cond delay="0"/>
                                  </p:stCondLst>
                                  <p:childTnLst>
                                    <p:set>
                                      <p:cBhvr>
                                        <p:cTn id="31" dur="1" fill="hold">
                                          <p:stCondLst>
                                            <p:cond delay="0"/>
                                          </p:stCondLst>
                                        </p:cTn>
                                        <p:tgtEl>
                                          <p:spTgt spid="43"/>
                                        </p:tgtEl>
                                        <p:attrNameLst>
                                          <p:attrName>style.visibility</p:attrName>
                                        </p:attrNameLst>
                                      </p:cBhvr>
                                      <p:to>
                                        <p:strVal val="visible"/>
                                      </p:to>
                                    </p:set>
                                    <p:animEffect transition="in" filter="wipe(up)">
                                      <p:cBhvr>
                                        <p:cTn id="32" dur="500"/>
                                        <p:tgtEl>
                                          <p:spTgt spid="43"/>
                                        </p:tgtEl>
                                      </p:cBhvr>
                                    </p:animEffect>
                                  </p:childTnLst>
                                </p:cTn>
                              </p:par>
                            </p:childTnLst>
                          </p:cTn>
                        </p:par>
                        <p:par>
                          <p:cTn id="33" fill="hold">
                            <p:stCondLst>
                              <p:cond delay="3000"/>
                            </p:stCondLst>
                            <p:childTnLst>
                              <p:par>
                                <p:cTn id="34" presetID="22" presetClass="entr" presetSubtype="4" fill="hold" grpId="0" nodeType="afterEffect">
                                  <p:stCondLst>
                                    <p:cond delay="0"/>
                                  </p:stCondLst>
                                  <p:childTnLst>
                                    <p:set>
                                      <p:cBhvr>
                                        <p:cTn id="35" dur="1" fill="hold">
                                          <p:stCondLst>
                                            <p:cond delay="0"/>
                                          </p:stCondLst>
                                        </p:cTn>
                                        <p:tgtEl>
                                          <p:spTgt spid="44"/>
                                        </p:tgtEl>
                                        <p:attrNameLst>
                                          <p:attrName>style.visibility</p:attrName>
                                        </p:attrNameLst>
                                      </p:cBhvr>
                                      <p:to>
                                        <p:strVal val="visible"/>
                                      </p:to>
                                    </p:set>
                                    <p:animEffect transition="in" filter="wipe(down)">
                                      <p:cBhvr>
                                        <p:cTn id="36" dur="500"/>
                                        <p:tgtEl>
                                          <p:spTgt spid="44"/>
                                        </p:tgtEl>
                                      </p:cBhvr>
                                    </p:animEffect>
                                  </p:childTnLst>
                                </p:cTn>
                              </p:par>
                            </p:childTnLst>
                          </p:cTn>
                        </p:par>
                        <p:par>
                          <p:cTn id="37" fill="hold">
                            <p:stCondLst>
                              <p:cond delay="3500"/>
                            </p:stCondLst>
                            <p:childTnLst>
                              <p:par>
                                <p:cTn id="38" presetID="22" presetClass="entr" presetSubtype="1" fill="hold" grpId="0" nodeType="afterEffect">
                                  <p:stCondLst>
                                    <p:cond delay="0"/>
                                  </p:stCondLst>
                                  <p:childTnLst>
                                    <p:set>
                                      <p:cBhvr>
                                        <p:cTn id="39" dur="1" fill="hold">
                                          <p:stCondLst>
                                            <p:cond delay="0"/>
                                          </p:stCondLst>
                                        </p:cTn>
                                        <p:tgtEl>
                                          <p:spTgt spid="45"/>
                                        </p:tgtEl>
                                        <p:attrNameLst>
                                          <p:attrName>style.visibility</p:attrName>
                                        </p:attrNameLst>
                                      </p:cBhvr>
                                      <p:to>
                                        <p:strVal val="visible"/>
                                      </p:to>
                                    </p:set>
                                    <p:animEffect transition="in" filter="wipe(up)">
                                      <p:cBhvr>
                                        <p:cTn id="40" dur="500"/>
                                        <p:tgtEl>
                                          <p:spTgt spid="45"/>
                                        </p:tgtEl>
                                      </p:cBhvr>
                                    </p:animEffect>
                                  </p:childTnLst>
                                </p:cTn>
                              </p:par>
                            </p:childTnLst>
                          </p:cTn>
                        </p:par>
                        <p:par>
                          <p:cTn id="41" fill="hold">
                            <p:stCondLst>
                              <p:cond delay="4000"/>
                            </p:stCondLst>
                            <p:childTnLst>
                              <p:par>
                                <p:cTn id="42" presetID="22" presetClass="entr" presetSubtype="4" fill="hold" grpId="0" nodeType="afterEffect">
                                  <p:stCondLst>
                                    <p:cond delay="0"/>
                                  </p:stCondLst>
                                  <p:childTnLst>
                                    <p:set>
                                      <p:cBhvr>
                                        <p:cTn id="43" dur="1" fill="hold">
                                          <p:stCondLst>
                                            <p:cond delay="0"/>
                                          </p:stCondLst>
                                        </p:cTn>
                                        <p:tgtEl>
                                          <p:spTgt spid="46"/>
                                        </p:tgtEl>
                                        <p:attrNameLst>
                                          <p:attrName>style.visibility</p:attrName>
                                        </p:attrNameLst>
                                      </p:cBhvr>
                                      <p:to>
                                        <p:strVal val="visible"/>
                                      </p:to>
                                    </p:set>
                                    <p:animEffect transition="in" filter="wipe(down)">
                                      <p:cBhvr>
                                        <p:cTn id="44" dur="500"/>
                                        <p:tgtEl>
                                          <p:spTgt spid="46"/>
                                        </p:tgtEl>
                                      </p:cBhvr>
                                    </p:animEffect>
                                  </p:childTnLst>
                                </p:cTn>
                              </p:par>
                            </p:childTnLst>
                          </p:cTn>
                        </p:par>
                        <p:par>
                          <p:cTn id="45" fill="hold">
                            <p:stCondLst>
                              <p:cond delay="4500"/>
                            </p:stCondLst>
                            <p:childTnLst>
                              <p:par>
                                <p:cTn id="46" presetID="22" presetClass="entr" presetSubtype="1" fill="hold" grpId="0" nodeType="afterEffect">
                                  <p:stCondLst>
                                    <p:cond delay="0"/>
                                  </p:stCondLst>
                                  <p:childTnLst>
                                    <p:set>
                                      <p:cBhvr>
                                        <p:cTn id="47" dur="1" fill="hold">
                                          <p:stCondLst>
                                            <p:cond delay="0"/>
                                          </p:stCondLst>
                                        </p:cTn>
                                        <p:tgtEl>
                                          <p:spTgt spid="47"/>
                                        </p:tgtEl>
                                        <p:attrNameLst>
                                          <p:attrName>style.visibility</p:attrName>
                                        </p:attrNameLst>
                                      </p:cBhvr>
                                      <p:to>
                                        <p:strVal val="visible"/>
                                      </p:to>
                                    </p:set>
                                    <p:animEffect transition="in" filter="wipe(up)">
                                      <p:cBhvr>
                                        <p:cTn id="48" dur="500"/>
                                        <p:tgtEl>
                                          <p:spTgt spid="47"/>
                                        </p:tgtEl>
                                      </p:cBhvr>
                                    </p:animEffect>
                                  </p:childTnLst>
                                </p:cTn>
                              </p:par>
                            </p:childTnLst>
                          </p:cTn>
                        </p:par>
                        <p:par>
                          <p:cTn id="49" fill="hold">
                            <p:stCondLst>
                              <p:cond delay="5000"/>
                            </p:stCondLst>
                            <p:childTnLst>
                              <p:par>
                                <p:cTn id="50" presetID="22" presetClass="entr" presetSubtype="4" fill="hold" grpId="0" nodeType="afterEffect">
                                  <p:stCondLst>
                                    <p:cond delay="0"/>
                                  </p:stCondLst>
                                  <p:childTnLst>
                                    <p:set>
                                      <p:cBhvr>
                                        <p:cTn id="51" dur="1" fill="hold">
                                          <p:stCondLst>
                                            <p:cond delay="0"/>
                                          </p:stCondLst>
                                        </p:cTn>
                                        <p:tgtEl>
                                          <p:spTgt spid="48"/>
                                        </p:tgtEl>
                                        <p:attrNameLst>
                                          <p:attrName>style.visibility</p:attrName>
                                        </p:attrNameLst>
                                      </p:cBhvr>
                                      <p:to>
                                        <p:strVal val="visible"/>
                                      </p:to>
                                    </p:set>
                                    <p:animEffect transition="in" filter="wipe(down)">
                                      <p:cBhvr>
                                        <p:cTn id="52" dur="500"/>
                                        <p:tgtEl>
                                          <p:spTgt spid="48"/>
                                        </p:tgtEl>
                                      </p:cBhvr>
                                    </p:animEffect>
                                  </p:childTnLst>
                                </p:cTn>
                              </p:par>
                            </p:childTnLst>
                          </p:cTn>
                        </p:par>
                      </p:childTnLst>
                    </p:cTn>
                  </p:par>
                  <p:par>
                    <p:cTn id="53" fill="hold">
                      <p:stCondLst>
                        <p:cond delay="indefinite"/>
                      </p:stCondLst>
                      <p:childTnLst>
                        <p:par>
                          <p:cTn id="54" fill="hold">
                            <p:stCondLst>
                              <p:cond delay="0"/>
                            </p:stCondLst>
                            <p:childTnLst>
                              <p:par>
                                <p:cTn id="55" presetID="9" presetClass="entr" presetSubtype="0" fill="hold" nodeType="clickEffect">
                                  <p:stCondLst>
                                    <p:cond delay="0"/>
                                  </p:stCondLst>
                                  <p:childTnLst>
                                    <p:set>
                                      <p:cBhvr>
                                        <p:cTn id="56" dur="1" fill="hold">
                                          <p:stCondLst>
                                            <p:cond delay="0"/>
                                          </p:stCondLst>
                                        </p:cTn>
                                        <p:tgtEl>
                                          <p:spTgt spid="9"/>
                                        </p:tgtEl>
                                        <p:attrNameLst>
                                          <p:attrName>style.visibility</p:attrName>
                                        </p:attrNameLst>
                                      </p:cBhvr>
                                      <p:to>
                                        <p:strVal val="visible"/>
                                      </p:to>
                                    </p:set>
                                    <p:animEffect transition="in" filter="dissolve">
                                      <p:cBhvr>
                                        <p:cTn id="57" dur="500"/>
                                        <p:tgtEl>
                                          <p:spTgt spid="9"/>
                                        </p:tgtEl>
                                      </p:cBhvr>
                                    </p:animEffect>
                                  </p:childTnLst>
                                </p:cTn>
                              </p:par>
                            </p:childTnLst>
                          </p:cTn>
                        </p:par>
                        <p:par>
                          <p:cTn id="58" fill="hold">
                            <p:stCondLst>
                              <p:cond delay="500"/>
                            </p:stCondLst>
                            <p:childTnLst>
                              <p:par>
                                <p:cTn id="59" presetID="22" presetClass="entr" presetSubtype="1" fill="hold" nodeType="afterEffect">
                                  <p:stCondLst>
                                    <p:cond delay="1000"/>
                                  </p:stCondLst>
                                  <p:childTnLst>
                                    <p:set>
                                      <p:cBhvr>
                                        <p:cTn id="60" dur="1" fill="hold">
                                          <p:stCondLst>
                                            <p:cond delay="0"/>
                                          </p:stCondLst>
                                        </p:cTn>
                                        <p:tgtEl>
                                          <p:spTgt spid="33"/>
                                        </p:tgtEl>
                                        <p:attrNameLst>
                                          <p:attrName>style.visibility</p:attrName>
                                        </p:attrNameLst>
                                      </p:cBhvr>
                                      <p:to>
                                        <p:strVal val="visible"/>
                                      </p:to>
                                    </p:set>
                                    <p:animEffect transition="in" filter="wipe(up)">
                                      <p:cBhvr>
                                        <p:cTn id="61" dur="500"/>
                                        <p:tgtEl>
                                          <p:spTgt spid="33"/>
                                        </p:tgtEl>
                                      </p:cBhvr>
                                    </p:animEffect>
                                  </p:childTnLst>
                                </p:cTn>
                              </p:par>
                            </p:childTnLst>
                          </p:cTn>
                        </p:par>
                      </p:childTnLst>
                    </p:cTn>
                  </p:par>
                  <p:par>
                    <p:cTn id="62" fill="hold">
                      <p:stCondLst>
                        <p:cond delay="indefinite"/>
                      </p:stCondLst>
                      <p:childTnLst>
                        <p:par>
                          <p:cTn id="63" fill="hold">
                            <p:stCondLst>
                              <p:cond delay="0"/>
                            </p:stCondLst>
                            <p:childTnLst>
                              <p:par>
                                <p:cTn id="64" presetID="9" presetClass="entr" presetSubtype="0" fill="hold" nodeType="clickEffect">
                                  <p:stCondLst>
                                    <p:cond delay="0"/>
                                  </p:stCondLst>
                                  <p:childTnLst>
                                    <p:set>
                                      <p:cBhvr>
                                        <p:cTn id="65" dur="1" fill="hold">
                                          <p:stCondLst>
                                            <p:cond delay="0"/>
                                          </p:stCondLst>
                                        </p:cTn>
                                        <p:tgtEl>
                                          <p:spTgt spid="63"/>
                                        </p:tgtEl>
                                        <p:attrNameLst>
                                          <p:attrName>style.visibility</p:attrName>
                                        </p:attrNameLst>
                                      </p:cBhvr>
                                      <p:to>
                                        <p:strVal val="visible"/>
                                      </p:to>
                                    </p:set>
                                    <p:animEffect transition="in" filter="dissolve">
                                      <p:cBhvr>
                                        <p:cTn id="66" dur="500"/>
                                        <p:tgtEl>
                                          <p:spTgt spid="63"/>
                                        </p:tgtEl>
                                      </p:cBhvr>
                                    </p:animEffect>
                                  </p:childTnLst>
                                </p:cTn>
                              </p:par>
                              <p:par>
                                <p:cTn id="67" presetID="9" presetClass="exit" presetSubtype="0" fill="hold" nodeType="withEffect">
                                  <p:stCondLst>
                                    <p:cond delay="0"/>
                                  </p:stCondLst>
                                  <p:childTnLst>
                                    <p:animEffect transition="out" filter="dissolve">
                                      <p:cBhvr>
                                        <p:cTn id="68" dur="500"/>
                                        <p:tgtEl>
                                          <p:spTgt spid="33"/>
                                        </p:tgtEl>
                                      </p:cBhvr>
                                    </p:animEffect>
                                    <p:set>
                                      <p:cBhvr>
                                        <p:cTn id="69" dur="1" fill="hold">
                                          <p:stCondLst>
                                            <p:cond delay="499"/>
                                          </p:stCondLst>
                                        </p:cTn>
                                        <p:tgtEl>
                                          <p:spTgt spid="33"/>
                                        </p:tgtEl>
                                        <p:attrNameLst>
                                          <p:attrName>style.visibility</p:attrName>
                                        </p:attrNameLst>
                                      </p:cBhvr>
                                      <p:to>
                                        <p:strVal val="hidden"/>
                                      </p:to>
                                    </p:set>
                                  </p:childTnLst>
                                </p:cTn>
                              </p:par>
                            </p:childTnLst>
                          </p:cTn>
                        </p:par>
                        <p:par>
                          <p:cTn id="70" fill="hold">
                            <p:stCondLst>
                              <p:cond delay="500"/>
                            </p:stCondLst>
                            <p:childTnLst>
                              <p:par>
                                <p:cTn id="71" presetID="22" presetClass="entr" presetSubtype="1" fill="hold" nodeType="afterEffect">
                                  <p:stCondLst>
                                    <p:cond delay="1000"/>
                                  </p:stCondLst>
                                  <p:childTnLst>
                                    <p:set>
                                      <p:cBhvr>
                                        <p:cTn id="72" dur="1" fill="hold">
                                          <p:stCondLst>
                                            <p:cond delay="0"/>
                                          </p:stCondLst>
                                        </p:cTn>
                                        <p:tgtEl>
                                          <p:spTgt spid="88"/>
                                        </p:tgtEl>
                                        <p:attrNameLst>
                                          <p:attrName>style.visibility</p:attrName>
                                        </p:attrNameLst>
                                      </p:cBhvr>
                                      <p:to>
                                        <p:strVal val="visible"/>
                                      </p:to>
                                    </p:set>
                                    <p:animEffect transition="in" filter="wipe(up)">
                                      <p:cBhvr>
                                        <p:cTn id="73" dur="500"/>
                                        <p:tgtEl>
                                          <p:spTgt spid="88"/>
                                        </p:tgtEl>
                                      </p:cBhvr>
                                    </p:animEffect>
                                  </p:childTnLst>
                                </p:cTn>
                              </p:par>
                            </p:childTnLst>
                          </p:cTn>
                        </p:par>
                      </p:childTnLst>
                    </p:cTn>
                  </p:par>
                  <p:par>
                    <p:cTn id="74" fill="hold">
                      <p:stCondLst>
                        <p:cond delay="indefinite"/>
                      </p:stCondLst>
                      <p:childTnLst>
                        <p:par>
                          <p:cTn id="75" fill="hold">
                            <p:stCondLst>
                              <p:cond delay="0"/>
                            </p:stCondLst>
                            <p:childTnLst>
                              <p:par>
                                <p:cTn id="76" presetID="9" presetClass="entr" presetSubtype="0" fill="hold" grpId="0" nodeType="clickEffect">
                                  <p:stCondLst>
                                    <p:cond delay="0"/>
                                  </p:stCondLst>
                                  <p:childTnLst>
                                    <p:set>
                                      <p:cBhvr>
                                        <p:cTn id="77" dur="1" fill="hold">
                                          <p:stCondLst>
                                            <p:cond delay="0"/>
                                          </p:stCondLst>
                                        </p:cTn>
                                        <p:tgtEl>
                                          <p:spTgt spid="141"/>
                                        </p:tgtEl>
                                        <p:attrNameLst>
                                          <p:attrName>style.visibility</p:attrName>
                                        </p:attrNameLst>
                                      </p:cBhvr>
                                      <p:to>
                                        <p:strVal val="visible"/>
                                      </p:to>
                                    </p:set>
                                    <p:animEffect transition="in" filter="dissolve">
                                      <p:cBhvr>
                                        <p:cTn id="78" dur="500"/>
                                        <p:tgtEl>
                                          <p:spTgt spid="141"/>
                                        </p:tgtEl>
                                      </p:cBhvr>
                                    </p:animEffect>
                                  </p:childTnLst>
                                </p:cTn>
                              </p:par>
                              <p:par>
                                <p:cTn id="79" presetID="9" presetClass="exit" presetSubtype="0" fill="hold" nodeType="withEffect">
                                  <p:stCondLst>
                                    <p:cond delay="0"/>
                                  </p:stCondLst>
                                  <p:childTnLst>
                                    <p:animEffect transition="out" filter="dissolve">
                                      <p:cBhvr>
                                        <p:cTn id="80" dur="500"/>
                                        <p:tgtEl>
                                          <p:spTgt spid="88"/>
                                        </p:tgtEl>
                                      </p:cBhvr>
                                    </p:animEffect>
                                    <p:set>
                                      <p:cBhvr>
                                        <p:cTn id="81" dur="1" fill="hold">
                                          <p:stCondLst>
                                            <p:cond delay="499"/>
                                          </p:stCondLst>
                                        </p:cTn>
                                        <p:tgtEl>
                                          <p:spTgt spid="8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1" grpId="0"/>
      <p:bldP spid="36" grpId="0" animBg="1"/>
      <p:bldP spid="37" grpId="0" animBg="1"/>
      <p:bldP spid="38" grpId="0" animBg="1"/>
      <p:bldP spid="39" grpId="0" animBg="1"/>
      <p:bldP spid="41" grpId="0" animBg="1"/>
      <p:bldP spid="43" grpId="0" animBg="1"/>
      <p:bldP spid="44" grpId="0" animBg="1"/>
      <p:bldP spid="45" grpId="0" animBg="1"/>
      <p:bldP spid="46" grpId="0" animBg="1"/>
      <p:bldP spid="47" grpId="0" animBg="1"/>
      <p:bldP spid="48" grpId="0" animBg="1"/>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811390" y="258153"/>
            <a:ext cx="11393310" cy="894622"/>
          </a:xfrm>
        </p:spPr>
        <p:txBody>
          <a:bodyPr>
            <a:normAutofit/>
          </a:bodyPr>
          <a:lstStyle/>
          <a:p>
            <a:r>
              <a:rPr lang="en-US" sz="4800" b="0" dirty="0"/>
              <a:t>TCP AIMD: more</a:t>
            </a:r>
            <a:endParaRPr lang="en-US" sz="4400" b="0" dirty="0"/>
          </a:p>
        </p:txBody>
      </p:sp>
      <p:sp>
        <p:nvSpPr>
          <p:cNvPr id="135" name="Rectangle 8">
            <a:extLst>
              <a:ext uri="{FF2B5EF4-FFF2-40B4-BE49-F238E27FC236}">
                <a16:creationId xmlns:a16="http://schemas.microsoft.com/office/drawing/2014/main" id="{C755821F-F513-514B-9B5B-FF9A16FD83AB}"/>
              </a:ext>
            </a:extLst>
          </p:cNvPr>
          <p:cNvSpPr>
            <a:spLocks noChangeArrowheads="1"/>
          </p:cNvSpPr>
          <p:nvPr/>
        </p:nvSpPr>
        <p:spPr bwMode="auto">
          <a:xfrm>
            <a:off x="901700" y="1361440"/>
            <a:ext cx="9847580" cy="176784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auto" latinLnBrk="0" hangingPunct="1">
              <a:lnSpc>
                <a:spcPct val="85000"/>
              </a:lnSpc>
              <a:spcBef>
                <a:spcPct val="20000"/>
              </a:spcBef>
              <a:spcAft>
                <a:spcPts val="0"/>
              </a:spcAft>
              <a:buClr>
                <a:srgbClr val="000099"/>
              </a:buClr>
              <a:buSzPct val="100000"/>
              <a:buFontTx/>
              <a:buNone/>
              <a:tabLst/>
              <a:defRPr/>
            </a:pPr>
            <a:r>
              <a:rPr kumimoji="0" lang="en-US" sz="2800" b="0" i="1" u="none" strike="noStrike" kern="1200" cap="none" spc="0" normalizeH="0" baseline="0" noProof="0" dirty="0">
                <a:ln>
                  <a:noFill/>
                </a:ln>
                <a:solidFill>
                  <a:srgbClr val="C00000"/>
                </a:solidFill>
                <a:effectLst/>
                <a:uLnTx/>
                <a:uFillTx/>
                <a:latin typeface="Calibri" panose="020F0502020204030204"/>
                <a:ea typeface="ＭＳ Ｐゴシック" charset="0"/>
                <a:cs typeface="+mn-cs"/>
              </a:rPr>
              <a:t>Multiplicative decrease </a:t>
            </a:r>
            <a:r>
              <a:rPr kumimoji="0" lang="en-US" sz="28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detail:  sending rate is </a:t>
            </a:r>
          </a:p>
          <a:p>
            <a:pPr marL="406400" marR="0" lvl="0" indent="-304800" algn="l" defTabSz="914400" rtl="0" eaLnBrk="1" fontAlgn="auto" latinLnBrk="0" hangingPunct="1">
              <a:lnSpc>
                <a:spcPct val="85000"/>
              </a:lnSpc>
              <a:spcBef>
                <a:spcPct val="20000"/>
              </a:spcBef>
              <a:spcAft>
                <a:spcPts val="0"/>
              </a:spcAft>
              <a:buClr>
                <a:srgbClr val="000099"/>
              </a:buClr>
              <a:buSzPct val="100000"/>
              <a:buFont typeface="Wingdings" charset="2"/>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Cut in half on loss detected by triple duplicate ACK (TCP Reno)</a:t>
            </a:r>
          </a:p>
          <a:p>
            <a:pPr marL="406400" marR="0" lvl="0" indent="-304800" algn="l" defTabSz="914400" rtl="0" eaLnBrk="1" fontAlgn="auto" latinLnBrk="0" hangingPunct="1">
              <a:lnSpc>
                <a:spcPct val="85000"/>
              </a:lnSpc>
              <a:spcBef>
                <a:spcPct val="20000"/>
              </a:spcBef>
              <a:spcAft>
                <a:spcPts val="0"/>
              </a:spcAft>
              <a:buClr>
                <a:srgbClr val="000099"/>
              </a:buClr>
              <a:buSzPct val="100000"/>
              <a:buFont typeface="Wingdings" charset="2"/>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Cut to 1 MSS (maximum segment size) when loss detected by timeout (TCP Tahoe)</a:t>
            </a:r>
          </a:p>
          <a:p>
            <a:pPr marL="406400" marR="0" lvl="0" indent="-304800" algn="l" defTabSz="914400" rtl="0" eaLnBrk="1" fontAlgn="auto" latinLnBrk="0" hangingPunct="1">
              <a:lnSpc>
                <a:spcPct val="85000"/>
              </a:lnSpc>
              <a:spcBef>
                <a:spcPct val="20000"/>
              </a:spcBef>
              <a:spcAft>
                <a:spcPts val="0"/>
              </a:spcAft>
              <a:buClr>
                <a:srgbClr val="000099"/>
              </a:buClr>
              <a:buSzPct val="100000"/>
              <a:buFont typeface="Wingdings" charset="2"/>
              <a:buChar char="§"/>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endParaRPr>
          </a:p>
          <a:p>
            <a:pPr marL="292100" marR="0" lvl="0" indent="-292100" algn="l" defTabSz="914400" rtl="0" eaLnBrk="1" fontAlgn="auto" latinLnBrk="0" hangingPunct="1">
              <a:lnSpc>
                <a:spcPct val="85000"/>
              </a:lnSpc>
              <a:spcBef>
                <a:spcPct val="20000"/>
              </a:spcBef>
              <a:spcAft>
                <a:spcPts val="0"/>
              </a:spcAft>
              <a:buClr>
                <a:srgbClr val="000099"/>
              </a:buClr>
              <a:buSzPct val="100000"/>
              <a:buFont typeface="Wingdings" charset="2"/>
              <a:buChar char="§"/>
              <a:tabLst/>
              <a:defRPr/>
            </a:pPr>
            <a:endParaRPr kumimoji="0" lang="en-US" sz="2800" b="0" i="0" u="none" strike="noStrike" kern="1200" cap="none" spc="0" normalizeH="0" baseline="0" noProof="0" dirty="0">
              <a:ln>
                <a:noFill/>
              </a:ln>
              <a:solidFill>
                <a:prstClr val="black"/>
              </a:solidFill>
              <a:effectLst/>
              <a:uLnTx/>
              <a:uFillTx/>
              <a:latin typeface="Gill Sans MT" charset="0"/>
              <a:ea typeface="ＭＳ Ｐゴシック" charset="0"/>
              <a:cs typeface="+mn-cs"/>
            </a:endParaRPr>
          </a:p>
        </p:txBody>
      </p:sp>
      <p:sp>
        <p:nvSpPr>
          <p:cNvPr id="49" name="Rectangle 8">
            <a:extLst>
              <a:ext uri="{FF2B5EF4-FFF2-40B4-BE49-F238E27FC236}">
                <a16:creationId xmlns:a16="http://schemas.microsoft.com/office/drawing/2014/main" id="{FEB15F8D-408A-A649-8405-2EA6EA738400}"/>
              </a:ext>
            </a:extLst>
          </p:cNvPr>
          <p:cNvSpPr>
            <a:spLocks noChangeArrowheads="1"/>
          </p:cNvSpPr>
          <p:nvPr/>
        </p:nvSpPr>
        <p:spPr bwMode="auto">
          <a:xfrm>
            <a:off x="861060" y="3362960"/>
            <a:ext cx="9847580" cy="176784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auto" latinLnBrk="0" hangingPunct="1">
              <a:lnSpc>
                <a:spcPct val="85000"/>
              </a:lnSpc>
              <a:spcBef>
                <a:spcPct val="20000"/>
              </a:spcBef>
              <a:spcAft>
                <a:spcPts val="0"/>
              </a:spcAft>
              <a:buClr>
                <a:srgbClr val="000099"/>
              </a:buClr>
              <a:buSzPct val="100000"/>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Why</a:t>
            </a:r>
            <a:r>
              <a:rPr kumimoji="0" lang="en-US" sz="2800" b="0" i="1" u="none" strike="noStrike" kern="1200" cap="none" spc="0" normalizeH="0" baseline="0" noProof="0" dirty="0">
                <a:ln>
                  <a:noFill/>
                </a:ln>
                <a:solidFill>
                  <a:srgbClr val="C00000"/>
                </a:solidFill>
                <a:effectLst/>
                <a:uLnTx/>
                <a:uFillTx/>
                <a:latin typeface="Calibri" panose="020F0502020204030204"/>
                <a:ea typeface="ＭＳ Ｐゴシック" charset="0"/>
                <a:cs typeface="+mn-cs"/>
              </a:rPr>
              <a:t> </a:t>
            </a:r>
            <a:r>
              <a:rPr kumimoji="0" lang="en-US" sz="2800" b="0" i="0" u="sng" strike="noStrike" kern="1200" cap="none" spc="0" normalizeH="0" baseline="0" noProof="0" dirty="0">
                <a:ln>
                  <a:noFill/>
                </a:ln>
                <a:solidFill>
                  <a:srgbClr val="C00000"/>
                </a:solidFill>
                <a:effectLst/>
                <a:uLnTx/>
                <a:uFillTx/>
                <a:latin typeface="Calibri" panose="020F0502020204030204"/>
                <a:ea typeface="ＭＳ Ｐゴシック" charset="0"/>
                <a:cs typeface="+mn-cs"/>
              </a:rPr>
              <a:t>A</a:t>
            </a:r>
            <a:r>
              <a:rPr kumimoji="0" lang="en-US" sz="28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I</a:t>
            </a:r>
            <a:r>
              <a:rPr kumimoji="0" lang="en-US" sz="2800" b="0" i="0" u="sng" strike="noStrike" kern="1200" cap="none" spc="0" normalizeH="0" baseline="0" noProof="0" dirty="0">
                <a:ln>
                  <a:noFill/>
                </a:ln>
                <a:solidFill>
                  <a:srgbClr val="C00000"/>
                </a:solidFill>
                <a:effectLst/>
                <a:uLnTx/>
                <a:uFillTx/>
                <a:latin typeface="Calibri" panose="020F0502020204030204"/>
                <a:ea typeface="ＭＳ Ｐゴシック" charset="0"/>
                <a:cs typeface="+mn-cs"/>
              </a:rPr>
              <a:t>M</a:t>
            </a:r>
            <a:r>
              <a:rPr kumimoji="0" lang="en-US" sz="28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D</a:t>
            </a:r>
            <a:r>
              <a:rPr kumimoji="0" lang="en-US" sz="2800" b="0" i="0" u="none" strike="noStrike" kern="1200" cap="none" spc="0" normalizeH="0" baseline="0" noProof="0" dirty="0">
                <a:ln>
                  <a:noFill/>
                </a:ln>
                <a:solidFill>
                  <a:srgbClr val="C00000"/>
                </a:solidFill>
                <a:effectLst/>
                <a:uLnTx/>
                <a:uFillTx/>
                <a:latin typeface="Calibri" panose="020F0502020204030204"/>
                <a:ea typeface="ＭＳ Ｐゴシック" charset="0"/>
                <a:cs typeface="+mn-cs"/>
              </a:rPr>
              <a:t>?</a:t>
            </a:r>
            <a:r>
              <a:rPr kumimoji="0" lang="en-US" sz="2800" b="0" i="1" u="none" strike="noStrike" kern="1200" cap="none" spc="0" normalizeH="0" baseline="0" noProof="0" dirty="0">
                <a:ln>
                  <a:noFill/>
                </a:ln>
                <a:solidFill>
                  <a:srgbClr val="C00000"/>
                </a:solidFill>
                <a:effectLst/>
                <a:uLnTx/>
                <a:uFillTx/>
                <a:latin typeface="Calibri" panose="020F0502020204030204"/>
                <a:ea typeface="ＭＳ Ｐゴシック" charset="0"/>
                <a:cs typeface="+mn-cs"/>
              </a:rPr>
              <a:t> </a:t>
            </a:r>
            <a:r>
              <a:rPr kumimoji="0" lang="en-US" sz="28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 </a:t>
            </a:r>
          </a:p>
          <a:p>
            <a:pPr marL="406400" marR="0" lvl="0" indent="-304800" algn="l" defTabSz="914400" rtl="0" eaLnBrk="1" fontAlgn="auto" latinLnBrk="0" hangingPunct="1">
              <a:lnSpc>
                <a:spcPct val="85000"/>
              </a:lnSpc>
              <a:spcBef>
                <a:spcPct val="20000"/>
              </a:spcBef>
              <a:spcAft>
                <a:spcPts val="0"/>
              </a:spcAft>
              <a:buClr>
                <a:srgbClr val="000099"/>
              </a:buClr>
              <a:buSzPct val="100000"/>
              <a:buFont typeface="Wingdings" charset="2"/>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AIMD – a distributed, asynchronous algorithm – has been shown to:</a:t>
            </a:r>
          </a:p>
          <a:p>
            <a:pPr marL="690563" marR="0" lvl="1" indent="-284163" algn="l" defTabSz="914400" rtl="0" eaLnBrk="1" fontAlgn="auto" latinLnBrk="0" hangingPunct="1">
              <a:lnSpc>
                <a:spcPct val="85000"/>
              </a:lnSpc>
              <a:spcBef>
                <a:spcPct val="20000"/>
              </a:spcBef>
              <a:spcAft>
                <a:spcPts val="0"/>
              </a:spcAft>
              <a:buClr>
                <a:srgbClr val="000099"/>
              </a:buClr>
              <a:buSzPct val="100000"/>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optimize congested flow rates network wide!</a:t>
            </a:r>
          </a:p>
          <a:p>
            <a:pPr marL="690563" marR="0" lvl="1" indent="-284163" algn="l" defTabSz="914400" rtl="0" eaLnBrk="1" fontAlgn="auto" latinLnBrk="0" hangingPunct="1">
              <a:lnSpc>
                <a:spcPct val="85000"/>
              </a:lnSpc>
              <a:spcBef>
                <a:spcPct val="20000"/>
              </a:spcBef>
              <a:spcAft>
                <a:spcPts val="0"/>
              </a:spcAft>
              <a:buClr>
                <a:srgbClr val="000099"/>
              </a:buClr>
              <a:buSzPct val="100000"/>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have desirable stability properties</a:t>
            </a:r>
          </a:p>
          <a:p>
            <a:pPr marL="101600" marR="0" lvl="0" indent="0" algn="l" defTabSz="914400" rtl="0" eaLnBrk="1" fontAlgn="auto" latinLnBrk="0" hangingPunct="1">
              <a:lnSpc>
                <a:spcPct val="85000"/>
              </a:lnSpc>
              <a:spcBef>
                <a:spcPct val="20000"/>
              </a:spcBef>
              <a:spcAft>
                <a:spcPts val="0"/>
              </a:spcAft>
              <a:buClr>
                <a:srgbClr val="000099"/>
              </a:buClr>
              <a:buSzPct val="100000"/>
              <a:buFontTx/>
              <a:buNone/>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endParaRPr>
          </a:p>
          <a:p>
            <a:pPr marL="292100" marR="0" lvl="0" indent="-292100" algn="l" defTabSz="914400" rtl="0" eaLnBrk="1" fontAlgn="auto" latinLnBrk="0" hangingPunct="1">
              <a:lnSpc>
                <a:spcPct val="85000"/>
              </a:lnSpc>
              <a:spcBef>
                <a:spcPct val="20000"/>
              </a:spcBef>
              <a:spcAft>
                <a:spcPts val="0"/>
              </a:spcAft>
              <a:buClr>
                <a:srgbClr val="000099"/>
              </a:buClr>
              <a:buSzPct val="100000"/>
              <a:buFont typeface="Wingdings" charset="2"/>
              <a:buChar char="§"/>
              <a:tabLst/>
              <a:defRPr/>
            </a:pPr>
            <a:endParaRPr kumimoji="0" lang="en-US" sz="2800" b="0" i="0" u="none" strike="noStrike" kern="1200" cap="none" spc="0" normalizeH="0" baseline="0" noProof="0" dirty="0">
              <a:ln>
                <a:noFill/>
              </a:ln>
              <a:solidFill>
                <a:prstClr val="black"/>
              </a:solidFill>
              <a:effectLst/>
              <a:uLnTx/>
              <a:uFillTx/>
              <a:latin typeface="Gill Sans MT" charset="0"/>
              <a:ea typeface="ＭＳ Ｐゴシック" charset="0"/>
              <a:cs typeface="+mn-cs"/>
            </a:endParaRPr>
          </a:p>
        </p:txBody>
      </p:sp>
      <p:sp>
        <p:nvSpPr>
          <p:cNvPr id="5" name="Slide Number Placeholder 2">
            <a:extLst>
              <a:ext uri="{FF2B5EF4-FFF2-40B4-BE49-F238E27FC236}">
                <a16:creationId xmlns:a16="http://schemas.microsoft.com/office/drawing/2014/main" id="{1DCE9A74-28EC-4B49-833C-3052DE209801}"/>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124</a:t>
            </a:fld>
            <a:endParaRPr lang="en-US" dirty="0"/>
          </a:p>
        </p:txBody>
      </p:sp>
    </p:spTree>
    <p:extLst>
      <p:ext uri="{BB962C8B-B14F-4D97-AF65-F5344CB8AC3E}">
        <p14:creationId xmlns:p14="http://schemas.microsoft.com/office/powerpoint/2010/main" val="2130915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dissolve">
                                      <p:cBhvr>
                                        <p:cTn id="7"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812800" y="259443"/>
            <a:ext cx="11393310" cy="894622"/>
          </a:xfrm>
        </p:spPr>
        <p:txBody>
          <a:bodyPr>
            <a:normAutofit/>
          </a:bodyPr>
          <a:lstStyle/>
          <a:p>
            <a:r>
              <a:rPr lang="en-US" sz="4800" dirty="0"/>
              <a:t>TCP congestion control: details</a:t>
            </a:r>
            <a:endParaRPr lang="en-US" sz="4400" b="0" dirty="0"/>
          </a:p>
        </p:txBody>
      </p:sp>
      <p:grpSp>
        <p:nvGrpSpPr>
          <p:cNvPr id="6" name="Group 5">
            <a:extLst>
              <a:ext uri="{FF2B5EF4-FFF2-40B4-BE49-F238E27FC236}">
                <a16:creationId xmlns:a16="http://schemas.microsoft.com/office/drawing/2014/main" id="{E52FB642-7743-D04C-959D-0819117703FA}"/>
              </a:ext>
            </a:extLst>
          </p:cNvPr>
          <p:cNvGrpSpPr/>
          <p:nvPr/>
        </p:nvGrpSpPr>
        <p:grpSpPr>
          <a:xfrm>
            <a:off x="1116489" y="4838128"/>
            <a:ext cx="10034111" cy="1695450"/>
            <a:chOff x="1116489" y="4838128"/>
            <a:chExt cx="10034111" cy="1695450"/>
          </a:xfrm>
        </p:grpSpPr>
        <p:sp>
          <p:nvSpPr>
            <p:cNvPr id="17" name="Rectangle 16">
              <a:extLst>
                <a:ext uri="{FF2B5EF4-FFF2-40B4-BE49-F238E27FC236}">
                  <a16:creationId xmlns:a16="http://schemas.microsoft.com/office/drawing/2014/main" id="{0C3AD1E1-01ED-504A-8B9E-72DE11AF70D1}"/>
                </a:ext>
              </a:extLst>
            </p:cNvPr>
            <p:cNvSpPr/>
            <p:nvPr/>
          </p:nvSpPr>
          <p:spPr>
            <a:xfrm>
              <a:off x="5989208" y="4895568"/>
              <a:ext cx="5161392" cy="365124"/>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2" name="Rectangle 3">
              <a:extLst>
                <a:ext uri="{FF2B5EF4-FFF2-40B4-BE49-F238E27FC236}">
                  <a16:creationId xmlns:a16="http://schemas.microsoft.com/office/drawing/2014/main" id="{A0DE5D89-38AB-C14E-891D-428C6A0ADF69}"/>
                </a:ext>
              </a:extLst>
            </p:cNvPr>
            <p:cNvSpPr txBox="1">
              <a:spLocks noChangeArrowheads="1"/>
            </p:cNvSpPr>
            <p:nvPr/>
          </p:nvSpPr>
          <p:spPr bwMode="auto">
            <a:xfrm>
              <a:off x="1116489" y="4838128"/>
              <a:ext cx="9628822" cy="16954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284163" indent="-284163" algn="l" rtl="0" eaLnBrk="0" fontAlgn="base" hangingPunct="0">
                <a:lnSpc>
                  <a:spcPct val="85000"/>
                </a:lnSpc>
                <a:spcBef>
                  <a:spcPct val="20000"/>
                </a:spcBef>
                <a:spcAft>
                  <a:spcPct val="0"/>
                </a:spcAft>
                <a:buClr>
                  <a:srgbClr val="000099"/>
                </a:buClr>
                <a:buSzPct val="100000"/>
                <a:buFont typeface="Wingdings" pitchFamily="2" charset="2"/>
                <a:buChar char="§"/>
                <a:defRPr sz="2800">
                  <a:solidFill>
                    <a:schemeClr val="tx1"/>
                  </a:solidFill>
                  <a:latin typeface="+mn-lt"/>
                  <a:ea typeface="ＭＳ Ｐゴシック" charset="0"/>
                  <a:cs typeface="ＭＳ Ｐゴシック" charset="0"/>
                </a:defRPr>
              </a:lvl1pPr>
              <a:lvl2pPr marL="687388" indent="-230188" algn="l" rtl="0" eaLnBrk="0" fontAlgn="base" hangingPunct="0">
                <a:lnSpc>
                  <a:spcPct val="85000"/>
                </a:lnSpc>
                <a:spcBef>
                  <a:spcPct val="20000"/>
                </a:spcBef>
                <a:spcAft>
                  <a:spcPct val="0"/>
                </a:spcAft>
                <a:buClr>
                  <a:srgbClr val="000099"/>
                </a:buClr>
                <a:buFont typeface="Arial" panose="020B0604020202020204" pitchFamily="34" charset="0"/>
                <a:buChar char="•"/>
                <a:defRPr sz="2400">
                  <a:solidFill>
                    <a:schemeClr val="tx1"/>
                  </a:solidFill>
                  <a:latin typeface="+mn-lt"/>
                  <a:ea typeface="ＭＳ Ｐゴシック" charset="0"/>
                </a:defRPr>
              </a:lvl2pPr>
              <a:lvl3pPr marL="1143000" indent="-228600" algn="l" rtl="0" eaLnBrk="0" fontAlgn="base" hangingPunct="0">
                <a:spcBef>
                  <a:spcPct val="20000"/>
                </a:spcBef>
                <a:spcAft>
                  <a:spcPct val="0"/>
                </a:spcAft>
                <a:buChar char="•"/>
                <a:defRPr sz="2000">
                  <a:solidFill>
                    <a:schemeClr val="tx1"/>
                  </a:solidFill>
                  <a:latin typeface="+mn-lt"/>
                  <a:ea typeface="ＭＳ Ｐゴシック" charset="0"/>
                </a:defRPr>
              </a:lvl3pPr>
              <a:lvl4pPr marL="1600200" indent="-228600" algn="l" rtl="0" eaLnBrk="0" fontAlgn="base" hangingPunct="0">
                <a:spcBef>
                  <a:spcPct val="20000"/>
                </a:spcBef>
                <a:spcAft>
                  <a:spcPct val="0"/>
                </a:spcAft>
                <a:buChar char="–"/>
                <a:defRPr sz="1800">
                  <a:solidFill>
                    <a:schemeClr val="tx1"/>
                  </a:solidFill>
                  <a:latin typeface="Times New Roman" pitchFamily="-109" charset="0"/>
                  <a:ea typeface="ＭＳ Ｐゴシック" charset="0"/>
                </a:defRPr>
              </a:lvl4pPr>
              <a:lvl5pPr marL="2057400" indent="-228600" algn="l" rtl="0" eaLnBrk="0" fontAlgn="base" hangingPunct="0">
                <a:spcBef>
                  <a:spcPct val="20000"/>
                </a:spcBef>
                <a:spcAft>
                  <a:spcPct val="0"/>
                </a:spcAft>
                <a:buChar char="»"/>
                <a:defRPr sz="1800">
                  <a:solidFill>
                    <a:schemeClr val="tx1"/>
                  </a:solidFill>
                  <a:latin typeface="Times New Roman" pitchFamily="-109" charset="0"/>
                  <a:ea typeface="ＭＳ Ｐゴシック" charset="0"/>
                </a:defRPr>
              </a:lvl5pPr>
              <a:lvl6pPr marL="2514600" indent="-228600" algn="l" rtl="0" eaLnBrk="0" fontAlgn="base" hangingPunct="0">
                <a:spcBef>
                  <a:spcPct val="20000"/>
                </a:spcBef>
                <a:spcAft>
                  <a:spcPct val="0"/>
                </a:spcAft>
                <a:buChar char="»"/>
                <a:defRPr sz="1800">
                  <a:solidFill>
                    <a:schemeClr val="tx1"/>
                  </a:solidFill>
                  <a:latin typeface="Times New Roman" pitchFamily="-109" charset="0"/>
                </a:defRPr>
              </a:lvl6pPr>
              <a:lvl7pPr marL="2971800" indent="-228600" algn="l" rtl="0" eaLnBrk="0" fontAlgn="base" hangingPunct="0">
                <a:spcBef>
                  <a:spcPct val="20000"/>
                </a:spcBef>
                <a:spcAft>
                  <a:spcPct val="0"/>
                </a:spcAft>
                <a:buChar char="»"/>
                <a:defRPr sz="1800">
                  <a:solidFill>
                    <a:schemeClr val="tx1"/>
                  </a:solidFill>
                  <a:latin typeface="Times New Roman" pitchFamily="-109" charset="0"/>
                </a:defRPr>
              </a:lvl7pPr>
              <a:lvl8pPr marL="3429000" indent="-228600" algn="l" rtl="0" eaLnBrk="0" fontAlgn="base" hangingPunct="0">
                <a:spcBef>
                  <a:spcPct val="20000"/>
                </a:spcBef>
                <a:spcAft>
                  <a:spcPct val="0"/>
                </a:spcAft>
                <a:buChar char="»"/>
                <a:defRPr sz="1800">
                  <a:solidFill>
                    <a:schemeClr val="tx1"/>
                  </a:solidFill>
                  <a:latin typeface="Times New Roman" pitchFamily="-109" charset="0"/>
                </a:defRPr>
              </a:lvl8pPr>
              <a:lvl9pPr marL="3886200" indent="-228600" algn="l" rtl="0" eaLnBrk="0" fontAlgn="base" hangingPunct="0">
                <a:spcBef>
                  <a:spcPct val="20000"/>
                </a:spcBef>
                <a:spcAft>
                  <a:spcPct val="0"/>
                </a:spcAft>
                <a:buChar char="»"/>
                <a:defRPr sz="1800">
                  <a:solidFill>
                    <a:schemeClr val="tx1"/>
                  </a:solidFill>
                  <a:latin typeface="Times New Roman" pitchFamily="-109" charset="0"/>
                </a:defRPr>
              </a:lvl9pPr>
            </a:lstStyle>
            <a:p>
              <a:pPr marL="284163" marR="0" lvl="0" indent="-284163" algn="l" defTabSz="914400" rtl="0" eaLnBrk="0" fontAlgn="base" latinLnBrk="0" hangingPunct="0">
                <a:lnSpc>
                  <a:spcPct val="90000"/>
                </a:lnSpc>
                <a:spcBef>
                  <a:spcPct val="20000"/>
                </a:spcBef>
                <a:spcAft>
                  <a:spcPct val="0"/>
                </a:spcAft>
                <a:buClr>
                  <a:srgbClr val="000099"/>
                </a:buClr>
                <a:buSzPct val="100000"/>
                <a:buFont typeface="Wingdings" charset="2"/>
                <a:buChar char="§"/>
                <a:tabLst/>
                <a:defRPr/>
              </a:pPr>
              <a:r>
                <a:rPr kumimoji="0" lang="en-US" sz="28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rPr>
                <a:t>TCP sender limits transmission:</a:t>
              </a:r>
            </a:p>
            <a:p>
              <a:pPr marL="284163" marR="0" lvl="0" indent="-284163" algn="l" defTabSz="914400" rtl="0" eaLnBrk="0" fontAlgn="base" latinLnBrk="0" hangingPunct="0">
                <a:lnSpc>
                  <a:spcPct val="90000"/>
                </a:lnSpc>
                <a:spcBef>
                  <a:spcPct val="20000"/>
                </a:spcBef>
                <a:spcAft>
                  <a:spcPct val="0"/>
                </a:spcAft>
                <a:buClr>
                  <a:srgbClr val="000099"/>
                </a:buClr>
                <a:buSzPct val="100000"/>
                <a:buFont typeface="Wingdings" charset="2"/>
                <a:buChar char="§"/>
                <a:tabLst/>
                <a:defRPr/>
              </a:pPr>
              <a:r>
                <a:rPr kumimoji="0" lang="en-US" sz="2800" b="0" i="0" u="none" strike="noStrike" kern="0" cap="none" spc="0" normalizeH="0" baseline="0" noProof="0" dirty="0" err="1">
                  <a:ln>
                    <a:noFill/>
                  </a:ln>
                  <a:solidFill>
                    <a:srgbClr val="000000"/>
                  </a:solidFill>
                  <a:effectLst/>
                  <a:uLnTx/>
                  <a:uFillTx/>
                  <a:latin typeface="Courier" pitchFamily="2" charset="0"/>
                  <a:ea typeface="ＭＳ Ｐゴシック" charset="0"/>
                  <a:cs typeface="+mn-cs"/>
                </a:rPr>
                <a:t>cwnd</a:t>
              </a:r>
              <a:r>
                <a:rPr kumimoji="0" lang="en-US" sz="2800" b="0" i="0" u="none" strike="noStrike" kern="0" cap="none" spc="0" normalizeH="0" baseline="0" noProof="0" dirty="0">
                  <a:ln>
                    <a:noFill/>
                  </a:ln>
                  <a:solidFill>
                    <a:srgbClr val="000000"/>
                  </a:solidFill>
                  <a:effectLst/>
                  <a:uLnTx/>
                  <a:uFillTx/>
                  <a:latin typeface="Courier" pitchFamily="2" charset="0"/>
                  <a:ea typeface="ＭＳ Ｐゴシック" charset="0"/>
                  <a:cs typeface="+mn-cs"/>
                </a:rPr>
                <a:t> </a:t>
              </a:r>
              <a:r>
                <a:rPr kumimoji="0" lang="en-US" sz="28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rPr>
                <a:t>is dynamically adjusted in response to observed network congestion (implementing TCP congestion control)</a:t>
              </a:r>
            </a:p>
            <a:p>
              <a:pPr marL="284163" marR="0" lvl="0" indent="-284163" algn="l" defTabSz="914400" rtl="0" eaLnBrk="0" fontAlgn="base" latinLnBrk="0" hangingPunct="0">
                <a:lnSpc>
                  <a:spcPct val="85000"/>
                </a:lnSpc>
                <a:spcBef>
                  <a:spcPct val="20000"/>
                </a:spcBef>
                <a:spcAft>
                  <a:spcPct val="0"/>
                </a:spcAft>
                <a:buClr>
                  <a:srgbClr val="000099"/>
                </a:buClr>
                <a:buSzPct val="100000"/>
                <a:buFont typeface="Wingdings" charset="2"/>
                <a:buChar char="§"/>
                <a:tabLst/>
                <a:defRPr/>
              </a:pPr>
              <a:endParaRPr kumimoji="0" lang="en-US" sz="2800" b="0" i="0" u="none" strike="noStrike" kern="0" cap="none" spc="0" normalizeH="0" baseline="0" noProof="0" dirty="0">
                <a:ln>
                  <a:noFill/>
                </a:ln>
                <a:solidFill>
                  <a:srgbClr val="000000"/>
                </a:solidFill>
                <a:effectLst/>
                <a:uLnTx/>
                <a:uFillTx/>
                <a:latin typeface="Gill Sans MT"/>
                <a:ea typeface="ＭＳ Ｐゴシック" charset="0"/>
                <a:cs typeface="+mn-cs"/>
              </a:endParaRPr>
            </a:p>
          </p:txBody>
        </p:sp>
        <p:grpSp>
          <p:nvGrpSpPr>
            <p:cNvPr id="16" name="Group 15">
              <a:extLst>
                <a:ext uri="{FF2B5EF4-FFF2-40B4-BE49-F238E27FC236}">
                  <a16:creationId xmlns:a16="http://schemas.microsoft.com/office/drawing/2014/main" id="{33A34342-F85F-A641-8C18-F113159FACD0}"/>
                </a:ext>
              </a:extLst>
            </p:cNvPr>
            <p:cNvGrpSpPr/>
            <p:nvPr/>
          </p:nvGrpSpPr>
          <p:grpSpPr>
            <a:xfrm>
              <a:off x="6040008" y="4887177"/>
              <a:ext cx="4888123" cy="397144"/>
              <a:chOff x="5614194" y="4809655"/>
              <a:chExt cx="4888123" cy="397144"/>
            </a:xfrm>
          </p:grpSpPr>
          <p:sp>
            <p:nvSpPr>
              <p:cNvPr id="181" name="Text Box 71">
                <a:extLst>
                  <a:ext uri="{FF2B5EF4-FFF2-40B4-BE49-F238E27FC236}">
                    <a16:creationId xmlns:a16="http://schemas.microsoft.com/office/drawing/2014/main" id="{77C08B5B-9AE1-D240-830E-26ECD6D1665B}"/>
                  </a:ext>
                </a:extLst>
              </p:cNvPr>
              <p:cNvSpPr txBox="1">
                <a:spLocks noChangeArrowheads="1"/>
              </p:cNvSpPr>
              <p:nvPr/>
            </p:nvSpPr>
            <p:spPr bwMode="auto">
              <a:xfrm>
                <a:off x="5614194" y="4868630"/>
                <a:ext cx="4395788" cy="33816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marL="225425" indent="-225425">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225425" marR="0" lvl="0" indent="-225425" algn="l" defTabSz="914400" rtl="0" eaLnBrk="0" fontAlgn="base" latinLnBrk="0" hangingPunct="0">
                  <a:lnSpc>
                    <a:spcPct val="85000"/>
                  </a:lnSpc>
                  <a:spcBef>
                    <a:spcPct val="20000"/>
                  </a:spcBef>
                  <a:spcAft>
                    <a:spcPct val="0"/>
                  </a:spcAft>
                  <a:buClr>
                    <a:srgbClr val="000099"/>
                  </a:buClr>
                  <a:buSzPct val="65000"/>
                  <a:buFont typeface="Wingdings" charset="0"/>
                  <a:buNone/>
                  <a:tabLst/>
                  <a:defRPr/>
                </a:pPr>
                <a:r>
                  <a:rPr kumimoji="0" lang="en-US" sz="1800" b="1" i="0" u="none" strike="noStrike" kern="1200" cap="none" spc="0" normalizeH="0" baseline="0" noProof="0" dirty="0" err="1">
                    <a:ln>
                      <a:noFill/>
                    </a:ln>
                    <a:solidFill>
                      <a:srgbClr val="000000"/>
                    </a:solidFill>
                    <a:effectLst/>
                    <a:uLnTx/>
                    <a:uFillTx/>
                    <a:latin typeface="Courier New" charset="0"/>
                    <a:ea typeface="ＭＳ Ｐゴシック" charset="0"/>
                    <a:cs typeface="+mn-cs"/>
                  </a:rPr>
                  <a:t>LastByteSent</a:t>
                </a:r>
                <a:r>
                  <a:rPr kumimoji="0" lang="en-US" sz="1800" b="1" i="0" u="none" strike="noStrike" kern="1200" cap="none" spc="0" normalizeH="0" baseline="0" noProof="0" dirty="0">
                    <a:ln>
                      <a:noFill/>
                    </a:ln>
                    <a:solidFill>
                      <a:srgbClr val="000000"/>
                    </a:solidFill>
                    <a:effectLst/>
                    <a:uLnTx/>
                    <a:uFillTx/>
                    <a:latin typeface="Courier New" charset="0"/>
                    <a:ea typeface="ＭＳ Ｐゴシック" charset="0"/>
                    <a:cs typeface="+mn-cs"/>
                  </a:rPr>
                  <a:t>- </a:t>
                </a:r>
                <a:r>
                  <a:rPr kumimoji="0" lang="en-US" sz="1800" b="1" i="0" u="none" strike="noStrike" kern="1200" cap="none" spc="0" normalizeH="0" baseline="0" noProof="0" dirty="0" err="1">
                    <a:ln>
                      <a:noFill/>
                    </a:ln>
                    <a:solidFill>
                      <a:srgbClr val="000000"/>
                    </a:solidFill>
                    <a:effectLst/>
                    <a:uLnTx/>
                    <a:uFillTx/>
                    <a:latin typeface="Courier New" charset="0"/>
                    <a:ea typeface="ＭＳ Ｐゴシック" charset="0"/>
                    <a:cs typeface="+mn-cs"/>
                  </a:rPr>
                  <a:t>LastByteAcked</a:t>
                </a:r>
                <a:endParaRPr kumimoji="0" lang="en-US" sz="1800" b="0" i="0" u="none" strike="noStrike" kern="1200" cap="none" spc="0" normalizeH="0" baseline="0" noProof="0" dirty="0">
                  <a:ln>
                    <a:noFill/>
                  </a:ln>
                  <a:solidFill>
                    <a:srgbClr val="000000"/>
                  </a:solidFill>
                  <a:effectLst/>
                  <a:uLnTx/>
                  <a:uFillTx/>
                  <a:latin typeface="Courier New" charset="0"/>
                  <a:ea typeface="ＭＳ Ｐゴシック" charset="0"/>
                  <a:cs typeface="+mn-cs"/>
                </a:endParaRPr>
              </a:p>
            </p:txBody>
          </p:sp>
          <p:grpSp>
            <p:nvGrpSpPr>
              <p:cNvPr id="15" name="Group 14">
                <a:extLst>
                  <a:ext uri="{FF2B5EF4-FFF2-40B4-BE49-F238E27FC236}">
                    <a16:creationId xmlns:a16="http://schemas.microsoft.com/office/drawing/2014/main" id="{FED586FE-6CBA-AA48-85C7-A1A11BDABF7D}"/>
                  </a:ext>
                </a:extLst>
              </p:cNvPr>
              <p:cNvGrpSpPr/>
              <p:nvPr/>
            </p:nvGrpSpPr>
            <p:grpSpPr>
              <a:xfrm>
                <a:off x="9416467" y="4809655"/>
                <a:ext cx="1085850" cy="366713"/>
                <a:chOff x="7709188" y="4768381"/>
                <a:chExt cx="1085850" cy="366713"/>
              </a:xfrm>
            </p:grpSpPr>
            <p:grpSp>
              <p:nvGrpSpPr>
                <p:cNvPr id="182" name="Group 74">
                  <a:extLst>
                    <a:ext uri="{FF2B5EF4-FFF2-40B4-BE49-F238E27FC236}">
                      <a16:creationId xmlns:a16="http://schemas.microsoft.com/office/drawing/2014/main" id="{059D1AF2-00E8-024F-B782-BBF97100FEB7}"/>
                    </a:ext>
                  </a:extLst>
                </p:cNvPr>
                <p:cNvGrpSpPr>
                  <a:grpSpLocks/>
                </p:cNvGrpSpPr>
                <p:nvPr/>
              </p:nvGrpSpPr>
              <p:grpSpPr bwMode="auto">
                <a:xfrm>
                  <a:off x="7709188" y="4789019"/>
                  <a:ext cx="350837" cy="336550"/>
                  <a:chOff x="2059" y="2097"/>
                  <a:chExt cx="221" cy="212"/>
                </a:xfrm>
              </p:grpSpPr>
              <p:sp>
                <p:nvSpPr>
                  <p:cNvPr id="183" name="Text Box 72">
                    <a:extLst>
                      <a:ext uri="{FF2B5EF4-FFF2-40B4-BE49-F238E27FC236}">
                        <a16:creationId xmlns:a16="http://schemas.microsoft.com/office/drawing/2014/main" id="{50EA1644-3183-7A41-97FA-03AEA0F526B2}"/>
                      </a:ext>
                    </a:extLst>
                  </p:cNvPr>
                  <p:cNvSpPr txBox="1">
                    <a:spLocks noChangeArrowheads="1"/>
                  </p:cNvSpPr>
                  <p:nvPr/>
                </p:nvSpPr>
                <p:spPr bwMode="auto">
                  <a:xfrm>
                    <a:off x="2059" y="2097"/>
                    <a:ext cx="221"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1" i="0" u="none" strike="noStrike" kern="0" cap="none" spc="0" normalizeH="0" baseline="0" noProof="0">
                        <a:ln>
                          <a:noFill/>
                        </a:ln>
                        <a:solidFill>
                          <a:srgbClr val="000000"/>
                        </a:solidFill>
                        <a:effectLst/>
                        <a:uLnTx/>
                        <a:uFillTx/>
                        <a:latin typeface="Tahoma" charset="0"/>
                        <a:ea typeface="ＭＳ Ｐゴシック" charset="0"/>
                        <a:cs typeface="+mn-cs"/>
                      </a:rPr>
                      <a:t>&lt;</a:t>
                    </a:r>
                  </a:p>
                </p:txBody>
              </p:sp>
              <p:sp>
                <p:nvSpPr>
                  <p:cNvPr id="184" name="Line 73">
                    <a:extLst>
                      <a:ext uri="{FF2B5EF4-FFF2-40B4-BE49-F238E27FC236}">
                        <a16:creationId xmlns:a16="http://schemas.microsoft.com/office/drawing/2014/main" id="{B966005D-C4C4-C547-86E3-65FDA3A33E10}"/>
                      </a:ext>
                    </a:extLst>
                  </p:cNvPr>
                  <p:cNvSpPr>
                    <a:spLocks noChangeShapeType="1"/>
                  </p:cNvSpPr>
                  <p:nvPr/>
                </p:nvSpPr>
                <p:spPr bwMode="auto">
                  <a:xfrm>
                    <a:off x="2133" y="2269"/>
                    <a:ext cx="85" cy="0"/>
                  </a:xfrm>
                  <a:prstGeom prst="line">
                    <a:avLst/>
                  </a:prstGeom>
                  <a:noFill/>
                  <a:ln w="1905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185" name="Text Box 75">
                  <a:extLst>
                    <a:ext uri="{FF2B5EF4-FFF2-40B4-BE49-F238E27FC236}">
                      <a16:creationId xmlns:a16="http://schemas.microsoft.com/office/drawing/2014/main" id="{4F80A37A-B578-A447-95BD-D5D7AC31E664}"/>
                    </a:ext>
                  </a:extLst>
                </p:cNvPr>
                <p:cNvSpPr txBox="1">
                  <a:spLocks noChangeArrowheads="1"/>
                </p:cNvSpPr>
                <p:nvPr/>
              </p:nvSpPr>
              <p:spPr bwMode="auto">
                <a:xfrm>
                  <a:off x="8064788" y="4768381"/>
                  <a:ext cx="730250" cy="3667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err="1">
                      <a:ln>
                        <a:noFill/>
                      </a:ln>
                      <a:solidFill>
                        <a:srgbClr val="000000"/>
                      </a:solidFill>
                      <a:effectLst/>
                      <a:uLnTx/>
                      <a:uFillTx/>
                      <a:latin typeface="Courier New" charset="0"/>
                      <a:ea typeface="ＭＳ Ｐゴシック" charset="0"/>
                      <a:cs typeface="+mn-cs"/>
                    </a:rPr>
                    <a:t>cwnd</a:t>
                  </a:r>
                  <a:endParaRPr kumimoji="0" lang="en-US" sz="1800" b="1" i="0" u="none" strike="noStrike" kern="1200" cap="none" spc="0" normalizeH="0" baseline="0" noProof="0" dirty="0">
                    <a:ln>
                      <a:noFill/>
                    </a:ln>
                    <a:solidFill>
                      <a:srgbClr val="000000"/>
                    </a:solidFill>
                    <a:effectLst/>
                    <a:uLnTx/>
                    <a:uFillTx/>
                    <a:latin typeface="Courier New" charset="0"/>
                    <a:ea typeface="ＭＳ Ｐゴシック" charset="0"/>
                    <a:cs typeface="+mn-cs"/>
                  </a:endParaRPr>
                </a:p>
              </p:txBody>
            </p:sp>
          </p:grpSp>
        </p:grpSp>
      </p:grpSp>
      <p:sp>
        <p:nvSpPr>
          <p:cNvPr id="165" name="Rectangle 47">
            <a:extLst>
              <a:ext uri="{FF2B5EF4-FFF2-40B4-BE49-F238E27FC236}">
                <a16:creationId xmlns:a16="http://schemas.microsoft.com/office/drawing/2014/main" id="{DE6B816E-28FD-F042-BAC6-6005321F7326}"/>
              </a:ext>
            </a:extLst>
          </p:cNvPr>
          <p:cNvSpPr>
            <a:spLocks noChangeArrowheads="1"/>
          </p:cNvSpPr>
          <p:nvPr/>
        </p:nvSpPr>
        <p:spPr bwMode="auto">
          <a:xfrm>
            <a:off x="1314221" y="2927773"/>
            <a:ext cx="4503412" cy="107541"/>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11" name="Group 10">
            <a:extLst>
              <a:ext uri="{FF2B5EF4-FFF2-40B4-BE49-F238E27FC236}">
                <a16:creationId xmlns:a16="http://schemas.microsoft.com/office/drawing/2014/main" id="{C2EB66EB-894C-A043-A360-C60A865F68A4}"/>
              </a:ext>
            </a:extLst>
          </p:cNvPr>
          <p:cNvGrpSpPr/>
          <p:nvPr/>
        </p:nvGrpSpPr>
        <p:grpSpPr>
          <a:xfrm>
            <a:off x="1289051" y="2849038"/>
            <a:ext cx="1267801" cy="861704"/>
            <a:chOff x="1289051" y="2849038"/>
            <a:chExt cx="1267801" cy="861704"/>
          </a:xfrm>
        </p:grpSpPr>
        <p:sp>
          <p:nvSpPr>
            <p:cNvPr id="168" name="Freeform 53">
              <a:extLst>
                <a:ext uri="{FF2B5EF4-FFF2-40B4-BE49-F238E27FC236}">
                  <a16:creationId xmlns:a16="http://schemas.microsoft.com/office/drawing/2014/main" id="{E3EEFD92-7050-9249-80C1-240C22D52535}"/>
                </a:ext>
              </a:extLst>
            </p:cNvPr>
            <p:cNvSpPr>
              <a:spLocks/>
            </p:cNvSpPr>
            <p:nvPr/>
          </p:nvSpPr>
          <p:spPr bwMode="auto">
            <a:xfrm>
              <a:off x="2369283" y="2849038"/>
              <a:ext cx="187569" cy="464732"/>
            </a:xfrm>
            <a:custGeom>
              <a:avLst/>
              <a:gdLst>
                <a:gd name="T0" fmla="*/ 2147483647 w 91"/>
                <a:gd name="T1" fmla="*/ 0 h 242"/>
                <a:gd name="T2" fmla="*/ 2147483647 w 91"/>
                <a:gd name="T3" fmla="*/ 2147483647 h 242"/>
                <a:gd name="T4" fmla="*/ 0 w 91"/>
                <a:gd name="T5" fmla="*/ 2147483647 h 242"/>
                <a:gd name="T6" fmla="*/ 0 60000 65536"/>
                <a:gd name="T7" fmla="*/ 0 60000 65536"/>
                <a:gd name="T8" fmla="*/ 0 60000 65536"/>
              </a:gdLst>
              <a:ahLst/>
              <a:cxnLst>
                <a:cxn ang="T6">
                  <a:pos x="T0" y="T1"/>
                </a:cxn>
                <a:cxn ang="T7">
                  <a:pos x="T2" y="T3"/>
                </a:cxn>
                <a:cxn ang="T8">
                  <a:pos x="T4" y="T5"/>
                </a:cxn>
              </a:cxnLst>
              <a:rect l="0" t="0" r="r" b="b"/>
              <a:pathLst>
                <a:path w="91" h="242">
                  <a:moveTo>
                    <a:pt x="91" y="0"/>
                  </a:moveTo>
                  <a:lnTo>
                    <a:pt x="88" y="242"/>
                  </a:lnTo>
                  <a:lnTo>
                    <a:pt x="0" y="242"/>
                  </a:lnTo>
                </a:path>
              </a:pathLst>
            </a:custGeom>
            <a:noFill/>
            <a:ln w="19050" cmpd="sng">
              <a:solidFill>
                <a:srgbClr val="CC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70" name="Text Box 57">
              <a:extLst>
                <a:ext uri="{FF2B5EF4-FFF2-40B4-BE49-F238E27FC236}">
                  <a16:creationId xmlns:a16="http://schemas.microsoft.com/office/drawing/2014/main" id="{4DCFBA68-55DB-2E45-83BC-59D80627D5D3}"/>
                </a:ext>
              </a:extLst>
            </p:cNvPr>
            <p:cNvSpPr txBox="1">
              <a:spLocks noChangeArrowheads="1"/>
            </p:cNvSpPr>
            <p:nvPr/>
          </p:nvSpPr>
          <p:spPr bwMode="auto">
            <a:xfrm>
              <a:off x="1289051" y="3119811"/>
              <a:ext cx="986168" cy="5909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rPr>
                <a:t>last byte</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800" b="0" i="0" u="none" strike="noStrike" kern="0" cap="none" spc="0" normalizeH="0" baseline="0" noProof="0" dirty="0" err="1">
                  <a:ln>
                    <a:noFill/>
                  </a:ln>
                  <a:solidFill>
                    <a:srgbClr val="000000"/>
                  </a:solidFill>
                  <a:effectLst/>
                  <a:uLnTx/>
                  <a:uFillTx/>
                  <a:latin typeface="Calibri" panose="020F0502020204030204"/>
                  <a:ea typeface="ＭＳ Ｐゴシック" charset="0"/>
                  <a:cs typeface="+mn-cs"/>
                </a:rPr>
                <a:t>ACKed</a:t>
              </a:r>
              <a:endParaRPr kumimoji="0" lang="en-US" sz="18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endParaRPr>
            </a:p>
          </p:txBody>
        </p:sp>
      </p:grpSp>
      <p:grpSp>
        <p:nvGrpSpPr>
          <p:cNvPr id="13" name="Group 12">
            <a:extLst>
              <a:ext uri="{FF2B5EF4-FFF2-40B4-BE49-F238E27FC236}">
                <a16:creationId xmlns:a16="http://schemas.microsoft.com/office/drawing/2014/main" id="{A8C3752B-025F-E94F-8654-13F54E9C670F}"/>
              </a:ext>
            </a:extLst>
          </p:cNvPr>
          <p:cNvGrpSpPr/>
          <p:nvPr/>
        </p:nvGrpSpPr>
        <p:grpSpPr>
          <a:xfrm>
            <a:off x="3824084" y="2948877"/>
            <a:ext cx="1759290" cy="1283237"/>
            <a:chOff x="3824084" y="2948877"/>
            <a:chExt cx="1759290" cy="1283237"/>
          </a:xfrm>
        </p:grpSpPr>
        <p:sp>
          <p:nvSpPr>
            <p:cNvPr id="172" name="Text Box 59">
              <a:extLst>
                <a:ext uri="{FF2B5EF4-FFF2-40B4-BE49-F238E27FC236}">
                  <a16:creationId xmlns:a16="http://schemas.microsoft.com/office/drawing/2014/main" id="{44BFDC0C-7E1F-194B-B1D5-936A1056896B}"/>
                </a:ext>
              </a:extLst>
            </p:cNvPr>
            <p:cNvSpPr txBox="1">
              <a:spLocks noChangeArrowheads="1"/>
            </p:cNvSpPr>
            <p:nvPr/>
          </p:nvSpPr>
          <p:spPr bwMode="auto">
            <a:xfrm>
              <a:off x="3979525" y="3890482"/>
              <a:ext cx="1603849" cy="3416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rPr>
                <a:t>last byte sent</a:t>
              </a:r>
            </a:p>
          </p:txBody>
        </p:sp>
        <p:sp>
          <p:nvSpPr>
            <p:cNvPr id="180" name="Freeform 69">
              <a:extLst>
                <a:ext uri="{FF2B5EF4-FFF2-40B4-BE49-F238E27FC236}">
                  <a16:creationId xmlns:a16="http://schemas.microsoft.com/office/drawing/2014/main" id="{33A90F9A-C7CE-C44A-B81F-BFED1356069E}"/>
                </a:ext>
              </a:extLst>
            </p:cNvPr>
            <p:cNvSpPr>
              <a:spLocks/>
            </p:cNvSpPr>
            <p:nvPr/>
          </p:nvSpPr>
          <p:spPr bwMode="auto">
            <a:xfrm flipH="1">
              <a:off x="3824084" y="2948877"/>
              <a:ext cx="190240" cy="1102896"/>
            </a:xfrm>
            <a:custGeom>
              <a:avLst/>
              <a:gdLst>
                <a:gd name="T0" fmla="*/ 2147483647 w 91"/>
                <a:gd name="T1" fmla="*/ 0 h 242"/>
                <a:gd name="T2" fmla="*/ 2147483647 w 91"/>
                <a:gd name="T3" fmla="*/ 2147483647 h 242"/>
                <a:gd name="T4" fmla="*/ 0 w 91"/>
                <a:gd name="T5" fmla="*/ 2147483647 h 242"/>
                <a:gd name="T6" fmla="*/ 0 60000 65536"/>
                <a:gd name="T7" fmla="*/ 0 60000 65536"/>
                <a:gd name="T8" fmla="*/ 0 60000 65536"/>
                <a:gd name="connsiteX0" fmla="*/ 9412 w 9670"/>
                <a:gd name="connsiteY0" fmla="*/ 0 h 9938"/>
                <a:gd name="connsiteX1" fmla="*/ 9670 w 9670"/>
                <a:gd name="connsiteY1" fmla="*/ 9938 h 9938"/>
                <a:gd name="connsiteX2" fmla="*/ 0 w 9670"/>
                <a:gd name="connsiteY2" fmla="*/ 9938 h 9938"/>
              </a:gdLst>
              <a:ahLst/>
              <a:cxnLst>
                <a:cxn ang="0">
                  <a:pos x="connsiteX0" y="connsiteY0"/>
                </a:cxn>
                <a:cxn ang="0">
                  <a:pos x="connsiteX1" y="connsiteY1"/>
                </a:cxn>
                <a:cxn ang="0">
                  <a:pos x="connsiteX2" y="connsiteY2"/>
                </a:cxn>
              </a:cxnLst>
              <a:rect l="l" t="t" r="r" b="b"/>
              <a:pathLst>
                <a:path w="9670" h="9938">
                  <a:moveTo>
                    <a:pt x="9412" y="0"/>
                  </a:moveTo>
                  <a:lnTo>
                    <a:pt x="9670" y="9938"/>
                  </a:lnTo>
                  <a:lnTo>
                    <a:pt x="0" y="9938"/>
                  </a:lnTo>
                </a:path>
              </a:pathLst>
            </a:custGeom>
            <a:noFill/>
            <a:ln w="19050" cmpd="sng">
              <a:solidFill>
                <a:srgbClr val="CC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grpSp>
        <p:nvGrpSpPr>
          <p:cNvPr id="10" name="Group 9">
            <a:extLst>
              <a:ext uri="{FF2B5EF4-FFF2-40B4-BE49-F238E27FC236}">
                <a16:creationId xmlns:a16="http://schemas.microsoft.com/office/drawing/2014/main" id="{42CF5997-36CB-D147-BC28-3AEB4C853BEA}"/>
              </a:ext>
            </a:extLst>
          </p:cNvPr>
          <p:cNvGrpSpPr/>
          <p:nvPr/>
        </p:nvGrpSpPr>
        <p:grpSpPr>
          <a:xfrm>
            <a:off x="1289051" y="1292332"/>
            <a:ext cx="4641849" cy="1497173"/>
            <a:chOff x="1289051" y="1292332"/>
            <a:chExt cx="4641849" cy="1497173"/>
          </a:xfrm>
        </p:grpSpPr>
        <p:sp>
          <p:nvSpPr>
            <p:cNvPr id="104" name="Rectangle 12">
              <a:extLst>
                <a:ext uri="{FF2B5EF4-FFF2-40B4-BE49-F238E27FC236}">
                  <a16:creationId xmlns:a16="http://schemas.microsoft.com/office/drawing/2014/main" id="{04993FEE-920A-A241-8D22-76E5FD7EE6A9}"/>
                </a:ext>
              </a:extLst>
            </p:cNvPr>
            <p:cNvSpPr>
              <a:spLocks noChangeArrowheads="1"/>
            </p:cNvSpPr>
            <p:nvPr/>
          </p:nvSpPr>
          <p:spPr bwMode="auto">
            <a:xfrm>
              <a:off x="1370854" y="2034797"/>
              <a:ext cx="86000" cy="752789"/>
            </a:xfrm>
            <a:prstGeom prst="rect">
              <a:avLst/>
            </a:prstGeom>
            <a:gradFill rotWithShape="1">
              <a:gsLst>
                <a:gs pos="0">
                  <a:srgbClr val="FFFFFF"/>
                </a:gs>
                <a:gs pos="100000">
                  <a:srgbClr val="33CC33"/>
                </a:gs>
              </a:gsLst>
              <a:lin ang="0" scaled="1"/>
            </a:gra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05" name="Rectangle 13">
              <a:extLst>
                <a:ext uri="{FF2B5EF4-FFF2-40B4-BE49-F238E27FC236}">
                  <a16:creationId xmlns:a16="http://schemas.microsoft.com/office/drawing/2014/main" id="{18E83275-ACB2-EC4C-B6DC-CBDA17C3A868}"/>
                </a:ext>
              </a:extLst>
            </p:cNvPr>
            <p:cNvSpPr>
              <a:spLocks noChangeArrowheads="1"/>
            </p:cNvSpPr>
            <p:nvPr/>
          </p:nvSpPr>
          <p:spPr bwMode="auto">
            <a:xfrm>
              <a:off x="1498805" y="2036716"/>
              <a:ext cx="85998" cy="752789"/>
            </a:xfrm>
            <a:prstGeom prst="rect">
              <a:avLst/>
            </a:prstGeom>
            <a:solidFill>
              <a:srgbClr val="33CC33"/>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06" name="Rectangle 14">
              <a:extLst>
                <a:ext uri="{FF2B5EF4-FFF2-40B4-BE49-F238E27FC236}">
                  <a16:creationId xmlns:a16="http://schemas.microsoft.com/office/drawing/2014/main" id="{DAC860B7-5379-0C49-8B6D-4F42EEEC890F}"/>
                </a:ext>
              </a:extLst>
            </p:cNvPr>
            <p:cNvSpPr>
              <a:spLocks noChangeArrowheads="1"/>
            </p:cNvSpPr>
            <p:nvPr/>
          </p:nvSpPr>
          <p:spPr bwMode="auto">
            <a:xfrm>
              <a:off x="1628852" y="2034797"/>
              <a:ext cx="85998" cy="752789"/>
            </a:xfrm>
            <a:prstGeom prst="rect">
              <a:avLst/>
            </a:prstGeom>
            <a:solidFill>
              <a:srgbClr val="33CC33"/>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07" name="Rectangle 15">
              <a:extLst>
                <a:ext uri="{FF2B5EF4-FFF2-40B4-BE49-F238E27FC236}">
                  <a16:creationId xmlns:a16="http://schemas.microsoft.com/office/drawing/2014/main" id="{850E3686-28F1-ED45-BCA0-8626CD94C24A}"/>
                </a:ext>
              </a:extLst>
            </p:cNvPr>
            <p:cNvSpPr>
              <a:spLocks noChangeArrowheads="1"/>
            </p:cNvSpPr>
            <p:nvPr/>
          </p:nvSpPr>
          <p:spPr bwMode="auto">
            <a:xfrm>
              <a:off x="1756801" y="2034797"/>
              <a:ext cx="86000" cy="752789"/>
            </a:xfrm>
            <a:prstGeom prst="rect">
              <a:avLst/>
            </a:prstGeom>
            <a:solidFill>
              <a:srgbClr val="33CC33"/>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08" name="Rectangle 16">
              <a:extLst>
                <a:ext uri="{FF2B5EF4-FFF2-40B4-BE49-F238E27FC236}">
                  <a16:creationId xmlns:a16="http://schemas.microsoft.com/office/drawing/2014/main" id="{2B67993F-458E-AA4F-8BDA-DD554E74E999}"/>
                </a:ext>
              </a:extLst>
            </p:cNvPr>
            <p:cNvSpPr>
              <a:spLocks noChangeArrowheads="1"/>
            </p:cNvSpPr>
            <p:nvPr/>
          </p:nvSpPr>
          <p:spPr bwMode="auto">
            <a:xfrm>
              <a:off x="1882653" y="2034797"/>
              <a:ext cx="86000" cy="752789"/>
            </a:xfrm>
            <a:prstGeom prst="rect">
              <a:avLst/>
            </a:prstGeom>
            <a:solidFill>
              <a:srgbClr val="33CC33"/>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09" name="Rectangle 17">
              <a:extLst>
                <a:ext uri="{FF2B5EF4-FFF2-40B4-BE49-F238E27FC236}">
                  <a16:creationId xmlns:a16="http://schemas.microsoft.com/office/drawing/2014/main" id="{0FAD288D-252F-5745-BF73-6A260AA674C3}"/>
                </a:ext>
              </a:extLst>
            </p:cNvPr>
            <p:cNvSpPr>
              <a:spLocks noChangeArrowheads="1"/>
            </p:cNvSpPr>
            <p:nvPr/>
          </p:nvSpPr>
          <p:spPr bwMode="auto">
            <a:xfrm>
              <a:off x="2010604" y="2034797"/>
              <a:ext cx="85998" cy="752789"/>
            </a:xfrm>
            <a:prstGeom prst="rect">
              <a:avLst/>
            </a:prstGeom>
            <a:solidFill>
              <a:srgbClr val="33CC33"/>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10" name="Rectangle 18">
              <a:extLst>
                <a:ext uri="{FF2B5EF4-FFF2-40B4-BE49-F238E27FC236}">
                  <a16:creationId xmlns:a16="http://schemas.microsoft.com/office/drawing/2014/main" id="{F50804B5-A9B0-B741-A2CB-DC3CFBF3864F}"/>
                </a:ext>
              </a:extLst>
            </p:cNvPr>
            <p:cNvSpPr>
              <a:spLocks noChangeArrowheads="1"/>
            </p:cNvSpPr>
            <p:nvPr/>
          </p:nvSpPr>
          <p:spPr bwMode="auto">
            <a:xfrm>
              <a:off x="2132261" y="2034797"/>
              <a:ext cx="85998" cy="752789"/>
            </a:xfrm>
            <a:prstGeom prst="rect">
              <a:avLst/>
            </a:prstGeom>
            <a:solidFill>
              <a:srgbClr val="33CC33"/>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11" name="Rectangle 19">
              <a:extLst>
                <a:ext uri="{FF2B5EF4-FFF2-40B4-BE49-F238E27FC236}">
                  <a16:creationId xmlns:a16="http://schemas.microsoft.com/office/drawing/2014/main" id="{E9319E92-5123-8943-BEB7-081DA31ABF1D}"/>
                </a:ext>
              </a:extLst>
            </p:cNvPr>
            <p:cNvSpPr>
              <a:spLocks noChangeArrowheads="1"/>
            </p:cNvSpPr>
            <p:nvPr/>
          </p:nvSpPr>
          <p:spPr bwMode="auto">
            <a:xfrm>
              <a:off x="2258113" y="2034797"/>
              <a:ext cx="85998" cy="752789"/>
            </a:xfrm>
            <a:prstGeom prst="rect">
              <a:avLst/>
            </a:prstGeom>
            <a:solidFill>
              <a:srgbClr val="33CC33"/>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12" name="Rectangle 20">
              <a:extLst>
                <a:ext uri="{FF2B5EF4-FFF2-40B4-BE49-F238E27FC236}">
                  <a16:creationId xmlns:a16="http://schemas.microsoft.com/office/drawing/2014/main" id="{C56329EF-B8DA-E848-8471-F7AB6A81A0AD}"/>
                </a:ext>
              </a:extLst>
            </p:cNvPr>
            <p:cNvSpPr>
              <a:spLocks noChangeArrowheads="1"/>
            </p:cNvSpPr>
            <p:nvPr/>
          </p:nvSpPr>
          <p:spPr bwMode="auto">
            <a:xfrm>
              <a:off x="2383965" y="2034797"/>
              <a:ext cx="85998" cy="752789"/>
            </a:xfrm>
            <a:prstGeom prst="rect">
              <a:avLst/>
            </a:prstGeom>
            <a:solidFill>
              <a:srgbClr val="33CC33"/>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13" name="Rectangle 21">
              <a:extLst>
                <a:ext uri="{FF2B5EF4-FFF2-40B4-BE49-F238E27FC236}">
                  <a16:creationId xmlns:a16="http://schemas.microsoft.com/office/drawing/2014/main" id="{B6EA82BD-4235-744C-8CC2-3D0E84463334}"/>
                </a:ext>
              </a:extLst>
            </p:cNvPr>
            <p:cNvSpPr>
              <a:spLocks noChangeArrowheads="1"/>
            </p:cNvSpPr>
            <p:nvPr/>
          </p:nvSpPr>
          <p:spPr bwMode="auto">
            <a:xfrm>
              <a:off x="2524500" y="2034797"/>
              <a:ext cx="86000" cy="752789"/>
            </a:xfrm>
            <a:prstGeom prst="rect">
              <a:avLst/>
            </a:prstGeom>
            <a:solidFill>
              <a:srgbClr val="33CC33"/>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14" name="Rectangle 22">
              <a:extLst>
                <a:ext uri="{FF2B5EF4-FFF2-40B4-BE49-F238E27FC236}">
                  <a16:creationId xmlns:a16="http://schemas.microsoft.com/office/drawing/2014/main" id="{3AB484C5-F544-AD4F-AC56-F33B38DBB98F}"/>
                </a:ext>
              </a:extLst>
            </p:cNvPr>
            <p:cNvSpPr>
              <a:spLocks noChangeArrowheads="1"/>
            </p:cNvSpPr>
            <p:nvPr/>
          </p:nvSpPr>
          <p:spPr bwMode="auto">
            <a:xfrm>
              <a:off x="2654547" y="2036716"/>
              <a:ext cx="86000" cy="752789"/>
            </a:xfrm>
            <a:prstGeom prst="rect">
              <a:avLst/>
            </a:prstGeom>
            <a:solidFill>
              <a:srgbClr val="FFFF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15" name="Rectangle 23">
              <a:extLst>
                <a:ext uri="{FF2B5EF4-FFF2-40B4-BE49-F238E27FC236}">
                  <a16:creationId xmlns:a16="http://schemas.microsoft.com/office/drawing/2014/main" id="{1DD6947E-4A84-9D4E-B2FC-3A5E7F6D1E34}"/>
                </a:ext>
              </a:extLst>
            </p:cNvPr>
            <p:cNvSpPr>
              <a:spLocks noChangeArrowheads="1"/>
            </p:cNvSpPr>
            <p:nvPr/>
          </p:nvSpPr>
          <p:spPr bwMode="auto">
            <a:xfrm>
              <a:off x="2782498" y="2034797"/>
              <a:ext cx="85998" cy="752789"/>
            </a:xfrm>
            <a:prstGeom prst="rect">
              <a:avLst/>
            </a:prstGeom>
            <a:solidFill>
              <a:srgbClr val="FFFF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16" name="Rectangle 24">
              <a:extLst>
                <a:ext uri="{FF2B5EF4-FFF2-40B4-BE49-F238E27FC236}">
                  <a16:creationId xmlns:a16="http://schemas.microsoft.com/office/drawing/2014/main" id="{2A55A81B-B032-0840-A48D-1D5352A231AA}"/>
                </a:ext>
              </a:extLst>
            </p:cNvPr>
            <p:cNvSpPr>
              <a:spLocks noChangeArrowheads="1"/>
            </p:cNvSpPr>
            <p:nvPr/>
          </p:nvSpPr>
          <p:spPr bwMode="auto">
            <a:xfrm>
              <a:off x="2910447" y="2034797"/>
              <a:ext cx="86000" cy="752789"/>
            </a:xfrm>
            <a:prstGeom prst="rect">
              <a:avLst/>
            </a:prstGeom>
            <a:solidFill>
              <a:srgbClr val="FFFF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17" name="Rectangle 25">
              <a:extLst>
                <a:ext uri="{FF2B5EF4-FFF2-40B4-BE49-F238E27FC236}">
                  <a16:creationId xmlns:a16="http://schemas.microsoft.com/office/drawing/2014/main" id="{EBC4122E-0CCF-1548-9A66-7DCD08E748CD}"/>
                </a:ext>
              </a:extLst>
            </p:cNvPr>
            <p:cNvSpPr>
              <a:spLocks noChangeArrowheads="1"/>
            </p:cNvSpPr>
            <p:nvPr/>
          </p:nvSpPr>
          <p:spPr bwMode="auto">
            <a:xfrm>
              <a:off x="3038397" y="2034797"/>
              <a:ext cx="85998" cy="752789"/>
            </a:xfrm>
            <a:prstGeom prst="rect">
              <a:avLst/>
            </a:prstGeom>
            <a:solidFill>
              <a:srgbClr val="FFFF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18" name="Rectangle 26">
              <a:extLst>
                <a:ext uri="{FF2B5EF4-FFF2-40B4-BE49-F238E27FC236}">
                  <a16:creationId xmlns:a16="http://schemas.microsoft.com/office/drawing/2014/main" id="{DB7235A0-624C-DB45-8BCC-3CE6B91647F3}"/>
                </a:ext>
              </a:extLst>
            </p:cNvPr>
            <p:cNvSpPr>
              <a:spLocks noChangeArrowheads="1"/>
            </p:cNvSpPr>
            <p:nvPr/>
          </p:nvSpPr>
          <p:spPr bwMode="auto">
            <a:xfrm>
              <a:off x="3164249" y="2034797"/>
              <a:ext cx="85998" cy="752789"/>
            </a:xfrm>
            <a:prstGeom prst="rect">
              <a:avLst/>
            </a:prstGeom>
            <a:solidFill>
              <a:srgbClr val="FFFF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19" name="Rectangle 27">
              <a:extLst>
                <a:ext uri="{FF2B5EF4-FFF2-40B4-BE49-F238E27FC236}">
                  <a16:creationId xmlns:a16="http://schemas.microsoft.com/office/drawing/2014/main" id="{345917A5-9719-BB4F-9C0B-ACD89A8BB0F4}"/>
                </a:ext>
              </a:extLst>
            </p:cNvPr>
            <p:cNvSpPr>
              <a:spLocks noChangeArrowheads="1"/>
            </p:cNvSpPr>
            <p:nvPr/>
          </p:nvSpPr>
          <p:spPr bwMode="auto">
            <a:xfrm>
              <a:off x="3285907" y="2034797"/>
              <a:ext cx="85998" cy="752789"/>
            </a:xfrm>
            <a:prstGeom prst="rect">
              <a:avLst/>
            </a:prstGeom>
            <a:solidFill>
              <a:srgbClr val="FFFF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20" name="Rectangle 28">
              <a:extLst>
                <a:ext uri="{FF2B5EF4-FFF2-40B4-BE49-F238E27FC236}">
                  <a16:creationId xmlns:a16="http://schemas.microsoft.com/office/drawing/2014/main" id="{4C1474B9-991E-6847-8B01-DE0C95138525}"/>
                </a:ext>
              </a:extLst>
            </p:cNvPr>
            <p:cNvSpPr>
              <a:spLocks noChangeArrowheads="1"/>
            </p:cNvSpPr>
            <p:nvPr/>
          </p:nvSpPr>
          <p:spPr bwMode="auto">
            <a:xfrm>
              <a:off x="3411759" y="2034797"/>
              <a:ext cx="85998" cy="752789"/>
            </a:xfrm>
            <a:prstGeom prst="rect">
              <a:avLst/>
            </a:prstGeom>
            <a:solidFill>
              <a:srgbClr val="FFFF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21" name="Rectangle 29">
              <a:extLst>
                <a:ext uri="{FF2B5EF4-FFF2-40B4-BE49-F238E27FC236}">
                  <a16:creationId xmlns:a16="http://schemas.microsoft.com/office/drawing/2014/main" id="{1FEE069D-BAD8-8A43-9829-68BF4DBC5019}"/>
                </a:ext>
              </a:extLst>
            </p:cNvPr>
            <p:cNvSpPr>
              <a:spLocks noChangeArrowheads="1"/>
            </p:cNvSpPr>
            <p:nvPr/>
          </p:nvSpPr>
          <p:spPr bwMode="auto">
            <a:xfrm>
              <a:off x="3539708" y="2034797"/>
              <a:ext cx="86000" cy="752789"/>
            </a:xfrm>
            <a:prstGeom prst="rect">
              <a:avLst/>
            </a:prstGeom>
            <a:solidFill>
              <a:srgbClr val="FFFF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22" name="Rectangle 30">
              <a:extLst>
                <a:ext uri="{FF2B5EF4-FFF2-40B4-BE49-F238E27FC236}">
                  <a16:creationId xmlns:a16="http://schemas.microsoft.com/office/drawing/2014/main" id="{F6A54E32-B859-A84C-B9EB-275C556CD8B7}"/>
                </a:ext>
              </a:extLst>
            </p:cNvPr>
            <p:cNvSpPr>
              <a:spLocks noChangeArrowheads="1"/>
            </p:cNvSpPr>
            <p:nvPr/>
          </p:nvSpPr>
          <p:spPr bwMode="auto">
            <a:xfrm>
              <a:off x="3657170" y="2034797"/>
              <a:ext cx="86000" cy="752789"/>
            </a:xfrm>
            <a:prstGeom prst="rect">
              <a:avLst/>
            </a:prstGeom>
            <a:solidFill>
              <a:srgbClr val="FFFF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23" name="Rectangle 31">
              <a:extLst>
                <a:ext uri="{FF2B5EF4-FFF2-40B4-BE49-F238E27FC236}">
                  <a16:creationId xmlns:a16="http://schemas.microsoft.com/office/drawing/2014/main" id="{F693AF70-5D12-874C-A1FE-39895AB51D68}"/>
                </a:ext>
              </a:extLst>
            </p:cNvPr>
            <p:cNvSpPr>
              <a:spLocks noChangeArrowheads="1"/>
            </p:cNvSpPr>
            <p:nvPr/>
          </p:nvSpPr>
          <p:spPr bwMode="auto">
            <a:xfrm>
              <a:off x="3783022" y="2034797"/>
              <a:ext cx="86000" cy="752789"/>
            </a:xfrm>
            <a:prstGeom prst="rect">
              <a:avLst/>
            </a:prstGeom>
            <a:solidFill>
              <a:srgbClr val="FFFF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24" name="Rectangle 32">
              <a:extLst>
                <a:ext uri="{FF2B5EF4-FFF2-40B4-BE49-F238E27FC236}">
                  <a16:creationId xmlns:a16="http://schemas.microsoft.com/office/drawing/2014/main" id="{8AF2AC6B-DBDA-9B44-8499-2FA57D21931E}"/>
                </a:ext>
              </a:extLst>
            </p:cNvPr>
            <p:cNvSpPr>
              <a:spLocks noChangeArrowheads="1"/>
            </p:cNvSpPr>
            <p:nvPr/>
          </p:nvSpPr>
          <p:spPr bwMode="auto">
            <a:xfrm>
              <a:off x="3906778" y="2032876"/>
              <a:ext cx="85998" cy="752789"/>
            </a:xfrm>
            <a:prstGeom prst="rect">
              <a:avLst/>
            </a:prstGeom>
            <a:solidFill>
              <a:srgbClr val="0000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25" name="Rectangle 33">
              <a:extLst>
                <a:ext uri="{FF2B5EF4-FFF2-40B4-BE49-F238E27FC236}">
                  <a16:creationId xmlns:a16="http://schemas.microsoft.com/office/drawing/2014/main" id="{3C5EC589-0EEE-AA43-956D-7E1A6B8E7BEA}"/>
                </a:ext>
              </a:extLst>
            </p:cNvPr>
            <p:cNvSpPr>
              <a:spLocks noChangeArrowheads="1"/>
            </p:cNvSpPr>
            <p:nvPr/>
          </p:nvSpPr>
          <p:spPr bwMode="auto">
            <a:xfrm>
              <a:off x="4028435" y="2032876"/>
              <a:ext cx="85998" cy="752789"/>
            </a:xfrm>
            <a:prstGeom prst="rect">
              <a:avLst/>
            </a:prstGeom>
            <a:solidFill>
              <a:srgbClr val="0000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26" name="Rectangle 34">
              <a:extLst>
                <a:ext uri="{FF2B5EF4-FFF2-40B4-BE49-F238E27FC236}">
                  <a16:creationId xmlns:a16="http://schemas.microsoft.com/office/drawing/2014/main" id="{00489FD8-0BA0-844E-AA41-BDE801D2E271}"/>
                </a:ext>
              </a:extLst>
            </p:cNvPr>
            <p:cNvSpPr>
              <a:spLocks noChangeArrowheads="1"/>
            </p:cNvSpPr>
            <p:nvPr/>
          </p:nvSpPr>
          <p:spPr bwMode="auto">
            <a:xfrm>
              <a:off x="4156384" y="2032876"/>
              <a:ext cx="86000" cy="752789"/>
            </a:xfrm>
            <a:prstGeom prst="rect">
              <a:avLst/>
            </a:prstGeom>
            <a:solidFill>
              <a:srgbClr val="0000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27" name="Rectangle 35">
              <a:extLst>
                <a:ext uri="{FF2B5EF4-FFF2-40B4-BE49-F238E27FC236}">
                  <a16:creationId xmlns:a16="http://schemas.microsoft.com/office/drawing/2014/main" id="{7CDE0EFB-7CC4-304D-AD89-8FC08C1FBD45}"/>
                </a:ext>
              </a:extLst>
            </p:cNvPr>
            <p:cNvSpPr>
              <a:spLocks noChangeArrowheads="1"/>
            </p:cNvSpPr>
            <p:nvPr/>
          </p:nvSpPr>
          <p:spPr bwMode="auto">
            <a:xfrm>
              <a:off x="4282236" y="2032876"/>
              <a:ext cx="86000" cy="752789"/>
            </a:xfrm>
            <a:prstGeom prst="rect">
              <a:avLst/>
            </a:prstGeom>
            <a:solidFill>
              <a:srgbClr val="0000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28" name="Rectangle 36">
              <a:extLst>
                <a:ext uri="{FF2B5EF4-FFF2-40B4-BE49-F238E27FC236}">
                  <a16:creationId xmlns:a16="http://schemas.microsoft.com/office/drawing/2014/main" id="{6EECC216-B56D-D043-93ED-F50164EF4E4A}"/>
                </a:ext>
              </a:extLst>
            </p:cNvPr>
            <p:cNvSpPr>
              <a:spLocks noChangeArrowheads="1"/>
            </p:cNvSpPr>
            <p:nvPr/>
          </p:nvSpPr>
          <p:spPr bwMode="auto">
            <a:xfrm>
              <a:off x="4399698" y="2032876"/>
              <a:ext cx="86000" cy="752789"/>
            </a:xfrm>
            <a:prstGeom prst="rect">
              <a:avLst/>
            </a:prstGeom>
            <a:solidFill>
              <a:srgbClr val="0000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29" name="Rectangle 37">
              <a:extLst>
                <a:ext uri="{FF2B5EF4-FFF2-40B4-BE49-F238E27FC236}">
                  <a16:creationId xmlns:a16="http://schemas.microsoft.com/office/drawing/2014/main" id="{2DDF4004-027D-3448-8C19-8E608E21464E}"/>
                </a:ext>
              </a:extLst>
            </p:cNvPr>
            <p:cNvSpPr>
              <a:spLocks noChangeArrowheads="1"/>
            </p:cNvSpPr>
            <p:nvPr/>
          </p:nvSpPr>
          <p:spPr bwMode="auto">
            <a:xfrm>
              <a:off x="4525550" y="2032876"/>
              <a:ext cx="86000" cy="752789"/>
            </a:xfrm>
            <a:prstGeom prst="rect">
              <a:avLst/>
            </a:prstGeom>
            <a:solidFill>
              <a:srgbClr val="0000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30" name="Rectangle 38">
              <a:extLst>
                <a:ext uri="{FF2B5EF4-FFF2-40B4-BE49-F238E27FC236}">
                  <a16:creationId xmlns:a16="http://schemas.microsoft.com/office/drawing/2014/main" id="{66B062CA-DE3B-DE43-ABC0-B0129B267927}"/>
                </a:ext>
              </a:extLst>
            </p:cNvPr>
            <p:cNvSpPr>
              <a:spLocks noChangeArrowheads="1"/>
            </p:cNvSpPr>
            <p:nvPr/>
          </p:nvSpPr>
          <p:spPr bwMode="auto">
            <a:xfrm>
              <a:off x="4653501" y="2034797"/>
              <a:ext cx="85998" cy="752789"/>
            </a:xfrm>
            <a:prstGeom prst="rect">
              <a:avLst/>
            </a:prstGeom>
            <a:solidFill>
              <a:srgbClr val="B2B2B2"/>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31" name="Rectangle 39">
              <a:extLst>
                <a:ext uri="{FF2B5EF4-FFF2-40B4-BE49-F238E27FC236}">
                  <a16:creationId xmlns:a16="http://schemas.microsoft.com/office/drawing/2014/main" id="{B8FF22AA-6251-9B4A-8B71-33B1C663B36C}"/>
                </a:ext>
              </a:extLst>
            </p:cNvPr>
            <p:cNvSpPr>
              <a:spLocks noChangeArrowheads="1"/>
            </p:cNvSpPr>
            <p:nvPr/>
          </p:nvSpPr>
          <p:spPr bwMode="auto">
            <a:xfrm>
              <a:off x="4781450" y="2036716"/>
              <a:ext cx="86000" cy="752789"/>
            </a:xfrm>
            <a:prstGeom prst="rect">
              <a:avLst/>
            </a:prstGeom>
            <a:solidFill>
              <a:srgbClr val="B2B2B2"/>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32" name="Rectangle 40">
              <a:extLst>
                <a:ext uri="{FF2B5EF4-FFF2-40B4-BE49-F238E27FC236}">
                  <a16:creationId xmlns:a16="http://schemas.microsoft.com/office/drawing/2014/main" id="{FAB9104E-A760-C644-B315-33CD7DEB1CB4}"/>
                </a:ext>
              </a:extLst>
            </p:cNvPr>
            <p:cNvSpPr>
              <a:spLocks noChangeArrowheads="1"/>
            </p:cNvSpPr>
            <p:nvPr/>
          </p:nvSpPr>
          <p:spPr bwMode="auto">
            <a:xfrm>
              <a:off x="4909400" y="2034797"/>
              <a:ext cx="85998" cy="752789"/>
            </a:xfrm>
            <a:prstGeom prst="rect">
              <a:avLst/>
            </a:prstGeom>
            <a:solidFill>
              <a:srgbClr val="B2B2B2"/>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33" name="Rectangle 41">
              <a:extLst>
                <a:ext uri="{FF2B5EF4-FFF2-40B4-BE49-F238E27FC236}">
                  <a16:creationId xmlns:a16="http://schemas.microsoft.com/office/drawing/2014/main" id="{84289F99-D270-C140-AA7A-F6C4AFA078ED}"/>
                </a:ext>
              </a:extLst>
            </p:cNvPr>
            <p:cNvSpPr>
              <a:spLocks noChangeArrowheads="1"/>
            </p:cNvSpPr>
            <p:nvPr/>
          </p:nvSpPr>
          <p:spPr bwMode="auto">
            <a:xfrm>
              <a:off x="5039448" y="2034797"/>
              <a:ext cx="85998" cy="752789"/>
            </a:xfrm>
            <a:prstGeom prst="rect">
              <a:avLst/>
            </a:prstGeom>
            <a:solidFill>
              <a:srgbClr val="B2B2B2"/>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34" name="Rectangle 42">
              <a:extLst>
                <a:ext uri="{FF2B5EF4-FFF2-40B4-BE49-F238E27FC236}">
                  <a16:creationId xmlns:a16="http://schemas.microsoft.com/office/drawing/2014/main" id="{CDFBFB7B-6E55-9045-8777-DB8B3B13C3C3}"/>
                </a:ext>
              </a:extLst>
            </p:cNvPr>
            <p:cNvSpPr>
              <a:spLocks noChangeArrowheads="1"/>
            </p:cNvSpPr>
            <p:nvPr/>
          </p:nvSpPr>
          <p:spPr bwMode="auto">
            <a:xfrm>
              <a:off x="5165300" y="2034797"/>
              <a:ext cx="85998" cy="752789"/>
            </a:xfrm>
            <a:prstGeom prst="rect">
              <a:avLst/>
            </a:prstGeom>
            <a:solidFill>
              <a:srgbClr val="B2B2B2"/>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37" name="Rectangle 43">
              <a:extLst>
                <a:ext uri="{FF2B5EF4-FFF2-40B4-BE49-F238E27FC236}">
                  <a16:creationId xmlns:a16="http://schemas.microsoft.com/office/drawing/2014/main" id="{AD3CDD9F-C7EC-964D-A02B-C8B9C75CCDA9}"/>
                </a:ext>
              </a:extLst>
            </p:cNvPr>
            <p:cNvSpPr>
              <a:spLocks noChangeArrowheads="1"/>
            </p:cNvSpPr>
            <p:nvPr/>
          </p:nvSpPr>
          <p:spPr bwMode="auto">
            <a:xfrm>
              <a:off x="5291152" y="2034797"/>
              <a:ext cx="85998" cy="752789"/>
            </a:xfrm>
            <a:prstGeom prst="rect">
              <a:avLst/>
            </a:prstGeom>
            <a:solidFill>
              <a:srgbClr val="B2B2B2"/>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38" name="Rectangle 44">
              <a:extLst>
                <a:ext uri="{FF2B5EF4-FFF2-40B4-BE49-F238E27FC236}">
                  <a16:creationId xmlns:a16="http://schemas.microsoft.com/office/drawing/2014/main" id="{A68B931F-B222-6643-B4DE-15E3E8354B18}"/>
                </a:ext>
              </a:extLst>
            </p:cNvPr>
            <p:cNvSpPr>
              <a:spLocks noChangeArrowheads="1"/>
            </p:cNvSpPr>
            <p:nvPr/>
          </p:nvSpPr>
          <p:spPr bwMode="auto">
            <a:xfrm>
              <a:off x="5412809" y="2034797"/>
              <a:ext cx="85998" cy="752789"/>
            </a:xfrm>
            <a:prstGeom prst="rect">
              <a:avLst/>
            </a:prstGeom>
            <a:solidFill>
              <a:srgbClr val="B2B2B2"/>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63" name="Rectangle 45">
              <a:extLst>
                <a:ext uri="{FF2B5EF4-FFF2-40B4-BE49-F238E27FC236}">
                  <a16:creationId xmlns:a16="http://schemas.microsoft.com/office/drawing/2014/main" id="{7D3A9CBD-AC18-2744-9564-5C628A27F631}"/>
                </a:ext>
              </a:extLst>
            </p:cNvPr>
            <p:cNvSpPr>
              <a:spLocks noChangeArrowheads="1"/>
            </p:cNvSpPr>
            <p:nvPr/>
          </p:nvSpPr>
          <p:spPr bwMode="auto">
            <a:xfrm>
              <a:off x="5540759" y="2034797"/>
              <a:ext cx="86000" cy="752789"/>
            </a:xfrm>
            <a:prstGeom prst="rect">
              <a:avLst/>
            </a:prstGeom>
            <a:solidFill>
              <a:srgbClr val="B2B2B2"/>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64" name="Rectangle 46">
              <a:extLst>
                <a:ext uri="{FF2B5EF4-FFF2-40B4-BE49-F238E27FC236}">
                  <a16:creationId xmlns:a16="http://schemas.microsoft.com/office/drawing/2014/main" id="{7BD5CB89-7651-AC4B-B6A7-CB76771F9558}"/>
                </a:ext>
              </a:extLst>
            </p:cNvPr>
            <p:cNvSpPr>
              <a:spLocks noChangeArrowheads="1"/>
            </p:cNvSpPr>
            <p:nvPr/>
          </p:nvSpPr>
          <p:spPr bwMode="auto">
            <a:xfrm>
              <a:off x="5666611" y="2034797"/>
              <a:ext cx="86000" cy="752789"/>
            </a:xfrm>
            <a:prstGeom prst="rect">
              <a:avLst/>
            </a:prstGeom>
            <a:gradFill rotWithShape="1">
              <a:gsLst>
                <a:gs pos="0">
                  <a:srgbClr val="B2B2B2"/>
                </a:gs>
                <a:gs pos="100000">
                  <a:srgbClr val="FFFFFF"/>
                </a:gs>
              </a:gsLst>
              <a:lin ang="0" scaled="1"/>
            </a:gra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66" name="Rectangle 48">
              <a:extLst>
                <a:ext uri="{FF2B5EF4-FFF2-40B4-BE49-F238E27FC236}">
                  <a16:creationId xmlns:a16="http://schemas.microsoft.com/office/drawing/2014/main" id="{22B83E8B-5347-B046-AB4A-F500B639B452}"/>
                </a:ext>
              </a:extLst>
            </p:cNvPr>
            <p:cNvSpPr>
              <a:spLocks noChangeArrowheads="1"/>
            </p:cNvSpPr>
            <p:nvPr/>
          </p:nvSpPr>
          <p:spPr bwMode="auto">
            <a:xfrm>
              <a:off x="1427488" y="1902290"/>
              <a:ext cx="4503412" cy="107541"/>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73" name="Text Box 61">
              <a:extLst>
                <a:ext uri="{FF2B5EF4-FFF2-40B4-BE49-F238E27FC236}">
                  <a16:creationId xmlns:a16="http://schemas.microsoft.com/office/drawing/2014/main" id="{EC2166A2-B157-124D-AD95-CDDC7B2DDCB8}"/>
                </a:ext>
              </a:extLst>
            </p:cNvPr>
            <p:cNvSpPr txBox="1">
              <a:spLocks noChangeArrowheads="1"/>
            </p:cNvSpPr>
            <p:nvPr/>
          </p:nvSpPr>
          <p:spPr bwMode="auto">
            <a:xfrm>
              <a:off x="3220882" y="1648799"/>
              <a:ext cx="805454" cy="34374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90000"/>
                </a:lnSpc>
                <a:spcBef>
                  <a:spcPct val="0"/>
                </a:spcBef>
                <a:spcAft>
                  <a:spcPct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Courier New" charset="0"/>
                  <a:ea typeface="ＭＳ Ｐゴシック" charset="0"/>
                  <a:cs typeface="+mn-cs"/>
                </a:rPr>
                <a:t>cwnd</a:t>
              </a:r>
              <a:endParaRPr kumimoji="0" lang="en-US" sz="1400" b="1" i="1" u="none" strike="noStrike" kern="1200" cap="none" spc="0" normalizeH="0" baseline="0" noProof="0">
                <a:ln>
                  <a:noFill/>
                </a:ln>
                <a:solidFill>
                  <a:srgbClr val="000000"/>
                </a:solidFill>
                <a:effectLst/>
                <a:uLnTx/>
                <a:uFillTx/>
                <a:latin typeface="Courier New" charset="0"/>
                <a:ea typeface="ＭＳ Ｐゴシック" charset="0"/>
                <a:cs typeface="+mn-cs"/>
              </a:endParaRPr>
            </a:p>
          </p:txBody>
        </p:sp>
        <p:grpSp>
          <p:nvGrpSpPr>
            <p:cNvPr id="174" name="Group 62">
              <a:extLst>
                <a:ext uri="{FF2B5EF4-FFF2-40B4-BE49-F238E27FC236}">
                  <a16:creationId xmlns:a16="http://schemas.microsoft.com/office/drawing/2014/main" id="{A2ECB346-2348-1D42-A5A0-3073BBFAF723}"/>
                </a:ext>
              </a:extLst>
            </p:cNvPr>
            <p:cNvGrpSpPr>
              <a:grpSpLocks/>
            </p:cNvGrpSpPr>
            <p:nvPr/>
          </p:nvGrpSpPr>
          <p:grpSpPr bwMode="auto">
            <a:xfrm>
              <a:off x="4022141" y="1750580"/>
              <a:ext cx="591506" cy="142108"/>
              <a:chOff x="4250" y="1692"/>
              <a:chExt cx="374" cy="86"/>
            </a:xfrm>
          </p:grpSpPr>
          <p:sp>
            <p:nvSpPr>
              <p:cNvPr id="175" name="Line 63">
                <a:extLst>
                  <a:ext uri="{FF2B5EF4-FFF2-40B4-BE49-F238E27FC236}">
                    <a16:creationId xmlns:a16="http://schemas.microsoft.com/office/drawing/2014/main" id="{D8AB4372-6622-194F-8B2C-95E11AB4BDB8}"/>
                  </a:ext>
                </a:extLst>
              </p:cNvPr>
              <p:cNvSpPr>
                <a:spLocks noChangeShapeType="1"/>
              </p:cNvSpPr>
              <p:nvPr/>
            </p:nvSpPr>
            <p:spPr bwMode="auto">
              <a:xfrm>
                <a:off x="4250" y="1738"/>
                <a:ext cx="374" cy="0"/>
              </a:xfrm>
              <a:prstGeom prst="line">
                <a:avLst/>
              </a:prstGeom>
              <a:noFill/>
              <a:ln w="28575">
                <a:solidFill>
                  <a:srgbClr val="CC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76" name="Line 64">
                <a:extLst>
                  <a:ext uri="{FF2B5EF4-FFF2-40B4-BE49-F238E27FC236}">
                    <a16:creationId xmlns:a16="http://schemas.microsoft.com/office/drawing/2014/main" id="{90113FC4-9E6C-1344-9A19-D18BED38D2E9}"/>
                  </a:ext>
                </a:extLst>
              </p:cNvPr>
              <p:cNvSpPr>
                <a:spLocks noChangeShapeType="1"/>
              </p:cNvSpPr>
              <p:nvPr/>
            </p:nvSpPr>
            <p:spPr bwMode="auto">
              <a:xfrm>
                <a:off x="4621" y="1692"/>
                <a:ext cx="0" cy="86"/>
              </a:xfrm>
              <a:prstGeom prst="line">
                <a:avLst/>
              </a:prstGeom>
              <a:noFill/>
              <a:ln w="9525">
                <a:solidFill>
                  <a:srgbClr val="CC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grpSp>
        <p:grpSp>
          <p:nvGrpSpPr>
            <p:cNvPr id="177" name="Group 65">
              <a:extLst>
                <a:ext uri="{FF2B5EF4-FFF2-40B4-BE49-F238E27FC236}">
                  <a16:creationId xmlns:a16="http://schemas.microsoft.com/office/drawing/2014/main" id="{DA340DC1-A02D-8B4C-B20C-F58E960E37E4}"/>
                </a:ext>
              </a:extLst>
            </p:cNvPr>
            <p:cNvGrpSpPr>
              <a:grpSpLocks/>
            </p:cNvGrpSpPr>
            <p:nvPr/>
          </p:nvGrpSpPr>
          <p:grpSpPr bwMode="auto">
            <a:xfrm rot="10800000">
              <a:off x="2650352" y="1773625"/>
              <a:ext cx="616676" cy="149790"/>
              <a:chOff x="4250" y="1692"/>
              <a:chExt cx="374" cy="86"/>
            </a:xfrm>
          </p:grpSpPr>
          <p:sp>
            <p:nvSpPr>
              <p:cNvPr id="178" name="Line 66">
                <a:extLst>
                  <a:ext uri="{FF2B5EF4-FFF2-40B4-BE49-F238E27FC236}">
                    <a16:creationId xmlns:a16="http://schemas.microsoft.com/office/drawing/2014/main" id="{996A9ACA-B6A9-274C-AF8C-6FDF8BEA33F2}"/>
                  </a:ext>
                </a:extLst>
              </p:cNvPr>
              <p:cNvSpPr>
                <a:spLocks noChangeShapeType="1"/>
              </p:cNvSpPr>
              <p:nvPr/>
            </p:nvSpPr>
            <p:spPr bwMode="auto">
              <a:xfrm>
                <a:off x="4260" y="1746"/>
                <a:ext cx="374" cy="0"/>
              </a:xfrm>
              <a:prstGeom prst="line">
                <a:avLst/>
              </a:prstGeom>
              <a:noFill/>
              <a:ln w="28575">
                <a:solidFill>
                  <a:srgbClr val="CC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79" name="Line 67">
                <a:extLst>
                  <a:ext uri="{FF2B5EF4-FFF2-40B4-BE49-F238E27FC236}">
                    <a16:creationId xmlns:a16="http://schemas.microsoft.com/office/drawing/2014/main" id="{1CAF8AD6-4F2D-AF41-B54A-FA702FB44D10}"/>
                  </a:ext>
                </a:extLst>
              </p:cNvPr>
              <p:cNvSpPr>
                <a:spLocks noChangeShapeType="1"/>
              </p:cNvSpPr>
              <p:nvPr/>
            </p:nvSpPr>
            <p:spPr bwMode="auto">
              <a:xfrm>
                <a:off x="4632" y="1700"/>
                <a:ext cx="0" cy="86"/>
              </a:xfrm>
              <a:prstGeom prst="line">
                <a:avLst/>
              </a:prstGeom>
              <a:noFill/>
              <a:ln w="9525">
                <a:solidFill>
                  <a:srgbClr val="CC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grpSp>
        <p:sp>
          <p:nvSpPr>
            <p:cNvPr id="187" name="Text Box 78">
              <a:extLst>
                <a:ext uri="{FF2B5EF4-FFF2-40B4-BE49-F238E27FC236}">
                  <a16:creationId xmlns:a16="http://schemas.microsoft.com/office/drawing/2014/main" id="{084366A9-52AF-9848-912D-70AD364BF8CE}"/>
                </a:ext>
              </a:extLst>
            </p:cNvPr>
            <p:cNvSpPr txBox="1">
              <a:spLocks noChangeArrowheads="1"/>
            </p:cNvSpPr>
            <p:nvPr/>
          </p:nvSpPr>
          <p:spPr bwMode="auto">
            <a:xfrm>
              <a:off x="1289051" y="1292332"/>
              <a:ext cx="3220754" cy="36933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rPr>
                <a:t>sender sequence number space </a:t>
              </a:r>
            </a:p>
          </p:txBody>
        </p:sp>
      </p:grpSp>
      <p:sp>
        <p:nvSpPr>
          <p:cNvPr id="198" name="Line 51">
            <a:extLst>
              <a:ext uri="{FF2B5EF4-FFF2-40B4-BE49-F238E27FC236}">
                <a16:creationId xmlns:a16="http://schemas.microsoft.com/office/drawing/2014/main" id="{E6E4B0C6-1414-3D4F-93A5-CCA3CEEBB668}"/>
              </a:ext>
            </a:extLst>
          </p:cNvPr>
          <p:cNvSpPr>
            <a:spLocks noChangeShapeType="1"/>
          </p:cNvSpPr>
          <p:nvPr/>
        </p:nvSpPr>
        <p:spPr bwMode="auto">
          <a:xfrm>
            <a:off x="3908860" y="2875555"/>
            <a:ext cx="700041" cy="0"/>
          </a:xfrm>
          <a:prstGeom prst="line">
            <a:avLst/>
          </a:prstGeom>
          <a:noFill/>
          <a:ln w="28575">
            <a:solidFill>
              <a:srgbClr val="CC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grpSp>
        <p:nvGrpSpPr>
          <p:cNvPr id="14" name="Group 13">
            <a:extLst>
              <a:ext uri="{FF2B5EF4-FFF2-40B4-BE49-F238E27FC236}">
                <a16:creationId xmlns:a16="http://schemas.microsoft.com/office/drawing/2014/main" id="{BF77D345-5DCD-C84A-8957-E4F03648FFCF}"/>
              </a:ext>
            </a:extLst>
          </p:cNvPr>
          <p:cNvGrpSpPr/>
          <p:nvPr/>
        </p:nvGrpSpPr>
        <p:grpSpPr>
          <a:xfrm>
            <a:off x="4204169" y="2959619"/>
            <a:ext cx="1759165" cy="950582"/>
            <a:chOff x="4204169" y="2959619"/>
            <a:chExt cx="1759165" cy="950582"/>
          </a:xfrm>
        </p:grpSpPr>
        <p:sp>
          <p:nvSpPr>
            <p:cNvPr id="199" name="Freeform 69">
              <a:extLst>
                <a:ext uri="{FF2B5EF4-FFF2-40B4-BE49-F238E27FC236}">
                  <a16:creationId xmlns:a16="http://schemas.microsoft.com/office/drawing/2014/main" id="{59B379E2-D8BE-6243-B6FF-8D00B68FA2FC}"/>
                </a:ext>
              </a:extLst>
            </p:cNvPr>
            <p:cNvSpPr>
              <a:spLocks/>
            </p:cNvSpPr>
            <p:nvPr/>
          </p:nvSpPr>
          <p:spPr bwMode="auto">
            <a:xfrm flipH="1">
              <a:off x="4204169" y="2959619"/>
              <a:ext cx="190240" cy="549834"/>
            </a:xfrm>
            <a:custGeom>
              <a:avLst/>
              <a:gdLst>
                <a:gd name="T0" fmla="*/ 2147483647 w 91"/>
                <a:gd name="T1" fmla="*/ 0 h 242"/>
                <a:gd name="T2" fmla="*/ 2147483647 w 91"/>
                <a:gd name="T3" fmla="*/ 2147483647 h 242"/>
                <a:gd name="T4" fmla="*/ 0 w 91"/>
                <a:gd name="T5" fmla="*/ 2147483647 h 242"/>
                <a:gd name="T6" fmla="*/ 0 60000 65536"/>
                <a:gd name="T7" fmla="*/ 0 60000 65536"/>
                <a:gd name="T8" fmla="*/ 0 60000 65536"/>
                <a:gd name="connsiteX0" fmla="*/ 9412 w 9670"/>
                <a:gd name="connsiteY0" fmla="*/ 0 h 9938"/>
                <a:gd name="connsiteX1" fmla="*/ 9670 w 9670"/>
                <a:gd name="connsiteY1" fmla="*/ 9938 h 9938"/>
                <a:gd name="connsiteX2" fmla="*/ 0 w 9670"/>
                <a:gd name="connsiteY2" fmla="*/ 9938 h 9938"/>
              </a:gdLst>
              <a:ahLst/>
              <a:cxnLst>
                <a:cxn ang="0">
                  <a:pos x="connsiteX0" y="connsiteY0"/>
                </a:cxn>
                <a:cxn ang="0">
                  <a:pos x="connsiteX1" y="connsiteY1"/>
                </a:cxn>
                <a:cxn ang="0">
                  <a:pos x="connsiteX2" y="connsiteY2"/>
                </a:cxn>
              </a:cxnLst>
              <a:rect l="l" t="t" r="r" b="b"/>
              <a:pathLst>
                <a:path w="9670" h="9938">
                  <a:moveTo>
                    <a:pt x="9412" y="0"/>
                  </a:moveTo>
                  <a:lnTo>
                    <a:pt x="9670" y="9938"/>
                  </a:lnTo>
                  <a:lnTo>
                    <a:pt x="0" y="9938"/>
                  </a:lnTo>
                </a:path>
              </a:pathLst>
            </a:custGeom>
            <a:noFill/>
            <a:ln w="19050" cmpd="sng">
              <a:solidFill>
                <a:srgbClr val="CC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200" name="Text Box 59">
              <a:extLst>
                <a:ext uri="{FF2B5EF4-FFF2-40B4-BE49-F238E27FC236}">
                  <a16:creationId xmlns:a16="http://schemas.microsoft.com/office/drawing/2014/main" id="{D18ACC8C-E30F-2B43-A012-02A119CFD507}"/>
                </a:ext>
              </a:extLst>
            </p:cNvPr>
            <p:cNvSpPr txBox="1">
              <a:spLocks noChangeArrowheads="1"/>
            </p:cNvSpPr>
            <p:nvPr/>
          </p:nvSpPr>
          <p:spPr bwMode="auto">
            <a:xfrm>
              <a:off x="4359485" y="3319270"/>
              <a:ext cx="1603849" cy="5909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rPr>
                <a:t>available but not used</a:t>
              </a:r>
            </a:p>
          </p:txBody>
        </p:sp>
      </p:grpSp>
      <p:grpSp>
        <p:nvGrpSpPr>
          <p:cNvPr id="22" name="Group 21">
            <a:extLst>
              <a:ext uri="{FF2B5EF4-FFF2-40B4-BE49-F238E27FC236}">
                <a16:creationId xmlns:a16="http://schemas.microsoft.com/office/drawing/2014/main" id="{9DAB0D8A-F035-A446-BFCD-CB14C1FE358B}"/>
              </a:ext>
            </a:extLst>
          </p:cNvPr>
          <p:cNvGrpSpPr/>
          <p:nvPr/>
        </p:nvGrpSpPr>
        <p:grpSpPr>
          <a:xfrm>
            <a:off x="7180262" y="1455737"/>
            <a:ext cx="4592627" cy="2538364"/>
            <a:chOff x="7180262" y="1455737"/>
            <a:chExt cx="4592627" cy="2538364"/>
          </a:xfrm>
        </p:grpSpPr>
        <p:sp>
          <p:nvSpPr>
            <p:cNvPr id="103" name="Rectangle 4">
              <a:extLst>
                <a:ext uri="{FF2B5EF4-FFF2-40B4-BE49-F238E27FC236}">
                  <a16:creationId xmlns:a16="http://schemas.microsoft.com/office/drawing/2014/main" id="{3906FFA2-1D5C-7540-9050-9ADF12840292}"/>
                </a:ext>
              </a:extLst>
            </p:cNvPr>
            <p:cNvSpPr txBox="1">
              <a:spLocks noChangeArrowheads="1"/>
            </p:cNvSpPr>
            <p:nvPr/>
          </p:nvSpPr>
          <p:spPr bwMode="auto">
            <a:xfrm>
              <a:off x="7180262" y="1455737"/>
              <a:ext cx="4592627" cy="24479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284163" indent="-284163" algn="l" rtl="0" eaLnBrk="0" fontAlgn="base" hangingPunct="0">
                <a:lnSpc>
                  <a:spcPct val="85000"/>
                </a:lnSpc>
                <a:spcBef>
                  <a:spcPct val="20000"/>
                </a:spcBef>
                <a:spcAft>
                  <a:spcPct val="0"/>
                </a:spcAft>
                <a:buClr>
                  <a:srgbClr val="000099"/>
                </a:buClr>
                <a:buSzPct val="100000"/>
                <a:buFont typeface="Wingdings" pitchFamily="2" charset="2"/>
                <a:buChar char="§"/>
                <a:defRPr sz="2800">
                  <a:solidFill>
                    <a:schemeClr val="tx1"/>
                  </a:solidFill>
                  <a:latin typeface="+mn-lt"/>
                  <a:ea typeface="ＭＳ Ｐゴシック" charset="0"/>
                  <a:cs typeface="ＭＳ Ｐゴシック" charset="0"/>
                </a:defRPr>
              </a:lvl1pPr>
              <a:lvl2pPr marL="687388" indent="-230188" algn="l" rtl="0" eaLnBrk="0" fontAlgn="base" hangingPunct="0">
                <a:lnSpc>
                  <a:spcPct val="85000"/>
                </a:lnSpc>
                <a:spcBef>
                  <a:spcPct val="20000"/>
                </a:spcBef>
                <a:spcAft>
                  <a:spcPct val="0"/>
                </a:spcAft>
                <a:buClr>
                  <a:srgbClr val="000099"/>
                </a:buClr>
                <a:buFont typeface="Arial" panose="020B0604020202020204" pitchFamily="34" charset="0"/>
                <a:buChar char="•"/>
                <a:defRPr sz="2400">
                  <a:solidFill>
                    <a:schemeClr val="tx1"/>
                  </a:solidFill>
                  <a:latin typeface="+mn-lt"/>
                  <a:ea typeface="ＭＳ Ｐゴシック" charset="0"/>
                </a:defRPr>
              </a:lvl2pPr>
              <a:lvl3pPr marL="1143000" indent="-228600" algn="l" rtl="0" eaLnBrk="0" fontAlgn="base" hangingPunct="0">
                <a:spcBef>
                  <a:spcPct val="20000"/>
                </a:spcBef>
                <a:spcAft>
                  <a:spcPct val="0"/>
                </a:spcAft>
                <a:buChar char="•"/>
                <a:defRPr sz="2000">
                  <a:solidFill>
                    <a:schemeClr val="tx1"/>
                  </a:solidFill>
                  <a:latin typeface="+mn-lt"/>
                  <a:ea typeface="ＭＳ Ｐゴシック" charset="0"/>
                </a:defRPr>
              </a:lvl3pPr>
              <a:lvl4pPr marL="1600200" indent="-228600" algn="l" rtl="0" eaLnBrk="0" fontAlgn="base" hangingPunct="0">
                <a:spcBef>
                  <a:spcPct val="20000"/>
                </a:spcBef>
                <a:spcAft>
                  <a:spcPct val="0"/>
                </a:spcAft>
                <a:buChar char="–"/>
                <a:defRPr sz="1800">
                  <a:solidFill>
                    <a:schemeClr val="tx1"/>
                  </a:solidFill>
                  <a:latin typeface="Times New Roman" pitchFamily="-109" charset="0"/>
                  <a:ea typeface="ＭＳ Ｐゴシック" charset="0"/>
                </a:defRPr>
              </a:lvl4pPr>
              <a:lvl5pPr marL="2057400" indent="-228600" algn="l" rtl="0" eaLnBrk="0" fontAlgn="base" hangingPunct="0">
                <a:spcBef>
                  <a:spcPct val="20000"/>
                </a:spcBef>
                <a:spcAft>
                  <a:spcPct val="0"/>
                </a:spcAft>
                <a:buChar char="»"/>
                <a:defRPr sz="1800">
                  <a:solidFill>
                    <a:schemeClr val="tx1"/>
                  </a:solidFill>
                  <a:latin typeface="Times New Roman" pitchFamily="-109" charset="0"/>
                  <a:ea typeface="ＭＳ Ｐゴシック" charset="0"/>
                </a:defRPr>
              </a:lvl5pPr>
              <a:lvl6pPr marL="2514600" indent="-228600" algn="l" rtl="0" eaLnBrk="0" fontAlgn="base" hangingPunct="0">
                <a:spcBef>
                  <a:spcPct val="20000"/>
                </a:spcBef>
                <a:spcAft>
                  <a:spcPct val="0"/>
                </a:spcAft>
                <a:buChar char="»"/>
                <a:defRPr sz="1800">
                  <a:solidFill>
                    <a:schemeClr val="tx1"/>
                  </a:solidFill>
                  <a:latin typeface="Times New Roman" pitchFamily="-109" charset="0"/>
                </a:defRPr>
              </a:lvl6pPr>
              <a:lvl7pPr marL="2971800" indent="-228600" algn="l" rtl="0" eaLnBrk="0" fontAlgn="base" hangingPunct="0">
                <a:spcBef>
                  <a:spcPct val="20000"/>
                </a:spcBef>
                <a:spcAft>
                  <a:spcPct val="0"/>
                </a:spcAft>
                <a:buChar char="»"/>
                <a:defRPr sz="1800">
                  <a:solidFill>
                    <a:schemeClr val="tx1"/>
                  </a:solidFill>
                  <a:latin typeface="Times New Roman" pitchFamily="-109" charset="0"/>
                </a:defRPr>
              </a:lvl7pPr>
              <a:lvl8pPr marL="3429000" indent="-228600" algn="l" rtl="0" eaLnBrk="0" fontAlgn="base" hangingPunct="0">
                <a:spcBef>
                  <a:spcPct val="20000"/>
                </a:spcBef>
                <a:spcAft>
                  <a:spcPct val="0"/>
                </a:spcAft>
                <a:buChar char="»"/>
                <a:defRPr sz="1800">
                  <a:solidFill>
                    <a:schemeClr val="tx1"/>
                  </a:solidFill>
                  <a:latin typeface="Times New Roman" pitchFamily="-109" charset="0"/>
                </a:defRPr>
              </a:lvl8pPr>
              <a:lvl9pPr marL="3886200" indent="-228600" algn="l" rtl="0" eaLnBrk="0" fontAlgn="base" hangingPunct="0">
                <a:spcBef>
                  <a:spcPct val="20000"/>
                </a:spcBef>
                <a:spcAft>
                  <a:spcPct val="0"/>
                </a:spcAft>
                <a:buChar char="»"/>
                <a:defRPr sz="1800">
                  <a:solidFill>
                    <a:schemeClr val="tx1"/>
                  </a:solidFill>
                  <a:latin typeface="Times New Roman" pitchFamily="-109" charset="0"/>
                </a:defRPr>
              </a:lvl9pPr>
            </a:lstStyle>
            <a:p>
              <a:pPr marL="284163" marR="0" lvl="0" indent="-284163" algn="l" defTabSz="914400" rtl="0" eaLnBrk="0" fontAlgn="base" latinLnBrk="0" hangingPunct="0">
                <a:lnSpc>
                  <a:spcPct val="85000"/>
                </a:lnSpc>
                <a:spcBef>
                  <a:spcPct val="20000"/>
                </a:spcBef>
                <a:spcAft>
                  <a:spcPct val="0"/>
                </a:spcAft>
                <a:buClr>
                  <a:srgbClr val="000099"/>
                </a:buClr>
                <a:buSzPct val="100000"/>
                <a:buFont typeface="Wingdings" charset="0"/>
                <a:buNone/>
                <a:tabLst/>
                <a:defRPr/>
              </a:pPr>
              <a:r>
                <a:rPr kumimoji="0" lang="en-US" sz="28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rPr>
                <a:t>TCP sending behavior:</a:t>
              </a:r>
            </a:p>
            <a:p>
              <a:pPr marL="284163" marR="0" lvl="0" indent="-284163" algn="l" defTabSz="914400" rtl="0" eaLnBrk="0" fontAlgn="base" latinLnBrk="0" hangingPunct="0">
                <a:lnSpc>
                  <a:spcPct val="85000"/>
                </a:lnSpc>
                <a:spcBef>
                  <a:spcPct val="20000"/>
                </a:spcBef>
                <a:spcAft>
                  <a:spcPct val="0"/>
                </a:spcAft>
                <a:buClr>
                  <a:srgbClr val="000099"/>
                </a:buClr>
                <a:buSzPct val="100000"/>
                <a:buFont typeface="Wingdings" charset="2"/>
                <a:buChar char="§"/>
                <a:tabLst/>
                <a:defRPr/>
              </a:pPr>
              <a:r>
                <a:rPr kumimoji="0" lang="en-US" sz="2800" b="0" i="1" u="none" strike="noStrike" kern="0" cap="none" spc="0" normalizeH="0" baseline="0" noProof="0" dirty="0">
                  <a:ln>
                    <a:noFill/>
                  </a:ln>
                  <a:solidFill>
                    <a:srgbClr val="000000"/>
                  </a:solidFill>
                  <a:effectLst/>
                  <a:uLnTx/>
                  <a:uFillTx/>
                  <a:latin typeface="Calibri" panose="020F0502020204030204"/>
                  <a:ea typeface="ＭＳ Ｐゴシック" charset="0"/>
                  <a:cs typeface="+mn-cs"/>
                </a:rPr>
                <a:t>roughly:</a:t>
              </a:r>
              <a:r>
                <a:rPr kumimoji="0" lang="en-US" sz="28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rPr>
                <a:t> send </a:t>
              </a:r>
              <a:r>
                <a:rPr kumimoji="0" lang="en-US" sz="2800" b="0" i="0" u="none" strike="noStrike" kern="0" cap="none" spc="0" normalizeH="0" baseline="0" noProof="0" dirty="0" err="1">
                  <a:ln>
                    <a:noFill/>
                  </a:ln>
                  <a:solidFill>
                    <a:srgbClr val="000000"/>
                  </a:solidFill>
                  <a:effectLst/>
                  <a:uLnTx/>
                  <a:uFillTx/>
                  <a:latin typeface="Courier" pitchFamily="2" charset="0"/>
                  <a:ea typeface="ＭＳ Ｐゴシック" charset="0"/>
                  <a:cs typeface="+mn-cs"/>
                </a:rPr>
                <a:t>cwnd</a:t>
              </a:r>
              <a:r>
                <a:rPr kumimoji="0" lang="en-US" sz="28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rPr>
                <a:t> bytes, wait RTT for ACKS, then send more bytes</a:t>
              </a:r>
            </a:p>
          </p:txBody>
        </p:sp>
        <p:grpSp>
          <p:nvGrpSpPr>
            <p:cNvPr id="20" name="Group 19">
              <a:extLst>
                <a:ext uri="{FF2B5EF4-FFF2-40B4-BE49-F238E27FC236}">
                  <a16:creationId xmlns:a16="http://schemas.microsoft.com/office/drawing/2014/main" id="{57FB518A-5432-5D44-890D-C8AC56EDFDD2}"/>
                </a:ext>
              </a:extLst>
            </p:cNvPr>
            <p:cNvGrpSpPr/>
            <p:nvPr/>
          </p:nvGrpSpPr>
          <p:grpSpPr>
            <a:xfrm>
              <a:off x="7513131" y="3110983"/>
              <a:ext cx="3751561" cy="883118"/>
              <a:chOff x="6839655" y="3035314"/>
              <a:chExt cx="3751561" cy="883118"/>
            </a:xfrm>
          </p:grpSpPr>
          <p:sp>
            <p:nvSpPr>
              <p:cNvPr id="19" name="Rectangle 18">
                <a:extLst>
                  <a:ext uri="{FF2B5EF4-FFF2-40B4-BE49-F238E27FC236}">
                    <a16:creationId xmlns:a16="http://schemas.microsoft.com/office/drawing/2014/main" id="{C803E68F-787C-134C-96B7-EA9979048F4F}"/>
                  </a:ext>
                </a:extLst>
              </p:cNvPr>
              <p:cNvSpPr/>
              <p:nvPr/>
            </p:nvSpPr>
            <p:spPr>
              <a:xfrm>
                <a:off x="6839655" y="3035314"/>
                <a:ext cx="3751561" cy="883118"/>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8" name="Group 17">
                <a:extLst>
                  <a:ext uri="{FF2B5EF4-FFF2-40B4-BE49-F238E27FC236}">
                    <a16:creationId xmlns:a16="http://schemas.microsoft.com/office/drawing/2014/main" id="{C32ED096-06AB-7A4D-A7B5-17961E51AD24}"/>
                  </a:ext>
                </a:extLst>
              </p:cNvPr>
              <p:cNvGrpSpPr/>
              <p:nvPr/>
            </p:nvGrpSpPr>
            <p:grpSpPr>
              <a:xfrm>
                <a:off x="6869571" y="3107218"/>
                <a:ext cx="3634909" cy="811214"/>
                <a:chOff x="6694950" y="3614743"/>
                <a:chExt cx="3634909" cy="811214"/>
              </a:xfrm>
            </p:grpSpPr>
            <p:sp>
              <p:nvSpPr>
                <p:cNvPr id="188" name="Text Box 79">
                  <a:extLst>
                    <a:ext uri="{FF2B5EF4-FFF2-40B4-BE49-F238E27FC236}">
                      <a16:creationId xmlns:a16="http://schemas.microsoft.com/office/drawing/2014/main" id="{15B5BFBD-DF38-5B40-87E5-F81F37DAA736}"/>
                    </a:ext>
                  </a:extLst>
                </p:cNvPr>
                <p:cNvSpPr txBox="1">
                  <a:spLocks noChangeArrowheads="1"/>
                </p:cNvSpPr>
                <p:nvPr/>
              </p:nvSpPr>
              <p:spPr bwMode="auto">
                <a:xfrm>
                  <a:off x="6694950" y="3723809"/>
                  <a:ext cx="1390637" cy="52322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rPr>
                    <a:t>TCP rate</a:t>
                  </a:r>
                  <a:endParaRPr kumimoji="0" lang="en-US" sz="24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endParaRPr>
                </a:p>
              </p:txBody>
            </p:sp>
            <p:grpSp>
              <p:nvGrpSpPr>
                <p:cNvPr id="189" name="Group 82">
                  <a:extLst>
                    <a:ext uri="{FF2B5EF4-FFF2-40B4-BE49-F238E27FC236}">
                      <a16:creationId xmlns:a16="http://schemas.microsoft.com/office/drawing/2014/main" id="{0CAF5E9A-5B2C-B84F-AC89-1EFE7DC4B6AF}"/>
                    </a:ext>
                  </a:extLst>
                </p:cNvPr>
                <p:cNvGrpSpPr>
                  <a:grpSpLocks/>
                </p:cNvGrpSpPr>
                <p:nvPr/>
              </p:nvGrpSpPr>
              <p:grpSpPr bwMode="auto">
                <a:xfrm>
                  <a:off x="7748588" y="3776663"/>
                  <a:ext cx="931863" cy="441325"/>
                  <a:chOff x="4214" y="2517"/>
                  <a:chExt cx="587" cy="278"/>
                </a:xfrm>
              </p:grpSpPr>
              <p:sp>
                <p:nvSpPr>
                  <p:cNvPr id="190" name="Text Box 80">
                    <a:extLst>
                      <a:ext uri="{FF2B5EF4-FFF2-40B4-BE49-F238E27FC236}">
                        <a16:creationId xmlns:a16="http://schemas.microsoft.com/office/drawing/2014/main" id="{36C86FAE-252E-5441-8D9C-64BC30C08F21}"/>
                      </a:ext>
                    </a:extLst>
                  </p:cNvPr>
                  <p:cNvSpPr txBox="1">
                    <a:spLocks noChangeArrowheads="1"/>
                  </p:cNvSpPr>
                  <p:nvPr/>
                </p:nvSpPr>
                <p:spPr bwMode="auto">
                  <a:xfrm>
                    <a:off x="4216" y="2517"/>
                    <a:ext cx="585" cy="2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rPr>
                      <a:t>~</a:t>
                    </a:r>
                  </a:p>
                </p:txBody>
              </p:sp>
              <p:sp>
                <p:nvSpPr>
                  <p:cNvPr id="191" name="Text Box 81">
                    <a:extLst>
                      <a:ext uri="{FF2B5EF4-FFF2-40B4-BE49-F238E27FC236}">
                        <a16:creationId xmlns:a16="http://schemas.microsoft.com/office/drawing/2014/main" id="{CFDD21D8-7DD6-9E4E-82CD-89F60D95E895}"/>
                      </a:ext>
                    </a:extLst>
                  </p:cNvPr>
                  <p:cNvSpPr txBox="1">
                    <a:spLocks noChangeArrowheads="1"/>
                  </p:cNvSpPr>
                  <p:nvPr/>
                </p:nvSpPr>
                <p:spPr bwMode="auto">
                  <a:xfrm>
                    <a:off x="4214" y="2564"/>
                    <a:ext cx="585" cy="2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rPr>
                      <a:t>~</a:t>
                    </a:r>
                  </a:p>
                </p:txBody>
              </p:sp>
            </p:grpSp>
            <p:grpSp>
              <p:nvGrpSpPr>
                <p:cNvPr id="192" name="Group 86">
                  <a:extLst>
                    <a:ext uri="{FF2B5EF4-FFF2-40B4-BE49-F238E27FC236}">
                      <a16:creationId xmlns:a16="http://schemas.microsoft.com/office/drawing/2014/main" id="{A6A8A6BC-4690-FD46-A7A2-F81368063A97}"/>
                    </a:ext>
                  </a:extLst>
                </p:cNvPr>
                <p:cNvGrpSpPr>
                  <a:grpSpLocks/>
                </p:cNvGrpSpPr>
                <p:nvPr/>
              </p:nvGrpSpPr>
              <p:grpSpPr bwMode="auto">
                <a:xfrm>
                  <a:off x="8320082" y="3614743"/>
                  <a:ext cx="922336" cy="811214"/>
                  <a:chOff x="4335" y="2509"/>
                  <a:chExt cx="581" cy="511"/>
                </a:xfrm>
              </p:grpSpPr>
              <p:sp>
                <p:nvSpPr>
                  <p:cNvPr id="193" name="Text Box 83">
                    <a:extLst>
                      <a:ext uri="{FF2B5EF4-FFF2-40B4-BE49-F238E27FC236}">
                        <a16:creationId xmlns:a16="http://schemas.microsoft.com/office/drawing/2014/main" id="{2EABE0BC-E93A-7840-BC78-8917BD66E877}"/>
                      </a:ext>
                    </a:extLst>
                  </p:cNvPr>
                  <p:cNvSpPr txBox="1">
                    <a:spLocks noChangeArrowheads="1"/>
                  </p:cNvSpPr>
                  <p:nvPr/>
                </p:nvSpPr>
                <p:spPr bwMode="auto">
                  <a:xfrm>
                    <a:off x="4335" y="2509"/>
                    <a:ext cx="581" cy="29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0" cap="none" spc="0" normalizeH="0" baseline="0" noProof="0" dirty="0" err="1">
                        <a:ln>
                          <a:noFill/>
                        </a:ln>
                        <a:solidFill>
                          <a:srgbClr val="000000"/>
                        </a:solidFill>
                        <a:effectLst/>
                        <a:uLnTx/>
                        <a:uFillTx/>
                        <a:latin typeface="Courier" pitchFamily="2" charset="0"/>
                        <a:ea typeface="ＭＳ Ｐゴシック" charset="0"/>
                        <a:cs typeface="+mn-cs"/>
                      </a:rPr>
                      <a:t>cwnd</a:t>
                    </a:r>
                    <a:endParaRPr kumimoji="0" lang="en-US" sz="2400" b="0" i="0" u="none" strike="noStrike" kern="0" cap="none" spc="0" normalizeH="0" baseline="0" noProof="0" dirty="0">
                      <a:ln>
                        <a:noFill/>
                      </a:ln>
                      <a:solidFill>
                        <a:srgbClr val="000000"/>
                      </a:solidFill>
                      <a:effectLst/>
                      <a:uLnTx/>
                      <a:uFillTx/>
                      <a:latin typeface="Courier" pitchFamily="2" charset="0"/>
                      <a:ea typeface="ＭＳ Ｐゴシック" charset="0"/>
                      <a:cs typeface="+mn-cs"/>
                    </a:endParaRPr>
                  </a:p>
                </p:txBody>
              </p:sp>
              <p:sp>
                <p:nvSpPr>
                  <p:cNvPr id="194" name="Text Box 84">
                    <a:extLst>
                      <a:ext uri="{FF2B5EF4-FFF2-40B4-BE49-F238E27FC236}">
                        <a16:creationId xmlns:a16="http://schemas.microsoft.com/office/drawing/2014/main" id="{FC380433-330D-4342-82B3-E71BEB72AF06}"/>
                      </a:ext>
                    </a:extLst>
                  </p:cNvPr>
                  <p:cNvSpPr txBox="1">
                    <a:spLocks noChangeArrowheads="1"/>
                  </p:cNvSpPr>
                  <p:nvPr/>
                </p:nvSpPr>
                <p:spPr bwMode="auto">
                  <a:xfrm>
                    <a:off x="4398" y="2729"/>
                    <a:ext cx="463" cy="29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rPr>
                      <a:t>RTT</a:t>
                    </a:r>
                  </a:p>
                </p:txBody>
              </p:sp>
              <p:sp>
                <p:nvSpPr>
                  <p:cNvPr id="195" name="Line 85">
                    <a:extLst>
                      <a:ext uri="{FF2B5EF4-FFF2-40B4-BE49-F238E27FC236}">
                        <a16:creationId xmlns:a16="http://schemas.microsoft.com/office/drawing/2014/main" id="{1B9F9DB8-E2FB-AE45-88BA-CC221F1D6597}"/>
                      </a:ext>
                    </a:extLst>
                  </p:cNvPr>
                  <p:cNvSpPr>
                    <a:spLocks noChangeShapeType="1"/>
                  </p:cNvSpPr>
                  <p:nvPr/>
                </p:nvSpPr>
                <p:spPr bwMode="auto">
                  <a:xfrm>
                    <a:off x="4430" y="2763"/>
                    <a:ext cx="384" cy="0"/>
                  </a:xfrm>
                  <a:prstGeom prst="line">
                    <a:avLst/>
                  </a:prstGeom>
                  <a:noFill/>
                  <a:ln w="1905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196" name="Text Box 87">
                  <a:extLst>
                    <a:ext uri="{FF2B5EF4-FFF2-40B4-BE49-F238E27FC236}">
                      <a16:creationId xmlns:a16="http://schemas.microsoft.com/office/drawing/2014/main" id="{2A51BBA4-2F14-2F4F-A04D-EFFFF36AF41D}"/>
                    </a:ext>
                  </a:extLst>
                </p:cNvPr>
                <p:cNvSpPr txBox="1">
                  <a:spLocks noChangeArrowheads="1"/>
                </p:cNvSpPr>
                <p:nvPr/>
              </p:nvSpPr>
              <p:spPr bwMode="auto">
                <a:xfrm>
                  <a:off x="9141713" y="3823464"/>
                  <a:ext cx="1188146"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rPr>
                    <a:t>bytes/sec</a:t>
                  </a:r>
                </a:p>
              </p:txBody>
            </p:sp>
          </p:grpSp>
        </p:grpSp>
      </p:grpSp>
      <p:grpSp>
        <p:nvGrpSpPr>
          <p:cNvPr id="21" name="Group 20">
            <a:extLst>
              <a:ext uri="{FF2B5EF4-FFF2-40B4-BE49-F238E27FC236}">
                <a16:creationId xmlns:a16="http://schemas.microsoft.com/office/drawing/2014/main" id="{0B0449D2-8107-EC4E-BA6E-0B53574C5B7E}"/>
              </a:ext>
            </a:extLst>
          </p:cNvPr>
          <p:cNvGrpSpPr/>
          <p:nvPr/>
        </p:nvGrpSpPr>
        <p:grpSpPr>
          <a:xfrm>
            <a:off x="2327097" y="2874002"/>
            <a:ext cx="1660913" cy="1379180"/>
            <a:chOff x="2327097" y="2874002"/>
            <a:chExt cx="1660913" cy="1379180"/>
          </a:xfrm>
        </p:grpSpPr>
        <p:sp>
          <p:nvSpPr>
            <p:cNvPr id="171" name="Text Box 58">
              <a:extLst>
                <a:ext uri="{FF2B5EF4-FFF2-40B4-BE49-F238E27FC236}">
                  <a16:creationId xmlns:a16="http://schemas.microsoft.com/office/drawing/2014/main" id="{245049EB-D632-CE4C-A587-BA819860D407}"/>
                </a:ext>
              </a:extLst>
            </p:cNvPr>
            <p:cNvSpPr txBox="1">
              <a:spLocks noChangeArrowheads="1"/>
            </p:cNvSpPr>
            <p:nvPr/>
          </p:nvSpPr>
          <p:spPr bwMode="auto">
            <a:xfrm>
              <a:off x="2327097" y="3412952"/>
              <a:ext cx="1660913" cy="84023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altLang="en-US" sz="18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rPr>
                <a:t>sent, </a:t>
              </a:r>
              <a:r>
                <a:rPr kumimoji="0" lang="en-US" altLang="en-US" sz="1800" b="0" i="0" u="none" strike="noStrike" kern="0" cap="none" spc="0" normalizeH="0" baseline="0" noProof="0" dirty="0" err="1">
                  <a:ln>
                    <a:noFill/>
                  </a:ln>
                  <a:solidFill>
                    <a:srgbClr val="000000"/>
                  </a:solidFill>
                  <a:effectLst/>
                  <a:uLnTx/>
                  <a:uFillTx/>
                  <a:latin typeface="Calibri" panose="020F0502020204030204"/>
                  <a:ea typeface="ＭＳ Ｐゴシック" panose="020B0600070205080204" pitchFamily="34" charset="-128"/>
                  <a:cs typeface="+mn-cs"/>
                </a:rPr>
                <a:t>bu</a:t>
              </a:r>
              <a:r>
                <a:rPr kumimoji="0" lang="en-US" altLang="en-US" sz="18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rPr>
                <a:t>t not-yet </a:t>
              </a:r>
              <a:r>
                <a:rPr kumimoji="0" lang="en-US" altLang="en-US" sz="1800" b="0" i="0" u="none" strike="noStrike" kern="0" cap="none" spc="0" normalizeH="0" baseline="0" noProof="0" dirty="0" err="1">
                  <a:ln>
                    <a:noFill/>
                  </a:ln>
                  <a:solidFill>
                    <a:srgbClr val="000000"/>
                  </a:solidFill>
                  <a:effectLst/>
                  <a:uLnTx/>
                  <a:uFillTx/>
                  <a:latin typeface="Calibri" panose="020F0502020204030204"/>
                  <a:ea typeface="ＭＳ Ｐゴシック" panose="020B0600070205080204" pitchFamily="34" charset="-128"/>
                  <a:cs typeface="+mn-cs"/>
                </a:rPr>
                <a:t>ACKed</a:t>
              </a:r>
              <a:r>
                <a:rPr kumimoji="0" lang="en-US" altLang="en-US" sz="18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rPr>
                <a:t> </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altLang="en-US" sz="18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rPr>
                <a:t>(“</a:t>
              </a:r>
              <a:r>
                <a:rPr kumimoji="0" lang="en-US" altLang="ja-JP" sz="18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rPr>
                <a:t>in-flight”)</a:t>
              </a:r>
              <a:endParaRPr kumimoji="0" lang="en-US" altLang="en-US" sz="16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endParaRPr>
            </a:p>
          </p:txBody>
        </p:sp>
        <p:grpSp>
          <p:nvGrpSpPr>
            <p:cNvPr id="12" name="Group 11">
              <a:extLst>
                <a:ext uri="{FF2B5EF4-FFF2-40B4-BE49-F238E27FC236}">
                  <a16:creationId xmlns:a16="http://schemas.microsoft.com/office/drawing/2014/main" id="{8036A4AF-C412-6643-BB9E-A6741086FD03}"/>
                </a:ext>
              </a:extLst>
            </p:cNvPr>
            <p:cNvGrpSpPr/>
            <p:nvPr/>
          </p:nvGrpSpPr>
          <p:grpSpPr>
            <a:xfrm>
              <a:off x="2644060" y="2874002"/>
              <a:ext cx="1201888" cy="658131"/>
              <a:chOff x="2644060" y="2874003"/>
              <a:chExt cx="1201888" cy="635450"/>
            </a:xfrm>
          </p:grpSpPr>
          <p:sp>
            <p:nvSpPr>
              <p:cNvPr id="167" name="Line 51">
                <a:extLst>
                  <a:ext uri="{FF2B5EF4-FFF2-40B4-BE49-F238E27FC236}">
                    <a16:creationId xmlns:a16="http://schemas.microsoft.com/office/drawing/2014/main" id="{82259C8B-8E68-3B45-95EF-6297D889F723}"/>
                  </a:ext>
                </a:extLst>
              </p:cNvPr>
              <p:cNvSpPr>
                <a:spLocks noChangeShapeType="1"/>
              </p:cNvSpPr>
              <p:nvPr/>
            </p:nvSpPr>
            <p:spPr bwMode="auto">
              <a:xfrm>
                <a:off x="2644060" y="2874003"/>
                <a:ext cx="1201888" cy="0"/>
              </a:xfrm>
              <a:prstGeom prst="line">
                <a:avLst/>
              </a:prstGeom>
              <a:noFill/>
              <a:ln w="28575">
                <a:solidFill>
                  <a:srgbClr val="CC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cxnSp>
            <p:nvCxnSpPr>
              <p:cNvPr id="8" name="Straight Connector 7">
                <a:extLst>
                  <a:ext uri="{FF2B5EF4-FFF2-40B4-BE49-F238E27FC236}">
                    <a16:creationId xmlns:a16="http://schemas.microsoft.com/office/drawing/2014/main" id="{9E977076-799D-1F4B-B884-156CBD02FF8A}"/>
                  </a:ext>
                </a:extLst>
              </p:cNvPr>
              <p:cNvCxnSpPr>
                <a:cxnSpLocks/>
              </p:cNvCxnSpPr>
              <p:nvPr/>
            </p:nvCxnSpPr>
            <p:spPr>
              <a:xfrm>
                <a:off x="2850877" y="2898008"/>
                <a:ext cx="0" cy="611445"/>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grpSp>
      </p:grpSp>
      <p:sp>
        <p:nvSpPr>
          <p:cNvPr id="88" name="Slide Number Placeholder 2">
            <a:extLst>
              <a:ext uri="{FF2B5EF4-FFF2-40B4-BE49-F238E27FC236}">
                <a16:creationId xmlns:a16="http://schemas.microsoft.com/office/drawing/2014/main" id="{F3E09B12-4970-4049-B7E9-4060B63F1FB2}"/>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125</a:t>
            </a:fld>
            <a:endParaRPr lang="en-US" dirty="0"/>
          </a:p>
        </p:txBody>
      </p:sp>
    </p:spTree>
    <p:extLst>
      <p:ext uri="{BB962C8B-B14F-4D97-AF65-F5344CB8AC3E}">
        <p14:creationId xmlns:p14="http://schemas.microsoft.com/office/powerpoint/2010/main" val="2363823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dissolv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dissolve">
                                      <p:cBhvr>
                                        <p:cTn id="12" dur="500"/>
                                        <p:tgtEl>
                                          <p:spTgt spid="21"/>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dissolve">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dissolve">
                                      <p:cBhvr>
                                        <p:cTn id="22" dur="500"/>
                                        <p:tgtEl>
                                          <p:spTgt spid="14"/>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198"/>
                                        </p:tgtEl>
                                        <p:attrNameLst>
                                          <p:attrName>style.visibility</p:attrName>
                                        </p:attrNameLst>
                                      </p:cBhvr>
                                      <p:to>
                                        <p:strVal val="visible"/>
                                      </p:to>
                                    </p:set>
                                    <p:animEffect transition="in" filter="dissolve">
                                      <p:cBhvr>
                                        <p:cTn id="25" dur="500"/>
                                        <p:tgtEl>
                                          <p:spTgt spid="198"/>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nodeType="click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dissolve">
                                      <p:cBhvr>
                                        <p:cTn id="30" dur="500"/>
                                        <p:tgtEl>
                                          <p:spTgt spid="6"/>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nodeType="clickEffect">
                                  <p:stCondLst>
                                    <p:cond delay="0"/>
                                  </p:stCondLst>
                                  <p:childTnLst>
                                    <p:set>
                                      <p:cBhvr>
                                        <p:cTn id="34" dur="1" fill="hold">
                                          <p:stCondLst>
                                            <p:cond delay="0"/>
                                          </p:stCondLst>
                                        </p:cTn>
                                        <p:tgtEl>
                                          <p:spTgt spid="22"/>
                                        </p:tgtEl>
                                        <p:attrNameLst>
                                          <p:attrName>style.visibility</p:attrName>
                                        </p:attrNameLst>
                                      </p:cBhvr>
                                      <p:to>
                                        <p:strVal val="visible"/>
                                      </p:to>
                                    </p:set>
                                    <p:animEffect transition="in" filter="dissolve">
                                      <p:cBhvr>
                                        <p:cTn id="35"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8" grpId="0" animBg="1"/>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811390" y="259719"/>
            <a:ext cx="11393310" cy="894622"/>
          </a:xfrm>
        </p:spPr>
        <p:txBody>
          <a:bodyPr>
            <a:normAutofit/>
          </a:bodyPr>
          <a:lstStyle/>
          <a:p>
            <a:r>
              <a:rPr lang="en-US" sz="4800" dirty="0"/>
              <a:t>TCP slow start </a:t>
            </a:r>
            <a:endParaRPr lang="en-US" sz="4400" b="0" dirty="0"/>
          </a:p>
        </p:txBody>
      </p:sp>
      <p:sp>
        <p:nvSpPr>
          <p:cNvPr id="88" name="Rectangle 3">
            <a:extLst>
              <a:ext uri="{FF2B5EF4-FFF2-40B4-BE49-F238E27FC236}">
                <a16:creationId xmlns:a16="http://schemas.microsoft.com/office/drawing/2014/main" id="{8A57114D-913B-0446-AF23-3E8C1F4B81CA}"/>
              </a:ext>
            </a:extLst>
          </p:cNvPr>
          <p:cNvSpPr txBox="1">
            <a:spLocks noChangeArrowheads="1"/>
          </p:cNvSpPr>
          <p:nvPr/>
        </p:nvSpPr>
        <p:spPr>
          <a:xfrm>
            <a:off x="1143000" y="1384299"/>
            <a:ext cx="5118100" cy="5214257"/>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93700" marR="0" lvl="0" indent="-263525" algn="l" defTabSz="914400" rtl="0" eaLnBrk="1" fontAlgn="auto" latinLnBrk="0" hangingPunct="1">
              <a:lnSpc>
                <a:spcPct val="90000"/>
              </a:lnSpc>
              <a:spcBef>
                <a:spcPts val="1000"/>
              </a:spcBef>
              <a:spcAft>
                <a:spcPts val="0"/>
              </a:spcAft>
              <a:buClr>
                <a:srgbClr val="0000A3"/>
              </a:buClr>
              <a:buSzTx/>
              <a:buFont typeface="Wingdings" charset="2"/>
              <a:buChar char="§"/>
              <a:tabLst/>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when connection begins, increase rate exponentially (packet-wise, not byte-wise) until first loss event:</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initially </a:t>
            </a:r>
            <a:r>
              <a:rPr kumimoji="0" lang="en-US" sz="2800" b="1" i="0" u="none" strike="noStrike" kern="1200" cap="none" spc="0" normalizeH="0" baseline="0" noProof="0" dirty="0" err="1">
                <a:ln>
                  <a:noFill/>
                </a:ln>
                <a:solidFill>
                  <a:prstClr val="black"/>
                </a:solidFill>
                <a:effectLst/>
                <a:uLnTx/>
                <a:uFillTx/>
                <a:latin typeface="Courier New" charset="0"/>
                <a:ea typeface="+mn-ea"/>
                <a:cs typeface="+mn-cs"/>
              </a:rPr>
              <a:t>cwnd</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 1 </a:t>
            </a:r>
            <a:r>
              <a:rPr kumimoji="0" lang="en-US" sz="2800" b="1" i="0" u="none" strike="noStrike" kern="1200" cap="none" spc="0" normalizeH="0" baseline="0" noProof="0" dirty="0">
                <a:ln>
                  <a:noFill/>
                </a:ln>
                <a:solidFill>
                  <a:prstClr val="black"/>
                </a:solidFill>
                <a:effectLst/>
                <a:uLnTx/>
                <a:uFillTx/>
                <a:latin typeface="Calibri" panose="020F0502020204030204"/>
                <a:ea typeface="+mn-ea"/>
                <a:cs typeface="+mn-cs"/>
              </a:rPr>
              <a:t>MSS (1*1500)</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a:buChar char="•"/>
              <a:tabLst/>
              <a:defRPr/>
            </a:pPr>
            <a:r>
              <a:rPr kumimoji="0" lang="en-US" sz="2800" b="0" i="0" u="none" strike="noStrike" kern="1200" cap="none" spc="0" normalizeH="0" baseline="0" noProof="0" dirty="0">
                <a:ln>
                  <a:noFill/>
                </a:ln>
                <a:solidFill>
                  <a:srgbClr val="FF0000"/>
                </a:solidFill>
                <a:effectLst/>
                <a:uLnTx/>
                <a:uFillTx/>
                <a:latin typeface="Calibri" panose="020F0502020204030204"/>
                <a:ea typeface="+mn-ea"/>
                <a:cs typeface="+mn-cs"/>
              </a:rPr>
              <a:t>double </a:t>
            </a:r>
            <a:r>
              <a:rPr kumimoji="0" lang="en-US" sz="2800" b="1" i="0" u="none" strike="noStrike" kern="1200" cap="none" spc="0" normalizeH="0" baseline="0" noProof="0" dirty="0" err="1">
                <a:ln>
                  <a:noFill/>
                </a:ln>
                <a:solidFill>
                  <a:srgbClr val="FF0000"/>
                </a:solidFill>
                <a:effectLst/>
                <a:uLnTx/>
                <a:uFillTx/>
                <a:latin typeface="Courier New" charset="0"/>
                <a:ea typeface="+mn-ea"/>
                <a:cs typeface="+mn-cs"/>
              </a:rPr>
              <a:t>cwnd</a:t>
            </a:r>
            <a:r>
              <a:rPr kumimoji="0" lang="en-US" sz="2800" b="0" i="0" u="none" strike="noStrike" kern="1200" cap="none" spc="0" normalizeH="0" baseline="0" noProof="0" dirty="0">
                <a:ln>
                  <a:noFill/>
                </a:ln>
                <a:solidFill>
                  <a:srgbClr val="FF0000"/>
                </a:solidFill>
                <a:effectLst/>
                <a:uLnTx/>
                <a:uFillTx/>
                <a:latin typeface="Calibri" panose="020F0502020204030204"/>
                <a:ea typeface="+mn-ea"/>
                <a:cs typeface="+mn-cs"/>
              </a:rPr>
              <a:t> every RTT (</a:t>
            </a:r>
            <a:r>
              <a:rPr kumimoji="0" lang="en-US" sz="2800" b="0" i="0" u="none" strike="noStrike" kern="1200" cap="none" spc="0" normalizeH="0" baseline="0" noProof="0" dirty="0">
                <a:ln>
                  <a:noFill/>
                </a:ln>
                <a:solidFill>
                  <a:srgbClr val="FF0000"/>
                </a:solidFill>
                <a:effectLst/>
                <a:highlight>
                  <a:srgbClr val="FFFF00"/>
                </a:highlight>
                <a:uLnTx/>
                <a:uFillTx/>
                <a:latin typeface="Calibri" panose="020F0502020204030204"/>
                <a:ea typeface="+mn-ea"/>
                <a:cs typeface="+mn-cs"/>
              </a:rPr>
              <a:t>2*</a:t>
            </a:r>
            <a:r>
              <a:rPr kumimoji="0" lang="en-US" sz="2800" b="0" i="0" u="none" strike="noStrike" kern="1200" cap="none" spc="0" normalizeH="0" baseline="0" noProof="0" dirty="0">
                <a:ln>
                  <a:noFill/>
                </a:ln>
                <a:solidFill>
                  <a:srgbClr val="FF0000"/>
                </a:solidFill>
                <a:effectLst/>
                <a:uLnTx/>
                <a:uFillTx/>
                <a:latin typeface="Calibri" panose="020F0502020204030204"/>
                <a:ea typeface="+mn-ea"/>
                <a:cs typeface="+mn-cs"/>
              </a:rPr>
              <a:t>MSS, </a:t>
            </a:r>
            <a:r>
              <a:rPr kumimoji="0" lang="en-US" sz="2800" b="0" i="0" u="none" strike="noStrike" kern="1200" cap="none" spc="0" normalizeH="0" baseline="0" noProof="0" dirty="0">
                <a:ln>
                  <a:noFill/>
                </a:ln>
                <a:solidFill>
                  <a:srgbClr val="FF0000"/>
                </a:solidFill>
                <a:effectLst/>
                <a:highlight>
                  <a:srgbClr val="FFFF00"/>
                </a:highlight>
                <a:uLnTx/>
                <a:uFillTx/>
                <a:latin typeface="Calibri" panose="020F0502020204030204"/>
                <a:ea typeface="+mn-ea"/>
                <a:cs typeface="+mn-cs"/>
              </a:rPr>
              <a:t>4*</a:t>
            </a:r>
            <a:r>
              <a:rPr kumimoji="0" lang="en-US" sz="2800" b="0" i="0" u="none" strike="noStrike" kern="1200" cap="none" spc="0" normalizeH="0" baseline="0" noProof="0" dirty="0">
                <a:ln>
                  <a:noFill/>
                </a:ln>
                <a:solidFill>
                  <a:srgbClr val="FF0000"/>
                </a:solidFill>
                <a:effectLst/>
                <a:uLnTx/>
                <a:uFillTx/>
                <a:latin typeface="Calibri" panose="020F0502020204030204"/>
                <a:ea typeface="+mn-ea"/>
                <a:cs typeface="+mn-cs"/>
              </a:rPr>
              <a:t>MSS, </a:t>
            </a:r>
            <a:r>
              <a:rPr kumimoji="0" lang="en-US" sz="2800" b="0" i="0" u="none" strike="noStrike" kern="1200" cap="none" spc="0" normalizeH="0" baseline="0" noProof="0" dirty="0">
                <a:ln>
                  <a:noFill/>
                </a:ln>
                <a:solidFill>
                  <a:srgbClr val="FF0000"/>
                </a:solidFill>
                <a:effectLst/>
                <a:highlight>
                  <a:srgbClr val="FFFF00"/>
                </a:highlight>
                <a:uLnTx/>
                <a:uFillTx/>
                <a:latin typeface="Calibri" panose="020F0502020204030204"/>
                <a:ea typeface="+mn-ea"/>
                <a:cs typeface="+mn-cs"/>
              </a:rPr>
              <a:t>8</a:t>
            </a:r>
            <a:r>
              <a:rPr lang="en-US" sz="2800" dirty="0">
                <a:solidFill>
                  <a:srgbClr val="FF0000"/>
                </a:solidFill>
                <a:highlight>
                  <a:srgbClr val="FFFF00"/>
                </a:highlight>
                <a:latin typeface="Calibri" panose="020F0502020204030204"/>
              </a:rPr>
              <a:t>*</a:t>
            </a:r>
            <a:r>
              <a:rPr kumimoji="0" lang="en-US" sz="2800" b="0" i="0" u="none" strike="noStrike" kern="1200" cap="none" spc="0" normalizeH="0" baseline="0" noProof="0" dirty="0">
                <a:ln>
                  <a:noFill/>
                </a:ln>
                <a:solidFill>
                  <a:srgbClr val="FF0000"/>
                </a:solidFill>
                <a:effectLst/>
                <a:uLnTx/>
                <a:uFillTx/>
                <a:latin typeface="Calibri" panose="020F0502020204030204"/>
                <a:ea typeface="+mn-ea"/>
                <a:cs typeface="+mn-cs"/>
              </a:rPr>
              <a:t>MSS)</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done by incrementing </a:t>
            </a:r>
            <a:r>
              <a:rPr kumimoji="0" lang="en-US" sz="2800" b="1" i="0" u="none" strike="noStrike" kern="1200" cap="none" spc="0" normalizeH="0" baseline="0" noProof="0" dirty="0" err="1">
                <a:ln>
                  <a:noFill/>
                </a:ln>
                <a:solidFill>
                  <a:prstClr val="black"/>
                </a:solidFill>
                <a:effectLst/>
                <a:uLnTx/>
                <a:uFillTx/>
                <a:latin typeface="Courier New" charset="0"/>
                <a:ea typeface="+mn-ea"/>
                <a:cs typeface="+mn-cs"/>
              </a:rPr>
              <a:t>cwnd</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for every ACK received</a:t>
            </a:r>
          </a:p>
        </p:txBody>
      </p:sp>
      <p:sp>
        <p:nvSpPr>
          <p:cNvPr id="224" name="Line 6">
            <a:extLst>
              <a:ext uri="{FF2B5EF4-FFF2-40B4-BE49-F238E27FC236}">
                <a16:creationId xmlns:a16="http://schemas.microsoft.com/office/drawing/2014/main" id="{6A528287-EE91-2148-8BF9-9042AB1CFB64}"/>
              </a:ext>
            </a:extLst>
          </p:cNvPr>
          <p:cNvSpPr>
            <a:spLocks noChangeShapeType="1"/>
          </p:cNvSpPr>
          <p:nvPr/>
        </p:nvSpPr>
        <p:spPr bwMode="auto">
          <a:xfrm>
            <a:off x="7585075" y="2306590"/>
            <a:ext cx="2505075" cy="352425"/>
          </a:xfrm>
          <a:prstGeom prst="line">
            <a:avLst/>
          </a:prstGeom>
          <a:noFill/>
          <a:ln w="28575">
            <a:solidFill>
              <a:srgbClr val="3333CC"/>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25" name="Text Box 8">
            <a:extLst>
              <a:ext uri="{FF2B5EF4-FFF2-40B4-BE49-F238E27FC236}">
                <a16:creationId xmlns:a16="http://schemas.microsoft.com/office/drawing/2014/main" id="{BF8683E2-9BD1-4641-8269-1F97FE166C40}"/>
              </a:ext>
            </a:extLst>
          </p:cNvPr>
          <p:cNvSpPr txBox="1">
            <a:spLocks noChangeArrowheads="1"/>
          </p:cNvSpPr>
          <p:nvPr/>
        </p:nvSpPr>
        <p:spPr bwMode="auto">
          <a:xfrm>
            <a:off x="7181850" y="1168352"/>
            <a:ext cx="869950" cy="36671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cs typeface="+mn-cs"/>
              </a:rPr>
              <a:t>Host A</a:t>
            </a:r>
          </a:p>
        </p:txBody>
      </p:sp>
      <p:sp>
        <p:nvSpPr>
          <p:cNvPr id="226" name="Text Box 9">
            <a:extLst>
              <a:ext uri="{FF2B5EF4-FFF2-40B4-BE49-F238E27FC236}">
                <a16:creationId xmlns:a16="http://schemas.microsoft.com/office/drawing/2014/main" id="{C49CE5EE-9C21-9E4F-B95D-B87D2E6CA9D2}"/>
              </a:ext>
            </a:extLst>
          </p:cNvPr>
          <p:cNvSpPr txBox="1">
            <a:spLocks noChangeArrowheads="1"/>
          </p:cNvSpPr>
          <p:nvPr/>
        </p:nvSpPr>
        <p:spPr bwMode="auto">
          <a:xfrm rot="408567">
            <a:off x="8591550" y="2273252"/>
            <a:ext cx="1208088" cy="3048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charset="0"/>
                <a:ea typeface="ＭＳ Ｐゴシック" charset="0"/>
                <a:cs typeface="+mn-cs"/>
              </a:rPr>
              <a:t>one segment</a:t>
            </a:r>
            <a:endParaRPr kumimoji="0" lang="en-US" sz="1000" b="0" i="0" u="none" strike="noStrike" kern="1200" cap="none" spc="0" normalizeH="0" baseline="0" noProof="0" dirty="0">
              <a:ln>
                <a:noFill/>
              </a:ln>
              <a:solidFill>
                <a:srgbClr val="000000"/>
              </a:solidFill>
              <a:effectLst/>
              <a:uLnTx/>
              <a:uFillTx/>
              <a:latin typeface="Times New Roman" charset="0"/>
              <a:ea typeface="ＭＳ Ｐゴシック" charset="0"/>
              <a:cs typeface="+mn-cs"/>
            </a:endParaRPr>
          </a:p>
        </p:txBody>
      </p:sp>
      <p:sp>
        <p:nvSpPr>
          <p:cNvPr id="228" name="Text Box 12">
            <a:extLst>
              <a:ext uri="{FF2B5EF4-FFF2-40B4-BE49-F238E27FC236}">
                <a16:creationId xmlns:a16="http://schemas.microsoft.com/office/drawing/2014/main" id="{51858FD0-9B85-8441-9B12-8875189F665C}"/>
              </a:ext>
            </a:extLst>
          </p:cNvPr>
          <p:cNvSpPr txBox="1">
            <a:spLocks noChangeArrowheads="1"/>
          </p:cNvSpPr>
          <p:nvPr/>
        </p:nvSpPr>
        <p:spPr bwMode="auto">
          <a:xfrm>
            <a:off x="9618663" y="1154065"/>
            <a:ext cx="869950" cy="36671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cs typeface="+mn-cs"/>
              </a:rPr>
              <a:t>Host B</a:t>
            </a:r>
          </a:p>
        </p:txBody>
      </p:sp>
      <p:sp>
        <p:nvSpPr>
          <p:cNvPr id="229" name="Line 13">
            <a:extLst>
              <a:ext uri="{FF2B5EF4-FFF2-40B4-BE49-F238E27FC236}">
                <a16:creationId xmlns:a16="http://schemas.microsoft.com/office/drawing/2014/main" id="{A18AC8EC-DBD1-E34E-B3EA-D3876A530333}"/>
              </a:ext>
            </a:extLst>
          </p:cNvPr>
          <p:cNvSpPr>
            <a:spLocks noChangeShapeType="1"/>
          </p:cNvSpPr>
          <p:nvPr/>
        </p:nvSpPr>
        <p:spPr bwMode="auto">
          <a:xfrm>
            <a:off x="7580313" y="2120852"/>
            <a:ext cx="0" cy="3848100"/>
          </a:xfrm>
          <a:prstGeom prst="line">
            <a:avLst/>
          </a:prstGeom>
          <a:noFill/>
          <a:ln w="19050">
            <a:solidFill>
              <a:srgbClr val="777777"/>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230" name="Line 14">
            <a:extLst>
              <a:ext uri="{FF2B5EF4-FFF2-40B4-BE49-F238E27FC236}">
                <a16:creationId xmlns:a16="http://schemas.microsoft.com/office/drawing/2014/main" id="{77B3310E-1B60-414E-9423-328982307B1D}"/>
              </a:ext>
            </a:extLst>
          </p:cNvPr>
          <p:cNvSpPr>
            <a:spLocks noChangeShapeType="1"/>
          </p:cNvSpPr>
          <p:nvPr/>
        </p:nvSpPr>
        <p:spPr bwMode="auto">
          <a:xfrm>
            <a:off x="10094913" y="2158952"/>
            <a:ext cx="0" cy="3848100"/>
          </a:xfrm>
          <a:prstGeom prst="line">
            <a:avLst/>
          </a:prstGeom>
          <a:noFill/>
          <a:ln w="19050">
            <a:solidFill>
              <a:srgbClr val="777777"/>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grpSp>
        <p:nvGrpSpPr>
          <p:cNvPr id="4" name="Group 3">
            <a:extLst>
              <a:ext uri="{FF2B5EF4-FFF2-40B4-BE49-F238E27FC236}">
                <a16:creationId xmlns:a16="http://schemas.microsoft.com/office/drawing/2014/main" id="{E69B56F2-B7D2-5247-8C5B-11CDFE50D6C7}"/>
              </a:ext>
            </a:extLst>
          </p:cNvPr>
          <p:cNvGrpSpPr/>
          <p:nvPr/>
        </p:nvGrpSpPr>
        <p:grpSpPr>
          <a:xfrm>
            <a:off x="7254875" y="2270077"/>
            <a:ext cx="304800" cy="830263"/>
            <a:chOff x="7254875" y="2270077"/>
            <a:chExt cx="304800" cy="830263"/>
          </a:xfrm>
        </p:grpSpPr>
        <p:sp>
          <p:nvSpPr>
            <p:cNvPr id="227" name="Text Box 10">
              <a:extLst>
                <a:ext uri="{FF2B5EF4-FFF2-40B4-BE49-F238E27FC236}">
                  <a16:creationId xmlns:a16="http://schemas.microsoft.com/office/drawing/2014/main" id="{A25707E3-FE96-074A-AE26-F8222C4C395A}"/>
                </a:ext>
              </a:extLst>
            </p:cNvPr>
            <p:cNvSpPr txBox="1">
              <a:spLocks noChangeArrowheads="1"/>
            </p:cNvSpPr>
            <p:nvPr/>
          </p:nvSpPr>
          <p:spPr bwMode="auto">
            <a:xfrm rot="-5400000">
              <a:off x="7142956" y="2510584"/>
              <a:ext cx="528637" cy="3048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charset="0"/>
                  <a:ea typeface="ＭＳ Ｐゴシック" charset="0"/>
                  <a:cs typeface="+mn-cs"/>
                </a:rPr>
                <a:t>RTT</a:t>
              </a:r>
              <a:endParaRPr kumimoji="0" lang="en-US" sz="1000" b="0" i="0" u="none" strike="noStrike" kern="1200" cap="none" spc="0" normalizeH="0" baseline="0" noProof="0">
                <a:ln>
                  <a:noFill/>
                </a:ln>
                <a:solidFill>
                  <a:srgbClr val="000000"/>
                </a:solidFill>
                <a:effectLst/>
                <a:uLnTx/>
                <a:uFillTx/>
                <a:latin typeface="Arial" charset="0"/>
                <a:ea typeface="ＭＳ Ｐゴシック" charset="0"/>
                <a:cs typeface="+mn-cs"/>
              </a:endParaRPr>
            </a:p>
          </p:txBody>
        </p:sp>
        <p:sp>
          <p:nvSpPr>
            <p:cNvPr id="231" name="Line 15">
              <a:extLst>
                <a:ext uri="{FF2B5EF4-FFF2-40B4-BE49-F238E27FC236}">
                  <a16:creationId xmlns:a16="http://schemas.microsoft.com/office/drawing/2014/main" id="{1BE79FAE-9CDC-7B45-A6C0-E89FC9FC2363}"/>
                </a:ext>
              </a:extLst>
            </p:cNvPr>
            <p:cNvSpPr>
              <a:spLocks noChangeShapeType="1"/>
            </p:cNvSpPr>
            <p:nvPr/>
          </p:nvSpPr>
          <p:spPr bwMode="auto">
            <a:xfrm flipH="1" flipV="1">
              <a:off x="7399338" y="2270077"/>
              <a:ext cx="4762" cy="219075"/>
            </a:xfrm>
            <a:prstGeom prst="line">
              <a:avLst/>
            </a:prstGeom>
            <a:noFill/>
            <a:ln w="19050">
              <a:solidFill>
                <a:srgbClr val="00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32" name="Line 16">
              <a:extLst>
                <a:ext uri="{FF2B5EF4-FFF2-40B4-BE49-F238E27FC236}">
                  <a16:creationId xmlns:a16="http://schemas.microsoft.com/office/drawing/2014/main" id="{59A77926-4B5A-AC4A-B560-0B735D6BC784}"/>
                </a:ext>
              </a:extLst>
            </p:cNvPr>
            <p:cNvSpPr>
              <a:spLocks noChangeShapeType="1"/>
            </p:cNvSpPr>
            <p:nvPr/>
          </p:nvSpPr>
          <p:spPr bwMode="auto">
            <a:xfrm>
              <a:off x="7408863" y="2876502"/>
              <a:ext cx="4762" cy="223838"/>
            </a:xfrm>
            <a:prstGeom prst="line">
              <a:avLst/>
            </a:prstGeom>
            <a:noFill/>
            <a:ln w="19050">
              <a:solidFill>
                <a:srgbClr val="00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233" name="Line 17">
            <a:extLst>
              <a:ext uri="{FF2B5EF4-FFF2-40B4-BE49-F238E27FC236}">
                <a16:creationId xmlns:a16="http://schemas.microsoft.com/office/drawing/2014/main" id="{6F1B852B-55C3-8747-96CA-AA2F2AB5E525}"/>
              </a:ext>
            </a:extLst>
          </p:cNvPr>
          <p:cNvSpPr>
            <a:spLocks noChangeShapeType="1"/>
          </p:cNvSpPr>
          <p:nvPr/>
        </p:nvSpPr>
        <p:spPr bwMode="auto">
          <a:xfrm flipV="1">
            <a:off x="7561263" y="2711402"/>
            <a:ext cx="2505075" cy="352425"/>
          </a:xfrm>
          <a:prstGeom prst="line">
            <a:avLst/>
          </a:prstGeom>
          <a:noFill/>
          <a:ln w="28575">
            <a:solidFill>
              <a:srgbClr val="3333CC"/>
            </a:solidFill>
            <a:round/>
            <a:headEnd type="triangle" w="med" len="me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234" name="Group 18">
            <a:extLst>
              <a:ext uri="{FF2B5EF4-FFF2-40B4-BE49-F238E27FC236}">
                <a16:creationId xmlns:a16="http://schemas.microsoft.com/office/drawing/2014/main" id="{065B59AF-8C8D-9041-B965-0C2B0A5F8CEF}"/>
              </a:ext>
            </a:extLst>
          </p:cNvPr>
          <p:cNvGrpSpPr>
            <a:grpSpLocks/>
          </p:cNvGrpSpPr>
          <p:nvPr/>
        </p:nvGrpSpPr>
        <p:grpSpPr bwMode="auto">
          <a:xfrm>
            <a:off x="9809163" y="5453015"/>
            <a:ext cx="615950" cy="366712"/>
            <a:chOff x="3317" y="3527"/>
            <a:chExt cx="388" cy="231"/>
          </a:xfrm>
        </p:grpSpPr>
        <p:sp>
          <p:nvSpPr>
            <p:cNvPr id="235" name="Rectangle 19">
              <a:extLst>
                <a:ext uri="{FF2B5EF4-FFF2-40B4-BE49-F238E27FC236}">
                  <a16:creationId xmlns:a16="http://schemas.microsoft.com/office/drawing/2014/main" id="{87C76A64-BE9B-B84D-B23B-73554D8DC2C9}"/>
                </a:ext>
              </a:extLst>
            </p:cNvPr>
            <p:cNvSpPr>
              <a:spLocks noChangeArrowheads="1"/>
            </p:cNvSpPr>
            <p:nvPr/>
          </p:nvSpPr>
          <p:spPr bwMode="auto">
            <a:xfrm>
              <a:off x="3342" y="3576"/>
              <a:ext cx="324" cy="156"/>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36" name="Text Box 20">
              <a:extLst>
                <a:ext uri="{FF2B5EF4-FFF2-40B4-BE49-F238E27FC236}">
                  <a16:creationId xmlns:a16="http://schemas.microsoft.com/office/drawing/2014/main" id="{0453126D-C0BC-5F4F-8DBD-30CD1FA8A1CD}"/>
                </a:ext>
              </a:extLst>
            </p:cNvPr>
            <p:cNvSpPr txBox="1">
              <a:spLocks noChangeArrowheads="1"/>
            </p:cNvSpPr>
            <p:nvPr/>
          </p:nvSpPr>
          <p:spPr bwMode="auto">
            <a:xfrm>
              <a:off x="3317" y="3527"/>
              <a:ext cx="388" cy="231"/>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Arial" charset="0"/>
                  <a:ea typeface="ＭＳ Ｐゴシック" charset="0"/>
                  <a:cs typeface="+mn-cs"/>
                </a:rPr>
                <a:t>time</a:t>
              </a:r>
              <a:endParaRPr kumimoji="0" lang="en-US" sz="1000" b="0" i="0" u="none" strike="noStrike" kern="0" cap="none" spc="0" normalizeH="0" baseline="0" noProof="0">
                <a:ln>
                  <a:noFill/>
                </a:ln>
                <a:solidFill>
                  <a:srgbClr val="000000"/>
                </a:solidFill>
                <a:effectLst/>
                <a:uLnTx/>
                <a:uFillTx/>
                <a:latin typeface="Arial" charset="0"/>
                <a:ea typeface="ＭＳ Ｐゴシック" charset="0"/>
                <a:cs typeface="+mn-cs"/>
              </a:endParaRPr>
            </a:p>
          </p:txBody>
        </p:sp>
      </p:grpSp>
      <p:grpSp>
        <p:nvGrpSpPr>
          <p:cNvPr id="5" name="Group 4">
            <a:extLst>
              <a:ext uri="{FF2B5EF4-FFF2-40B4-BE49-F238E27FC236}">
                <a16:creationId xmlns:a16="http://schemas.microsoft.com/office/drawing/2014/main" id="{4100408E-3418-754E-97D5-873085045522}"/>
              </a:ext>
            </a:extLst>
          </p:cNvPr>
          <p:cNvGrpSpPr/>
          <p:nvPr/>
        </p:nvGrpSpPr>
        <p:grpSpPr>
          <a:xfrm>
            <a:off x="7585075" y="3087640"/>
            <a:ext cx="2509838" cy="438150"/>
            <a:chOff x="7585075" y="3087640"/>
            <a:chExt cx="2509838" cy="438150"/>
          </a:xfrm>
        </p:grpSpPr>
        <p:sp>
          <p:nvSpPr>
            <p:cNvPr id="237" name="Line 21">
              <a:extLst>
                <a:ext uri="{FF2B5EF4-FFF2-40B4-BE49-F238E27FC236}">
                  <a16:creationId xmlns:a16="http://schemas.microsoft.com/office/drawing/2014/main" id="{9884C69B-71B1-0942-8DD7-4BADAC4C58CF}"/>
                </a:ext>
              </a:extLst>
            </p:cNvPr>
            <p:cNvSpPr>
              <a:spLocks noChangeShapeType="1"/>
            </p:cNvSpPr>
            <p:nvPr/>
          </p:nvSpPr>
          <p:spPr bwMode="auto">
            <a:xfrm>
              <a:off x="7589838" y="3087640"/>
              <a:ext cx="2505075" cy="352425"/>
            </a:xfrm>
            <a:prstGeom prst="line">
              <a:avLst/>
            </a:prstGeom>
            <a:noFill/>
            <a:ln w="28575">
              <a:solidFill>
                <a:srgbClr val="3333CC"/>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38" name="Line 22">
              <a:extLst>
                <a:ext uri="{FF2B5EF4-FFF2-40B4-BE49-F238E27FC236}">
                  <a16:creationId xmlns:a16="http://schemas.microsoft.com/office/drawing/2014/main" id="{51BC13AD-02C4-1049-8BE5-DF4431F8416C}"/>
                </a:ext>
              </a:extLst>
            </p:cNvPr>
            <p:cNvSpPr>
              <a:spLocks noChangeShapeType="1"/>
            </p:cNvSpPr>
            <p:nvPr/>
          </p:nvSpPr>
          <p:spPr bwMode="auto">
            <a:xfrm>
              <a:off x="7585075" y="3173365"/>
              <a:ext cx="2505075" cy="352425"/>
            </a:xfrm>
            <a:prstGeom prst="line">
              <a:avLst/>
            </a:prstGeom>
            <a:noFill/>
            <a:ln w="28575">
              <a:solidFill>
                <a:srgbClr val="3333CC"/>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grpSp>
        <p:nvGrpSpPr>
          <p:cNvPr id="6" name="Group 5">
            <a:extLst>
              <a:ext uri="{FF2B5EF4-FFF2-40B4-BE49-F238E27FC236}">
                <a16:creationId xmlns:a16="http://schemas.microsoft.com/office/drawing/2014/main" id="{C604703D-5DBE-F940-8D53-F844A095856D}"/>
              </a:ext>
            </a:extLst>
          </p:cNvPr>
          <p:cNvGrpSpPr/>
          <p:nvPr/>
        </p:nvGrpSpPr>
        <p:grpSpPr>
          <a:xfrm>
            <a:off x="7558088" y="3697240"/>
            <a:ext cx="2555875" cy="612775"/>
            <a:chOff x="7558088" y="3697240"/>
            <a:chExt cx="2555875" cy="612775"/>
          </a:xfrm>
        </p:grpSpPr>
        <p:sp>
          <p:nvSpPr>
            <p:cNvPr id="239" name="Line 23">
              <a:extLst>
                <a:ext uri="{FF2B5EF4-FFF2-40B4-BE49-F238E27FC236}">
                  <a16:creationId xmlns:a16="http://schemas.microsoft.com/office/drawing/2014/main" id="{4B52376E-4BCD-9A4A-845B-15A59AA4FC46}"/>
                </a:ext>
              </a:extLst>
            </p:cNvPr>
            <p:cNvSpPr>
              <a:spLocks noChangeShapeType="1"/>
            </p:cNvSpPr>
            <p:nvPr/>
          </p:nvSpPr>
          <p:spPr bwMode="auto">
            <a:xfrm flipV="1">
              <a:off x="7585075" y="3697240"/>
              <a:ext cx="2528888" cy="361950"/>
            </a:xfrm>
            <a:prstGeom prst="line">
              <a:avLst/>
            </a:prstGeom>
            <a:noFill/>
            <a:ln w="28575">
              <a:solidFill>
                <a:srgbClr val="3333CC"/>
              </a:solidFill>
              <a:round/>
              <a:headEnd type="triangle" w="med" len="me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40" name="Line 24">
              <a:extLst>
                <a:ext uri="{FF2B5EF4-FFF2-40B4-BE49-F238E27FC236}">
                  <a16:creationId xmlns:a16="http://schemas.microsoft.com/office/drawing/2014/main" id="{645C0ACA-0EDA-5E4A-9046-377D9678C0E7}"/>
                </a:ext>
              </a:extLst>
            </p:cNvPr>
            <p:cNvSpPr>
              <a:spLocks noChangeShapeType="1"/>
            </p:cNvSpPr>
            <p:nvPr/>
          </p:nvSpPr>
          <p:spPr bwMode="auto">
            <a:xfrm flipV="1">
              <a:off x="7558088" y="3957590"/>
              <a:ext cx="2505075" cy="352425"/>
            </a:xfrm>
            <a:prstGeom prst="line">
              <a:avLst/>
            </a:prstGeom>
            <a:noFill/>
            <a:ln w="28575">
              <a:solidFill>
                <a:srgbClr val="3333CC"/>
              </a:solidFill>
              <a:round/>
              <a:headEnd type="triangle" w="med" len="me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241" name="Text Box 25">
            <a:extLst>
              <a:ext uri="{FF2B5EF4-FFF2-40B4-BE49-F238E27FC236}">
                <a16:creationId xmlns:a16="http://schemas.microsoft.com/office/drawing/2014/main" id="{01076F6F-B790-D24D-9445-FAC03A5C45E4}"/>
              </a:ext>
            </a:extLst>
          </p:cNvPr>
          <p:cNvSpPr txBox="1">
            <a:spLocks noChangeArrowheads="1"/>
          </p:cNvSpPr>
          <p:nvPr/>
        </p:nvSpPr>
        <p:spPr bwMode="auto">
          <a:xfrm rot="408567">
            <a:off x="8589963" y="3059065"/>
            <a:ext cx="1277937" cy="3048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charset="0"/>
                <a:ea typeface="ＭＳ Ｐゴシック" charset="0"/>
                <a:cs typeface="+mn-cs"/>
              </a:rPr>
              <a:t>two segments</a:t>
            </a:r>
            <a:endParaRPr kumimoji="0" lang="en-US" sz="1000" b="0" i="0" u="none" strike="noStrike" kern="1200" cap="none" spc="0" normalizeH="0" baseline="0" noProof="0" dirty="0">
              <a:ln>
                <a:noFill/>
              </a:ln>
              <a:solidFill>
                <a:srgbClr val="000000"/>
              </a:solidFill>
              <a:effectLst/>
              <a:uLnTx/>
              <a:uFillTx/>
              <a:latin typeface="Times New Roman" charset="0"/>
              <a:ea typeface="ＭＳ Ｐゴシック" charset="0"/>
              <a:cs typeface="+mn-cs"/>
            </a:endParaRPr>
          </a:p>
        </p:txBody>
      </p:sp>
      <p:sp>
        <p:nvSpPr>
          <p:cNvPr id="242" name="Text Box 26">
            <a:extLst>
              <a:ext uri="{FF2B5EF4-FFF2-40B4-BE49-F238E27FC236}">
                <a16:creationId xmlns:a16="http://schemas.microsoft.com/office/drawing/2014/main" id="{1B8C0342-7E57-2343-86AD-47B5AB1AA675}"/>
              </a:ext>
            </a:extLst>
          </p:cNvPr>
          <p:cNvSpPr txBox="1">
            <a:spLocks noChangeArrowheads="1"/>
          </p:cNvSpPr>
          <p:nvPr/>
        </p:nvSpPr>
        <p:spPr bwMode="auto">
          <a:xfrm rot="408567">
            <a:off x="8682038" y="4073477"/>
            <a:ext cx="1306512" cy="3048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charset="0"/>
                <a:ea typeface="ＭＳ Ｐゴシック" charset="0"/>
                <a:cs typeface="+mn-cs"/>
              </a:rPr>
              <a:t>four segments</a:t>
            </a:r>
            <a:endParaRPr kumimoji="0" lang="en-US" sz="1000" b="0" i="0" u="none" strike="noStrike" kern="1200" cap="none" spc="0" normalizeH="0" baseline="0" noProof="0" dirty="0">
              <a:ln>
                <a:noFill/>
              </a:ln>
              <a:solidFill>
                <a:srgbClr val="000000"/>
              </a:solidFill>
              <a:effectLst/>
              <a:uLnTx/>
              <a:uFillTx/>
              <a:latin typeface="Times New Roman" charset="0"/>
              <a:ea typeface="ＭＳ Ｐゴシック" charset="0"/>
              <a:cs typeface="+mn-cs"/>
            </a:endParaRPr>
          </a:p>
        </p:txBody>
      </p:sp>
      <p:grpSp>
        <p:nvGrpSpPr>
          <p:cNvPr id="243" name="Group 27">
            <a:extLst>
              <a:ext uri="{FF2B5EF4-FFF2-40B4-BE49-F238E27FC236}">
                <a16:creationId xmlns:a16="http://schemas.microsoft.com/office/drawing/2014/main" id="{B634F089-4244-B04A-8749-7ACF0E0264A8}"/>
              </a:ext>
            </a:extLst>
          </p:cNvPr>
          <p:cNvGrpSpPr>
            <a:grpSpLocks/>
          </p:cNvGrpSpPr>
          <p:nvPr/>
        </p:nvGrpSpPr>
        <p:grpSpPr bwMode="auto">
          <a:xfrm>
            <a:off x="7580316" y="4092527"/>
            <a:ext cx="2519363" cy="652463"/>
            <a:chOff x="3954" y="2214"/>
            <a:chExt cx="1587" cy="411"/>
          </a:xfrm>
        </p:grpSpPr>
        <p:sp>
          <p:nvSpPr>
            <p:cNvPr id="244" name="Line 28">
              <a:extLst>
                <a:ext uri="{FF2B5EF4-FFF2-40B4-BE49-F238E27FC236}">
                  <a16:creationId xmlns:a16="http://schemas.microsoft.com/office/drawing/2014/main" id="{6F92F39D-0B5B-8944-8B48-2B288C8AA12C}"/>
                </a:ext>
              </a:extLst>
            </p:cNvPr>
            <p:cNvSpPr>
              <a:spLocks noChangeShapeType="1"/>
            </p:cNvSpPr>
            <p:nvPr/>
          </p:nvSpPr>
          <p:spPr bwMode="auto">
            <a:xfrm>
              <a:off x="3963" y="2214"/>
              <a:ext cx="1578" cy="222"/>
            </a:xfrm>
            <a:prstGeom prst="line">
              <a:avLst/>
            </a:prstGeom>
            <a:noFill/>
            <a:ln w="28575">
              <a:solidFill>
                <a:srgbClr val="3333CC"/>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45" name="Line 29">
              <a:extLst>
                <a:ext uri="{FF2B5EF4-FFF2-40B4-BE49-F238E27FC236}">
                  <a16:creationId xmlns:a16="http://schemas.microsoft.com/office/drawing/2014/main" id="{C48577E5-7DD4-034F-9CF0-3D303E956AEB}"/>
                </a:ext>
              </a:extLst>
            </p:cNvPr>
            <p:cNvSpPr>
              <a:spLocks noChangeShapeType="1"/>
            </p:cNvSpPr>
            <p:nvPr/>
          </p:nvSpPr>
          <p:spPr bwMode="auto">
            <a:xfrm>
              <a:off x="3954" y="2274"/>
              <a:ext cx="1578" cy="222"/>
            </a:xfrm>
            <a:prstGeom prst="line">
              <a:avLst/>
            </a:prstGeom>
            <a:noFill/>
            <a:ln w="28575">
              <a:solidFill>
                <a:srgbClr val="3333CC"/>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46" name="Line 30">
              <a:extLst>
                <a:ext uri="{FF2B5EF4-FFF2-40B4-BE49-F238E27FC236}">
                  <a16:creationId xmlns:a16="http://schemas.microsoft.com/office/drawing/2014/main" id="{B96B9B7F-8E30-7743-AEDD-727B51D6B27C}"/>
                </a:ext>
              </a:extLst>
            </p:cNvPr>
            <p:cNvSpPr>
              <a:spLocks noChangeShapeType="1"/>
            </p:cNvSpPr>
            <p:nvPr/>
          </p:nvSpPr>
          <p:spPr bwMode="auto">
            <a:xfrm>
              <a:off x="3963" y="2340"/>
              <a:ext cx="1578" cy="222"/>
            </a:xfrm>
            <a:prstGeom prst="line">
              <a:avLst/>
            </a:prstGeom>
            <a:noFill/>
            <a:ln w="28575">
              <a:solidFill>
                <a:srgbClr val="3333CC"/>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47" name="Line 31">
              <a:extLst>
                <a:ext uri="{FF2B5EF4-FFF2-40B4-BE49-F238E27FC236}">
                  <a16:creationId xmlns:a16="http://schemas.microsoft.com/office/drawing/2014/main" id="{B83505EC-39A5-D64D-8E5C-39A07A090F7F}"/>
                </a:ext>
              </a:extLst>
            </p:cNvPr>
            <p:cNvSpPr>
              <a:spLocks noChangeShapeType="1"/>
            </p:cNvSpPr>
            <p:nvPr/>
          </p:nvSpPr>
          <p:spPr bwMode="auto">
            <a:xfrm>
              <a:off x="3957" y="2403"/>
              <a:ext cx="1578" cy="222"/>
            </a:xfrm>
            <a:prstGeom prst="line">
              <a:avLst/>
            </a:prstGeom>
            <a:noFill/>
            <a:ln w="28575">
              <a:solidFill>
                <a:srgbClr val="3333CC"/>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grpSp>
        <p:nvGrpSpPr>
          <p:cNvPr id="248" name="Group 32">
            <a:extLst>
              <a:ext uri="{FF2B5EF4-FFF2-40B4-BE49-F238E27FC236}">
                <a16:creationId xmlns:a16="http://schemas.microsoft.com/office/drawing/2014/main" id="{00C5C000-11E9-BE42-9849-B1B7B9E99FE0}"/>
              </a:ext>
            </a:extLst>
          </p:cNvPr>
          <p:cNvGrpSpPr>
            <a:grpSpLocks/>
          </p:cNvGrpSpPr>
          <p:nvPr/>
        </p:nvGrpSpPr>
        <p:grpSpPr bwMode="auto">
          <a:xfrm flipV="1">
            <a:off x="7866063" y="4473527"/>
            <a:ext cx="2228850" cy="604838"/>
            <a:chOff x="3954" y="2214"/>
            <a:chExt cx="1587" cy="411"/>
          </a:xfrm>
        </p:grpSpPr>
        <p:sp>
          <p:nvSpPr>
            <p:cNvPr id="249" name="Line 33">
              <a:extLst>
                <a:ext uri="{FF2B5EF4-FFF2-40B4-BE49-F238E27FC236}">
                  <a16:creationId xmlns:a16="http://schemas.microsoft.com/office/drawing/2014/main" id="{4332886D-58A3-5C48-9DD4-0435A9D316B6}"/>
                </a:ext>
              </a:extLst>
            </p:cNvPr>
            <p:cNvSpPr>
              <a:spLocks noChangeShapeType="1"/>
            </p:cNvSpPr>
            <p:nvPr/>
          </p:nvSpPr>
          <p:spPr bwMode="auto">
            <a:xfrm>
              <a:off x="3963" y="2214"/>
              <a:ext cx="1578" cy="222"/>
            </a:xfrm>
            <a:prstGeom prst="line">
              <a:avLst/>
            </a:prstGeom>
            <a:noFill/>
            <a:ln w="28575">
              <a:solidFill>
                <a:srgbClr val="3333CC"/>
              </a:solidFill>
              <a:round/>
              <a:headEnd type="triangle" w="med" len="me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50" name="Line 34">
              <a:extLst>
                <a:ext uri="{FF2B5EF4-FFF2-40B4-BE49-F238E27FC236}">
                  <a16:creationId xmlns:a16="http://schemas.microsoft.com/office/drawing/2014/main" id="{C0026D13-F3ED-354E-AB62-DED685C67E13}"/>
                </a:ext>
              </a:extLst>
            </p:cNvPr>
            <p:cNvSpPr>
              <a:spLocks noChangeShapeType="1"/>
            </p:cNvSpPr>
            <p:nvPr/>
          </p:nvSpPr>
          <p:spPr bwMode="auto">
            <a:xfrm>
              <a:off x="3954" y="2274"/>
              <a:ext cx="1578" cy="220"/>
            </a:xfrm>
            <a:prstGeom prst="line">
              <a:avLst/>
            </a:prstGeom>
            <a:noFill/>
            <a:ln w="28575">
              <a:solidFill>
                <a:srgbClr val="3333CC"/>
              </a:solidFill>
              <a:round/>
              <a:headEnd type="triangle" w="med" len="me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51" name="Line 35">
              <a:extLst>
                <a:ext uri="{FF2B5EF4-FFF2-40B4-BE49-F238E27FC236}">
                  <a16:creationId xmlns:a16="http://schemas.microsoft.com/office/drawing/2014/main" id="{36EDBC83-2FCD-4D49-9A45-B0773BAEE370}"/>
                </a:ext>
              </a:extLst>
            </p:cNvPr>
            <p:cNvSpPr>
              <a:spLocks noChangeShapeType="1"/>
            </p:cNvSpPr>
            <p:nvPr/>
          </p:nvSpPr>
          <p:spPr bwMode="auto">
            <a:xfrm>
              <a:off x="3963" y="2340"/>
              <a:ext cx="1578" cy="222"/>
            </a:xfrm>
            <a:prstGeom prst="line">
              <a:avLst/>
            </a:prstGeom>
            <a:noFill/>
            <a:ln w="28575">
              <a:solidFill>
                <a:srgbClr val="3333CC"/>
              </a:solidFill>
              <a:round/>
              <a:headEnd type="triangle" w="med" len="me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52" name="Line 36">
              <a:extLst>
                <a:ext uri="{FF2B5EF4-FFF2-40B4-BE49-F238E27FC236}">
                  <a16:creationId xmlns:a16="http://schemas.microsoft.com/office/drawing/2014/main" id="{8BA1B8D7-7D1E-2947-8988-7C4595578CA6}"/>
                </a:ext>
              </a:extLst>
            </p:cNvPr>
            <p:cNvSpPr>
              <a:spLocks noChangeShapeType="1"/>
            </p:cNvSpPr>
            <p:nvPr/>
          </p:nvSpPr>
          <p:spPr bwMode="auto">
            <a:xfrm>
              <a:off x="3957" y="2403"/>
              <a:ext cx="1578" cy="222"/>
            </a:xfrm>
            <a:prstGeom prst="line">
              <a:avLst/>
            </a:prstGeom>
            <a:noFill/>
            <a:ln w="28575">
              <a:solidFill>
                <a:srgbClr val="3333CC"/>
              </a:solidFill>
              <a:round/>
              <a:headEnd type="triangle" w="med" len="me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grpSp>
        <p:nvGrpSpPr>
          <p:cNvPr id="253" name="Group 43">
            <a:extLst>
              <a:ext uri="{FF2B5EF4-FFF2-40B4-BE49-F238E27FC236}">
                <a16:creationId xmlns:a16="http://schemas.microsoft.com/office/drawing/2014/main" id="{D0982D30-E871-F344-B80E-157861960777}"/>
              </a:ext>
            </a:extLst>
          </p:cNvPr>
          <p:cNvGrpSpPr>
            <a:grpSpLocks/>
          </p:cNvGrpSpPr>
          <p:nvPr/>
        </p:nvGrpSpPr>
        <p:grpSpPr bwMode="auto">
          <a:xfrm>
            <a:off x="7142163" y="1492202"/>
            <a:ext cx="654050" cy="601663"/>
            <a:chOff x="-44" y="1473"/>
            <a:chExt cx="981" cy="1105"/>
          </a:xfrm>
        </p:grpSpPr>
        <p:pic>
          <p:nvPicPr>
            <p:cNvPr id="254" name="Picture 44" descr="desktop_computer_stylized_medium">
              <a:extLst>
                <a:ext uri="{FF2B5EF4-FFF2-40B4-BE49-F238E27FC236}">
                  <a16:creationId xmlns:a16="http://schemas.microsoft.com/office/drawing/2014/main" id="{0C5F9445-24EE-C948-8E49-3FEF71FC59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5" name="Freeform 45">
              <a:extLst>
                <a:ext uri="{FF2B5EF4-FFF2-40B4-BE49-F238E27FC236}">
                  <a16:creationId xmlns:a16="http://schemas.microsoft.com/office/drawing/2014/main" id="{568D3F7F-13C8-1742-BB47-FC4C8107BA4A}"/>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256" name="Group 46">
            <a:extLst>
              <a:ext uri="{FF2B5EF4-FFF2-40B4-BE49-F238E27FC236}">
                <a16:creationId xmlns:a16="http://schemas.microsoft.com/office/drawing/2014/main" id="{514EF769-BED4-DE47-BE55-0913ABFB155D}"/>
              </a:ext>
            </a:extLst>
          </p:cNvPr>
          <p:cNvGrpSpPr>
            <a:grpSpLocks/>
          </p:cNvGrpSpPr>
          <p:nvPr/>
        </p:nvGrpSpPr>
        <p:grpSpPr bwMode="auto">
          <a:xfrm>
            <a:off x="9877425" y="1506490"/>
            <a:ext cx="382588" cy="547687"/>
            <a:chOff x="4140" y="429"/>
            <a:chExt cx="1425" cy="2396"/>
          </a:xfrm>
        </p:grpSpPr>
        <p:sp>
          <p:nvSpPr>
            <p:cNvPr id="257" name="Freeform 47">
              <a:extLst>
                <a:ext uri="{FF2B5EF4-FFF2-40B4-BE49-F238E27FC236}">
                  <a16:creationId xmlns:a16="http://schemas.microsoft.com/office/drawing/2014/main" id="{9A7FEAB4-C4F3-E042-96AB-2FC0D99EA405}"/>
                </a:ext>
              </a:extLst>
            </p:cNvPr>
            <p:cNvSpPr>
              <a:spLocks/>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58" name="Rectangle 48">
              <a:extLst>
                <a:ext uri="{FF2B5EF4-FFF2-40B4-BE49-F238E27FC236}">
                  <a16:creationId xmlns:a16="http://schemas.microsoft.com/office/drawing/2014/main" id="{0E59C13E-BE84-BA48-8D46-C29C0270384D}"/>
                </a:ext>
              </a:extLst>
            </p:cNvPr>
            <p:cNvSpPr>
              <a:spLocks noChangeArrowheads="1"/>
            </p:cNvSpPr>
            <p:nvPr/>
          </p:nvSpPr>
          <p:spPr bwMode="auto">
            <a:xfrm>
              <a:off x="4205" y="429"/>
              <a:ext cx="1047" cy="2285"/>
            </a:xfrm>
            <a:prstGeom prst="rect">
              <a:avLst/>
            </a:pr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59" name="Freeform 49">
              <a:extLst>
                <a:ext uri="{FF2B5EF4-FFF2-40B4-BE49-F238E27FC236}">
                  <a16:creationId xmlns:a16="http://schemas.microsoft.com/office/drawing/2014/main" id="{CF502E49-4DFE-2340-8749-43933F8387F8}"/>
                </a:ext>
              </a:extLst>
            </p:cNvPr>
            <p:cNvSpPr>
              <a:spLocks/>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60" name="Freeform 50">
              <a:extLst>
                <a:ext uri="{FF2B5EF4-FFF2-40B4-BE49-F238E27FC236}">
                  <a16:creationId xmlns:a16="http://schemas.microsoft.com/office/drawing/2014/main" id="{C8ED811D-DAEF-B141-A80E-204FE9D19196}"/>
                </a:ext>
              </a:extLst>
            </p:cNvPr>
            <p:cNvSpPr>
              <a:spLocks/>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61" name="Rectangle 51">
              <a:extLst>
                <a:ext uri="{FF2B5EF4-FFF2-40B4-BE49-F238E27FC236}">
                  <a16:creationId xmlns:a16="http://schemas.microsoft.com/office/drawing/2014/main" id="{E540E7B8-30E6-B846-823A-6925D9600320}"/>
                </a:ext>
              </a:extLst>
            </p:cNvPr>
            <p:cNvSpPr>
              <a:spLocks noChangeArrowheads="1"/>
            </p:cNvSpPr>
            <p:nvPr/>
          </p:nvSpPr>
          <p:spPr bwMode="auto">
            <a:xfrm>
              <a:off x="4211" y="693"/>
              <a:ext cx="597" cy="49"/>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262" name="Group 52">
              <a:extLst>
                <a:ext uri="{FF2B5EF4-FFF2-40B4-BE49-F238E27FC236}">
                  <a16:creationId xmlns:a16="http://schemas.microsoft.com/office/drawing/2014/main" id="{DE3F2659-D2D6-6C4C-9DF4-EEDFBE720D96}"/>
                </a:ext>
              </a:extLst>
            </p:cNvPr>
            <p:cNvGrpSpPr>
              <a:grpSpLocks/>
            </p:cNvGrpSpPr>
            <p:nvPr/>
          </p:nvGrpSpPr>
          <p:grpSpPr bwMode="auto">
            <a:xfrm>
              <a:off x="4749" y="668"/>
              <a:ext cx="581" cy="145"/>
              <a:chOff x="614" y="2568"/>
              <a:chExt cx="725" cy="139"/>
            </a:xfrm>
          </p:grpSpPr>
          <p:sp>
            <p:nvSpPr>
              <p:cNvPr id="287" name="AutoShape 53">
                <a:extLst>
                  <a:ext uri="{FF2B5EF4-FFF2-40B4-BE49-F238E27FC236}">
                    <a16:creationId xmlns:a16="http://schemas.microsoft.com/office/drawing/2014/main" id="{0ABA0FE6-EF08-7D42-838B-AEB8F187397A}"/>
                  </a:ext>
                </a:extLst>
              </p:cNvPr>
              <p:cNvSpPr>
                <a:spLocks noChangeArrowheads="1"/>
              </p:cNvSpPr>
              <p:nvPr/>
            </p:nvSpPr>
            <p:spPr bwMode="auto">
              <a:xfrm>
                <a:off x="614" y="2565"/>
                <a:ext cx="723" cy="140"/>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88" name="AutoShape 54">
                <a:extLst>
                  <a:ext uri="{FF2B5EF4-FFF2-40B4-BE49-F238E27FC236}">
                    <a16:creationId xmlns:a16="http://schemas.microsoft.com/office/drawing/2014/main" id="{AD5B052B-FFFB-424E-B4B9-AC7809F4BBB1}"/>
                  </a:ext>
                </a:extLst>
              </p:cNvPr>
              <p:cNvSpPr>
                <a:spLocks noChangeArrowheads="1"/>
              </p:cNvSpPr>
              <p:nvPr/>
            </p:nvSpPr>
            <p:spPr bwMode="auto">
              <a:xfrm>
                <a:off x="629" y="2579"/>
                <a:ext cx="694" cy="107"/>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263" name="Rectangle 55">
              <a:extLst>
                <a:ext uri="{FF2B5EF4-FFF2-40B4-BE49-F238E27FC236}">
                  <a16:creationId xmlns:a16="http://schemas.microsoft.com/office/drawing/2014/main" id="{E9301038-767E-E14B-8FDB-B55EE9CA10CE}"/>
                </a:ext>
              </a:extLst>
            </p:cNvPr>
            <p:cNvSpPr>
              <a:spLocks noChangeArrowheads="1"/>
            </p:cNvSpPr>
            <p:nvPr/>
          </p:nvSpPr>
          <p:spPr bwMode="auto">
            <a:xfrm>
              <a:off x="4223" y="1019"/>
              <a:ext cx="597" cy="49"/>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264" name="Group 56">
              <a:extLst>
                <a:ext uri="{FF2B5EF4-FFF2-40B4-BE49-F238E27FC236}">
                  <a16:creationId xmlns:a16="http://schemas.microsoft.com/office/drawing/2014/main" id="{2654E7B8-586D-8C4D-A5CD-CC6977E9551F}"/>
                </a:ext>
              </a:extLst>
            </p:cNvPr>
            <p:cNvGrpSpPr>
              <a:grpSpLocks/>
            </p:cNvGrpSpPr>
            <p:nvPr/>
          </p:nvGrpSpPr>
          <p:grpSpPr bwMode="auto">
            <a:xfrm>
              <a:off x="4747" y="994"/>
              <a:ext cx="581" cy="134"/>
              <a:chOff x="614" y="2568"/>
              <a:chExt cx="725" cy="139"/>
            </a:xfrm>
          </p:grpSpPr>
          <p:sp>
            <p:nvSpPr>
              <p:cNvPr id="285" name="AutoShape 57">
                <a:extLst>
                  <a:ext uri="{FF2B5EF4-FFF2-40B4-BE49-F238E27FC236}">
                    <a16:creationId xmlns:a16="http://schemas.microsoft.com/office/drawing/2014/main" id="{4E195FC5-FC94-1542-9BBD-0BDFF1D5CB13}"/>
                  </a:ext>
                </a:extLst>
              </p:cNvPr>
              <p:cNvSpPr>
                <a:spLocks noChangeArrowheads="1"/>
              </p:cNvSpPr>
              <p:nvPr/>
            </p:nvSpPr>
            <p:spPr bwMode="auto">
              <a:xfrm>
                <a:off x="617" y="2565"/>
                <a:ext cx="723" cy="144"/>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86" name="AutoShape 58">
                <a:extLst>
                  <a:ext uri="{FF2B5EF4-FFF2-40B4-BE49-F238E27FC236}">
                    <a16:creationId xmlns:a16="http://schemas.microsoft.com/office/drawing/2014/main" id="{7E2D9C3B-E255-964C-9508-E66C9FF597CE}"/>
                  </a:ext>
                </a:extLst>
              </p:cNvPr>
              <p:cNvSpPr>
                <a:spLocks noChangeArrowheads="1"/>
              </p:cNvSpPr>
              <p:nvPr/>
            </p:nvSpPr>
            <p:spPr bwMode="auto">
              <a:xfrm>
                <a:off x="631" y="2580"/>
                <a:ext cx="694" cy="115"/>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265" name="Rectangle 59">
              <a:extLst>
                <a:ext uri="{FF2B5EF4-FFF2-40B4-BE49-F238E27FC236}">
                  <a16:creationId xmlns:a16="http://schemas.microsoft.com/office/drawing/2014/main" id="{0D35C755-AFBC-C143-94D5-E34C8F255668}"/>
                </a:ext>
              </a:extLst>
            </p:cNvPr>
            <p:cNvSpPr>
              <a:spLocks noChangeArrowheads="1"/>
            </p:cNvSpPr>
            <p:nvPr/>
          </p:nvSpPr>
          <p:spPr bwMode="auto">
            <a:xfrm>
              <a:off x="4217" y="1360"/>
              <a:ext cx="597" cy="42"/>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66" name="Rectangle 60">
              <a:extLst>
                <a:ext uri="{FF2B5EF4-FFF2-40B4-BE49-F238E27FC236}">
                  <a16:creationId xmlns:a16="http://schemas.microsoft.com/office/drawing/2014/main" id="{8990E763-A8F8-E645-8A01-F6B16D853137}"/>
                </a:ext>
              </a:extLst>
            </p:cNvPr>
            <p:cNvSpPr>
              <a:spLocks noChangeArrowheads="1"/>
            </p:cNvSpPr>
            <p:nvPr/>
          </p:nvSpPr>
          <p:spPr bwMode="auto">
            <a:xfrm>
              <a:off x="4229" y="1658"/>
              <a:ext cx="597" cy="42"/>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267" name="Group 61">
              <a:extLst>
                <a:ext uri="{FF2B5EF4-FFF2-40B4-BE49-F238E27FC236}">
                  <a16:creationId xmlns:a16="http://schemas.microsoft.com/office/drawing/2014/main" id="{6F65B17F-5946-9A47-9972-2B907C05984E}"/>
                </a:ext>
              </a:extLst>
            </p:cNvPr>
            <p:cNvGrpSpPr>
              <a:grpSpLocks/>
            </p:cNvGrpSpPr>
            <p:nvPr/>
          </p:nvGrpSpPr>
          <p:grpSpPr bwMode="auto">
            <a:xfrm>
              <a:off x="4735" y="1627"/>
              <a:ext cx="582" cy="151"/>
              <a:chOff x="614" y="2568"/>
              <a:chExt cx="725" cy="139"/>
            </a:xfrm>
          </p:grpSpPr>
          <p:sp>
            <p:nvSpPr>
              <p:cNvPr id="283" name="AutoShape 62">
                <a:extLst>
                  <a:ext uri="{FF2B5EF4-FFF2-40B4-BE49-F238E27FC236}">
                    <a16:creationId xmlns:a16="http://schemas.microsoft.com/office/drawing/2014/main" id="{F08D8399-0C1A-1847-A17B-5B4FDBE7FAAE}"/>
                  </a:ext>
                </a:extLst>
              </p:cNvPr>
              <p:cNvSpPr>
                <a:spLocks noChangeArrowheads="1"/>
              </p:cNvSpPr>
              <p:nvPr/>
            </p:nvSpPr>
            <p:spPr bwMode="auto">
              <a:xfrm>
                <a:off x="617" y="2571"/>
                <a:ext cx="722" cy="134"/>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84" name="AutoShape 63">
                <a:extLst>
                  <a:ext uri="{FF2B5EF4-FFF2-40B4-BE49-F238E27FC236}">
                    <a16:creationId xmlns:a16="http://schemas.microsoft.com/office/drawing/2014/main" id="{99FEA9D9-F58C-C34F-AA76-A96DFE0CE70A}"/>
                  </a:ext>
                </a:extLst>
              </p:cNvPr>
              <p:cNvSpPr>
                <a:spLocks noChangeArrowheads="1"/>
              </p:cNvSpPr>
              <p:nvPr/>
            </p:nvSpPr>
            <p:spPr bwMode="auto">
              <a:xfrm>
                <a:off x="631" y="2584"/>
                <a:ext cx="692" cy="102"/>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268" name="Freeform 64">
              <a:extLst>
                <a:ext uri="{FF2B5EF4-FFF2-40B4-BE49-F238E27FC236}">
                  <a16:creationId xmlns:a16="http://schemas.microsoft.com/office/drawing/2014/main" id="{76F83DEB-6CB2-5740-875B-1B89844BE263}"/>
                </a:ext>
              </a:extLst>
            </p:cNvPr>
            <p:cNvSpPr>
              <a:spLocks/>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269" name="Group 65">
              <a:extLst>
                <a:ext uri="{FF2B5EF4-FFF2-40B4-BE49-F238E27FC236}">
                  <a16:creationId xmlns:a16="http://schemas.microsoft.com/office/drawing/2014/main" id="{7398C74D-4650-204D-91E2-CBB3BD641926}"/>
                </a:ext>
              </a:extLst>
            </p:cNvPr>
            <p:cNvGrpSpPr>
              <a:grpSpLocks/>
            </p:cNvGrpSpPr>
            <p:nvPr/>
          </p:nvGrpSpPr>
          <p:grpSpPr bwMode="auto">
            <a:xfrm>
              <a:off x="4739" y="1327"/>
              <a:ext cx="582" cy="139"/>
              <a:chOff x="614" y="2568"/>
              <a:chExt cx="725" cy="139"/>
            </a:xfrm>
          </p:grpSpPr>
          <p:sp>
            <p:nvSpPr>
              <p:cNvPr id="281" name="AutoShape 66">
                <a:extLst>
                  <a:ext uri="{FF2B5EF4-FFF2-40B4-BE49-F238E27FC236}">
                    <a16:creationId xmlns:a16="http://schemas.microsoft.com/office/drawing/2014/main" id="{039023CA-977C-5946-9E46-D41AFAF2B198}"/>
                  </a:ext>
                </a:extLst>
              </p:cNvPr>
              <p:cNvSpPr>
                <a:spLocks noChangeArrowheads="1"/>
              </p:cNvSpPr>
              <p:nvPr/>
            </p:nvSpPr>
            <p:spPr bwMode="auto">
              <a:xfrm>
                <a:off x="612" y="2566"/>
                <a:ext cx="729" cy="139"/>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82" name="AutoShape 67">
                <a:extLst>
                  <a:ext uri="{FF2B5EF4-FFF2-40B4-BE49-F238E27FC236}">
                    <a16:creationId xmlns:a16="http://schemas.microsoft.com/office/drawing/2014/main" id="{A95F4972-A071-D241-8DB3-965104C3EDEE}"/>
                  </a:ext>
                </a:extLst>
              </p:cNvPr>
              <p:cNvSpPr>
                <a:spLocks noChangeArrowheads="1"/>
              </p:cNvSpPr>
              <p:nvPr/>
            </p:nvSpPr>
            <p:spPr bwMode="auto">
              <a:xfrm>
                <a:off x="626" y="2580"/>
                <a:ext cx="700" cy="111"/>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270" name="Rectangle 68">
              <a:extLst>
                <a:ext uri="{FF2B5EF4-FFF2-40B4-BE49-F238E27FC236}">
                  <a16:creationId xmlns:a16="http://schemas.microsoft.com/office/drawing/2014/main" id="{87EA3775-452B-1C4A-BCB4-1F82D746EBF2}"/>
                </a:ext>
              </a:extLst>
            </p:cNvPr>
            <p:cNvSpPr>
              <a:spLocks noChangeArrowheads="1"/>
            </p:cNvSpPr>
            <p:nvPr/>
          </p:nvSpPr>
          <p:spPr bwMode="auto">
            <a:xfrm>
              <a:off x="5252" y="429"/>
              <a:ext cx="65" cy="2292"/>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71" name="Freeform 69">
              <a:extLst>
                <a:ext uri="{FF2B5EF4-FFF2-40B4-BE49-F238E27FC236}">
                  <a16:creationId xmlns:a16="http://schemas.microsoft.com/office/drawing/2014/main" id="{45913A8B-722F-4340-A919-72B4EE032AF2}"/>
                </a:ext>
              </a:extLst>
            </p:cNvPr>
            <p:cNvSpPr>
              <a:spLocks/>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72" name="Freeform 70">
              <a:extLst>
                <a:ext uri="{FF2B5EF4-FFF2-40B4-BE49-F238E27FC236}">
                  <a16:creationId xmlns:a16="http://schemas.microsoft.com/office/drawing/2014/main" id="{2676EFF8-49E0-8440-A1AD-B54B20D4F452}"/>
                </a:ext>
              </a:extLst>
            </p:cNvPr>
            <p:cNvSpPr>
              <a:spLocks/>
            </p:cNvSpPr>
            <p:nvPr/>
          </p:nvSpPr>
          <p:spPr bwMode="auto">
            <a:xfrm>
              <a:off x="5315" y="680"/>
              <a:ext cx="244" cy="240"/>
            </a:xfrm>
            <a:custGeom>
              <a:avLst/>
              <a:gdLst>
                <a:gd name="T0" fmla="*/ 0 w 304"/>
                <a:gd name="T1" fmla="*/ 0 h 288"/>
                <a:gd name="T2" fmla="*/ 34 w 304"/>
                <a:gd name="T3" fmla="*/ 27 h 288"/>
                <a:gd name="T4" fmla="*/ 31 w 304"/>
                <a:gd name="T5" fmla="*/ 48 h 288"/>
                <a:gd name="T6" fmla="*/ 2 w 304"/>
                <a:gd name="T7" fmla="*/ 2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73" name="Oval 71">
              <a:extLst>
                <a:ext uri="{FF2B5EF4-FFF2-40B4-BE49-F238E27FC236}">
                  <a16:creationId xmlns:a16="http://schemas.microsoft.com/office/drawing/2014/main" id="{1F85A707-5AE3-F64D-94EF-B9C82DB6D43A}"/>
                </a:ext>
              </a:extLst>
            </p:cNvPr>
            <p:cNvSpPr>
              <a:spLocks noChangeArrowheads="1"/>
            </p:cNvSpPr>
            <p:nvPr/>
          </p:nvSpPr>
          <p:spPr bwMode="auto">
            <a:xfrm>
              <a:off x="5518" y="2610"/>
              <a:ext cx="47" cy="97"/>
            </a:xfrm>
            <a:prstGeom prst="ellipse">
              <a:avLst/>
            </a:prstGeom>
            <a:solidFill>
              <a:srgbClr val="3333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74" name="Freeform 72">
              <a:extLst>
                <a:ext uri="{FF2B5EF4-FFF2-40B4-BE49-F238E27FC236}">
                  <a16:creationId xmlns:a16="http://schemas.microsoft.com/office/drawing/2014/main" id="{CAAAAF2D-30B7-D84B-BF96-1507DDCB2A1E}"/>
                </a:ext>
              </a:extLst>
            </p:cNvPr>
            <p:cNvSpPr>
              <a:spLocks/>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75" name="AutoShape 73">
              <a:extLst>
                <a:ext uri="{FF2B5EF4-FFF2-40B4-BE49-F238E27FC236}">
                  <a16:creationId xmlns:a16="http://schemas.microsoft.com/office/drawing/2014/main" id="{BA3EE2C3-2176-8A45-B380-5804587A3840}"/>
                </a:ext>
              </a:extLst>
            </p:cNvPr>
            <p:cNvSpPr>
              <a:spLocks noChangeArrowheads="1"/>
            </p:cNvSpPr>
            <p:nvPr/>
          </p:nvSpPr>
          <p:spPr bwMode="auto">
            <a:xfrm>
              <a:off x="4140" y="2679"/>
              <a:ext cx="1200" cy="146"/>
            </a:xfrm>
            <a:prstGeom prst="roundRect">
              <a:avLst>
                <a:gd name="adj" fmla="val 50000"/>
              </a:avLst>
            </a:prstGeom>
            <a:solidFill>
              <a:srgbClr val="DDDDDD"/>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76" name="AutoShape 74">
              <a:extLst>
                <a:ext uri="{FF2B5EF4-FFF2-40B4-BE49-F238E27FC236}">
                  <a16:creationId xmlns:a16="http://schemas.microsoft.com/office/drawing/2014/main" id="{08D47FAF-BF1B-1F44-985D-760303B47B3A}"/>
                </a:ext>
              </a:extLst>
            </p:cNvPr>
            <p:cNvSpPr>
              <a:spLocks noChangeArrowheads="1"/>
            </p:cNvSpPr>
            <p:nvPr/>
          </p:nvSpPr>
          <p:spPr bwMode="auto">
            <a:xfrm>
              <a:off x="4205" y="2714"/>
              <a:ext cx="1070" cy="76"/>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77" name="Oval 75">
              <a:extLst>
                <a:ext uri="{FF2B5EF4-FFF2-40B4-BE49-F238E27FC236}">
                  <a16:creationId xmlns:a16="http://schemas.microsoft.com/office/drawing/2014/main" id="{AF962D89-4DC3-CB40-AD48-4E975B0F2900}"/>
                </a:ext>
              </a:extLst>
            </p:cNvPr>
            <p:cNvSpPr>
              <a:spLocks noChangeArrowheads="1"/>
            </p:cNvSpPr>
            <p:nvPr/>
          </p:nvSpPr>
          <p:spPr bwMode="auto">
            <a:xfrm>
              <a:off x="4306" y="2381"/>
              <a:ext cx="160" cy="146"/>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78" name="Oval 76">
              <a:extLst>
                <a:ext uri="{FF2B5EF4-FFF2-40B4-BE49-F238E27FC236}">
                  <a16:creationId xmlns:a16="http://schemas.microsoft.com/office/drawing/2014/main" id="{BA8014D1-6702-5849-87C3-1AE05DDF6085}"/>
                </a:ext>
              </a:extLst>
            </p:cNvPr>
            <p:cNvSpPr>
              <a:spLocks noChangeArrowheads="1"/>
            </p:cNvSpPr>
            <p:nvPr/>
          </p:nvSpPr>
          <p:spPr bwMode="auto">
            <a:xfrm>
              <a:off x="4489" y="2387"/>
              <a:ext cx="160" cy="139"/>
            </a:xfrm>
            <a:prstGeom prst="ellipse">
              <a:avLst/>
            </a:prstGeom>
            <a:solidFill>
              <a:srgbClr val="FF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Arial" charset="0"/>
                <a:ea typeface="ＭＳ Ｐゴシック" charset="0"/>
                <a:cs typeface="Arial" charset="0"/>
              </a:endParaRPr>
            </a:p>
          </p:txBody>
        </p:sp>
        <p:sp>
          <p:nvSpPr>
            <p:cNvPr id="279" name="Oval 77">
              <a:extLst>
                <a:ext uri="{FF2B5EF4-FFF2-40B4-BE49-F238E27FC236}">
                  <a16:creationId xmlns:a16="http://schemas.microsoft.com/office/drawing/2014/main" id="{3083C069-59B7-F047-91ED-17672B32B7F3}"/>
                </a:ext>
              </a:extLst>
            </p:cNvPr>
            <p:cNvSpPr>
              <a:spLocks noChangeArrowheads="1"/>
            </p:cNvSpPr>
            <p:nvPr/>
          </p:nvSpPr>
          <p:spPr bwMode="auto">
            <a:xfrm>
              <a:off x="4660" y="2381"/>
              <a:ext cx="160" cy="139"/>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80" name="Rectangle 78">
              <a:extLst>
                <a:ext uri="{FF2B5EF4-FFF2-40B4-BE49-F238E27FC236}">
                  <a16:creationId xmlns:a16="http://schemas.microsoft.com/office/drawing/2014/main" id="{A0E616B9-1439-8B49-B42F-245B61F69E59}"/>
                </a:ext>
              </a:extLst>
            </p:cNvPr>
            <p:cNvSpPr>
              <a:spLocks noChangeArrowheads="1"/>
            </p:cNvSpPr>
            <p:nvPr/>
          </p:nvSpPr>
          <p:spPr bwMode="auto">
            <a:xfrm>
              <a:off x="5062" y="1832"/>
              <a:ext cx="83" cy="764"/>
            </a:xfrm>
            <a:prstGeom prst="rect">
              <a:avLst/>
            </a:prstGeom>
            <a:solidFill>
              <a:srgbClr val="292929"/>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73" name="Rectangle 3">
            <a:extLst>
              <a:ext uri="{FF2B5EF4-FFF2-40B4-BE49-F238E27FC236}">
                <a16:creationId xmlns:a16="http://schemas.microsoft.com/office/drawing/2014/main" id="{E8DFB3C6-E718-DE4A-87C1-CF7178F7C295}"/>
              </a:ext>
            </a:extLst>
          </p:cNvPr>
          <p:cNvSpPr txBox="1">
            <a:spLocks noChangeArrowheads="1"/>
          </p:cNvSpPr>
          <p:nvPr/>
        </p:nvSpPr>
        <p:spPr>
          <a:xfrm>
            <a:off x="977899" y="5597478"/>
            <a:ext cx="7006771" cy="1297591"/>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93700" marR="0" lvl="0" indent="-263525" algn="l" defTabSz="914400" rtl="0" eaLnBrk="1" fontAlgn="auto" latinLnBrk="0" hangingPunct="1">
              <a:lnSpc>
                <a:spcPct val="90000"/>
              </a:lnSpc>
              <a:spcBef>
                <a:spcPts val="1000"/>
              </a:spcBef>
              <a:spcAft>
                <a:spcPts val="0"/>
              </a:spcAft>
              <a:buClr>
                <a:srgbClr val="0000A3"/>
              </a:buClr>
              <a:buSzTx/>
              <a:buFont typeface="Wingdings" charset="2"/>
              <a:buChar char="§"/>
              <a:tabLst/>
              <a:defRPr/>
            </a:pPr>
            <a:r>
              <a:rPr kumimoji="0" lang="en-US" sz="3200" b="0" i="1" u="none" strike="noStrike" kern="1200" cap="none" spc="0" normalizeH="0" baseline="0" noProof="0" dirty="0">
                <a:ln>
                  <a:noFill/>
                </a:ln>
                <a:solidFill>
                  <a:srgbClr val="CC0000"/>
                </a:solidFill>
                <a:effectLst/>
                <a:uLnTx/>
                <a:uFillTx/>
                <a:latin typeface="Calibri" panose="020F0502020204030204"/>
                <a:ea typeface="+mn-ea"/>
                <a:cs typeface="+mn-cs"/>
              </a:rPr>
              <a:t>summary: </a:t>
            </a: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initial rate is slow, but ramps up exponentially fast</a:t>
            </a:r>
          </a:p>
        </p:txBody>
      </p:sp>
      <p:sp>
        <p:nvSpPr>
          <p:cNvPr id="74" name="Slide Number Placeholder 2">
            <a:extLst>
              <a:ext uri="{FF2B5EF4-FFF2-40B4-BE49-F238E27FC236}">
                <a16:creationId xmlns:a16="http://schemas.microsoft.com/office/drawing/2014/main" id="{E6BF77EC-AB9F-944C-99D2-21B2DB400DBA}"/>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126</a:t>
            </a:fld>
            <a:endParaRPr lang="en-US" dirty="0"/>
          </a:p>
        </p:txBody>
      </p:sp>
    </p:spTree>
    <p:extLst>
      <p:ext uri="{BB962C8B-B14F-4D97-AF65-F5344CB8AC3E}">
        <p14:creationId xmlns:p14="http://schemas.microsoft.com/office/powerpoint/2010/main" val="3185277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24"/>
                                        </p:tgtEl>
                                        <p:attrNameLst>
                                          <p:attrName>style.visibility</p:attrName>
                                        </p:attrNameLst>
                                      </p:cBhvr>
                                      <p:to>
                                        <p:strVal val="visible"/>
                                      </p:to>
                                    </p:set>
                                    <p:animEffect transition="in" filter="wipe(left)">
                                      <p:cBhvr>
                                        <p:cTn id="7" dur="500"/>
                                        <p:tgtEl>
                                          <p:spTgt spid="224"/>
                                        </p:tgtEl>
                                      </p:cBhvr>
                                    </p:animEffect>
                                  </p:childTnLst>
                                </p:cTn>
                              </p:par>
                              <p:par>
                                <p:cTn id="8" presetID="9" presetClass="entr" presetSubtype="0" fill="hold" grpId="0" nodeType="withEffect">
                                  <p:stCondLst>
                                    <p:cond delay="0"/>
                                  </p:stCondLst>
                                  <p:childTnLst>
                                    <p:set>
                                      <p:cBhvr>
                                        <p:cTn id="9" dur="1" fill="hold">
                                          <p:stCondLst>
                                            <p:cond delay="0"/>
                                          </p:stCondLst>
                                        </p:cTn>
                                        <p:tgtEl>
                                          <p:spTgt spid="226"/>
                                        </p:tgtEl>
                                        <p:attrNameLst>
                                          <p:attrName>style.visibility</p:attrName>
                                        </p:attrNameLst>
                                      </p:cBhvr>
                                      <p:to>
                                        <p:strVal val="visible"/>
                                      </p:to>
                                    </p:set>
                                    <p:animEffect transition="in" filter="dissolve">
                                      <p:cBhvr>
                                        <p:cTn id="10" dur="500"/>
                                        <p:tgtEl>
                                          <p:spTgt spid="226"/>
                                        </p:tgtEl>
                                      </p:cBhvr>
                                    </p:animEffect>
                                  </p:childTnLst>
                                </p:cTn>
                              </p:par>
                            </p:childTnLst>
                          </p:cTn>
                        </p:par>
                        <p:par>
                          <p:cTn id="11" fill="hold">
                            <p:stCondLst>
                              <p:cond delay="500"/>
                            </p:stCondLst>
                            <p:childTnLst>
                              <p:par>
                                <p:cTn id="12" presetID="22" presetClass="entr" presetSubtype="2" fill="hold" grpId="0" nodeType="afterEffect">
                                  <p:stCondLst>
                                    <p:cond delay="0"/>
                                  </p:stCondLst>
                                  <p:childTnLst>
                                    <p:set>
                                      <p:cBhvr>
                                        <p:cTn id="13" dur="1" fill="hold">
                                          <p:stCondLst>
                                            <p:cond delay="0"/>
                                          </p:stCondLst>
                                        </p:cTn>
                                        <p:tgtEl>
                                          <p:spTgt spid="233"/>
                                        </p:tgtEl>
                                        <p:attrNameLst>
                                          <p:attrName>style.visibility</p:attrName>
                                        </p:attrNameLst>
                                      </p:cBhvr>
                                      <p:to>
                                        <p:strVal val="visible"/>
                                      </p:to>
                                    </p:set>
                                    <p:animEffect transition="in" filter="wipe(right)">
                                      <p:cBhvr>
                                        <p:cTn id="14" dur="500"/>
                                        <p:tgtEl>
                                          <p:spTgt spid="233"/>
                                        </p:tgtEl>
                                      </p:cBhvr>
                                    </p:animEffect>
                                  </p:childTnLst>
                                </p:cTn>
                              </p:par>
                            </p:childTnLst>
                          </p:cTn>
                        </p:par>
                        <p:par>
                          <p:cTn id="15" fill="hold">
                            <p:stCondLst>
                              <p:cond delay="1000"/>
                            </p:stCondLst>
                            <p:childTnLst>
                              <p:par>
                                <p:cTn id="16" presetID="9" presetClass="entr" presetSubtype="0" fill="hold" nodeType="after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dissolve">
                                      <p:cBhvr>
                                        <p:cTn id="18" dur="500"/>
                                        <p:tgtEl>
                                          <p:spTgt spid="4"/>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wipe(left)">
                                      <p:cBhvr>
                                        <p:cTn id="23" dur="500"/>
                                        <p:tgtEl>
                                          <p:spTgt spid="5"/>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241"/>
                                        </p:tgtEl>
                                        <p:attrNameLst>
                                          <p:attrName>style.visibility</p:attrName>
                                        </p:attrNameLst>
                                      </p:cBhvr>
                                      <p:to>
                                        <p:strVal val="visible"/>
                                      </p:to>
                                    </p:set>
                                    <p:animEffect transition="in" filter="dissolve">
                                      <p:cBhvr>
                                        <p:cTn id="26" dur="500"/>
                                        <p:tgtEl>
                                          <p:spTgt spid="241"/>
                                        </p:tgtEl>
                                      </p:cBhvr>
                                    </p:animEffect>
                                  </p:childTnLst>
                                </p:cTn>
                              </p:par>
                            </p:childTnLst>
                          </p:cTn>
                        </p:par>
                        <p:par>
                          <p:cTn id="27" fill="hold">
                            <p:stCondLst>
                              <p:cond delay="500"/>
                            </p:stCondLst>
                            <p:childTnLst>
                              <p:par>
                                <p:cTn id="28" presetID="22" presetClass="entr" presetSubtype="2" fill="hold" nodeType="after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wipe(right)">
                                      <p:cBhvr>
                                        <p:cTn id="30" dur="500"/>
                                        <p:tgtEl>
                                          <p:spTgt spid="6"/>
                                        </p:tgtEl>
                                      </p:cBhvr>
                                    </p:animEffect>
                                  </p:childTnLst>
                                </p:cTn>
                              </p:par>
                            </p:childTnLst>
                          </p:cTn>
                        </p:par>
                        <p:par>
                          <p:cTn id="31" fill="hold">
                            <p:stCondLst>
                              <p:cond delay="1000"/>
                            </p:stCondLst>
                            <p:childTnLst>
                              <p:par>
                                <p:cTn id="32" presetID="22" presetClass="entr" presetSubtype="8" fill="hold" nodeType="afterEffect">
                                  <p:stCondLst>
                                    <p:cond delay="0"/>
                                  </p:stCondLst>
                                  <p:childTnLst>
                                    <p:set>
                                      <p:cBhvr>
                                        <p:cTn id="33" dur="1" fill="hold">
                                          <p:stCondLst>
                                            <p:cond delay="0"/>
                                          </p:stCondLst>
                                        </p:cTn>
                                        <p:tgtEl>
                                          <p:spTgt spid="243"/>
                                        </p:tgtEl>
                                        <p:attrNameLst>
                                          <p:attrName>style.visibility</p:attrName>
                                        </p:attrNameLst>
                                      </p:cBhvr>
                                      <p:to>
                                        <p:strVal val="visible"/>
                                      </p:to>
                                    </p:set>
                                    <p:animEffect transition="in" filter="wipe(left)">
                                      <p:cBhvr>
                                        <p:cTn id="34" dur="500"/>
                                        <p:tgtEl>
                                          <p:spTgt spid="243"/>
                                        </p:tgtEl>
                                      </p:cBhvr>
                                    </p:animEffect>
                                  </p:childTnLst>
                                </p:cTn>
                              </p:par>
                              <p:par>
                                <p:cTn id="35" presetID="9" presetClass="entr" presetSubtype="0" fill="hold" grpId="0" nodeType="withEffect">
                                  <p:stCondLst>
                                    <p:cond delay="0"/>
                                  </p:stCondLst>
                                  <p:childTnLst>
                                    <p:set>
                                      <p:cBhvr>
                                        <p:cTn id="36" dur="1" fill="hold">
                                          <p:stCondLst>
                                            <p:cond delay="0"/>
                                          </p:stCondLst>
                                        </p:cTn>
                                        <p:tgtEl>
                                          <p:spTgt spid="242"/>
                                        </p:tgtEl>
                                        <p:attrNameLst>
                                          <p:attrName>style.visibility</p:attrName>
                                        </p:attrNameLst>
                                      </p:cBhvr>
                                      <p:to>
                                        <p:strVal val="visible"/>
                                      </p:to>
                                    </p:set>
                                    <p:animEffect transition="in" filter="dissolve">
                                      <p:cBhvr>
                                        <p:cTn id="37" dur="500"/>
                                        <p:tgtEl>
                                          <p:spTgt spid="242"/>
                                        </p:tgtEl>
                                      </p:cBhvr>
                                    </p:animEffect>
                                  </p:childTnLst>
                                </p:cTn>
                              </p:par>
                            </p:childTnLst>
                          </p:cTn>
                        </p:par>
                        <p:par>
                          <p:cTn id="38" fill="hold">
                            <p:stCondLst>
                              <p:cond delay="1500"/>
                            </p:stCondLst>
                            <p:childTnLst>
                              <p:par>
                                <p:cTn id="39" presetID="22" presetClass="entr" presetSubtype="2" fill="hold" nodeType="afterEffect">
                                  <p:stCondLst>
                                    <p:cond delay="0"/>
                                  </p:stCondLst>
                                  <p:childTnLst>
                                    <p:set>
                                      <p:cBhvr>
                                        <p:cTn id="40" dur="1" fill="hold">
                                          <p:stCondLst>
                                            <p:cond delay="0"/>
                                          </p:stCondLst>
                                        </p:cTn>
                                        <p:tgtEl>
                                          <p:spTgt spid="248"/>
                                        </p:tgtEl>
                                        <p:attrNameLst>
                                          <p:attrName>style.visibility</p:attrName>
                                        </p:attrNameLst>
                                      </p:cBhvr>
                                      <p:to>
                                        <p:strVal val="visible"/>
                                      </p:to>
                                    </p:set>
                                    <p:animEffect transition="in" filter="wipe(right)">
                                      <p:cBhvr>
                                        <p:cTn id="41" dur="500"/>
                                        <p:tgtEl>
                                          <p:spTgt spid="248"/>
                                        </p:tgtEl>
                                      </p:cBhvr>
                                    </p:animEffect>
                                  </p:childTnLst>
                                </p:cTn>
                              </p:par>
                            </p:childTnLst>
                          </p:cTn>
                        </p:par>
                      </p:childTnLst>
                    </p:cTn>
                  </p:par>
                  <p:par>
                    <p:cTn id="42" fill="hold">
                      <p:stCondLst>
                        <p:cond delay="indefinite"/>
                      </p:stCondLst>
                      <p:childTnLst>
                        <p:par>
                          <p:cTn id="43" fill="hold">
                            <p:stCondLst>
                              <p:cond delay="0"/>
                            </p:stCondLst>
                            <p:childTnLst>
                              <p:par>
                                <p:cTn id="44" presetID="9" presetClass="entr" presetSubtype="0" fill="hold" grpId="0" nodeType="clickEffect">
                                  <p:stCondLst>
                                    <p:cond delay="0"/>
                                  </p:stCondLst>
                                  <p:childTnLst>
                                    <p:set>
                                      <p:cBhvr>
                                        <p:cTn id="45" dur="1" fill="hold">
                                          <p:stCondLst>
                                            <p:cond delay="0"/>
                                          </p:stCondLst>
                                        </p:cTn>
                                        <p:tgtEl>
                                          <p:spTgt spid="73"/>
                                        </p:tgtEl>
                                        <p:attrNameLst>
                                          <p:attrName>style.visibility</p:attrName>
                                        </p:attrNameLst>
                                      </p:cBhvr>
                                      <p:to>
                                        <p:strVal val="visible"/>
                                      </p:to>
                                    </p:set>
                                    <p:animEffect transition="in" filter="dissolve">
                                      <p:cBhvr>
                                        <p:cTn id="46" dur="50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4" grpId="0" animBg="1"/>
      <p:bldP spid="226" grpId="0"/>
      <p:bldP spid="233" grpId="0" animBg="1"/>
      <p:bldP spid="241" grpId="0"/>
      <p:bldP spid="242" grpId="0"/>
      <p:bldP spid="73" grpId="0"/>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812800" y="246743"/>
            <a:ext cx="11393310" cy="894622"/>
          </a:xfrm>
        </p:spPr>
        <p:txBody>
          <a:bodyPr>
            <a:normAutofit/>
          </a:bodyPr>
          <a:lstStyle/>
          <a:p>
            <a:r>
              <a:rPr lang="en-US" sz="4800" dirty="0"/>
              <a:t>TCP: from slow start to congestion avoidance</a:t>
            </a:r>
            <a:endParaRPr lang="en-US" sz="4400" b="0" dirty="0"/>
          </a:p>
        </p:txBody>
      </p:sp>
      <p:sp>
        <p:nvSpPr>
          <p:cNvPr id="76" name="Rectangle 3">
            <a:extLst>
              <a:ext uri="{FF2B5EF4-FFF2-40B4-BE49-F238E27FC236}">
                <a16:creationId xmlns:a16="http://schemas.microsoft.com/office/drawing/2014/main" id="{2C9AD9FD-A93B-FF4D-B019-6827A14601C2}"/>
              </a:ext>
            </a:extLst>
          </p:cNvPr>
          <p:cNvSpPr txBox="1">
            <a:spLocks noChangeArrowheads="1"/>
          </p:cNvSpPr>
          <p:nvPr/>
        </p:nvSpPr>
        <p:spPr>
          <a:xfrm>
            <a:off x="952500" y="1382665"/>
            <a:ext cx="5054600" cy="1905000"/>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charset="0"/>
              <a:buNone/>
              <a:tabLst/>
              <a:defRPr/>
            </a:pPr>
            <a:r>
              <a:rPr kumimoji="0" lang="en-US" sz="2800" b="0" i="1" u="none" strike="noStrike" kern="1200" cap="none" spc="0" normalizeH="0" baseline="0" noProof="0" dirty="0">
                <a:ln>
                  <a:noFill/>
                </a:ln>
                <a:solidFill>
                  <a:srgbClr val="C00000"/>
                </a:solidFill>
                <a:effectLst/>
                <a:uLnTx/>
                <a:uFillTx/>
                <a:latin typeface="Calibri" panose="020F0502020204030204"/>
                <a:ea typeface="+mn-ea"/>
                <a:cs typeface="+mn-cs"/>
              </a:rPr>
              <a:t>Q: </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when should the exponential increase switch to linear? </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charset="0"/>
              <a:buNone/>
              <a:tabLst/>
              <a:defRPr/>
            </a:pPr>
            <a:r>
              <a:rPr kumimoji="0" lang="en-US" sz="2800" b="0" i="1" u="none" strike="noStrike" kern="1200" cap="none" spc="0" normalizeH="0" baseline="0" noProof="0" dirty="0">
                <a:ln>
                  <a:noFill/>
                </a:ln>
                <a:solidFill>
                  <a:srgbClr val="C00000"/>
                </a:solidFill>
                <a:effectLst/>
                <a:uLnTx/>
                <a:uFillTx/>
                <a:latin typeface="Calibri" panose="020F0502020204030204"/>
                <a:ea typeface="+mn-ea"/>
                <a:cs typeface="+mn-cs"/>
              </a:rPr>
              <a:t>A: </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when </a:t>
            </a:r>
            <a:r>
              <a:rPr kumimoji="0" lang="en-US" sz="2800" b="1" i="0" u="none" strike="noStrike" kern="1200" cap="none" spc="0" normalizeH="0" baseline="0" noProof="0" dirty="0" err="1">
                <a:ln>
                  <a:noFill/>
                </a:ln>
                <a:solidFill>
                  <a:prstClr val="black"/>
                </a:solidFill>
                <a:effectLst/>
                <a:uLnTx/>
                <a:uFillTx/>
                <a:latin typeface="Courier New" charset="0"/>
                <a:ea typeface="+mn-ea"/>
                <a:cs typeface="+mn-cs"/>
              </a:rPr>
              <a:t>cwnd</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gets to 1/2 of its value before timeout.</a:t>
            </a:r>
          </a:p>
        </p:txBody>
      </p:sp>
      <p:sp>
        <p:nvSpPr>
          <p:cNvPr id="77" name="Rectangle 4">
            <a:extLst>
              <a:ext uri="{FF2B5EF4-FFF2-40B4-BE49-F238E27FC236}">
                <a16:creationId xmlns:a16="http://schemas.microsoft.com/office/drawing/2014/main" id="{38B71F69-39D9-954A-BA33-6A5861B7704D}"/>
              </a:ext>
            </a:extLst>
          </p:cNvPr>
          <p:cNvSpPr txBox="1">
            <a:spLocks noChangeArrowheads="1"/>
          </p:cNvSpPr>
          <p:nvPr/>
        </p:nvSpPr>
        <p:spPr>
          <a:xfrm>
            <a:off x="952500" y="3528965"/>
            <a:ext cx="4927600" cy="1905000"/>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charset="0"/>
              <a:buNone/>
              <a:tabLst/>
              <a:defRPr/>
            </a:pPr>
            <a:r>
              <a:rPr kumimoji="0" lang="en-US" sz="3200" b="0" i="0" u="none" strike="noStrike" kern="1200" cap="none" spc="0" normalizeH="0" baseline="0" noProof="0" dirty="0">
                <a:ln>
                  <a:noFill/>
                </a:ln>
                <a:solidFill>
                  <a:srgbClr val="C00000"/>
                </a:solidFill>
                <a:effectLst/>
                <a:uLnTx/>
                <a:uFillTx/>
                <a:latin typeface="Calibri" panose="020F0502020204030204"/>
                <a:ea typeface="+mn-ea"/>
                <a:cs typeface="+mn-cs"/>
              </a:rPr>
              <a:t>Implementation:</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charset="2"/>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variable </a:t>
            </a:r>
            <a:r>
              <a:rPr kumimoji="0" lang="en-US" sz="2400" b="1" i="0" u="none" strike="noStrike" kern="1200" cap="none" spc="0" normalizeH="0" baseline="0" noProof="0" dirty="0" err="1">
                <a:ln>
                  <a:noFill/>
                </a:ln>
                <a:solidFill>
                  <a:prstClr val="black"/>
                </a:solidFill>
                <a:effectLst/>
                <a:uLnTx/>
                <a:uFillTx/>
                <a:latin typeface="Courier New" charset="0"/>
                <a:ea typeface="+mn-ea"/>
                <a:cs typeface="+mn-cs"/>
              </a:rPr>
              <a:t>ssthresh</a:t>
            </a:r>
            <a:r>
              <a:rPr kumimoji="0" lang="en-US" sz="2400" b="0" i="0" u="none" strike="noStrike" kern="1200" cap="none" spc="0" normalizeH="0" baseline="0" noProof="0" dirty="0">
                <a:ln>
                  <a:noFill/>
                </a:ln>
                <a:solidFill>
                  <a:prstClr val="black"/>
                </a:solidFill>
                <a:effectLst/>
                <a:uLnTx/>
                <a:uFillTx/>
                <a:latin typeface="Courier New" charset="0"/>
                <a:ea typeface="+mn-ea"/>
                <a:cs typeface="+mn-cs"/>
              </a:rPr>
              <a:t> </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charset="2"/>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on loss event, </a:t>
            </a:r>
            <a:r>
              <a:rPr kumimoji="0" lang="en-US" sz="2400" b="1" i="0" u="none" strike="noStrike" kern="1200" cap="none" spc="0" normalizeH="0" baseline="0" noProof="0" dirty="0" err="1">
                <a:ln>
                  <a:noFill/>
                </a:ln>
                <a:solidFill>
                  <a:prstClr val="black"/>
                </a:solidFill>
                <a:effectLst/>
                <a:uLnTx/>
                <a:uFillTx/>
                <a:latin typeface="Courier New" charset="0"/>
                <a:ea typeface="+mn-ea"/>
                <a:cs typeface="+mn-cs"/>
              </a:rPr>
              <a:t>ssthresh</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is set to 1/2 of </a:t>
            </a:r>
            <a:r>
              <a:rPr kumimoji="0" lang="en-US" sz="2400" b="1" i="0" u="none" strike="noStrike" kern="1200" cap="none" spc="0" normalizeH="0" baseline="0" noProof="0" dirty="0" err="1">
                <a:ln>
                  <a:noFill/>
                </a:ln>
                <a:solidFill>
                  <a:prstClr val="black"/>
                </a:solidFill>
                <a:effectLst/>
                <a:uLnTx/>
                <a:uFillTx/>
                <a:latin typeface="Courier New" charset="0"/>
                <a:ea typeface="+mn-ea"/>
                <a:cs typeface="+mn-cs"/>
              </a:rPr>
              <a:t>cwnd</a:t>
            </a:r>
            <a:r>
              <a:rPr kumimoji="0" lang="en-US" sz="2400" b="0" i="0" u="none" strike="noStrike" kern="1200" cap="none" spc="0" normalizeH="0" baseline="0" noProof="0" dirty="0">
                <a:ln>
                  <a:noFill/>
                </a:ln>
                <a:solidFill>
                  <a:prstClr val="black"/>
                </a:solidFill>
                <a:effectLst/>
                <a:uLnTx/>
                <a:uFillTx/>
                <a:latin typeface="Courier New" charset="0"/>
                <a:ea typeface="+mn-ea"/>
                <a:cs typeface="+mn-cs"/>
              </a:rPr>
              <a:t> </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just before loss event</a:t>
            </a:r>
          </a:p>
        </p:txBody>
      </p:sp>
      <p:pic>
        <p:nvPicPr>
          <p:cNvPr id="79" name="Picture 7">
            <a:extLst>
              <a:ext uri="{FF2B5EF4-FFF2-40B4-BE49-F238E27FC236}">
                <a16:creationId xmlns:a16="http://schemas.microsoft.com/office/drawing/2014/main" id="{E19775EA-E95E-BD43-909F-67A89A00EF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21387" y="1889345"/>
            <a:ext cx="5536882" cy="31575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
        <p:nvSpPr>
          <p:cNvPr id="80" name="TextBox 1">
            <a:extLst>
              <a:ext uri="{FF2B5EF4-FFF2-40B4-BE49-F238E27FC236}">
                <a16:creationId xmlns:a16="http://schemas.microsoft.com/office/drawing/2014/main" id="{E6044695-E347-A24B-9CB7-78BC77131884}"/>
              </a:ext>
            </a:extLst>
          </p:cNvPr>
          <p:cNvSpPr txBox="1">
            <a:spLocks noChangeArrowheads="1"/>
          </p:cNvSpPr>
          <p:nvPr/>
        </p:nvSpPr>
        <p:spPr bwMode="auto">
          <a:xfrm>
            <a:off x="1143000" y="6135312"/>
            <a:ext cx="975677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 Check out the online interactive exercises for more examples: h</a:t>
            </a:r>
            <a:r>
              <a:rPr kumimoji="0" lang="en-US" altLang="en-US" sz="12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ttp://</a:t>
            </a:r>
            <a:r>
              <a:rPr kumimoji="0" lang="en-US" altLang="en-US" sz="12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gaia.cs.umass.edu</a:t>
            </a:r>
            <a:r>
              <a:rPr kumimoji="0" lang="en-US" altLang="en-US" sz="12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t>
            </a:r>
            <a:r>
              <a:rPr kumimoji="0" lang="en-US" altLang="en-US" sz="12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kurose_ross</a:t>
            </a:r>
            <a:r>
              <a:rPr kumimoji="0" lang="en-US" altLang="en-US" sz="12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/interactive/</a:t>
            </a:r>
          </a:p>
        </p:txBody>
      </p:sp>
      <p:sp>
        <p:nvSpPr>
          <p:cNvPr id="7" name="Rectangle 6">
            <a:extLst>
              <a:ext uri="{FF2B5EF4-FFF2-40B4-BE49-F238E27FC236}">
                <a16:creationId xmlns:a16="http://schemas.microsoft.com/office/drawing/2014/main" id="{7E5A3F5F-F42B-F04E-BB6A-D57835C29067}"/>
              </a:ext>
            </a:extLst>
          </p:cNvPr>
          <p:cNvSpPr/>
          <p:nvPr/>
        </p:nvSpPr>
        <p:spPr>
          <a:xfrm>
            <a:off x="7851775" y="3825875"/>
            <a:ext cx="850900" cy="2000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2" name="Rectangle 11">
            <a:extLst>
              <a:ext uri="{FF2B5EF4-FFF2-40B4-BE49-F238E27FC236}">
                <a16:creationId xmlns:a16="http://schemas.microsoft.com/office/drawing/2014/main" id="{79BEA2FA-AD20-B940-ADBA-D9DD40684573}"/>
              </a:ext>
            </a:extLst>
          </p:cNvPr>
          <p:cNvSpPr/>
          <p:nvPr/>
        </p:nvSpPr>
        <p:spPr>
          <a:xfrm>
            <a:off x="7677150" y="3924300"/>
            <a:ext cx="850900"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8" name="Picture 7">
            <a:extLst>
              <a:ext uri="{FF2B5EF4-FFF2-40B4-BE49-F238E27FC236}">
                <a16:creationId xmlns:a16="http://schemas.microsoft.com/office/drawing/2014/main" id="{D72B7EED-D8C9-284D-9A93-58D1D9D479F7}"/>
              </a:ext>
            </a:extLst>
          </p:cNvPr>
          <p:cNvPicPr>
            <a:picLocks noChangeAspect="1"/>
          </p:cNvPicPr>
          <p:nvPr/>
        </p:nvPicPr>
        <p:blipFill>
          <a:blip r:embed="rId4"/>
          <a:stretch>
            <a:fillRect/>
          </a:stretch>
        </p:blipFill>
        <p:spPr>
          <a:xfrm>
            <a:off x="10020300" y="3804496"/>
            <a:ext cx="1003300" cy="234103"/>
          </a:xfrm>
          <a:prstGeom prst="rect">
            <a:avLst/>
          </a:prstGeom>
        </p:spPr>
      </p:pic>
      <p:sp>
        <p:nvSpPr>
          <p:cNvPr id="5" name="TextBox 4">
            <a:extLst>
              <a:ext uri="{FF2B5EF4-FFF2-40B4-BE49-F238E27FC236}">
                <a16:creationId xmlns:a16="http://schemas.microsoft.com/office/drawing/2014/main" id="{7A184EDA-6A29-2941-A0A9-C122E26F942B}"/>
              </a:ext>
            </a:extLst>
          </p:cNvPr>
          <p:cNvSpPr txBox="1"/>
          <p:nvPr/>
        </p:nvSpPr>
        <p:spPr>
          <a:xfrm>
            <a:off x="9067800" y="2197100"/>
            <a:ext cx="31130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0000"/>
                </a:solidFill>
                <a:effectLst/>
                <a:uLnTx/>
                <a:uFillTx/>
                <a:latin typeface="Calibri"/>
                <a:ea typeface="+mn-ea"/>
                <a:cs typeface="+mn-cs"/>
              </a:rPr>
              <a:t>X</a:t>
            </a:r>
          </a:p>
        </p:txBody>
      </p:sp>
      <p:sp>
        <p:nvSpPr>
          <p:cNvPr id="13" name="Slide Number Placeholder 2">
            <a:extLst>
              <a:ext uri="{FF2B5EF4-FFF2-40B4-BE49-F238E27FC236}">
                <a16:creationId xmlns:a16="http://schemas.microsoft.com/office/drawing/2014/main" id="{632F645E-415D-7B49-B6B8-127E8033C54D}"/>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127</a:t>
            </a:fld>
            <a:endParaRPr lang="en-US" dirty="0"/>
          </a:p>
        </p:txBody>
      </p:sp>
    </p:spTree>
    <p:extLst>
      <p:ext uri="{BB962C8B-B14F-4D97-AF65-F5344CB8AC3E}">
        <p14:creationId xmlns:p14="http://schemas.microsoft.com/office/powerpoint/2010/main" val="2721094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7"/>
                                        </p:tgtEl>
                                        <p:attrNameLst>
                                          <p:attrName>style.visibility</p:attrName>
                                        </p:attrNameLst>
                                      </p:cBhvr>
                                      <p:to>
                                        <p:strVal val="visible"/>
                                      </p:to>
                                    </p:set>
                                    <p:animEffect transition="in" filter="dissolve">
                                      <p:cBhvr>
                                        <p:cTn id="7" dur="500"/>
                                        <p:tgtEl>
                                          <p:spTgt spid="7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80"/>
                                        </p:tgtEl>
                                        <p:attrNameLst>
                                          <p:attrName>style.visibility</p:attrName>
                                        </p:attrNameLst>
                                      </p:cBhvr>
                                      <p:to>
                                        <p:strVal val="visible"/>
                                      </p:to>
                                    </p:set>
                                    <p:animEffect transition="in" filter="dissolve">
                                      <p:cBhvr>
                                        <p:cTn id="12" dur="500"/>
                                        <p:tgtEl>
                                          <p:spTgt spid="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P spid="80" grpId="0"/>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747C73-4E58-D880-3106-FA39FAD4B9EF}"/>
              </a:ext>
            </a:extLst>
          </p:cNvPr>
          <p:cNvSpPr>
            <a:spLocks noGrp="1"/>
          </p:cNvSpPr>
          <p:nvPr>
            <p:ph type="title"/>
          </p:nvPr>
        </p:nvSpPr>
        <p:spPr/>
        <p:txBody>
          <a:bodyPr/>
          <a:lstStyle/>
          <a:p>
            <a:r>
              <a:rPr lang="en-US" dirty="0"/>
              <a:t>Example</a:t>
            </a:r>
          </a:p>
        </p:txBody>
      </p:sp>
      <p:pic>
        <p:nvPicPr>
          <p:cNvPr id="9" name="Content Placeholder 8">
            <a:extLst>
              <a:ext uri="{FF2B5EF4-FFF2-40B4-BE49-F238E27FC236}">
                <a16:creationId xmlns:a16="http://schemas.microsoft.com/office/drawing/2014/main" id="{282D3E38-1EAE-D5F9-E433-C3FCEF281248}"/>
              </a:ext>
            </a:extLst>
          </p:cNvPr>
          <p:cNvPicPr>
            <a:picLocks noGrp="1" noChangeAspect="1"/>
          </p:cNvPicPr>
          <p:nvPr>
            <p:ph sz="half" idx="1"/>
          </p:nvPr>
        </p:nvPicPr>
        <p:blipFill>
          <a:blip r:embed="rId3">
            <a:extLst>
              <a:ext uri="{96DAC541-7B7A-43D3-8B79-37D633B846F1}">
                <asvg:svgBlip xmlns:asvg="http://schemas.microsoft.com/office/drawing/2016/SVG/main" r:embed="rId4"/>
              </a:ext>
            </a:extLst>
          </a:blip>
          <a:stretch>
            <a:fillRect/>
          </a:stretch>
        </p:blipFill>
        <p:spPr>
          <a:xfrm>
            <a:off x="1536749" y="1346443"/>
            <a:ext cx="10100947" cy="5280358"/>
          </a:xfrm>
        </p:spPr>
      </p:pic>
      <p:sp>
        <p:nvSpPr>
          <p:cNvPr id="5" name="Slide Number Placeholder 4">
            <a:extLst>
              <a:ext uri="{FF2B5EF4-FFF2-40B4-BE49-F238E27FC236}">
                <a16:creationId xmlns:a16="http://schemas.microsoft.com/office/drawing/2014/main" id="{D7902BB5-3544-E56A-798E-74FF93229C55}"/>
              </a:ext>
            </a:extLst>
          </p:cNvPr>
          <p:cNvSpPr>
            <a:spLocks noGrp="1"/>
          </p:cNvSpPr>
          <p:nvPr>
            <p:ph type="sldNum" sz="quarter" idx="4"/>
          </p:nvPr>
        </p:nvSpPr>
        <p:spPr/>
        <p:txBody>
          <a:bodyPr/>
          <a:lstStyle/>
          <a:p>
            <a:r>
              <a:rPr lang="en-US"/>
              <a:t>Transport Layer: 3-</a:t>
            </a:r>
            <a:fld id="{C4204591-24BD-A542-B9D5-F8D8A88D2FEE}" type="slidenum">
              <a:rPr lang="en-US" smtClean="0"/>
              <a:pPr/>
              <a:t>128</a:t>
            </a:fld>
            <a:endParaRPr lang="en-US" dirty="0"/>
          </a:p>
        </p:txBody>
      </p:sp>
    </p:spTree>
    <p:extLst>
      <p:ext uri="{BB962C8B-B14F-4D97-AF65-F5344CB8AC3E}">
        <p14:creationId xmlns:p14="http://schemas.microsoft.com/office/powerpoint/2010/main" val="1108858662"/>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76953"/>
            <a:ext cx="11393310" cy="894622"/>
          </a:xfrm>
        </p:spPr>
        <p:txBody>
          <a:bodyPr>
            <a:normAutofit/>
          </a:bodyPr>
          <a:lstStyle/>
          <a:p>
            <a:r>
              <a:rPr lang="en-US" sz="4800" dirty="0"/>
              <a:t>TCP throughput</a:t>
            </a:r>
            <a:endParaRPr lang="en-US" sz="4400" b="0" dirty="0"/>
          </a:p>
        </p:txBody>
      </p:sp>
      <p:sp>
        <p:nvSpPr>
          <p:cNvPr id="110" name="Rectangle 3">
            <a:extLst>
              <a:ext uri="{FF2B5EF4-FFF2-40B4-BE49-F238E27FC236}">
                <a16:creationId xmlns:a16="http://schemas.microsoft.com/office/drawing/2014/main" id="{2AE4693F-64D3-B14E-9E64-AAA80AA8953E}"/>
              </a:ext>
            </a:extLst>
          </p:cNvPr>
          <p:cNvSpPr txBox="1">
            <a:spLocks noChangeArrowheads="1"/>
          </p:cNvSpPr>
          <p:nvPr/>
        </p:nvSpPr>
        <p:spPr>
          <a:xfrm>
            <a:off x="1143000" y="1235075"/>
            <a:ext cx="10680700" cy="4648200"/>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avg. TCP throughput as function of window size, RTT?</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ignore slow start, assume there is always data to send</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W: window size </a:t>
            </a:r>
            <a:r>
              <a:rPr kumimoji="0" lang="en-US" altLang="en-US" sz="16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(measured in bytes)</a:t>
            </a: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where loss occurs</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avg. window size (# in-flight bytes) is ¾ W</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avg. thruput is 3/4W per RTT</a:t>
            </a:r>
          </a:p>
        </p:txBody>
      </p:sp>
      <p:grpSp>
        <p:nvGrpSpPr>
          <p:cNvPr id="111" name="Group 35">
            <a:extLst>
              <a:ext uri="{FF2B5EF4-FFF2-40B4-BE49-F238E27FC236}">
                <a16:creationId xmlns:a16="http://schemas.microsoft.com/office/drawing/2014/main" id="{2479703A-FA6A-E84F-A637-14C1FE031DFD}"/>
              </a:ext>
            </a:extLst>
          </p:cNvPr>
          <p:cNvGrpSpPr>
            <a:grpSpLocks/>
          </p:cNvGrpSpPr>
          <p:nvPr/>
        </p:nvGrpSpPr>
        <p:grpSpPr bwMode="auto">
          <a:xfrm>
            <a:off x="2360613" y="4173538"/>
            <a:ext cx="4873625" cy="1998662"/>
            <a:chOff x="279" y="2432"/>
            <a:chExt cx="3070" cy="1259"/>
          </a:xfrm>
        </p:grpSpPr>
        <p:sp>
          <p:nvSpPr>
            <p:cNvPr id="112" name="Freeform 26">
              <a:extLst>
                <a:ext uri="{FF2B5EF4-FFF2-40B4-BE49-F238E27FC236}">
                  <a16:creationId xmlns:a16="http://schemas.microsoft.com/office/drawing/2014/main" id="{87BE4853-1141-6346-AB76-7F109427DE7E}"/>
                </a:ext>
              </a:extLst>
            </p:cNvPr>
            <p:cNvSpPr>
              <a:spLocks/>
            </p:cNvSpPr>
            <p:nvPr/>
          </p:nvSpPr>
          <p:spPr bwMode="auto">
            <a:xfrm>
              <a:off x="678" y="2556"/>
              <a:ext cx="2481" cy="579"/>
            </a:xfrm>
            <a:custGeom>
              <a:avLst/>
              <a:gdLst>
                <a:gd name="T0" fmla="*/ 0 w 2481"/>
                <a:gd name="T1" fmla="*/ 573 h 579"/>
                <a:gd name="T2" fmla="*/ 414 w 2481"/>
                <a:gd name="T3" fmla="*/ 18 h 579"/>
                <a:gd name="T4" fmla="*/ 414 w 2481"/>
                <a:gd name="T5" fmla="*/ 579 h 579"/>
                <a:gd name="T6" fmla="*/ 819 w 2481"/>
                <a:gd name="T7" fmla="*/ 18 h 579"/>
                <a:gd name="T8" fmla="*/ 825 w 2481"/>
                <a:gd name="T9" fmla="*/ 579 h 579"/>
                <a:gd name="T10" fmla="*/ 1245 w 2481"/>
                <a:gd name="T11" fmla="*/ 15 h 579"/>
                <a:gd name="T12" fmla="*/ 1245 w 2481"/>
                <a:gd name="T13" fmla="*/ 576 h 579"/>
                <a:gd name="T14" fmla="*/ 1647 w 2481"/>
                <a:gd name="T15" fmla="*/ 6 h 579"/>
                <a:gd name="T16" fmla="*/ 1647 w 2481"/>
                <a:gd name="T17" fmla="*/ 570 h 579"/>
                <a:gd name="T18" fmla="*/ 2064 w 2481"/>
                <a:gd name="T19" fmla="*/ 6 h 579"/>
                <a:gd name="T20" fmla="*/ 2064 w 2481"/>
                <a:gd name="T21" fmla="*/ 564 h 579"/>
                <a:gd name="T22" fmla="*/ 2481 w 2481"/>
                <a:gd name="T23" fmla="*/ 0 h 57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481" h="579">
                  <a:moveTo>
                    <a:pt x="0" y="573"/>
                  </a:moveTo>
                  <a:lnTo>
                    <a:pt x="414" y="18"/>
                  </a:lnTo>
                  <a:lnTo>
                    <a:pt x="414" y="579"/>
                  </a:lnTo>
                  <a:lnTo>
                    <a:pt x="819" y="18"/>
                  </a:lnTo>
                  <a:lnTo>
                    <a:pt x="825" y="579"/>
                  </a:lnTo>
                  <a:lnTo>
                    <a:pt x="1245" y="15"/>
                  </a:lnTo>
                  <a:lnTo>
                    <a:pt x="1245" y="576"/>
                  </a:lnTo>
                  <a:lnTo>
                    <a:pt x="1647" y="6"/>
                  </a:lnTo>
                  <a:lnTo>
                    <a:pt x="1647" y="570"/>
                  </a:lnTo>
                  <a:lnTo>
                    <a:pt x="2064" y="6"/>
                  </a:lnTo>
                  <a:lnTo>
                    <a:pt x="2064" y="564"/>
                  </a:lnTo>
                  <a:lnTo>
                    <a:pt x="2481" y="0"/>
                  </a:lnTo>
                </a:path>
              </a:pathLst>
            </a:custGeom>
            <a:noFill/>
            <a:ln w="28575" cap="flat" cmpd="sng">
              <a:solidFill>
                <a:srgbClr val="CC0000"/>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3" name="Line 28">
              <a:extLst>
                <a:ext uri="{FF2B5EF4-FFF2-40B4-BE49-F238E27FC236}">
                  <a16:creationId xmlns:a16="http://schemas.microsoft.com/office/drawing/2014/main" id="{EC26311E-99BB-1542-99FB-E558D040D98E}"/>
                </a:ext>
              </a:extLst>
            </p:cNvPr>
            <p:cNvSpPr>
              <a:spLocks noChangeShapeType="1"/>
            </p:cNvSpPr>
            <p:nvPr/>
          </p:nvSpPr>
          <p:spPr bwMode="auto">
            <a:xfrm>
              <a:off x="675" y="3685"/>
              <a:ext cx="2674" cy="0"/>
            </a:xfrm>
            <a:prstGeom prst="line">
              <a:avLst/>
            </a:prstGeom>
            <a:noFill/>
            <a:ln w="1905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114" name="Line 29">
              <a:extLst>
                <a:ext uri="{FF2B5EF4-FFF2-40B4-BE49-F238E27FC236}">
                  <a16:creationId xmlns:a16="http://schemas.microsoft.com/office/drawing/2014/main" id="{FE2B50C7-7D72-3942-9A3E-8BA7DFA0DA2B}"/>
                </a:ext>
              </a:extLst>
            </p:cNvPr>
            <p:cNvSpPr>
              <a:spLocks noChangeShapeType="1"/>
            </p:cNvSpPr>
            <p:nvPr/>
          </p:nvSpPr>
          <p:spPr bwMode="auto">
            <a:xfrm>
              <a:off x="682" y="2432"/>
              <a:ext cx="0" cy="1259"/>
            </a:xfrm>
            <a:prstGeom prst="line">
              <a:avLst/>
            </a:prstGeom>
            <a:noFill/>
            <a:ln w="1905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115" name="Line 31">
              <a:extLst>
                <a:ext uri="{FF2B5EF4-FFF2-40B4-BE49-F238E27FC236}">
                  <a16:creationId xmlns:a16="http://schemas.microsoft.com/office/drawing/2014/main" id="{D7188C24-3E4F-7041-920C-19DDFB19B36C}"/>
                </a:ext>
              </a:extLst>
            </p:cNvPr>
            <p:cNvSpPr>
              <a:spLocks noChangeShapeType="1"/>
            </p:cNvSpPr>
            <p:nvPr/>
          </p:nvSpPr>
          <p:spPr bwMode="auto">
            <a:xfrm>
              <a:off x="606" y="2571"/>
              <a:ext cx="72" cy="0"/>
            </a:xfrm>
            <a:prstGeom prst="line">
              <a:avLst/>
            </a:prstGeom>
            <a:noFill/>
            <a:ln w="1905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116" name="Line 32">
              <a:extLst>
                <a:ext uri="{FF2B5EF4-FFF2-40B4-BE49-F238E27FC236}">
                  <a16:creationId xmlns:a16="http://schemas.microsoft.com/office/drawing/2014/main" id="{DAE1910D-F0E1-B146-A3C4-50DBFA7AD125}"/>
                </a:ext>
              </a:extLst>
            </p:cNvPr>
            <p:cNvSpPr>
              <a:spLocks noChangeShapeType="1"/>
            </p:cNvSpPr>
            <p:nvPr/>
          </p:nvSpPr>
          <p:spPr bwMode="auto">
            <a:xfrm>
              <a:off x="606" y="3117"/>
              <a:ext cx="72" cy="0"/>
            </a:xfrm>
            <a:prstGeom prst="line">
              <a:avLst/>
            </a:prstGeom>
            <a:noFill/>
            <a:ln w="1905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117" name="Text Box 33">
              <a:extLst>
                <a:ext uri="{FF2B5EF4-FFF2-40B4-BE49-F238E27FC236}">
                  <a16:creationId xmlns:a16="http://schemas.microsoft.com/office/drawing/2014/main" id="{DF448B5C-FD99-294E-BBAD-2F62F67BC92D}"/>
                </a:ext>
              </a:extLst>
            </p:cNvPr>
            <p:cNvSpPr txBox="1">
              <a:spLocks noChangeArrowheads="1"/>
            </p:cNvSpPr>
            <p:nvPr/>
          </p:nvSpPr>
          <p:spPr bwMode="auto">
            <a:xfrm>
              <a:off x="380" y="2453"/>
              <a:ext cx="231"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Tahoma" charset="0"/>
                  <a:ea typeface="ＭＳ Ｐゴシック" charset="0"/>
                  <a:cs typeface="+mn-cs"/>
                </a:rPr>
                <a:t>W</a:t>
              </a:r>
            </a:p>
          </p:txBody>
        </p:sp>
        <p:sp>
          <p:nvSpPr>
            <p:cNvPr id="118" name="Text Box 34">
              <a:extLst>
                <a:ext uri="{FF2B5EF4-FFF2-40B4-BE49-F238E27FC236}">
                  <a16:creationId xmlns:a16="http://schemas.microsoft.com/office/drawing/2014/main" id="{534147C9-A806-C44A-BFF0-BF16B2C1BCC3}"/>
                </a:ext>
              </a:extLst>
            </p:cNvPr>
            <p:cNvSpPr txBox="1">
              <a:spLocks noChangeArrowheads="1"/>
            </p:cNvSpPr>
            <p:nvPr/>
          </p:nvSpPr>
          <p:spPr bwMode="auto">
            <a:xfrm>
              <a:off x="279" y="3008"/>
              <a:ext cx="350"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Tahoma" charset="0"/>
                  <a:ea typeface="ＭＳ Ｐゴシック" charset="0"/>
                  <a:cs typeface="+mn-cs"/>
                </a:rPr>
                <a:t>W/2</a:t>
              </a:r>
            </a:p>
          </p:txBody>
        </p:sp>
      </p:grpSp>
      <p:grpSp>
        <p:nvGrpSpPr>
          <p:cNvPr id="119" name="Group 45">
            <a:extLst>
              <a:ext uri="{FF2B5EF4-FFF2-40B4-BE49-F238E27FC236}">
                <a16:creationId xmlns:a16="http://schemas.microsoft.com/office/drawing/2014/main" id="{5ABBAFA2-06B8-9741-9298-800D1B732926}"/>
              </a:ext>
            </a:extLst>
          </p:cNvPr>
          <p:cNvGrpSpPr>
            <a:grpSpLocks/>
          </p:cNvGrpSpPr>
          <p:nvPr/>
        </p:nvGrpSpPr>
        <p:grpSpPr bwMode="auto">
          <a:xfrm>
            <a:off x="3136901" y="3552826"/>
            <a:ext cx="3795713" cy="620712"/>
            <a:chOff x="1722" y="2139"/>
            <a:chExt cx="2391" cy="391"/>
          </a:xfrm>
        </p:grpSpPr>
        <p:sp>
          <p:nvSpPr>
            <p:cNvPr id="226" name="Text Box 36">
              <a:extLst>
                <a:ext uri="{FF2B5EF4-FFF2-40B4-BE49-F238E27FC236}">
                  <a16:creationId xmlns:a16="http://schemas.microsoft.com/office/drawing/2014/main" id="{DDD56DFE-EB09-104F-A413-BED7F3530A48}"/>
                </a:ext>
              </a:extLst>
            </p:cNvPr>
            <p:cNvSpPr txBox="1">
              <a:spLocks noChangeArrowheads="1"/>
            </p:cNvSpPr>
            <p:nvPr/>
          </p:nvSpPr>
          <p:spPr bwMode="auto">
            <a:xfrm>
              <a:off x="1722" y="2219"/>
              <a:ext cx="1346" cy="2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rPr>
                <a:t>avg TCP </a:t>
              </a:r>
              <a:r>
                <a:rPr kumimoji="0" lang="en-US" sz="1800" b="0" i="0" u="none" strike="noStrike" kern="1200" cap="none" spc="0" normalizeH="0" baseline="0" noProof="0" dirty="0" err="1">
                  <a:ln>
                    <a:noFill/>
                  </a:ln>
                  <a:solidFill>
                    <a:prstClr val="black"/>
                  </a:solidFill>
                  <a:effectLst/>
                  <a:uLnTx/>
                  <a:uFillTx/>
                  <a:latin typeface="Tahoma" charset="0"/>
                  <a:ea typeface="ＭＳ Ｐゴシック" charset="0"/>
                  <a:cs typeface="+mn-cs"/>
                </a:rPr>
                <a:t>thruput</a:t>
              </a:r>
              <a:r>
                <a:rPr kumimoji="0" lang="en-US" sz="1800" b="0" i="0" u="none" strike="noStrike" kern="1200" cap="none" spc="0" normalizeH="0" baseline="0" noProof="0" dirty="0">
                  <a:ln>
                    <a:noFill/>
                  </a:ln>
                  <a:solidFill>
                    <a:prstClr val="black"/>
                  </a:solidFill>
                  <a:effectLst/>
                  <a:uLnTx/>
                  <a:uFillTx/>
                  <a:latin typeface="Tahoma" charset="0"/>
                  <a:ea typeface="ＭＳ Ｐゴシック" charset="0"/>
                  <a:cs typeface="+mn-cs"/>
                </a:rPr>
                <a:t> = </a:t>
              </a:r>
            </a:p>
          </p:txBody>
        </p:sp>
        <p:grpSp>
          <p:nvGrpSpPr>
            <p:cNvPr id="227" name="Group 44">
              <a:extLst>
                <a:ext uri="{FF2B5EF4-FFF2-40B4-BE49-F238E27FC236}">
                  <a16:creationId xmlns:a16="http://schemas.microsoft.com/office/drawing/2014/main" id="{7F3C094F-37E8-BF4F-A2D1-A321E6F77E52}"/>
                </a:ext>
              </a:extLst>
            </p:cNvPr>
            <p:cNvGrpSpPr>
              <a:grpSpLocks/>
            </p:cNvGrpSpPr>
            <p:nvPr/>
          </p:nvGrpSpPr>
          <p:grpSpPr bwMode="auto">
            <a:xfrm>
              <a:off x="2986" y="2139"/>
              <a:ext cx="1127" cy="391"/>
              <a:chOff x="3498" y="2153"/>
              <a:chExt cx="1127" cy="391"/>
            </a:xfrm>
          </p:grpSpPr>
          <p:sp>
            <p:nvSpPr>
              <p:cNvPr id="228" name="Text Box 37">
                <a:extLst>
                  <a:ext uri="{FF2B5EF4-FFF2-40B4-BE49-F238E27FC236}">
                    <a16:creationId xmlns:a16="http://schemas.microsoft.com/office/drawing/2014/main" id="{2E24271A-6DDD-1648-B2F8-10D2A963FF50}"/>
                  </a:ext>
                </a:extLst>
              </p:cNvPr>
              <p:cNvSpPr txBox="1">
                <a:spLocks noChangeArrowheads="1"/>
              </p:cNvSpPr>
              <p:nvPr/>
            </p:nvSpPr>
            <p:spPr bwMode="auto">
              <a:xfrm>
                <a:off x="3501" y="2153"/>
                <a:ext cx="195" cy="2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rPr>
                  <a:t>3</a:t>
                </a:r>
              </a:p>
            </p:txBody>
          </p:sp>
          <p:sp>
            <p:nvSpPr>
              <p:cNvPr id="229" name="Text Box 38">
                <a:extLst>
                  <a:ext uri="{FF2B5EF4-FFF2-40B4-BE49-F238E27FC236}">
                    <a16:creationId xmlns:a16="http://schemas.microsoft.com/office/drawing/2014/main" id="{FB2746A8-19CD-4E42-BB7E-2744F8CAFB22}"/>
                  </a:ext>
                </a:extLst>
              </p:cNvPr>
              <p:cNvSpPr txBox="1">
                <a:spLocks noChangeArrowheads="1"/>
              </p:cNvSpPr>
              <p:nvPr/>
            </p:nvSpPr>
            <p:spPr bwMode="auto">
              <a:xfrm>
                <a:off x="3498" y="2313"/>
                <a:ext cx="195" cy="2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rPr>
                  <a:t>4</a:t>
                </a:r>
              </a:p>
            </p:txBody>
          </p:sp>
          <p:sp>
            <p:nvSpPr>
              <p:cNvPr id="230" name="Line 39">
                <a:extLst>
                  <a:ext uri="{FF2B5EF4-FFF2-40B4-BE49-F238E27FC236}">
                    <a16:creationId xmlns:a16="http://schemas.microsoft.com/office/drawing/2014/main" id="{8AD172DC-C99E-2844-BA6A-609B98EAD2EC}"/>
                  </a:ext>
                </a:extLst>
              </p:cNvPr>
              <p:cNvSpPr>
                <a:spLocks noChangeShapeType="1"/>
              </p:cNvSpPr>
              <p:nvPr/>
            </p:nvSpPr>
            <p:spPr bwMode="auto">
              <a:xfrm>
                <a:off x="3550" y="2352"/>
                <a:ext cx="88" cy="0"/>
              </a:xfrm>
              <a:prstGeom prst="line">
                <a:avLst/>
              </a:prstGeom>
              <a:noFill/>
              <a:ln w="1905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231" name="Text Box 40">
                <a:extLst>
                  <a:ext uri="{FF2B5EF4-FFF2-40B4-BE49-F238E27FC236}">
                    <a16:creationId xmlns:a16="http://schemas.microsoft.com/office/drawing/2014/main" id="{DD4B149A-D947-844C-BA9A-30A9A4EC2FC5}"/>
                  </a:ext>
                </a:extLst>
              </p:cNvPr>
              <p:cNvSpPr txBox="1">
                <a:spLocks noChangeArrowheads="1"/>
              </p:cNvSpPr>
              <p:nvPr/>
            </p:nvSpPr>
            <p:spPr bwMode="auto">
              <a:xfrm>
                <a:off x="3702" y="2157"/>
                <a:ext cx="246" cy="2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rPr>
                  <a:t>W</a:t>
                </a:r>
              </a:p>
            </p:txBody>
          </p:sp>
          <p:sp>
            <p:nvSpPr>
              <p:cNvPr id="232" name="Text Box 41">
                <a:extLst>
                  <a:ext uri="{FF2B5EF4-FFF2-40B4-BE49-F238E27FC236}">
                    <a16:creationId xmlns:a16="http://schemas.microsoft.com/office/drawing/2014/main" id="{949B8463-ABEF-E142-BF66-78767BC6FD23}"/>
                  </a:ext>
                </a:extLst>
              </p:cNvPr>
              <p:cNvSpPr txBox="1">
                <a:spLocks noChangeArrowheads="1"/>
              </p:cNvSpPr>
              <p:nvPr/>
            </p:nvSpPr>
            <p:spPr bwMode="auto">
              <a:xfrm>
                <a:off x="3658" y="2309"/>
                <a:ext cx="373" cy="2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rPr>
                  <a:t>RTT</a:t>
                </a:r>
              </a:p>
            </p:txBody>
          </p:sp>
          <p:sp>
            <p:nvSpPr>
              <p:cNvPr id="233" name="Line 42">
                <a:extLst>
                  <a:ext uri="{FF2B5EF4-FFF2-40B4-BE49-F238E27FC236}">
                    <a16:creationId xmlns:a16="http://schemas.microsoft.com/office/drawing/2014/main" id="{107225BD-E940-704B-9784-A6356D11EE9A}"/>
                  </a:ext>
                </a:extLst>
              </p:cNvPr>
              <p:cNvSpPr>
                <a:spLocks noChangeShapeType="1"/>
              </p:cNvSpPr>
              <p:nvPr/>
            </p:nvSpPr>
            <p:spPr bwMode="auto">
              <a:xfrm>
                <a:off x="3726" y="2352"/>
                <a:ext cx="210" cy="0"/>
              </a:xfrm>
              <a:prstGeom prst="line">
                <a:avLst/>
              </a:prstGeom>
              <a:noFill/>
              <a:ln w="1905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234" name="Text Box 43">
                <a:extLst>
                  <a:ext uri="{FF2B5EF4-FFF2-40B4-BE49-F238E27FC236}">
                    <a16:creationId xmlns:a16="http://schemas.microsoft.com/office/drawing/2014/main" id="{C0D4944B-72B7-EC40-8E2B-25FE3FCEDF1C}"/>
                  </a:ext>
                </a:extLst>
              </p:cNvPr>
              <p:cNvSpPr txBox="1">
                <a:spLocks noChangeArrowheads="1"/>
              </p:cNvSpPr>
              <p:nvPr/>
            </p:nvSpPr>
            <p:spPr bwMode="auto">
              <a:xfrm>
                <a:off x="3975" y="2243"/>
                <a:ext cx="650"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Tahoma" charset="0"/>
                    <a:ea typeface="ＭＳ Ｐゴシック" charset="0"/>
                    <a:cs typeface="+mn-cs"/>
                  </a:rPr>
                  <a:t>bytes/sec</a:t>
                </a:r>
              </a:p>
            </p:txBody>
          </p:sp>
        </p:grpSp>
      </p:grpSp>
    </p:spTree>
    <p:extLst>
      <p:ext uri="{BB962C8B-B14F-4D97-AF65-F5344CB8AC3E}">
        <p14:creationId xmlns:p14="http://schemas.microsoft.com/office/powerpoint/2010/main" val="4736395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08AF567B-A744-BF46-B80D-389C2E4393B6}"/>
              </a:ext>
            </a:extLst>
          </p:cNvPr>
          <p:cNvGrpSpPr/>
          <p:nvPr/>
        </p:nvGrpSpPr>
        <p:grpSpPr>
          <a:xfrm>
            <a:off x="141514" y="827314"/>
            <a:ext cx="11908971" cy="4739615"/>
            <a:chOff x="2511281" y="3262667"/>
            <a:chExt cx="7770812" cy="3121540"/>
          </a:xfrm>
        </p:grpSpPr>
        <p:sp>
          <p:nvSpPr>
            <p:cNvPr id="132" name="Freeform 157">
              <a:extLst>
                <a:ext uri="{FF2B5EF4-FFF2-40B4-BE49-F238E27FC236}">
                  <a16:creationId xmlns:a16="http://schemas.microsoft.com/office/drawing/2014/main" id="{511A693F-4BF3-344C-BDC6-28BAA983976E}"/>
                </a:ext>
              </a:extLst>
            </p:cNvPr>
            <p:cNvSpPr>
              <a:spLocks/>
            </p:cNvSpPr>
            <p:nvPr/>
          </p:nvSpPr>
          <p:spPr bwMode="auto">
            <a:xfrm>
              <a:off x="5108431" y="3572744"/>
              <a:ext cx="552450" cy="2082800"/>
            </a:xfrm>
            <a:custGeom>
              <a:avLst/>
              <a:gdLst>
                <a:gd name="T0" fmla="*/ 0 w 348"/>
                <a:gd name="T1" fmla="*/ 2147483647 h 1312"/>
                <a:gd name="T2" fmla="*/ 2147483647 w 348"/>
                <a:gd name="T3" fmla="*/ 0 h 1312"/>
                <a:gd name="T4" fmla="*/ 2147483647 w 348"/>
                <a:gd name="T5" fmla="*/ 2147483647 h 1312"/>
                <a:gd name="T6" fmla="*/ 2147483647 w 348"/>
                <a:gd name="T7" fmla="*/ 2147483647 h 1312"/>
                <a:gd name="T8" fmla="*/ 0 w 348"/>
                <a:gd name="T9" fmla="*/ 2147483647 h 13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48" h="1312">
                  <a:moveTo>
                    <a:pt x="0" y="1306"/>
                  </a:moveTo>
                  <a:lnTo>
                    <a:pt x="348" y="0"/>
                  </a:lnTo>
                  <a:lnTo>
                    <a:pt x="342" y="1258"/>
                  </a:lnTo>
                  <a:lnTo>
                    <a:pt x="180" y="1312"/>
                  </a:lnTo>
                  <a:lnTo>
                    <a:pt x="0" y="1306"/>
                  </a:lnTo>
                  <a:close/>
                </a:path>
              </a:pathLst>
            </a:custGeom>
            <a:gradFill rotWithShape="1">
              <a:gsLst>
                <a:gs pos="0">
                  <a:srgbClr val="FFFFFF"/>
                </a:gs>
                <a:gs pos="100000">
                  <a:srgbClr val="B2B2B2"/>
                </a:gs>
              </a:gsLst>
              <a:lin ang="0" scaled="1"/>
            </a:gradFill>
            <a:ln w="9525">
              <a:solidFill>
                <a:srgbClr val="DDDDDD"/>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45" name="Rectangle 23">
              <a:extLst>
                <a:ext uri="{FF2B5EF4-FFF2-40B4-BE49-F238E27FC236}">
                  <a16:creationId xmlns:a16="http://schemas.microsoft.com/office/drawing/2014/main" id="{F1314FFD-BA11-A042-BA84-1061E3729058}"/>
                </a:ext>
              </a:extLst>
            </p:cNvPr>
            <p:cNvSpPr>
              <a:spLocks noChangeArrowheads="1"/>
            </p:cNvSpPr>
            <p:nvPr/>
          </p:nvSpPr>
          <p:spPr bwMode="auto">
            <a:xfrm>
              <a:off x="5656118" y="3623544"/>
              <a:ext cx="1497013" cy="1981200"/>
            </a:xfrm>
            <a:prstGeom prst="rect">
              <a:avLst/>
            </a:prstGeom>
            <a:solidFill>
              <a:srgbClr val="00009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36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46" name="Rectangle 24">
              <a:extLst>
                <a:ext uri="{FF2B5EF4-FFF2-40B4-BE49-F238E27FC236}">
                  <a16:creationId xmlns:a16="http://schemas.microsoft.com/office/drawing/2014/main" id="{89D8A59C-E128-B74A-B94F-06FAC9DB7326}"/>
                </a:ext>
              </a:extLst>
            </p:cNvPr>
            <p:cNvSpPr>
              <a:spLocks noChangeArrowheads="1"/>
            </p:cNvSpPr>
            <p:nvPr/>
          </p:nvSpPr>
          <p:spPr bwMode="auto">
            <a:xfrm>
              <a:off x="5621193" y="3677519"/>
              <a:ext cx="1473200" cy="1979613"/>
            </a:xfrm>
            <a:prstGeom prst="rect">
              <a:avLst/>
            </a:prstGeom>
            <a:solidFill>
              <a:srgbClr val="FFFFFF"/>
            </a:solidFill>
            <a:ln w="28575">
              <a:solidFill>
                <a:srgbClr val="000000"/>
              </a:solidFill>
              <a:miter lim="800000"/>
              <a:headEnd/>
              <a:tailEnd/>
            </a:ln>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36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47" name="Line 25">
              <a:extLst>
                <a:ext uri="{FF2B5EF4-FFF2-40B4-BE49-F238E27FC236}">
                  <a16:creationId xmlns:a16="http://schemas.microsoft.com/office/drawing/2014/main" id="{B922FB1F-8B1A-1843-A740-29E910EB3E97}"/>
                </a:ext>
              </a:extLst>
            </p:cNvPr>
            <p:cNvSpPr>
              <a:spLocks noChangeShapeType="1"/>
            </p:cNvSpPr>
            <p:nvPr/>
          </p:nvSpPr>
          <p:spPr bwMode="auto">
            <a:xfrm>
              <a:off x="5627543" y="4447457"/>
              <a:ext cx="1460500" cy="3175"/>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48" name="Text Box 26">
              <a:extLst>
                <a:ext uri="{FF2B5EF4-FFF2-40B4-BE49-F238E27FC236}">
                  <a16:creationId xmlns:a16="http://schemas.microsoft.com/office/drawing/2014/main" id="{BE3B5056-5F96-5946-AEC3-17140DB163F4}"/>
                </a:ext>
              </a:extLst>
            </p:cNvPr>
            <p:cNvSpPr txBox="1">
              <a:spLocks noChangeArrowheads="1"/>
            </p:cNvSpPr>
            <p:nvPr/>
          </p:nvSpPr>
          <p:spPr bwMode="auto">
            <a:xfrm>
              <a:off x="5698981" y="4480178"/>
              <a:ext cx="1317625" cy="2899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transport</a:t>
              </a:r>
            </a:p>
          </p:txBody>
        </p:sp>
        <p:sp>
          <p:nvSpPr>
            <p:cNvPr id="149" name="Line 27">
              <a:extLst>
                <a:ext uri="{FF2B5EF4-FFF2-40B4-BE49-F238E27FC236}">
                  <a16:creationId xmlns:a16="http://schemas.microsoft.com/office/drawing/2014/main" id="{FF1A214D-FBCE-7342-8332-F3FA9C577B4A}"/>
                </a:ext>
              </a:extLst>
            </p:cNvPr>
            <p:cNvSpPr>
              <a:spLocks noChangeShapeType="1"/>
            </p:cNvSpPr>
            <p:nvPr/>
          </p:nvSpPr>
          <p:spPr bwMode="auto">
            <a:xfrm>
              <a:off x="5629131" y="4764957"/>
              <a:ext cx="1457325" cy="0"/>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51" name="Text Box 26">
              <a:extLst>
                <a:ext uri="{FF2B5EF4-FFF2-40B4-BE49-F238E27FC236}">
                  <a16:creationId xmlns:a16="http://schemas.microsoft.com/office/drawing/2014/main" id="{50D62C6A-4C80-854F-A4B8-723E99A5A7F0}"/>
                </a:ext>
              </a:extLst>
            </p:cNvPr>
            <p:cNvSpPr txBox="1">
              <a:spLocks noChangeArrowheads="1"/>
            </p:cNvSpPr>
            <p:nvPr/>
          </p:nvSpPr>
          <p:spPr bwMode="auto">
            <a:xfrm>
              <a:off x="5692631" y="5377884"/>
              <a:ext cx="1317625" cy="2899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physical</a:t>
              </a:r>
            </a:p>
          </p:txBody>
        </p:sp>
        <p:sp>
          <p:nvSpPr>
            <p:cNvPr id="152" name="Text Box 26">
              <a:extLst>
                <a:ext uri="{FF2B5EF4-FFF2-40B4-BE49-F238E27FC236}">
                  <a16:creationId xmlns:a16="http://schemas.microsoft.com/office/drawing/2014/main" id="{A79D3A45-C33B-7046-9088-A02FAACCA14B}"/>
                </a:ext>
              </a:extLst>
            </p:cNvPr>
            <p:cNvSpPr txBox="1">
              <a:spLocks noChangeArrowheads="1"/>
            </p:cNvSpPr>
            <p:nvPr/>
          </p:nvSpPr>
          <p:spPr bwMode="auto">
            <a:xfrm>
              <a:off x="5692631" y="5084965"/>
              <a:ext cx="1317625" cy="2899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link</a:t>
              </a:r>
            </a:p>
          </p:txBody>
        </p:sp>
        <p:sp>
          <p:nvSpPr>
            <p:cNvPr id="153" name="Text Box 26">
              <a:extLst>
                <a:ext uri="{FF2B5EF4-FFF2-40B4-BE49-F238E27FC236}">
                  <a16:creationId xmlns:a16="http://schemas.microsoft.com/office/drawing/2014/main" id="{F3520259-D4C5-3340-8000-3B8C746A7797}"/>
                </a:ext>
              </a:extLst>
            </p:cNvPr>
            <p:cNvSpPr txBox="1">
              <a:spLocks noChangeArrowheads="1"/>
            </p:cNvSpPr>
            <p:nvPr/>
          </p:nvSpPr>
          <p:spPr bwMode="auto">
            <a:xfrm>
              <a:off x="5692631" y="4793686"/>
              <a:ext cx="1317625" cy="2899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network</a:t>
              </a:r>
            </a:p>
          </p:txBody>
        </p:sp>
        <p:sp>
          <p:nvSpPr>
            <p:cNvPr id="155" name="Line 27">
              <a:extLst>
                <a:ext uri="{FF2B5EF4-FFF2-40B4-BE49-F238E27FC236}">
                  <a16:creationId xmlns:a16="http://schemas.microsoft.com/office/drawing/2014/main" id="{E1326351-38D1-A440-A7B8-5079367D54AC}"/>
                </a:ext>
              </a:extLst>
            </p:cNvPr>
            <p:cNvSpPr>
              <a:spLocks noChangeShapeType="1"/>
            </p:cNvSpPr>
            <p:nvPr/>
          </p:nvSpPr>
          <p:spPr bwMode="auto">
            <a:xfrm>
              <a:off x="5625956" y="5076107"/>
              <a:ext cx="1457325" cy="0"/>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56" name="Line 27">
              <a:extLst>
                <a:ext uri="{FF2B5EF4-FFF2-40B4-BE49-F238E27FC236}">
                  <a16:creationId xmlns:a16="http://schemas.microsoft.com/office/drawing/2014/main" id="{891B0B5D-A14D-1A40-B291-CC1A04A094FC}"/>
                </a:ext>
              </a:extLst>
            </p:cNvPr>
            <p:cNvSpPr>
              <a:spLocks noChangeShapeType="1"/>
            </p:cNvSpPr>
            <p:nvPr/>
          </p:nvSpPr>
          <p:spPr bwMode="auto">
            <a:xfrm>
              <a:off x="5622781" y="5374557"/>
              <a:ext cx="1457325" cy="0"/>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70" name="Rectangle 23">
              <a:extLst>
                <a:ext uri="{FF2B5EF4-FFF2-40B4-BE49-F238E27FC236}">
                  <a16:creationId xmlns:a16="http://schemas.microsoft.com/office/drawing/2014/main" id="{18A5F7E9-E597-8A49-8FBA-5EBCB6131519}"/>
                </a:ext>
              </a:extLst>
            </p:cNvPr>
            <p:cNvSpPr>
              <a:spLocks noChangeArrowheads="1"/>
            </p:cNvSpPr>
            <p:nvPr/>
          </p:nvSpPr>
          <p:spPr bwMode="auto">
            <a:xfrm>
              <a:off x="7918306" y="3993432"/>
              <a:ext cx="1296987" cy="1981200"/>
            </a:xfrm>
            <a:prstGeom prst="rect">
              <a:avLst/>
            </a:prstGeom>
            <a:solidFill>
              <a:srgbClr val="00009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36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71" name="Rectangle 24">
              <a:extLst>
                <a:ext uri="{FF2B5EF4-FFF2-40B4-BE49-F238E27FC236}">
                  <a16:creationId xmlns:a16="http://schemas.microsoft.com/office/drawing/2014/main" id="{5DFFE03C-FB1C-D742-84E9-52CBDDB98DB1}"/>
                </a:ext>
              </a:extLst>
            </p:cNvPr>
            <p:cNvSpPr>
              <a:spLocks noChangeArrowheads="1"/>
            </p:cNvSpPr>
            <p:nvPr/>
          </p:nvSpPr>
          <p:spPr bwMode="auto">
            <a:xfrm>
              <a:off x="7880206" y="4047407"/>
              <a:ext cx="1273175" cy="1979612"/>
            </a:xfrm>
            <a:prstGeom prst="rect">
              <a:avLst/>
            </a:prstGeom>
            <a:solidFill>
              <a:srgbClr val="FFFFFF"/>
            </a:solidFill>
            <a:ln w="28575">
              <a:solidFill>
                <a:srgbClr val="000000"/>
              </a:solidFill>
              <a:miter lim="800000"/>
              <a:headEnd/>
              <a:tailEnd/>
            </a:ln>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36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72" name="Line 25">
              <a:extLst>
                <a:ext uri="{FF2B5EF4-FFF2-40B4-BE49-F238E27FC236}">
                  <a16:creationId xmlns:a16="http://schemas.microsoft.com/office/drawing/2014/main" id="{5AD7BC14-F444-E745-8910-70D580A778B1}"/>
                </a:ext>
              </a:extLst>
            </p:cNvPr>
            <p:cNvSpPr>
              <a:spLocks noChangeShapeType="1"/>
            </p:cNvSpPr>
            <p:nvPr/>
          </p:nvSpPr>
          <p:spPr bwMode="auto">
            <a:xfrm>
              <a:off x="7889731" y="4807819"/>
              <a:ext cx="1263650" cy="3175"/>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73" name="Text Box 26">
              <a:extLst>
                <a:ext uri="{FF2B5EF4-FFF2-40B4-BE49-F238E27FC236}">
                  <a16:creationId xmlns:a16="http://schemas.microsoft.com/office/drawing/2014/main" id="{1058B2AB-1EA8-1A46-9E03-D8FFDD9E541B}"/>
                </a:ext>
              </a:extLst>
            </p:cNvPr>
            <p:cNvSpPr txBox="1">
              <a:spLocks noChangeArrowheads="1"/>
            </p:cNvSpPr>
            <p:nvPr/>
          </p:nvSpPr>
          <p:spPr bwMode="auto">
            <a:xfrm>
              <a:off x="7846868" y="4833372"/>
              <a:ext cx="1317625" cy="2899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transport</a:t>
              </a:r>
            </a:p>
          </p:txBody>
        </p:sp>
        <p:sp>
          <p:nvSpPr>
            <p:cNvPr id="174" name="Line 27">
              <a:extLst>
                <a:ext uri="{FF2B5EF4-FFF2-40B4-BE49-F238E27FC236}">
                  <a16:creationId xmlns:a16="http://schemas.microsoft.com/office/drawing/2014/main" id="{3A83CA24-DF84-F740-B870-F5C298378EA2}"/>
                </a:ext>
              </a:extLst>
            </p:cNvPr>
            <p:cNvSpPr>
              <a:spLocks noChangeShapeType="1"/>
            </p:cNvSpPr>
            <p:nvPr/>
          </p:nvSpPr>
          <p:spPr bwMode="auto">
            <a:xfrm>
              <a:off x="7897668" y="5128494"/>
              <a:ext cx="1263650" cy="3175"/>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75" name="Line 28">
              <a:extLst>
                <a:ext uri="{FF2B5EF4-FFF2-40B4-BE49-F238E27FC236}">
                  <a16:creationId xmlns:a16="http://schemas.microsoft.com/office/drawing/2014/main" id="{1D5846CF-9A4C-784A-A5A4-98F8F1486DDE}"/>
                </a:ext>
              </a:extLst>
            </p:cNvPr>
            <p:cNvSpPr>
              <a:spLocks noChangeShapeType="1"/>
            </p:cNvSpPr>
            <p:nvPr/>
          </p:nvSpPr>
          <p:spPr bwMode="auto">
            <a:xfrm>
              <a:off x="7883381" y="5438057"/>
              <a:ext cx="1263650" cy="3175"/>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76" name="Line 29">
              <a:extLst>
                <a:ext uri="{FF2B5EF4-FFF2-40B4-BE49-F238E27FC236}">
                  <a16:creationId xmlns:a16="http://schemas.microsoft.com/office/drawing/2014/main" id="{987AF988-33D7-A644-9737-1635D99E92DD}"/>
                </a:ext>
              </a:extLst>
            </p:cNvPr>
            <p:cNvSpPr>
              <a:spLocks noChangeShapeType="1"/>
            </p:cNvSpPr>
            <p:nvPr/>
          </p:nvSpPr>
          <p:spPr bwMode="auto">
            <a:xfrm>
              <a:off x="7883381" y="5723807"/>
              <a:ext cx="1263650" cy="3175"/>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77" name="Text Box 26">
              <a:extLst>
                <a:ext uri="{FF2B5EF4-FFF2-40B4-BE49-F238E27FC236}">
                  <a16:creationId xmlns:a16="http://schemas.microsoft.com/office/drawing/2014/main" id="{DC53D19A-63B2-7141-9008-9BC3F678052E}"/>
                </a:ext>
              </a:extLst>
            </p:cNvPr>
            <p:cNvSpPr txBox="1">
              <a:spLocks noChangeArrowheads="1"/>
            </p:cNvSpPr>
            <p:nvPr/>
          </p:nvSpPr>
          <p:spPr bwMode="auto">
            <a:xfrm>
              <a:off x="7881793" y="4037882"/>
              <a:ext cx="1317625" cy="2899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application</a:t>
              </a:r>
            </a:p>
          </p:txBody>
        </p:sp>
        <p:sp>
          <p:nvSpPr>
            <p:cNvPr id="178" name="Text Box 26">
              <a:extLst>
                <a:ext uri="{FF2B5EF4-FFF2-40B4-BE49-F238E27FC236}">
                  <a16:creationId xmlns:a16="http://schemas.microsoft.com/office/drawing/2014/main" id="{668FFB30-2FA6-AE41-99EF-4D74E37F3EF5}"/>
                </a:ext>
              </a:extLst>
            </p:cNvPr>
            <p:cNvSpPr txBox="1">
              <a:spLocks noChangeArrowheads="1"/>
            </p:cNvSpPr>
            <p:nvPr/>
          </p:nvSpPr>
          <p:spPr bwMode="auto">
            <a:xfrm>
              <a:off x="7837343" y="5745416"/>
              <a:ext cx="1317625" cy="2899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physical</a:t>
              </a:r>
            </a:p>
          </p:txBody>
        </p:sp>
        <p:sp>
          <p:nvSpPr>
            <p:cNvPr id="179" name="Text Box 26">
              <a:extLst>
                <a:ext uri="{FF2B5EF4-FFF2-40B4-BE49-F238E27FC236}">
                  <a16:creationId xmlns:a16="http://schemas.microsoft.com/office/drawing/2014/main" id="{9646084A-4EA0-5345-8A3E-91D3475359E6}"/>
                </a:ext>
              </a:extLst>
            </p:cNvPr>
            <p:cNvSpPr txBox="1">
              <a:spLocks noChangeArrowheads="1"/>
            </p:cNvSpPr>
            <p:nvPr/>
          </p:nvSpPr>
          <p:spPr bwMode="auto">
            <a:xfrm>
              <a:off x="7849290" y="5438159"/>
              <a:ext cx="1317625" cy="2899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link</a:t>
              </a:r>
            </a:p>
          </p:txBody>
        </p:sp>
        <p:sp>
          <p:nvSpPr>
            <p:cNvPr id="180" name="Text Box 26">
              <a:extLst>
                <a:ext uri="{FF2B5EF4-FFF2-40B4-BE49-F238E27FC236}">
                  <a16:creationId xmlns:a16="http://schemas.microsoft.com/office/drawing/2014/main" id="{9FDE009F-BD4C-6B4C-A66D-690533C0F57F}"/>
                </a:ext>
              </a:extLst>
            </p:cNvPr>
            <p:cNvSpPr txBox="1">
              <a:spLocks noChangeArrowheads="1"/>
            </p:cNvSpPr>
            <p:nvPr/>
          </p:nvSpPr>
          <p:spPr bwMode="auto">
            <a:xfrm>
              <a:off x="7846868" y="5150053"/>
              <a:ext cx="1317625" cy="2899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network</a:t>
              </a:r>
            </a:p>
          </p:txBody>
        </p:sp>
        <p:sp>
          <p:nvSpPr>
            <p:cNvPr id="182" name="Freeform 103">
              <a:extLst>
                <a:ext uri="{FF2B5EF4-FFF2-40B4-BE49-F238E27FC236}">
                  <a16:creationId xmlns:a16="http://schemas.microsoft.com/office/drawing/2014/main" id="{DEF6D5D3-E4DA-4B46-BBC5-93311E115D92}"/>
                </a:ext>
              </a:extLst>
            </p:cNvPr>
            <p:cNvSpPr>
              <a:spLocks/>
            </p:cNvSpPr>
            <p:nvPr/>
          </p:nvSpPr>
          <p:spPr bwMode="auto">
            <a:xfrm>
              <a:off x="9166081" y="4025182"/>
              <a:ext cx="581025" cy="2038350"/>
            </a:xfrm>
            <a:custGeom>
              <a:avLst/>
              <a:gdLst>
                <a:gd name="T0" fmla="*/ 2147483647 w 366"/>
                <a:gd name="T1" fmla="*/ 2147483647 h 1284"/>
                <a:gd name="T2" fmla="*/ 2147483647 w 366"/>
                <a:gd name="T3" fmla="*/ 0 h 1284"/>
                <a:gd name="T4" fmla="*/ 0 w 366"/>
                <a:gd name="T5" fmla="*/ 2147483647 h 1284"/>
                <a:gd name="T6" fmla="*/ 2147483647 w 366"/>
                <a:gd name="T7" fmla="*/ 2147483647 h 1284"/>
                <a:gd name="T8" fmla="*/ 2147483647 w 366"/>
                <a:gd name="T9" fmla="*/ 2147483647 h 12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6" h="1284">
                  <a:moveTo>
                    <a:pt x="366" y="1278"/>
                  </a:moveTo>
                  <a:lnTo>
                    <a:pt x="12" y="0"/>
                  </a:lnTo>
                  <a:lnTo>
                    <a:pt x="0" y="1224"/>
                  </a:lnTo>
                  <a:lnTo>
                    <a:pt x="186" y="1284"/>
                  </a:lnTo>
                  <a:lnTo>
                    <a:pt x="366" y="1278"/>
                  </a:lnTo>
                  <a:close/>
                </a:path>
              </a:pathLst>
            </a:custGeom>
            <a:gradFill rotWithShape="1">
              <a:gsLst>
                <a:gs pos="0">
                  <a:srgbClr val="B2B2B2"/>
                </a:gs>
                <a:gs pos="100000">
                  <a:srgbClr val="FFFFFF"/>
                </a:gs>
              </a:gsLst>
              <a:lin ang="0" scaled="1"/>
            </a:gradFill>
            <a:ln w="9525">
              <a:solidFill>
                <a:srgbClr val="DDDDDD"/>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83" name="Freeform 70">
              <a:extLst>
                <a:ext uri="{FF2B5EF4-FFF2-40B4-BE49-F238E27FC236}">
                  <a16:creationId xmlns:a16="http://schemas.microsoft.com/office/drawing/2014/main" id="{4A88383C-61F9-1949-9D88-EC83EDA3F2B6}"/>
                </a:ext>
              </a:extLst>
            </p:cNvPr>
            <p:cNvSpPr>
              <a:spLocks/>
            </p:cNvSpPr>
            <p:nvPr/>
          </p:nvSpPr>
          <p:spPr bwMode="auto">
            <a:xfrm>
              <a:off x="2976418" y="4045819"/>
              <a:ext cx="552450" cy="2082800"/>
            </a:xfrm>
            <a:custGeom>
              <a:avLst/>
              <a:gdLst>
                <a:gd name="T0" fmla="*/ 0 w 348"/>
                <a:gd name="T1" fmla="*/ 2147483647 h 1312"/>
                <a:gd name="T2" fmla="*/ 2147483647 w 348"/>
                <a:gd name="T3" fmla="*/ 0 h 1312"/>
                <a:gd name="T4" fmla="*/ 2147483647 w 348"/>
                <a:gd name="T5" fmla="*/ 2147483647 h 1312"/>
                <a:gd name="T6" fmla="*/ 2147483647 w 348"/>
                <a:gd name="T7" fmla="*/ 2147483647 h 1312"/>
                <a:gd name="T8" fmla="*/ 0 w 348"/>
                <a:gd name="T9" fmla="*/ 2147483647 h 13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48" h="1312">
                  <a:moveTo>
                    <a:pt x="0" y="1306"/>
                  </a:moveTo>
                  <a:lnTo>
                    <a:pt x="348" y="0"/>
                  </a:lnTo>
                  <a:lnTo>
                    <a:pt x="342" y="1258"/>
                  </a:lnTo>
                  <a:lnTo>
                    <a:pt x="180" y="1312"/>
                  </a:lnTo>
                  <a:lnTo>
                    <a:pt x="0" y="1306"/>
                  </a:lnTo>
                  <a:close/>
                </a:path>
              </a:pathLst>
            </a:custGeom>
            <a:gradFill rotWithShape="1">
              <a:gsLst>
                <a:gs pos="0">
                  <a:srgbClr val="FFFFFF"/>
                </a:gs>
                <a:gs pos="100000">
                  <a:srgbClr val="B2B2B2"/>
                </a:gs>
              </a:gsLst>
              <a:lin ang="0" scaled="1"/>
            </a:gradFill>
            <a:ln w="9525">
              <a:solidFill>
                <a:srgbClr val="DDDDDD"/>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84" name="Rectangle 23">
              <a:extLst>
                <a:ext uri="{FF2B5EF4-FFF2-40B4-BE49-F238E27FC236}">
                  <a16:creationId xmlns:a16="http://schemas.microsoft.com/office/drawing/2014/main" id="{AC94A5E0-4794-4246-825A-61CE412794C5}"/>
                </a:ext>
              </a:extLst>
            </p:cNvPr>
            <p:cNvSpPr>
              <a:spLocks noChangeArrowheads="1"/>
            </p:cNvSpPr>
            <p:nvPr/>
          </p:nvSpPr>
          <p:spPr bwMode="auto">
            <a:xfrm>
              <a:off x="3573318" y="4001369"/>
              <a:ext cx="1296988" cy="1981200"/>
            </a:xfrm>
            <a:prstGeom prst="rect">
              <a:avLst/>
            </a:prstGeom>
            <a:solidFill>
              <a:srgbClr val="00009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36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85" name="Rectangle 24">
              <a:extLst>
                <a:ext uri="{FF2B5EF4-FFF2-40B4-BE49-F238E27FC236}">
                  <a16:creationId xmlns:a16="http://schemas.microsoft.com/office/drawing/2014/main" id="{6F8DDC46-C4B7-DF4E-8AF5-C602B6EAA1C4}"/>
                </a:ext>
              </a:extLst>
            </p:cNvPr>
            <p:cNvSpPr>
              <a:spLocks noChangeArrowheads="1"/>
            </p:cNvSpPr>
            <p:nvPr/>
          </p:nvSpPr>
          <p:spPr bwMode="auto">
            <a:xfrm>
              <a:off x="3535218" y="4055344"/>
              <a:ext cx="1273175" cy="1979613"/>
            </a:xfrm>
            <a:prstGeom prst="rect">
              <a:avLst/>
            </a:prstGeom>
            <a:solidFill>
              <a:srgbClr val="FFFFFF"/>
            </a:solidFill>
            <a:ln w="28575">
              <a:solidFill>
                <a:srgbClr val="000000"/>
              </a:solidFill>
              <a:miter lim="800000"/>
              <a:headEnd/>
              <a:tailEnd/>
            </a:ln>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36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86" name="Line 25">
              <a:extLst>
                <a:ext uri="{FF2B5EF4-FFF2-40B4-BE49-F238E27FC236}">
                  <a16:creationId xmlns:a16="http://schemas.microsoft.com/office/drawing/2014/main" id="{DBA82451-A905-D646-87C3-445C7FB42130}"/>
                </a:ext>
              </a:extLst>
            </p:cNvPr>
            <p:cNvSpPr>
              <a:spLocks noChangeShapeType="1"/>
            </p:cNvSpPr>
            <p:nvPr/>
          </p:nvSpPr>
          <p:spPr bwMode="auto">
            <a:xfrm>
              <a:off x="3544743" y="4815757"/>
              <a:ext cx="1263650" cy="3175"/>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87" name="Text Box 26">
              <a:extLst>
                <a:ext uri="{FF2B5EF4-FFF2-40B4-BE49-F238E27FC236}">
                  <a16:creationId xmlns:a16="http://schemas.microsoft.com/office/drawing/2014/main" id="{20A57016-2D36-9945-9BC2-7F8B323410D1}"/>
                </a:ext>
              </a:extLst>
            </p:cNvPr>
            <p:cNvSpPr txBox="1">
              <a:spLocks noChangeArrowheads="1"/>
            </p:cNvSpPr>
            <p:nvPr/>
          </p:nvSpPr>
          <p:spPr bwMode="auto">
            <a:xfrm>
              <a:off x="3501881" y="4841309"/>
              <a:ext cx="1317625" cy="2899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transport</a:t>
              </a:r>
            </a:p>
          </p:txBody>
        </p:sp>
        <p:sp>
          <p:nvSpPr>
            <p:cNvPr id="188" name="Line 27">
              <a:extLst>
                <a:ext uri="{FF2B5EF4-FFF2-40B4-BE49-F238E27FC236}">
                  <a16:creationId xmlns:a16="http://schemas.microsoft.com/office/drawing/2014/main" id="{C4DE758D-2140-4D46-8462-D030054EF893}"/>
                </a:ext>
              </a:extLst>
            </p:cNvPr>
            <p:cNvSpPr>
              <a:spLocks noChangeShapeType="1"/>
            </p:cNvSpPr>
            <p:nvPr/>
          </p:nvSpPr>
          <p:spPr bwMode="auto">
            <a:xfrm>
              <a:off x="3552681" y="5136432"/>
              <a:ext cx="1263650" cy="3175"/>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89" name="Line 28">
              <a:extLst>
                <a:ext uri="{FF2B5EF4-FFF2-40B4-BE49-F238E27FC236}">
                  <a16:creationId xmlns:a16="http://schemas.microsoft.com/office/drawing/2014/main" id="{54E984A7-4546-6E49-B9F8-528EAF4E1F35}"/>
                </a:ext>
              </a:extLst>
            </p:cNvPr>
            <p:cNvSpPr>
              <a:spLocks noChangeShapeType="1"/>
            </p:cNvSpPr>
            <p:nvPr/>
          </p:nvSpPr>
          <p:spPr bwMode="auto">
            <a:xfrm>
              <a:off x="3538393" y="5445994"/>
              <a:ext cx="1263650" cy="3175"/>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90" name="Line 29">
              <a:extLst>
                <a:ext uri="{FF2B5EF4-FFF2-40B4-BE49-F238E27FC236}">
                  <a16:creationId xmlns:a16="http://schemas.microsoft.com/office/drawing/2014/main" id="{85DE9E64-476F-6F4E-8BFA-3205F1E596F5}"/>
                </a:ext>
              </a:extLst>
            </p:cNvPr>
            <p:cNvSpPr>
              <a:spLocks noChangeShapeType="1"/>
            </p:cNvSpPr>
            <p:nvPr/>
          </p:nvSpPr>
          <p:spPr bwMode="auto">
            <a:xfrm>
              <a:off x="3538393" y="5731744"/>
              <a:ext cx="1263650" cy="3175"/>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91" name="Text Box 26">
              <a:extLst>
                <a:ext uri="{FF2B5EF4-FFF2-40B4-BE49-F238E27FC236}">
                  <a16:creationId xmlns:a16="http://schemas.microsoft.com/office/drawing/2014/main" id="{A1B9282E-64F8-1442-8F95-7A9813CE8F60}"/>
                </a:ext>
              </a:extLst>
            </p:cNvPr>
            <p:cNvSpPr txBox="1">
              <a:spLocks noChangeArrowheads="1"/>
            </p:cNvSpPr>
            <p:nvPr/>
          </p:nvSpPr>
          <p:spPr bwMode="auto">
            <a:xfrm>
              <a:off x="3536806" y="4045819"/>
              <a:ext cx="1317625" cy="2899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application</a:t>
              </a:r>
            </a:p>
          </p:txBody>
        </p:sp>
        <p:sp>
          <p:nvSpPr>
            <p:cNvPr id="192" name="Text Box 26">
              <a:extLst>
                <a:ext uri="{FF2B5EF4-FFF2-40B4-BE49-F238E27FC236}">
                  <a16:creationId xmlns:a16="http://schemas.microsoft.com/office/drawing/2014/main" id="{83782313-46E0-BE46-BEED-BDC4F6A04AD7}"/>
                </a:ext>
              </a:extLst>
            </p:cNvPr>
            <p:cNvSpPr txBox="1">
              <a:spLocks noChangeArrowheads="1"/>
            </p:cNvSpPr>
            <p:nvPr/>
          </p:nvSpPr>
          <p:spPr bwMode="auto">
            <a:xfrm>
              <a:off x="3492356" y="5746184"/>
              <a:ext cx="1317625" cy="2899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physical</a:t>
              </a:r>
            </a:p>
          </p:txBody>
        </p:sp>
        <p:sp>
          <p:nvSpPr>
            <p:cNvPr id="193" name="Text Box 26">
              <a:extLst>
                <a:ext uri="{FF2B5EF4-FFF2-40B4-BE49-F238E27FC236}">
                  <a16:creationId xmlns:a16="http://schemas.microsoft.com/office/drawing/2014/main" id="{E3A71501-A89A-D249-84FB-20D98047A254}"/>
                </a:ext>
              </a:extLst>
            </p:cNvPr>
            <p:cNvSpPr txBox="1">
              <a:spLocks noChangeArrowheads="1"/>
            </p:cNvSpPr>
            <p:nvPr/>
          </p:nvSpPr>
          <p:spPr bwMode="auto">
            <a:xfrm>
              <a:off x="3511406" y="5453266"/>
              <a:ext cx="1317625" cy="2899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link</a:t>
              </a:r>
            </a:p>
          </p:txBody>
        </p:sp>
        <p:sp>
          <p:nvSpPr>
            <p:cNvPr id="194" name="Text Box 26">
              <a:extLst>
                <a:ext uri="{FF2B5EF4-FFF2-40B4-BE49-F238E27FC236}">
                  <a16:creationId xmlns:a16="http://schemas.microsoft.com/office/drawing/2014/main" id="{6C7F0039-C145-9D4F-92E4-1AF9B0406DA4}"/>
                </a:ext>
              </a:extLst>
            </p:cNvPr>
            <p:cNvSpPr txBox="1">
              <a:spLocks noChangeArrowheads="1"/>
            </p:cNvSpPr>
            <p:nvPr/>
          </p:nvSpPr>
          <p:spPr bwMode="auto">
            <a:xfrm>
              <a:off x="3501881" y="5157990"/>
              <a:ext cx="1317625" cy="2899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network</a:t>
              </a:r>
            </a:p>
          </p:txBody>
        </p:sp>
        <p:grpSp>
          <p:nvGrpSpPr>
            <p:cNvPr id="216" name="Group 179">
              <a:extLst>
                <a:ext uri="{FF2B5EF4-FFF2-40B4-BE49-F238E27FC236}">
                  <a16:creationId xmlns:a16="http://schemas.microsoft.com/office/drawing/2014/main" id="{D0DD382B-DAC3-2346-B02D-B07D99212014}"/>
                </a:ext>
              </a:extLst>
            </p:cNvPr>
            <p:cNvGrpSpPr>
              <a:grpSpLocks/>
            </p:cNvGrpSpPr>
            <p:nvPr/>
          </p:nvGrpSpPr>
          <p:grpSpPr bwMode="auto">
            <a:xfrm>
              <a:off x="2511281" y="5555532"/>
              <a:ext cx="800100" cy="828675"/>
              <a:chOff x="-44" y="1473"/>
              <a:chExt cx="981" cy="1105"/>
            </a:xfrm>
          </p:grpSpPr>
          <p:pic>
            <p:nvPicPr>
              <p:cNvPr id="217" name="Picture 180" descr="desktop_computer_stylized_medium">
                <a:extLst>
                  <a:ext uri="{FF2B5EF4-FFF2-40B4-BE49-F238E27FC236}">
                    <a16:creationId xmlns:a16="http://schemas.microsoft.com/office/drawing/2014/main" id="{DED124CB-DBF2-BA4A-A3F5-D0D2EE27E0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18" name="Freeform 181">
                <a:extLst>
                  <a:ext uri="{FF2B5EF4-FFF2-40B4-BE49-F238E27FC236}">
                    <a16:creationId xmlns:a16="http://schemas.microsoft.com/office/drawing/2014/main" id="{45C70753-F80F-0E44-A5BE-EA6A01030121}"/>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219" name="Group 182">
              <a:extLst>
                <a:ext uri="{FF2B5EF4-FFF2-40B4-BE49-F238E27FC236}">
                  <a16:creationId xmlns:a16="http://schemas.microsoft.com/office/drawing/2014/main" id="{8C1F52F1-3DCD-D94D-B922-F8CEBAB5F0B4}"/>
                </a:ext>
              </a:extLst>
            </p:cNvPr>
            <p:cNvGrpSpPr>
              <a:grpSpLocks/>
            </p:cNvGrpSpPr>
            <p:nvPr/>
          </p:nvGrpSpPr>
          <p:grpSpPr bwMode="auto">
            <a:xfrm flipH="1">
              <a:off x="9493106" y="5469807"/>
              <a:ext cx="788987" cy="782637"/>
              <a:chOff x="-44" y="1473"/>
              <a:chExt cx="981" cy="1105"/>
            </a:xfrm>
          </p:grpSpPr>
          <p:pic>
            <p:nvPicPr>
              <p:cNvPr id="220" name="Picture 183" descr="desktop_computer_stylized_medium">
                <a:extLst>
                  <a:ext uri="{FF2B5EF4-FFF2-40B4-BE49-F238E27FC236}">
                    <a16:creationId xmlns:a16="http://schemas.microsoft.com/office/drawing/2014/main" id="{E6083DB7-3B07-6F40-9810-0033E2E06F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21" name="Freeform 184">
                <a:extLst>
                  <a:ext uri="{FF2B5EF4-FFF2-40B4-BE49-F238E27FC236}">
                    <a16:creationId xmlns:a16="http://schemas.microsoft.com/office/drawing/2014/main" id="{28CB0DC7-F192-5840-BCC3-B9D662106044}"/>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222" name="Group 185">
              <a:extLst>
                <a:ext uri="{FF2B5EF4-FFF2-40B4-BE49-F238E27FC236}">
                  <a16:creationId xmlns:a16="http://schemas.microsoft.com/office/drawing/2014/main" id="{7750F2FB-96FA-374A-AF56-26502EF04672}"/>
                </a:ext>
              </a:extLst>
            </p:cNvPr>
            <p:cNvGrpSpPr>
              <a:grpSpLocks/>
            </p:cNvGrpSpPr>
            <p:nvPr/>
          </p:nvGrpSpPr>
          <p:grpSpPr bwMode="auto">
            <a:xfrm>
              <a:off x="5083031" y="5055469"/>
              <a:ext cx="358775" cy="704850"/>
              <a:chOff x="4140" y="429"/>
              <a:chExt cx="1425" cy="2396"/>
            </a:xfrm>
          </p:grpSpPr>
          <p:sp>
            <p:nvSpPr>
              <p:cNvPr id="223" name="Freeform 186">
                <a:extLst>
                  <a:ext uri="{FF2B5EF4-FFF2-40B4-BE49-F238E27FC236}">
                    <a16:creationId xmlns:a16="http://schemas.microsoft.com/office/drawing/2014/main" id="{E441858B-A566-F746-B48C-912CA3020CC8}"/>
                  </a:ext>
                </a:extLst>
              </p:cNvPr>
              <p:cNvSpPr>
                <a:spLocks/>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24" name="Rectangle 187">
                <a:extLst>
                  <a:ext uri="{FF2B5EF4-FFF2-40B4-BE49-F238E27FC236}">
                    <a16:creationId xmlns:a16="http://schemas.microsoft.com/office/drawing/2014/main" id="{20003129-35A4-1E46-8065-8AF4C6403D57}"/>
                  </a:ext>
                </a:extLst>
              </p:cNvPr>
              <p:cNvSpPr>
                <a:spLocks noChangeArrowheads="1"/>
              </p:cNvSpPr>
              <p:nvPr/>
            </p:nvSpPr>
            <p:spPr bwMode="auto">
              <a:xfrm>
                <a:off x="4203" y="429"/>
                <a:ext cx="1053" cy="2283"/>
              </a:xfrm>
              <a:prstGeom prst="rect">
                <a:avLst/>
              </a:pr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25" name="Freeform 188">
                <a:extLst>
                  <a:ext uri="{FF2B5EF4-FFF2-40B4-BE49-F238E27FC236}">
                    <a16:creationId xmlns:a16="http://schemas.microsoft.com/office/drawing/2014/main" id="{6F94D7AE-C4D1-AF4A-B970-086B7D245ACF}"/>
                  </a:ext>
                </a:extLst>
              </p:cNvPr>
              <p:cNvSpPr>
                <a:spLocks/>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26" name="Freeform 189">
                <a:extLst>
                  <a:ext uri="{FF2B5EF4-FFF2-40B4-BE49-F238E27FC236}">
                    <a16:creationId xmlns:a16="http://schemas.microsoft.com/office/drawing/2014/main" id="{EAFC03EF-54DF-8942-9852-25739DA158B4}"/>
                  </a:ext>
                </a:extLst>
              </p:cNvPr>
              <p:cNvSpPr>
                <a:spLocks/>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27" name="Rectangle 190">
                <a:extLst>
                  <a:ext uri="{FF2B5EF4-FFF2-40B4-BE49-F238E27FC236}">
                    <a16:creationId xmlns:a16="http://schemas.microsoft.com/office/drawing/2014/main" id="{2241F7B6-5281-A74E-8DCB-3BE3777E9369}"/>
                  </a:ext>
                </a:extLst>
              </p:cNvPr>
              <p:cNvSpPr>
                <a:spLocks noChangeArrowheads="1"/>
              </p:cNvSpPr>
              <p:nvPr/>
            </p:nvSpPr>
            <p:spPr bwMode="auto">
              <a:xfrm>
                <a:off x="4209" y="693"/>
                <a:ext cx="599" cy="49"/>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228" name="Group 191">
                <a:extLst>
                  <a:ext uri="{FF2B5EF4-FFF2-40B4-BE49-F238E27FC236}">
                    <a16:creationId xmlns:a16="http://schemas.microsoft.com/office/drawing/2014/main" id="{02DB0249-6EBB-FF4B-B17F-CC771B255D00}"/>
                  </a:ext>
                </a:extLst>
              </p:cNvPr>
              <p:cNvGrpSpPr>
                <a:grpSpLocks/>
              </p:cNvGrpSpPr>
              <p:nvPr/>
            </p:nvGrpSpPr>
            <p:grpSpPr bwMode="auto">
              <a:xfrm>
                <a:off x="4749" y="668"/>
                <a:ext cx="581" cy="145"/>
                <a:chOff x="614" y="2568"/>
                <a:chExt cx="725" cy="139"/>
              </a:xfrm>
            </p:grpSpPr>
            <p:sp>
              <p:nvSpPr>
                <p:cNvPr id="253" name="AutoShape 192">
                  <a:extLst>
                    <a:ext uri="{FF2B5EF4-FFF2-40B4-BE49-F238E27FC236}">
                      <a16:creationId xmlns:a16="http://schemas.microsoft.com/office/drawing/2014/main" id="{BE55370E-BC12-1B42-9E3C-C950033EEF89}"/>
                    </a:ext>
                  </a:extLst>
                </p:cNvPr>
                <p:cNvSpPr>
                  <a:spLocks noChangeArrowheads="1"/>
                </p:cNvSpPr>
                <p:nvPr/>
              </p:nvSpPr>
              <p:spPr bwMode="auto">
                <a:xfrm>
                  <a:off x="617" y="2567"/>
                  <a:ext cx="724" cy="140"/>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54" name="AutoShape 193">
                  <a:extLst>
                    <a:ext uri="{FF2B5EF4-FFF2-40B4-BE49-F238E27FC236}">
                      <a16:creationId xmlns:a16="http://schemas.microsoft.com/office/drawing/2014/main" id="{1BBB99EB-2FFB-5942-9855-24BEE1C68997}"/>
                    </a:ext>
                  </a:extLst>
                </p:cNvPr>
                <p:cNvSpPr>
                  <a:spLocks noChangeArrowheads="1"/>
                </p:cNvSpPr>
                <p:nvPr/>
              </p:nvSpPr>
              <p:spPr bwMode="auto">
                <a:xfrm>
                  <a:off x="633" y="2582"/>
                  <a:ext cx="692"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229" name="Rectangle 194">
                <a:extLst>
                  <a:ext uri="{FF2B5EF4-FFF2-40B4-BE49-F238E27FC236}">
                    <a16:creationId xmlns:a16="http://schemas.microsoft.com/office/drawing/2014/main" id="{9C5699FC-2B4E-BD46-B9CC-CA578E2EA709}"/>
                  </a:ext>
                </a:extLst>
              </p:cNvPr>
              <p:cNvSpPr>
                <a:spLocks noChangeArrowheads="1"/>
              </p:cNvSpPr>
              <p:nvPr/>
            </p:nvSpPr>
            <p:spPr bwMode="auto">
              <a:xfrm>
                <a:off x="4222" y="1017"/>
                <a:ext cx="599" cy="49"/>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230" name="Group 195">
                <a:extLst>
                  <a:ext uri="{FF2B5EF4-FFF2-40B4-BE49-F238E27FC236}">
                    <a16:creationId xmlns:a16="http://schemas.microsoft.com/office/drawing/2014/main" id="{676615F3-A30A-9740-8080-AFEE6BAAEF98}"/>
                  </a:ext>
                </a:extLst>
              </p:cNvPr>
              <p:cNvGrpSpPr>
                <a:grpSpLocks/>
              </p:cNvGrpSpPr>
              <p:nvPr/>
            </p:nvGrpSpPr>
            <p:grpSpPr bwMode="auto">
              <a:xfrm>
                <a:off x="4747" y="994"/>
                <a:ext cx="581" cy="134"/>
                <a:chOff x="614" y="2568"/>
                <a:chExt cx="725" cy="139"/>
              </a:xfrm>
            </p:grpSpPr>
            <p:sp>
              <p:nvSpPr>
                <p:cNvPr id="251" name="AutoShape 196">
                  <a:extLst>
                    <a:ext uri="{FF2B5EF4-FFF2-40B4-BE49-F238E27FC236}">
                      <a16:creationId xmlns:a16="http://schemas.microsoft.com/office/drawing/2014/main" id="{D31569A0-2CDC-3B4B-B7FA-067BF2CB0D93}"/>
                    </a:ext>
                  </a:extLst>
                </p:cNvPr>
                <p:cNvSpPr>
                  <a:spLocks noChangeArrowheads="1"/>
                </p:cNvSpPr>
                <p:nvPr/>
              </p:nvSpPr>
              <p:spPr bwMode="auto">
                <a:xfrm>
                  <a:off x="612" y="2570"/>
                  <a:ext cx="724" cy="162"/>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52" name="AutoShape 197">
                  <a:extLst>
                    <a:ext uri="{FF2B5EF4-FFF2-40B4-BE49-F238E27FC236}">
                      <a16:creationId xmlns:a16="http://schemas.microsoft.com/office/drawing/2014/main" id="{5D70C5E6-3DFB-1D45-8469-DE5EA96E13E8}"/>
                    </a:ext>
                  </a:extLst>
                </p:cNvPr>
                <p:cNvSpPr>
                  <a:spLocks noChangeArrowheads="1"/>
                </p:cNvSpPr>
                <p:nvPr/>
              </p:nvSpPr>
              <p:spPr bwMode="auto">
                <a:xfrm>
                  <a:off x="628" y="2586"/>
                  <a:ext cx="692" cy="106"/>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231" name="Rectangle 198">
                <a:extLst>
                  <a:ext uri="{FF2B5EF4-FFF2-40B4-BE49-F238E27FC236}">
                    <a16:creationId xmlns:a16="http://schemas.microsoft.com/office/drawing/2014/main" id="{AE060187-10EA-1F4E-AEDE-8C6C0E8358D2}"/>
                  </a:ext>
                </a:extLst>
              </p:cNvPr>
              <p:cNvSpPr>
                <a:spLocks noChangeArrowheads="1"/>
              </p:cNvSpPr>
              <p:nvPr/>
            </p:nvSpPr>
            <p:spPr bwMode="auto">
              <a:xfrm>
                <a:off x="4216" y="1357"/>
                <a:ext cx="599" cy="49"/>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32" name="Rectangle 199">
                <a:extLst>
                  <a:ext uri="{FF2B5EF4-FFF2-40B4-BE49-F238E27FC236}">
                    <a16:creationId xmlns:a16="http://schemas.microsoft.com/office/drawing/2014/main" id="{32874526-51C0-C749-BDC8-3D9F62AFE767}"/>
                  </a:ext>
                </a:extLst>
              </p:cNvPr>
              <p:cNvSpPr>
                <a:spLocks noChangeArrowheads="1"/>
              </p:cNvSpPr>
              <p:nvPr/>
            </p:nvSpPr>
            <p:spPr bwMode="auto">
              <a:xfrm>
                <a:off x="4228" y="1654"/>
                <a:ext cx="593" cy="49"/>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233" name="Group 200">
                <a:extLst>
                  <a:ext uri="{FF2B5EF4-FFF2-40B4-BE49-F238E27FC236}">
                    <a16:creationId xmlns:a16="http://schemas.microsoft.com/office/drawing/2014/main" id="{09E63F43-E74F-6045-A673-3756891EE94D}"/>
                  </a:ext>
                </a:extLst>
              </p:cNvPr>
              <p:cNvGrpSpPr>
                <a:grpSpLocks/>
              </p:cNvGrpSpPr>
              <p:nvPr/>
            </p:nvGrpSpPr>
            <p:grpSpPr bwMode="auto">
              <a:xfrm>
                <a:off x="4735" y="1627"/>
                <a:ext cx="582" cy="151"/>
                <a:chOff x="614" y="2568"/>
                <a:chExt cx="725" cy="139"/>
              </a:xfrm>
            </p:grpSpPr>
            <p:sp>
              <p:nvSpPr>
                <p:cNvPr id="249" name="AutoShape 201">
                  <a:extLst>
                    <a:ext uri="{FF2B5EF4-FFF2-40B4-BE49-F238E27FC236}">
                      <a16:creationId xmlns:a16="http://schemas.microsoft.com/office/drawing/2014/main" id="{0296B9BB-82CD-2A45-8E56-F4ACF6FCC028}"/>
                    </a:ext>
                  </a:extLst>
                </p:cNvPr>
                <p:cNvSpPr>
                  <a:spLocks noChangeArrowheads="1"/>
                </p:cNvSpPr>
                <p:nvPr/>
              </p:nvSpPr>
              <p:spPr bwMode="auto">
                <a:xfrm>
                  <a:off x="611" y="2568"/>
                  <a:ext cx="730" cy="139"/>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50" name="AutoShape 202">
                  <a:extLst>
                    <a:ext uri="{FF2B5EF4-FFF2-40B4-BE49-F238E27FC236}">
                      <a16:creationId xmlns:a16="http://schemas.microsoft.com/office/drawing/2014/main" id="{DD3C3254-A817-B449-AE0F-31BEFF504A04}"/>
                    </a:ext>
                  </a:extLst>
                </p:cNvPr>
                <p:cNvSpPr>
                  <a:spLocks noChangeArrowheads="1"/>
                </p:cNvSpPr>
                <p:nvPr/>
              </p:nvSpPr>
              <p:spPr bwMode="auto">
                <a:xfrm>
                  <a:off x="627" y="2583"/>
                  <a:ext cx="699"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234" name="Freeform 203">
                <a:extLst>
                  <a:ext uri="{FF2B5EF4-FFF2-40B4-BE49-F238E27FC236}">
                    <a16:creationId xmlns:a16="http://schemas.microsoft.com/office/drawing/2014/main" id="{D05041BE-8046-EB49-A23A-C7FEB06D9108}"/>
                  </a:ext>
                </a:extLst>
              </p:cNvPr>
              <p:cNvSpPr>
                <a:spLocks/>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235" name="Group 204">
                <a:extLst>
                  <a:ext uri="{FF2B5EF4-FFF2-40B4-BE49-F238E27FC236}">
                    <a16:creationId xmlns:a16="http://schemas.microsoft.com/office/drawing/2014/main" id="{BD1D997D-F690-4C4E-9473-F0433427C91F}"/>
                  </a:ext>
                </a:extLst>
              </p:cNvPr>
              <p:cNvGrpSpPr>
                <a:grpSpLocks/>
              </p:cNvGrpSpPr>
              <p:nvPr/>
            </p:nvGrpSpPr>
            <p:grpSpPr bwMode="auto">
              <a:xfrm>
                <a:off x="4739" y="1327"/>
                <a:ext cx="582" cy="139"/>
                <a:chOff x="614" y="2568"/>
                <a:chExt cx="725" cy="139"/>
              </a:xfrm>
            </p:grpSpPr>
            <p:sp>
              <p:nvSpPr>
                <p:cNvPr id="247" name="AutoShape 205">
                  <a:extLst>
                    <a:ext uri="{FF2B5EF4-FFF2-40B4-BE49-F238E27FC236}">
                      <a16:creationId xmlns:a16="http://schemas.microsoft.com/office/drawing/2014/main" id="{631C3D3D-8F7D-6F44-AD56-665A5242B691}"/>
                    </a:ext>
                  </a:extLst>
                </p:cNvPr>
                <p:cNvSpPr>
                  <a:spLocks noChangeArrowheads="1"/>
                </p:cNvSpPr>
                <p:nvPr/>
              </p:nvSpPr>
              <p:spPr bwMode="auto">
                <a:xfrm>
                  <a:off x="614" y="2566"/>
                  <a:ext cx="723" cy="140"/>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48" name="AutoShape 206">
                  <a:extLst>
                    <a:ext uri="{FF2B5EF4-FFF2-40B4-BE49-F238E27FC236}">
                      <a16:creationId xmlns:a16="http://schemas.microsoft.com/office/drawing/2014/main" id="{E7F87D38-4528-0F45-9911-B79B599D25FC}"/>
                    </a:ext>
                  </a:extLst>
                </p:cNvPr>
                <p:cNvSpPr>
                  <a:spLocks noChangeArrowheads="1"/>
                </p:cNvSpPr>
                <p:nvPr/>
              </p:nvSpPr>
              <p:spPr bwMode="auto">
                <a:xfrm>
                  <a:off x="630" y="2582"/>
                  <a:ext cx="691" cy="108"/>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236" name="Rectangle 207">
                <a:extLst>
                  <a:ext uri="{FF2B5EF4-FFF2-40B4-BE49-F238E27FC236}">
                    <a16:creationId xmlns:a16="http://schemas.microsoft.com/office/drawing/2014/main" id="{60B24777-81BE-BC42-AC64-6F2229E5FBE5}"/>
                  </a:ext>
                </a:extLst>
              </p:cNvPr>
              <p:cNvSpPr>
                <a:spLocks noChangeArrowheads="1"/>
              </p:cNvSpPr>
              <p:nvPr/>
            </p:nvSpPr>
            <p:spPr bwMode="auto">
              <a:xfrm>
                <a:off x="5250" y="429"/>
                <a:ext cx="69" cy="2288"/>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37" name="Freeform 208">
                <a:extLst>
                  <a:ext uri="{FF2B5EF4-FFF2-40B4-BE49-F238E27FC236}">
                    <a16:creationId xmlns:a16="http://schemas.microsoft.com/office/drawing/2014/main" id="{FD1049FD-ADAC-FC43-A186-6585ECAE4331}"/>
                  </a:ext>
                </a:extLst>
              </p:cNvPr>
              <p:cNvSpPr>
                <a:spLocks/>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38" name="Freeform 209">
                <a:extLst>
                  <a:ext uri="{FF2B5EF4-FFF2-40B4-BE49-F238E27FC236}">
                    <a16:creationId xmlns:a16="http://schemas.microsoft.com/office/drawing/2014/main" id="{A25585BA-2AFC-3047-B9D5-7CC45D5DBC49}"/>
                  </a:ext>
                </a:extLst>
              </p:cNvPr>
              <p:cNvSpPr>
                <a:spLocks/>
              </p:cNvSpPr>
              <p:nvPr/>
            </p:nvSpPr>
            <p:spPr bwMode="auto">
              <a:xfrm>
                <a:off x="5315" y="680"/>
                <a:ext cx="244" cy="240"/>
              </a:xfrm>
              <a:custGeom>
                <a:avLst/>
                <a:gdLst>
                  <a:gd name="T0" fmla="*/ 0 w 304"/>
                  <a:gd name="T1" fmla="*/ 0 h 288"/>
                  <a:gd name="T2" fmla="*/ 34 w 304"/>
                  <a:gd name="T3" fmla="*/ 27 h 288"/>
                  <a:gd name="T4" fmla="*/ 31 w 304"/>
                  <a:gd name="T5" fmla="*/ 48 h 288"/>
                  <a:gd name="T6" fmla="*/ 2 w 304"/>
                  <a:gd name="T7" fmla="*/ 2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39" name="Oval 210">
                <a:extLst>
                  <a:ext uri="{FF2B5EF4-FFF2-40B4-BE49-F238E27FC236}">
                    <a16:creationId xmlns:a16="http://schemas.microsoft.com/office/drawing/2014/main" id="{78C608B6-FCB9-3F43-A504-D33DD77827D8}"/>
                  </a:ext>
                </a:extLst>
              </p:cNvPr>
              <p:cNvSpPr>
                <a:spLocks noChangeArrowheads="1"/>
              </p:cNvSpPr>
              <p:nvPr/>
            </p:nvSpPr>
            <p:spPr bwMode="auto">
              <a:xfrm>
                <a:off x="5515" y="2609"/>
                <a:ext cx="50" cy="97"/>
              </a:xfrm>
              <a:prstGeom prst="ellipse">
                <a:avLst/>
              </a:prstGeom>
              <a:solidFill>
                <a:srgbClr val="3333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40" name="Freeform 211">
                <a:extLst>
                  <a:ext uri="{FF2B5EF4-FFF2-40B4-BE49-F238E27FC236}">
                    <a16:creationId xmlns:a16="http://schemas.microsoft.com/office/drawing/2014/main" id="{F24BE4FA-86B6-5840-8B76-BF70EF006A8E}"/>
                  </a:ext>
                </a:extLst>
              </p:cNvPr>
              <p:cNvSpPr>
                <a:spLocks/>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41" name="AutoShape 212">
                <a:extLst>
                  <a:ext uri="{FF2B5EF4-FFF2-40B4-BE49-F238E27FC236}">
                    <a16:creationId xmlns:a16="http://schemas.microsoft.com/office/drawing/2014/main" id="{22C6B4EC-00C6-BA43-95E2-370E8204DDA3}"/>
                  </a:ext>
                </a:extLst>
              </p:cNvPr>
              <p:cNvSpPr>
                <a:spLocks noChangeArrowheads="1"/>
              </p:cNvSpPr>
              <p:nvPr/>
            </p:nvSpPr>
            <p:spPr bwMode="auto">
              <a:xfrm>
                <a:off x="4140" y="2679"/>
                <a:ext cx="1198" cy="146"/>
              </a:xfrm>
              <a:prstGeom prst="roundRect">
                <a:avLst>
                  <a:gd name="adj" fmla="val 50000"/>
                </a:avLst>
              </a:prstGeom>
              <a:solidFill>
                <a:srgbClr val="DDDDDD"/>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42" name="AutoShape 213">
                <a:extLst>
                  <a:ext uri="{FF2B5EF4-FFF2-40B4-BE49-F238E27FC236}">
                    <a16:creationId xmlns:a16="http://schemas.microsoft.com/office/drawing/2014/main" id="{7B9210ED-D802-C84E-8A67-93399801B5DA}"/>
                  </a:ext>
                </a:extLst>
              </p:cNvPr>
              <p:cNvSpPr>
                <a:spLocks noChangeArrowheads="1"/>
              </p:cNvSpPr>
              <p:nvPr/>
            </p:nvSpPr>
            <p:spPr bwMode="auto">
              <a:xfrm>
                <a:off x="4203" y="2712"/>
                <a:ext cx="1072" cy="81"/>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43" name="Oval 214">
                <a:extLst>
                  <a:ext uri="{FF2B5EF4-FFF2-40B4-BE49-F238E27FC236}">
                    <a16:creationId xmlns:a16="http://schemas.microsoft.com/office/drawing/2014/main" id="{552E77C8-7BFE-BF4D-8F0B-DF6513BE6459}"/>
                  </a:ext>
                </a:extLst>
              </p:cNvPr>
              <p:cNvSpPr>
                <a:spLocks noChangeArrowheads="1"/>
              </p:cNvSpPr>
              <p:nvPr/>
            </p:nvSpPr>
            <p:spPr bwMode="auto">
              <a:xfrm>
                <a:off x="4310" y="2382"/>
                <a:ext cx="158" cy="146"/>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44" name="Oval 215">
                <a:extLst>
                  <a:ext uri="{FF2B5EF4-FFF2-40B4-BE49-F238E27FC236}">
                    <a16:creationId xmlns:a16="http://schemas.microsoft.com/office/drawing/2014/main" id="{86496A7E-E21F-444D-B883-E410329FF242}"/>
                  </a:ext>
                </a:extLst>
              </p:cNvPr>
              <p:cNvSpPr>
                <a:spLocks noChangeArrowheads="1"/>
              </p:cNvSpPr>
              <p:nvPr/>
            </p:nvSpPr>
            <p:spPr bwMode="auto">
              <a:xfrm>
                <a:off x="4487" y="2382"/>
                <a:ext cx="158" cy="146"/>
              </a:xfrm>
              <a:prstGeom prst="ellipse">
                <a:avLst/>
              </a:prstGeom>
              <a:solidFill>
                <a:srgbClr val="FF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800" b="0" i="0" u="none" strike="noStrike" kern="0" cap="none" spc="0" normalizeH="0" baseline="0" noProof="0">
                  <a:ln>
                    <a:noFill/>
                  </a:ln>
                  <a:solidFill>
                    <a:srgbClr val="FF0000"/>
                  </a:solidFill>
                  <a:effectLst/>
                  <a:uLnTx/>
                  <a:uFillTx/>
                  <a:latin typeface="Arial" charset="0"/>
                  <a:ea typeface="ＭＳ Ｐゴシック" charset="0"/>
                  <a:cs typeface="Arial" charset="0"/>
                </a:endParaRPr>
              </a:p>
            </p:txBody>
          </p:sp>
          <p:sp>
            <p:nvSpPr>
              <p:cNvPr id="245" name="Oval 216">
                <a:extLst>
                  <a:ext uri="{FF2B5EF4-FFF2-40B4-BE49-F238E27FC236}">
                    <a16:creationId xmlns:a16="http://schemas.microsoft.com/office/drawing/2014/main" id="{555E4B0D-EDB2-D04B-B9AD-93FA92DDAA2D}"/>
                  </a:ext>
                </a:extLst>
              </p:cNvPr>
              <p:cNvSpPr>
                <a:spLocks noChangeArrowheads="1"/>
              </p:cNvSpPr>
              <p:nvPr/>
            </p:nvSpPr>
            <p:spPr bwMode="auto">
              <a:xfrm>
                <a:off x="4663" y="2382"/>
                <a:ext cx="158" cy="140"/>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46" name="Rectangle 217">
                <a:extLst>
                  <a:ext uri="{FF2B5EF4-FFF2-40B4-BE49-F238E27FC236}">
                    <a16:creationId xmlns:a16="http://schemas.microsoft.com/office/drawing/2014/main" id="{DE659B39-E72A-634A-A2AC-C4BA4DC9C619}"/>
                  </a:ext>
                </a:extLst>
              </p:cNvPr>
              <p:cNvSpPr>
                <a:spLocks noChangeArrowheads="1"/>
              </p:cNvSpPr>
              <p:nvPr/>
            </p:nvSpPr>
            <p:spPr bwMode="auto">
              <a:xfrm>
                <a:off x="5061" y="1837"/>
                <a:ext cx="88" cy="761"/>
              </a:xfrm>
              <a:prstGeom prst="rect">
                <a:avLst/>
              </a:prstGeom>
              <a:solidFill>
                <a:srgbClr val="292929"/>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pic>
          <p:nvPicPr>
            <p:cNvPr id="261" name="Picture 2" descr="Image result for firefox logo">
              <a:extLst>
                <a:ext uri="{FF2B5EF4-FFF2-40B4-BE49-F238E27FC236}">
                  <a16:creationId xmlns:a16="http://schemas.microsoft.com/office/drawing/2014/main" id="{51A92539-D075-5644-9056-10960E5147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26336" y="4363319"/>
              <a:ext cx="387318" cy="362674"/>
            </a:xfrm>
            <a:prstGeom prst="rect">
              <a:avLst/>
            </a:prstGeom>
            <a:noFill/>
            <a:extLst>
              <a:ext uri="{909E8E84-426E-40dd-AFC4-6F175D3DCCD1}">
                <a14:hiddenFill xmlns=""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95E1F04B-A3B3-534D-A252-A4AC29C657DE}"/>
                </a:ext>
              </a:extLst>
            </p:cNvPr>
            <p:cNvSpPr txBox="1"/>
            <p:nvPr/>
          </p:nvSpPr>
          <p:spPr>
            <a:xfrm>
              <a:off x="5723493" y="3262667"/>
              <a:ext cx="1265812" cy="38034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HTTP server</a:t>
              </a:r>
            </a:p>
          </p:txBody>
        </p:sp>
        <p:pic>
          <p:nvPicPr>
            <p:cNvPr id="1028" name="Picture 4" descr="Image result for apache web server logo">
              <a:extLst>
                <a:ext uri="{FF2B5EF4-FFF2-40B4-BE49-F238E27FC236}">
                  <a16:creationId xmlns:a16="http://schemas.microsoft.com/office/drawing/2014/main" id="{2DA3452A-DE33-3D41-95D5-C755A419154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49399" y="3712220"/>
              <a:ext cx="1425575" cy="629170"/>
            </a:xfrm>
            <a:prstGeom prst="rect">
              <a:avLst/>
            </a:prstGeom>
            <a:noFill/>
            <a:extLst>
              <a:ext uri="{909E8E84-426E-40dd-AFC4-6F175D3DCCD1}">
                <a14:hiddenFill xmlns="" xmlns:a14="http://schemas.microsoft.com/office/drawing/2010/main">
                  <a:solidFill>
                    <a:srgbClr val="FFFFFF"/>
                  </a:solidFill>
                </a14:hiddenFill>
              </a:ext>
            </a:extLst>
          </p:spPr>
        </p:pic>
        <p:pic>
          <p:nvPicPr>
            <p:cNvPr id="262" name="Picture 2" descr="Image result for firefox logo">
              <a:extLst>
                <a:ext uri="{FF2B5EF4-FFF2-40B4-BE49-F238E27FC236}">
                  <a16:creationId xmlns:a16="http://schemas.microsoft.com/office/drawing/2014/main" id="{E576EC8B-3CC8-044B-BD3B-8A4342C698D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57699" y="4326644"/>
              <a:ext cx="387318" cy="362674"/>
            </a:xfrm>
            <a:prstGeom prst="rect">
              <a:avLst/>
            </a:prstGeom>
            <a:noFill/>
            <a:extLst>
              <a:ext uri="{909E8E84-426E-40dd-AFC4-6F175D3DCCD1}">
                <a14:hiddenFill xmlns="" xmlns:a14="http://schemas.microsoft.com/office/drawing/2010/main">
                  <a:solidFill>
                    <a:srgbClr val="FFFFFF"/>
                  </a:solidFill>
                </a14:hiddenFill>
              </a:ext>
            </a:extLst>
          </p:spPr>
        </p:pic>
        <p:pic>
          <p:nvPicPr>
            <p:cNvPr id="1032" name="Picture 8" descr="Image result for skype logo">
              <a:extLst>
                <a:ext uri="{FF2B5EF4-FFF2-40B4-BE49-F238E27FC236}">
                  <a16:creationId xmlns:a16="http://schemas.microsoft.com/office/drawing/2014/main" id="{44A9474D-942F-134E-B292-6ADA4675334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74515" y="4091654"/>
              <a:ext cx="387318" cy="392958"/>
            </a:xfrm>
            <a:prstGeom prst="rect">
              <a:avLst/>
            </a:prstGeom>
            <a:noFill/>
            <a:extLst>
              <a:ext uri="{909E8E84-426E-40dd-AFC4-6F175D3DCCD1}">
                <a14:hiddenFill xmlns="" xmlns:a14="http://schemas.microsoft.com/office/drawing/2010/main">
                  <a:solidFill>
                    <a:srgbClr val="FFFFFF"/>
                  </a:solidFill>
                </a14:hiddenFill>
              </a:ext>
            </a:extLst>
          </p:spPr>
        </p:pic>
        <p:sp>
          <p:nvSpPr>
            <p:cNvPr id="263" name="TextBox 262">
              <a:extLst>
                <a:ext uri="{FF2B5EF4-FFF2-40B4-BE49-F238E27FC236}">
                  <a16:creationId xmlns:a16="http://schemas.microsoft.com/office/drawing/2014/main" id="{DC4B02DA-C340-9945-87C2-952E1901FB43}"/>
                </a:ext>
              </a:extLst>
            </p:cNvPr>
            <p:cNvSpPr txBox="1"/>
            <p:nvPr/>
          </p:nvSpPr>
          <p:spPr>
            <a:xfrm>
              <a:off x="3822815" y="3627317"/>
              <a:ext cx="642362" cy="38034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client</a:t>
              </a:r>
            </a:p>
          </p:txBody>
        </p:sp>
        <p:pic>
          <p:nvPicPr>
            <p:cNvPr id="1034" name="Picture 10" descr="Image result for netflix logo png">
              <a:extLst>
                <a:ext uri="{FF2B5EF4-FFF2-40B4-BE49-F238E27FC236}">
                  <a16:creationId xmlns:a16="http://schemas.microsoft.com/office/drawing/2014/main" id="{9F652FAF-7820-6141-9F34-FDF8AEACBE0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632599" y="4424842"/>
              <a:ext cx="691469" cy="388951"/>
            </a:xfrm>
            <a:prstGeom prst="rect">
              <a:avLst/>
            </a:prstGeom>
            <a:noFill/>
            <a:extLst>
              <a:ext uri="{909E8E84-426E-40dd-AFC4-6F175D3DCCD1}">
                <a14:hiddenFill xmlns="" xmlns:a14="http://schemas.microsoft.com/office/drawing/2010/main">
                  <a:solidFill>
                    <a:srgbClr val="FFFFFF"/>
                  </a:solidFill>
                </a14:hiddenFill>
              </a:ext>
            </a:extLst>
          </p:spPr>
        </p:pic>
      </p:grpSp>
      <p:sp>
        <p:nvSpPr>
          <p:cNvPr id="271" name="Freeform 296">
            <a:extLst>
              <a:ext uri="{FF2B5EF4-FFF2-40B4-BE49-F238E27FC236}">
                <a16:creationId xmlns:a16="http://schemas.microsoft.com/office/drawing/2014/main" id="{06DFDE96-5B04-984C-B72D-22D074DF3E82}"/>
              </a:ext>
            </a:extLst>
          </p:cNvPr>
          <p:cNvSpPr>
            <a:spLocks/>
          </p:cNvSpPr>
          <p:nvPr/>
        </p:nvSpPr>
        <p:spPr bwMode="auto">
          <a:xfrm>
            <a:off x="4356586" y="4965666"/>
            <a:ext cx="3127375" cy="1498600"/>
          </a:xfrm>
          <a:custGeom>
            <a:avLst/>
            <a:gdLst>
              <a:gd name="T0" fmla="*/ 2147483647 w 1877"/>
              <a:gd name="T1" fmla="*/ 2147483647 h 917"/>
              <a:gd name="T2" fmla="*/ 2147483647 w 1877"/>
              <a:gd name="T3" fmla="*/ 2147483647 h 917"/>
              <a:gd name="T4" fmla="*/ 2147483647 w 1877"/>
              <a:gd name="T5" fmla="*/ 2147483647 h 917"/>
              <a:gd name="T6" fmla="*/ 2147483647 w 1877"/>
              <a:gd name="T7" fmla="*/ 2147483647 h 917"/>
              <a:gd name="T8" fmla="*/ 2147483647 w 1877"/>
              <a:gd name="T9" fmla="*/ 2147483647 h 917"/>
              <a:gd name="T10" fmla="*/ 2147483647 w 1877"/>
              <a:gd name="T11" fmla="*/ 2147483647 h 917"/>
              <a:gd name="T12" fmla="*/ 2147483647 w 1877"/>
              <a:gd name="T13" fmla="*/ 2147483647 h 917"/>
              <a:gd name="T14" fmla="*/ 2147483647 w 1877"/>
              <a:gd name="T15" fmla="*/ 2147483647 h 917"/>
              <a:gd name="T16" fmla="*/ 2147483647 w 1877"/>
              <a:gd name="T17" fmla="*/ 2147483647 h 917"/>
              <a:gd name="T18" fmla="*/ 2147483647 w 1877"/>
              <a:gd name="T19" fmla="*/ 2147483647 h 917"/>
              <a:gd name="T20" fmla="*/ 2147483647 w 1877"/>
              <a:gd name="T21" fmla="*/ 2147483647 h 917"/>
              <a:gd name="T22" fmla="*/ 2147483647 w 1877"/>
              <a:gd name="T23" fmla="*/ 2147483647 h 917"/>
              <a:gd name="T24" fmla="*/ 2147483647 w 1877"/>
              <a:gd name="T25" fmla="*/ 2147483647 h 917"/>
              <a:gd name="T26" fmla="*/ 2147483647 w 1877"/>
              <a:gd name="T27" fmla="*/ 2147483647 h 917"/>
              <a:gd name="T28" fmla="*/ 2147483647 w 1877"/>
              <a:gd name="T29" fmla="*/ 2147483647 h 917"/>
              <a:gd name="T30" fmla="*/ 2147483647 w 1877"/>
              <a:gd name="T31" fmla="*/ 2147483647 h 91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877"/>
              <a:gd name="T49" fmla="*/ 0 h 917"/>
              <a:gd name="T50" fmla="*/ 1877 w 1877"/>
              <a:gd name="T51" fmla="*/ 917 h 917"/>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877" h="917">
                <a:moveTo>
                  <a:pt x="889" y="23"/>
                </a:moveTo>
                <a:cubicBezTo>
                  <a:pt x="804" y="39"/>
                  <a:pt x="771" y="98"/>
                  <a:pt x="692" y="109"/>
                </a:cubicBezTo>
                <a:cubicBezTo>
                  <a:pt x="613" y="120"/>
                  <a:pt x="511" y="81"/>
                  <a:pt x="415" y="91"/>
                </a:cubicBezTo>
                <a:cubicBezTo>
                  <a:pt x="319" y="101"/>
                  <a:pt x="174" y="126"/>
                  <a:pt x="112" y="170"/>
                </a:cubicBezTo>
                <a:cubicBezTo>
                  <a:pt x="51" y="214"/>
                  <a:pt x="66" y="294"/>
                  <a:pt x="50" y="353"/>
                </a:cubicBezTo>
                <a:cubicBezTo>
                  <a:pt x="34" y="412"/>
                  <a:pt x="0" y="479"/>
                  <a:pt x="14" y="528"/>
                </a:cubicBezTo>
                <a:cubicBezTo>
                  <a:pt x="29" y="577"/>
                  <a:pt x="57" y="608"/>
                  <a:pt x="139" y="650"/>
                </a:cubicBezTo>
                <a:cubicBezTo>
                  <a:pt x="221" y="692"/>
                  <a:pt x="372" y="742"/>
                  <a:pt x="505" y="781"/>
                </a:cubicBezTo>
                <a:cubicBezTo>
                  <a:pt x="638" y="820"/>
                  <a:pt x="789" y="866"/>
                  <a:pt x="933" y="886"/>
                </a:cubicBezTo>
                <a:cubicBezTo>
                  <a:pt x="1077" y="906"/>
                  <a:pt x="1246" y="917"/>
                  <a:pt x="1370" y="901"/>
                </a:cubicBezTo>
                <a:cubicBezTo>
                  <a:pt x="1494" y="885"/>
                  <a:pt x="1594" y="839"/>
                  <a:pt x="1676" y="793"/>
                </a:cubicBezTo>
                <a:cubicBezTo>
                  <a:pt x="1758" y="747"/>
                  <a:pt x="1843" y="720"/>
                  <a:pt x="1860" y="624"/>
                </a:cubicBezTo>
                <a:cubicBezTo>
                  <a:pt x="1877" y="528"/>
                  <a:pt x="1835" y="306"/>
                  <a:pt x="1776" y="219"/>
                </a:cubicBezTo>
                <a:cubicBezTo>
                  <a:pt x="1717" y="132"/>
                  <a:pt x="1599" y="134"/>
                  <a:pt x="1503" y="100"/>
                </a:cubicBezTo>
                <a:cubicBezTo>
                  <a:pt x="1407" y="66"/>
                  <a:pt x="1302" y="26"/>
                  <a:pt x="1200" y="13"/>
                </a:cubicBezTo>
                <a:cubicBezTo>
                  <a:pt x="1098" y="0"/>
                  <a:pt x="974" y="7"/>
                  <a:pt x="889" y="23"/>
                </a:cubicBezTo>
                <a:close/>
              </a:path>
            </a:pathLst>
          </a:custGeom>
          <a:solidFill>
            <a:srgbClr val="9CDFF9"/>
          </a:solidFill>
          <a:ln>
            <a:noFill/>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000000"/>
              </a:solidFill>
              <a:effectLst/>
              <a:uLnTx/>
              <a:uFillTx/>
              <a:latin typeface="Calibri"/>
              <a:ea typeface="ＭＳ Ｐゴシック" panose="020B0600070205080204" pitchFamily="34" charset="-128"/>
              <a:cs typeface="Arial"/>
            </a:endParaRPr>
          </a:p>
        </p:txBody>
      </p:sp>
      <p:sp>
        <p:nvSpPr>
          <p:cNvPr id="11" name="Rectangle 10">
            <a:extLst>
              <a:ext uri="{FF2B5EF4-FFF2-40B4-BE49-F238E27FC236}">
                <a16:creationId xmlns:a16="http://schemas.microsoft.com/office/drawing/2014/main" id="{CC19030B-5BD3-114F-B249-57401BFC96FB}"/>
              </a:ext>
            </a:extLst>
          </p:cNvPr>
          <p:cNvSpPr/>
          <p:nvPr/>
        </p:nvSpPr>
        <p:spPr>
          <a:xfrm>
            <a:off x="4944218" y="2675931"/>
            <a:ext cx="2194145" cy="1745839"/>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101" name="Straight Connector 100">
            <a:extLst>
              <a:ext uri="{FF2B5EF4-FFF2-40B4-BE49-F238E27FC236}">
                <a16:creationId xmlns:a16="http://schemas.microsoft.com/office/drawing/2014/main" id="{80C9D10E-5651-A74C-93AC-3C99ACEB97DA}"/>
              </a:ext>
            </a:extLst>
          </p:cNvPr>
          <p:cNvCxnSpPr>
            <a:cxnSpLocks/>
          </p:cNvCxnSpPr>
          <p:nvPr/>
        </p:nvCxnSpPr>
        <p:spPr>
          <a:xfrm flipV="1">
            <a:off x="3204457" y="2995594"/>
            <a:ext cx="0" cy="2502331"/>
          </a:xfrm>
          <a:prstGeom prst="line">
            <a:avLst/>
          </a:prstGeom>
          <a:ln w="44450">
            <a:tailEnd type="triangle"/>
          </a:ln>
        </p:spPr>
        <p:style>
          <a:lnRef idx="1">
            <a:schemeClr val="accent1"/>
          </a:lnRef>
          <a:fillRef idx="0">
            <a:schemeClr val="accent1"/>
          </a:fillRef>
          <a:effectRef idx="0">
            <a:schemeClr val="accent1"/>
          </a:effectRef>
          <a:fontRef idx="minor">
            <a:schemeClr val="tx1"/>
          </a:fontRef>
        </p:style>
      </p:cxnSp>
      <p:grpSp>
        <p:nvGrpSpPr>
          <p:cNvPr id="89" name="Group 88">
            <a:extLst>
              <a:ext uri="{FF2B5EF4-FFF2-40B4-BE49-F238E27FC236}">
                <a16:creationId xmlns:a16="http://schemas.microsoft.com/office/drawing/2014/main" id="{55BCE33F-AF9C-9244-A84E-ABFE39D35FDD}"/>
              </a:ext>
            </a:extLst>
          </p:cNvPr>
          <p:cNvGrpSpPr/>
          <p:nvPr/>
        </p:nvGrpSpPr>
        <p:grpSpPr>
          <a:xfrm>
            <a:off x="5525255" y="2683797"/>
            <a:ext cx="1407618" cy="386166"/>
            <a:chOff x="8593764" y="690692"/>
            <a:chExt cx="1407618" cy="386166"/>
          </a:xfrm>
        </p:grpSpPr>
        <p:sp>
          <p:nvSpPr>
            <p:cNvPr id="90" name="Rectangle 89">
              <a:extLst>
                <a:ext uri="{FF2B5EF4-FFF2-40B4-BE49-F238E27FC236}">
                  <a16:creationId xmlns:a16="http://schemas.microsoft.com/office/drawing/2014/main" id="{3181679B-461D-F54E-B35C-1F26F43C0389}"/>
                </a:ext>
              </a:extLst>
            </p:cNvPr>
            <p:cNvSpPr/>
            <p:nvPr/>
          </p:nvSpPr>
          <p:spPr>
            <a:xfrm>
              <a:off x="8597936" y="756182"/>
              <a:ext cx="1403446" cy="26616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91" name="TextBox 90">
              <a:extLst>
                <a:ext uri="{FF2B5EF4-FFF2-40B4-BE49-F238E27FC236}">
                  <a16:creationId xmlns:a16="http://schemas.microsoft.com/office/drawing/2014/main" id="{3C8C24D3-DD36-2249-9CAB-AD499E2FCA24}"/>
                </a:ext>
              </a:extLst>
            </p:cNvPr>
            <p:cNvSpPr txBox="1"/>
            <p:nvPr/>
          </p:nvSpPr>
          <p:spPr>
            <a:xfrm>
              <a:off x="8893175" y="707526"/>
              <a:ext cx="110820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HTTP msg</a:t>
              </a:r>
            </a:p>
          </p:txBody>
        </p:sp>
        <p:sp>
          <p:nvSpPr>
            <p:cNvPr id="92" name="TextBox 91">
              <a:extLst>
                <a:ext uri="{FF2B5EF4-FFF2-40B4-BE49-F238E27FC236}">
                  <a16:creationId xmlns:a16="http://schemas.microsoft.com/office/drawing/2014/main" id="{A5E8010F-AACF-1444-9E25-B05D5044AA5A}"/>
                </a:ext>
              </a:extLst>
            </p:cNvPr>
            <p:cNvSpPr txBox="1"/>
            <p:nvPr/>
          </p:nvSpPr>
          <p:spPr>
            <a:xfrm>
              <a:off x="8593764" y="690692"/>
              <a:ext cx="38023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black"/>
                  </a:solidFill>
                  <a:effectLst/>
                  <a:uLnTx/>
                  <a:uFillTx/>
                  <a:latin typeface="Calibri"/>
                  <a:ea typeface="+mn-ea"/>
                  <a:cs typeface="+mn-cs"/>
                </a:rPr>
                <a:t>H</a:t>
              </a:r>
              <a:r>
                <a:rPr kumimoji="0" lang="en-US" sz="1800" b="0" i="0" u="none" strike="noStrike" kern="1200" cap="none" spc="0" normalizeH="0" baseline="-25000" noProof="0" dirty="0" err="1">
                  <a:ln>
                    <a:noFill/>
                  </a:ln>
                  <a:solidFill>
                    <a:prstClr val="black"/>
                  </a:solidFill>
                  <a:effectLst/>
                  <a:uLnTx/>
                  <a:uFillTx/>
                  <a:latin typeface="Calibri"/>
                  <a:ea typeface="+mn-ea"/>
                  <a:cs typeface="+mn-cs"/>
                </a:rPr>
                <a:t>t</a:t>
              </a:r>
              <a:endParaRPr kumimoji="0" lang="en-US" sz="1800" b="0" i="0" u="none" strike="noStrike" kern="1200" cap="none" spc="0" normalizeH="0" baseline="-25000" noProof="0" dirty="0">
                <a:ln>
                  <a:noFill/>
                </a:ln>
                <a:solidFill>
                  <a:prstClr val="black"/>
                </a:solidFill>
                <a:effectLst/>
                <a:uLnTx/>
                <a:uFillTx/>
                <a:latin typeface="Calibri"/>
                <a:ea typeface="+mn-ea"/>
                <a:cs typeface="+mn-cs"/>
              </a:endParaRPr>
            </a:p>
          </p:txBody>
        </p:sp>
      </p:grpSp>
      <p:grpSp>
        <p:nvGrpSpPr>
          <p:cNvPr id="93" name="Group 92">
            <a:extLst>
              <a:ext uri="{FF2B5EF4-FFF2-40B4-BE49-F238E27FC236}">
                <a16:creationId xmlns:a16="http://schemas.microsoft.com/office/drawing/2014/main" id="{7B18E3F3-40BD-0C49-8324-41152F4086DF}"/>
              </a:ext>
            </a:extLst>
          </p:cNvPr>
          <p:cNvGrpSpPr/>
          <p:nvPr/>
        </p:nvGrpSpPr>
        <p:grpSpPr>
          <a:xfrm>
            <a:off x="5272320" y="3145339"/>
            <a:ext cx="1651423" cy="389371"/>
            <a:chOff x="8349959" y="687487"/>
            <a:chExt cx="1651423" cy="389371"/>
          </a:xfrm>
        </p:grpSpPr>
        <p:sp>
          <p:nvSpPr>
            <p:cNvPr id="94" name="Rectangle 93">
              <a:extLst>
                <a:ext uri="{FF2B5EF4-FFF2-40B4-BE49-F238E27FC236}">
                  <a16:creationId xmlns:a16="http://schemas.microsoft.com/office/drawing/2014/main" id="{40BFCB17-7AF9-A04A-B142-3A8A74A0F13F}"/>
                </a:ext>
              </a:extLst>
            </p:cNvPr>
            <p:cNvSpPr/>
            <p:nvPr/>
          </p:nvSpPr>
          <p:spPr>
            <a:xfrm>
              <a:off x="8369532" y="756182"/>
              <a:ext cx="1631850" cy="266167"/>
            </a:xfrm>
            <a:prstGeom prst="rect">
              <a:avLst/>
            </a:prstGeom>
            <a:solidFill>
              <a:schemeClr val="bg1"/>
            </a:solidFill>
            <a:ln w="25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95" name="TextBox 94">
              <a:extLst>
                <a:ext uri="{FF2B5EF4-FFF2-40B4-BE49-F238E27FC236}">
                  <a16:creationId xmlns:a16="http://schemas.microsoft.com/office/drawing/2014/main" id="{77480891-1114-0843-9D86-8F8D5F0BD098}"/>
                </a:ext>
              </a:extLst>
            </p:cNvPr>
            <p:cNvSpPr txBox="1"/>
            <p:nvPr/>
          </p:nvSpPr>
          <p:spPr>
            <a:xfrm>
              <a:off x="8893175" y="707526"/>
              <a:ext cx="110820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HTTP msg</a:t>
              </a:r>
            </a:p>
          </p:txBody>
        </p:sp>
        <p:sp>
          <p:nvSpPr>
            <p:cNvPr id="96" name="TextBox 95">
              <a:extLst>
                <a:ext uri="{FF2B5EF4-FFF2-40B4-BE49-F238E27FC236}">
                  <a16:creationId xmlns:a16="http://schemas.microsoft.com/office/drawing/2014/main" id="{C180BA86-1AC2-8249-A8BF-24B0BD4B001D}"/>
                </a:ext>
              </a:extLst>
            </p:cNvPr>
            <p:cNvSpPr txBox="1"/>
            <p:nvPr/>
          </p:nvSpPr>
          <p:spPr>
            <a:xfrm>
              <a:off x="8593764" y="690692"/>
              <a:ext cx="38023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black"/>
                  </a:solidFill>
                  <a:effectLst/>
                  <a:uLnTx/>
                  <a:uFillTx/>
                  <a:latin typeface="Calibri"/>
                  <a:ea typeface="+mn-ea"/>
                  <a:cs typeface="+mn-cs"/>
                </a:rPr>
                <a:t>H</a:t>
              </a:r>
              <a:r>
                <a:rPr kumimoji="0" lang="en-US" sz="1800" b="0" i="0" u="none" strike="noStrike" kern="1200" cap="none" spc="0" normalizeH="0" baseline="-25000" noProof="0" dirty="0" err="1">
                  <a:ln>
                    <a:noFill/>
                  </a:ln>
                  <a:solidFill>
                    <a:prstClr val="black"/>
                  </a:solidFill>
                  <a:effectLst/>
                  <a:uLnTx/>
                  <a:uFillTx/>
                  <a:latin typeface="Calibri"/>
                  <a:ea typeface="+mn-ea"/>
                  <a:cs typeface="+mn-cs"/>
                </a:rPr>
                <a:t>t</a:t>
              </a:r>
              <a:endParaRPr kumimoji="0" lang="en-US" sz="1800" b="0" i="0" u="none" strike="noStrike" kern="1200" cap="none" spc="0" normalizeH="0" baseline="-25000" noProof="0" dirty="0">
                <a:ln>
                  <a:noFill/>
                </a:ln>
                <a:solidFill>
                  <a:prstClr val="black"/>
                </a:solidFill>
                <a:effectLst/>
                <a:uLnTx/>
                <a:uFillTx/>
                <a:latin typeface="Calibri"/>
                <a:ea typeface="+mn-ea"/>
                <a:cs typeface="+mn-cs"/>
              </a:endParaRPr>
            </a:p>
          </p:txBody>
        </p:sp>
        <p:sp>
          <p:nvSpPr>
            <p:cNvPr id="97" name="TextBox 96">
              <a:extLst>
                <a:ext uri="{FF2B5EF4-FFF2-40B4-BE49-F238E27FC236}">
                  <a16:creationId xmlns:a16="http://schemas.microsoft.com/office/drawing/2014/main" id="{35880B3B-4ADE-F941-961B-5B939CD2E4D3}"/>
                </a:ext>
              </a:extLst>
            </p:cNvPr>
            <p:cNvSpPr txBox="1"/>
            <p:nvPr/>
          </p:nvSpPr>
          <p:spPr>
            <a:xfrm>
              <a:off x="8349959" y="687487"/>
              <a:ext cx="40908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black"/>
                  </a:solidFill>
                  <a:effectLst/>
                  <a:uLnTx/>
                  <a:uFillTx/>
                  <a:latin typeface="Calibri"/>
                  <a:ea typeface="+mn-ea"/>
                  <a:cs typeface="+mn-cs"/>
                </a:rPr>
                <a:t>H</a:t>
              </a:r>
              <a:r>
                <a:rPr kumimoji="0" lang="en-US" sz="1800" b="0" i="0" u="none" strike="noStrike" kern="1200" cap="none" spc="0" normalizeH="0" baseline="-25000" noProof="0" dirty="0" err="1">
                  <a:ln>
                    <a:noFill/>
                  </a:ln>
                  <a:solidFill>
                    <a:prstClr val="black"/>
                  </a:solidFill>
                  <a:effectLst/>
                  <a:uLnTx/>
                  <a:uFillTx/>
                  <a:latin typeface="Calibri"/>
                  <a:ea typeface="+mn-ea"/>
                  <a:cs typeface="+mn-cs"/>
                </a:rPr>
                <a:t>n</a:t>
              </a:r>
              <a:endParaRPr kumimoji="0" lang="en-US" sz="1800" b="0" i="0" u="none" strike="noStrike" kern="1200" cap="none" spc="0" normalizeH="0" baseline="-25000" noProof="0" dirty="0">
                <a:ln>
                  <a:noFill/>
                </a:ln>
                <a:solidFill>
                  <a:prstClr val="black"/>
                </a:solidFill>
                <a:effectLst/>
                <a:uLnTx/>
                <a:uFillTx/>
                <a:latin typeface="Calibri"/>
                <a:ea typeface="+mn-ea"/>
                <a:cs typeface="+mn-cs"/>
              </a:endParaRPr>
            </a:p>
          </p:txBody>
        </p:sp>
      </p:grpSp>
      <p:sp>
        <p:nvSpPr>
          <p:cNvPr id="98" name="Rectangle 97">
            <a:extLst>
              <a:ext uri="{FF2B5EF4-FFF2-40B4-BE49-F238E27FC236}">
                <a16:creationId xmlns:a16="http://schemas.microsoft.com/office/drawing/2014/main" id="{4FFEBBBB-2623-A645-BE22-49AB28379D36}"/>
              </a:ext>
            </a:extLst>
          </p:cNvPr>
          <p:cNvSpPr/>
          <p:nvPr/>
        </p:nvSpPr>
        <p:spPr>
          <a:xfrm>
            <a:off x="5864224" y="2340021"/>
            <a:ext cx="1063879" cy="26616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99" name="TextBox 98">
            <a:extLst>
              <a:ext uri="{FF2B5EF4-FFF2-40B4-BE49-F238E27FC236}">
                <a16:creationId xmlns:a16="http://schemas.microsoft.com/office/drawing/2014/main" id="{BE6AB7BA-7EC8-0044-B495-B5FBC9F37B18}"/>
              </a:ext>
            </a:extLst>
          </p:cNvPr>
          <p:cNvSpPr txBox="1"/>
          <p:nvPr/>
        </p:nvSpPr>
        <p:spPr>
          <a:xfrm>
            <a:off x="5819897" y="2291365"/>
            <a:ext cx="110820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HTTP msg</a:t>
            </a:r>
          </a:p>
        </p:txBody>
      </p:sp>
      <p:cxnSp>
        <p:nvCxnSpPr>
          <p:cNvPr id="104" name="Straight Connector 103">
            <a:extLst>
              <a:ext uri="{FF2B5EF4-FFF2-40B4-BE49-F238E27FC236}">
                <a16:creationId xmlns:a16="http://schemas.microsoft.com/office/drawing/2014/main" id="{8F458F2E-0B98-1741-9C0D-ECC805BD8799}"/>
              </a:ext>
            </a:extLst>
          </p:cNvPr>
          <p:cNvCxnSpPr>
            <a:cxnSpLocks/>
          </p:cNvCxnSpPr>
          <p:nvPr/>
        </p:nvCxnSpPr>
        <p:spPr>
          <a:xfrm>
            <a:off x="7011397" y="2484139"/>
            <a:ext cx="0" cy="3013786"/>
          </a:xfrm>
          <a:prstGeom prst="line">
            <a:avLst/>
          </a:prstGeom>
          <a:ln w="44450"/>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143591F4-8564-6A44-BC41-A0C901C7BC9C}"/>
              </a:ext>
            </a:extLst>
          </p:cNvPr>
          <p:cNvCxnSpPr>
            <a:cxnSpLocks/>
          </p:cNvCxnSpPr>
          <p:nvPr/>
        </p:nvCxnSpPr>
        <p:spPr>
          <a:xfrm>
            <a:off x="3184573" y="5478673"/>
            <a:ext cx="3851736" cy="0"/>
          </a:xfrm>
          <a:prstGeom prst="line">
            <a:avLst/>
          </a:prstGeom>
          <a:ln w="44450"/>
        </p:spPr>
        <p:style>
          <a:lnRef idx="1">
            <a:schemeClr val="accent1"/>
          </a:lnRef>
          <a:fillRef idx="0">
            <a:schemeClr val="accent1"/>
          </a:fillRef>
          <a:effectRef idx="0">
            <a:schemeClr val="accent1"/>
          </a:effectRef>
          <a:fontRef idx="minor">
            <a:schemeClr val="tx1"/>
          </a:fontRef>
        </p:style>
      </p:cxnSp>
      <p:sp>
        <p:nvSpPr>
          <p:cNvPr id="100" name="Rectangle 99">
            <a:extLst>
              <a:ext uri="{FF2B5EF4-FFF2-40B4-BE49-F238E27FC236}">
                <a16:creationId xmlns:a16="http://schemas.microsoft.com/office/drawing/2014/main" id="{7E44E6E3-ED5F-EA46-A3F3-2FC71EED50CF}"/>
              </a:ext>
            </a:extLst>
          </p:cNvPr>
          <p:cNvSpPr/>
          <p:nvPr/>
        </p:nvSpPr>
        <p:spPr>
          <a:xfrm>
            <a:off x="5864224" y="2291365"/>
            <a:ext cx="1063879" cy="300547"/>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02" name="Rectangle 101">
            <a:extLst>
              <a:ext uri="{FF2B5EF4-FFF2-40B4-BE49-F238E27FC236}">
                <a16:creationId xmlns:a16="http://schemas.microsoft.com/office/drawing/2014/main" id="{33F974F9-F1CB-EB4F-9996-B0CAF21D948C}"/>
              </a:ext>
            </a:extLst>
          </p:cNvPr>
          <p:cNvSpPr/>
          <p:nvPr/>
        </p:nvSpPr>
        <p:spPr>
          <a:xfrm>
            <a:off x="5474955" y="2744519"/>
            <a:ext cx="1478052" cy="284266"/>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03" name="Slide Number Placeholder 2">
            <a:extLst>
              <a:ext uri="{FF2B5EF4-FFF2-40B4-BE49-F238E27FC236}">
                <a16:creationId xmlns:a16="http://schemas.microsoft.com/office/drawing/2014/main" id="{763B7DCD-B52F-3E47-BEBE-99834B40354A}"/>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13</a:t>
            </a:fld>
            <a:endParaRPr lang="en-US" dirty="0"/>
          </a:p>
        </p:txBody>
      </p:sp>
    </p:spTree>
    <p:extLst>
      <p:ext uri="{BB962C8B-B14F-4D97-AF65-F5344CB8AC3E}">
        <p14:creationId xmlns:p14="http://schemas.microsoft.com/office/powerpoint/2010/main" val="266435789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76953"/>
            <a:ext cx="11393310" cy="894622"/>
          </a:xfrm>
        </p:spPr>
        <p:txBody>
          <a:bodyPr>
            <a:normAutofit/>
          </a:bodyPr>
          <a:lstStyle/>
          <a:p>
            <a:r>
              <a:rPr lang="en-US" sz="4800" dirty="0"/>
              <a:t>TCP CUBIC</a:t>
            </a:r>
            <a:endParaRPr lang="en-US" sz="4400" b="0" dirty="0"/>
          </a:p>
        </p:txBody>
      </p:sp>
      <p:sp>
        <p:nvSpPr>
          <p:cNvPr id="110" name="Rectangle 3">
            <a:extLst>
              <a:ext uri="{FF2B5EF4-FFF2-40B4-BE49-F238E27FC236}">
                <a16:creationId xmlns:a16="http://schemas.microsoft.com/office/drawing/2014/main" id="{2AE4693F-64D3-B14E-9E64-AAA80AA8953E}"/>
              </a:ext>
            </a:extLst>
          </p:cNvPr>
          <p:cNvSpPr txBox="1">
            <a:spLocks noChangeArrowheads="1"/>
          </p:cNvSpPr>
          <p:nvPr/>
        </p:nvSpPr>
        <p:spPr>
          <a:xfrm>
            <a:off x="798690" y="1308100"/>
            <a:ext cx="11164126" cy="4648200"/>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60375" marR="0" lvl="0" indent="-33020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Is there a better way than AIMD to “probe” for usable bandwidth?</a:t>
            </a:r>
          </a:p>
          <a:p>
            <a:pPr marL="130175" marR="0" lvl="0" indent="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endPar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p:txBody>
      </p:sp>
      <p:grpSp>
        <p:nvGrpSpPr>
          <p:cNvPr id="23" name="Group 35">
            <a:extLst>
              <a:ext uri="{FF2B5EF4-FFF2-40B4-BE49-F238E27FC236}">
                <a16:creationId xmlns:a16="http://schemas.microsoft.com/office/drawing/2014/main" id="{2EE3D2DA-7F9E-9E46-80D1-0D5CDE4F3F61}"/>
              </a:ext>
            </a:extLst>
          </p:cNvPr>
          <p:cNvGrpSpPr>
            <a:grpSpLocks/>
          </p:cNvGrpSpPr>
          <p:nvPr/>
        </p:nvGrpSpPr>
        <p:grpSpPr bwMode="auto">
          <a:xfrm>
            <a:off x="1454066" y="4302985"/>
            <a:ext cx="6081713" cy="1998662"/>
            <a:chOff x="73" y="2432"/>
            <a:chExt cx="3831" cy="1259"/>
          </a:xfrm>
        </p:grpSpPr>
        <p:sp>
          <p:nvSpPr>
            <p:cNvPr id="24" name="Freeform 26">
              <a:extLst>
                <a:ext uri="{FF2B5EF4-FFF2-40B4-BE49-F238E27FC236}">
                  <a16:creationId xmlns:a16="http://schemas.microsoft.com/office/drawing/2014/main" id="{008B621F-0741-614A-8345-244B5DFC93FB}"/>
                </a:ext>
              </a:extLst>
            </p:cNvPr>
            <p:cNvSpPr>
              <a:spLocks/>
            </p:cNvSpPr>
            <p:nvPr/>
          </p:nvSpPr>
          <p:spPr bwMode="auto">
            <a:xfrm>
              <a:off x="678" y="2556"/>
              <a:ext cx="3226" cy="579"/>
            </a:xfrm>
            <a:custGeom>
              <a:avLst/>
              <a:gdLst>
                <a:gd name="T0" fmla="*/ 0 w 2481"/>
                <a:gd name="T1" fmla="*/ 573 h 579"/>
                <a:gd name="T2" fmla="*/ 414 w 2481"/>
                <a:gd name="T3" fmla="*/ 18 h 579"/>
                <a:gd name="T4" fmla="*/ 414 w 2481"/>
                <a:gd name="T5" fmla="*/ 579 h 579"/>
                <a:gd name="T6" fmla="*/ 819 w 2481"/>
                <a:gd name="T7" fmla="*/ 18 h 579"/>
                <a:gd name="T8" fmla="*/ 825 w 2481"/>
                <a:gd name="T9" fmla="*/ 579 h 579"/>
                <a:gd name="T10" fmla="*/ 1245 w 2481"/>
                <a:gd name="T11" fmla="*/ 15 h 579"/>
                <a:gd name="T12" fmla="*/ 1245 w 2481"/>
                <a:gd name="T13" fmla="*/ 576 h 579"/>
                <a:gd name="T14" fmla="*/ 1647 w 2481"/>
                <a:gd name="T15" fmla="*/ 6 h 579"/>
                <a:gd name="T16" fmla="*/ 1647 w 2481"/>
                <a:gd name="T17" fmla="*/ 570 h 579"/>
                <a:gd name="T18" fmla="*/ 2064 w 2481"/>
                <a:gd name="T19" fmla="*/ 6 h 579"/>
                <a:gd name="T20" fmla="*/ 2064 w 2481"/>
                <a:gd name="T21" fmla="*/ 564 h 579"/>
                <a:gd name="T22" fmla="*/ 2481 w 2481"/>
                <a:gd name="T23" fmla="*/ 0 h 57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481" h="579">
                  <a:moveTo>
                    <a:pt x="0" y="573"/>
                  </a:moveTo>
                  <a:lnTo>
                    <a:pt x="414" y="18"/>
                  </a:lnTo>
                  <a:lnTo>
                    <a:pt x="414" y="579"/>
                  </a:lnTo>
                  <a:lnTo>
                    <a:pt x="819" y="18"/>
                  </a:lnTo>
                  <a:lnTo>
                    <a:pt x="825" y="579"/>
                  </a:lnTo>
                  <a:lnTo>
                    <a:pt x="1245" y="15"/>
                  </a:lnTo>
                  <a:lnTo>
                    <a:pt x="1245" y="576"/>
                  </a:lnTo>
                  <a:lnTo>
                    <a:pt x="1647" y="6"/>
                  </a:lnTo>
                  <a:lnTo>
                    <a:pt x="1647" y="570"/>
                  </a:lnTo>
                  <a:lnTo>
                    <a:pt x="2064" y="6"/>
                  </a:lnTo>
                  <a:lnTo>
                    <a:pt x="2064" y="564"/>
                  </a:lnTo>
                  <a:lnTo>
                    <a:pt x="2481" y="0"/>
                  </a:lnTo>
                </a:path>
              </a:pathLst>
            </a:custGeom>
            <a:noFill/>
            <a:ln w="28575" cap="flat" cmpd="sng">
              <a:solidFill>
                <a:srgbClr val="CC0000"/>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 name="Line 28">
              <a:extLst>
                <a:ext uri="{FF2B5EF4-FFF2-40B4-BE49-F238E27FC236}">
                  <a16:creationId xmlns:a16="http://schemas.microsoft.com/office/drawing/2014/main" id="{ED570B43-3E78-854A-8D18-447961831ECA}"/>
                </a:ext>
              </a:extLst>
            </p:cNvPr>
            <p:cNvSpPr>
              <a:spLocks noChangeShapeType="1"/>
            </p:cNvSpPr>
            <p:nvPr/>
          </p:nvSpPr>
          <p:spPr bwMode="auto">
            <a:xfrm>
              <a:off x="675" y="3685"/>
              <a:ext cx="2674" cy="0"/>
            </a:xfrm>
            <a:prstGeom prst="line">
              <a:avLst/>
            </a:prstGeom>
            <a:noFill/>
            <a:ln w="1905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26" name="Line 29">
              <a:extLst>
                <a:ext uri="{FF2B5EF4-FFF2-40B4-BE49-F238E27FC236}">
                  <a16:creationId xmlns:a16="http://schemas.microsoft.com/office/drawing/2014/main" id="{71D85BF0-E5F9-D942-8A3A-EA9F3DC864F7}"/>
                </a:ext>
              </a:extLst>
            </p:cNvPr>
            <p:cNvSpPr>
              <a:spLocks noChangeShapeType="1"/>
            </p:cNvSpPr>
            <p:nvPr/>
          </p:nvSpPr>
          <p:spPr bwMode="auto">
            <a:xfrm>
              <a:off x="682" y="2432"/>
              <a:ext cx="0" cy="1259"/>
            </a:xfrm>
            <a:prstGeom prst="line">
              <a:avLst/>
            </a:prstGeom>
            <a:noFill/>
            <a:ln w="1905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27" name="Line 31">
              <a:extLst>
                <a:ext uri="{FF2B5EF4-FFF2-40B4-BE49-F238E27FC236}">
                  <a16:creationId xmlns:a16="http://schemas.microsoft.com/office/drawing/2014/main" id="{EBA91A7D-5FB0-5C49-9AF7-EE6BBAE60D9D}"/>
                </a:ext>
              </a:extLst>
            </p:cNvPr>
            <p:cNvSpPr>
              <a:spLocks noChangeShapeType="1"/>
            </p:cNvSpPr>
            <p:nvPr/>
          </p:nvSpPr>
          <p:spPr bwMode="auto">
            <a:xfrm>
              <a:off x="606" y="2571"/>
              <a:ext cx="72" cy="0"/>
            </a:xfrm>
            <a:prstGeom prst="line">
              <a:avLst/>
            </a:prstGeom>
            <a:noFill/>
            <a:ln w="1905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28" name="Line 32">
              <a:extLst>
                <a:ext uri="{FF2B5EF4-FFF2-40B4-BE49-F238E27FC236}">
                  <a16:creationId xmlns:a16="http://schemas.microsoft.com/office/drawing/2014/main" id="{813289F2-8CBC-7A4B-8370-DD758C216957}"/>
                </a:ext>
              </a:extLst>
            </p:cNvPr>
            <p:cNvSpPr>
              <a:spLocks noChangeShapeType="1"/>
            </p:cNvSpPr>
            <p:nvPr/>
          </p:nvSpPr>
          <p:spPr bwMode="auto">
            <a:xfrm>
              <a:off x="606" y="3117"/>
              <a:ext cx="72" cy="0"/>
            </a:xfrm>
            <a:prstGeom prst="line">
              <a:avLst/>
            </a:prstGeom>
            <a:noFill/>
            <a:ln w="1905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29" name="Text Box 33">
              <a:extLst>
                <a:ext uri="{FF2B5EF4-FFF2-40B4-BE49-F238E27FC236}">
                  <a16:creationId xmlns:a16="http://schemas.microsoft.com/office/drawing/2014/main" id="{82E5BF58-0D1F-F545-B808-E4AEA3158300}"/>
                </a:ext>
              </a:extLst>
            </p:cNvPr>
            <p:cNvSpPr txBox="1">
              <a:spLocks noChangeArrowheads="1"/>
            </p:cNvSpPr>
            <p:nvPr/>
          </p:nvSpPr>
          <p:spPr bwMode="auto">
            <a:xfrm>
              <a:off x="171" y="2437"/>
              <a:ext cx="393" cy="2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err="1">
                  <a:ln>
                    <a:noFill/>
                  </a:ln>
                  <a:solidFill>
                    <a:prstClr val="black"/>
                  </a:solidFill>
                  <a:effectLst/>
                  <a:uLnTx/>
                  <a:uFillTx/>
                  <a:latin typeface="Tahoma" charset="0"/>
                  <a:ea typeface="ＭＳ Ｐゴシック" charset="0"/>
                  <a:cs typeface="+mn-cs"/>
                </a:rPr>
                <a:t>W</a:t>
              </a:r>
              <a:r>
                <a:rPr kumimoji="0" lang="en-US" sz="1600" b="0" i="0" u="none" strike="noStrike" kern="1200" cap="none" spc="0" normalizeH="0" baseline="-25000" noProof="0" dirty="0" err="1">
                  <a:ln>
                    <a:noFill/>
                  </a:ln>
                  <a:solidFill>
                    <a:prstClr val="black"/>
                  </a:solidFill>
                  <a:effectLst/>
                  <a:uLnTx/>
                  <a:uFillTx/>
                  <a:latin typeface="Tahoma" charset="0"/>
                  <a:ea typeface="ＭＳ Ｐゴシック" charset="0"/>
                  <a:cs typeface="+mn-cs"/>
                </a:rPr>
                <a:t>max</a:t>
              </a:r>
              <a:endParaRPr kumimoji="0" lang="en-US" sz="1600" b="0" i="0" u="none" strike="noStrike" kern="1200" cap="none" spc="0" normalizeH="0" baseline="-25000" noProof="0" dirty="0">
                <a:ln>
                  <a:noFill/>
                </a:ln>
                <a:solidFill>
                  <a:prstClr val="black"/>
                </a:solidFill>
                <a:effectLst/>
                <a:uLnTx/>
                <a:uFillTx/>
                <a:latin typeface="Tahoma" charset="0"/>
                <a:ea typeface="ＭＳ Ｐゴシック" charset="0"/>
                <a:cs typeface="+mn-cs"/>
              </a:endParaRPr>
            </a:p>
          </p:txBody>
        </p:sp>
        <p:sp>
          <p:nvSpPr>
            <p:cNvPr id="30" name="Text Box 34">
              <a:extLst>
                <a:ext uri="{FF2B5EF4-FFF2-40B4-BE49-F238E27FC236}">
                  <a16:creationId xmlns:a16="http://schemas.microsoft.com/office/drawing/2014/main" id="{75DD065B-3352-E04F-8C6B-CE0E8FB52773}"/>
                </a:ext>
              </a:extLst>
            </p:cNvPr>
            <p:cNvSpPr txBox="1">
              <a:spLocks noChangeArrowheads="1"/>
            </p:cNvSpPr>
            <p:nvPr/>
          </p:nvSpPr>
          <p:spPr bwMode="auto">
            <a:xfrm>
              <a:off x="73" y="2971"/>
              <a:ext cx="513" cy="2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err="1">
                  <a:ln>
                    <a:noFill/>
                  </a:ln>
                  <a:solidFill>
                    <a:prstClr val="black"/>
                  </a:solidFill>
                  <a:effectLst/>
                  <a:uLnTx/>
                  <a:uFillTx/>
                  <a:latin typeface="Tahoma" charset="0"/>
                  <a:ea typeface="ＭＳ Ｐゴシック" charset="0"/>
                  <a:cs typeface="+mn-cs"/>
                </a:rPr>
                <a:t>W</a:t>
              </a:r>
              <a:r>
                <a:rPr kumimoji="0" lang="en-US" sz="1600" b="0" i="0" u="none" strike="noStrike" kern="1200" cap="none" spc="0" normalizeH="0" baseline="-25000" noProof="0" dirty="0" err="1">
                  <a:ln>
                    <a:noFill/>
                  </a:ln>
                  <a:solidFill>
                    <a:prstClr val="black"/>
                  </a:solidFill>
                  <a:effectLst/>
                  <a:uLnTx/>
                  <a:uFillTx/>
                  <a:latin typeface="Tahoma" charset="0"/>
                  <a:ea typeface="ＭＳ Ｐゴシック" charset="0"/>
                  <a:cs typeface="+mn-cs"/>
                </a:rPr>
                <a:t>max</a:t>
              </a:r>
              <a:r>
                <a:rPr kumimoji="0" lang="en-US" sz="1600" b="0" i="0" u="none" strike="noStrike" kern="1200" cap="none" spc="0" normalizeH="0" baseline="0" noProof="0" dirty="0">
                  <a:ln>
                    <a:noFill/>
                  </a:ln>
                  <a:solidFill>
                    <a:prstClr val="black"/>
                  </a:solidFill>
                  <a:effectLst/>
                  <a:uLnTx/>
                  <a:uFillTx/>
                  <a:latin typeface="Tahoma" charset="0"/>
                  <a:ea typeface="ＭＳ Ｐゴシック" charset="0"/>
                  <a:cs typeface="+mn-cs"/>
                </a:rPr>
                <a:t>/2</a:t>
              </a:r>
            </a:p>
          </p:txBody>
        </p:sp>
      </p:grpSp>
      <p:grpSp>
        <p:nvGrpSpPr>
          <p:cNvPr id="7" name="Group 6">
            <a:extLst>
              <a:ext uri="{FF2B5EF4-FFF2-40B4-BE49-F238E27FC236}">
                <a16:creationId xmlns:a16="http://schemas.microsoft.com/office/drawing/2014/main" id="{2C810967-8AFF-0B44-9DE4-94FCCECFF888}"/>
              </a:ext>
            </a:extLst>
          </p:cNvPr>
          <p:cNvGrpSpPr/>
          <p:nvPr/>
        </p:nvGrpSpPr>
        <p:grpSpPr>
          <a:xfrm>
            <a:off x="2427206" y="4523647"/>
            <a:ext cx="842174" cy="851974"/>
            <a:chOff x="4111628" y="4803047"/>
            <a:chExt cx="842174" cy="851974"/>
          </a:xfrm>
        </p:grpSpPr>
        <p:sp>
          <p:nvSpPr>
            <p:cNvPr id="36" name="Freeform 35">
              <a:extLst>
                <a:ext uri="{FF2B5EF4-FFF2-40B4-BE49-F238E27FC236}">
                  <a16:creationId xmlns:a16="http://schemas.microsoft.com/office/drawing/2014/main" id="{2B00668C-21E8-A34C-BCF7-F1A69DC1ECC3}"/>
                </a:ext>
              </a:extLst>
            </p:cNvPr>
            <p:cNvSpPr/>
            <p:nvPr/>
          </p:nvSpPr>
          <p:spPr>
            <a:xfrm>
              <a:off x="4111628" y="4803047"/>
              <a:ext cx="842174" cy="851974"/>
            </a:xfrm>
            <a:custGeom>
              <a:avLst/>
              <a:gdLst>
                <a:gd name="connsiteX0" fmla="*/ 1064381 w 1064381"/>
                <a:gd name="connsiteY0" fmla="*/ 0 h 2044095"/>
                <a:gd name="connsiteX1" fmla="*/ 0 w 1064381"/>
                <a:gd name="connsiteY1" fmla="*/ 2044095 h 2044095"/>
                <a:gd name="connsiteX0" fmla="*/ 1064381 w 1064381"/>
                <a:gd name="connsiteY0" fmla="*/ 0 h 2044095"/>
                <a:gd name="connsiteX1" fmla="*/ 0 w 1064381"/>
                <a:gd name="connsiteY1" fmla="*/ 2044095 h 2044095"/>
                <a:gd name="connsiteX0" fmla="*/ 1064381 w 1064381"/>
                <a:gd name="connsiteY0" fmla="*/ 0 h 2044095"/>
                <a:gd name="connsiteX1" fmla="*/ 0 w 1064381"/>
                <a:gd name="connsiteY1" fmla="*/ 2044095 h 2044095"/>
                <a:gd name="connsiteX0" fmla="*/ 1064381 w 1064381"/>
                <a:gd name="connsiteY0" fmla="*/ 0 h 2044095"/>
                <a:gd name="connsiteX1" fmla="*/ 0 w 1064381"/>
                <a:gd name="connsiteY1" fmla="*/ 2044095 h 2044095"/>
                <a:gd name="connsiteX0" fmla="*/ 1147562 w 1147562"/>
                <a:gd name="connsiteY0" fmla="*/ 0 h 2129575"/>
                <a:gd name="connsiteX1" fmla="*/ 0 w 1147562"/>
                <a:gd name="connsiteY1" fmla="*/ 2129575 h 2129575"/>
                <a:gd name="connsiteX0" fmla="*/ 1147562 w 1147562"/>
                <a:gd name="connsiteY0" fmla="*/ 0 h 2129575"/>
                <a:gd name="connsiteX1" fmla="*/ 0 w 1147562"/>
                <a:gd name="connsiteY1" fmla="*/ 2129575 h 2129575"/>
                <a:gd name="connsiteX0" fmla="*/ 1147562 w 1147562"/>
                <a:gd name="connsiteY0" fmla="*/ 0 h 2129575"/>
                <a:gd name="connsiteX1" fmla="*/ 0 w 1147562"/>
                <a:gd name="connsiteY1" fmla="*/ 2129575 h 2129575"/>
                <a:gd name="connsiteX0" fmla="*/ 1147562 w 1147562"/>
                <a:gd name="connsiteY0" fmla="*/ 0 h 2129575"/>
                <a:gd name="connsiteX1" fmla="*/ 0 w 1147562"/>
                <a:gd name="connsiteY1" fmla="*/ 2129575 h 2129575"/>
                <a:gd name="connsiteX0" fmla="*/ 1147562 w 1147562"/>
                <a:gd name="connsiteY0" fmla="*/ 0 h 2129575"/>
                <a:gd name="connsiteX1" fmla="*/ 0 w 1147562"/>
                <a:gd name="connsiteY1" fmla="*/ 2129575 h 2129575"/>
                <a:gd name="connsiteX0" fmla="*/ 1147562 w 1147562"/>
                <a:gd name="connsiteY0" fmla="*/ 0 h 2129575"/>
                <a:gd name="connsiteX1" fmla="*/ 0 w 1147562"/>
                <a:gd name="connsiteY1" fmla="*/ 2129575 h 2129575"/>
                <a:gd name="connsiteX0" fmla="*/ 1147562 w 1147562"/>
                <a:gd name="connsiteY0" fmla="*/ 0 h 2129575"/>
                <a:gd name="connsiteX1" fmla="*/ 0 w 1147562"/>
                <a:gd name="connsiteY1" fmla="*/ 2129575 h 2129575"/>
                <a:gd name="connsiteX0" fmla="*/ 1147562 w 1147562"/>
                <a:gd name="connsiteY0" fmla="*/ 0 h 2103931"/>
                <a:gd name="connsiteX1" fmla="*/ 0 w 1147562"/>
                <a:gd name="connsiteY1" fmla="*/ 2103931 h 2103931"/>
                <a:gd name="connsiteX0" fmla="*/ 1147562 w 1147562"/>
                <a:gd name="connsiteY0" fmla="*/ 0 h 2103931"/>
                <a:gd name="connsiteX1" fmla="*/ 0 w 1147562"/>
                <a:gd name="connsiteY1" fmla="*/ 2103931 h 2103931"/>
                <a:gd name="connsiteX0" fmla="*/ 1147562 w 1147562"/>
                <a:gd name="connsiteY0" fmla="*/ 0 h 2103931"/>
                <a:gd name="connsiteX1" fmla="*/ 0 w 1147562"/>
                <a:gd name="connsiteY1" fmla="*/ 2103931 h 2103931"/>
                <a:gd name="connsiteX0" fmla="*/ 1147562 w 1147562"/>
                <a:gd name="connsiteY0" fmla="*/ 0 h 2103931"/>
                <a:gd name="connsiteX1" fmla="*/ 0 w 1147562"/>
                <a:gd name="connsiteY1" fmla="*/ 2103931 h 2103931"/>
                <a:gd name="connsiteX0" fmla="*/ 1147562 w 1147562"/>
                <a:gd name="connsiteY0" fmla="*/ 0 h 2103931"/>
                <a:gd name="connsiteX1" fmla="*/ 0 w 1147562"/>
                <a:gd name="connsiteY1" fmla="*/ 2103931 h 2103931"/>
                <a:gd name="connsiteX0" fmla="*/ 1147562 w 1147562"/>
                <a:gd name="connsiteY0" fmla="*/ 0 h 2103931"/>
                <a:gd name="connsiteX1" fmla="*/ 0 w 1147562"/>
                <a:gd name="connsiteY1" fmla="*/ 2103931 h 2103931"/>
                <a:gd name="connsiteX0" fmla="*/ 1147562 w 1147562"/>
                <a:gd name="connsiteY0" fmla="*/ 0 h 2103931"/>
                <a:gd name="connsiteX1" fmla="*/ 0 w 1147562"/>
                <a:gd name="connsiteY1" fmla="*/ 2103931 h 2103931"/>
              </a:gdLst>
              <a:ahLst/>
              <a:cxnLst>
                <a:cxn ang="0">
                  <a:pos x="connsiteX0" y="connsiteY0"/>
                </a:cxn>
                <a:cxn ang="0">
                  <a:pos x="connsiteX1" y="connsiteY1"/>
                </a:cxn>
              </a:cxnLst>
              <a:rect l="l" t="t" r="r" b="b"/>
              <a:pathLst>
                <a:path w="1147562" h="2103931">
                  <a:moveTo>
                    <a:pt x="1147562" y="0"/>
                  </a:moveTo>
                  <a:cubicBezTo>
                    <a:pt x="315981" y="116560"/>
                    <a:pt x="138906" y="965397"/>
                    <a:pt x="0" y="2103931"/>
                  </a:cubicBezTo>
                </a:path>
              </a:pathLst>
            </a:custGeom>
            <a:noFill/>
            <a:ln w="25400" cap="flat" cmpd="sng" algn="ctr">
              <a:solidFill>
                <a:srgbClr val="0000A3"/>
              </a:solidFill>
              <a:prstDash val="sysDash"/>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cxnSp>
          <p:nvCxnSpPr>
            <p:cNvPr id="5" name="Straight Connector 4">
              <a:extLst>
                <a:ext uri="{FF2B5EF4-FFF2-40B4-BE49-F238E27FC236}">
                  <a16:creationId xmlns:a16="http://schemas.microsoft.com/office/drawing/2014/main" id="{54D3782B-C45F-4C4D-A0C1-5C619374C102}"/>
                </a:ext>
              </a:extLst>
            </p:cNvPr>
            <p:cNvCxnSpPr>
              <a:cxnSpLocks/>
            </p:cNvCxnSpPr>
            <p:nvPr/>
          </p:nvCxnSpPr>
          <p:spPr>
            <a:xfrm>
              <a:off x="4953802" y="4803047"/>
              <a:ext cx="0" cy="798802"/>
            </a:xfrm>
            <a:prstGeom prst="line">
              <a:avLst/>
            </a:prstGeom>
            <a:ln w="28575">
              <a:solidFill>
                <a:srgbClr val="0000A3"/>
              </a:solidFill>
              <a:prstDash val="dash"/>
            </a:ln>
          </p:spPr>
          <p:style>
            <a:lnRef idx="1">
              <a:schemeClr val="accent1"/>
            </a:lnRef>
            <a:fillRef idx="0">
              <a:schemeClr val="accent1"/>
            </a:fillRef>
            <a:effectRef idx="0">
              <a:schemeClr val="accent1"/>
            </a:effectRef>
            <a:fontRef idx="minor">
              <a:schemeClr val="tx1"/>
            </a:fontRef>
          </p:style>
        </p:cxnSp>
      </p:grpSp>
      <p:grpSp>
        <p:nvGrpSpPr>
          <p:cNvPr id="12" name="Group 11">
            <a:extLst>
              <a:ext uri="{FF2B5EF4-FFF2-40B4-BE49-F238E27FC236}">
                <a16:creationId xmlns:a16="http://schemas.microsoft.com/office/drawing/2014/main" id="{7D9A4487-C820-ED4F-B12B-B1BCD661A2B6}"/>
              </a:ext>
            </a:extLst>
          </p:cNvPr>
          <p:cNvGrpSpPr/>
          <p:nvPr/>
        </p:nvGrpSpPr>
        <p:grpSpPr>
          <a:xfrm>
            <a:off x="7913115" y="4293106"/>
            <a:ext cx="3050589" cy="1377579"/>
            <a:chOff x="7913115" y="4572506"/>
            <a:chExt cx="3050589" cy="1377579"/>
          </a:xfrm>
        </p:grpSpPr>
        <p:cxnSp>
          <p:nvCxnSpPr>
            <p:cNvPr id="10" name="Straight Connector 9">
              <a:extLst>
                <a:ext uri="{FF2B5EF4-FFF2-40B4-BE49-F238E27FC236}">
                  <a16:creationId xmlns:a16="http://schemas.microsoft.com/office/drawing/2014/main" id="{8E3D1EF1-17F7-B044-80E7-5A8DA0D55C49}"/>
                </a:ext>
              </a:extLst>
            </p:cNvPr>
            <p:cNvCxnSpPr/>
            <p:nvPr/>
          </p:nvCxnSpPr>
          <p:spPr>
            <a:xfrm>
              <a:off x="7913115" y="4779235"/>
              <a:ext cx="866274"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6F42C75B-407D-DB40-8FEF-4D1FACF6CEC7}"/>
                </a:ext>
              </a:extLst>
            </p:cNvPr>
            <p:cNvCxnSpPr/>
            <p:nvPr/>
          </p:nvCxnSpPr>
          <p:spPr>
            <a:xfrm>
              <a:off x="7913115" y="5243961"/>
              <a:ext cx="866274" cy="0"/>
            </a:xfrm>
            <a:prstGeom prst="line">
              <a:avLst/>
            </a:prstGeom>
            <a:ln w="38100">
              <a:solidFill>
                <a:srgbClr val="0000A3"/>
              </a:solidFill>
              <a:prstDash val="dash"/>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3B84D5C4-4382-0A4A-BF0E-103C112E7062}"/>
                </a:ext>
              </a:extLst>
            </p:cNvPr>
            <p:cNvSpPr txBox="1"/>
            <p:nvPr/>
          </p:nvSpPr>
          <p:spPr>
            <a:xfrm>
              <a:off x="8779389" y="4572506"/>
              <a:ext cx="117859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classic TCP</a:t>
              </a:r>
            </a:p>
          </p:txBody>
        </p:sp>
        <p:sp>
          <p:nvSpPr>
            <p:cNvPr id="61" name="TextBox 60">
              <a:extLst>
                <a:ext uri="{FF2B5EF4-FFF2-40B4-BE49-F238E27FC236}">
                  <a16:creationId xmlns:a16="http://schemas.microsoft.com/office/drawing/2014/main" id="{C78FB066-FD15-2E4D-B3E8-33A0CDF65C20}"/>
                </a:ext>
              </a:extLst>
            </p:cNvPr>
            <p:cNvSpPr txBox="1"/>
            <p:nvPr/>
          </p:nvSpPr>
          <p:spPr>
            <a:xfrm>
              <a:off x="8779390" y="5109855"/>
              <a:ext cx="2184314" cy="840230"/>
            </a:xfrm>
            <a:prstGeom prst="rect">
              <a:avLst/>
            </a:prstGeom>
            <a:noFill/>
          </p:spPr>
          <p:txBody>
            <a:bodyPr wrap="square"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TCP CUBIC - higher throughput in this example</a:t>
              </a:r>
            </a:p>
          </p:txBody>
        </p:sp>
      </p:grpSp>
      <p:sp>
        <p:nvSpPr>
          <p:cNvPr id="62" name="Rectangle 3">
            <a:extLst>
              <a:ext uri="{FF2B5EF4-FFF2-40B4-BE49-F238E27FC236}">
                <a16:creationId xmlns:a16="http://schemas.microsoft.com/office/drawing/2014/main" id="{F1B09B2C-5BFF-124C-8873-2D5A5004479A}"/>
              </a:ext>
            </a:extLst>
          </p:cNvPr>
          <p:cNvSpPr txBox="1">
            <a:spLocks noChangeArrowheads="1"/>
          </p:cNvSpPr>
          <p:nvPr/>
        </p:nvSpPr>
        <p:spPr>
          <a:xfrm>
            <a:off x="798690" y="1787378"/>
            <a:ext cx="11164126" cy="4648200"/>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60375" marR="0" lvl="0" indent="-33020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Insight/intuition: </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altLang="en-US" sz="2400" b="0" i="0" u="none" strike="noStrike" kern="1200" cap="none" spc="0" normalizeH="0" baseline="0" noProof="0" dirty="0" err="1">
                <a:ln>
                  <a:noFill/>
                </a:ln>
                <a:solidFill>
                  <a:prstClr val="black"/>
                </a:solidFill>
                <a:effectLst/>
                <a:uLnTx/>
                <a:uFillTx/>
                <a:latin typeface="Calibri" panose="020F0502020204030204"/>
                <a:ea typeface="ＭＳ Ｐゴシック" panose="020B0600070205080204" pitchFamily="34" charset="-128"/>
                <a:cs typeface="+mn-cs"/>
              </a:rPr>
              <a:t>W</a:t>
            </a:r>
            <a:r>
              <a:rPr kumimoji="0" lang="en-US" altLang="en-US" sz="2400" b="0" i="0" u="none" strike="noStrike" kern="1200" cap="none" spc="0" normalizeH="0" baseline="-25000" noProof="0" dirty="0" err="1">
                <a:ln>
                  <a:noFill/>
                </a:ln>
                <a:solidFill>
                  <a:prstClr val="black"/>
                </a:solidFill>
                <a:effectLst/>
                <a:uLnTx/>
                <a:uFillTx/>
                <a:latin typeface="Calibri" panose="020F0502020204030204"/>
                <a:ea typeface="ＭＳ Ｐゴシック" panose="020B0600070205080204" pitchFamily="34" charset="-128"/>
                <a:cs typeface="+mn-cs"/>
              </a:rPr>
              <a:t>max</a:t>
            </a: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sending rate at which congestion loss was detected</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congestion state of bottleneck link probably (?) hasn’t changed much</a:t>
            </a:r>
          </a:p>
          <a:p>
            <a:pPr marL="130175" marR="0" lvl="0" indent="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endPar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p:txBody>
      </p:sp>
      <p:grpSp>
        <p:nvGrpSpPr>
          <p:cNvPr id="37" name="Group 36">
            <a:extLst>
              <a:ext uri="{FF2B5EF4-FFF2-40B4-BE49-F238E27FC236}">
                <a16:creationId xmlns:a16="http://schemas.microsoft.com/office/drawing/2014/main" id="{EA8CEDAB-74CD-5045-B220-F3B6A30DE234}"/>
              </a:ext>
            </a:extLst>
          </p:cNvPr>
          <p:cNvGrpSpPr/>
          <p:nvPr/>
        </p:nvGrpSpPr>
        <p:grpSpPr>
          <a:xfrm>
            <a:off x="3268173" y="4514248"/>
            <a:ext cx="4263455" cy="882027"/>
            <a:chOff x="4952595" y="4780948"/>
            <a:chExt cx="4263455" cy="882027"/>
          </a:xfrm>
        </p:grpSpPr>
        <p:grpSp>
          <p:nvGrpSpPr>
            <p:cNvPr id="39" name="Group 38">
              <a:extLst>
                <a:ext uri="{FF2B5EF4-FFF2-40B4-BE49-F238E27FC236}">
                  <a16:creationId xmlns:a16="http://schemas.microsoft.com/office/drawing/2014/main" id="{9998D466-ABA6-9748-B0B7-3CDDC71A2EE6}"/>
                </a:ext>
              </a:extLst>
            </p:cNvPr>
            <p:cNvGrpSpPr/>
            <p:nvPr/>
          </p:nvGrpSpPr>
          <p:grpSpPr>
            <a:xfrm>
              <a:off x="4952595" y="4811001"/>
              <a:ext cx="842174" cy="851974"/>
              <a:chOff x="4111628" y="4803047"/>
              <a:chExt cx="842174" cy="851974"/>
            </a:xfrm>
          </p:grpSpPr>
          <p:sp>
            <p:nvSpPr>
              <p:cNvPr id="66" name="Freeform 65">
                <a:extLst>
                  <a:ext uri="{FF2B5EF4-FFF2-40B4-BE49-F238E27FC236}">
                    <a16:creationId xmlns:a16="http://schemas.microsoft.com/office/drawing/2014/main" id="{B1533BBF-34AE-D045-87C4-BF94B61A8021}"/>
                  </a:ext>
                </a:extLst>
              </p:cNvPr>
              <p:cNvSpPr/>
              <p:nvPr/>
            </p:nvSpPr>
            <p:spPr>
              <a:xfrm>
                <a:off x="4111628" y="4803047"/>
                <a:ext cx="842174" cy="851974"/>
              </a:xfrm>
              <a:custGeom>
                <a:avLst/>
                <a:gdLst>
                  <a:gd name="connsiteX0" fmla="*/ 1064381 w 1064381"/>
                  <a:gd name="connsiteY0" fmla="*/ 0 h 2044095"/>
                  <a:gd name="connsiteX1" fmla="*/ 0 w 1064381"/>
                  <a:gd name="connsiteY1" fmla="*/ 2044095 h 2044095"/>
                  <a:gd name="connsiteX0" fmla="*/ 1064381 w 1064381"/>
                  <a:gd name="connsiteY0" fmla="*/ 0 h 2044095"/>
                  <a:gd name="connsiteX1" fmla="*/ 0 w 1064381"/>
                  <a:gd name="connsiteY1" fmla="*/ 2044095 h 2044095"/>
                  <a:gd name="connsiteX0" fmla="*/ 1064381 w 1064381"/>
                  <a:gd name="connsiteY0" fmla="*/ 0 h 2044095"/>
                  <a:gd name="connsiteX1" fmla="*/ 0 w 1064381"/>
                  <a:gd name="connsiteY1" fmla="*/ 2044095 h 2044095"/>
                  <a:gd name="connsiteX0" fmla="*/ 1064381 w 1064381"/>
                  <a:gd name="connsiteY0" fmla="*/ 0 h 2044095"/>
                  <a:gd name="connsiteX1" fmla="*/ 0 w 1064381"/>
                  <a:gd name="connsiteY1" fmla="*/ 2044095 h 2044095"/>
                  <a:gd name="connsiteX0" fmla="*/ 1147562 w 1147562"/>
                  <a:gd name="connsiteY0" fmla="*/ 0 h 2129575"/>
                  <a:gd name="connsiteX1" fmla="*/ 0 w 1147562"/>
                  <a:gd name="connsiteY1" fmla="*/ 2129575 h 2129575"/>
                  <a:gd name="connsiteX0" fmla="*/ 1147562 w 1147562"/>
                  <a:gd name="connsiteY0" fmla="*/ 0 h 2129575"/>
                  <a:gd name="connsiteX1" fmla="*/ 0 w 1147562"/>
                  <a:gd name="connsiteY1" fmla="*/ 2129575 h 2129575"/>
                  <a:gd name="connsiteX0" fmla="*/ 1147562 w 1147562"/>
                  <a:gd name="connsiteY0" fmla="*/ 0 h 2129575"/>
                  <a:gd name="connsiteX1" fmla="*/ 0 w 1147562"/>
                  <a:gd name="connsiteY1" fmla="*/ 2129575 h 2129575"/>
                  <a:gd name="connsiteX0" fmla="*/ 1147562 w 1147562"/>
                  <a:gd name="connsiteY0" fmla="*/ 0 h 2129575"/>
                  <a:gd name="connsiteX1" fmla="*/ 0 w 1147562"/>
                  <a:gd name="connsiteY1" fmla="*/ 2129575 h 2129575"/>
                  <a:gd name="connsiteX0" fmla="*/ 1147562 w 1147562"/>
                  <a:gd name="connsiteY0" fmla="*/ 0 h 2129575"/>
                  <a:gd name="connsiteX1" fmla="*/ 0 w 1147562"/>
                  <a:gd name="connsiteY1" fmla="*/ 2129575 h 2129575"/>
                  <a:gd name="connsiteX0" fmla="*/ 1147562 w 1147562"/>
                  <a:gd name="connsiteY0" fmla="*/ 0 h 2129575"/>
                  <a:gd name="connsiteX1" fmla="*/ 0 w 1147562"/>
                  <a:gd name="connsiteY1" fmla="*/ 2129575 h 2129575"/>
                  <a:gd name="connsiteX0" fmla="*/ 1147562 w 1147562"/>
                  <a:gd name="connsiteY0" fmla="*/ 0 h 2129575"/>
                  <a:gd name="connsiteX1" fmla="*/ 0 w 1147562"/>
                  <a:gd name="connsiteY1" fmla="*/ 2129575 h 2129575"/>
                  <a:gd name="connsiteX0" fmla="*/ 1147562 w 1147562"/>
                  <a:gd name="connsiteY0" fmla="*/ 0 h 2103931"/>
                  <a:gd name="connsiteX1" fmla="*/ 0 w 1147562"/>
                  <a:gd name="connsiteY1" fmla="*/ 2103931 h 2103931"/>
                  <a:gd name="connsiteX0" fmla="*/ 1147562 w 1147562"/>
                  <a:gd name="connsiteY0" fmla="*/ 0 h 2103931"/>
                  <a:gd name="connsiteX1" fmla="*/ 0 w 1147562"/>
                  <a:gd name="connsiteY1" fmla="*/ 2103931 h 2103931"/>
                  <a:gd name="connsiteX0" fmla="*/ 1147562 w 1147562"/>
                  <a:gd name="connsiteY0" fmla="*/ 0 h 2103931"/>
                  <a:gd name="connsiteX1" fmla="*/ 0 w 1147562"/>
                  <a:gd name="connsiteY1" fmla="*/ 2103931 h 2103931"/>
                  <a:gd name="connsiteX0" fmla="*/ 1147562 w 1147562"/>
                  <a:gd name="connsiteY0" fmla="*/ 0 h 2103931"/>
                  <a:gd name="connsiteX1" fmla="*/ 0 w 1147562"/>
                  <a:gd name="connsiteY1" fmla="*/ 2103931 h 2103931"/>
                  <a:gd name="connsiteX0" fmla="*/ 1147562 w 1147562"/>
                  <a:gd name="connsiteY0" fmla="*/ 0 h 2103931"/>
                  <a:gd name="connsiteX1" fmla="*/ 0 w 1147562"/>
                  <a:gd name="connsiteY1" fmla="*/ 2103931 h 2103931"/>
                  <a:gd name="connsiteX0" fmla="*/ 1147562 w 1147562"/>
                  <a:gd name="connsiteY0" fmla="*/ 0 h 2103931"/>
                  <a:gd name="connsiteX1" fmla="*/ 0 w 1147562"/>
                  <a:gd name="connsiteY1" fmla="*/ 2103931 h 2103931"/>
                  <a:gd name="connsiteX0" fmla="*/ 1147562 w 1147562"/>
                  <a:gd name="connsiteY0" fmla="*/ 0 h 2103931"/>
                  <a:gd name="connsiteX1" fmla="*/ 0 w 1147562"/>
                  <a:gd name="connsiteY1" fmla="*/ 2103931 h 2103931"/>
                </a:gdLst>
                <a:ahLst/>
                <a:cxnLst>
                  <a:cxn ang="0">
                    <a:pos x="connsiteX0" y="connsiteY0"/>
                  </a:cxn>
                  <a:cxn ang="0">
                    <a:pos x="connsiteX1" y="connsiteY1"/>
                  </a:cxn>
                </a:cxnLst>
                <a:rect l="l" t="t" r="r" b="b"/>
                <a:pathLst>
                  <a:path w="1147562" h="2103931">
                    <a:moveTo>
                      <a:pt x="1147562" y="0"/>
                    </a:moveTo>
                    <a:cubicBezTo>
                      <a:pt x="315981" y="116560"/>
                      <a:pt x="138906" y="965397"/>
                      <a:pt x="0" y="2103931"/>
                    </a:cubicBezTo>
                  </a:path>
                </a:pathLst>
              </a:custGeom>
              <a:noFill/>
              <a:ln w="25400" cap="flat" cmpd="sng" algn="ctr">
                <a:solidFill>
                  <a:srgbClr val="0000A3"/>
                </a:solidFill>
                <a:prstDash val="sysDash"/>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cxnSp>
            <p:nvCxnSpPr>
              <p:cNvPr id="67" name="Straight Connector 66">
                <a:extLst>
                  <a:ext uri="{FF2B5EF4-FFF2-40B4-BE49-F238E27FC236}">
                    <a16:creationId xmlns:a16="http://schemas.microsoft.com/office/drawing/2014/main" id="{1F8A69D2-1AFF-CA43-A164-55CE61810D68}"/>
                  </a:ext>
                </a:extLst>
              </p:cNvPr>
              <p:cNvCxnSpPr>
                <a:cxnSpLocks/>
              </p:cNvCxnSpPr>
              <p:nvPr/>
            </p:nvCxnSpPr>
            <p:spPr>
              <a:xfrm>
                <a:off x="4953802" y="4803047"/>
                <a:ext cx="0" cy="798802"/>
              </a:xfrm>
              <a:prstGeom prst="line">
                <a:avLst/>
              </a:prstGeom>
              <a:ln w="28575">
                <a:solidFill>
                  <a:srgbClr val="0000A3"/>
                </a:solidFill>
                <a:prstDash val="dash"/>
              </a:ln>
            </p:spPr>
            <p:style>
              <a:lnRef idx="1">
                <a:schemeClr val="accent1"/>
              </a:lnRef>
              <a:fillRef idx="0">
                <a:schemeClr val="accent1"/>
              </a:fillRef>
              <a:effectRef idx="0">
                <a:schemeClr val="accent1"/>
              </a:effectRef>
              <a:fontRef idx="minor">
                <a:schemeClr val="tx1"/>
              </a:fontRef>
            </p:style>
          </p:cxnSp>
        </p:grpSp>
        <p:grpSp>
          <p:nvGrpSpPr>
            <p:cNvPr id="40" name="Group 39">
              <a:extLst>
                <a:ext uri="{FF2B5EF4-FFF2-40B4-BE49-F238E27FC236}">
                  <a16:creationId xmlns:a16="http://schemas.microsoft.com/office/drawing/2014/main" id="{8341D802-81CF-4E46-9220-44B0752C28D7}"/>
                </a:ext>
              </a:extLst>
            </p:cNvPr>
            <p:cNvGrpSpPr/>
            <p:nvPr/>
          </p:nvGrpSpPr>
          <p:grpSpPr>
            <a:xfrm>
              <a:off x="5815757" y="4805638"/>
              <a:ext cx="842174" cy="851974"/>
              <a:chOff x="4111628" y="4803047"/>
              <a:chExt cx="842174" cy="851974"/>
            </a:xfrm>
          </p:grpSpPr>
          <p:sp>
            <p:nvSpPr>
              <p:cNvPr id="64" name="Freeform 63">
                <a:extLst>
                  <a:ext uri="{FF2B5EF4-FFF2-40B4-BE49-F238E27FC236}">
                    <a16:creationId xmlns:a16="http://schemas.microsoft.com/office/drawing/2014/main" id="{70675808-82EA-D149-9841-1BBE3F7DCA2F}"/>
                  </a:ext>
                </a:extLst>
              </p:cNvPr>
              <p:cNvSpPr/>
              <p:nvPr/>
            </p:nvSpPr>
            <p:spPr>
              <a:xfrm>
                <a:off x="4111628" y="4803047"/>
                <a:ext cx="842174" cy="851974"/>
              </a:xfrm>
              <a:custGeom>
                <a:avLst/>
                <a:gdLst>
                  <a:gd name="connsiteX0" fmla="*/ 1064381 w 1064381"/>
                  <a:gd name="connsiteY0" fmla="*/ 0 h 2044095"/>
                  <a:gd name="connsiteX1" fmla="*/ 0 w 1064381"/>
                  <a:gd name="connsiteY1" fmla="*/ 2044095 h 2044095"/>
                  <a:gd name="connsiteX0" fmla="*/ 1064381 w 1064381"/>
                  <a:gd name="connsiteY0" fmla="*/ 0 h 2044095"/>
                  <a:gd name="connsiteX1" fmla="*/ 0 w 1064381"/>
                  <a:gd name="connsiteY1" fmla="*/ 2044095 h 2044095"/>
                  <a:gd name="connsiteX0" fmla="*/ 1064381 w 1064381"/>
                  <a:gd name="connsiteY0" fmla="*/ 0 h 2044095"/>
                  <a:gd name="connsiteX1" fmla="*/ 0 w 1064381"/>
                  <a:gd name="connsiteY1" fmla="*/ 2044095 h 2044095"/>
                  <a:gd name="connsiteX0" fmla="*/ 1064381 w 1064381"/>
                  <a:gd name="connsiteY0" fmla="*/ 0 h 2044095"/>
                  <a:gd name="connsiteX1" fmla="*/ 0 w 1064381"/>
                  <a:gd name="connsiteY1" fmla="*/ 2044095 h 2044095"/>
                  <a:gd name="connsiteX0" fmla="*/ 1147562 w 1147562"/>
                  <a:gd name="connsiteY0" fmla="*/ 0 h 2129575"/>
                  <a:gd name="connsiteX1" fmla="*/ 0 w 1147562"/>
                  <a:gd name="connsiteY1" fmla="*/ 2129575 h 2129575"/>
                  <a:gd name="connsiteX0" fmla="*/ 1147562 w 1147562"/>
                  <a:gd name="connsiteY0" fmla="*/ 0 h 2129575"/>
                  <a:gd name="connsiteX1" fmla="*/ 0 w 1147562"/>
                  <a:gd name="connsiteY1" fmla="*/ 2129575 h 2129575"/>
                  <a:gd name="connsiteX0" fmla="*/ 1147562 w 1147562"/>
                  <a:gd name="connsiteY0" fmla="*/ 0 h 2129575"/>
                  <a:gd name="connsiteX1" fmla="*/ 0 w 1147562"/>
                  <a:gd name="connsiteY1" fmla="*/ 2129575 h 2129575"/>
                  <a:gd name="connsiteX0" fmla="*/ 1147562 w 1147562"/>
                  <a:gd name="connsiteY0" fmla="*/ 0 h 2129575"/>
                  <a:gd name="connsiteX1" fmla="*/ 0 w 1147562"/>
                  <a:gd name="connsiteY1" fmla="*/ 2129575 h 2129575"/>
                  <a:gd name="connsiteX0" fmla="*/ 1147562 w 1147562"/>
                  <a:gd name="connsiteY0" fmla="*/ 0 h 2129575"/>
                  <a:gd name="connsiteX1" fmla="*/ 0 w 1147562"/>
                  <a:gd name="connsiteY1" fmla="*/ 2129575 h 2129575"/>
                  <a:gd name="connsiteX0" fmla="*/ 1147562 w 1147562"/>
                  <a:gd name="connsiteY0" fmla="*/ 0 h 2129575"/>
                  <a:gd name="connsiteX1" fmla="*/ 0 w 1147562"/>
                  <a:gd name="connsiteY1" fmla="*/ 2129575 h 2129575"/>
                  <a:gd name="connsiteX0" fmla="*/ 1147562 w 1147562"/>
                  <a:gd name="connsiteY0" fmla="*/ 0 h 2129575"/>
                  <a:gd name="connsiteX1" fmla="*/ 0 w 1147562"/>
                  <a:gd name="connsiteY1" fmla="*/ 2129575 h 2129575"/>
                  <a:gd name="connsiteX0" fmla="*/ 1147562 w 1147562"/>
                  <a:gd name="connsiteY0" fmla="*/ 0 h 2103931"/>
                  <a:gd name="connsiteX1" fmla="*/ 0 w 1147562"/>
                  <a:gd name="connsiteY1" fmla="*/ 2103931 h 2103931"/>
                  <a:gd name="connsiteX0" fmla="*/ 1147562 w 1147562"/>
                  <a:gd name="connsiteY0" fmla="*/ 0 h 2103931"/>
                  <a:gd name="connsiteX1" fmla="*/ 0 w 1147562"/>
                  <a:gd name="connsiteY1" fmla="*/ 2103931 h 2103931"/>
                  <a:gd name="connsiteX0" fmla="*/ 1147562 w 1147562"/>
                  <a:gd name="connsiteY0" fmla="*/ 0 h 2103931"/>
                  <a:gd name="connsiteX1" fmla="*/ 0 w 1147562"/>
                  <a:gd name="connsiteY1" fmla="*/ 2103931 h 2103931"/>
                  <a:gd name="connsiteX0" fmla="*/ 1147562 w 1147562"/>
                  <a:gd name="connsiteY0" fmla="*/ 0 h 2103931"/>
                  <a:gd name="connsiteX1" fmla="*/ 0 w 1147562"/>
                  <a:gd name="connsiteY1" fmla="*/ 2103931 h 2103931"/>
                  <a:gd name="connsiteX0" fmla="*/ 1147562 w 1147562"/>
                  <a:gd name="connsiteY0" fmla="*/ 0 h 2103931"/>
                  <a:gd name="connsiteX1" fmla="*/ 0 w 1147562"/>
                  <a:gd name="connsiteY1" fmla="*/ 2103931 h 2103931"/>
                  <a:gd name="connsiteX0" fmla="*/ 1147562 w 1147562"/>
                  <a:gd name="connsiteY0" fmla="*/ 0 h 2103931"/>
                  <a:gd name="connsiteX1" fmla="*/ 0 w 1147562"/>
                  <a:gd name="connsiteY1" fmla="*/ 2103931 h 2103931"/>
                  <a:gd name="connsiteX0" fmla="*/ 1147562 w 1147562"/>
                  <a:gd name="connsiteY0" fmla="*/ 0 h 2103931"/>
                  <a:gd name="connsiteX1" fmla="*/ 0 w 1147562"/>
                  <a:gd name="connsiteY1" fmla="*/ 2103931 h 2103931"/>
                </a:gdLst>
                <a:ahLst/>
                <a:cxnLst>
                  <a:cxn ang="0">
                    <a:pos x="connsiteX0" y="connsiteY0"/>
                  </a:cxn>
                  <a:cxn ang="0">
                    <a:pos x="connsiteX1" y="connsiteY1"/>
                  </a:cxn>
                </a:cxnLst>
                <a:rect l="l" t="t" r="r" b="b"/>
                <a:pathLst>
                  <a:path w="1147562" h="2103931">
                    <a:moveTo>
                      <a:pt x="1147562" y="0"/>
                    </a:moveTo>
                    <a:cubicBezTo>
                      <a:pt x="315981" y="116560"/>
                      <a:pt x="138906" y="965397"/>
                      <a:pt x="0" y="2103931"/>
                    </a:cubicBezTo>
                  </a:path>
                </a:pathLst>
              </a:custGeom>
              <a:noFill/>
              <a:ln w="25400" cap="flat" cmpd="sng" algn="ctr">
                <a:solidFill>
                  <a:srgbClr val="0000A3"/>
                </a:solidFill>
                <a:prstDash val="sysDash"/>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cxnSp>
            <p:nvCxnSpPr>
              <p:cNvPr id="65" name="Straight Connector 64">
                <a:extLst>
                  <a:ext uri="{FF2B5EF4-FFF2-40B4-BE49-F238E27FC236}">
                    <a16:creationId xmlns:a16="http://schemas.microsoft.com/office/drawing/2014/main" id="{8AE68F9E-06F7-1545-8D8D-00902C6D90A3}"/>
                  </a:ext>
                </a:extLst>
              </p:cNvPr>
              <p:cNvCxnSpPr>
                <a:cxnSpLocks/>
              </p:cNvCxnSpPr>
              <p:nvPr/>
            </p:nvCxnSpPr>
            <p:spPr>
              <a:xfrm>
                <a:off x="4953802" y="4803047"/>
                <a:ext cx="0" cy="798802"/>
              </a:xfrm>
              <a:prstGeom prst="line">
                <a:avLst/>
              </a:prstGeom>
              <a:ln w="28575">
                <a:solidFill>
                  <a:srgbClr val="0000A3"/>
                </a:solidFill>
                <a:prstDash val="dash"/>
              </a:ln>
            </p:spPr>
            <p:style>
              <a:lnRef idx="1">
                <a:schemeClr val="accent1"/>
              </a:lnRef>
              <a:fillRef idx="0">
                <a:schemeClr val="accent1"/>
              </a:fillRef>
              <a:effectRef idx="0">
                <a:schemeClr val="accent1"/>
              </a:effectRef>
              <a:fontRef idx="minor">
                <a:schemeClr val="tx1"/>
              </a:fontRef>
            </p:style>
          </p:cxnSp>
        </p:grpSp>
        <p:grpSp>
          <p:nvGrpSpPr>
            <p:cNvPr id="53" name="Group 52">
              <a:extLst>
                <a:ext uri="{FF2B5EF4-FFF2-40B4-BE49-F238E27FC236}">
                  <a16:creationId xmlns:a16="http://schemas.microsoft.com/office/drawing/2014/main" id="{32EF4543-041D-8B43-8CC4-877142E679F4}"/>
                </a:ext>
              </a:extLst>
            </p:cNvPr>
            <p:cNvGrpSpPr/>
            <p:nvPr/>
          </p:nvGrpSpPr>
          <p:grpSpPr>
            <a:xfrm>
              <a:off x="6678918" y="4793293"/>
              <a:ext cx="828566" cy="851974"/>
              <a:chOff x="4111628" y="4803047"/>
              <a:chExt cx="842174" cy="851974"/>
            </a:xfrm>
          </p:grpSpPr>
          <p:sp>
            <p:nvSpPr>
              <p:cNvPr id="60" name="Freeform 59">
                <a:extLst>
                  <a:ext uri="{FF2B5EF4-FFF2-40B4-BE49-F238E27FC236}">
                    <a16:creationId xmlns:a16="http://schemas.microsoft.com/office/drawing/2014/main" id="{1FC6BAEE-2EA6-9A40-9F2E-9323AD251412}"/>
                  </a:ext>
                </a:extLst>
              </p:cNvPr>
              <p:cNvSpPr/>
              <p:nvPr/>
            </p:nvSpPr>
            <p:spPr>
              <a:xfrm>
                <a:off x="4111628" y="4803047"/>
                <a:ext cx="842174" cy="851974"/>
              </a:xfrm>
              <a:custGeom>
                <a:avLst/>
                <a:gdLst>
                  <a:gd name="connsiteX0" fmla="*/ 1064381 w 1064381"/>
                  <a:gd name="connsiteY0" fmla="*/ 0 h 2044095"/>
                  <a:gd name="connsiteX1" fmla="*/ 0 w 1064381"/>
                  <a:gd name="connsiteY1" fmla="*/ 2044095 h 2044095"/>
                  <a:gd name="connsiteX0" fmla="*/ 1064381 w 1064381"/>
                  <a:gd name="connsiteY0" fmla="*/ 0 h 2044095"/>
                  <a:gd name="connsiteX1" fmla="*/ 0 w 1064381"/>
                  <a:gd name="connsiteY1" fmla="*/ 2044095 h 2044095"/>
                  <a:gd name="connsiteX0" fmla="*/ 1064381 w 1064381"/>
                  <a:gd name="connsiteY0" fmla="*/ 0 h 2044095"/>
                  <a:gd name="connsiteX1" fmla="*/ 0 w 1064381"/>
                  <a:gd name="connsiteY1" fmla="*/ 2044095 h 2044095"/>
                  <a:gd name="connsiteX0" fmla="*/ 1064381 w 1064381"/>
                  <a:gd name="connsiteY0" fmla="*/ 0 h 2044095"/>
                  <a:gd name="connsiteX1" fmla="*/ 0 w 1064381"/>
                  <a:gd name="connsiteY1" fmla="*/ 2044095 h 2044095"/>
                  <a:gd name="connsiteX0" fmla="*/ 1147562 w 1147562"/>
                  <a:gd name="connsiteY0" fmla="*/ 0 h 2129575"/>
                  <a:gd name="connsiteX1" fmla="*/ 0 w 1147562"/>
                  <a:gd name="connsiteY1" fmla="*/ 2129575 h 2129575"/>
                  <a:gd name="connsiteX0" fmla="*/ 1147562 w 1147562"/>
                  <a:gd name="connsiteY0" fmla="*/ 0 h 2129575"/>
                  <a:gd name="connsiteX1" fmla="*/ 0 w 1147562"/>
                  <a:gd name="connsiteY1" fmla="*/ 2129575 h 2129575"/>
                  <a:gd name="connsiteX0" fmla="*/ 1147562 w 1147562"/>
                  <a:gd name="connsiteY0" fmla="*/ 0 h 2129575"/>
                  <a:gd name="connsiteX1" fmla="*/ 0 w 1147562"/>
                  <a:gd name="connsiteY1" fmla="*/ 2129575 h 2129575"/>
                  <a:gd name="connsiteX0" fmla="*/ 1147562 w 1147562"/>
                  <a:gd name="connsiteY0" fmla="*/ 0 h 2129575"/>
                  <a:gd name="connsiteX1" fmla="*/ 0 w 1147562"/>
                  <a:gd name="connsiteY1" fmla="*/ 2129575 h 2129575"/>
                  <a:gd name="connsiteX0" fmla="*/ 1147562 w 1147562"/>
                  <a:gd name="connsiteY0" fmla="*/ 0 h 2129575"/>
                  <a:gd name="connsiteX1" fmla="*/ 0 w 1147562"/>
                  <a:gd name="connsiteY1" fmla="*/ 2129575 h 2129575"/>
                  <a:gd name="connsiteX0" fmla="*/ 1147562 w 1147562"/>
                  <a:gd name="connsiteY0" fmla="*/ 0 h 2129575"/>
                  <a:gd name="connsiteX1" fmla="*/ 0 w 1147562"/>
                  <a:gd name="connsiteY1" fmla="*/ 2129575 h 2129575"/>
                  <a:gd name="connsiteX0" fmla="*/ 1147562 w 1147562"/>
                  <a:gd name="connsiteY0" fmla="*/ 0 h 2129575"/>
                  <a:gd name="connsiteX1" fmla="*/ 0 w 1147562"/>
                  <a:gd name="connsiteY1" fmla="*/ 2129575 h 2129575"/>
                  <a:gd name="connsiteX0" fmla="*/ 1147562 w 1147562"/>
                  <a:gd name="connsiteY0" fmla="*/ 0 h 2103931"/>
                  <a:gd name="connsiteX1" fmla="*/ 0 w 1147562"/>
                  <a:gd name="connsiteY1" fmla="*/ 2103931 h 2103931"/>
                  <a:gd name="connsiteX0" fmla="*/ 1147562 w 1147562"/>
                  <a:gd name="connsiteY0" fmla="*/ 0 h 2103931"/>
                  <a:gd name="connsiteX1" fmla="*/ 0 w 1147562"/>
                  <a:gd name="connsiteY1" fmla="*/ 2103931 h 2103931"/>
                  <a:gd name="connsiteX0" fmla="*/ 1147562 w 1147562"/>
                  <a:gd name="connsiteY0" fmla="*/ 0 h 2103931"/>
                  <a:gd name="connsiteX1" fmla="*/ 0 w 1147562"/>
                  <a:gd name="connsiteY1" fmla="*/ 2103931 h 2103931"/>
                  <a:gd name="connsiteX0" fmla="*/ 1147562 w 1147562"/>
                  <a:gd name="connsiteY0" fmla="*/ 0 h 2103931"/>
                  <a:gd name="connsiteX1" fmla="*/ 0 w 1147562"/>
                  <a:gd name="connsiteY1" fmla="*/ 2103931 h 2103931"/>
                  <a:gd name="connsiteX0" fmla="*/ 1147562 w 1147562"/>
                  <a:gd name="connsiteY0" fmla="*/ 0 h 2103931"/>
                  <a:gd name="connsiteX1" fmla="*/ 0 w 1147562"/>
                  <a:gd name="connsiteY1" fmla="*/ 2103931 h 2103931"/>
                  <a:gd name="connsiteX0" fmla="*/ 1147562 w 1147562"/>
                  <a:gd name="connsiteY0" fmla="*/ 0 h 2103931"/>
                  <a:gd name="connsiteX1" fmla="*/ 0 w 1147562"/>
                  <a:gd name="connsiteY1" fmla="*/ 2103931 h 2103931"/>
                  <a:gd name="connsiteX0" fmla="*/ 1147562 w 1147562"/>
                  <a:gd name="connsiteY0" fmla="*/ 0 h 2103931"/>
                  <a:gd name="connsiteX1" fmla="*/ 0 w 1147562"/>
                  <a:gd name="connsiteY1" fmla="*/ 2103931 h 2103931"/>
                </a:gdLst>
                <a:ahLst/>
                <a:cxnLst>
                  <a:cxn ang="0">
                    <a:pos x="connsiteX0" y="connsiteY0"/>
                  </a:cxn>
                  <a:cxn ang="0">
                    <a:pos x="connsiteX1" y="connsiteY1"/>
                  </a:cxn>
                </a:cxnLst>
                <a:rect l="l" t="t" r="r" b="b"/>
                <a:pathLst>
                  <a:path w="1147562" h="2103931">
                    <a:moveTo>
                      <a:pt x="1147562" y="0"/>
                    </a:moveTo>
                    <a:cubicBezTo>
                      <a:pt x="315981" y="116560"/>
                      <a:pt x="138906" y="965397"/>
                      <a:pt x="0" y="2103931"/>
                    </a:cubicBezTo>
                  </a:path>
                </a:pathLst>
              </a:custGeom>
              <a:noFill/>
              <a:ln w="25400" cap="flat" cmpd="sng" algn="ctr">
                <a:solidFill>
                  <a:srgbClr val="0000A3"/>
                </a:solidFill>
                <a:prstDash val="sysDash"/>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cxnSp>
            <p:nvCxnSpPr>
              <p:cNvPr id="63" name="Straight Connector 62">
                <a:extLst>
                  <a:ext uri="{FF2B5EF4-FFF2-40B4-BE49-F238E27FC236}">
                    <a16:creationId xmlns:a16="http://schemas.microsoft.com/office/drawing/2014/main" id="{30E9A1B0-7A1F-A64E-A21C-56B80108553A}"/>
                  </a:ext>
                </a:extLst>
              </p:cNvPr>
              <p:cNvCxnSpPr>
                <a:cxnSpLocks/>
              </p:cNvCxnSpPr>
              <p:nvPr/>
            </p:nvCxnSpPr>
            <p:spPr>
              <a:xfrm>
                <a:off x="4953802" y="4803047"/>
                <a:ext cx="0" cy="798802"/>
              </a:xfrm>
              <a:prstGeom prst="line">
                <a:avLst/>
              </a:prstGeom>
              <a:ln w="28575">
                <a:solidFill>
                  <a:srgbClr val="0000A3"/>
                </a:solidFill>
                <a:prstDash val="dash"/>
              </a:ln>
            </p:spPr>
            <p:style>
              <a:lnRef idx="1">
                <a:schemeClr val="accent1"/>
              </a:lnRef>
              <a:fillRef idx="0">
                <a:schemeClr val="accent1"/>
              </a:fillRef>
              <a:effectRef idx="0">
                <a:schemeClr val="accent1"/>
              </a:effectRef>
              <a:fontRef idx="minor">
                <a:schemeClr val="tx1"/>
              </a:fontRef>
            </p:style>
          </p:cxnSp>
        </p:grpSp>
        <p:grpSp>
          <p:nvGrpSpPr>
            <p:cNvPr id="55" name="Group 54">
              <a:extLst>
                <a:ext uri="{FF2B5EF4-FFF2-40B4-BE49-F238E27FC236}">
                  <a16:creationId xmlns:a16="http://schemas.microsoft.com/office/drawing/2014/main" id="{47C69A79-9B85-7049-BEA1-1E83A975FED9}"/>
                </a:ext>
              </a:extLst>
            </p:cNvPr>
            <p:cNvGrpSpPr/>
            <p:nvPr/>
          </p:nvGrpSpPr>
          <p:grpSpPr>
            <a:xfrm>
              <a:off x="7533201" y="4780948"/>
              <a:ext cx="828566" cy="851974"/>
              <a:chOff x="4111628" y="4803047"/>
              <a:chExt cx="842174" cy="851974"/>
            </a:xfrm>
          </p:grpSpPr>
          <p:sp>
            <p:nvSpPr>
              <p:cNvPr id="57" name="Freeform 56">
                <a:extLst>
                  <a:ext uri="{FF2B5EF4-FFF2-40B4-BE49-F238E27FC236}">
                    <a16:creationId xmlns:a16="http://schemas.microsoft.com/office/drawing/2014/main" id="{10C024C3-43D8-584D-BB47-25DD0DC40555}"/>
                  </a:ext>
                </a:extLst>
              </p:cNvPr>
              <p:cNvSpPr/>
              <p:nvPr/>
            </p:nvSpPr>
            <p:spPr>
              <a:xfrm>
                <a:off x="4111628" y="4803047"/>
                <a:ext cx="842174" cy="851974"/>
              </a:xfrm>
              <a:custGeom>
                <a:avLst/>
                <a:gdLst>
                  <a:gd name="connsiteX0" fmla="*/ 1064381 w 1064381"/>
                  <a:gd name="connsiteY0" fmla="*/ 0 h 2044095"/>
                  <a:gd name="connsiteX1" fmla="*/ 0 w 1064381"/>
                  <a:gd name="connsiteY1" fmla="*/ 2044095 h 2044095"/>
                  <a:gd name="connsiteX0" fmla="*/ 1064381 w 1064381"/>
                  <a:gd name="connsiteY0" fmla="*/ 0 h 2044095"/>
                  <a:gd name="connsiteX1" fmla="*/ 0 w 1064381"/>
                  <a:gd name="connsiteY1" fmla="*/ 2044095 h 2044095"/>
                  <a:gd name="connsiteX0" fmla="*/ 1064381 w 1064381"/>
                  <a:gd name="connsiteY0" fmla="*/ 0 h 2044095"/>
                  <a:gd name="connsiteX1" fmla="*/ 0 w 1064381"/>
                  <a:gd name="connsiteY1" fmla="*/ 2044095 h 2044095"/>
                  <a:gd name="connsiteX0" fmla="*/ 1064381 w 1064381"/>
                  <a:gd name="connsiteY0" fmla="*/ 0 h 2044095"/>
                  <a:gd name="connsiteX1" fmla="*/ 0 w 1064381"/>
                  <a:gd name="connsiteY1" fmla="*/ 2044095 h 2044095"/>
                  <a:gd name="connsiteX0" fmla="*/ 1147562 w 1147562"/>
                  <a:gd name="connsiteY0" fmla="*/ 0 h 2129575"/>
                  <a:gd name="connsiteX1" fmla="*/ 0 w 1147562"/>
                  <a:gd name="connsiteY1" fmla="*/ 2129575 h 2129575"/>
                  <a:gd name="connsiteX0" fmla="*/ 1147562 w 1147562"/>
                  <a:gd name="connsiteY0" fmla="*/ 0 h 2129575"/>
                  <a:gd name="connsiteX1" fmla="*/ 0 w 1147562"/>
                  <a:gd name="connsiteY1" fmla="*/ 2129575 h 2129575"/>
                  <a:gd name="connsiteX0" fmla="*/ 1147562 w 1147562"/>
                  <a:gd name="connsiteY0" fmla="*/ 0 h 2129575"/>
                  <a:gd name="connsiteX1" fmla="*/ 0 w 1147562"/>
                  <a:gd name="connsiteY1" fmla="*/ 2129575 h 2129575"/>
                  <a:gd name="connsiteX0" fmla="*/ 1147562 w 1147562"/>
                  <a:gd name="connsiteY0" fmla="*/ 0 h 2129575"/>
                  <a:gd name="connsiteX1" fmla="*/ 0 w 1147562"/>
                  <a:gd name="connsiteY1" fmla="*/ 2129575 h 2129575"/>
                  <a:gd name="connsiteX0" fmla="*/ 1147562 w 1147562"/>
                  <a:gd name="connsiteY0" fmla="*/ 0 h 2129575"/>
                  <a:gd name="connsiteX1" fmla="*/ 0 w 1147562"/>
                  <a:gd name="connsiteY1" fmla="*/ 2129575 h 2129575"/>
                  <a:gd name="connsiteX0" fmla="*/ 1147562 w 1147562"/>
                  <a:gd name="connsiteY0" fmla="*/ 0 h 2129575"/>
                  <a:gd name="connsiteX1" fmla="*/ 0 w 1147562"/>
                  <a:gd name="connsiteY1" fmla="*/ 2129575 h 2129575"/>
                  <a:gd name="connsiteX0" fmla="*/ 1147562 w 1147562"/>
                  <a:gd name="connsiteY0" fmla="*/ 0 h 2129575"/>
                  <a:gd name="connsiteX1" fmla="*/ 0 w 1147562"/>
                  <a:gd name="connsiteY1" fmla="*/ 2129575 h 2129575"/>
                  <a:gd name="connsiteX0" fmla="*/ 1147562 w 1147562"/>
                  <a:gd name="connsiteY0" fmla="*/ 0 h 2103931"/>
                  <a:gd name="connsiteX1" fmla="*/ 0 w 1147562"/>
                  <a:gd name="connsiteY1" fmla="*/ 2103931 h 2103931"/>
                  <a:gd name="connsiteX0" fmla="*/ 1147562 w 1147562"/>
                  <a:gd name="connsiteY0" fmla="*/ 0 h 2103931"/>
                  <a:gd name="connsiteX1" fmla="*/ 0 w 1147562"/>
                  <a:gd name="connsiteY1" fmla="*/ 2103931 h 2103931"/>
                  <a:gd name="connsiteX0" fmla="*/ 1147562 w 1147562"/>
                  <a:gd name="connsiteY0" fmla="*/ 0 h 2103931"/>
                  <a:gd name="connsiteX1" fmla="*/ 0 w 1147562"/>
                  <a:gd name="connsiteY1" fmla="*/ 2103931 h 2103931"/>
                  <a:gd name="connsiteX0" fmla="*/ 1147562 w 1147562"/>
                  <a:gd name="connsiteY0" fmla="*/ 0 h 2103931"/>
                  <a:gd name="connsiteX1" fmla="*/ 0 w 1147562"/>
                  <a:gd name="connsiteY1" fmla="*/ 2103931 h 2103931"/>
                  <a:gd name="connsiteX0" fmla="*/ 1147562 w 1147562"/>
                  <a:gd name="connsiteY0" fmla="*/ 0 h 2103931"/>
                  <a:gd name="connsiteX1" fmla="*/ 0 w 1147562"/>
                  <a:gd name="connsiteY1" fmla="*/ 2103931 h 2103931"/>
                  <a:gd name="connsiteX0" fmla="*/ 1147562 w 1147562"/>
                  <a:gd name="connsiteY0" fmla="*/ 0 h 2103931"/>
                  <a:gd name="connsiteX1" fmla="*/ 0 w 1147562"/>
                  <a:gd name="connsiteY1" fmla="*/ 2103931 h 2103931"/>
                  <a:gd name="connsiteX0" fmla="*/ 1147562 w 1147562"/>
                  <a:gd name="connsiteY0" fmla="*/ 0 h 2103931"/>
                  <a:gd name="connsiteX1" fmla="*/ 0 w 1147562"/>
                  <a:gd name="connsiteY1" fmla="*/ 2103931 h 2103931"/>
                </a:gdLst>
                <a:ahLst/>
                <a:cxnLst>
                  <a:cxn ang="0">
                    <a:pos x="connsiteX0" y="connsiteY0"/>
                  </a:cxn>
                  <a:cxn ang="0">
                    <a:pos x="connsiteX1" y="connsiteY1"/>
                  </a:cxn>
                </a:cxnLst>
                <a:rect l="l" t="t" r="r" b="b"/>
                <a:pathLst>
                  <a:path w="1147562" h="2103931">
                    <a:moveTo>
                      <a:pt x="1147562" y="0"/>
                    </a:moveTo>
                    <a:cubicBezTo>
                      <a:pt x="315981" y="116560"/>
                      <a:pt x="138906" y="965397"/>
                      <a:pt x="0" y="2103931"/>
                    </a:cubicBezTo>
                  </a:path>
                </a:pathLst>
              </a:custGeom>
              <a:noFill/>
              <a:ln w="25400" cap="flat" cmpd="sng" algn="ctr">
                <a:solidFill>
                  <a:srgbClr val="0000A3"/>
                </a:solidFill>
                <a:prstDash val="sysDash"/>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cxnSp>
            <p:nvCxnSpPr>
              <p:cNvPr id="58" name="Straight Connector 57">
                <a:extLst>
                  <a:ext uri="{FF2B5EF4-FFF2-40B4-BE49-F238E27FC236}">
                    <a16:creationId xmlns:a16="http://schemas.microsoft.com/office/drawing/2014/main" id="{71DF2745-FBCE-E843-9F7F-31D872B044E6}"/>
                  </a:ext>
                </a:extLst>
              </p:cNvPr>
              <p:cNvCxnSpPr>
                <a:cxnSpLocks/>
              </p:cNvCxnSpPr>
              <p:nvPr/>
            </p:nvCxnSpPr>
            <p:spPr>
              <a:xfrm>
                <a:off x="4953802" y="4803047"/>
                <a:ext cx="0" cy="798802"/>
              </a:xfrm>
              <a:prstGeom prst="line">
                <a:avLst/>
              </a:prstGeom>
              <a:ln w="28575">
                <a:solidFill>
                  <a:srgbClr val="0000A3"/>
                </a:solidFill>
                <a:prstDash val="dash"/>
              </a:ln>
            </p:spPr>
            <p:style>
              <a:lnRef idx="1">
                <a:schemeClr val="accent1"/>
              </a:lnRef>
              <a:fillRef idx="0">
                <a:schemeClr val="accent1"/>
              </a:fillRef>
              <a:effectRef idx="0">
                <a:schemeClr val="accent1"/>
              </a:effectRef>
              <a:fontRef idx="minor">
                <a:schemeClr val="tx1"/>
              </a:fontRef>
            </p:style>
          </p:cxnSp>
        </p:grpSp>
        <p:sp>
          <p:nvSpPr>
            <p:cNvPr id="56" name="Freeform 55">
              <a:extLst>
                <a:ext uri="{FF2B5EF4-FFF2-40B4-BE49-F238E27FC236}">
                  <a16:creationId xmlns:a16="http://schemas.microsoft.com/office/drawing/2014/main" id="{D5B879B8-621B-914A-80D6-C9E50E57B598}"/>
                </a:ext>
              </a:extLst>
            </p:cNvPr>
            <p:cNvSpPr/>
            <p:nvPr/>
          </p:nvSpPr>
          <p:spPr>
            <a:xfrm>
              <a:off x="8387484" y="4790798"/>
              <a:ext cx="828566" cy="851974"/>
            </a:xfrm>
            <a:custGeom>
              <a:avLst/>
              <a:gdLst>
                <a:gd name="connsiteX0" fmla="*/ 1064381 w 1064381"/>
                <a:gd name="connsiteY0" fmla="*/ 0 h 2044095"/>
                <a:gd name="connsiteX1" fmla="*/ 0 w 1064381"/>
                <a:gd name="connsiteY1" fmla="*/ 2044095 h 2044095"/>
                <a:gd name="connsiteX0" fmla="*/ 1064381 w 1064381"/>
                <a:gd name="connsiteY0" fmla="*/ 0 h 2044095"/>
                <a:gd name="connsiteX1" fmla="*/ 0 w 1064381"/>
                <a:gd name="connsiteY1" fmla="*/ 2044095 h 2044095"/>
                <a:gd name="connsiteX0" fmla="*/ 1064381 w 1064381"/>
                <a:gd name="connsiteY0" fmla="*/ 0 h 2044095"/>
                <a:gd name="connsiteX1" fmla="*/ 0 w 1064381"/>
                <a:gd name="connsiteY1" fmla="*/ 2044095 h 2044095"/>
                <a:gd name="connsiteX0" fmla="*/ 1064381 w 1064381"/>
                <a:gd name="connsiteY0" fmla="*/ 0 h 2044095"/>
                <a:gd name="connsiteX1" fmla="*/ 0 w 1064381"/>
                <a:gd name="connsiteY1" fmla="*/ 2044095 h 2044095"/>
                <a:gd name="connsiteX0" fmla="*/ 1147562 w 1147562"/>
                <a:gd name="connsiteY0" fmla="*/ 0 h 2129575"/>
                <a:gd name="connsiteX1" fmla="*/ 0 w 1147562"/>
                <a:gd name="connsiteY1" fmla="*/ 2129575 h 2129575"/>
                <a:gd name="connsiteX0" fmla="*/ 1147562 w 1147562"/>
                <a:gd name="connsiteY0" fmla="*/ 0 h 2129575"/>
                <a:gd name="connsiteX1" fmla="*/ 0 w 1147562"/>
                <a:gd name="connsiteY1" fmla="*/ 2129575 h 2129575"/>
                <a:gd name="connsiteX0" fmla="*/ 1147562 w 1147562"/>
                <a:gd name="connsiteY0" fmla="*/ 0 h 2129575"/>
                <a:gd name="connsiteX1" fmla="*/ 0 w 1147562"/>
                <a:gd name="connsiteY1" fmla="*/ 2129575 h 2129575"/>
                <a:gd name="connsiteX0" fmla="*/ 1147562 w 1147562"/>
                <a:gd name="connsiteY0" fmla="*/ 0 h 2129575"/>
                <a:gd name="connsiteX1" fmla="*/ 0 w 1147562"/>
                <a:gd name="connsiteY1" fmla="*/ 2129575 h 2129575"/>
                <a:gd name="connsiteX0" fmla="*/ 1147562 w 1147562"/>
                <a:gd name="connsiteY0" fmla="*/ 0 h 2129575"/>
                <a:gd name="connsiteX1" fmla="*/ 0 w 1147562"/>
                <a:gd name="connsiteY1" fmla="*/ 2129575 h 2129575"/>
                <a:gd name="connsiteX0" fmla="*/ 1147562 w 1147562"/>
                <a:gd name="connsiteY0" fmla="*/ 0 h 2129575"/>
                <a:gd name="connsiteX1" fmla="*/ 0 w 1147562"/>
                <a:gd name="connsiteY1" fmla="*/ 2129575 h 2129575"/>
                <a:gd name="connsiteX0" fmla="*/ 1147562 w 1147562"/>
                <a:gd name="connsiteY0" fmla="*/ 0 h 2129575"/>
                <a:gd name="connsiteX1" fmla="*/ 0 w 1147562"/>
                <a:gd name="connsiteY1" fmla="*/ 2129575 h 2129575"/>
                <a:gd name="connsiteX0" fmla="*/ 1147562 w 1147562"/>
                <a:gd name="connsiteY0" fmla="*/ 0 h 2103931"/>
                <a:gd name="connsiteX1" fmla="*/ 0 w 1147562"/>
                <a:gd name="connsiteY1" fmla="*/ 2103931 h 2103931"/>
                <a:gd name="connsiteX0" fmla="*/ 1147562 w 1147562"/>
                <a:gd name="connsiteY0" fmla="*/ 0 h 2103931"/>
                <a:gd name="connsiteX1" fmla="*/ 0 w 1147562"/>
                <a:gd name="connsiteY1" fmla="*/ 2103931 h 2103931"/>
                <a:gd name="connsiteX0" fmla="*/ 1147562 w 1147562"/>
                <a:gd name="connsiteY0" fmla="*/ 0 h 2103931"/>
                <a:gd name="connsiteX1" fmla="*/ 0 w 1147562"/>
                <a:gd name="connsiteY1" fmla="*/ 2103931 h 2103931"/>
                <a:gd name="connsiteX0" fmla="*/ 1147562 w 1147562"/>
                <a:gd name="connsiteY0" fmla="*/ 0 h 2103931"/>
                <a:gd name="connsiteX1" fmla="*/ 0 w 1147562"/>
                <a:gd name="connsiteY1" fmla="*/ 2103931 h 2103931"/>
                <a:gd name="connsiteX0" fmla="*/ 1147562 w 1147562"/>
                <a:gd name="connsiteY0" fmla="*/ 0 h 2103931"/>
                <a:gd name="connsiteX1" fmla="*/ 0 w 1147562"/>
                <a:gd name="connsiteY1" fmla="*/ 2103931 h 2103931"/>
                <a:gd name="connsiteX0" fmla="*/ 1147562 w 1147562"/>
                <a:gd name="connsiteY0" fmla="*/ 0 h 2103931"/>
                <a:gd name="connsiteX1" fmla="*/ 0 w 1147562"/>
                <a:gd name="connsiteY1" fmla="*/ 2103931 h 2103931"/>
                <a:gd name="connsiteX0" fmla="*/ 1147562 w 1147562"/>
                <a:gd name="connsiteY0" fmla="*/ 0 h 2103931"/>
                <a:gd name="connsiteX1" fmla="*/ 0 w 1147562"/>
                <a:gd name="connsiteY1" fmla="*/ 2103931 h 2103931"/>
              </a:gdLst>
              <a:ahLst/>
              <a:cxnLst>
                <a:cxn ang="0">
                  <a:pos x="connsiteX0" y="connsiteY0"/>
                </a:cxn>
                <a:cxn ang="0">
                  <a:pos x="connsiteX1" y="connsiteY1"/>
                </a:cxn>
              </a:cxnLst>
              <a:rect l="l" t="t" r="r" b="b"/>
              <a:pathLst>
                <a:path w="1147562" h="2103931">
                  <a:moveTo>
                    <a:pt x="1147562" y="0"/>
                  </a:moveTo>
                  <a:cubicBezTo>
                    <a:pt x="315981" y="116560"/>
                    <a:pt x="138906" y="965397"/>
                    <a:pt x="0" y="2103931"/>
                  </a:cubicBezTo>
                </a:path>
              </a:pathLst>
            </a:custGeom>
            <a:noFill/>
            <a:ln w="25400" cap="flat" cmpd="sng" algn="ctr">
              <a:solidFill>
                <a:srgbClr val="0000A3"/>
              </a:solidFill>
              <a:prstDash val="sysDash"/>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grpSp>
      <p:sp>
        <p:nvSpPr>
          <p:cNvPr id="70" name="Rectangle 3">
            <a:extLst>
              <a:ext uri="{FF2B5EF4-FFF2-40B4-BE49-F238E27FC236}">
                <a16:creationId xmlns:a16="http://schemas.microsoft.com/office/drawing/2014/main" id="{A7440B74-5491-9045-A31F-52B88A90E26D}"/>
              </a:ext>
            </a:extLst>
          </p:cNvPr>
          <p:cNvSpPr txBox="1">
            <a:spLocks noChangeArrowheads="1"/>
          </p:cNvSpPr>
          <p:nvPr/>
        </p:nvSpPr>
        <p:spPr>
          <a:xfrm>
            <a:off x="785990" y="3009900"/>
            <a:ext cx="11164126" cy="898378"/>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after cutting rate/window in half on loss, initially ramp to to </a:t>
            </a:r>
            <a:r>
              <a:rPr kumimoji="0" lang="en-US" altLang="en-US" sz="2400" b="0" i="0" u="none" strike="noStrike" kern="1200" cap="none" spc="0" normalizeH="0" baseline="0" noProof="0" dirty="0" err="1">
                <a:ln>
                  <a:noFill/>
                </a:ln>
                <a:solidFill>
                  <a:prstClr val="black"/>
                </a:solidFill>
                <a:effectLst/>
                <a:uLnTx/>
                <a:uFillTx/>
                <a:latin typeface="Calibri" panose="020F0502020204030204"/>
                <a:ea typeface="ＭＳ Ｐゴシック" panose="020B0600070205080204" pitchFamily="34" charset="-128"/>
                <a:cs typeface="+mn-cs"/>
              </a:rPr>
              <a:t>W</a:t>
            </a:r>
            <a:r>
              <a:rPr kumimoji="0" lang="en-US" altLang="en-US" sz="2400" b="0" i="0" u="none" strike="noStrike" kern="1200" cap="none" spc="0" normalizeH="0" baseline="-25000" noProof="0" dirty="0" err="1">
                <a:ln>
                  <a:noFill/>
                </a:ln>
                <a:solidFill>
                  <a:prstClr val="black"/>
                </a:solidFill>
                <a:effectLst/>
                <a:uLnTx/>
                <a:uFillTx/>
                <a:latin typeface="Calibri" panose="020F0502020204030204"/>
                <a:ea typeface="ＭＳ Ｐゴシック" panose="020B0600070205080204" pitchFamily="34" charset="-128"/>
                <a:cs typeface="+mn-cs"/>
              </a:rPr>
              <a:t>max</a:t>
            </a: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a:t>
            </a:r>
            <a:r>
              <a:rPr kumimoji="0" lang="en-US" altLang="en-US" sz="2400" b="0" i="1" u="none" strike="noStrike" kern="1200" cap="none" spc="0" normalizeH="0" baseline="0" noProof="0" dirty="0">
                <a:ln>
                  <a:noFill/>
                </a:ln>
                <a:solidFill>
                  <a:srgbClr val="0013A3"/>
                </a:solidFill>
                <a:effectLst/>
                <a:uLnTx/>
                <a:uFillTx/>
                <a:latin typeface="Calibri" panose="020F0502020204030204"/>
                <a:ea typeface="ＭＳ Ｐゴシック" panose="020B0600070205080204" pitchFamily="34" charset="-128"/>
                <a:cs typeface="+mn-cs"/>
              </a:rPr>
              <a:t>faster</a:t>
            </a: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but then approach </a:t>
            </a:r>
            <a:r>
              <a:rPr kumimoji="0" lang="en-US" altLang="en-US" sz="2400" b="0" i="0" u="none" strike="noStrike" kern="1200" cap="none" spc="0" normalizeH="0" baseline="0" noProof="0" dirty="0" err="1">
                <a:ln>
                  <a:noFill/>
                </a:ln>
                <a:solidFill>
                  <a:prstClr val="black"/>
                </a:solidFill>
                <a:effectLst/>
                <a:uLnTx/>
                <a:uFillTx/>
                <a:latin typeface="Calibri" panose="020F0502020204030204"/>
                <a:ea typeface="ＭＳ Ｐゴシック" panose="020B0600070205080204" pitchFamily="34" charset="-128"/>
                <a:cs typeface="+mn-cs"/>
              </a:rPr>
              <a:t>W</a:t>
            </a:r>
            <a:r>
              <a:rPr kumimoji="0" lang="en-US" altLang="en-US" sz="2400" b="0" i="0" u="none" strike="noStrike" kern="1200" cap="none" spc="0" normalizeH="0" baseline="-25000" noProof="0" dirty="0" err="1">
                <a:ln>
                  <a:noFill/>
                </a:ln>
                <a:solidFill>
                  <a:prstClr val="black"/>
                </a:solidFill>
                <a:effectLst/>
                <a:uLnTx/>
                <a:uFillTx/>
                <a:latin typeface="Calibri" panose="020F0502020204030204"/>
                <a:ea typeface="ＭＳ Ｐゴシック" panose="020B0600070205080204" pitchFamily="34" charset="-128"/>
                <a:cs typeface="+mn-cs"/>
              </a:rPr>
              <a:t>max</a:t>
            </a:r>
            <a:r>
              <a:rPr kumimoji="0" lang="en-US" altLang="en-US" sz="2400" b="0" i="0" u="none" strike="noStrike" kern="1200" cap="none" spc="0" normalizeH="0" baseline="-25000" noProof="0" dirty="0">
                <a:ln>
                  <a:noFill/>
                </a:ln>
                <a:solidFill>
                  <a:prstClr val="black"/>
                </a:solidFill>
                <a:effectLst/>
                <a:uLnTx/>
                <a:uFillTx/>
                <a:latin typeface="Calibri" panose="020F0502020204030204"/>
                <a:ea typeface="ＭＳ Ｐゴシック" panose="020B0600070205080204" pitchFamily="34" charset="-128"/>
                <a:cs typeface="+mn-cs"/>
              </a:rPr>
              <a:t> </a:t>
            </a: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more </a:t>
            </a:r>
            <a:r>
              <a:rPr kumimoji="0" lang="en-US" altLang="en-US" sz="2400" b="0" i="1" u="none" strike="noStrike" kern="1200" cap="none" spc="0" normalizeH="0" baseline="0" noProof="0" dirty="0">
                <a:ln>
                  <a:noFill/>
                </a:ln>
                <a:solidFill>
                  <a:srgbClr val="0013A3"/>
                </a:solidFill>
                <a:effectLst/>
                <a:uLnTx/>
                <a:uFillTx/>
                <a:latin typeface="Calibri" panose="020F0502020204030204"/>
                <a:ea typeface="ＭＳ Ｐゴシック" panose="020B0600070205080204" pitchFamily="34" charset="-128"/>
                <a:cs typeface="+mn-cs"/>
              </a:rPr>
              <a:t>slowly</a:t>
            </a:r>
          </a:p>
          <a:p>
            <a:pPr marL="130175" marR="0" lvl="0" indent="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endPar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p:txBody>
      </p:sp>
      <p:sp>
        <p:nvSpPr>
          <p:cNvPr id="38" name="Slide Number Placeholder 2">
            <a:extLst>
              <a:ext uri="{FF2B5EF4-FFF2-40B4-BE49-F238E27FC236}">
                <a16:creationId xmlns:a16="http://schemas.microsoft.com/office/drawing/2014/main" id="{D0F43FDD-DDBC-1047-B2D5-FF3A372F77B0}"/>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130</a:t>
            </a:fld>
            <a:endParaRPr lang="en-US" dirty="0"/>
          </a:p>
        </p:txBody>
      </p:sp>
    </p:spTree>
    <p:extLst>
      <p:ext uri="{BB962C8B-B14F-4D97-AF65-F5344CB8AC3E}">
        <p14:creationId xmlns:p14="http://schemas.microsoft.com/office/powerpoint/2010/main" val="2174061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2"/>
                                        </p:tgtEl>
                                        <p:attrNameLst>
                                          <p:attrName>style.visibility</p:attrName>
                                        </p:attrNameLst>
                                      </p:cBhvr>
                                      <p:to>
                                        <p:strVal val="visible"/>
                                      </p:to>
                                    </p:set>
                                    <p:animEffect transition="in" filter="dissolve">
                                      <p:cBhvr>
                                        <p:cTn id="7" dur="500"/>
                                        <p:tgtEl>
                                          <p:spTgt spid="6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70"/>
                                        </p:tgtEl>
                                        <p:attrNameLst>
                                          <p:attrName>style.visibility</p:attrName>
                                        </p:attrNameLst>
                                      </p:cBhvr>
                                      <p:to>
                                        <p:strVal val="visible"/>
                                      </p:to>
                                    </p:set>
                                    <p:animEffect transition="in" filter="dissolve">
                                      <p:cBhvr>
                                        <p:cTn id="12" dur="500"/>
                                        <p:tgtEl>
                                          <p:spTgt spid="7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down)">
                                      <p:cBhvr>
                                        <p:cTn id="17" dur="500"/>
                                        <p:tgtEl>
                                          <p:spTgt spid="7"/>
                                        </p:tgtEl>
                                      </p:cBhvr>
                                    </p:animEffect>
                                  </p:childTnLst>
                                </p:cTn>
                              </p:par>
                            </p:childTnLst>
                          </p:cTn>
                        </p:par>
                        <p:par>
                          <p:cTn id="18" fill="hold">
                            <p:stCondLst>
                              <p:cond delay="500"/>
                            </p:stCondLst>
                            <p:childTnLst>
                              <p:par>
                                <p:cTn id="19" presetID="9" presetClass="entr" presetSubtype="0" fill="hold" nodeType="after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dissolve">
                                      <p:cBhvr>
                                        <p:cTn id="21" dur="500"/>
                                        <p:tgtEl>
                                          <p:spTgt spid="12"/>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37"/>
                                        </p:tgtEl>
                                        <p:attrNameLst>
                                          <p:attrName>style.visibility</p:attrName>
                                        </p:attrNameLst>
                                      </p:cBhvr>
                                      <p:to>
                                        <p:strVal val="visible"/>
                                      </p:to>
                                    </p:set>
                                    <p:animEffect transition="in" filter="wipe(left)">
                                      <p:cBhvr>
                                        <p:cTn id="26" dur="20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p:bldP spid="70" grpId="0"/>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76953"/>
            <a:ext cx="11393310" cy="894622"/>
          </a:xfrm>
        </p:spPr>
        <p:txBody>
          <a:bodyPr>
            <a:normAutofit/>
          </a:bodyPr>
          <a:lstStyle/>
          <a:p>
            <a:r>
              <a:rPr lang="en-US" sz="4800" dirty="0"/>
              <a:t>TCP CUBIC</a:t>
            </a:r>
            <a:endParaRPr lang="en-US" sz="4400" b="0" dirty="0"/>
          </a:p>
        </p:txBody>
      </p:sp>
      <p:sp>
        <p:nvSpPr>
          <p:cNvPr id="110" name="Rectangle 3">
            <a:extLst>
              <a:ext uri="{FF2B5EF4-FFF2-40B4-BE49-F238E27FC236}">
                <a16:creationId xmlns:a16="http://schemas.microsoft.com/office/drawing/2014/main" id="{2AE4693F-64D3-B14E-9E64-AAA80AA8953E}"/>
              </a:ext>
            </a:extLst>
          </p:cNvPr>
          <p:cNvSpPr txBox="1">
            <a:spLocks noChangeArrowheads="1"/>
          </p:cNvSpPr>
          <p:nvPr/>
        </p:nvSpPr>
        <p:spPr>
          <a:xfrm>
            <a:off x="798690" y="1308101"/>
            <a:ext cx="11164126" cy="952500"/>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12750" marR="0" lvl="0" indent="-2857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K: point in time when TCP window size will reach </a:t>
            </a:r>
            <a:r>
              <a:rPr kumimoji="0" lang="en-US" altLang="en-US" sz="2800" b="0" i="0" u="none" strike="noStrike" kern="1200" cap="none" spc="0" normalizeH="0" baseline="0" noProof="0" dirty="0" err="1">
                <a:ln>
                  <a:noFill/>
                </a:ln>
                <a:solidFill>
                  <a:prstClr val="black"/>
                </a:solidFill>
                <a:effectLst/>
                <a:uLnTx/>
                <a:uFillTx/>
                <a:latin typeface="Calibri" panose="020F0502020204030204"/>
                <a:ea typeface="ＭＳ Ｐゴシック" panose="020B0600070205080204" pitchFamily="34" charset="-128"/>
                <a:cs typeface="+mn-cs"/>
              </a:rPr>
              <a:t>W</a:t>
            </a:r>
            <a:r>
              <a:rPr kumimoji="0" lang="en-US" altLang="en-US" sz="2800" b="0" i="0" u="none" strike="noStrike" kern="1200" cap="none" spc="0" normalizeH="0" baseline="-25000" noProof="0" dirty="0" err="1">
                <a:ln>
                  <a:noFill/>
                </a:ln>
                <a:solidFill>
                  <a:prstClr val="black"/>
                </a:solidFill>
                <a:effectLst/>
                <a:uLnTx/>
                <a:uFillTx/>
                <a:latin typeface="Calibri" panose="020F0502020204030204"/>
                <a:ea typeface="ＭＳ Ｐゴシック" panose="020B0600070205080204" pitchFamily="34" charset="-128"/>
                <a:cs typeface="+mn-cs"/>
              </a:rPr>
              <a:t>max</a:t>
            </a:r>
            <a:endParaRPr kumimoji="0" lang="en-US" altLang="en-US" sz="2800" b="0" i="0" u="none" strike="noStrike" kern="1200" cap="none" spc="0" normalizeH="0" baseline="-25000" noProof="0" dirty="0">
              <a:ln>
                <a:noFill/>
              </a:ln>
              <a:solidFill>
                <a:prstClr val="black"/>
              </a:solidFill>
              <a:effectLst/>
              <a:uLnTx/>
              <a:uFillTx/>
              <a:latin typeface="Calibri" panose="020F0502020204030204"/>
              <a:ea typeface="ＭＳ Ｐゴシック" panose="020B0600070205080204" pitchFamily="34" charset="-128"/>
              <a:cs typeface="+mn-cs"/>
            </a:endParaRPr>
          </a:p>
          <a:p>
            <a:pPr marL="803275" marR="0" lvl="1" indent="-2952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K itself is </a:t>
            </a:r>
            <a:r>
              <a:rPr kumimoji="0" lang="en-US" altLang="en-US" sz="2400" b="0" i="0" u="none" strike="noStrike" kern="1200" cap="none" spc="0" normalizeH="0" baseline="0" noProof="0" dirty="0" err="1">
                <a:ln>
                  <a:noFill/>
                </a:ln>
                <a:solidFill>
                  <a:prstClr val="black"/>
                </a:solidFill>
                <a:effectLst/>
                <a:uLnTx/>
                <a:uFillTx/>
                <a:latin typeface="Calibri" panose="020F0502020204030204"/>
                <a:ea typeface="ＭＳ Ｐゴシック" panose="020B0600070205080204" pitchFamily="34" charset="-128"/>
                <a:cs typeface="+mn-cs"/>
              </a:rPr>
              <a:t>tuneable</a:t>
            </a:r>
            <a:endPar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a:p>
            <a:pPr marL="130175" marR="0" lvl="0" indent="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endPar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p:txBody>
      </p:sp>
      <p:sp>
        <p:nvSpPr>
          <p:cNvPr id="62" name="Rectangle 3">
            <a:extLst>
              <a:ext uri="{FF2B5EF4-FFF2-40B4-BE49-F238E27FC236}">
                <a16:creationId xmlns:a16="http://schemas.microsoft.com/office/drawing/2014/main" id="{F1B09B2C-5BFF-124C-8873-2D5A5004479A}"/>
              </a:ext>
            </a:extLst>
          </p:cNvPr>
          <p:cNvSpPr txBox="1">
            <a:spLocks noChangeArrowheads="1"/>
          </p:cNvSpPr>
          <p:nvPr/>
        </p:nvSpPr>
        <p:spPr>
          <a:xfrm>
            <a:off x="952087" y="3043946"/>
            <a:ext cx="10287826" cy="995925"/>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larger increases when further away from K</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smaller increases (cautious) when nearer K</a:t>
            </a:r>
          </a:p>
          <a:p>
            <a:pPr marL="130175" marR="0" lvl="0" indent="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endPar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p:txBody>
      </p:sp>
      <p:grpSp>
        <p:nvGrpSpPr>
          <p:cNvPr id="5" name="Group 4">
            <a:extLst>
              <a:ext uri="{FF2B5EF4-FFF2-40B4-BE49-F238E27FC236}">
                <a16:creationId xmlns:a16="http://schemas.microsoft.com/office/drawing/2014/main" id="{06795CBC-1C6F-B74C-8827-0CEC2A5332FA}"/>
              </a:ext>
            </a:extLst>
          </p:cNvPr>
          <p:cNvGrpSpPr/>
          <p:nvPr/>
        </p:nvGrpSpPr>
        <p:grpSpPr>
          <a:xfrm>
            <a:off x="5030365" y="2893914"/>
            <a:ext cx="5714572" cy="3644759"/>
            <a:chOff x="5030365" y="2893914"/>
            <a:chExt cx="5714572" cy="3644759"/>
          </a:xfrm>
        </p:grpSpPr>
        <p:sp>
          <p:nvSpPr>
            <p:cNvPr id="74" name="TextBox 73">
              <a:extLst>
                <a:ext uri="{FF2B5EF4-FFF2-40B4-BE49-F238E27FC236}">
                  <a16:creationId xmlns:a16="http://schemas.microsoft.com/office/drawing/2014/main" id="{0C00F692-909C-D141-895A-8256B6EEFBF4}"/>
                </a:ext>
              </a:extLst>
            </p:cNvPr>
            <p:cNvSpPr txBox="1"/>
            <p:nvPr/>
          </p:nvSpPr>
          <p:spPr>
            <a:xfrm>
              <a:off x="5030365" y="5185258"/>
              <a:ext cx="808134" cy="887935"/>
            </a:xfrm>
            <a:prstGeom prst="rect">
              <a:avLst/>
            </a:prstGeom>
            <a:noFill/>
          </p:spPr>
          <p:txBody>
            <a:bodyPr wrap="none" rtlCol="0">
              <a:spAutoFit/>
            </a:bodyPr>
            <a:lstStyle/>
            <a:p>
              <a:pPr marL="0" marR="0" lvl="0" indent="0" algn="r" defTabSz="914400" rtl="0" eaLnBrk="1" fontAlgn="auto" latinLnBrk="0" hangingPunct="1">
                <a:lnSpc>
                  <a:spcPct val="85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TCP</a:t>
              </a:r>
            </a:p>
            <a:p>
              <a:pPr marL="0" marR="0" lvl="0" indent="0" algn="r" defTabSz="914400" rtl="0" eaLnBrk="1" fontAlgn="auto" latinLnBrk="0" hangingPunct="1">
                <a:lnSpc>
                  <a:spcPct val="85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sending </a:t>
              </a:r>
            </a:p>
            <a:p>
              <a:pPr marL="0" marR="0" lvl="0" indent="0" algn="r" defTabSz="914400" rtl="0" eaLnBrk="1" fontAlgn="auto" latinLnBrk="0" hangingPunct="1">
                <a:lnSpc>
                  <a:spcPct val="85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rate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37" name="Straight Connector 36">
              <a:extLst>
                <a:ext uri="{FF2B5EF4-FFF2-40B4-BE49-F238E27FC236}">
                  <a16:creationId xmlns:a16="http://schemas.microsoft.com/office/drawing/2014/main" id="{31048FCC-58D4-4840-8FE9-95840FBDF3F7}"/>
                </a:ext>
              </a:extLst>
            </p:cNvPr>
            <p:cNvCxnSpPr/>
            <p:nvPr/>
          </p:nvCxnSpPr>
          <p:spPr>
            <a:xfrm>
              <a:off x="5801903" y="6262085"/>
              <a:ext cx="4597974" cy="0"/>
            </a:xfrm>
            <a:prstGeom prst="line">
              <a:avLst/>
            </a:prstGeom>
            <a:ln w="127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8" name="Straight Connector 37">
              <a:extLst>
                <a:ext uri="{FF2B5EF4-FFF2-40B4-BE49-F238E27FC236}">
                  <a16:creationId xmlns:a16="http://schemas.microsoft.com/office/drawing/2014/main" id="{59F5CB0B-355B-4E41-BC79-5977C015BC4B}"/>
                </a:ext>
              </a:extLst>
            </p:cNvPr>
            <p:cNvCxnSpPr>
              <a:cxnSpLocks/>
            </p:cNvCxnSpPr>
            <p:nvPr/>
          </p:nvCxnSpPr>
          <p:spPr>
            <a:xfrm flipV="1">
              <a:off x="5801904" y="4039871"/>
              <a:ext cx="0" cy="2222517"/>
            </a:xfrm>
            <a:prstGeom prst="line">
              <a:avLst/>
            </a:prstGeom>
            <a:ln w="127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39" name="Freeform 38">
              <a:extLst>
                <a:ext uri="{FF2B5EF4-FFF2-40B4-BE49-F238E27FC236}">
                  <a16:creationId xmlns:a16="http://schemas.microsoft.com/office/drawing/2014/main" id="{364F1AB4-D6D0-A349-B4AA-DF5642C1F53E}"/>
                </a:ext>
              </a:extLst>
            </p:cNvPr>
            <p:cNvSpPr/>
            <p:nvPr/>
          </p:nvSpPr>
          <p:spPr>
            <a:xfrm>
              <a:off x="5815989" y="4445300"/>
              <a:ext cx="480875" cy="1811260"/>
            </a:xfrm>
            <a:custGeom>
              <a:avLst/>
              <a:gdLst>
                <a:gd name="connsiteX0" fmla="*/ 860489 w 860489"/>
                <a:gd name="connsiteY0" fmla="*/ 0 h 3186525"/>
                <a:gd name="connsiteX1" fmla="*/ 777551 w 860489"/>
                <a:gd name="connsiteY1" fmla="*/ 2384490 h 3186525"/>
                <a:gd name="connsiteX2" fmla="*/ 632408 w 860489"/>
                <a:gd name="connsiteY2" fmla="*/ 3084286 h 3186525"/>
                <a:gd name="connsiteX3" fmla="*/ 440612 w 860489"/>
                <a:gd name="connsiteY3" fmla="*/ 3177592 h 3186525"/>
                <a:gd name="connsiteX4" fmla="*/ 0 w 860489"/>
                <a:gd name="connsiteY4" fmla="*/ 3182776 h 3186525"/>
                <a:gd name="connsiteX0" fmla="*/ 860489 w 860489"/>
                <a:gd name="connsiteY0" fmla="*/ 0 h 3186525"/>
                <a:gd name="connsiteX1" fmla="*/ 777551 w 860489"/>
                <a:gd name="connsiteY1" fmla="*/ 2384490 h 3186525"/>
                <a:gd name="connsiteX2" fmla="*/ 632408 w 860489"/>
                <a:gd name="connsiteY2" fmla="*/ 3084286 h 3186525"/>
                <a:gd name="connsiteX3" fmla="*/ 440612 w 860489"/>
                <a:gd name="connsiteY3" fmla="*/ 3177592 h 3186525"/>
                <a:gd name="connsiteX4" fmla="*/ 0 w 860489"/>
                <a:gd name="connsiteY4" fmla="*/ 3182776 h 3186525"/>
                <a:gd name="connsiteX0" fmla="*/ 860489 w 860489"/>
                <a:gd name="connsiteY0" fmla="*/ 0 h 3182776"/>
                <a:gd name="connsiteX1" fmla="*/ 777551 w 860489"/>
                <a:gd name="connsiteY1" fmla="*/ 2384490 h 3182776"/>
                <a:gd name="connsiteX2" fmla="*/ 632408 w 860489"/>
                <a:gd name="connsiteY2" fmla="*/ 3084286 h 3182776"/>
                <a:gd name="connsiteX3" fmla="*/ 0 w 860489"/>
                <a:gd name="connsiteY3" fmla="*/ 3182776 h 3182776"/>
                <a:gd name="connsiteX0" fmla="*/ 860489 w 860489"/>
                <a:gd name="connsiteY0" fmla="*/ 0 h 3183334"/>
                <a:gd name="connsiteX1" fmla="*/ 777551 w 860489"/>
                <a:gd name="connsiteY1" fmla="*/ 2384490 h 3183334"/>
                <a:gd name="connsiteX2" fmla="*/ 632408 w 860489"/>
                <a:gd name="connsiteY2" fmla="*/ 3084286 h 3183334"/>
                <a:gd name="connsiteX3" fmla="*/ 0 w 860489"/>
                <a:gd name="connsiteY3" fmla="*/ 3182776 h 3183334"/>
                <a:gd name="connsiteX0" fmla="*/ 860489 w 860489"/>
                <a:gd name="connsiteY0" fmla="*/ 0 h 3185488"/>
                <a:gd name="connsiteX1" fmla="*/ 777551 w 860489"/>
                <a:gd name="connsiteY1" fmla="*/ 2384490 h 3185488"/>
                <a:gd name="connsiteX2" fmla="*/ 632408 w 860489"/>
                <a:gd name="connsiteY2" fmla="*/ 3084286 h 3185488"/>
                <a:gd name="connsiteX3" fmla="*/ 0 w 860489"/>
                <a:gd name="connsiteY3" fmla="*/ 3182776 h 3185488"/>
                <a:gd name="connsiteX0" fmla="*/ 860489 w 860489"/>
                <a:gd name="connsiteY0" fmla="*/ 0 h 3182776"/>
                <a:gd name="connsiteX1" fmla="*/ 777551 w 860489"/>
                <a:gd name="connsiteY1" fmla="*/ 2384490 h 3182776"/>
                <a:gd name="connsiteX2" fmla="*/ 664158 w 860489"/>
                <a:gd name="connsiteY2" fmla="*/ 3043011 h 3182776"/>
                <a:gd name="connsiteX3" fmla="*/ 0 w 860489"/>
                <a:gd name="connsiteY3" fmla="*/ 3182776 h 3182776"/>
                <a:gd name="connsiteX0" fmla="*/ 860489 w 860489"/>
                <a:gd name="connsiteY0" fmla="*/ 0 h 3184087"/>
                <a:gd name="connsiteX1" fmla="*/ 777551 w 860489"/>
                <a:gd name="connsiteY1" fmla="*/ 2384490 h 3184087"/>
                <a:gd name="connsiteX2" fmla="*/ 664158 w 860489"/>
                <a:gd name="connsiteY2" fmla="*/ 3043011 h 3184087"/>
                <a:gd name="connsiteX3" fmla="*/ 0 w 860489"/>
                <a:gd name="connsiteY3" fmla="*/ 3182776 h 3184087"/>
                <a:gd name="connsiteX0" fmla="*/ 860489 w 860489"/>
                <a:gd name="connsiteY0" fmla="*/ 0 h 3182776"/>
                <a:gd name="connsiteX1" fmla="*/ 793426 w 860489"/>
                <a:gd name="connsiteY1" fmla="*/ 2378140 h 3182776"/>
                <a:gd name="connsiteX2" fmla="*/ 664158 w 860489"/>
                <a:gd name="connsiteY2" fmla="*/ 3043011 h 3182776"/>
                <a:gd name="connsiteX3" fmla="*/ 0 w 860489"/>
                <a:gd name="connsiteY3" fmla="*/ 3182776 h 3182776"/>
                <a:gd name="connsiteX0" fmla="*/ 860489 w 860489"/>
                <a:gd name="connsiteY0" fmla="*/ 0 h 3182776"/>
                <a:gd name="connsiteX1" fmla="*/ 793426 w 860489"/>
                <a:gd name="connsiteY1" fmla="*/ 2378140 h 3182776"/>
                <a:gd name="connsiteX2" fmla="*/ 664158 w 860489"/>
                <a:gd name="connsiteY2" fmla="*/ 3043011 h 3182776"/>
                <a:gd name="connsiteX3" fmla="*/ 0 w 860489"/>
                <a:gd name="connsiteY3" fmla="*/ 3182776 h 3182776"/>
                <a:gd name="connsiteX0" fmla="*/ 860489 w 860489"/>
                <a:gd name="connsiteY0" fmla="*/ 0 h 3182776"/>
                <a:gd name="connsiteX1" fmla="*/ 793426 w 860489"/>
                <a:gd name="connsiteY1" fmla="*/ 2378140 h 3182776"/>
                <a:gd name="connsiteX2" fmla="*/ 664158 w 860489"/>
                <a:gd name="connsiteY2" fmla="*/ 3043011 h 3182776"/>
                <a:gd name="connsiteX3" fmla="*/ 0 w 860489"/>
                <a:gd name="connsiteY3" fmla="*/ 3182776 h 3182776"/>
                <a:gd name="connsiteX0" fmla="*/ 860489 w 860489"/>
                <a:gd name="connsiteY0" fmla="*/ 0 h 3182776"/>
                <a:gd name="connsiteX1" fmla="*/ 793426 w 860489"/>
                <a:gd name="connsiteY1" fmla="*/ 2378140 h 3182776"/>
                <a:gd name="connsiteX2" fmla="*/ 664158 w 860489"/>
                <a:gd name="connsiteY2" fmla="*/ 3043011 h 3182776"/>
                <a:gd name="connsiteX3" fmla="*/ 0 w 860489"/>
                <a:gd name="connsiteY3" fmla="*/ 3182776 h 3182776"/>
                <a:gd name="connsiteX0" fmla="*/ 860489 w 860489"/>
                <a:gd name="connsiteY0" fmla="*/ 0 h 3186401"/>
                <a:gd name="connsiteX1" fmla="*/ 793426 w 860489"/>
                <a:gd name="connsiteY1" fmla="*/ 2378140 h 3186401"/>
                <a:gd name="connsiteX2" fmla="*/ 664158 w 860489"/>
                <a:gd name="connsiteY2" fmla="*/ 3043011 h 3186401"/>
                <a:gd name="connsiteX3" fmla="*/ 0 w 860489"/>
                <a:gd name="connsiteY3" fmla="*/ 3182776 h 3186401"/>
                <a:gd name="connsiteX0" fmla="*/ 860489 w 860489"/>
                <a:gd name="connsiteY0" fmla="*/ 0 h 3188070"/>
                <a:gd name="connsiteX1" fmla="*/ 793426 w 860489"/>
                <a:gd name="connsiteY1" fmla="*/ 2378140 h 3188070"/>
                <a:gd name="connsiteX2" fmla="*/ 664158 w 860489"/>
                <a:gd name="connsiteY2" fmla="*/ 3043011 h 3188070"/>
                <a:gd name="connsiteX3" fmla="*/ 0 w 860489"/>
                <a:gd name="connsiteY3" fmla="*/ 3182776 h 3188070"/>
                <a:gd name="connsiteX0" fmla="*/ 860489 w 860489"/>
                <a:gd name="connsiteY0" fmla="*/ 0 h 3182776"/>
                <a:gd name="connsiteX1" fmla="*/ 793426 w 860489"/>
                <a:gd name="connsiteY1" fmla="*/ 2378140 h 3182776"/>
                <a:gd name="connsiteX2" fmla="*/ 676858 w 860489"/>
                <a:gd name="connsiteY2" fmla="*/ 2998561 h 3182776"/>
                <a:gd name="connsiteX3" fmla="*/ 0 w 860489"/>
                <a:gd name="connsiteY3" fmla="*/ 3182776 h 3182776"/>
                <a:gd name="connsiteX0" fmla="*/ 860489 w 860489"/>
                <a:gd name="connsiteY0" fmla="*/ 0 h 3192503"/>
                <a:gd name="connsiteX1" fmla="*/ 793426 w 860489"/>
                <a:gd name="connsiteY1" fmla="*/ 2378140 h 3192503"/>
                <a:gd name="connsiteX2" fmla="*/ 676858 w 860489"/>
                <a:gd name="connsiteY2" fmla="*/ 2998561 h 3192503"/>
                <a:gd name="connsiteX3" fmla="*/ 0 w 860489"/>
                <a:gd name="connsiteY3" fmla="*/ 3182776 h 3192503"/>
                <a:gd name="connsiteX0" fmla="*/ 860489 w 860489"/>
                <a:gd name="connsiteY0" fmla="*/ 0 h 3182981"/>
                <a:gd name="connsiteX1" fmla="*/ 793426 w 860489"/>
                <a:gd name="connsiteY1" fmla="*/ 2378140 h 3182981"/>
                <a:gd name="connsiteX2" fmla="*/ 676858 w 860489"/>
                <a:gd name="connsiteY2" fmla="*/ 2998561 h 3182981"/>
                <a:gd name="connsiteX3" fmla="*/ 0 w 860489"/>
                <a:gd name="connsiteY3" fmla="*/ 3182776 h 3182981"/>
                <a:gd name="connsiteX0" fmla="*/ 860489 w 860489"/>
                <a:gd name="connsiteY0" fmla="*/ 0 h 3182981"/>
                <a:gd name="connsiteX1" fmla="*/ 793426 w 860489"/>
                <a:gd name="connsiteY1" fmla="*/ 2378140 h 3182981"/>
                <a:gd name="connsiteX2" fmla="*/ 676858 w 860489"/>
                <a:gd name="connsiteY2" fmla="*/ 2998561 h 3182981"/>
                <a:gd name="connsiteX3" fmla="*/ 0 w 860489"/>
                <a:gd name="connsiteY3" fmla="*/ 3182776 h 3182981"/>
                <a:gd name="connsiteX0" fmla="*/ 892239 w 892239"/>
                <a:gd name="connsiteY0" fmla="*/ 0 h 3160756"/>
                <a:gd name="connsiteX1" fmla="*/ 793426 w 892239"/>
                <a:gd name="connsiteY1" fmla="*/ 2355915 h 3160756"/>
                <a:gd name="connsiteX2" fmla="*/ 676858 w 892239"/>
                <a:gd name="connsiteY2" fmla="*/ 2976336 h 3160756"/>
                <a:gd name="connsiteX3" fmla="*/ 0 w 892239"/>
                <a:gd name="connsiteY3" fmla="*/ 3160551 h 3160756"/>
                <a:gd name="connsiteX0" fmla="*/ 892239 w 892239"/>
                <a:gd name="connsiteY0" fmla="*/ 0 h 3160756"/>
                <a:gd name="connsiteX1" fmla="*/ 793426 w 892239"/>
                <a:gd name="connsiteY1" fmla="*/ 2355915 h 3160756"/>
                <a:gd name="connsiteX2" fmla="*/ 676858 w 892239"/>
                <a:gd name="connsiteY2" fmla="*/ 2976336 h 3160756"/>
                <a:gd name="connsiteX3" fmla="*/ 0 w 892239"/>
                <a:gd name="connsiteY3" fmla="*/ 3160551 h 3160756"/>
              </a:gdLst>
              <a:ahLst/>
              <a:cxnLst>
                <a:cxn ang="0">
                  <a:pos x="connsiteX0" y="connsiteY0"/>
                </a:cxn>
                <a:cxn ang="0">
                  <a:pos x="connsiteX1" y="connsiteY1"/>
                </a:cxn>
                <a:cxn ang="0">
                  <a:pos x="connsiteX2" y="connsiteY2"/>
                </a:cxn>
                <a:cxn ang="0">
                  <a:pos x="connsiteX3" y="connsiteY3"/>
                </a:cxn>
              </a:cxnLst>
              <a:rect l="l" t="t" r="r" b="b"/>
              <a:pathLst>
                <a:path w="892239" h="3160756">
                  <a:moveTo>
                    <a:pt x="892239" y="0"/>
                  </a:moveTo>
                  <a:cubicBezTo>
                    <a:pt x="857076" y="951096"/>
                    <a:pt x="829323" y="1859859"/>
                    <a:pt x="793426" y="2355915"/>
                  </a:cubicBezTo>
                  <a:cubicBezTo>
                    <a:pt x="757529" y="2851971"/>
                    <a:pt x="751946" y="2746980"/>
                    <a:pt x="676858" y="2976336"/>
                  </a:cubicBezTo>
                  <a:cubicBezTo>
                    <a:pt x="601770" y="3205692"/>
                    <a:pt x="160327" y="3152732"/>
                    <a:pt x="0" y="3160551"/>
                  </a:cubicBezTo>
                </a:path>
              </a:pathLst>
            </a:custGeom>
            <a:ln>
              <a:solidFill>
                <a:schemeClr val="accent3">
                  <a:lumMod val="7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40" name="Straight Connector 39">
              <a:extLst>
                <a:ext uri="{FF2B5EF4-FFF2-40B4-BE49-F238E27FC236}">
                  <a16:creationId xmlns:a16="http://schemas.microsoft.com/office/drawing/2014/main" id="{4FD05EC6-A68B-5849-8856-938B7C45AE89}"/>
                </a:ext>
              </a:extLst>
            </p:cNvPr>
            <p:cNvCxnSpPr/>
            <p:nvPr/>
          </p:nvCxnSpPr>
          <p:spPr>
            <a:xfrm>
              <a:off x="6296864" y="4404648"/>
              <a:ext cx="2774587" cy="0"/>
            </a:xfrm>
            <a:prstGeom prst="line">
              <a:avLst/>
            </a:prstGeom>
            <a:ln w="12700">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grpSp>
          <p:nvGrpSpPr>
            <p:cNvPr id="53" name="Group 52">
              <a:extLst>
                <a:ext uri="{FF2B5EF4-FFF2-40B4-BE49-F238E27FC236}">
                  <a16:creationId xmlns:a16="http://schemas.microsoft.com/office/drawing/2014/main" id="{652EAE58-A2EB-554B-B3B8-3454BFE59DEC}"/>
                </a:ext>
              </a:extLst>
            </p:cNvPr>
            <p:cNvGrpSpPr/>
            <p:nvPr/>
          </p:nvGrpSpPr>
          <p:grpSpPr>
            <a:xfrm>
              <a:off x="6350326" y="4445306"/>
              <a:ext cx="795772" cy="900465"/>
              <a:chOff x="1257299" y="2448186"/>
              <a:chExt cx="919846" cy="1571364"/>
            </a:xfrm>
          </p:grpSpPr>
          <p:cxnSp>
            <p:nvCxnSpPr>
              <p:cNvPr id="55" name="Straight Connector 54">
                <a:extLst>
                  <a:ext uri="{FF2B5EF4-FFF2-40B4-BE49-F238E27FC236}">
                    <a16:creationId xmlns:a16="http://schemas.microsoft.com/office/drawing/2014/main" id="{2DF299DC-3781-6341-8E4F-B2C15D6BF7C2}"/>
                  </a:ext>
                </a:extLst>
              </p:cNvPr>
              <p:cNvCxnSpPr/>
              <p:nvPr/>
            </p:nvCxnSpPr>
            <p:spPr>
              <a:xfrm flipH="1">
                <a:off x="1294561" y="2448186"/>
                <a:ext cx="882584" cy="1571364"/>
              </a:xfrm>
              <a:prstGeom prst="line">
                <a:avLst/>
              </a:prstGeom>
              <a:ln w="25400">
                <a:solidFill>
                  <a:srgbClr val="C00000"/>
                </a:solidFill>
              </a:ln>
              <a:effectLst/>
            </p:spPr>
            <p:style>
              <a:lnRef idx="2">
                <a:schemeClr val="accent1"/>
              </a:lnRef>
              <a:fillRef idx="0">
                <a:schemeClr val="accent1"/>
              </a:fillRef>
              <a:effectRef idx="1">
                <a:schemeClr val="accent1"/>
              </a:effectRef>
              <a:fontRef idx="minor">
                <a:schemeClr val="tx1"/>
              </a:fontRef>
            </p:style>
          </p:cxnSp>
          <p:sp>
            <p:nvSpPr>
              <p:cNvPr id="56" name="Freeform 55">
                <a:extLst>
                  <a:ext uri="{FF2B5EF4-FFF2-40B4-BE49-F238E27FC236}">
                    <a16:creationId xmlns:a16="http://schemas.microsoft.com/office/drawing/2014/main" id="{A529C10A-08D6-9A4C-9568-A25D96C81B35}"/>
                  </a:ext>
                </a:extLst>
              </p:cNvPr>
              <p:cNvSpPr/>
              <p:nvPr/>
            </p:nvSpPr>
            <p:spPr>
              <a:xfrm>
                <a:off x="1257299" y="2450273"/>
                <a:ext cx="854076" cy="1562928"/>
              </a:xfrm>
              <a:custGeom>
                <a:avLst/>
                <a:gdLst>
                  <a:gd name="connsiteX0" fmla="*/ 1064381 w 1064381"/>
                  <a:gd name="connsiteY0" fmla="*/ 0 h 2044095"/>
                  <a:gd name="connsiteX1" fmla="*/ 0 w 1064381"/>
                  <a:gd name="connsiteY1" fmla="*/ 2044095 h 2044095"/>
                  <a:gd name="connsiteX0" fmla="*/ 1064381 w 1064381"/>
                  <a:gd name="connsiteY0" fmla="*/ 0 h 2044095"/>
                  <a:gd name="connsiteX1" fmla="*/ 0 w 1064381"/>
                  <a:gd name="connsiteY1" fmla="*/ 2044095 h 2044095"/>
                  <a:gd name="connsiteX0" fmla="*/ 1064381 w 1064381"/>
                  <a:gd name="connsiteY0" fmla="*/ 0 h 2044095"/>
                  <a:gd name="connsiteX1" fmla="*/ 0 w 1064381"/>
                  <a:gd name="connsiteY1" fmla="*/ 2044095 h 2044095"/>
                  <a:gd name="connsiteX0" fmla="*/ 1064381 w 1064381"/>
                  <a:gd name="connsiteY0" fmla="*/ 0 h 2044095"/>
                  <a:gd name="connsiteX1" fmla="*/ 0 w 1064381"/>
                  <a:gd name="connsiteY1" fmla="*/ 2044095 h 2044095"/>
                  <a:gd name="connsiteX0" fmla="*/ 1147562 w 1147562"/>
                  <a:gd name="connsiteY0" fmla="*/ 0 h 2129575"/>
                  <a:gd name="connsiteX1" fmla="*/ 0 w 1147562"/>
                  <a:gd name="connsiteY1" fmla="*/ 2129575 h 2129575"/>
                  <a:gd name="connsiteX0" fmla="*/ 1147562 w 1147562"/>
                  <a:gd name="connsiteY0" fmla="*/ 0 h 2129575"/>
                  <a:gd name="connsiteX1" fmla="*/ 0 w 1147562"/>
                  <a:gd name="connsiteY1" fmla="*/ 2129575 h 2129575"/>
                  <a:gd name="connsiteX0" fmla="*/ 1147562 w 1147562"/>
                  <a:gd name="connsiteY0" fmla="*/ 0 h 2129575"/>
                  <a:gd name="connsiteX1" fmla="*/ 0 w 1147562"/>
                  <a:gd name="connsiteY1" fmla="*/ 2129575 h 2129575"/>
                  <a:gd name="connsiteX0" fmla="*/ 1147562 w 1147562"/>
                  <a:gd name="connsiteY0" fmla="*/ 0 h 2129575"/>
                  <a:gd name="connsiteX1" fmla="*/ 0 w 1147562"/>
                  <a:gd name="connsiteY1" fmla="*/ 2129575 h 2129575"/>
                  <a:gd name="connsiteX0" fmla="*/ 1147562 w 1147562"/>
                  <a:gd name="connsiteY0" fmla="*/ 0 h 2129575"/>
                  <a:gd name="connsiteX1" fmla="*/ 0 w 1147562"/>
                  <a:gd name="connsiteY1" fmla="*/ 2129575 h 2129575"/>
                  <a:gd name="connsiteX0" fmla="*/ 1147562 w 1147562"/>
                  <a:gd name="connsiteY0" fmla="*/ 0 h 2129575"/>
                  <a:gd name="connsiteX1" fmla="*/ 0 w 1147562"/>
                  <a:gd name="connsiteY1" fmla="*/ 2129575 h 2129575"/>
                  <a:gd name="connsiteX0" fmla="*/ 1147562 w 1147562"/>
                  <a:gd name="connsiteY0" fmla="*/ 0 h 2129575"/>
                  <a:gd name="connsiteX1" fmla="*/ 0 w 1147562"/>
                  <a:gd name="connsiteY1" fmla="*/ 2129575 h 2129575"/>
                  <a:gd name="connsiteX0" fmla="*/ 1147562 w 1147562"/>
                  <a:gd name="connsiteY0" fmla="*/ 0 h 2103931"/>
                  <a:gd name="connsiteX1" fmla="*/ 0 w 1147562"/>
                  <a:gd name="connsiteY1" fmla="*/ 2103931 h 2103931"/>
                </a:gdLst>
                <a:ahLst/>
                <a:cxnLst>
                  <a:cxn ang="0">
                    <a:pos x="connsiteX0" y="connsiteY0"/>
                  </a:cxn>
                  <a:cxn ang="0">
                    <a:pos x="connsiteX1" y="connsiteY1"/>
                  </a:cxn>
                </a:cxnLst>
                <a:rect l="l" t="t" r="r" b="b"/>
                <a:pathLst>
                  <a:path w="1147562" h="2103931">
                    <a:moveTo>
                      <a:pt x="1147562" y="0"/>
                    </a:moveTo>
                    <a:cubicBezTo>
                      <a:pt x="-38197" y="56892"/>
                      <a:pt x="50361" y="547727"/>
                      <a:pt x="0" y="2103931"/>
                    </a:cubicBezTo>
                  </a:path>
                </a:pathLst>
              </a:custGeom>
              <a:ln w="25400">
                <a:solidFill>
                  <a:srgbClr val="0000A3"/>
                </a:solidFill>
                <a:prstDash val="dash"/>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57" name="Group 56">
              <a:extLst>
                <a:ext uri="{FF2B5EF4-FFF2-40B4-BE49-F238E27FC236}">
                  <a16:creationId xmlns:a16="http://schemas.microsoft.com/office/drawing/2014/main" id="{DD4080B1-FADE-D842-AD17-92CA8673682C}"/>
                </a:ext>
              </a:extLst>
            </p:cNvPr>
            <p:cNvGrpSpPr/>
            <p:nvPr/>
          </p:nvGrpSpPr>
          <p:grpSpPr>
            <a:xfrm>
              <a:off x="7112500" y="4441667"/>
              <a:ext cx="795772" cy="900465"/>
              <a:chOff x="1257299" y="2448186"/>
              <a:chExt cx="919846" cy="1571364"/>
            </a:xfrm>
          </p:grpSpPr>
          <p:cxnSp>
            <p:nvCxnSpPr>
              <p:cNvPr id="58" name="Straight Connector 57">
                <a:extLst>
                  <a:ext uri="{FF2B5EF4-FFF2-40B4-BE49-F238E27FC236}">
                    <a16:creationId xmlns:a16="http://schemas.microsoft.com/office/drawing/2014/main" id="{E69763F8-75EA-0E4A-853F-08C23DD4122F}"/>
                  </a:ext>
                </a:extLst>
              </p:cNvPr>
              <p:cNvCxnSpPr/>
              <p:nvPr/>
            </p:nvCxnSpPr>
            <p:spPr>
              <a:xfrm flipH="1">
                <a:off x="1294561" y="2448186"/>
                <a:ext cx="882584" cy="1571364"/>
              </a:xfrm>
              <a:prstGeom prst="line">
                <a:avLst/>
              </a:prstGeom>
              <a:ln w="25400">
                <a:solidFill>
                  <a:srgbClr val="C00000"/>
                </a:solidFill>
              </a:ln>
              <a:effectLst/>
            </p:spPr>
            <p:style>
              <a:lnRef idx="2">
                <a:schemeClr val="accent1"/>
              </a:lnRef>
              <a:fillRef idx="0">
                <a:schemeClr val="accent1"/>
              </a:fillRef>
              <a:effectRef idx="1">
                <a:schemeClr val="accent1"/>
              </a:effectRef>
              <a:fontRef idx="minor">
                <a:schemeClr val="tx1"/>
              </a:fontRef>
            </p:style>
          </p:cxnSp>
          <p:sp>
            <p:nvSpPr>
              <p:cNvPr id="60" name="Freeform 59">
                <a:extLst>
                  <a:ext uri="{FF2B5EF4-FFF2-40B4-BE49-F238E27FC236}">
                    <a16:creationId xmlns:a16="http://schemas.microsoft.com/office/drawing/2014/main" id="{35886E94-53B2-7946-B709-218428F049FE}"/>
                  </a:ext>
                </a:extLst>
              </p:cNvPr>
              <p:cNvSpPr/>
              <p:nvPr/>
            </p:nvSpPr>
            <p:spPr>
              <a:xfrm>
                <a:off x="1257299" y="2450273"/>
                <a:ext cx="854076" cy="1562928"/>
              </a:xfrm>
              <a:custGeom>
                <a:avLst/>
                <a:gdLst>
                  <a:gd name="connsiteX0" fmla="*/ 1064381 w 1064381"/>
                  <a:gd name="connsiteY0" fmla="*/ 0 h 2044095"/>
                  <a:gd name="connsiteX1" fmla="*/ 0 w 1064381"/>
                  <a:gd name="connsiteY1" fmla="*/ 2044095 h 2044095"/>
                  <a:gd name="connsiteX0" fmla="*/ 1064381 w 1064381"/>
                  <a:gd name="connsiteY0" fmla="*/ 0 h 2044095"/>
                  <a:gd name="connsiteX1" fmla="*/ 0 w 1064381"/>
                  <a:gd name="connsiteY1" fmla="*/ 2044095 h 2044095"/>
                  <a:gd name="connsiteX0" fmla="*/ 1064381 w 1064381"/>
                  <a:gd name="connsiteY0" fmla="*/ 0 h 2044095"/>
                  <a:gd name="connsiteX1" fmla="*/ 0 w 1064381"/>
                  <a:gd name="connsiteY1" fmla="*/ 2044095 h 2044095"/>
                  <a:gd name="connsiteX0" fmla="*/ 1064381 w 1064381"/>
                  <a:gd name="connsiteY0" fmla="*/ 0 h 2044095"/>
                  <a:gd name="connsiteX1" fmla="*/ 0 w 1064381"/>
                  <a:gd name="connsiteY1" fmla="*/ 2044095 h 2044095"/>
                  <a:gd name="connsiteX0" fmla="*/ 1147562 w 1147562"/>
                  <a:gd name="connsiteY0" fmla="*/ 0 h 2129575"/>
                  <a:gd name="connsiteX1" fmla="*/ 0 w 1147562"/>
                  <a:gd name="connsiteY1" fmla="*/ 2129575 h 2129575"/>
                  <a:gd name="connsiteX0" fmla="*/ 1147562 w 1147562"/>
                  <a:gd name="connsiteY0" fmla="*/ 0 h 2129575"/>
                  <a:gd name="connsiteX1" fmla="*/ 0 w 1147562"/>
                  <a:gd name="connsiteY1" fmla="*/ 2129575 h 2129575"/>
                  <a:gd name="connsiteX0" fmla="*/ 1147562 w 1147562"/>
                  <a:gd name="connsiteY0" fmla="*/ 0 h 2129575"/>
                  <a:gd name="connsiteX1" fmla="*/ 0 w 1147562"/>
                  <a:gd name="connsiteY1" fmla="*/ 2129575 h 2129575"/>
                  <a:gd name="connsiteX0" fmla="*/ 1147562 w 1147562"/>
                  <a:gd name="connsiteY0" fmla="*/ 0 h 2129575"/>
                  <a:gd name="connsiteX1" fmla="*/ 0 w 1147562"/>
                  <a:gd name="connsiteY1" fmla="*/ 2129575 h 2129575"/>
                  <a:gd name="connsiteX0" fmla="*/ 1147562 w 1147562"/>
                  <a:gd name="connsiteY0" fmla="*/ 0 h 2129575"/>
                  <a:gd name="connsiteX1" fmla="*/ 0 w 1147562"/>
                  <a:gd name="connsiteY1" fmla="*/ 2129575 h 2129575"/>
                  <a:gd name="connsiteX0" fmla="*/ 1147562 w 1147562"/>
                  <a:gd name="connsiteY0" fmla="*/ 0 h 2129575"/>
                  <a:gd name="connsiteX1" fmla="*/ 0 w 1147562"/>
                  <a:gd name="connsiteY1" fmla="*/ 2129575 h 2129575"/>
                  <a:gd name="connsiteX0" fmla="*/ 1147562 w 1147562"/>
                  <a:gd name="connsiteY0" fmla="*/ 0 h 2129575"/>
                  <a:gd name="connsiteX1" fmla="*/ 0 w 1147562"/>
                  <a:gd name="connsiteY1" fmla="*/ 2129575 h 2129575"/>
                  <a:gd name="connsiteX0" fmla="*/ 1147562 w 1147562"/>
                  <a:gd name="connsiteY0" fmla="*/ 0 h 2103931"/>
                  <a:gd name="connsiteX1" fmla="*/ 0 w 1147562"/>
                  <a:gd name="connsiteY1" fmla="*/ 2103931 h 2103931"/>
                </a:gdLst>
                <a:ahLst/>
                <a:cxnLst>
                  <a:cxn ang="0">
                    <a:pos x="connsiteX0" y="connsiteY0"/>
                  </a:cxn>
                  <a:cxn ang="0">
                    <a:pos x="connsiteX1" y="connsiteY1"/>
                  </a:cxn>
                </a:cxnLst>
                <a:rect l="l" t="t" r="r" b="b"/>
                <a:pathLst>
                  <a:path w="1147562" h="2103931">
                    <a:moveTo>
                      <a:pt x="1147562" y="0"/>
                    </a:moveTo>
                    <a:cubicBezTo>
                      <a:pt x="-38197" y="56892"/>
                      <a:pt x="50361" y="547727"/>
                      <a:pt x="0" y="2103931"/>
                    </a:cubicBezTo>
                  </a:path>
                </a:pathLst>
              </a:custGeom>
              <a:ln w="25400">
                <a:solidFill>
                  <a:srgbClr val="0000A3"/>
                </a:solidFill>
                <a:prstDash val="dash"/>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63" name="Group 62">
              <a:extLst>
                <a:ext uri="{FF2B5EF4-FFF2-40B4-BE49-F238E27FC236}">
                  <a16:creationId xmlns:a16="http://schemas.microsoft.com/office/drawing/2014/main" id="{0F7884A7-F440-334D-B642-94893B5E3BD9}"/>
                </a:ext>
              </a:extLst>
            </p:cNvPr>
            <p:cNvGrpSpPr/>
            <p:nvPr/>
          </p:nvGrpSpPr>
          <p:grpSpPr>
            <a:xfrm>
              <a:off x="7915954" y="4439699"/>
              <a:ext cx="795772" cy="900465"/>
              <a:chOff x="1257299" y="2448186"/>
              <a:chExt cx="919846" cy="1571364"/>
            </a:xfrm>
          </p:grpSpPr>
          <p:cxnSp>
            <p:nvCxnSpPr>
              <p:cNvPr id="64" name="Straight Connector 63">
                <a:extLst>
                  <a:ext uri="{FF2B5EF4-FFF2-40B4-BE49-F238E27FC236}">
                    <a16:creationId xmlns:a16="http://schemas.microsoft.com/office/drawing/2014/main" id="{DBAB8346-F851-4A4A-94B7-DB13B78B3A1D}"/>
                  </a:ext>
                </a:extLst>
              </p:cNvPr>
              <p:cNvCxnSpPr/>
              <p:nvPr/>
            </p:nvCxnSpPr>
            <p:spPr>
              <a:xfrm flipH="1">
                <a:off x="1294561" y="2448186"/>
                <a:ext cx="882584" cy="1571364"/>
              </a:xfrm>
              <a:prstGeom prst="line">
                <a:avLst/>
              </a:prstGeom>
              <a:ln w="25400">
                <a:solidFill>
                  <a:srgbClr val="C00000"/>
                </a:solidFill>
              </a:ln>
              <a:effectLst/>
            </p:spPr>
            <p:style>
              <a:lnRef idx="2">
                <a:schemeClr val="accent1"/>
              </a:lnRef>
              <a:fillRef idx="0">
                <a:schemeClr val="accent1"/>
              </a:fillRef>
              <a:effectRef idx="1">
                <a:schemeClr val="accent1"/>
              </a:effectRef>
              <a:fontRef idx="minor">
                <a:schemeClr val="tx1"/>
              </a:fontRef>
            </p:style>
          </p:cxnSp>
          <p:sp>
            <p:nvSpPr>
              <p:cNvPr id="65" name="Freeform 64">
                <a:extLst>
                  <a:ext uri="{FF2B5EF4-FFF2-40B4-BE49-F238E27FC236}">
                    <a16:creationId xmlns:a16="http://schemas.microsoft.com/office/drawing/2014/main" id="{5DE2B57B-8EF4-444E-B851-4E3DDA763568}"/>
                  </a:ext>
                </a:extLst>
              </p:cNvPr>
              <p:cNvSpPr/>
              <p:nvPr/>
            </p:nvSpPr>
            <p:spPr>
              <a:xfrm>
                <a:off x="1257299" y="2450273"/>
                <a:ext cx="854076" cy="1562928"/>
              </a:xfrm>
              <a:custGeom>
                <a:avLst/>
                <a:gdLst>
                  <a:gd name="connsiteX0" fmla="*/ 1064381 w 1064381"/>
                  <a:gd name="connsiteY0" fmla="*/ 0 h 2044095"/>
                  <a:gd name="connsiteX1" fmla="*/ 0 w 1064381"/>
                  <a:gd name="connsiteY1" fmla="*/ 2044095 h 2044095"/>
                  <a:gd name="connsiteX0" fmla="*/ 1064381 w 1064381"/>
                  <a:gd name="connsiteY0" fmla="*/ 0 h 2044095"/>
                  <a:gd name="connsiteX1" fmla="*/ 0 w 1064381"/>
                  <a:gd name="connsiteY1" fmla="*/ 2044095 h 2044095"/>
                  <a:gd name="connsiteX0" fmla="*/ 1064381 w 1064381"/>
                  <a:gd name="connsiteY0" fmla="*/ 0 h 2044095"/>
                  <a:gd name="connsiteX1" fmla="*/ 0 w 1064381"/>
                  <a:gd name="connsiteY1" fmla="*/ 2044095 h 2044095"/>
                  <a:gd name="connsiteX0" fmla="*/ 1064381 w 1064381"/>
                  <a:gd name="connsiteY0" fmla="*/ 0 h 2044095"/>
                  <a:gd name="connsiteX1" fmla="*/ 0 w 1064381"/>
                  <a:gd name="connsiteY1" fmla="*/ 2044095 h 2044095"/>
                  <a:gd name="connsiteX0" fmla="*/ 1147562 w 1147562"/>
                  <a:gd name="connsiteY0" fmla="*/ 0 h 2129575"/>
                  <a:gd name="connsiteX1" fmla="*/ 0 w 1147562"/>
                  <a:gd name="connsiteY1" fmla="*/ 2129575 h 2129575"/>
                  <a:gd name="connsiteX0" fmla="*/ 1147562 w 1147562"/>
                  <a:gd name="connsiteY0" fmla="*/ 0 h 2129575"/>
                  <a:gd name="connsiteX1" fmla="*/ 0 w 1147562"/>
                  <a:gd name="connsiteY1" fmla="*/ 2129575 h 2129575"/>
                  <a:gd name="connsiteX0" fmla="*/ 1147562 w 1147562"/>
                  <a:gd name="connsiteY0" fmla="*/ 0 h 2129575"/>
                  <a:gd name="connsiteX1" fmla="*/ 0 w 1147562"/>
                  <a:gd name="connsiteY1" fmla="*/ 2129575 h 2129575"/>
                  <a:gd name="connsiteX0" fmla="*/ 1147562 w 1147562"/>
                  <a:gd name="connsiteY0" fmla="*/ 0 h 2129575"/>
                  <a:gd name="connsiteX1" fmla="*/ 0 w 1147562"/>
                  <a:gd name="connsiteY1" fmla="*/ 2129575 h 2129575"/>
                  <a:gd name="connsiteX0" fmla="*/ 1147562 w 1147562"/>
                  <a:gd name="connsiteY0" fmla="*/ 0 h 2129575"/>
                  <a:gd name="connsiteX1" fmla="*/ 0 w 1147562"/>
                  <a:gd name="connsiteY1" fmla="*/ 2129575 h 2129575"/>
                  <a:gd name="connsiteX0" fmla="*/ 1147562 w 1147562"/>
                  <a:gd name="connsiteY0" fmla="*/ 0 h 2129575"/>
                  <a:gd name="connsiteX1" fmla="*/ 0 w 1147562"/>
                  <a:gd name="connsiteY1" fmla="*/ 2129575 h 2129575"/>
                  <a:gd name="connsiteX0" fmla="*/ 1147562 w 1147562"/>
                  <a:gd name="connsiteY0" fmla="*/ 0 h 2129575"/>
                  <a:gd name="connsiteX1" fmla="*/ 0 w 1147562"/>
                  <a:gd name="connsiteY1" fmla="*/ 2129575 h 2129575"/>
                  <a:gd name="connsiteX0" fmla="*/ 1147562 w 1147562"/>
                  <a:gd name="connsiteY0" fmla="*/ 0 h 2103931"/>
                  <a:gd name="connsiteX1" fmla="*/ 0 w 1147562"/>
                  <a:gd name="connsiteY1" fmla="*/ 2103931 h 2103931"/>
                </a:gdLst>
                <a:ahLst/>
                <a:cxnLst>
                  <a:cxn ang="0">
                    <a:pos x="connsiteX0" y="connsiteY0"/>
                  </a:cxn>
                  <a:cxn ang="0">
                    <a:pos x="connsiteX1" y="connsiteY1"/>
                  </a:cxn>
                </a:cxnLst>
                <a:rect l="l" t="t" r="r" b="b"/>
                <a:pathLst>
                  <a:path w="1147562" h="2103931">
                    <a:moveTo>
                      <a:pt x="1147562" y="0"/>
                    </a:moveTo>
                    <a:cubicBezTo>
                      <a:pt x="-38197" y="56892"/>
                      <a:pt x="50361" y="547727"/>
                      <a:pt x="0" y="2103931"/>
                    </a:cubicBezTo>
                  </a:path>
                </a:pathLst>
              </a:custGeom>
              <a:ln w="25400">
                <a:solidFill>
                  <a:srgbClr val="0000A3"/>
                </a:solidFill>
                <a:prstDash val="dash"/>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66" name="Group 65">
              <a:extLst>
                <a:ext uri="{FF2B5EF4-FFF2-40B4-BE49-F238E27FC236}">
                  <a16:creationId xmlns:a16="http://schemas.microsoft.com/office/drawing/2014/main" id="{360233D6-13BE-BE49-A1A4-3A07A4A60704}"/>
                </a:ext>
              </a:extLst>
            </p:cNvPr>
            <p:cNvGrpSpPr/>
            <p:nvPr/>
          </p:nvGrpSpPr>
          <p:grpSpPr>
            <a:xfrm>
              <a:off x="8750371" y="4432898"/>
              <a:ext cx="795772" cy="900465"/>
              <a:chOff x="1257299" y="2448186"/>
              <a:chExt cx="919846" cy="1571364"/>
            </a:xfrm>
          </p:grpSpPr>
          <p:cxnSp>
            <p:nvCxnSpPr>
              <p:cNvPr id="67" name="Straight Connector 66">
                <a:extLst>
                  <a:ext uri="{FF2B5EF4-FFF2-40B4-BE49-F238E27FC236}">
                    <a16:creationId xmlns:a16="http://schemas.microsoft.com/office/drawing/2014/main" id="{7592834D-6AF8-EC4B-A694-A322F44A9728}"/>
                  </a:ext>
                </a:extLst>
              </p:cNvPr>
              <p:cNvCxnSpPr/>
              <p:nvPr/>
            </p:nvCxnSpPr>
            <p:spPr>
              <a:xfrm flipH="1">
                <a:off x="1294561" y="2448186"/>
                <a:ext cx="882584" cy="1571364"/>
              </a:xfrm>
              <a:prstGeom prst="line">
                <a:avLst/>
              </a:prstGeom>
              <a:ln w="25400">
                <a:solidFill>
                  <a:srgbClr val="C00000"/>
                </a:solidFill>
              </a:ln>
              <a:effectLst/>
            </p:spPr>
            <p:style>
              <a:lnRef idx="2">
                <a:schemeClr val="accent1"/>
              </a:lnRef>
              <a:fillRef idx="0">
                <a:schemeClr val="accent1"/>
              </a:fillRef>
              <a:effectRef idx="1">
                <a:schemeClr val="accent1"/>
              </a:effectRef>
              <a:fontRef idx="minor">
                <a:schemeClr val="tx1"/>
              </a:fontRef>
            </p:style>
          </p:cxnSp>
          <p:sp>
            <p:nvSpPr>
              <p:cNvPr id="68" name="Freeform 67">
                <a:extLst>
                  <a:ext uri="{FF2B5EF4-FFF2-40B4-BE49-F238E27FC236}">
                    <a16:creationId xmlns:a16="http://schemas.microsoft.com/office/drawing/2014/main" id="{DC312EC2-306B-AB46-9E55-8D70D2C647CA}"/>
                  </a:ext>
                </a:extLst>
              </p:cNvPr>
              <p:cNvSpPr/>
              <p:nvPr/>
            </p:nvSpPr>
            <p:spPr>
              <a:xfrm>
                <a:off x="1257299" y="2450273"/>
                <a:ext cx="854076" cy="1562928"/>
              </a:xfrm>
              <a:custGeom>
                <a:avLst/>
                <a:gdLst>
                  <a:gd name="connsiteX0" fmla="*/ 1064381 w 1064381"/>
                  <a:gd name="connsiteY0" fmla="*/ 0 h 2044095"/>
                  <a:gd name="connsiteX1" fmla="*/ 0 w 1064381"/>
                  <a:gd name="connsiteY1" fmla="*/ 2044095 h 2044095"/>
                  <a:gd name="connsiteX0" fmla="*/ 1064381 w 1064381"/>
                  <a:gd name="connsiteY0" fmla="*/ 0 h 2044095"/>
                  <a:gd name="connsiteX1" fmla="*/ 0 w 1064381"/>
                  <a:gd name="connsiteY1" fmla="*/ 2044095 h 2044095"/>
                  <a:gd name="connsiteX0" fmla="*/ 1064381 w 1064381"/>
                  <a:gd name="connsiteY0" fmla="*/ 0 h 2044095"/>
                  <a:gd name="connsiteX1" fmla="*/ 0 w 1064381"/>
                  <a:gd name="connsiteY1" fmla="*/ 2044095 h 2044095"/>
                  <a:gd name="connsiteX0" fmla="*/ 1064381 w 1064381"/>
                  <a:gd name="connsiteY0" fmla="*/ 0 h 2044095"/>
                  <a:gd name="connsiteX1" fmla="*/ 0 w 1064381"/>
                  <a:gd name="connsiteY1" fmla="*/ 2044095 h 2044095"/>
                  <a:gd name="connsiteX0" fmla="*/ 1147562 w 1147562"/>
                  <a:gd name="connsiteY0" fmla="*/ 0 h 2129575"/>
                  <a:gd name="connsiteX1" fmla="*/ 0 w 1147562"/>
                  <a:gd name="connsiteY1" fmla="*/ 2129575 h 2129575"/>
                  <a:gd name="connsiteX0" fmla="*/ 1147562 w 1147562"/>
                  <a:gd name="connsiteY0" fmla="*/ 0 h 2129575"/>
                  <a:gd name="connsiteX1" fmla="*/ 0 w 1147562"/>
                  <a:gd name="connsiteY1" fmla="*/ 2129575 h 2129575"/>
                  <a:gd name="connsiteX0" fmla="*/ 1147562 w 1147562"/>
                  <a:gd name="connsiteY0" fmla="*/ 0 h 2129575"/>
                  <a:gd name="connsiteX1" fmla="*/ 0 w 1147562"/>
                  <a:gd name="connsiteY1" fmla="*/ 2129575 h 2129575"/>
                  <a:gd name="connsiteX0" fmla="*/ 1147562 w 1147562"/>
                  <a:gd name="connsiteY0" fmla="*/ 0 h 2129575"/>
                  <a:gd name="connsiteX1" fmla="*/ 0 w 1147562"/>
                  <a:gd name="connsiteY1" fmla="*/ 2129575 h 2129575"/>
                  <a:gd name="connsiteX0" fmla="*/ 1147562 w 1147562"/>
                  <a:gd name="connsiteY0" fmla="*/ 0 h 2129575"/>
                  <a:gd name="connsiteX1" fmla="*/ 0 w 1147562"/>
                  <a:gd name="connsiteY1" fmla="*/ 2129575 h 2129575"/>
                  <a:gd name="connsiteX0" fmla="*/ 1147562 w 1147562"/>
                  <a:gd name="connsiteY0" fmla="*/ 0 h 2129575"/>
                  <a:gd name="connsiteX1" fmla="*/ 0 w 1147562"/>
                  <a:gd name="connsiteY1" fmla="*/ 2129575 h 2129575"/>
                  <a:gd name="connsiteX0" fmla="*/ 1147562 w 1147562"/>
                  <a:gd name="connsiteY0" fmla="*/ 0 h 2129575"/>
                  <a:gd name="connsiteX1" fmla="*/ 0 w 1147562"/>
                  <a:gd name="connsiteY1" fmla="*/ 2129575 h 2129575"/>
                  <a:gd name="connsiteX0" fmla="*/ 1147562 w 1147562"/>
                  <a:gd name="connsiteY0" fmla="*/ 0 h 2103931"/>
                  <a:gd name="connsiteX1" fmla="*/ 0 w 1147562"/>
                  <a:gd name="connsiteY1" fmla="*/ 2103931 h 2103931"/>
                </a:gdLst>
                <a:ahLst/>
                <a:cxnLst>
                  <a:cxn ang="0">
                    <a:pos x="connsiteX0" y="connsiteY0"/>
                  </a:cxn>
                  <a:cxn ang="0">
                    <a:pos x="connsiteX1" y="connsiteY1"/>
                  </a:cxn>
                </a:cxnLst>
                <a:rect l="l" t="t" r="r" b="b"/>
                <a:pathLst>
                  <a:path w="1147562" h="2103931">
                    <a:moveTo>
                      <a:pt x="1147562" y="0"/>
                    </a:moveTo>
                    <a:cubicBezTo>
                      <a:pt x="-38197" y="56892"/>
                      <a:pt x="50361" y="547727"/>
                      <a:pt x="0" y="2103931"/>
                    </a:cubicBezTo>
                  </a:path>
                </a:pathLst>
              </a:custGeom>
              <a:ln w="25400">
                <a:solidFill>
                  <a:srgbClr val="0000A3"/>
                </a:solidFill>
                <a:prstDash val="dash"/>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69" name="Group 68">
              <a:extLst>
                <a:ext uri="{FF2B5EF4-FFF2-40B4-BE49-F238E27FC236}">
                  <a16:creationId xmlns:a16="http://schemas.microsoft.com/office/drawing/2014/main" id="{E51034EA-88C3-9948-BD04-CB0734C3B06B}"/>
                </a:ext>
              </a:extLst>
            </p:cNvPr>
            <p:cNvGrpSpPr/>
            <p:nvPr/>
          </p:nvGrpSpPr>
          <p:grpSpPr>
            <a:xfrm rot="10800000">
              <a:off x="9544542" y="3096950"/>
              <a:ext cx="1128132" cy="1337145"/>
              <a:chOff x="873118" y="2448184"/>
              <a:chExt cx="1304027" cy="2333396"/>
            </a:xfrm>
          </p:grpSpPr>
          <p:cxnSp>
            <p:nvCxnSpPr>
              <p:cNvPr id="70" name="Straight Connector 69">
                <a:extLst>
                  <a:ext uri="{FF2B5EF4-FFF2-40B4-BE49-F238E27FC236}">
                    <a16:creationId xmlns:a16="http://schemas.microsoft.com/office/drawing/2014/main" id="{45185064-8B1C-694D-B7B9-BC34AB781C04}"/>
                  </a:ext>
                </a:extLst>
              </p:cNvPr>
              <p:cNvCxnSpPr/>
              <p:nvPr/>
            </p:nvCxnSpPr>
            <p:spPr>
              <a:xfrm rot="10800000" flipV="1">
                <a:off x="873118" y="2448184"/>
                <a:ext cx="1304027" cy="2333396"/>
              </a:xfrm>
              <a:prstGeom prst="line">
                <a:avLst/>
              </a:prstGeom>
              <a:ln w="25400">
                <a:solidFill>
                  <a:srgbClr val="C00000"/>
                </a:solidFill>
              </a:ln>
              <a:effectLst/>
            </p:spPr>
            <p:style>
              <a:lnRef idx="2">
                <a:schemeClr val="accent1"/>
              </a:lnRef>
              <a:fillRef idx="0">
                <a:schemeClr val="accent1"/>
              </a:fillRef>
              <a:effectRef idx="1">
                <a:schemeClr val="accent1"/>
              </a:effectRef>
              <a:fontRef idx="minor">
                <a:schemeClr val="tx1"/>
              </a:fontRef>
            </p:style>
          </p:cxnSp>
          <p:sp>
            <p:nvSpPr>
              <p:cNvPr id="71" name="Freeform 70">
                <a:extLst>
                  <a:ext uri="{FF2B5EF4-FFF2-40B4-BE49-F238E27FC236}">
                    <a16:creationId xmlns:a16="http://schemas.microsoft.com/office/drawing/2014/main" id="{E1B54475-17A0-F34F-96E0-44994E90BFC9}"/>
                  </a:ext>
                </a:extLst>
              </p:cNvPr>
              <p:cNvSpPr/>
              <p:nvPr/>
            </p:nvSpPr>
            <p:spPr>
              <a:xfrm>
                <a:off x="1252647" y="2450273"/>
                <a:ext cx="858729" cy="1600620"/>
              </a:xfrm>
              <a:custGeom>
                <a:avLst/>
                <a:gdLst>
                  <a:gd name="connsiteX0" fmla="*/ 1064381 w 1064381"/>
                  <a:gd name="connsiteY0" fmla="*/ 0 h 2044095"/>
                  <a:gd name="connsiteX1" fmla="*/ 0 w 1064381"/>
                  <a:gd name="connsiteY1" fmla="*/ 2044095 h 2044095"/>
                  <a:gd name="connsiteX0" fmla="*/ 1064381 w 1064381"/>
                  <a:gd name="connsiteY0" fmla="*/ 0 h 2044095"/>
                  <a:gd name="connsiteX1" fmla="*/ 0 w 1064381"/>
                  <a:gd name="connsiteY1" fmla="*/ 2044095 h 2044095"/>
                  <a:gd name="connsiteX0" fmla="*/ 1064381 w 1064381"/>
                  <a:gd name="connsiteY0" fmla="*/ 0 h 2044095"/>
                  <a:gd name="connsiteX1" fmla="*/ 0 w 1064381"/>
                  <a:gd name="connsiteY1" fmla="*/ 2044095 h 2044095"/>
                  <a:gd name="connsiteX0" fmla="*/ 1064381 w 1064381"/>
                  <a:gd name="connsiteY0" fmla="*/ 0 h 2044095"/>
                  <a:gd name="connsiteX1" fmla="*/ 0 w 1064381"/>
                  <a:gd name="connsiteY1" fmla="*/ 2044095 h 2044095"/>
                  <a:gd name="connsiteX0" fmla="*/ 1147562 w 1147562"/>
                  <a:gd name="connsiteY0" fmla="*/ 0 h 2129575"/>
                  <a:gd name="connsiteX1" fmla="*/ 0 w 1147562"/>
                  <a:gd name="connsiteY1" fmla="*/ 2129575 h 2129575"/>
                  <a:gd name="connsiteX0" fmla="*/ 1147562 w 1147562"/>
                  <a:gd name="connsiteY0" fmla="*/ 0 h 2129575"/>
                  <a:gd name="connsiteX1" fmla="*/ 0 w 1147562"/>
                  <a:gd name="connsiteY1" fmla="*/ 2129575 h 2129575"/>
                  <a:gd name="connsiteX0" fmla="*/ 1147562 w 1147562"/>
                  <a:gd name="connsiteY0" fmla="*/ 0 h 2129575"/>
                  <a:gd name="connsiteX1" fmla="*/ 0 w 1147562"/>
                  <a:gd name="connsiteY1" fmla="*/ 2129575 h 2129575"/>
                  <a:gd name="connsiteX0" fmla="*/ 1147562 w 1147562"/>
                  <a:gd name="connsiteY0" fmla="*/ 0 h 2129575"/>
                  <a:gd name="connsiteX1" fmla="*/ 0 w 1147562"/>
                  <a:gd name="connsiteY1" fmla="*/ 2129575 h 2129575"/>
                  <a:gd name="connsiteX0" fmla="*/ 1147562 w 1147562"/>
                  <a:gd name="connsiteY0" fmla="*/ 0 h 2129575"/>
                  <a:gd name="connsiteX1" fmla="*/ 0 w 1147562"/>
                  <a:gd name="connsiteY1" fmla="*/ 2129575 h 2129575"/>
                  <a:gd name="connsiteX0" fmla="*/ 1147562 w 1147562"/>
                  <a:gd name="connsiteY0" fmla="*/ 0 h 2129575"/>
                  <a:gd name="connsiteX1" fmla="*/ 0 w 1147562"/>
                  <a:gd name="connsiteY1" fmla="*/ 2129575 h 2129575"/>
                  <a:gd name="connsiteX0" fmla="*/ 1147562 w 1147562"/>
                  <a:gd name="connsiteY0" fmla="*/ 0 h 2129575"/>
                  <a:gd name="connsiteX1" fmla="*/ 0 w 1147562"/>
                  <a:gd name="connsiteY1" fmla="*/ 2129575 h 2129575"/>
                  <a:gd name="connsiteX0" fmla="*/ 1147562 w 1147562"/>
                  <a:gd name="connsiteY0" fmla="*/ 0 h 2103931"/>
                  <a:gd name="connsiteX1" fmla="*/ 0 w 1147562"/>
                  <a:gd name="connsiteY1" fmla="*/ 2103931 h 2103931"/>
                  <a:gd name="connsiteX0" fmla="*/ 1153813 w 1153813"/>
                  <a:gd name="connsiteY0" fmla="*/ 0 h 2154669"/>
                  <a:gd name="connsiteX1" fmla="*/ 0 w 1153813"/>
                  <a:gd name="connsiteY1" fmla="*/ 2154669 h 2154669"/>
                </a:gdLst>
                <a:ahLst/>
                <a:cxnLst>
                  <a:cxn ang="0">
                    <a:pos x="connsiteX0" y="connsiteY0"/>
                  </a:cxn>
                  <a:cxn ang="0">
                    <a:pos x="connsiteX1" y="connsiteY1"/>
                  </a:cxn>
                </a:cxnLst>
                <a:rect l="l" t="t" r="r" b="b"/>
                <a:pathLst>
                  <a:path w="1153813" h="2154669">
                    <a:moveTo>
                      <a:pt x="1153813" y="0"/>
                    </a:moveTo>
                    <a:cubicBezTo>
                      <a:pt x="-31946" y="56892"/>
                      <a:pt x="50361" y="598465"/>
                      <a:pt x="0" y="2154669"/>
                    </a:cubicBezTo>
                  </a:path>
                </a:pathLst>
              </a:custGeom>
              <a:ln w="25400">
                <a:solidFill>
                  <a:srgbClr val="0000A3"/>
                </a:solidFill>
                <a:prstDash val="dash"/>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cxnSp>
          <p:nvCxnSpPr>
            <p:cNvPr id="72" name="Straight Connector 71">
              <a:extLst>
                <a:ext uri="{FF2B5EF4-FFF2-40B4-BE49-F238E27FC236}">
                  <a16:creationId xmlns:a16="http://schemas.microsoft.com/office/drawing/2014/main" id="{1DFE095F-2D1A-1D4C-9A9A-C62873E0BA38}"/>
                </a:ext>
              </a:extLst>
            </p:cNvPr>
            <p:cNvCxnSpPr/>
            <p:nvPr/>
          </p:nvCxnSpPr>
          <p:spPr>
            <a:xfrm flipH="1">
              <a:off x="10340170" y="2893914"/>
              <a:ext cx="30503" cy="717091"/>
            </a:xfrm>
            <a:prstGeom prst="line">
              <a:avLst/>
            </a:prstGeom>
            <a:ln w="25400">
              <a:solidFill>
                <a:srgbClr val="0000A3"/>
              </a:solidFill>
              <a:prstDash val="dash"/>
            </a:ln>
            <a:effectLst/>
          </p:spPr>
          <p:style>
            <a:lnRef idx="2">
              <a:schemeClr val="accent1"/>
            </a:lnRef>
            <a:fillRef idx="0">
              <a:schemeClr val="accent1"/>
            </a:fillRef>
            <a:effectRef idx="1">
              <a:schemeClr val="accent1"/>
            </a:effectRef>
            <a:fontRef idx="minor">
              <a:schemeClr val="tx1"/>
            </a:fontRef>
          </p:style>
        </p:cxnSp>
        <p:sp>
          <p:nvSpPr>
            <p:cNvPr id="73" name="TextBox 72">
              <a:extLst>
                <a:ext uri="{FF2B5EF4-FFF2-40B4-BE49-F238E27FC236}">
                  <a16:creationId xmlns:a16="http://schemas.microsoft.com/office/drawing/2014/main" id="{44614631-1328-024A-AD9F-B0CFCCFC596B}"/>
                </a:ext>
              </a:extLst>
            </p:cNvPr>
            <p:cNvSpPr txBox="1"/>
            <p:nvPr/>
          </p:nvSpPr>
          <p:spPr>
            <a:xfrm>
              <a:off x="9881790" y="5941210"/>
              <a:ext cx="518091"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time</a:t>
              </a: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5" name="TextBox 74">
              <a:extLst>
                <a:ext uri="{FF2B5EF4-FFF2-40B4-BE49-F238E27FC236}">
                  <a16:creationId xmlns:a16="http://schemas.microsoft.com/office/drawing/2014/main" id="{41BB1097-C057-5147-9BCD-E5C490AEDE69}"/>
                </a:ext>
              </a:extLst>
            </p:cNvPr>
            <p:cNvSpPr txBox="1"/>
            <p:nvPr/>
          </p:nvSpPr>
          <p:spPr>
            <a:xfrm>
              <a:off x="9472281" y="4611687"/>
              <a:ext cx="1272656" cy="938719"/>
            </a:xfrm>
            <a:prstGeom prst="rect">
              <a:avLst/>
            </a:prstGeom>
            <a:noFill/>
          </p:spPr>
          <p:txBody>
            <a:bodyPr wrap="none" rtlCol="0">
              <a:spAutoFit/>
            </a:bodyPr>
            <a:lstStyle/>
            <a:p>
              <a:pPr marL="0" marR="0" lvl="0" indent="0" algn="l" defTabSz="914400" rtl="0" eaLnBrk="1" fontAlgn="auto" latinLnBrk="0" hangingPunct="1">
                <a:lnSpc>
                  <a:spcPct val="85000"/>
                </a:lnSpc>
                <a:spcBef>
                  <a:spcPts val="600"/>
                </a:spcBef>
                <a:spcAft>
                  <a:spcPts val="0"/>
                </a:spcAft>
                <a:buClrTx/>
                <a:buSzTx/>
                <a:buFontTx/>
                <a:buNone/>
                <a:tabLst/>
                <a:defRPr/>
              </a:pPr>
              <a:r>
                <a:rPr kumimoji="0" lang="en-US" sz="2000" b="0" i="0" u="none" strike="noStrike" kern="1200" cap="none" spc="0" normalizeH="0" baseline="0" noProof="0" dirty="0">
                  <a:ln>
                    <a:noFill/>
                  </a:ln>
                  <a:solidFill>
                    <a:srgbClr val="C00000"/>
                  </a:solidFill>
                  <a:effectLst/>
                  <a:uLnTx/>
                  <a:uFillTx/>
                  <a:latin typeface="Calibri" panose="020F0502020204030204"/>
                  <a:ea typeface="+mn-ea"/>
                  <a:cs typeface="+mn-cs"/>
                </a:rPr>
                <a:t>TCP Reno</a:t>
              </a: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85000"/>
                </a:lnSpc>
                <a:spcBef>
                  <a:spcPts val="600"/>
                </a:spcBef>
                <a:spcAft>
                  <a:spcPts val="0"/>
                </a:spcAft>
                <a:buClrTx/>
                <a:buSzTx/>
                <a:buFontTx/>
                <a:buNone/>
                <a:tabLst/>
                <a:defRPr/>
              </a:pPr>
              <a:r>
                <a:rPr kumimoji="0" lang="en-US" sz="2000" b="0" i="0" u="none" strike="noStrike" kern="1200" cap="none" spc="0" normalizeH="0" baseline="0" noProof="0" dirty="0">
                  <a:ln>
                    <a:noFill/>
                  </a:ln>
                  <a:solidFill>
                    <a:srgbClr val="0000A3"/>
                  </a:solidFill>
                  <a:effectLst/>
                  <a:uLnTx/>
                  <a:uFillTx/>
                  <a:latin typeface="Calibri" panose="020F0502020204030204"/>
                  <a:ea typeface="+mn-ea"/>
                  <a:cs typeface="+mn-cs"/>
                </a:rPr>
                <a:t>TCP CUBIC</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6" name="TextBox 75">
              <a:extLst>
                <a:ext uri="{FF2B5EF4-FFF2-40B4-BE49-F238E27FC236}">
                  <a16:creationId xmlns:a16="http://schemas.microsoft.com/office/drawing/2014/main" id="{E65F2412-0F58-C149-8867-B61A2C75E6EC}"/>
                </a:ext>
              </a:extLst>
            </p:cNvPr>
            <p:cNvSpPr txBox="1"/>
            <p:nvPr/>
          </p:nvSpPr>
          <p:spPr>
            <a:xfrm>
              <a:off x="5297976" y="4213131"/>
              <a:ext cx="549173" cy="280846"/>
            </a:xfrm>
            <a:prstGeom prst="rect">
              <a:avLst/>
            </a:prstGeom>
            <a:noFill/>
          </p:spPr>
          <p:txBody>
            <a:bodyPr wrap="none" rtlCol="0">
              <a:spAutoFit/>
            </a:bodyPr>
            <a:lstStyle/>
            <a:p>
              <a:pPr marL="0" marR="0" lvl="0" indent="0" algn="r" defTabSz="914400" rtl="0" eaLnBrk="1" fontAlgn="auto" latinLnBrk="0" hangingPunct="1">
                <a:lnSpc>
                  <a:spcPct val="85000"/>
                </a:lnSpc>
                <a:spcBef>
                  <a:spcPts val="0"/>
                </a:spcBef>
                <a:spcAft>
                  <a:spcPts val="0"/>
                </a:spcAft>
                <a:buClrTx/>
                <a:buSzTx/>
                <a:buFontTx/>
                <a:buNone/>
                <a:tabLst/>
                <a:defRPr/>
              </a:pPr>
              <a:r>
                <a:rPr kumimoji="0" lang="en-US" sz="1400" b="0" i="0" u="none" strike="noStrike" kern="1200" cap="none" spc="0" normalizeH="0" baseline="0" noProof="0" dirty="0" err="1">
                  <a:ln>
                    <a:noFill/>
                  </a:ln>
                  <a:solidFill>
                    <a:prstClr val="black"/>
                  </a:solidFill>
                  <a:effectLst/>
                  <a:uLnTx/>
                  <a:uFillTx/>
                  <a:latin typeface="Calibri" panose="020F0502020204030204"/>
                  <a:ea typeface="+mn-ea"/>
                  <a:cs typeface="+mn-cs"/>
                </a:rPr>
                <a:t>W</a:t>
              </a:r>
              <a:r>
                <a:rPr kumimoji="0" lang="en-US" sz="1400" b="0" i="0" u="none" strike="noStrike" kern="1200" cap="none" spc="0" normalizeH="0" baseline="-25000" noProof="0" dirty="0" err="1">
                  <a:ln>
                    <a:noFill/>
                  </a:ln>
                  <a:solidFill>
                    <a:prstClr val="black"/>
                  </a:solidFill>
                  <a:effectLst/>
                  <a:uLnTx/>
                  <a:uFillTx/>
                  <a:latin typeface="Calibri" panose="020F0502020204030204"/>
                  <a:ea typeface="+mn-ea"/>
                  <a:cs typeface="+mn-cs"/>
                </a:rPr>
                <a:t>max</a:t>
              </a:r>
              <a:endParaRPr kumimoji="0" lang="en-US" sz="1600" b="0" i="0" u="none" strike="noStrike" kern="1200" cap="none" spc="0" normalizeH="0" baseline="-25000" noProof="0" dirty="0">
                <a:ln>
                  <a:noFill/>
                </a:ln>
                <a:solidFill>
                  <a:prstClr val="black"/>
                </a:solidFill>
                <a:effectLst/>
                <a:uLnTx/>
                <a:uFillTx/>
                <a:latin typeface="Calibri" panose="020F0502020204030204"/>
                <a:ea typeface="+mn-ea"/>
                <a:cs typeface="+mn-cs"/>
              </a:endParaRPr>
            </a:p>
          </p:txBody>
        </p:sp>
        <p:sp>
          <p:nvSpPr>
            <p:cNvPr id="77" name="TextBox 76">
              <a:extLst>
                <a:ext uri="{FF2B5EF4-FFF2-40B4-BE49-F238E27FC236}">
                  <a16:creationId xmlns:a16="http://schemas.microsoft.com/office/drawing/2014/main" id="{17DBE2E0-494D-FA44-BFFB-683AF749D1D8}"/>
                </a:ext>
              </a:extLst>
            </p:cNvPr>
            <p:cNvSpPr txBox="1"/>
            <p:nvPr/>
          </p:nvSpPr>
          <p:spPr>
            <a:xfrm>
              <a:off x="6180953" y="6255332"/>
              <a:ext cx="312906" cy="280846"/>
            </a:xfrm>
            <a:prstGeom prst="rect">
              <a:avLst/>
            </a:prstGeom>
            <a:noFill/>
          </p:spPr>
          <p:txBody>
            <a:bodyPr wrap="none" rtlCol="0">
              <a:spAutoFit/>
            </a:bodyPr>
            <a:lstStyle/>
            <a:p>
              <a:pPr marL="0" marR="0" lvl="0" indent="0" algn="r" defTabSz="914400" rtl="0" eaLnBrk="1" fontAlgn="auto" latinLnBrk="0" hangingPunct="1">
                <a:lnSpc>
                  <a:spcPct val="85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t</a:t>
              </a:r>
              <a:r>
                <a:rPr kumimoji="0" lang="en-US" sz="1400" b="0" i="0" u="none" strike="noStrike" kern="1200" cap="none" spc="0" normalizeH="0" baseline="-25000" noProof="0" dirty="0">
                  <a:ln>
                    <a:noFill/>
                  </a:ln>
                  <a:solidFill>
                    <a:prstClr val="black"/>
                  </a:solidFill>
                  <a:effectLst/>
                  <a:uLnTx/>
                  <a:uFillTx/>
                  <a:latin typeface="Calibri" panose="020F0502020204030204"/>
                  <a:ea typeface="+mn-ea"/>
                  <a:cs typeface="+mn-cs"/>
                </a:rPr>
                <a:t>0</a:t>
              </a:r>
              <a:endParaRPr kumimoji="0" lang="en-US" sz="1600" b="0" i="0" u="none" strike="noStrike" kern="1200" cap="none" spc="0" normalizeH="0" baseline="-25000" noProof="0" dirty="0">
                <a:ln>
                  <a:noFill/>
                </a:ln>
                <a:solidFill>
                  <a:prstClr val="black"/>
                </a:solidFill>
                <a:effectLst/>
                <a:uLnTx/>
                <a:uFillTx/>
                <a:latin typeface="Calibri" panose="020F0502020204030204"/>
                <a:ea typeface="+mn-ea"/>
                <a:cs typeface="+mn-cs"/>
              </a:endParaRPr>
            </a:p>
          </p:txBody>
        </p:sp>
        <p:sp>
          <p:nvSpPr>
            <p:cNvPr id="78" name="TextBox 77">
              <a:extLst>
                <a:ext uri="{FF2B5EF4-FFF2-40B4-BE49-F238E27FC236}">
                  <a16:creationId xmlns:a16="http://schemas.microsoft.com/office/drawing/2014/main" id="{3EF3C689-6B08-054B-A295-70385BDFB1E3}"/>
                </a:ext>
              </a:extLst>
            </p:cNvPr>
            <p:cNvSpPr txBox="1"/>
            <p:nvPr/>
          </p:nvSpPr>
          <p:spPr>
            <a:xfrm>
              <a:off x="6997088" y="6257827"/>
              <a:ext cx="305467" cy="280846"/>
            </a:xfrm>
            <a:prstGeom prst="rect">
              <a:avLst/>
            </a:prstGeom>
            <a:noFill/>
          </p:spPr>
          <p:txBody>
            <a:bodyPr wrap="none" rtlCol="0">
              <a:spAutoFit/>
            </a:bodyPr>
            <a:lstStyle/>
            <a:p>
              <a:pPr marL="0" marR="0" lvl="0" indent="0" algn="r" defTabSz="914400" rtl="0" eaLnBrk="1" fontAlgn="auto" latinLnBrk="0" hangingPunct="1">
                <a:lnSpc>
                  <a:spcPct val="85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t</a:t>
              </a:r>
              <a:r>
                <a:rPr kumimoji="0" lang="en-US" sz="1400" b="0" i="0" u="none" strike="noStrike" kern="1200" cap="none" spc="0" normalizeH="0" baseline="-25000" noProof="0" dirty="0">
                  <a:ln>
                    <a:noFill/>
                  </a:ln>
                  <a:solidFill>
                    <a:prstClr val="black"/>
                  </a:solidFill>
                  <a:effectLst/>
                  <a:uLnTx/>
                  <a:uFillTx/>
                  <a:latin typeface="Calibri" panose="020F0502020204030204"/>
                  <a:ea typeface="+mn-ea"/>
                  <a:cs typeface="+mn-cs"/>
                </a:rPr>
                <a:t>1 </a:t>
              </a:r>
              <a:endParaRPr kumimoji="0" lang="en-US" sz="1600" b="0" i="0" u="none" strike="noStrike" kern="1200" cap="none" spc="0" normalizeH="0" baseline="-25000" noProof="0" dirty="0">
                <a:ln>
                  <a:noFill/>
                </a:ln>
                <a:solidFill>
                  <a:prstClr val="black"/>
                </a:solidFill>
                <a:effectLst/>
                <a:uLnTx/>
                <a:uFillTx/>
                <a:latin typeface="Calibri" panose="020F0502020204030204"/>
                <a:ea typeface="+mn-ea"/>
                <a:cs typeface="+mn-cs"/>
              </a:endParaRPr>
            </a:p>
          </p:txBody>
        </p:sp>
        <p:sp>
          <p:nvSpPr>
            <p:cNvPr id="79" name="TextBox 78">
              <a:extLst>
                <a:ext uri="{FF2B5EF4-FFF2-40B4-BE49-F238E27FC236}">
                  <a16:creationId xmlns:a16="http://schemas.microsoft.com/office/drawing/2014/main" id="{40A4823D-67A2-DF4C-BA75-8B64BC8EB2AA}"/>
                </a:ext>
              </a:extLst>
            </p:cNvPr>
            <p:cNvSpPr txBox="1"/>
            <p:nvPr/>
          </p:nvSpPr>
          <p:spPr>
            <a:xfrm>
              <a:off x="7796251" y="6257147"/>
              <a:ext cx="312906" cy="280846"/>
            </a:xfrm>
            <a:prstGeom prst="rect">
              <a:avLst/>
            </a:prstGeom>
            <a:noFill/>
          </p:spPr>
          <p:txBody>
            <a:bodyPr wrap="none" rtlCol="0">
              <a:spAutoFit/>
            </a:bodyPr>
            <a:lstStyle/>
            <a:p>
              <a:pPr marL="0" marR="0" lvl="0" indent="0" algn="r" defTabSz="914400" rtl="0" eaLnBrk="1" fontAlgn="auto" latinLnBrk="0" hangingPunct="1">
                <a:lnSpc>
                  <a:spcPct val="85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t</a:t>
              </a:r>
              <a:r>
                <a:rPr kumimoji="0" lang="en-US" sz="1400" b="0" i="0" u="none" strike="noStrike" kern="1200" cap="none" spc="0" normalizeH="0" baseline="-25000" noProof="0" dirty="0">
                  <a:ln>
                    <a:noFill/>
                  </a:ln>
                  <a:solidFill>
                    <a:prstClr val="black"/>
                  </a:solidFill>
                  <a:effectLst/>
                  <a:uLnTx/>
                  <a:uFillTx/>
                  <a:latin typeface="Calibri" panose="020F0502020204030204"/>
                  <a:ea typeface="+mn-ea"/>
                  <a:cs typeface="+mn-cs"/>
                </a:rPr>
                <a:t>2 </a:t>
              </a:r>
              <a:endParaRPr kumimoji="0" lang="en-US" sz="1600" b="0" i="0" u="none" strike="noStrike" kern="1200" cap="none" spc="0" normalizeH="0" baseline="-25000" noProof="0" dirty="0">
                <a:ln>
                  <a:noFill/>
                </a:ln>
                <a:solidFill>
                  <a:prstClr val="black"/>
                </a:solidFill>
                <a:effectLst/>
                <a:uLnTx/>
                <a:uFillTx/>
                <a:latin typeface="Calibri" panose="020F0502020204030204"/>
                <a:ea typeface="+mn-ea"/>
                <a:cs typeface="+mn-cs"/>
              </a:endParaRPr>
            </a:p>
          </p:txBody>
        </p:sp>
        <p:sp>
          <p:nvSpPr>
            <p:cNvPr id="80" name="TextBox 79">
              <a:extLst>
                <a:ext uri="{FF2B5EF4-FFF2-40B4-BE49-F238E27FC236}">
                  <a16:creationId xmlns:a16="http://schemas.microsoft.com/office/drawing/2014/main" id="{D8730D84-4B2F-F440-A574-FDFAF6E53A48}"/>
                </a:ext>
              </a:extLst>
            </p:cNvPr>
            <p:cNvSpPr txBox="1"/>
            <p:nvPr/>
          </p:nvSpPr>
          <p:spPr>
            <a:xfrm>
              <a:off x="8625086" y="6256467"/>
              <a:ext cx="305467" cy="280846"/>
            </a:xfrm>
            <a:prstGeom prst="rect">
              <a:avLst/>
            </a:prstGeom>
            <a:noFill/>
          </p:spPr>
          <p:txBody>
            <a:bodyPr wrap="none" rtlCol="0">
              <a:spAutoFit/>
            </a:bodyPr>
            <a:lstStyle/>
            <a:p>
              <a:pPr marL="0" marR="0" lvl="0" indent="0" algn="r" defTabSz="914400" rtl="0" eaLnBrk="1" fontAlgn="auto" latinLnBrk="0" hangingPunct="1">
                <a:lnSpc>
                  <a:spcPct val="85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t</a:t>
              </a:r>
              <a:r>
                <a:rPr kumimoji="0" lang="en-US" sz="1400" b="0" i="0" u="none" strike="noStrike" kern="1200" cap="none" spc="0" normalizeH="0" baseline="-25000" noProof="0" dirty="0">
                  <a:ln>
                    <a:noFill/>
                  </a:ln>
                  <a:solidFill>
                    <a:prstClr val="black"/>
                  </a:solidFill>
                  <a:effectLst/>
                  <a:uLnTx/>
                  <a:uFillTx/>
                  <a:latin typeface="Calibri" panose="020F0502020204030204"/>
                  <a:ea typeface="+mn-ea"/>
                  <a:cs typeface="+mn-cs"/>
                </a:rPr>
                <a:t>3 </a:t>
              </a:r>
              <a:endParaRPr kumimoji="0" lang="en-US" sz="1600" b="0" i="0" u="none" strike="noStrike" kern="1200" cap="none" spc="0" normalizeH="0" baseline="-25000" noProof="0" dirty="0">
                <a:ln>
                  <a:noFill/>
                </a:ln>
                <a:solidFill>
                  <a:prstClr val="black"/>
                </a:solidFill>
                <a:effectLst/>
                <a:uLnTx/>
                <a:uFillTx/>
                <a:latin typeface="Calibri" panose="020F0502020204030204"/>
                <a:ea typeface="+mn-ea"/>
                <a:cs typeface="+mn-cs"/>
              </a:endParaRPr>
            </a:p>
          </p:txBody>
        </p:sp>
        <p:sp>
          <p:nvSpPr>
            <p:cNvPr id="81" name="TextBox 80">
              <a:extLst>
                <a:ext uri="{FF2B5EF4-FFF2-40B4-BE49-F238E27FC236}">
                  <a16:creationId xmlns:a16="http://schemas.microsoft.com/office/drawing/2014/main" id="{F758EBF6-5D1E-8E42-BF23-8B6F286B1443}"/>
                </a:ext>
              </a:extLst>
            </p:cNvPr>
            <p:cNvSpPr txBox="1"/>
            <p:nvPr/>
          </p:nvSpPr>
          <p:spPr>
            <a:xfrm>
              <a:off x="9424249" y="6256467"/>
              <a:ext cx="312906" cy="280846"/>
            </a:xfrm>
            <a:prstGeom prst="rect">
              <a:avLst/>
            </a:prstGeom>
            <a:noFill/>
          </p:spPr>
          <p:txBody>
            <a:bodyPr wrap="none" rtlCol="0">
              <a:spAutoFit/>
            </a:bodyPr>
            <a:lstStyle/>
            <a:p>
              <a:pPr marL="0" marR="0" lvl="0" indent="0" algn="r" defTabSz="914400" rtl="0" eaLnBrk="1" fontAlgn="auto" latinLnBrk="0" hangingPunct="1">
                <a:lnSpc>
                  <a:spcPct val="85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t</a:t>
              </a:r>
              <a:r>
                <a:rPr kumimoji="0" lang="en-US" sz="1400" b="0" i="0" u="none" strike="noStrike" kern="1200" cap="none" spc="0" normalizeH="0" baseline="-25000" noProof="0" dirty="0">
                  <a:ln>
                    <a:noFill/>
                  </a:ln>
                  <a:solidFill>
                    <a:prstClr val="black"/>
                  </a:solidFill>
                  <a:effectLst/>
                  <a:uLnTx/>
                  <a:uFillTx/>
                  <a:latin typeface="Calibri" panose="020F0502020204030204"/>
                  <a:ea typeface="+mn-ea"/>
                  <a:cs typeface="+mn-cs"/>
                </a:rPr>
                <a:t>4 </a:t>
              </a:r>
              <a:endParaRPr kumimoji="0" lang="en-US" sz="1600" b="0" i="0" u="none" strike="noStrike" kern="1200" cap="none" spc="0" normalizeH="0" baseline="-25000" noProof="0" dirty="0">
                <a:ln>
                  <a:noFill/>
                </a:ln>
                <a:solidFill>
                  <a:prstClr val="black"/>
                </a:solidFill>
                <a:effectLst/>
                <a:uLnTx/>
                <a:uFillTx/>
                <a:latin typeface="Calibri" panose="020F0502020204030204"/>
                <a:ea typeface="+mn-ea"/>
                <a:cs typeface="+mn-cs"/>
              </a:endParaRPr>
            </a:p>
          </p:txBody>
        </p:sp>
      </p:grpSp>
      <p:sp>
        <p:nvSpPr>
          <p:cNvPr id="84" name="Rectangle 3">
            <a:extLst>
              <a:ext uri="{FF2B5EF4-FFF2-40B4-BE49-F238E27FC236}">
                <a16:creationId xmlns:a16="http://schemas.microsoft.com/office/drawing/2014/main" id="{38863743-CAFF-054A-AD43-DD61D083D1B0}"/>
              </a:ext>
            </a:extLst>
          </p:cNvPr>
          <p:cNvSpPr txBox="1">
            <a:spLocks noChangeArrowheads="1"/>
          </p:cNvSpPr>
          <p:nvPr/>
        </p:nvSpPr>
        <p:spPr>
          <a:xfrm>
            <a:off x="797674" y="3941197"/>
            <a:ext cx="3455844" cy="2024199"/>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60375" marR="0" lvl="0" indent="-295275"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TCP CUBIC default in Linux, most popular TCP for popular Web servers</a:t>
            </a:r>
          </a:p>
          <a:p>
            <a:pPr marL="130175" marR="0" lvl="0" indent="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endPar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p:txBody>
      </p:sp>
      <p:sp>
        <p:nvSpPr>
          <p:cNvPr id="41" name="Rectangle 3">
            <a:extLst>
              <a:ext uri="{FF2B5EF4-FFF2-40B4-BE49-F238E27FC236}">
                <a16:creationId xmlns:a16="http://schemas.microsoft.com/office/drawing/2014/main" id="{C54D7C1F-CA72-B74A-9DE5-9484E6A6EE53}"/>
              </a:ext>
            </a:extLst>
          </p:cNvPr>
          <p:cNvSpPr txBox="1">
            <a:spLocks noChangeArrowheads="1"/>
          </p:cNvSpPr>
          <p:nvPr/>
        </p:nvSpPr>
        <p:spPr>
          <a:xfrm>
            <a:off x="785990" y="2146300"/>
            <a:ext cx="11164126" cy="2024199"/>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60375" marR="0" lvl="0" indent="-33020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increase W as a function of the </a:t>
            </a:r>
            <a:r>
              <a:rPr kumimoji="0" lang="en-US" altLang="en-US" sz="2800" b="0" i="1" u="none" strike="noStrike" kern="1200" cap="none" spc="0" normalizeH="0" baseline="0" noProof="0" dirty="0">
                <a:ln>
                  <a:noFill/>
                </a:ln>
                <a:solidFill>
                  <a:srgbClr val="C00000"/>
                </a:solidFill>
                <a:effectLst/>
                <a:uLnTx/>
                <a:uFillTx/>
                <a:latin typeface="Calibri" panose="020F0502020204030204"/>
                <a:ea typeface="ＭＳ Ｐゴシック" panose="020B0600070205080204" pitchFamily="34" charset="-128"/>
                <a:cs typeface="+mn-cs"/>
              </a:rPr>
              <a:t>cube</a:t>
            </a: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of the distance between current time  and K</a:t>
            </a:r>
          </a:p>
          <a:p>
            <a:pPr marL="130175" marR="0" lvl="0" indent="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endPar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p:txBody>
      </p:sp>
      <p:sp>
        <p:nvSpPr>
          <p:cNvPr id="42" name="Slide Number Placeholder 2">
            <a:extLst>
              <a:ext uri="{FF2B5EF4-FFF2-40B4-BE49-F238E27FC236}">
                <a16:creationId xmlns:a16="http://schemas.microsoft.com/office/drawing/2014/main" id="{6C8A1230-DDC6-A54E-9B81-5573345B76BB}"/>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131</a:t>
            </a:fld>
            <a:endParaRPr lang="en-US" dirty="0"/>
          </a:p>
        </p:txBody>
      </p:sp>
    </p:spTree>
    <p:extLst>
      <p:ext uri="{BB962C8B-B14F-4D97-AF65-F5344CB8AC3E}">
        <p14:creationId xmlns:p14="http://schemas.microsoft.com/office/powerpoint/2010/main" val="1823158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dissolve">
                                      <p:cBhvr>
                                        <p:cTn id="7" dur="500"/>
                                        <p:tgtEl>
                                          <p:spTgt spid="41"/>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62"/>
                                        </p:tgtEl>
                                        <p:attrNameLst>
                                          <p:attrName>style.visibility</p:attrName>
                                        </p:attrNameLst>
                                      </p:cBhvr>
                                      <p:to>
                                        <p:strVal val="visible"/>
                                      </p:to>
                                    </p:set>
                                    <p:animEffect transition="in" filter="dissolve">
                                      <p:cBhvr>
                                        <p:cTn id="12" dur="500"/>
                                        <p:tgtEl>
                                          <p:spTgt spid="62"/>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dissolv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84"/>
                                        </p:tgtEl>
                                        <p:attrNameLst>
                                          <p:attrName>style.visibility</p:attrName>
                                        </p:attrNameLst>
                                      </p:cBhvr>
                                      <p:to>
                                        <p:strVal val="visible"/>
                                      </p:to>
                                    </p:set>
                                    <p:animEffect transition="in" filter="dissolve">
                                      <p:cBhvr>
                                        <p:cTn id="22" dur="500"/>
                                        <p:tgtEl>
                                          <p:spTgt spid="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p:bldP spid="84" grpId="0"/>
      <p:bldP spid="41" grpId="0"/>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74E84376-3A6A-7040-9ABB-E96A5030BD6F}"/>
              </a:ext>
            </a:extLst>
          </p:cNvPr>
          <p:cNvGrpSpPr/>
          <p:nvPr/>
        </p:nvGrpSpPr>
        <p:grpSpPr>
          <a:xfrm>
            <a:off x="4094463" y="4663823"/>
            <a:ext cx="2885057" cy="1508681"/>
            <a:chOff x="4094463" y="4663823"/>
            <a:chExt cx="2885057" cy="1508681"/>
          </a:xfrm>
        </p:grpSpPr>
        <p:sp>
          <p:nvSpPr>
            <p:cNvPr id="189" name="Freeform 2">
              <a:extLst>
                <a:ext uri="{FF2B5EF4-FFF2-40B4-BE49-F238E27FC236}">
                  <a16:creationId xmlns:a16="http://schemas.microsoft.com/office/drawing/2014/main" id="{9A546185-6077-2340-8A96-0F02D5D7C779}"/>
                </a:ext>
              </a:extLst>
            </p:cNvPr>
            <p:cNvSpPr>
              <a:spLocks/>
            </p:cNvSpPr>
            <p:nvPr/>
          </p:nvSpPr>
          <p:spPr bwMode="auto">
            <a:xfrm>
              <a:off x="4129957" y="4691367"/>
              <a:ext cx="2849563" cy="1481137"/>
            </a:xfrm>
            <a:custGeom>
              <a:avLst/>
              <a:gdLst>
                <a:gd name="T0" fmla="*/ 2147483647 w 1794"/>
                <a:gd name="T1" fmla="*/ 2147483647 h 933"/>
                <a:gd name="T2" fmla="*/ 2147483647 w 1794"/>
                <a:gd name="T3" fmla="*/ 2147483647 h 933"/>
                <a:gd name="T4" fmla="*/ 2147483647 w 1794"/>
                <a:gd name="T5" fmla="*/ 2147483647 h 933"/>
                <a:gd name="T6" fmla="*/ 2147483647 w 1794"/>
                <a:gd name="T7" fmla="*/ 2147483647 h 933"/>
                <a:gd name="T8" fmla="*/ 2147483647 w 1794"/>
                <a:gd name="T9" fmla="*/ 2147483647 h 933"/>
                <a:gd name="T10" fmla="*/ 2147483647 w 1794"/>
                <a:gd name="T11" fmla="*/ 2147483647 h 933"/>
                <a:gd name="T12" fmla="*/ 2147483647 w 1794"/>
                <a:gd name="T13" fmla="*/ 2147483647 h 933"/>
                <a:gd name="T14" fmla="*/ 2147483647 w 1794"/>
                <a:gd name="T15" fmla="*/ 2147483647 h 933"/>
                <a:gd name="T16" fmla="*/ 2147483647 w 1794"/>
                <a:gd name="T17" fmla="*/ 2147483647 h 933"/>
                <a:gd name="T18" fmla="*/ 2147483647 w 1794"/>
                <a:gd name="T19" fmla="*/ 2147483647 h 933"/>
                <a:gd name="T20" fmla="*/ 2147483647 w 1794"/>
                <a:gd name="T21" fmla="*/ 2147483647 h 93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794"/>
                <a:gd name="T34" fmla="*/ 0 h 933"/>
                <a:gd name="T35" fmla="*/ 1794 w 1794"/>
                <a:gd name="T36" fmla="*/ 933 h 93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794" h="933">
                  <a:moveTo>
                    <a:pt x="6" y="483"/>
                  </a:moveTo>
                  <a:cubicBezTo>
                    <a:pt x="0" y="365"/>
                    <a:pt x="16" y="189"/>
                    <a:pt x="108" y="125"/>
                  </a:cubicBezTo>
                  <a:cubicBezTo>
                    <a:pt x="200" y="61"/>
                    <a:pt x="389" y="116"/>
                    <a:pt x="559" y="100"/>
                  </a:cubicBezTo>
                  <a:cubicBezTo>
                    <a:pt x="729" y="84"/>
                    <a:pt x="935" y="0"/>
                    <a:pt x="1128" y="29"/>
                  </a:cubicBezTo>
                  <a:cubicBezTo>
                    <a:pt x="1321" y="58"/>
                    <a:pt x="1638" y="142"/>
                    <a:pt x="1716" y="275"/>
                  </a:cubicBezTo>
                  <a:cubicBezTo>
                    <a:pt x="1794" y="408"/>
                    <a:pt x="1652" y="721"/>
                    <a:pt x="1596" y="827"/>
                  </a:cubicBezTo>
                  <a:cubicBezTo>
                    <a:pt x="1540" y="933"/>
                    <a:pt x="1506" y="894"/>
                    <a:pt x="1380" y="911"/>
                  </a:cubicBezTo>
                  <a:cubicBezTo>
                    <a:pt x="1254" y="928"/>
                    <a:pt x="1001" y="929"/>
                    <a:pt x="840" y="929"/>
                  </a:cubicBezTo>
                  <a:cubicBezTo>
                    <a:pt x="679" y="929"/>
                    <a:pt x="530" y="927"/>
                    <a:pt x="414" y="911"/>
                  </a:cubicBezTo>
                  <a:cubicBezTo>
                    <a:pt x="298" y="895"/>
                    <a:pt x="211" y="903"/>
                    <a:pt x="143" y="832"/>
                  </a:cubicBezTo>
                  <a:cubicBezTo>
                    <a:pt x="75" y="761"/>
                    <a:pt x="4" y="624"/>
                    <a:pt x="6" y="483"/>
                  </a:cubicBezTo>
                  <a:close/>
                </a:path>
              </a:pathLst>
            </a:custGeom>
            <a:solidFill>
              <a:srgbClr val="9CDFF9"/>
            </a:solidFill>
            <a:ln>
              <a:noFill/>
            </a:ln>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4" name="Group 3">
              <a:extLst>
                <a:ext uri="{FF2B5EF4-FFF2-40B4-BE49-F238E27FC236}">
                  <a16:creationId xmlns:a16="http://schemas.microsoft.com/office/drawing/2014/main" id="{40979929-3895-E541-88C5-08B90173C1D4}"/>
                </a:ext>
              </a:extLst>
            </p:cNvPr>
            <p:cNvGrpSpPr/>
            <p:nvPr/>
          </p:nvGrpSpPr>
          <p:grpSpPr>
            <a:xfrm>
              <a:off x="5035264" y="5554092"/>
              <a:ext cx="496248" cy="260542"/>
              <a:chOff x="7141236" y="6068702"/>
              <a:chExt cx="496248" cy="260542"/>
            </a:xfrm>
          </p:grpSpPr>
          <p:sp>
            <p:nvSpPr>
              <p:cNvPr id="357" name="Freeform 356">
                <a:extLst>
                  <a:ext uri="{FF2B5EF4-FFF2-40B4-BE49-F238E27FC236}">
                    <a16:creationId xmlns:a16="http://schemas.microsoft.com/office/drawing/2014/main" id="{0CA65D85-D056-864E-B0EC-70D8C181B47E}"/>
                  </a:ext>
                </a:extLst>
              </p:cNvPr>
              <p:cNvSpPr/>
              <p:nvPr/>
            </p:nvSpPr>
            <p:spPr>
              <a:xfrm>
                <a:off x="7141236" y="6158887"/>
                <a:ext cx="496248" cy="170357"/>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E40000"/>
                  </a:gs>
                  <a:gs pos="21000">
                    <a:schemeClr val="bg1"/>
                  </a:gs>
                  <a:gs pos="51000">
                    <a:srgbClr val="ED356A"/>
                  </a:gs>
                  <a:gs pos="100000">
                    <a:srgbClr val="E40000"/>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358" name="Oval 357">
                <a:extLst>
                  <a:ext uri="{FF2B5EF4-FFF2-40B4-BE49-F238E27FC236}">
                    <a16:creationId xmlns:a16="http://schemas.microsoft.com/office/drawing/2014/main" id="{09E25CE5-3538-A147-95F2-FE0F002533C9}"/>
                  </a:ext>
                </a:extLst>
              </p:cNvPr>
              <p:cNvSpPr/>
              <p:nvPr/>
            </p:nvSpPr>
            <p:spPr>
              <a:xfrm>
                <a:off x="7141522" y="6068702"/>
                <a:ext cx="495647" cy="168664"/>
              </a:xfrm>
              <a:prstGeom prst="ellipse">
                <a:avLst/>
              </a:prstGeom>
              <a:solidFill>
                <a:srgbClr val="FA376E"/>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359" name="Group 358">
                <a:extLst>
                  <a:ext uri="{FF2B5EF4-FFF2-40B4-BE49-F238E27FC236}">
                    <a16:creationId xmlns:a16="http://schemas.microsoft.com/office/drawing/2014/main" id="{B88C1E52-4F13-B54A-A8B3-B882AA5360C7}"/>
                  </a:ext>
                </a:extLst>
              </p:cNvPr>
              <p:cNvGrpSpPr/>
              <p:nvPr/>
            </p:nvGrpSpPr>
            <p:grpSpPr>
              <a:xfrm>
                <a:off x="7214834" y="6090139"/>
                <a:ext cx="348960" cy="123931"/>
                <a:chOff x="7786941" y="2884917"/>
                <a:chExt cx="897649" cy="353919"/>
              </a:xfrm>
            </p:grpSpPr>
            <p:sp>
              <p:nvSpPr>
                <p:cNvPr id="360" name="Freeform 359">
                  <a:extLst>
                    <a:ext uri="{FF2B5EF4-FFF2-40B4-BE49-F238E27FC236}">
                      <a16:creationId xmlns:a16="http://schemas.microsoft.com/office/drawing/2014/main" id="{3EA6F082-8061-C547-AAD1-5C5B16809106}"/>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E4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1" name="Freeform 360">
                  <a:extLst>
                    <a:ext uri="{FF2B5EF4-FFF2-40B4-BE49-F238E27FC236}">
                      <a16:creationId xmlns:a16="http://schemas.microsoft.com/office/drawing/2014/main" id="{F527C5CB-65A2-E34A-A65A-93F1139F95BB}"/>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E4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2" name="Freeform 361">
                  <a:extLst>
                    <a:ext uri="{FF2B5EF4-FFF2-40B4-BE49-F238E27FC236}">
                      <a16:creationId xmlns:a16="http://schemas.microsoft.com/office/drawing/2014/main" id="{6DE3C8BD-23FE-754A-9456-20EB1F93DA16}"/>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E4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3" name="Freeform 362">
                  <a:extLst>
                    <a:ext uri="{FF2B5EF4-FFF2-40B4-BE49-F238E27FC236}">
                      <a16:creationId xmlns:a16="http://schemas.microsoft.com/office/drawing/2014/main" id="{71C34D50-69A1-0E47-8F12-8F6635D2135B}"/>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FFB3D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323" name="Group 322">
              <a:extLst>
                <a:ext uri="{FF2B5EF4-FFF2-40B4-BE49-F238E27FC236}">
                  <a16:creationId xmlns:a16="http://schemas.microsoft.com/office/drawing/2014/main" id="{8E9AE0DE-57F1-DA47-841B-AF1526D27381}"/>
                </a:ext>
              </a:extLst>
            </p:cNvPr>
            <p:cNvGrpSpPr/>
            <p:nvPr/>
          </p:nvGrpSpPr>
          <p:grpSpPr>
            <a:xfrm>
              <a:off x="6131364" y="5156690"/>
              <a:ext cx="496248" cy="260542"/>
              <a:chOff x="7493876" y="2774731"/>
              <a:chExt cx="1481958" cy="894622"/>
            </a:xfrm>
          </p:grpSpPr>
          <p:sp>
            <p:nvSpPr>
              <p:cNvPr id="324" name="Freeform 323">
                <a:extLst>
                  <a:ext uri="{FF2B5EF4-FFF2-40B4-BE49-F238E27FC236}">
                    <a16:creationId xmlns:a16="http://schemas.microsoft.com/office/drawing/2014/main" id="{36B5E314-D824-564B-8B99-7428AA61BC76}"/>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325" name="Oval 324">
                <a:extLst>
                  <a:ext uri="{FF2B5EF4-FFF2-40B4-BE49-F238E27FC236}">
                    <a16:creationId xmlns:a16="http://schemas.microsoft.com/office/drawing/2014/main" id="{B5687DE2-7AEB-C94F-BD77-B787BED6A85B}"/>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326" name="Group 325">
                <a:extLst>
                  <a:ext uri="{FF2B5EF4-FFF2-40B4-BE49-F238E27FC236}">
                    <a16:creationId xmlns:a16="http://schemas.microsoft.com/office/drawing/2014/main" id="{3F1D081E-C670-EB42-8157-542B25715236}"/>
                  </a:ext>
                </a:extLst>
              </p:cNvPr>
              <p:cNvGrpSpPr/>
              <p:nvPr/>
            </p:nvGrpSpPr>
            <p:grpSpPr>
              <a:xfrm>
                <a:off x="7713663" y="2848339"/>
                <a:ext cx="1042107" cy="425543"/>
                <a:chOff x="7786941" y="2884917"/>
                <a:chExt cx="897649" cy="353919"/>
              </a:xfrm>
            </p:grpSpPr>
            <p:sp>
              <p:nvSpPr>
                <p:cNvPr id="327" name="Freeform 326">
                  <a:extLst>
                    <a:ext uri="{FF2B5EF4-FFF2-40B4-BE49-F238E27FC236}">
                      <a16:creationId xmlns:a16="http://schemas.microsoft.com/office/drawing/2014/main" id="{76FD901E-7447-6044-941D-D8D53016227F}"/>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8" name="Freeform 327">
                  <a:extLst>
                    <a:ext uri="{FF2B5EF4-FFF2-40B4-BE49-F238E27FC236}">
                      <a16:creationId xmlns:a16="http://schemas.microsoft.com/office/drawing/2014/main" id="{C65D72F4-D1BF-A743-A4CF-A3061301D2F0}"/>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9" name="Freeform 328">
                  <a:extLst>
                    <a:ext uri="{FF2B5EF4-FFF2-40B4-BE49-F238E27FC236}">
                      <a16:creationId xmlns:a16="http://schemas.microsoft.com/office/drawing/2014/main" id="{24042695-10E5-4D4B-8766-D9D97DE34F38}"/>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0" name="Freeform 329">
                  <a:extLst>
                    <a:ext uri="{FF2B5EF4-FFF2-40B4-BE49-F238E27FC236}">
                      <a16:creationId xmlns:a16="http://schemas.microsoft.com/office/drawing/2014/main" id="{C8D82D6B-3965-DC48-A8D4-5025EC499BC0}"/>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332" name="Group 331">
              <a:extLst>
                <a:ext uri="{FF2B5EF4-FFF2-40B4-BE49-F238E27FC236}">
                  <a16:creationId xmlns:a16="http://schemas.microsoft.com/office/drawing/2014/main" id="{0CFE465D-7641-7541-9496-4029B9355B5A}"/>
                </a:ext>
              </a:extLst>
            </p:cNvPr>
            <p:cNvGrpSpPr/>
            <p:nvPr/>
          </p:nvGrpSpPr>
          <p:grpSpPr>
            <a:xfrm>
              <a:off x="5122533" y="4861037"/>
              <a:ext cx="496248" cy="260542"/>
              <a:chOff x="7493876" y="2774731"/>
              <a:chExt cx="1481958" cy="894622"/>
            </a:xfrm>
          </p:grpSpPr>
          <p:sp>
            <p:nvSpPr>
              <p:cNvPr id="333" name="Freeform 332">
                <a:extLst>
                  <a:ext uri="{FF2B5EF4-FFF2-40B4-BE49-F238E27FC236}">
                    <a16:creationId xmlns:a16="http://schemas.microsoft.com/office/drawing/2014/main" id="{3B041F3E-CB88-8F4B-84D4-1214776D36EE}"/>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334" name="Oval 333">
                <a:extLst>
                  <a:ext uri="{FF2B5EF4-FFF2-40B4-BE49-F238E27FC236}">
                    <a16:creationId xmlns:a16="http://schemas.microsoft.com/office/drawing/2014/main" id="{08136920-F30D-BC4E-A92D-0ABD2EC7437B}"/>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335" name="Group 334">
                <a:extLst>
                  <a:ext uri="{FF2B5EF4-FFF2-40B4-BE49-F238E27FC236}">
                    <a16:creationId xmlns:a16="http://schemas.microsoft.com/office/drawing/2014/main" id="{2BE80152-BCA5-CA46-9EE7-63649D7FE819}"/>
                  </a:ext>
                </a:extLst>
              </p:cNvPr>
              <p:cNvGrpSpPr/>
              <p:nvPr/>
            </p:nvGrpSpPr>
            <p:grpSpPr>
              <a:xfrm>
                <a:off x="7713663" y="2848339"/>
                <a:ext cx="1042107" cy="425543"/>
                <a:chOff x="7786941" y="2884917"/>
                <a:chExt cx="897649" cy="353919"/>
              </a:xfrm>
            </p:grpSpPr>
            <p:sp>
              <p:nvSpPr>
                <p:cNvPr id="336" name="Freeform 335">
                  <a:extLst>
                    <a:ext uri="{FF2B5EF4-FFF2-40B4-BE49-F238E27FC236}">
                      <a16:creationId xmlns:a16="http://schemas.microsoft.com/office/drawing/2014/main" id="{2518C53F-685F-074F-8F4E-E3A4CB269130}"/>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7" name="Freeform 336">
                  <a:extLst>
                    <a:ext uri="{FF2B5EF4-FFF2-40B4-BE49-F238E27FC236}">
                      <a16:creationId xmlns:a16="http://schemas.microsoft.com/office/drawing/2014/main" id="{F1578F2C-5505-EB45-9014-BAD0AFEA429B}"/>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8" name="Freeform 337">
                  <a:extLst>
                    <a:ext uri="{FF2B5EF4-FFF2-40B4-BE49-F238E27FC236}">
                      <a16:creationId xmlns:a16="http://schemas.microsoft.com/office/drawing/2014/main" id="{DD91E8C8-92AC-E446-ABF1-F7D54921C42B}"/>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9" name="Freeform 338">
                  <a:extLst>
                    <a:ext uri="{FF2B5EF4-FFF2-40B4-BE49-F238E27FC236}">
                      <a16:creationId xmlns:a16="http://schemas.microsoft.com/office/drawing/2014/main" id="{69F33027-F122-C445-923E-09F2AEB27B04}"/>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340" name="Group 339">
              <a:extLst>
                <a:ext uri="{FF2B5EF4-FFF2-40B4-BE49-F238E27FC236}">
                  <a16:creationId xmlns:a16="http://schemas.microsoft.com/office/drawing/2014/main" id="{7D1E5FBB-CD41-884B-831B-682E5F6CE29F}"/>
                </a:ext>
              </a:extLst>
            </p:cNvPr>
            <p:cNvGrpSpPr/>
            <p:nvPr/>
          </p:nvGrpSpPr>
          <p:grpSpPr>
            <a:xfrm>
              <a:off x="4450588" y="5823254"/>
              <a:ext cx="496248" cy="260542"/>
              <a:chOff x="7493876" y="2774731"/>
              <a:chExt cx="1481958" cy="894622"/>
            </a:xfrm>
          </p:grpSpPr>
          <p:sp>
            <p:nvSpPr>
              <p:cNvPr id="341" name="Freeform 340">
                <a:extLst>
                  <a:ext uri="{FF2B5EF4-FFF2-40B4-BE49-F238E27FC236}">
                    <a16:creationId xmlns:a16="http://schemas.microsoft.com/office/drawing/2014/main" id="{F7ED3C1B-77D0-5A4C-B7A4-7B4162888DF8}"/>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342" name="Oval 341">
                <a:extLst>
                  <a:ext uri="{FF2B5EF4-FFF2-40B4-BE49-F238E27FC236}">
                    <a16:creationId xmlns:a16="http://schemas.microsoft.com/office/drawing/2014/main" id="{C6C36B06-A393-AA49-97E2-CA983E530D42}"/>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343" name="Group 342">
                <a:extLst>
                  <a:ext uri="{FF2B5EF4-FFF2-40B4-BE49-F238E27FC236}">
                    <a16:creationId xmlns:a16="http://schemas.microsoft.com/office/drawing/2014/main" id="{55B6028F-C8FE-5347-9982-246E1F0DEC3F}"/>
                  </a:ext>
                </a:extLst>
              </p:cNvPr>
              <p:cNvGrpSpPr/>
              <p:nvPr/>
            </p:nvGrpSpPr>
            <p:grpSpPr>
              <a:xfrm>
                <a:off x="7713663" y="2848339"/>
                <a:ext cx="1042107" cy="425543"/>
                <a:chOff x="7786941" y="2884917"/>
                <a:chExt cx="897649" cy="353919"/>
              </a:xfrm>
            </p:grpSpPr>
            <p:sp>
              <p:nvSpPr>
                <p:cNvPr id="344" name="Freeform 343">
                  <a:extLst>
                    <a:ext uri="{FF2B5EF4-FFF2-40B4-BE49-F238E27FC236}">
                      <a16:creationId xmlns:a16="http://schemas.microsoft.com/office/drawing/2014/main" id="{D9135A62-DBD4-4E48-B166-943E0258FD8C}"/>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5" name="Freeform 344">
                  <a:extLst>
                    <a:ext uri="{FF2B5EF4-FFF2-40B4-BE49-F238E27FC236}">
                      <a16:creationId xmlns:a16="http://schemas.microsoft.com/office/drawing/2014/main" id="{A6CD8C01-7ACD-9047-AF09-4509FAD01EDA}"/>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6" name="Freeform 345">
                  <a:extLst>
                    <a:ext uri="{FF2B5EF4-FFF2-40B4-BE49-F238E27FC236}">
                      <a16:creationId xmlns:a16="http://schemas.microsoft.com/office/drawing/2014/main" id="{9834EEC0-E73C-C84D-B165-574B3980957C}"/>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7" name="Freeform 346">
                  <a:extLst>
                    <a:ext uri="{FF2B5EF4-FFF2-40B4-BE49-F238E27FC236}">
                      <a16:creationId xmlns:a16="http://schemas.microsoft.com/office/drawing/2014/main" id="{2D12A304-34D8-9442-9CED-FBB7F0B8D265}"/>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348" name="Group 347">
              <a:extLst>
                <a:ext uri="{FF2B5EF4-FFF2-40B4-BE49-F238E27FC236}">
                  <a16:creationId xmlns:a16="http://schemas.microsoft.com/office/drawing/2014/main" id="{B39672A6-77C4-5F43-BD22-8EBBBB1DACC3}"/>
                </a:ext>
              </a:extLst>
            </p:cNvPr>
            <p:cNvGrpSpPr/>
            <p:nvPr/>
          </p:nvGrpSpPr>
          <p:grpSpPr>
            <a:xfrm>
              <a:off x="4094463" y="5164346"/>
              <a:ext cx="496248" cy="260542"/>
              <a:chOff x="7493876" y="2774731"/>
              <a:chExt cx="1481958" cy="894622"/>
            </a:xfrm>
          </p:grpSpPr>
          <p:sp>
            <p:nvSpPr>
              <p:cNvPr id="349" name="Freeform 348">
                <a:extLst>
                  <a:ext uri="{FF2B5EF4-FFF2-40B4-BE49-F238E27FC236}">
                    <a16:creationId xmlns:a16="http://schemas.microsoft.com/office/drawing/2014/main" id="{6A952387-953F-784E-B4C8-2ED10819E946}"/>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350" name="Oval 349">
                <a:extLst>
                  <a:ext uri="{FF2B5EF4-FFF2-40B4-BE49-F238E27FC236}">
                    <a16:creationId xmlns:a16="http://schemas.microsoft.com/office/drawing/2014/main" id="{1758E986-D712-5440-AC7F-0F55B12BDD65}"/>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351" name="Group 350">
                <a:extLst>
                  <a:ext uri="{FF2B5EF4-FFF2-40B4-BE49-F238E27FC236}">
                    <a16:creationId xmlns:a16="http://schemas.microsoft.com/office/drawing/2014/main" id="{840B06B0-30F5-7E47-9591-50E2832B6A91}"/>
                  </a:ext>
                </a:extLst>
              </p:cNvPr>
              <p:cNvGrpSpPr/>
              <p:nvPr/>
            </p:nvGrpSpPr>
            <p:grpSpPr>
              <a:xfrm>
                <a:off x="7713663" y="2848339"/>
                <a:ext cx="1042107" cy="425543"/>
                <a:chOff x="7786941" y="2884917"/>
                <a:chExt cx="897649" cy="353919"/>
              </a:xfrm>
            </p:grpSpPr>
            <p:sp>
              <p:nvSpPr>
                <p:cNvPr id="352" name="Freeform 351">
                  <a:extLst>
                    <a:ext uri="{FF2B5EF4-FFF2-40B4-BE49-F238E27FC236}">
                      <a16:creationId xmlns:a16="http://schemas.microsoft.com/office/drawing/2014/main" id="{7CF1DA14-5159-F043-933A-4C22AECDE48E}"/>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3" name="Freeform 352">
                  <a:extLst>
                    <a:ext uri="{FF2B5EF4-FFF2-40B4-BE49-F238E27FC236}">
                      <a16:creationId xmlns:a16="http://schemas.microsoft.com/office/drawing/2014/main" id="{54AAC614-B4B1-9047-8BBA-FE8D4A259815}"/>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4" name="Freeform 353">
                  <a:extLst>
                    <a:ext uri="{FF2B5EF4-FFF2-40B4-BE49-F238E27FC236}">
                      <a16:creationId xmlns:a16="http://schemas.microsoft.com/office/drawing/2014/main" id="{E59BE7CB-C32E-A346-95B4-3992B34807F0}"/>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5" name="Freeform 354">
                  <a:extLst>
                    <a:ext uri="{FF2B5EF4-FFF2-40B4-BE49-F238E27FC236}">
                      <a16:creationId xmlns:a16="http://schemas.microsoft.com/office/drawing/2014/main" id="{CAEA8866-D7A6-6A49-8FE1-136D7DBEB024}"/>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sp>
          <p:nvSpPr>
            <p:cNvPr id="190" name="Freeform 6">
              <a:extLst>
                <a:ext uri="{FF2B5EF4-FFF2-40B4-BE49-F238E27FC236}">
                  <a16:creationId xmlns:a16="http://schemas.microsoft.com/office/drawing/2014/main" id="{812505EE-DEAC-B44A-A839-759F29108CC2}"/>
                </a:ext>
              </a:extLst>
            </p:cNvPr>
            <p:cNvSpPr>
              <a:spLocks/>
            </p:cNvSpPr>
            <p:nvPr/>
          </p:nvSpPr>
          <p:spPr bwMode="auto">
            <a:xfrm>
              <a:off x="4581324" y="4994579"/>
              <a:ext cx="542925" cy="295275"/>
            </a:xfrm>
            <a:custGeom>
              <a:avLst/>
              <a:gdLst>
                <a:gd name="T0" fmla="*/ 0 w 342"/>
                <a:gd name="T1" fmla="*/ 2147483647 h 186"/>
                <a:gd name="T2" fmla="*/ 2147483647 w 342"/>
                <a:gd name="T3" fmla="*/ 0 h 186"/>
                <a:gd name="T4" fmla="*/ 0 60000 65536"/>
                <a:gd name="T5" fmla="*/ 0 60000 65536"/>
                <a:gd name="T6" fmla="*/ 0 w 342"/>
                <a:gd name="T7" fmla="*/ 0 h 186"/>
                <a:gd name="T8" fmla="*/ 342 w 342"/>
                <a:gd name="T9" fmla="*/ 186 h 186"/>
              </a:gdLst>
              <a:ahLst/>
              <a:cxnLst>
                <a:cxn ang="T4">
                  <a:pos x="T0" y="T1"/>
                </a:cxn>
                <a:cxn ang="T5">
                  <a:pos x="T2" y="T3"/>
                </a:cxn>
              </a:cxnLst>
              <a:rect l="T6" t="T7" r="T8" b="T9"/>
              <a:pathLst>
                <a:path w="342" h="186">
                  <a:moveTo>
                    <a:pt x="0" y="186"/>
                  </a:moveTo>
                  <a:lnTo>
                    <a:pt x="342" y="0"/>
                  </a:ln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75" name="Freeform 91">
              <a:extLst>
                <a:ext uri="{FF2B5EF4-FFF2-40B4-BE49-F238E27FC236}">
                  <a16:creationId xmlns:a16="http://schemas.microsoft.com/office/drawing/2014/main" id="{76C479BA-ED38-4947-AD35-F635DF9E3E25}"/>
                </a:ext>
              </a:extLst>
            </p:cNvPr>
            <p:cNvSpPr>
              <a:spLocks/>
            </p:cNvSpPr>
            <p:nvPr/>
          </p:nvSpPr>
          <p:spPr bwMode="auto">
            <a:xfrm>
              <a:off x="5622724" y="4988229"/>
              <a:ext cx="506413" cy="307975"/>
            </a:xfrm>
            <a:custGeom>
              <a:avLst/>
              <a:gdLst>
                <a:gd name="T0" fmla="*/ 0 w 318"/>
                <a:gd name="T1" fmla="*/ 0 h 194"/>
                <a:gd name="T2" fmla="*/ 2147483647 w 318"/>
                <a:gd name="T3" fmla="*/ 2147483647 h 194"/>
                <a:gd name="T4" fmla="*/ 0 60000 65536"/>
                <a:gd name="T5" fmla="*/ 0 60000 65536"/>
                <a:gd name="T6" fmla="*/ 0 w 318"/>
                <a:gd name="T7" fmla="*/ 0 h 194"/>
                <a:gd name="T8" fmla="*/ 318 w 318"/>
                <a:gd name="T9" fmla="*/ 194 h 194"/>
              </a:gdLst>
              <a:ahLst/>
              <a:cxnLst>
                <a:cxn ang="T4">
                  <a:pos x="T0" y="T1"/>
                </a:cxn>
                <a:cxn ang="T5">
                  <a:pos x="T2" y="T3"/>
                </a:cxn>
              </a:cxnLst>
              <a:rect l="T6" t="T7" r="T8" b="T9"/>
              <a:pathLst>
                <a:path w="318" h="194">
                  <a:moveTo>
                    <a:pt x="0" y="0"/>
                  </a:moveTo>
                  <a:lnTo>
                    <a:pt x="318" y="194"/>
                  </a:ln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76" name="Freeform 92">
              <a:extLst>
                <a:ext uri="{FF2B5EF4-FFF2-40B4-BE49-F238E27FC236}">
                  <a16:creationId xmlns:a16="http://schemas.microsoft.com/office/drawing/2014/main" id="{124CDDC7-679C-D04E-9FD3-5181047829F5}"/>
                </a:ext>
              </a:extLst>
            </p:cNvPr>
            <p:cNvSpPr>
              <a:spLocks/>
            </p:cNvSpPr>
            <p:nvPr/>
          </p:nvSpPr>
          <p:spPr bwMode="auto">
            <a:xfrm>
              <a:off x="4557512" y="5380342"/>
              <a:ext cx="481012" cy="238125"/>
            </a:xfrm>
            <a:custGeom>
              <a:avLst/>
              <a:gdLst>
                <a:gd name="T0" fmla="*/ 0 w 294"/>
                <a:gd name="T1" fmla="*/ 0 h 174"/>
                <a:gd name="T2" fmla="*/ 2147483647 w 294"/>
                <a:gd name="T3" fmla="*/ 2147483647 h 174"/>
                <a:gd name="T4" fmla="*/ 0 60000 65536"/>
                <a:gd name="T5" fmla="*/ 0 60000 65536"/>
                <a:gd name="T6" fmla="*/ 0 w 294"/>
                <a:gd name="T7" fmla="*/ 0 h 174"/>
                <a:gd name="T8" fmla="*/ 294 w 294"/>
                <a:gd name="T9" fmla="*/ 174 h 174"/>
              </a:gdLst>
              <a:ahLst/>
              <a:cxnLst>
                <a:cxn ang="T4">
                  <a:pos x="T0" y="T1"/>
                </a:cxn>
                <a:cxn ang="T5">
                  <a:pos x="T2" y="T3"/>
                </a:cxn>
              </a:cxnLst>
              <a:rect l="T6" t="T7" r="T8" b="T9"/>
              <a:pathLst>
                <a:path w="294" h="174">
                  <a:moveTo>
                    <a:pt x="0" y="0"/>
                  </a:moveTo>
                  <a:lnTo>
                    <a:pt x="294" y="174"/>
                  </a:ln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77" name="Freeform 93">
              <a:extLst>
                <a:ext uri="{FF2B5EF4-FFF2-40B4-BE49-F238E27FC236}">
                  <a16:creationId xmlns:a16="http://schemas.microsoft.com/office/drawing/2014/main" id="{E2A83ACF-7B20-AC4B-83B1-FE92C60435AC}"/>
                </a:ext>
              </a:extLst>
            </p:cNvPr>
            <p:cNvSpPr>
              <a:spLocks/>
            </p:cNvSpPr>
            <p:nvPr/>
          </p:nvSpPr>
          <p:spPr bwMode="auto">
            <a:xfrm>
              <a:off x="5505249" y="5356529"/>
              <a:ext cx="630238" cy="247650"/>
            </a:xfrm>
            <a:custGeom>
              <a:avLst/>
              <a:gdLst>
                <a:gd name="T0" fmla="*/ 0 w 378"/>
                <a:gd name="T1" fmla="*/ 2147483647 h 174"/>
                <a:gd name="T2" fmla="*/ 2147483647 w 378"/>
                <a:gd name="T3" fmla="*/ 0 h 174"/>
                <a:gd name="T4" fmla="*/ 0 60000 65536"/>
                <a:gd name="T5" fmla="*/ 0 60000 65536"/>
                <a:gd name="T6" fmla="*/ 0 w 378"/>
                <a:gd name="T7" fmla="*/ 0 h 174"/>
                <a:gd name="T8" fmla="*/ 378 w 378"/>
                <a:gd name="T9" fmla="*/ 174 h 174"/>
              </a:gdLst>
              <a:ahLst/>
              <a:cxnLst>
                <a:cxn ang="T4">
                  <a:pos x="T0" y="T1"/>
                </a:cxn>
                <a:cxn ang="T5">
                  <a:pos x="T2" y="T3"/>
                </a:cxn>
              </a:cxnLst>
              <a:rect l="T6" t="T7" r="T8" b="T9"/>
              <a:pathLst>
                <a:path w="378" h="174">
                  <a:moveTo>
                    <a:pt x="0" y="174"/>
                  </a:moveTo>
                  <a:lnTo>
                    <a:pt x="378" y="0"/>
                  </a:ln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78" name="Freeform 94">
              <a:extLst>
                <a:ext uri="{FF2B5EF4-FFF2-40B4-BE49-F238E27FC236}">
                  <a16:creationId xmlns:a16="http://schemas.microsoft.com/office/drawing/2014/main" id="{0B9C88EB-CE4C-1E43-BD78-4EA6BB3E66E3}"/>
                </a:ext>
              </a:extLst>
            </p:cNvPr>
            <p:cNvSpPr>
              <a:spLocks/>
            </p:cNvSpPr>
            <p:nvPr/>
          </p:nvSpPr>
          <p:spPr bwMode="auto">
            <a:xfrm>
              <a:off x="6173587" y="5410504"/>
              <a:ext cx="206375" cy="508000"/>
            </a:xfrm>
            <a:custGeom>
              <a:avLst/>
              <a:gdLst>
                <a:gd name="T0" fmla="*/ 0 w 118"/>
                <a:gd name="T1" fmla="*/ 2147483647 h 500"/>
                <a:gd name="T2" fmla="*/ 2147483647 w 118"/>
                <a:gd name="T3" fmla="*/ 0 h 500"/>
                <a:gd name="T4" fmla="*/ 0 60000 65536"/>
                <a:gd name="T5" fmla="*/ 0 60000 65536"/>
                <a:gd name="T6" fmla="*/ 0 w 118"/>
                <a:gd name="T7" fmla="*/ 0 h 500"/>
                <a:gd name="T8" fmla="*/ 118 w 118"/>
                <a:gd name="T9" fmla="*/ 500 h 500"/>
              </a:gdLst>
              <a:ahLst/>
              <a:cxnLst>
                <a:cxn ang="T4">
                  <a:pos x="T0" y="T1"/>
                </a:cxn>
                <a:cxn ang="T5">
                  <a:pos x="T2" y="T3"/>
                </a:cxn>
              </a:cxnLst>
              <a:rect l="T6" t="T7" r="T8" b="T9"/>
              <a:pathLst>
                <a:path w="118" h="500">
                  <a:moveTo>
                    <a:pt x="0" y="500"/>
                  </a:moveTo>
                  <a:lnTo>
                    <a:pt x="118" y="0"/>
                  </a:ln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79" name="Freeform 95">
              <a:extLst>
                <a:ext uri="{FF2B5EF4-FFF2-40B4-BE49-F238E27FC236}">
                  <a16:creationId xmlns:a16="http://schemas.microsoft.com/office/drawing/2014/main" id="{CFFC9FF4-E928-074A-8F72-9E180DF7971C}"/>
                </a:ext>
              </a:extLst>
            </p:cNvPr>
            <p:cNvSpPr>
              <a:spLocks/>
            </p:cNvSpPr>
            <p:nvPr/>
          </p:nvSpPr>
          <p:spPr bwMode="auto">
            <a:xfrm>
              <a:off x="4936923" y="5943904"/>
              <a:ext cx="970395" cy="81756"/>
            </a:xfrm>
            <a:custGeom>
              <a:avLst/>
              <a:gdLst>
                <a:gd name="T0" fmla="*/ 2147483647 w 370"/>
                <a:gd name="T1" fmla="*/ 2147483647 h 32"/>
                <a:gd name="T2" fmla="*/ 0 w 370"/>
                <a:gd name="T3" fmla="*/ 0 h 32"/>
                <a:gd name="T4" fmla="*/ 0 60000 65536"/>
                <a:gd name="T5" fmla="*/ 0 60000 65536"/>
                <a:gd name="T6" fmla="*/ 0 w 370"/>
                <a:gd name="T7" fmla="*/ 0 h 32"/>
                <a:gd name="T8" fmla="*/ 370 w 370"/>
                <a:gd name="T9" fmla="*/ 32 h 32"/>
              </a:gdLst>
              <a:ahLst/>
              <a:cxnLst>
                <a:cxn ang="T4">
                  <a:pos x="T0" y="T1"/>
                </a:cxn>
                <a:cxn ang="T5">
                  <a:pos x="T2" y="T3"/>
                </a:cxn>
              </a:cxnLst>
              <a:rect l="T6" t="T7" r="T8" b="T9"/>
              <a:pathLst>
                <a:path w="370" h="32">
                  <a:moveTo>
                    <a:pt x="370" y="32"/>
                  </a:moveTo>
                  <a:lnTo>
                    <a:pt x="0" y="0"/>
                  </a:ln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80" name="Freeform 96">
              <a:extLst>
                <a:ext uri="{FF2B5EF4-FFF2-40B4-BE49-F238E27FC236}">
                  <a16:creationId xmlns:a16="http://schemas.microsoft.com/office/drawing/2014/main" id="{FC6453FD-735C-9F4A-B961-B872F0071128}"/>
                </a:ext>
              </a:extLst>
            </p:cNvPr>
            <p:cNvSpPr>
              <a:spLocks/>
            </p:cNvSpPr>
            <p:nvPr/>
          </p:nvSpPr>
          <p:spPr bwMode="auto">
            <a:xfrm>
              <a:off x="4400349" y="5424888"/>
              <a:ext cx="193675" cy="404716"/>
            </a:xfrm>
            <a:custGeom>
              <a:avLst/>
              <a:gdLst>
                <a:gd name="T0" fmla="*/ 2147483647 w 176"/>
                <a:gd name="T1" fmla="*/ 2147483647 h 412"/>
                <a:gd name="T2" fmla="*/ 2147483647 w 176"/>
                <a:gd name="T3" fmla="*/ 2147483647 h 412"/>
                <a:gd name="T4" fmla="*/ 0 w 176"/>
                <a:gd name="T5" fmla="*/ 0 h 412"/>
                <a:gd name="T6" fmla="*/ 0 60000 65536"/>
                <a:gd name="T7" fmla="*/ 0 60000 65536"/>
                <a:gd name="T8" fmla="*/ 0 60000 65536"/>
                <a:gd name="T9" fmla="*/ 0 w 176"/>
                <a:gd name="T10" fmla="*/ 0 h 412"/>
                <a:gd name="T11" fmla="*/ 176 w 176"/>
                <a:gd name="T12" fmla="*/ 412 h 412"/>
              </a:gdLst>
              <a:ahLst/>
              <a:cxnLst>
                <a:cxn ang="T6">
                  <a:pos x="T0" y="T1"/>
                </a:cxn>
                <a:cxn ang="T7">
                  <a:pos x="T2" y="T3"/>
                </a:cxn>
                <a:cxn ang="T8">
                  <a:pos x="T4" y="T5"/>
                </a:cxn>
              </a:cxnLst>
              <a:rect l="T9" t="T10" r="T11" b="T12"/>
              <a:pathLst>
                <a:path w="176" h="412">
                  <a:moveTo>
                    <a:pt x="162" y="408"/>
                  </a:moveTo>
                  <a:lnTo>
                    <a:pt x="176" y="412"/>
                  </a:lnTo>
                  <a:lnTo>
                    <a:pt x="0" y="0"/>
                  </a:ln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315" name="Group 314">
              <a:extLst>
                <a:ext uri="{FF2B5EF4-FFF2-40B4-BE49-F238E27FC236}">
                  <a16:creationId xmlns:a16="http://schemas.microsoft.com/office/drawing/2014/main" id="{4211C5D7-E98B-7448-9452-57EB36146678}"/>
                </a:ext>
              </a:extLst>
            </p:cNvPr>
            <p:cNvGrpSpPr/>
            <p:nvPr/>
          </p:nvGrpSpPr>
          <p:grpSpPr>
            <a:xfrm>
              <a:off x="5868328" y="5862061"/>
              <a:ext cx="496248" cy="260542"/>
              <a:chOff x="7493876" y="2774731"/>
              <a:chExt cx="1481958" cy="894622"/>
            </a:xfrm>
          </p:grpSpPr>
          <p:sp>
            <p:nvSpPr>
              <p:cNvPr id="316" name="Freeform 315">
                <a:extLst>
                  <a:ext uri="{FF2B5EF4-FFF2-40B4-BE49-F238E27FC236}">
                    <a16:creationId xmlns:a16="http://schemas.microsoft.com/office/drawing/2014/main" id="{8AB7F791-7AD9-F648-B2E0-B6E3683A8D55}"/>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317" name="Oval 316">
                <a:extLst>
                  <a:ext uri="{FF2B5EF4-FFF2-40B4-BE49-F238E27FC236}">
                    <a16:creationId xmlns:a16="http://schemas.microsoft.com/office/drawing/2014/main" id="{51E93EA3-17BD-B641-99CE-E84D1493A92D}"/>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318" name="Group 317">
                <a:extLst>
                  <a:ext uri="{FF2B5EF4-FFF2-40B4-BE49-F238E27FC236}">
                    <a16:creationId xmlns:a16="http://schemas.microsoft.com/office/drawing/2014/main" id="{A5B4FD9C-501E-7F4E-A2DA-4DCEFCE3689E}"/>
                  </a:ext>
                </a:extLst>
              </p:cNvPr>
              <p:cNvGrpSpPr/>
              <p:nvPr/>
            </p:nvGrpSpPr>
            <p:grpSpPr>
              <a:xfrm>
                <a:off x="7713663" y="2848339"/>
                <a:ext cx="1042107" cy="425543"/>
                <a:chOff x="7786941" y="2884917"/>
                <a:chExt cx="897649" cy="353919"/>
              </a:xfrm>
            </p:grpSpPr>
            <p:sp>
              <p:nvSpPr>
                <p:cNvPr id="319" name="Freeform 318">
                  <a:extLst>
                    <a:ext uri="{FF2B5EF4-FFF2-40B4-BE49-F238E27FC236}">
                      <a16:creationId xmlns:a16="http://schemas.microsoft.com/office/drawing/2014/main" id="{1906F39B-C9B6-604F-8758-83430DECEA8B}"/>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0" name="Freeform 319">
                  <a:extLst>
                    <a:ext uri="{FF2B5EF4-FFF2-40B4-BE49-F238E27FC236}">
                      <a16:creationId xmlns:a16="http://schemas.microsoft.com/office/drawing/2014/main" id="{91751636-4135-394E-B377-29D0624E775F}"/>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1" name="Freeform 320">
                  <a:extLst>
                    <a:ext uri="{FF2B5EF4-FFF2-40B4-BE49-F238E27FC236}">
                      <a16:creationId xmlns:a16="http://schemas.microsoft.com/office/drawing/2014/main" id="{BB3193D0-B14F-724A-80B1-6F8EDE58A8F3}"/>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2" name="Freeform 321">
                  <a:extLst>
                    <a:ext uri="{FF2B5EF4-FFF2-40B4-BE49-F238E27FC236}">
                      <a16:creationId xmlns:a16="http://schemas.microsoft.com/office/drawing/2014/main" id="{CF32363E-10AF-1643-8F6B-814910A9D634}"/>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sp>
          <p:nvSpPr>
            <p:cNvPr id="196" name="Freeform 91">
              <a:extLst>
                <a:ext uri="{FF2B5EF4-FFF2-40B4-BE49-F238E27FC236}">
                  <a16:creationId xmlns:a16="http://schemas.microsoft.com/office/drawing/2014/main" id="{B2C57ABF-178C-0F48-BF12-F94AEC32D063}"/>
                </a:ext>
              </a:extLst>
            </p:cNvPr>
            <p:cNvSpPr>
              <a:spLocks/>
            </p:cNvSpPr>
            <p:nvPr/>
          </p:nvSpPr>
          <p:spPr bwMode="auto">
            <a:xfrm flipV="1">
              <a:off x="4860724" y="5735086"/>
              <a:ext cx="178041" cy="104043"/>
            </a:xfrm>
            <a:custGeom>
              <a:avLst/>
              <a:gdLst>
                <a:gd name="T0" fmla="*/ 0 w 318"/>
                <a:gd name="T1" fmla="*/ 0 h 194"/>
                <a:gd name="T2" fmla="*/ 2147483647 w 318"/>
                <a:gd name="T3" fmla="*/ 2147483647 h 194"/>
                <a:gd name="T4" fmla="*/ 0 60000 65536"/>
                <a:gd name="T5" fmla="*/ 0 60000 65536"/>
                <a:gd name="T6" fmla="*/ 0 w 318"/>
                <a:gd name="T7" fmla="*/ 0 h 194"/>
                <a:gd name="T8" fmla="*/ 318 w 318"/>
                <a:gd name="T9" fmla="*/ 194 h 194"/>
              </a:gdLst>
              <a:ahLst/>
              <a:cxnLst>
                <a:cxn ang="T4">
                  <a:pos x="T0" y="T1"/>
                </a:cxn>
                <a:cxn ang="T5">
                  <a:pos x="T2" y="T3"/>
                </a:cxn>
              </a:cxnLst>
              <a:rect l="T6" t="T7" r="T8" b="T9"/>
              <a:pathLst>
                <a:path w="318" h="194">
                  <a:moveTo>
                    <a:pt x="0" y="0"/>
                  </a:moveTo>
                  <a:lnTo>
                    <a:pt x="318" y="194"/>
                  </a:ln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97" name="Freeform 91">
              <a:extLst>
                <a:ext uri="{FF2B5EF4-FFF2-40B4-BE49-F238E27FC236}">
                  <a16:creationId xmlns:a16="http://schemas.microsoft.com/office/drawing/2014/main" id="{4D868815-1055-9D47-99AB-5BB4F56217F9}"/>
                </a:ext>
              </a:extLst>
            </p:cNvPr>
            <p:cNvSpPr>
              <a:spLocks/>
            </p:cNvSpPr>
            <p:nvPr/>
          </p:nvSpPr>
          <p:spPr bwMode="auto">
            <a:xfrm flipV="1">
              <a:off x="5445456" y="4663823"/>
              <a:ext cx="45719" cy="202880"/>
            </a:xfrm>
            <a:custGeom>
              <a:avLst/>
              <a:gdLst>
                <a:gd name="T0" fmla="*/ 0 w 318"/>
                <a:gd name="T1" fmla="*/ 0 h 194"/>
                <a:gd name="T2" fmla="*/ 2147483647 w 318"/>
                <a:gd name="T3" fmla="*/ 2147483647 h 194"/>
                <a:gd name="T4" fmla="*/ 0 60000 65536"/>
                <a:gd name="T5" fmla="*/ 0 60000 65536"/>
                <a:gd name="T6" fmla="*/ 0 w 318"/>
                <a:gd name="T7" fmla="*/ 0 h 194"/>
                <a:gd name="T8" fmla="*/ 318 w 318"/>
                <a:gd name="T9" fmla="*/ 194 h 194"/>
              </a:gdLst>
              <a:ahLst/>
              <a:cxnLst>
                <a:cxn ang="T4">
                  <a:pos x="T0" y="T1"/>
                </a:cxn>
                <a:cxn ang="T5">
                  <a:pos x="T2" y="T3"/>
                </a:cxn>
              </a:cxnLst>
              <a:rect l="T6" t="T7" r="T8" b="T9"/>
              <a:pathLst>
                <a:path w="318" h="194">
                  <a:moveTo>
                    <a:pt x="0" y="0"/>
                  </a:moveTo>
                  <a:lnTo>
                    <a:pt x="318" y="194"/>
                  </a:ln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98" name="Freeform 92">
              <a:extLst>
                <a:ext uri="{FF2B5EF4-FFF2-40B4-BE49-F238E27FC236}">
                  <a16:creationId xmlns:a16="http://schemas.microsoft.com/office/drawing/2014/main" id="{413D91FB-83FD-B343-90EB-BB6C16387196}"/>
                </a:ext>
              </a:extLst>
            </p:cNvPr>
            <p:cNvSpPr>
              <a:spLocks/>
            </p:cNvSpPr>
            <p:nvPr/>
          </p:nvSpPr>
          <p:spPr bwMode="auto">
            <a:xfrm>
              <a:off x="5532311" y="5746564"/>
              <a:ext cx="336683" cy="244860"/>
            </a:xfrm>
            <a:custGeom>
              <a:avLst/>
              <a:gdLst>
                <a:gd name="T0" fmla="*/ 0 w 294"/>
                <a:gd name="T1" fmla="*/ 0 h 174"/>
                <a:gd name="T2" fmla="*/ 2147483647 w 294"/>
                <a:gd name="T3" fmla="*/ 2147483647 h 174"/>
                <a:gd name="T4" fmla="*/ 0 60000 65536"/>
                <a:gd name="T5" fmla="*/ 0 60000 65536"/>
                <a:gd name="T6" fmla="*/ 0 w 294"/>
                <a:gd name="T7" fmla="*/ 0 h 174"/>
                <a:gd name="T8" fmla="*/ 294 w 294"/>
                <a:gd name="T9" fmla="*/ 174 h 174"/>
              </a:gdLst>
              <a:ahLst/>
              <a:cxnLst>
                <a:cxn ang="T4">
                  <a:pos x="T0" y="T1"/>
                </a:cxn>
                <a:cxn ang="T5">
                  <a:pos x="T2" y="T3"/>
                </a:cxn>
              </a:cxnLst>
              <a:rect l="T6" t="T7" r="T8" b="T9"/>
              <a:pathLst>
                <a:path w="294" h="174">
                  <a:moveTo>
                    <a:pt x="0" y="0"/>
                  </a:moveTo>
                  <a:lnTo>
                    <a:pt x="294" y="174"/>
                  </a:ln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60590" y="272143"/>
            <a:ext cx="11393310" cy="894622"/>
          </a:xfrm>
        </p:spPr>
        <p:txBody>
          <a:bodyPr>
            <a:normAutofit/>
          </a:bodyPr>
          <a:lstStyle/>
          <a:p>
            <a:r>
              <a:rPr lang="en-US" sz="4800" dirty="0"/>
              <a:t>TCP and the congested “bottleneck link”</a:t>
            </a:r>
            <a:endParaRPr lang="en-US" sz="4400" b="0" dirty="0"/>
          </a:p>
        </p:txBody>
      </p:sp>
      <p:sp>
        <p:nvSpPr>
          <p:cNvPr id="6" name="Rectangle 4">
            <a:extLst>
              <a:ext uri="{FF2B5EF4-FFF2-40B4-BE49-F238E27FC236}">
                <a16:creationId xmlns:a16="http://schemas.microsoft.com/office/drawing/2014/main" id="{A22F5639-C13F-8347-B6CF-B5A700C7EA84}"/>
              </a:ext>
            </a:extLst>
          </p:cNvPr>
          <p:cNvSpPr txBox="1">
            <a:spLocks noChangeArrowheads="1"/>
          </p:cNvSpPr>
          <p:nvPr/>
        </p:nvSpPr>
        <p:spPr>
          <a:xfrm>
            <a:off x="667043" y="1366203"/>
            <a:ext cx="11177587" cy="2190750"/>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marR="0" lvl="0" indent="-215900" algn="l" defTabSz="914400" rtl="0" eaLnBrk="1" fontAlgn="auto" latinLnBrk="0" hangingPunct="1">
              <a:lnSpc>
                <a:spcPct val="90000"/>
              </a:lnSpc>
              <a:spcBef>
                <a:spcPts val="1000"/>
              </a:spcBef>
              <a:spcAft>
                <a:spcPts val="0"/>
              </a:spcAft>
              <a:buClr>
                <a:srgbClr val="0000A3"/>
              </a:buClr>
              <a:buSzTx/>
              <a:buFont typeface="Wingdings" charset="2"/>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TCP (classic, CUBIC) increase TCP’s sending rate until packet loss occurs at some router’s output: the </a:t>
            </a:r>
            <a:r>
              <a:rPr kumimoji="0" lang="en-US" sz="2800" b="0" i="1" u="none" strike="noStrike" kern="1200" cap="none" spc="0" normalizeH="0" baseline="0" noProof="0" dirty="0">
                <a:ln>
                  <a:noFill/>
                </a:ln>
                <a:solidFill>
                  <a:srgbClr val="C00000"/>
                </a:solidFill>
                <a:effectLst/>
                <a:uLnTx/>
                <a:uFillTx/>
                <a:latin typeface="Calibri" panose="020F0502020204030204"/>
                <a:ea typeface="+mn-ea"/>
                <a:cs typeface="+mn-cs"/>
              </a:rPr>
              <a:t>bottleneck link</a:t>
            </a: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3" name="Text Box 8">
            <a:extLst>
              <a:ext uri="{FF2B5EF4-FFF2-40B4-BE49-F238E27FC236}">
                <a16:creationId xmlns:a16="http://schemas.microsoft.com/office/drawing/2014/main" id="{E65C3147-B6A2-674F-B175-C4411782BB14}"/>
              </a:ext>
            </a:extLst>
          </p:cNvPr>
          <p:cNvSpPr txBox="1">
            <a:spLocks noChangeArrowheads="1"/>
          </p:cNvSpPr>
          <p:nvPr/>
        </p:nvSpPr>
        <p:spPr bwMode="auto">
          <a:xfrm>
            <a:off x="3019425" y="3594045"/>
            <a:ext cx="7112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600" b="0" i="1" u="none" strike="noStrike" kern="120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cs typeface="+mn-cs"/>
              </a:rPr>
              <a:t>source</a:t>
            </a:r>
            <a:endParaRPr kumimoji="0" lang="en-US" altLang="en-US" sz="2000" b="0" i="1" u="none" strike="noStrike" kern="120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cs typeface="+mn-cs"/>
            </a:endParaRPr>
          </a:p>
        </p:txBody>
      </p:sp>
      <p:sp>
        <p:nvSpPr>
          <p:cNvPr id="164" name="Freeform 10">
            <a:extLst>
              <a:ext uri="{FF2B5EF4-FFF2-40B4-BE49-F238E27FC236}">
                <a16:creationId xmlns:a16="http://schemas.microsoft.com/office/drawing/2014/main" id="{51065C6F-5BFC-8741-9747-71CCD0CC01B5}"/>
              </a:ext>
            </a:extLst>
          </p:cNvPr>
          <p:cNvSpPr>
            <a:spLocks/>
          </p:cNvSpPr>
          <p:nvPr/>
        </p:nvSpPr>
        <p:spPr bwMode="auto">
          <a:xfrm flipH="1">
            <a:off x="2481263" y="3925832"/>
            <a:ext cx="326408" cy="1262816"/>
          </a:xfrm>
          <a:custGeom>
            <a:avLst/>
            <a:gdLst>
              <a:gd name="T0" fmla="*/ 2147483647 w 12213"/>
              <a:gd name="T1" fmla="*/ 2147483647 h 10000"/>
              <a:gd name="T2" fmla="*/ 0 w 12213"/>
              <a:gd name="T3" fmla="*/ 0 h 10000"/>
              <a:gd name="T4" fmla="*/ 0 w 12213"/>
              <a:gd name="T5" fmla="*/ 2147483647 h 10000"/>
              <a:gd name="T6" fmla="*/ 2147483647 w 12213"/>
              <a:gd name="T7" fmla="*/ 2147483647 h 10000"/>
              <a:gd name="T8" fmla="*/ 2147483647 w 12213"/>
              <a:gd name="T9" fmla="*/ 2147483647 h 100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213" h="10000">
                <a:moveTo>
                  <a:pt x="11726" y="4661"/>
                </a:moveTo>
                <a:lnTo>
                  <a:pt x="0" y="0"/>
                </a:lnTo>
                <a:lnTo>
                  <a:pt x="0" y="10000"/>
                </a:lnTo>
                <a:lnTo>
                  <a:pt x="12213" y="6473"/>
                </a:lnTo>
                <a:lnTo>
                  <a:pt x="11726" y="4661"/>
                </a:lnTo>
                <a:close/>
              </a:path>
            </a:pathLst>
          </a:custGeom>
          <a:gradFill rotWithShape="1">
            <a:gsLst>
              <a:gs pos="0">
                <a:srgbClr val="3333CC"/>
              </a:gs>
              <a:gs pos="100000">
                <a:srgbClr val="FFFF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65" name="Rectangle 23">
            <a:extLst>
              <a:ext uri="{FF2B5EF4-FFF2-40B4-BE49-F238E27FC236}">
                <a16:creationId xmlns:a16="http://schemas.microsoft.com/office/drawing/2014/main" id="{245AE889-4FF1-5D41-B0C9-6E1D7DFE6C7D}"/>
              </a:ext>
            </a:extLst>
          </p:cNvPr>
          <p:cNvSpPr>
            <a:spLocks noChangeArrowheads="1"/>
          </p:cNvSpPr>
          <p:nvPr/>
        </p:nvSpPr>
        <p:spPr bwMode="auto">
          <a:xfrm>
            <a:off x="2854326" y="3909956"/>
            <a:ext cx="1062368" cy="1290639"/>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66" name="Rectangle 24">
            <a:extLst>
              <a:ext uri="{FF2B5EF4-FFF2-40B4-BE49-F238E27FC236}">
                <a16:creationId xmlns:a16="http://schemas.microsoft.com/office/drawing/2014/main" id="{726B5B54-D786-344E-93B0-A2521F3FB4A3}"/>
              </a:ext>
            </a:extLst>
          </p:cNvPr>
          <p:cNvSpPr>
            <a:spLocks noChangeArrowheads="1"/>
          </p:cNvSpPr>
          <p:nvPr/>
        </p:nvSpPr>
        <p:spPr bwMode="auto">
          <a:xfrm>
            <a:off x="2814638" y="3949645"/>
            <a:ext cx="1066800" cy="1231900"/>
          </a:xfrm>
          <a:prstGeom prst="rect">
            <a:avLst/>
          </a:prstGeom>
          <a:solidFill>
            <a:srgbClr val="FFFFFF"/>
          </a:solidFill>
          <a:ln w="28575">
            <a:solidFill>
              <a:srgbClr val="000000"/>
            </a:solidFill>
            <a:miter lim="800000"/>
            <a:headEnd/>
            <a:tailEnd/>
          </a:ln>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67" name="Line 25">
            <a:extLst>
              <a:ext uri="{FF2B5EF4-FFF2-40B4-BE49-F238E27FC236}">
                <a16:creationId xmlns:a16="http://schemas.microsoft.com/office/drawing/2014/main" id="{ED6C96DE-045A-4845-BE61-A830E126E677}"/>
              </a:ext>
            </a:extLst>
          </p:cNvPr>
          <p:cNvSpPr>
            <a:spLocks noChangeShapeType="1"/>
          </p:cNvSpPr>
          <p:nvPr/>
        </p:nvSpPr>
        <p:spPr bwMode="auto">
          <a:xfrm>
            <a:off x="2814638" y="4227457"/>
            <a:ext cx="1058862" cy="317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68" name="Text Box 26">
            <a:extLst>
              <a:ext uri="{FF2B5EF4-FFF2-40B4-BE49-F238E27FC236}">
                <a16:creationId xmlns:a16="http://schemas.microsoft.com/office/drawing/2014/main" id="{84D02891-4DB6-A74C-B473-DDD899D44383}"/>
              </a:ext>
            </a:extLst>
          </p:cNvPr>
          <p:cNvSpPr txBox="1">
            <a:spLocks noChangeArrowheads="1"/>
          </p:cNvSpPr>
          <p:nvPr/>
        </p:nvSpPr>
        <p:spPr bwMode="auto">
          <a:xfrm>
            <a:off x="2773604" y="3957054"/>
            <a:ext cx="1104900" cy="12747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FFFFFF">
                    <a:lumMod val="75000"/>
                  </a:srgbClr>
                </a:solidFill>
                <a:effectLst/>
                <a:uLnTx/>
                <a:uFillTx/>
                <a:latin typeface="Arial" charset="0"/>
                <a:ea typeface="ＭＳ Ｐゴシック" charset="0"/>
              </a:rPr>
              <a:t>application</a:t>
            </a:r>
          </a:p>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sz="1400" b="1" i="0" u="none" strike="noStrike" kern="0" cap="none" spc="0" normalizeH="0" baseline="0" noProof="0" dirty="0">
                <a:ln>
                  <a:noFill/>
                </a:ln>
                <a:solidFill>
                  <a:srgbClr val="0000A3"/>
                </a:solidFill>
                <a:effectLst/>
                <a:uLnTx/>
                <a:uFillTx/>
                <a:latin typeface="Arial" charset="0"/>
                <a:ea typeface="ＭＳ Ｐゴシック" charset="0"/>
              </a:rPr>
              <a:t>TCP</a:t>
            </a:r>
          </a:p>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FFFFFF">
                    <a:lumMod val="75000"/>
                  </a:srgbClr>
                </a:solidFill>
                <a:effectLst/>
                <a:uLnTx/>
                <a:uFillTx/>
                <a:latin typeface="Arial" charset="0"/>
                <a:ea typeface="ＭＳ Ｐゴシック" charset="0"/>
              </a:rPr>
              <a:t>network</a:t>
            </a:r>
          </a:p>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FFFFFF">
                    <a:lumMod val="75000"/>
                  </a:srgbClr>
                </a:solidFill>
                <a:effectLst/>
                <a:uLnTx/>
                <a:uFillTx/>
                <a:latin typeface="Arial" charset="0"/>
                <a:ea typeface="ＭＳ Ｐゴシック" charset="0"/>
              </a:rPr>
              <a:t>link</a:t>
            </a:r>
          </a:p>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FFFFFF">
                    <a:lumMod val="75000"/>
                  </a:srgbClr>
                </a:solidFill>
                <a:effectLst/>
                <a:uLnTx/>
                <a:uFillTx/>
                <a:latin typeface="Arial" charset="0"/>
                <a:ea typeface="ＭＳ Ｐゴシック" charset="0"/>
              </a:rPr>
              <a:t>physical</a:t>
            </a:r>
          </a:p>
        </p:txBody>
      </p:sp>
      <p:grpSp>
        <p:nvGrpSpPr>
          <p:cNvPr id="169" name="Group 190">
            <a:extLst>
              <a:ext uri="{FF2B5EF4-FFF2-40B4-BE49-F238E27FC236}">
                <a16:creationId xmlns:a16="http://schemas.microsoft.com/office/drawing/2014/main" id="{04290ECE-716C-A647-B2EC-8AA922EFC2AD}"/>
              </a:ext>
            </a:extLst>
          </p:cNvPr>
          <p:cNvGrpSpPr>
            <a:grpSpLocks/>
          </p:cNvGrpSpPr>
          <p:nvPr/>
        </p:nvGrpSpPr>
        <p:grpSpPr bwMode="auto">
          <a:xfrm flipH="1">
            <a:off x="2151063" y="4424307"/>
            <a:ext cx="673100" cy="701675"/>
            <a:chOff x="-44" y="1473"/>
            <a:chExt cx="981" cy="1105"/>
          </a:xfrm>
        </p:grpSpPr>
        <p:pic>
          <p:nvPicPr>
            <p:cNvPr id="170" name="Picture 191" descr="desktop_computer_stylized_medium">
              <a:extLst>
                <a:ext uri="{FF2B5EF4-FFF2-40B4-BE49-F238E27FC236}">
                  <a16:creationId xmlns:a16="http://schemas.microsoft.com/office/drawing/2014/main" id="{19B47375-0826-C44B-8E48-9D677E4039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1" name="Freeform 192">
              <a:extLst>
                <a:ext uri="{FF2B5EF4-FFF2-40B4-BE49-F238E27FC236}">
                  <a16:creationId xmlns:a16="http://schemas.microsoft.com/office/drawing/2014/main" id="{FEA1C998-C605-D84B-8547-D97F2BC8D4EE}"/>
                </a:ext>
              </a:extLst>
            </p:cNvPr>
            <p:cNvSpPr>
              <a:spLocks/>
            </p:cNvSpPr>
            <p:nvPr/>
          </p:nvSpPr>
          <p:spPr bwMode="auto">
            <a:xfrm flipH="1">
              <a:off x="374" y="1579"/>
              <a:ext cx="477" cy="506"/>
            </a:xfrm>
            <a:custGeom>
              <a:avLst/>
              <a:gdLst>
                <a:gd name="T0" fmla="*/ 0 w 356"/>
                <a:gd name="T1" fmla="*/ 0 h 368"/>
                <a:gd name="T2" fmla="*/ 43382 w 356"/>
                <a:gd name="T3" fmla="*/ 3172 h 368"/>
                <a:gd name="T4" fmla="*/ 51464 w 356"/>
                <a:gd name="T5" fmla="*/ 66095 h 368"/>
                <a:gd name="T6" fmla="*/ 11342 w 356"/>
                <a:gd name="T7" fmla="*/ 82660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sp>
        <p:nvSpPr>
          <p:cNvPr id="172" name="Line 25">
            <a:extLst>
              <a:ext uri="{FF2B5EF4-FFF2-40B4-BE49-F238E27FC236}">
                <a16:creationId xmlns:a16="http://schemas.microsoft.com/office/drawing/2014/main" id="{DA5446CC-C771-F441-9E97-037B17ED4482}"/>
              </a:ext>
            </a:extLst>
          </p:cNvPr>
          <p:cNvSpPr>
            <a:spLocks noChangeShapeType="1"/>
          </p:cNvSpPr>
          <p:nvPr/>
        </p:nvSpPr>
        <p:spPr bwMode="auto">
          <a:xfrm>
            <a:off x="2819400" y="4456057"/>
            <a:ext cx="1058863" cy="317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73" name="Line 25">
            <a:extLst>
              <a:ext uri="{FF2B5EF4-FFF2-40B4-BE49-F238E27FC236}">
                <a16:creationId xmlns:a16="http://schemas.microsoft.com/office/drawing/2014/main" id="{264D9FFE-774A-7F4D-BEE4-B3B44B1FAC0A}"/>
              </a:ext>
            </a:extLst>
          </p:cNvPr>
          <p:cNvSpPr>
            <a:spLocks noChangeShapeType="1"/>
          </p:cNvSpPr>
          <p:nvPr/>
        </p:nvSpPr>
        <p:spPr bwMode="auto">
          <a:xfrm>
            <a:off x="2824163" y="4684657"/>
            <a:ext cx="1058862" cy="317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74" name="Line 25">
            <a:extLst>
              <a:ext uri="{FF2B5EF4-FFF2-40B4-BE49-F238E27FC236}">
                <a16:creationId xmlns:a16="http://schemas.microsoft.com/office/drawing/2014/main" id="{84D59C24-ECF9-B64A-9F2F-66C689C1F7AC}"/>
              </a:ext>
            </a:extLst>
          </p:cNvPr>
          <p:cNvSpPr>
            <a:spLocks noChangeShapeType="1"/>
          </p:cNvSpPr>
          <p:nvPr/>
        </p:nvSpPr>
        <p:spPr bwMode="auto">
          <a:xfrm>
            <a:off x="2827338" y="4924370"/>
            <a:ext cx="1060450" cy="317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175" name="Group 3">
            <a:extLst>
              <a:ext uri="{FF2B5EF4-FFF2-40B4-BE49-F238E27FC236}">
                <a16:creationId xmlns:a16="http://schemas.microsoft.com/office/drawing/2014/main" id="{7651D039-1E34-A144-8FED-AAC44F023F2C}"/>
              </a:ext>
            </a:extLst>
          </p:cNvPr>
          <p:cNvGrpSpPr>
            <a:grpSpLocks/>
          </p:cNvGrpSpPr>
          <p:nvPr/>
        </p:nvGrpSpPr>
        <p:grpSpPr bwMode="auto">
          <a:xfrm>
            <a:off x="7794625" y="3673978"/>
            <a:ext cx="2047875" cy="1620287"/>
            <a:chOff x="4882752" y="4007261"/>
            <a:chExt cx="2046816" cy="1619544"/>
          </a:xfrm>
        </p:grpSpPr>
        <p:sp>
          <p:nvSpPr>
            <p:cNvPr id="176" name="Text Box 54">
              <a:extLst>
                <a:ext uri="{FF2B5EF4-FFF2-40B4-BE49-F238E27FC236}">
                  <a16:creationId xmlns:a16="http://schemas.microsoft.com/office/drawing/2014/main" id="{82FCAF5C-7EF8-BB47-BF30-CF3EA1FE682F}"/>
                </a:ext>
              </a:extLst>
            </p:cNvPr>
            <p:cNvSpPr txBox="1">
              <a:spLocks noChangeArrowheads="1"/>
            </p:cNvSpPr>
            <p:nvPr/>
          </p:nvSpPr>
          <p:spPr bwMode="auto">
            <a:xfrm>
              <a:off x="4882752" y="4007261"/>
              <a:ext cx="122608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600" b="0" i="1"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cs typeface="+mn-cs"/>
                </a:rPr>
                <a:t>destination</a:t>
              </a:r>
              <a:endParaRPr kumimoji="0" lang="en-US" altLang="en-US" sz="2000" b="0" i="1"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cs typeface="+mn-cs"/>
              </a:endParaRPr>
            </a:p>
          </p:txBody>
        </p:sp>
        <p:grpSp>
          <p:nvGrpSpPr>
            <p:cNvPr id="177" name="Group 2">
              <a:extLst>
                <a:ext uri="{FF2B5EF4-FFF2-40B4-BE49-F238E27FC236}">
                  <a16:creationId xmlns:a16="http://schemas.microsoft.com/office/drawing/2014/main" id="{43D7F412-7232-F444-9D55-13FAD759A4F6}"/>
                </a:ext>
              </a:extLst>
            </p:cNvPr>
            <p:cNvGrpSpPr>
              <a:grpSpLocks/>
            </p:cNvGrpSpPr>
            <p:nvPr/>
          </p:nvGrpSpPr>
          <p:grpSpPr bwMode="auto">
            <a:xfrm>
              <a:off x="4927179" y="4319856"/>
              <a:ext cx="2002389" cy="1306949"/>
              <a:chOff x="1305623" y="4714561"/>
              <a:chExt cx="2002389" cy="1306949"/>
            </a:xfrm>
          </p:grpSpPr>
          <p:sp>
            <p:nvSpPr>
              <p:cNvPr id="178" name="Freeform 10">
                <a:extLst>
                  <a:ext uri="{FF2B5EF4-FFF2-40B4-BE49-F238E27FC236}">
                    <a16:creationId xmlns:a16="http://schemas.microsoft.com/office/drawing/2014/main" id="{2BBCCDF2-BD61-D243-80E3-FC38B43747BF}"/>
                  </a:ext>
                </a:extLst>
              </p:cNvPr>
              <p:cNvSpPr>
                <a:spLocks/>
              </p:cNvSpPr>
              <p:nvPr/>
            </p:nvSpPr>
            <p:spPr bwMode="auto">
              <a:xfrm>
                <a:off x="2426569" y="4714561"/>
                <a:ext cx="288261" cy="1290044"/>
              </a:xfrm>
              <a:custGeom>
                <a:avLst/>
                <a:gdLst>
                  <a:gd name="T0" fmla="*/ 2147483647 w 267"/>
                  <a:gd name="T1" fmla="*/ 2147483647 h 1186"/>
                  <a:gd name="T2" fmla="*/ 0 w 267"/>
                  <a:gd name="T3" fmla="*/ 0 h 1186"/>
                  <a:gd name="T4" fmla="*/ 0 w 267"/>
                  <a:gd name="T5" fmla="*/ 2147483647 h 1186"/>
                  <a:gd name="T6" fmla="*/ 2147483647 w 267"/>
                  <a:gd name="T7" fmla="*/ 2147483647 h 1186"/>
                  <a:gd name="T8" fmla="*/ 2147483647 w 267"/>
                  <a:gd name="T9" fmla="*/ 2147483647 h 1186"/>
                  <a:gd name="T10" fmla="*/ 0 60000 65536"/>
                  <a:gd name="T11" fmla="*/ 0 60000 65536"/>
                  <a:gd name="T12" fmla="*/ 0 60000 65536"/>
                  <a:gd name="T13" fmla="*/ 0 60000 65536"/>
                  <a:gd name="T14" fmla="*/ 0 60000 65536"/>
                  <a:gd name="T15" fmla="*/ 0 w 267"/>
                  <a:gd name="T16" fmla="*/ 0 h 1186"/>
                  <a:gd name="T17" fmla="*/ 267 w 267"/>
                  <a:gd name="T18" fmla="*/ 1186 h 1186"/>
                </a:gdLst>
                <a:ahLst/>
                <a:cxnLst>
                  <a:cxn ang="T10">
                    <a:pos x="T0" y="T1"/>
                  </a:cxn>
                  <a:cxn ang="T11">
                    <a:pos x="T2" y="T3"/>
                  </a:cxn>
                  <a:cxn ang="T12">
                    <a:pos x="T4" y="T5"/>
                  </a:cxn>
                  <a:cxn ang="T13">
                    <a:pos x="T6" y="T7"/>
                  </a:cxn>
                  <a:cxn ang="T14">
                    <a:pos x="T8" y="T9"/>
                  </a:cxn>
                </a:cxnLst>
                <a:rect l="T15" t="T16" r="T17" b="T18"/>
                <a:pathLst>
                  <a:path w="267" h="1186">
                    <a:moveTo>
                      <a:pt x="254" y="466"/>
                    </a:moveTo>
                    <a:lnTo>
                      <a:pt x="0" y="0"/>
                    </a:lnTo>
                    <a:lnTo>
                      <a:pt x="0" y="1186"/>
                    </a:lnTo>
                    <a:lnTo>
                      <a:pt x="267" y="652"/>
                    </a:lnTo>
                    <a:lnTo>
                      <a:pt x="254" y="466"/>
                    </a:lnTo>
                    <a:close/>
                  </a:path>
                </a:pathLst>
              </a:custGeom>
              <a:gradFill rotWithShape="1">
                <a:gsLst>
                  <a:gs pos="0">
                    <a:srgbClr val="3333CC"/>
                  </a:gs>
                  <a:gs pos="100000">
                    <a:srgbClr val="FFFF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79" name="Rectangle 23">
                <a:extLst>
                  <a:ext uri="{FF2B5EF4-FFF2-40B4-BE49-F238E27FC236}">
                    <a16:creationId xmlns:a16="http://schemas.microsoft.com/office/drawing/2014/main" id="{0FF740DF-A766-DA47-941D-9BB75289FE9F}"/>
                  </a:ext>
                </a:extLst>
              </p:cNvPr>
              <p:cNvSpPr>
                <a:spLocks noChangeArrowheads="1"/>
              </p:cNvSpPr>
              <p:nvPr/>
            </p:nvSpPr>
            <p:spPr bwMode="auto">
              <a:xfrm>
                <a:off x="1398616" y="4722494"/>
                <a:ext cx="1045433" cy="1271290"/>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80" name="Rectangle 24">
                <a:extLst>
                  <a:ext uri="{FF2B5EF4-FFF2-40B4-BE49-F238E27FC236}">
                    <a16:creationId xmlns:a16="http://schemas.microsoft.com/office/drawing/2014/main" id="{30976AB5-5CF3-9649-AE10-0D8834A36AA4}"/>
                  </a:ext>
                </a:extLst>
              </p:cNvPr>
              <p:cNvSpPr>
                <a:spLocks noChangeArrowheads="1"/>
              </p:cNvSpPr>
              <p:nvPr/>
            </p:nvSpPr>
            <p:spPr bwMode="auto">
              <a:xfrm>
                <a:off x="1341249" y="4752754"/>
                <a:ext cx="1067215" cy="1231976"/>
              </a:xfrm>
              <a:prstGeom prst="rect">
                <a:avLst/>
              </a:prstGeom>
              <a:solidFill>
                <a:srgbClr val="FFFFFF"/>
              </a:solidFill>
              <a:ln w="28575">
                <a:solidFill>
                  <a:srgbClr val="000000"/>
                </a:solidFill>
                <a:miter lim="800000"/>
                <a:headEnd/>
                <a:tailEnd/>
              </a:ln>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81" name="Line 25">
                <a:extLst>
                  <a:ext uri="{FF2B5EF4-FFF2-40B4-BE49-F238E27FC236}">
                    <a16:creationId xmlns:a16="http://schemas.microsoft.com/office/drawing/2014/main" id="{C40254F3-8EF1-1946-BD3D-FCE2C1EC496D}"/>
                  </a:ext>
                </a:extLst>
              </p:cNvPr>
              <p:cNvSpPr>
                <a:spLocks noChangeShapeType="1"/>
              </p:cNvSpPr>
              <p:nvPr/>
            </p:nvSpPr>
            <p:spPr bwMode="auto">
              <a:xfrm>
                <a:off x="1341249" y="5031313"/>
                <a:ext cx="1059231" cy="2888"/>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82" name="Text Box 26">
                <a:extLst>
                  <a:ext uri="{FF2B5EF4-FFF2-40B4-BE49-F238E27FC236}">
                    <a16:creationId xmlns:a16="http://schemas.microsoft.com/office/drawing/2014/main" id="{3E76F59F-6FAE-6949-AACB-C12FB9352449}"/>
                  </a:ext>
                </a:extLst>
              </p:cNvPr>
              <p:cNvSpPr txBox="1">
                <a:spLocks noChangeArrowheads="1"/>
              </p:cNvSpPr>
              <p:nvPr/>
            </p:nvSpPr>
            <p:spPr bwMode="auto">
              <a:xfrm>
                <a:off x="1305623" y="4747333"/>
                <a:ext cx="1104329" cy="12741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FFFFFF">
                        <a:lumMod val="75000"/>
                      </a:srgbClr>
                    </a:solidFill>
                    <a:effectLst/>
                    <a:uLnTx/>
                    <a:uFillTx/>
                    <a:latin typeface="Arial" charset="0"/>
                    <a:ea typeface="ＭＳ Ｐゴシック" charset="0"/>
                  </a:rPr>
                  <a:t>application</a:t>
                </a:r>
              </a:p>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sz="1400" b="1" i="0" u="none" strike="noStrike" kern="0" cap="none" spc="0" normalizeH="0" baseline="0" noProof="0" dirty="0">
                    <a:ln>
                      <a:noFill/>
                    </a:ln>
                    <a:solidFill>
                      <a:srgbClr val="0000A3"/>
                    </a:solidFill>
                    <a:effectLst/>
                    <a:uLnTx/>
                    <a:uFillTx/>
                    <a:latin typeface="Arial" charset="0"/>
                    <a:ea typeface="ＭＳ Ｐゴシック" charset="0"/>
                  </a:rPr>
                  <a:t>TCP</a:t>
                </a:r>
              </a:p>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FFFFFF">
                        <a:lumMod val="75000"/>
                      </a:srgbClr>
                    </a:solidFill>
                    <a:effectLst/>
                    <a:uLnTx/>
                    <a:uFillTx/>
                    <a:latin typeface="Arial" charset="0"/>
                    <a:ea typeface="ＭＳ Ｐゴシック" charset="0"/>
                  </a:rPr>
                  <a:t>network</a:t>
                </a:r>
              </a:p>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FFFFFF">
                        <a:lumMod val="75000"/>
                      </a:srgbClr>
                    </a:solidFill>
                    <a:effectLst/>
                    <a:uLnTx/>
                    <a:uFillTx/>
                    <a:latin typeface="Arial" charset="0"/>
                    <a:ea typeface="ＭＳ Ｐゴシック" charset="0"/>
                  </a:rPr>
                  <a:t>link</a:t>
                </a:r>
              </a:p>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FFFFFF">
                        <a:lumMod val="75000"/>
                      </a:srgbClr>
                    </a:solidFill>
                    <a:effectLst/>
                    <a:uLnTx/>
                    <a:uFillTx/>
                    <a:latin typeface="Arial" charset="0"/>
                    <a:ea typeface="ＭＳ Ｐゴシック" charset="0"/>
                  </a:rPr>
                  <a:t>physical</a:t>
                </a:r>
              </a:p>
            </p:txBody>
          </p:sp>
          <p:grpSp>
            <p:nvGrpSpPr>
              <p:cNvPr id="183" name="Group 190">
                <a:extLst>
                  <a:ext uri="{FF2B5EF4-FFF2-40B4-BE49-F238E27FC236}">
                    <a16:creationId xmlns:a16="http://schemas.microsoft.com/office/drawing/2014/main" id="{3142986E-25B2-C545-A505-7FEFEE4617F3}"/>
                  </a:ext>
                </a:extLst>
              </p:cNvPr>
              <p:cNvGrpSpPr>
                <a:grpSpLocks/>
              </p:cNvGrpSpPr>
              <p:nvPr/>
            </p:nvGrpSpPr>
            <p:grpSpPr bwMode="auto">
              <a:xfrm flipH="1">
                <a:off x="2634682" y="5076164"/>
                <a:ext cx="673330" cy="701684"/>
                <a:chOff x="-44" y="1473"/>
                <a:chExt cx="981" cy="1105"/>
              </a:xfrm>
            </p:grpSpPr>
            <p:pic>
              <p:nvPicPr>
                <p:cNvPr id="187" name="Picture 191" descr="desktop_computer_stylized_medium">
                  <a:extLst>
                    <a:ext uri="{FF2B5EF4-FFF2-40B4-BE49-F238E27FC236}">
                      <a16:creationId xmlns:a16="http://schemas.microsoft.com/office/drawing/2014/main" id="{8E397E43-AA92-9540-8502-E3F47CEB4A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8" name="Freeform 192">
                  <a:extLst>
                    <a:ext uri="{FF2B5EF4-FFF2-40B4-BE49-F238E27FC236}">
                      <a16:creationId xmlns:a16="http://schemas.microsoft.com/office/drawing/2014/main" id="{B94C52D7-1672-CE46-B256-90805C41A69F}"/>
                    </a:ext>
                  </a:extLst>
                </p:cNvPr>
                <p:cNvSpPr>
                  <a:spLocks/>
                </p:cNvSpPr>
                <p:nvPr/>
              </p:nvSpPr>
              <p:spPr bwMode="auto">
                <a:xfrm flipH="1">
                  <a:off x="374" y="1579"/>
                  <a:ext cx="477" cy="506"/>
                </a:xfrm>
                <a:custGeom>
                  <a:avLst/>
                  <a:gdLst>
                    <a:gd name="T0" fmla="*/ 0 w 356"/>
                    <a:gd name="T1" fmla="*/ 0 h 368"/>
                    <a:gd name="T2" fmla="*/ 43382 w 356"/>
                    <a:gd name="T3" fmla="*/ 3172 h 368"/>
                    <a:gd name="T4" fmla="*/ 51464 w 356"/>
                    <a:gd name="T5" fmla="*/ 66095 h 368"/>
                    <a:gd name="T6" fmla="*/ 11342 w 356"/>
                    <a:gd name="T7" fmla="*/ 82660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sp>
            <p:nvSpPr>
              <p:cNvPr id="184" name="Line 25">
                <a:extLst>
                  <a:ext uri="{FF2B5EF4-FFF2-40B4-BE49-F238E27FC236}">
                    <a16:creationId xmlns:a16="http://schemas.microsoft.com/office/drawing/2014/main" id="{3660A651-E6C2-464D-9AE5-A39238D21C2D}"/>
                  </a:ext>
                </a:extLst>
              </p:cNvPr>
              <p:cNvSpPr>
                <a:spLocks noChangeShapeType="1"/>
              </p:cNvSpPr>
              <p:nvPr/>
            </p:nvSpPr>
            <p:spPr bwMode="auto">
              <a:xfrm>
                <a:off x="1345720" y="5260213"/>
                <a:ext cx="1059231" cy="2888"/>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85" name="Line 25">
                <a:extLst>
                  <a:ext uri="{FF2B5EF4-FFF2-40B4-BE49-F238E27FC236}">
                    <a16:creationId xmlns:a16="http://schemas.microsoft.com/office/drawing/2014/main" id="{CB18A03E-7135-A648-8BDC-9FD0E1B822D5}"/>
                  </a:ext>
                </a:extLst>
              </p:cNvPr>
              <p:cNvSpPr>
                <a:spLocks noChangeShapeType="1"/>
              </p:cNvSpPr>
              <p:nvPr/>
            </p:nvSpPr>
            <p:spPr bwMode="auto">
              <a:xfrm>
                <a:off x="1350191" y="5489113"/>
                <a:ext cx="1059231" cy="2888"/>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86" name="Line 25">
                <a:extLst>
                  <a:ext uri="{FF2B5EF4-FFF2-40B4-BE49-F238E27FC236}">
                    <a16:creationId xmlns:a16="http://schemas.microsoft.com/office/drawing/2014/main" id="{8A81FD3E-2BEE-A04B-99BC-5B54B8C0D72A}"/>
                  </a:ext>
                </a:extLst>
              </p:cNvPr>
              <p:cNvSpPr>
                <a:spLocks noChangeShapeType="1"/>
              </p:cNvSpPr>
              <p:nvPr/>
            </p:nvSpPr>
            <p:spPr bwMode="auto">
              <a:xfrm>
                <a:off x="1354662" y="5728213"/>
                <a:ext cx="1059231" cy="2888"/>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sp>
        <p:nvSpPr>
          <p:cNvPr id="281" name="Freeform 7">
            <a:extLst>
              <a:ext uri="{FF2B5EF4-FFF2-40B4-BE49-F238E27FC236}">
                <a16:creationId xmlns:a16="http://schemas.microsoft.com/office/drawing/2014/main" id="{4FE322CD-EE19-1D4A-A4A3-471CD5B424FF}"/>
              </a:ext>
            </a:extLst>
          </p:cNvPr>
          <p:cNvSpPr>
            <a:spLocks/>
          </p:cNvSpPr>
          <p:nvPr/>
        </p:nvSpPr>
        <p:spPr bwMode="auto">
          <a:xfrm>
            <a:off x="3329610" y="4423976"/>
            <a:ext cx="5073926" cy="1202035"/>
          </a:xfrm>
          <a:custGeom>
            <a:avLst/>
            <a:gdLst>
              <a:gd name="T0" fmla="*/ 0 w 5156094"/>
              <a:gd name="T1" fmla="*/ 0 h 1509215"/>
              <a:gd name="T2" fmla="*/ 6961 w 5156094"/>
              <a:gd name="T3" fmla="*/ 1168047 h 1509215"/>
              <a:gd name="T4" fmla="*/ 1131015 w 5156094"/>
              <a:gd name="T5" fmla="*/ 1170389 h 1509215"/>
              <a:gd name="T6" fmla="*/ 1755021 w 5156094"/>
              <a:gd name="T7" fmla="*/ 1490285 h 1509215"/>
              <a:gd name="T8" fmla="*/ 2207298 w 5156094"/>
              <a:gd name="T9" fmla="*/ 1510706 h 1509215"/>
              <a:gd name="T10" fmla="*/ 2988945 w 5156094"/>
              <a:gd name="T11" fmla="*/ 1198737 h 1509215"/>
              <a:gd name="T12" fmla="*/ 3391674 w 5156094"/>
              <a:gd name="T13" fmla="*/ 1210330 h 1509215"/>
              <a:gd name="T14" fmla="*/ 5156412 w 5156094"/>
              <a:gd name="T15" fmla="*/ 1199641 h 1509215"/>
              <a:gd name="T16" fmla="*/ 5126696 w 5156094"/>
              <a:gd name="T17" fmla="*/ 64147 h 150921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connsiteX0" fmla="*/ 0 w 5156094"/>
              <a:gd name="connsiteY0" fmla="*/ 0 h 1559667"/>
              <a:gd name="connsiteX1" fmla="*/ 6961 w 5156094"/>
              <a:gd name="connsiteY1" fmla="*/ 1166894 h 1559667"/>
              <a:gd name="connsiteX2" fmla="*/ 1130946 w 5156094"/>
              <a:gd name="connsiteY2" fmla="*/ 1169234 h 1559667"/>
              <a:gd name="connsiteX3" fmla="*/ 1824854 w 5156094"/>
              <a:gd name="connsiteY3" fmla="*/ 1559667 h 1559667"/>
              <a:gd name="connsiteX4" fmla="*/ 2207163 w 5156094"/>
              <a:gd name="connsiteY4" fmla="*/ 1509215 h 1559667"/>
              <a:gd name="connsiteX5" fmla="*/ 2988762 w 5156094"/>
              <a:gd name="connsiteY5" fmla="*/ 1197554 h 1559667"/>
              <a:gd name="connsiteX6" fmla="*/ 3391464 w 5156094"/>
              <a:gd name="connsiteY6" fmla="*/ 1209136 h 1559667"/>
              <a:gd name="connsiteX7" fmla="*/ 5156094 w 5156094"/>
              <a:gd name="connsiteY7" fmla="*/ 1198456 h 1559667"/>
              <a:gd name="connsiteX8" fmla="*/ 5126381 w 5156094"/>
              <a:gd name="connsiteY8" fmla="*/ 64084 h 1559667"/>
              <a:gd name="connsiteX0" fmla="*/ 0 w 5156094"/>
              <a:gd name="connsiteY0" fmla="*/ 0 h 1559667"/>
              <a:gd name="connsiteX1" fmla="*/ 6961 w 5156094"/>
              <a:gd name="connsiteY1" fmla="*/ 1166894 h 1559667"/>
              <a:gd name="connsiteX2" fmla="*/ 1130946 w 5156094"/>
              <a:gd name="connsiteY2" fmla="*/ 1169234 h 1559667"/>
              <a:gd name="connsiteX3" fmla="*/ 1824854 w 5156094"/>
              <a:gd name="connsiteY3" fmla="*/ 1559667 h 1559667"/>
              <a:gd name="connsiteX4" fmla="*/ 2145216 w 5156094"/>
              <a:gd name="connsiteY4" fmla="*/ 1553959 h 1559667"/>
              <a:gd name="connsiteX5" fmla="*/ 2988762 w 5156094"/>
              <a:gd name="connsiteY5" fmla="*/ 1197554 h 1559667"/>
              <a:gd name="connsiteX6" fmla="*/ 3391464 w 5156094"/>
              <a:gd name="connsiteY6" fmla="*/ 1209136 h 1559667"/>
              <a:gd name="connsiteX7" fmla="*/ 5156094 w 5156094"/>
              <a:gd name="connsiteY7" fmla="*/ 1198456 h 1559667"/>
              <a:gd name="connsiteX8" fmla="*/ 5126381 w 5156094"/>
              <a:gd name="connsiteY8" fmla="*/ 64084 h 1559667"/>
              <a:gd name="connsiteX0" fmla="*/ 0 w 5156094"/>
              <a:gd name="connsiteY0" fmla="*/ 0 h 1559667"/>
              <a:gd name="connsiteX1" fmla="*/ 6961 w 5156094"/>
              <a:gd name="connsiteY1" fmla="*/ 1166894 h 1559667"/>
              <a:gd name="connsiteX2" fmla="*/ 1130946 w 5156094"/>
              <a:gd name="connsiteY2" fmla="*/ 1169234 h 1559667"/>
              <a:gd name="connsiteX3" fmla="*/ 1824854 w 5156094"/>
              <a:gd name="connsiteY3" fmla="*/ 1559667 h 1559667"/>
              <a:gd name="connsiteX4" fmla="*/ 2145216 w 5156094"/>
              <a:gd name="connsiteY4" fmla="*/ 1553959 h 1559667"/>
              <a:gd name="connsiteX5" fmla="*/ 2930257 w 5156094"/>
              <a:gd name="connsiteY5" fmla="*/ 1152811 h 1559667"/>
              <a:gd name="connsiteX6" fmla="*/ 3391464 w 5156094"/>
              <a:gd name="connsiteY6" fmla="*/ 1209136 h 1559667"/>
              <a:gd name="connsiteX7" fmla="*/ 5156094 w 5156094"/>
              <a:gd name="connsiteY7" fmla="*/ 1198456 h 1559667"/>
              <a:gd name="connsiteX8" fmla="*/ 5126381 w 5156094"/>
              <a:gd name="connsiteY8" fmla="*/ 64084 h 1559667"/>
              <a:gd name="connsiteX0" fmla="*/ 0 w 5156094"/>
              <a:gd name="connsiteY0" fmla="*/ 0 h 1559667"/>
              <a:gd name="connsiteX1" fmla="*/ 6961 w 5156094"/>
              <a:gd name="connsiteY1" fmla="*/ 1166894 h 1559667"/>
              <a:gd name="connsiteX2" fmla="*/ 1130946 w 5156094"/>
              <a:gd name="connsiteY2" fmla="*/ 1169234 h 1559667"/>
              <a:gd name="connsiteX3" fmla="*/ 1824854 w 5156094"/>
              <a:gd name="connsiteY3" fmla="*/ 1559667 h 1559667"/>
              <a:gd name="connsiteX4" fmla="*/ 2145216 w 5156094"/>
              <a:gd name="connsiteY4" fmla="*/ 1553959 h 1559667"/>
              <a:gd name="connsiteX5" fmla="*/ 2930257 w 5156094"/>
              <a:gd name="connsiteY5" fmla="*/ 1152811 h 1559667"/>
              <a:gd name="connsiteX6" fmla="*/ 5156094 w 5156094"/>
              <a:gd name="connsiteY6" fmla="*/ 1198456 h 1559667"/>
              <a:gd name="connsiteX7" fmla="*/ 5126381 w 5156094"/>
              <a:gd name="connsiteY7" fmla="*/ 64084 h 1559667"/>
              <a:gd name="connsiteX0" fmla="*/ 0 w 5156094"/>
              <a:gd name="connsiteY0" fmla="*/ 0 h 1559667"/>
              <a:gd name="connsiteX1" fmla="*/ 6961 w 5156094"/>
              <a:gd name="connsiteY1" fmla="*/ 1166894 h 1559667"/>
              <a:gd name="connsiteX2" fmla="*/ 1387547 w 5156094"/>
              <a:gd name="connsiteY2" fmla="*/ 1150854 h 1559667"/>
              <a:gd name="connsiteX3" fmla="*/ 1824854 w 5156094"/>
              <a:gd name="connsiteY3" fmla="*/ 1559667 h 1559667"/>
              <a:gd name="connsiteX4" fmla="*/ 2145216 w 5156094"/>
              <a:gd name="connsiteY4" fmla="*/ 1553959 h 1559667"/>
              <a:gd name="connsiteX5" fmla="*/ 2930257 w 5156094"/>
              <a:gd name="connsiteY5" fmla="*/ 1152811 h 1559667"/>
              <a:gd name="connsiteX6" fmla="*/ 5156094 w 5156094"/>
              <a:gd name="connsiteY6" fmla="*/ 1198456 h 1559667"/>
              <a:gd name="connsiteX7" fmla="*/ 5126381 w 5156094"/>
              <a:gd name="connsiteY7" fmla="*/ 64084 h 1559667"/>
              <a:gd name="connsiteX0" fmla="*/ 0 w 5156094"/>
              <a:gd name="connsiteY0" fmla="*/ 0 h 1553959"/>
              <a:gd name="connsiteX1" fmla="*/ 6961 w 5156094"/>
              <a:gd name="connsiteY1" fmla="*/ 1166894 h 1553959"/>
              <a:gd name="connsiteX2" fmla="*/ 1387547 w 5156094"/>
              <a:gd name="connsiteY2" fmla="*/ 1150854 h 1553959"/>
              <a:gd name="connsiteX3" fmla="*/ 1824854 w 5156094"/>
              <a:gd name="connsiteY3" fmla="*/ 1458577 h 1553959"/>
              <a:gd name="connsiteX4" fmla="*/ 2145216 w 5156094"/>
              <a:gd name="connsiteY4" fmla="*/ 1553959 h 1553959"/>
              <a:gd name="connsiteX5" fmla="*/ 2930257 w 5156094"/>
              <a:gd name="connsiteY5" fmla="*/ 1152811 h 1553959"/>
              <a:gd name="connsiteX6" fmla="*/ 5156094 w 5156094"/>
              <a:gd name="connsiteY6" fmla="*/ 1198456 h 1553959"/>
              <a:gd name="connsiteX7" fmla="*/ 5126381 w 5156094"/>
              <a:gd name="connsiteY7" fmla="*/ 64084 h 1553959"/>
              <a:gd name="connsiteX0" fmla="*/ 0 w 5156094"/>
              <a:gd name="connsiteY0" fmla="*/ 0 h 1458577"/>
              <a:gd name="connsiteX1" fmla="*/ 6961 w 5156094"/>
              <a:gd name="connsiteY1" fmla="*/ 1166894 h 1458577"/>
              <a:gd name="connsiteX2" fmla="*/ 1387547 w 5156094"/>
              <a:gd name="connsiteY2" fmla="*/ 1150854 h 1458577"/>
              <a:gd name="connsiteX3" fmla="*/ 1824854 w 5156094"/>
              <a:gd name="connsiteY3" fmla="*/ 1458577 h 1458577"/>
              <a:gd name="connsiteX4" fmla="*/ 2145216 w 5156094"/>
              <a:gd name="connsiteY4" fmla="*/ 1434487 h 1458577"/>
              <a:gd name="connsiteX5" fmla="*/ 2930257 w 5156094"/>
              <a:gd name="connsiteY5" fmla="*/ 1152811 h 1458577"/>
              <a:gd name="connsiteX6" fmla="*/ 5156094 w 5156094"/>
              <a:gd name="connsiteY6" fmla="*/ 1198456 h 1458577"/>
              <a:gd name="connsiteX7" fmla="*/ 5126381 w 5156094"/>
              <a:gd name="connsiteY7" fmla="*/ 64084 h 1458577"/>
              <a:gd name="connsiteX0" fmla="*/ 0 w 5156094"/>
              <a:gd name="connsiteY0" fmla="*/ 0 h 1458577"/>
              <a:gd name="connsiteX1" fmla="*/ 6961 w 5156094"/>
              <a:gd name="connsiteY1" fmla="*/ 1166894 h 1458577"/>
              <a:gd name="connsiteX2" fmla="*/ 1387547 w 5156094"/>
              <a:gd name="connsiteY2" fmla="*/ 1150854 h 1458577"/>
              <a:gd name="connsiteX3" fmla="*/ 1824854 w 5156094"/>
              <a:gd name="connsiteY3" fmla="*/ 1458577 h 1458577"/>
              <a:gd name="connsiteX4" fmla="*/ 2145216 w 5156094"/>
              <a:gd name="connsiteY4" fmla="*/ 1434487 h 1458577"/>
              <a:gd name="connsiteX5" fmla="*/ 2809732 w 5156094"/>
              <a:gd name="connsiteY5" fmla="*/ 1093074 h 1458577"/>
              <a:gd name="connsiteX6" fmla="*/ 5156094 w 5156094"/>
              <a:gd name="connsiteY6" fmla="*/ 1198456 h 1458577"/>
              <a:gd name="connsiteX7" fmla="*/ 5126381 w 5156094"/>
              <a:gd name="connsiteY7" fmla="*/ 64084 h 1458577"/>
              <a:gd name="connsiteX0" fmla="*/ 0 w 5156094"/>
              <a:gd name="connsiteY0" fmla="*/ 0 h 1458577"/>
              <a:gd name="connsiteX1" fmla="*/ 6961 w 5156094"/>
              <a:gd name="connsiteY1" fmla="*/ 1166894 h 1458577"/>
              <a:gd name="connsiteX2" fmla="*/ 1387547 w 5156094"/>
              <a:gd name="connsiteY2" fmla="*/ 1150854 h 1458577"/>
              <a:gd name="connsiteX3" fmla="*/ 1824854 w 5156094"/>
              <a:gd name="connsiteY3" fmla="*/ 1458577 h 1458577"/>
              <a:gd name="connsiteX4" fmla="*/ 2063570 w 5156094"/>
              <a:gd name="connsiteY4" fmla="*/ 1443677 h 1458577"/>
              <a:gd name="connsiteX5" fmla="*/ 2809732 w 5156094"/>
              <a:gd name="connsiteY5" fmla="*/ 1093074 h 1458577"/>
              <a:gd name="connsiteX6" fmla="*/ 5156094 w 5156094"/>
              <a:gd name="connsiteY6" fmla="*/ 1198456 h 1458577"/>
              <a:gd name="connsiteX7" fmla="*/ 5126381 w 5156094"/>
              <a:gd name="connsiteY7" fmla="*/ 64084 h 1458577"/>
              <a:gd name="connsiteX0" fmla="*/ 0 w 5156094"/>
              <a:gd name="connsiteY0" fmla="*/ 0 h 1443677"/>
              <a:gd name="connsiteX1" fmla="*/ 6961 w 5156094"/>
              <a:gd name="connsiteY1" fmla="*/ 1166894 h 1443677"/>
              <a:gd name="connsiteX2" fmla="*/ 1387547 w 5156094"/>
              <a:gd name="connsiteY2" fmla="*/ 1150854 h 1443677"/>
              <a:gd name="connsiteX3" fmla="*/ 1832629 w 5156094"/>
              <a:gd name="connsiteY3" fmla="*/ 1440196 h 1443677"/>
              <a:gd name="connsiteX4" fmla="*/ 2063570 w 5156094"/>
              <a:gd name="connsiteY4" fmla="*/ 1443677 h 1443677"/>
              <a:gd name="connsiteX5" fmla="*/ 2809732 w 5156094"/>
              <a:gd name="connsiteY5" fmla="*/ 1093074 h 1443677"/>
              <a:gd name="connsiteX6" fmla="*/ 5156094 w 5156094"/>
              <a:gd name="connsiteY6" fmla="*/ 1198456 h 1443677"/>
              <a:gd name="connsiteX7" fmla="*/ 5126381 w 5156094"/>
              <a:gd name="connsiteY7" fmla="*/ 64084 h 1443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56094" h="1443677">
                <a:moveTo>
                  <a:pt x="0" y="0"/>
                </a:moveTo>
                <a:cubicBezTo>
                  <a:pt x="2320" y="388965"/>
                  <a:pt x="4641" y="777929"/>
                  <a:pt x="6961" y="1166894"/>
                </a:cubicBezTo>
                <a:lnTo>
                  <a:pt x="1387547" y="1150854"/>
                </a:lnTo>
                <a:lnTo>
                  <a:pt x="1832629" y="1440196"/>
                </a:lnTo>
                <a:lnTo>
                  <a:pt x="2063570" y="1443677"/>
                </a:lnTo>
                <a:lnTo>
                  <a:pt x="2809732" y="1093074"/>
                </a:lnTo>
                <a:lnTo>
                  <a:pt x="5156094" y="1198456"/>
                </a:lnTo>
                <a:lnTo>
                  <a:pt x="5126381" y="64084"/>
                </a:lnTo>
              </a:path>
            </a:pathLst>
          </a:custGeom>
          <a:noFill/>
          <a:ln w="22225">
            <a:solidFill>
              <a:srgbClr val="000090"/>
            </a:solidFill>
            <a:round/>
            <a:headEnd/>
            <a:tailEnd/>
          </a:ln>
          <a:extLst>
            <a:ext uri="{909E8E84-426E-40DD-AFC4-6F175D3DCCD1}">
              <a14:hiddenFill xmlns:a14="http://schemas.microsoft.com/office/drawing/2010/main">
                <a:solidFill>
                  <a:srgbClr val="FFFFFF"/>
                </a:solidFill>
              </a14:hiddenFill>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24" name="TextBox 123">
            <a:extLst>
              <a:ext uri="{FF2B5EF4-FFF2-40B4-BE49-F238E27FC236}">
                <a16:creationId xmlns:a16="http://schemas.microsoft.com/office/drawing/2014/main" id="{02FCACC2-D909-7B41-AC13-34D894243B2B}"/>
              </a:ext>
            </a:extLst>
          </p:cNvPr>
          <p:cNvSpPr txBox="1"/>
          <p:nvPr/>
        </p:nvSpPr>
        <p:spPr>
          <a:xfrm>
            <a:off x="4692557" y="6277338"/>
            <a:ext cx="3181384"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C00000"/>
                </a:solidFill>
                <a:effectLst/>
                <a:uLnTx/>
                <a:uFillTx/>
                <a:latin typeface="Calibri" panose="020F0502020204030204"/>
                <a:ea typeface="+mn-ea"/>
                <a:cs typeface="+mn-cs"/>
              </a:rPr>
              <a:t>b</a:t>
            </a:r>
            <a:r>
              <a:rPr kumimoji="0" lang="en-US" sz="1600" b="0" i="0" u="none" strike="noStrike" kern="1200" cap="none" spc="0" normalizeH="0" baseline="0" noProof="0" dirty="0" err="1">
                <a:ln>
                  <a:noFill/>
                </a:ln>
                <a:solidFill>
                  <a:srgbClr val="C00000"/>
                </a:solidFill>
                <a:effectLst/>
                <a:uLnTx/>
                <a:uFillTx/>
                <a:latin typeface="Calibri" panose="020F0502020204030204"/>
                <a:ea typeface="+mn-ea"/>
                <a:cs typeface="+mn-cs"/>
              </a:rPr>
              <a:t>ottleneck</a:t>
            </a:r>
            <a:r>
              <a:rPr kumimoji="0" lang="en-US" sz="1600" b="0" i="0" u="none" strike="noStrike" kern="1200" cap="none" spc="0" normalizeH="0" baseline="0" noProof="0" dirty="0">
                <a:ln>
                  <a:noFill/>
                </a:ln>
                <a:solidFill>
                  <a:srgbClr val="C00000"/>
                </a:solidFill>
                <a:effectLst/>
                <a:uLnTx/>
                <a:uFillTx/>
                <a:latin typeface="Calibri" panose="020F0502020204030204"/>
                <a:ea typeface="+mn-ea"/>
                <a:cs typeface="+mn-cs"/>
              </a:rPr>
              <a:t> link (almost always busy)</a:t>
            </a:r>
            <a:endParaRPr kumimoji="0" lang="en-US" sz="1800" b="0" i="0" u="none" strike="noStrike" kern="1200" cap="none" spc="0" normalizeH="0" baseline="0" noProof="0" dirty="0">
              <a:ln>
                <a:noFill/>
              </a:ln>
              <a:solidFill>
                <a:srgbClr val="C00000"/>
              </a:solidFill>
              <a:effectLst/>
              <a:uLnTx/>
              <a:uFillTx/>
              <a:latin typeface="Calibri" panose="020F0502020204030204"/>
              <a:ea typeface="+mn-ea"/>
              <a:cs typeface="+mn-cs"/>
            </a:endParaRPr>
          </a:p>
        </p:txBody>
      </p:sp>
      <p:cxnSp>
        <p:nvCxnSpPr>
          <p:cNvPr id="10" name="Straight Connector 9">
            <a:extLst>
              <a:ext uri="{FF2B5EF4-FFF2-40B4-BE49-F238E27FC236}">
                <a16:creationId xmlns:a16="http://schemas.microsoft.com/office/drawing/2014/main" id="{E3284F9A-6893-1E4D-8B94-17F64D75D82E}"/>
              </a:ext>
            </a:extLst>
          </p:cNvPr>
          <p:cNvCxnSpPr>
            <a:cxnSpLocks/>
          </p:cNvCxnSpPr>
          <p:nvPr/>
        </p:nvCxnSpPr>
        <p:spPr>
          <a:xfrm>
            <a:off x="5609507" y="5767851"/>
            <a:ext cx="0" cy="566274"/>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F4DEBF33-EEFE-AC4E-A6EE-FBEFE3D21B68}"/>
              </a:ext>
            </a:extLst>
          </p:cNvPr>
          <p:cNvGrpSpPr/>
          <p:nvPr/>
        </p:nvGrpSpPr>
        <p:grpSpPr>
          <a:xfrm>
            <a:off x="860107" y="5151058"/>
            <a:ext cx="4764459" cy="830997"/>
            <a:chOff x="703842" y="5262044"/>
            <a:chExt cx="4764459" cy="830997"/>
          </a:xfrm>
        </p:grpSpPr>
        <p:sp>
          <p:nvSpPr>
            <p:cNvPr id="135" name="TextBox 134">
              <a:extLst>
                <a:ext uri="{FF2B5EF4-FFF2-40B4-BE49-F238E27FC236}">
                  <a16:creationId xmlns:a16="http://schemas.microsoft.com/office/drawing/2014/main" id="{7C56DC91-6524-264F-BD66-68BD34152AAA}"/>
                </a:ext>
              </a:extLst>
            </p:cNvPr>
            <p:cNvSpPr txBox="1"/>
            <p:nvPr/>
          </p:nvSpPr>
          <p:spPr>
            <a:xfrm>
              <a:off x="703842" y="5262044"/>
              <a:ext cx="2330267" cy="830997"/>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C00000"/>
                  </a:solidFill>
                  <a:effectLst/>
                  <a:uLnTx/>
                  <a:uFillTx/>
                  <a:latin typeface="Calibri" panose="020F0502020204030204"/>
                  <a:ea typeface="+mn-ea"/>
                  <a:cs typeface="+mn-cs"/>
                </a:rPr>
                <a:t>packet queue almost never empty, sometimes overflows packet (loss)</a:t>
              </a:r>
              <a:endParaRPr kumimoji="0" lang="en-US" sz="1800" b="0" i="0" u="none" strike="noStrike" kern="1200" cap="none" spc="0" normalizeH="0" baseline="0" noProof="0" dirty="0">
                <a:ln>
                  <a:noFill/>
                </a:ln>
                <a:solidFill>
                  <a:srgbClr val="C00000"/>
                </a:solidFill>
                <a:effectLst/>
                <a:uLnTx/>
                <a:uFillTx/>
                <a:latin typeface="Calibri" panose="020F0502020204030204"/>
                <a:ea typeface="+mn-ea"/>
                <a:cs typeface="+mn-cs"/>
              </a:endParaRPr>
            </a:p>
          </p:txBody>
        </p:sp>
        <p:grpSp>
          <p:nvGrpSpPr>
            <p:cNvPr id="19" name="Group 18">
              <a:extLst>
                <a:ext uri="{FF2B5EF4-FFF2-40B4-BE49-F238E27FC236}">
                  <a16:creationId xmlns:a16="http://schemas.microsoft.com/office/drawing/2014/main" id="{03C26690-6ACA-ED46-8053-4773384B91BB}"/>
                </a:ext>
              </a:extLst>
            </p:cNvPr>
            <p:cNvGrpSpPr/>
            <p:nvPr/>
          </p:nvGrpSpPr>
          <p:grpSpPr>
            <a:xfrm>
              <a:off x="4921820" y="5505951"/>
              <a:ext cx="546481" cy="386071"/>
              <a:chOff x="4621648" y="3046041"/>
              <a:chExt cx="1120964" cy="769030"/>
            </a:xfrm>
          </p:grpSpPr>
          <p:grpSp>
            <p:nvGrpSpPr>
              <p:cNvPr id="199" name="Group 58">
                <a:extLst>
                  <a:ext uri="{FF2B5EF4-FFF2-40B4-BE49-F238E27FC236}">
                    <a16:creationId xmlns:a16="http://schemas.microsoft.com/office/drawing/2014/main" id="{9C8DCF2E-441E-E74C-B545-52E572FFE3EF}"/>
                  </a:ext>
                </a:extLst>
              </p:cNvPr>
              <p:cNvGrpSpPr>
                <a:grpSpLocks/>
              </p:cNvGrpSpPr>
              <p:nvPr/>
            </p:nvGrpSpPr>
            <p:grpSpPr bwMode="auto">
              <a:xfrm>
                <a:off x="5247312" y="3046041"/>
                <a:ext cx="495300" cy="760413"/>
                <a:chOff x="333961" y="4406169"/>
                <a:chExt cx="1255305" cy="2136353"/>
              </a:xfrm>
            </p:grpSpPr>
            <p:sp>
              <p:nvSpPr>
                <p:cNvPr id="200" name="Freeform 199">
                  <a:extLst>
                    <a:ext uri="{FF2B5EF4-FFF2-40B4-BE49-F238E27FC236}">
                      <a16:creationId xmlns:a16="http://schemas.microsoft.com/office/drawing/2014/main" id="{4B041975-A7A0-664F-80BD-680D4E755238}"/>
                    </a:ext>
                  </a:extLst>
                </p:cNvPr>
                <p:cNvSpPr/>
                <p:nvPr/>
              </p:nvSpPr>
              <p:spPr>
                <a:xfrm>
                  <a:off x="333961" y="4406169"/>
                  <a:ext cx="969641" cy="2136353"/>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6787" h="2138362">
                      <a:moveTo>
                        <a:pt x="0" y="0"/>
                      </a:moveTo>
                      <a:lnTo>
                        <a:pt x="0" y="1190625"/>
                      </a:lnTo>
                      <a:lnTo>
                        <a:pt x="966787" y="2138362"/>
                      </a:lnTo>
                      <a:cubicBezTo>
                        <a:pt x="965200" y="1673225"/>
                        <a:pt x="963612" y="1208087"/>
                        <a:pt x="962025" y="742950"/>
                      </a:cubicBezTo>
                      <a:lnTo>
                        <a:pt x="0" y="0"/>
                      </a:lnTo>
                      <a:close/>
                    </a:path>
                  </a:pathLst>
                </a:custGeom>
                <a:solidFill>
                  <a:srgbClr val="C00000"/>
                </a:solidFill>
                <a:ln w="25400" cap="flat" cmpd="sng" algn="ctr">
                  <a:noFill/>
                  <a:prstDash val="soli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 lastClr="FFFFFF"/>
                    </a:solidFill>
                    <a:effectLst/>
                    <a:uLnTx/>
                    <a:uFillTx/>
                    <a:latin typeface="Calibri"/>
                    <a:ea typeface="+mn-ea"/>
                    <a:cs typeface="+mn-cs"/>
                  </a:endParaRPr>
                </a:p>
              </p:txBody>
            </p:sp>
            <p:sp>
              <p:nvSpPr>
                <p:cNvPr id="201" name="Freeform 200">
                  <a:extLst>
                    <a:ext uri="{FF2B5EF4-FFF2-40B4-BE49-F238E27FC236}">
                      <a16:creationId xmlns:a16="http://schemas.microsoft.com/office/drawing/2014/main" id="{1FFD2B64-546C-2643-AD7C-08944962BECA}"/>
                    </a:ext>
                  </a:extLst>
                </p:cNvPr>
                <p:cNvSpPr/>
                <p:nvPr/>
              </p:nvSpPr>
              <p:spPr>
                <a:xfrm>
                  <a:off x="350055" y="4410631"/>
                  <a:ext cx="1239211" cy="771583"/>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 name="connsiteX0" fmla="*/ 928688 w 1895475"/>
                    <a:gd name="connsiteY0" fmla="*/ 0 h 2138362"/>
                    <a:gd name="connsiteX1" fmla="*/ 0 w 1895475"/>
                    <a:gd name="connsiteY1" fmla="*/ 461963 h 2138362"/>
                    <a:gd name="connsiteX2" fmla="*/ 1895475 w 1895475"/>
                    <a:gd name="connsiteY2" fmla="*/ 2138362 h 2138362"/>
                    <a:gd name="connsiteX3" fmla="*/ 1890713 w 1895475"/>
                    <a:gd name="connsiteY3" fmla="*/ 742950 h 2138362"/>
                    <a:gd name="connsiteX4" fmla="*/ 928688 w 1895475"/>
                    <a:gd name="connsiteY4" fmla="*/ 0 h 2138362"/>
                    <a:gd name="connsiteX0" fmla="*/ 247650 w 1895475"/>
                    <a:gd name="connsiteY0" fmla="*/ 0 h 1738312"/>
                    <a:gd name="connsiteX1" fmla="*/ 0 w 1895475"/>
                    <a:gd name="connsiteY1" fmla="*/ 61913 h 1738312"/>
                    <a:gd name="connsiteX2" fmla="*/ 1895475 w 1895475"/>
                    <a:gd name="connsiteY2" fmla="*/ 1738312 h 1738312"/>
                    <a:gd name="connsiteX3" fmla="*/ 1890713 w 1895475"/>
                    <a:gd name="connsiteY3" fmla="*/ 342900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143000 w 1895475"/>
                    <a:gd name="connsiteY3" fmla="*/ 7762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143000 w 1895475"/>
                    <a:gd name="connsiteY3" fmla="*/ 7762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238250 w 1895475"/>
                    <a:gd name="connsiteY3" fmla="*/ 8143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238250 w 1895475"/>
                    <a:gd name="connsiteY3" fmla="*/ 814388 h 1738312"/>
                    <a:gd name="connsiteX4" fmla="*/ 247650 w 1895475"/>
                    <a:gd name="connsiteY4" fmla="*/ 0 h 1738312"/>
                    <a:gd name="connsiteX0" fmla="*/ 247650 w 1238250"/>
                    <a:gd name="connsiteY0" fmla="*/ 0 h 862012"/>
                    <a:gd name="connsiteX1" fmla="*/ 0 w 1238250"/>
                    <a:gd name="connsiteY1" fmla="*/ 61913 h 862012"/>
                    <a:gd name="connsiteX2" fmla="*/ 947738 w 1238250"/>
                    <a:gd name="connsiteY2" fmla="*/ 862012 h 862012"/>
                    <a:gd name="connsiteX3" fmla="*/ 1238250 w 1238250"/>
                    <a:gd name="connsiteY3" fmla="*/ 814388 h 862012"/>
                    <a:gd name="connsiteX4" fmla="*/ 247650 w 1238250"/>
                    <a:gd name="connsiteY4" fmla="*/ 0 h 862012"/>
                    <a:gd name="connsiteX0" fmla="*/ 247650 w 1238250"/>
                    <a:gd name="connsiteY0" fmla="*/ 0 h 823912"/>
                    <a:gd name="connsiteX1" fmla="*/ 0 w 1238250"/>
                    <a:gd name="connsiteY1" fmla="*/ 61913 h 823912"/>
                    <a:gd name="connsiteX2" fmla="*/ 952500 w 1238250"/>
                    <a:gd name="connsiteY2" fmla="*/ 823912 h 823912"/>
                    <a:gd name="connsiteX3" fmla="*/ 1238250 w 1238250"/>
                    <a:gd name="connsiteY3" fmla="*/ 814388 h 823912"/>
                    <a:gd name="connsiteX4" fmla="*/ 247650 w 1238250"/>
                    <a:gd name="connsiteY4" fmla="*/ 0 h 823912"/>
                    <a:gd name="connsiteX0" fmla="*/ 247650 w 1238250"/>
                    <a:gd name="connsiteY0" fmla="*/ 0 h 823912"/>
                    <a:gd name="connsiteX1" fmla="*/ 0 w 1238250"/>
                    <a:gd name="connsiteY1" fmla="*/ 61913 h 823912"/>
                    <a:gd name="connsiteX2" fmla="*/ 952500 w 1238250"/>
                    <a:gd name="connsiteY2" fmla="*/ 823912 h 823912"/>
                    <a:gd name="connsiteX3" fmla="*/ 1238250 w 1238250"/>
                    <a:gd name="connsiteY3" fmla="*/ 814388 h 823912"/>
                    <a:gd name="connsiteX4" fmla="*/ 247650 w 1238250"/>
                    <a:gd name="connsiteY4" fmla="*/ 0 h 823912"/>
                    <a:gd name="connsiteX0" fmla="*/ 233363 w 1238250"/>
                    <a:gd name="connsiteY0" fmla="*/ 0 h 766762"/>
                    <a:gd name="connsiteX1" fmla="*/ 0 w 1238250"/>
                    <a:gd name="connsiteY1" fmla="*/ 4763 h 766762"/>
                    <a:gd name="connsiteX2" fmla="*/ 952500 w 1238250"/>
                    <a:gd name="connsiteY2" fmla="*/ 766762 h 766762"/>
                    <a:gd name="connsiteX3" fmla="*/ 1238250 w 1238250"/>
                    <a:gd name="connsiteY3" fmla="*/ 757238 h 766762"/>
                    <a:gd name="connsiteX4" fmla="*/ 233363 w 1238250"/>
                    <a:gd name="connsiteY4" fmla="*/ 0 h 766762"/>
                    <a:gd name="connsiteX0" fmla="*/ 233363 w 1238250"/>
                    <a:gd name="connsiteY0" fmla="*/ 0 h 773376"/>
                    <a:gd name="connsiteX1" fmla="*/ 0 w 1238250"/>
                    <a:gd name="connsiteY1" fmla="*/ 4763 h 773376"/>
                    <a:gd name="connsiteX2" fmla="*/ 952500 w 1238250"/>
                    <a:gd name="connsiteY2" fmla="*/ 766762 h 773376"/>
                    <a:gd name="connsiteX3" fmla="*/ 1238250 w 1238250"/>
                    <a:gd name="connsiteY3" fmla="*/ 771525 h 773376"/>
                    <a:gd name="connsiteX4" fmla="*/ 233363 w 1238250"/>
                    <a:gd name="connsiteY4" fmla="*/ 0 h 773376"/>
                    <a:gd name="connsiteX0" fmla="*/ 233363 w 1238250"/>
                    <a:gd name="connsiteY0" fmla="*/ 0 h 766762"/>
                    <a:gd name="connsiteX1" fmla="*/ 0 w 1238250"/>
                    <a:gd name="connsiteY1" fmla="*/ 4763 h 766762"/>
                    <a:gd name="connsiteX2" fmla="*/ 952500 w 1238250"/>
                    <a:gd name="connsiteY2" fmla="*/ 766762 h 766762"/>
                    <a:gd name="connsiteX3" fmla="*/ 1238250 w 1238250"/>
                    <a:gd name="connsiteY3" fmla="*/ 757236 h 766762"/>
                    <a:gd name="connsiteX4" fmla="*/ 233363 w 1238250"/>
                    <a:gd name="connsiteY4" fmla="*/ 0 h 766762"/>
                    <a:gd name="connsiteX0" fmla="*/ 233363 w 1238250"/>
                    <a:gd name="connsiteY0" fmla="*/ 0 h 773375"/>
                    <a:gd name="connsiteX1" fmla="*/ 0 w 1238250"/>
                    <a:gd name="connsiteY1" fmla="*/ 4763 h 773375"/>
                    <a:gd name="connsiteX2" fmla="*/ 952500 w 1238250"/>
                    <a:gd name="connsiteY2" fmla="*/ 766762 h 773375"/>
                    <a:gd name="connsiteX3" fmla="*/ 1238250 w 1238250"/>
                    <a:gd name="connsiteY3" fmla="*/ 771523 h 773375"/>
                    <a:gd name="connsiteX4" fmla="*/ 233363 w 1238250"/>
                    <a:gd name="connsiteY4" fmla="*/ 0 h 773375"/>
                    <a:gd name="connsiteX0" fmla="*/ 233363 w 1238250"/>
                    <a:gd name="connsiteY0" fmla="*/ 0 h 771523"/>
                    <a:gd name="connsiteX1" fmla="*/ 0 w 1238250"/>
                    <a:gd name="connsiteY1" fmla="*/ 4763 h 771523"/>
                    <a:gd name="connsiteX2" fmla="*/ 952500 w 1238250"/>
                    <a:gd name="connsiteY2" fmla="*/ 766762 h 771523"/>
                    <a:gd name="connsiteX3" fmla="*/ 1238250 w 1238250"/>
                    <a:gd name="connsiteY3" fmla="*/ 771523 h 771523"/>
                    <a:gd name="connsiteX4" fmla="*/ 233363 w 1238250"/>
                    <a:gd name="connsiteY4" fmla="*/ 0 h 771523"/>
                    <a:gd name="connsiteX0" fmla="*/ 233363 w 1238250"/>
                    <a:gd name="connsiteY0" fmla="*/ 0 h 771523"/>
                    <a:gd name="connsiteX1" fmla="*/ 0 w 1238250"/>
                    <a:gd name="connsiteY1" fmla="*/ 23466 h 771523"/>
                    <a:gd name="connsiteX2" fmla="*/ 952500 w 1238250"/>
                    <a:gd name="connsiteY2" fmla="*/ 766762 h 771523"/>
                    <a:gd name="connsiteX3" fmla="*/ 1238250 w 1238250"/>
                    <a:gd name="connsiteY3" fmla="*/ 771523 h 771523"/>
                    <a:gd name="connsiteX4" fmla="*/ 233363 w 1238250"/>
                    <a:gd name="connsiteY4" fmla="*/ 0 h 771523"/>
                    <a:gd name="connsiteX0" fmla="*/ 233363 w 1238250"/>
                    <a:gd name="connsiteY0" fmla="*/ 0 h 757496"/>
                    <a:gd name="connsiteX1" fmla="*/ 0 w 1238250"/>
                    <a:gd name="connsiteY1" fmla="*/ 9439 h 757496"/>
                    <a:gd name="connsiteX2" fmla="*/ 952500 w 1238250"/>
                    <a:gd name="connsiteY2" fmla="*/ 752735 h 757496"/>
                    <a:gd name="connsiteX3" fmla="*/ 1238250 w 1238250"/>
                    <a:gd name="connsiteY3" fmla="*/ 757496 h 757496"/>
                    <a:gd name="connsiteX4" fmla="*/ 233363 w 1238250"/>
                    <a:gd name="connsiteY4" fmla="*/ 0 h 757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8250" h="757496">
                      <a:moveTo>
                        <a:pt x="233363" y="0"/>
                      </a:moveTo>
                      <a:lnTo>
                        <a:pt x="0" y="9439"/>
                      </a:lnTo>
                      <a:lnTo>
                        <a:pt x="952500" y="752735"/>
                      </a:lnTo>
                      <a:cubicBezTo>
                        <a:pt x="1060450" y="744798"/>
                        <a:pt x="1035049" y="751145"/>
                        <a:pt x="1238250" y="757496"/>
                      </a:cubicBezTo>
                      <a:lnTo>
                        <a:pt x="233363" y="0"/>
                      </a:lnTo>
                      <a:close/>
                    </a:path>
                  </a:pathLst>
                </a:custGeom>
                <a:solidFill>
                  <a:srgbClr val="ED356A"/>
                </a:solidFill>
                <a:ln w="25400" cap="flat" cmpd="sng" algn="ctr">
                  <a:noFill/>
                  <a:prstDash val="soli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 lastClr="FFFFFF"/>
                    </a:solidFill>
                    <a:effectLst/>
                    <a:uLnTx/>
                    <a:uFillTx/>
                    <a:latin typeface="Calibri"/>
                    <a:ea typeface="+mn-ea"/>
                    <a:cs typeface="+mn-cs"/>
                  </a:endParaRPr>
                </a:p>
              </p:txBody>
            </p:sp>
            <p:sp>
              <p:nvSpPr>
                <p:cNvPr id="202" name="Rectangle 68">
                  <a:extLst>
                    <a:ext uri="{FF2B5EF4-FFF2-40B4-BE49-F238E27FC236}">
                      <a16:creationId xmlns:a16="http://schemas.microsoft.com/office/drawing/2014/main" id="{4B96C577-1D41-C041-9B20-7071CF6D3F91}"/>
                    </a:ext>
                  </a:extLst>
                </p:cNvPr>
                <p:cNvSpPr>
                  <a:spLocks noChangeArrowheads="1"/>
                </p:cNvSpPr>
                <p:nvPr/>
              </p:nvSpPr>
              <p:spPr bwMode="auto">
                <a:xfrm>
                  <a:off x="1289719" y="5166823"/>
                  <a:ext cx="289686" cy="1351386"/>
                </a:xfrm>
                <a:prstGeom prst="rect">
                  <a:avLst/>
                </a:prstGeom>
                <a:solidFill>
                  <a:srgbClr val="E40000"/>
                </a:solidFill>
                <a:ln>
                  <a:noFill/>
                </a:ln>
                <a:extLst>
                  <a:ext uri="{91240B29-F687-4F45-9708-019B960494DF}">
                    <a14:hiddenLine xmlns:a14="http://schemas.microsoft.com/office/drawing/2010/main" w="25400">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srgbClr val="FFFFFF"/>
                    </a:solidFill>
                    <a:effectLst/>
                    <a:uLnTx/>
                    <a:uFillTx/>
                    <a:latin typeface="Calibri" panose="020F0502020204030204" pitchFamily="34" charset="0"/>
                    <a:ea typeface="ＭＳ Ｐゴシック" panose="020B0600070205080204" pitchFamily="34" charset="-128"/>
                    <a:cs typeface="+mn-cs"/>
                  </a:endParaRPr>
                </a:p>
              </p:txBody>
            </p:sp>
          </p:grpSp>
          <p:grpSp>
            <p:nvGrpSpPr>
              <p:cNvPr id="144" name="Group 58">
                <a:extLst>
                  <a:ext uri="{FF2B5EF4-FFF2-40B4-BE49-F238E27FC236}">
                    <a16:creationId xmlns:a16="http://schemas.microsoft.com/office/drawing/2014/main" id="{28D67BA5-B51E-1F4B-9F91-6C8CB9B77825}"/>
                  </a:ext>
                </a:extLst>
              </p:cNvPr>
              <p:cNvGrpSpPr>
                <a:grpSpLocks/>
              </p:cNvGrpSpPr>
              <p:nvPr/>
            </p:nvGrpSpPr>
            <p:grpSpPr bwMode="auto">
              <a:xfrm>
                <a:off x="5041006" y="3051076"/>
                <a:ext cx="495300" cy="760413"/>
                <a:chOff x="333961" y="4406169"/>
                <a:chExt cx="1255305" cy="2136353"/>
              </a:xfrm>
            </p:grpSpPr>
            <p:sp>
              <p:nvSpPr>
                <p:cNvPr id="152" name="Freeform 151">
                  <a:extLst>
                    <a:ext uri="{FF2B5EF4-FFF2-40B4-BE49-F238E27FC236}">
                      <a16:creationId xmlns:a16="http://schemas.microsoft.com/office/drawing/2014/main" id="{56F3A370-4056-4D4B-9032-355AAB97EFC1}"/>
                    </a:ext>
                  </a:extLst>
                </p:cNvPr>
                <p:cNvSpPr/>
                <p:nvPr/>
              </p:nvSpPr>
              <p:spPr>
                <a:xfrm>
                  <a:off x="333961" y="4406169"/>
                  <a:ext cx="969641" cy="2136353"/>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6787" h="2138362">
                      <a:moveTo>
                        <a:pt x="0" y="0"/>
                      </a:moveTo>
                      <a:lnTo>
                        <a:pt x="0" y="1190625"/>
                      </a:lnTo>
                      <a:lnTo>
                        <a:pt x="966787" y="2138362"/>
                      </a:lnTo>
                      <a:cubicBezTo>
                        <a:pt x="965200" y="1673225"/>
                        <a:pt x="963612" y="1208087"/>
                        <a:pt x="962025" y="742950"/>
                      </a:cubicBezTo>
                      <a:lnTo>
                        <a:pt x="0" y="0"/>
                      </a:lnTo>
                      <a:close/>
                    </a:path>
                  </a:pathLst>
                </a:custGeom>
                <a:solidFill>
                  <a:srgbClr val="C00000"/>
                </a:solidFill>
                <a:ln w="25400" cap="flat" cmpd="sng" algn="ctr">
                  <a:noFill/>
                  <a:prstDash val="soli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 lastClr="FFFFFF"/>
                    </a:solidFill>
                    <a:effectLst/>
                    <a:uLnTx/>
                    <a:uFillTx/>
                    <a:latin typeface="Calibri"/>
                    <a:ea typeface="+mn-ea"/>
                    <a:cs typeface="+mn-cs"/>
                  </a:endParaRPr>
                </a:p>
              </p:txBody>
            </p:sp>
            <p:sp>
              <p:nvSpPr>
                <p:cNvPr id="153" name="Freeform 152">
                  <a:extLst>
                    <a:ext uri="{FF2B5EF4-FFF2-40B4-BE49-F238E27FC236}">
                      <a16:creationId xmlns:a16="http://schemas.microsoft.com/office/drawing/2014/main" id="{FC9A9D04-FD70-E345-8B40-8B52B4895FD3}"/>
                    </a:ext>
                  </a:extLst>
                </p:cNvPr>
                <p:cNvSpPr/>
                <p:nvPr/>
              </p:nvSpPr>
              <p:spPr>
                <a:xfrm>
                  <a:off x="350055" y="4410631"/>
                  <a:ext cx="1239211" cy="771583"/>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 name="connsiteX0" fmla="*/ 928688 w 1895475"/>
                    <a:gd name="connsiteY0" fmla="*/ 0 h 2138362"/>
                    <a:gd name="connsiteX1" fmla="*/ 0 w 1895475"/>
                    <a:gd name="connsiteY1" fmla="*/ 461963 h 2138362"/>
                    <a:gd name="connsiteX2" fmla="*/ 1895475 w 1895475"/>
                    <a:gd name="connsiteY2" fmla="*/ 2138362 h 2138362"/>
                    <a:gd name="connsiteX3" fmla="*/ 1890713 w 1895475"/>
                    <a:gd name="connsiteY3" fmla="*/ 742950 h 2138362"/>
                    <a:gd name="connsiteX4" fmla="*/ 928688 w 1895475"/>
                    <a:gd name="connsiteY4" fmla="*/ 0 h 2138362"/>
                    <a:gd name="connsiteX0" fmla="*/ 247650 w 1895475"/>
                    <a:gd name="connsiteY0" fmla="*/ 0 h 1738312"/>
                    <a:gd name="connsiteX1" fmla="*/ 0 w 1895475"/>
                    <a:gd name="connsiteY1" fmla="*/ 61913 h 1738312"/>
                    <a:gd name="connsiteX2" fmla="*/ 1895475 w 1895475"/>
                    <a:gd name="connsiteY2" fmla="*/ 1738312 h 1738312"/>
                    <a:gd name="connsiteX3" fmla="*/ 1890713 w 1895475"/>
                    <a:gd name="connsiteY3" fmla="*/ 342900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143000 w 1895475"/>
                    <a:gd name="connsiteY3" fmla="*/ 7762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143000 w 1895475"/>
                    <a:gd name="connsiteY3" fmla="*/ 7762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238250 w 1895475"/>
                    <a:gd name="connsiteY3" fmla="*/ 8143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238250 w 1895475"/>
                    <a:gd name="connsiteY3" fmla="*/ 814388 h 1738312"/>
                    <a:gd name="connsiteX4" fmla="*/ 247650 w 1895475"/>
                    <a:gd name="connsiteY4" fmla="*/ 0 h 1738312"/>
                    <a:gd name="connsiteX0" fmla="*/ 247650 w 1238250"/>
                    <a:gd name="connsiteY0" fmla="*/ 0 h 862012"/>
                    <a:gd name="connsiteX1" fmla="*/ 0 w 1238250"/>
                    <a:gd name="connsiteY1" fmla="*/ 61913 h 862012"/>
                    <a:gd name="connsiteX2" fmla="*/ 947738 w 1238250"/>
                    <a:gd name="connsiteY2" fmla="*/ 862012 h 862012"/>
                    <a:gd name="connsiteX3" fmla="*/ 1238250 w 1238250"/>
                    <a:gd name="connsiteY3" fmla="*/ 814388 h 862012"/>
                    <a:gd name="connsiteX4" fmla="*/ 247650 w 1238250"/>
                    <a:gd name="connsiteY4" fmla="*/ 0 h 862012"/>
                    <a:gd name="connsiteX0" fmla="*/ 247650 w 1238250"/>
                    <a:gd name="connsiteY0" fmla="*/ 0 h 823912"/>
                    <a:gd name="connsiteX1" fmla="*/ 0 w 1238250"/>
                    <a:gd name="connsiteY1" fmla="*/ 61913 h 823912"/>
                    <a:gd name="connsiteX2" fmla="*/ 952500 w 1238250"/>
                    <a:gd name="connsiteY2" fmla="*/ 823912 h 823912"/>
                    <a:gd name="connsiteX3" fmla="*/ 1238250 w 1238250"/>
                    <a:gd name="connsiteY3" fmla="*/ 814388 h 823912"/>
                    <a:gd name="connsiteX4" fmla="*/ 247650 w 1238250"/>
                    <a:gd name="connsiteY4" fmla="*/ 0 h 823912"/>
                    <a:gd name="connsiteX0" fmla="*/ 247650 w 1238250"/>
                    <a:gd name="connsiteY0" fmla="*/ 0 h 823912"/>
                    <a:gd name="connsiteX1" fmla="*/ 0 w 1238250"/>
                    <a:gd name="connsiteY1" fmla="*/ 61913 h 823912"/>
                    <a:gd name="connsiteX2" fmla="*/ 952500 w 1238250"/>
                    <a:gd name="connsiteY2" fmla="*/ 823912 h 823912"/>
                    <a:gd name="connsiteX3" fmla="*/ 1238250 w 1238250"/>
                    <a:gd name="connsiteY3" fmla="*/ 814388 h 823912"/>
                    <a:gd name="connsiteX4" fmla="*/ 247650 w 1238250"/>
                    <a:gd name="connsiteY4" fmla="*/ 0 h 823912"/>
                    <a:gd name="connsiteX0" fmla="*/ 233363 w 1238250"/>
                    <a:gd name="connsiteY0" fmla="*/ 0 h 766762"/>
                    <a:gd name="connsiteX1" fmla="*/ 0 w 1238250"/>
                    <a:gd name="connsiteY1" fmla="*/ 4763 h 766762"/>
                    <a:gd name="connsiteX2" fmla="*/ 952500 w 1238250"/>
                    <a:gd name="connsiteY2" fmla="*/ 766762 h 766762"/>
                    <a:gd name="connsiteX3" fmla="*/ 1238250 w 1238250"/>
                    <a:gd name="connsiteY3" fmla="*/ 757238 h 766762"/>
                    <a:gd name="connsiteX4" fmla="*/ 233363 w 1238250"/>
                    <a:gd name="connsiteY4" fmla="*/ 0 h 766762"/>
                    <a:gd name="connsiteX0" fmla="*/ 233363 w 1238250"/>
                    <a:gd name="connsiteY0" fmla="*/ 0 h 773376"/>
                    <a:gd name="connsiteX1" fmla="*/ 0 w 1238250"/>
                    <a:gd name="connsiteY1" fmla="*/ 4763 h 773376"/>
                    <a:gd name="connsiteX2" fmla="*/ 952500 w 1238250"/>
                    <a:gd name="connsiteY2" fmla="*/ 766762 h 773376"/>
                    <a:gd name="connsiteX3" fmla="*/ 1238250 w 1238250"/>
                    <a:gd name="connsiteY3" fmla="*/ 771525 h 773376"/>
                    <a:gd name="connsiteX4" fmla="*/ 233363 w 1238250"/>
                    <a:gd name="connsiteY4" fmla="*/ 0 h 773376"/>
                    <a:gd name="connsiteX0" fmla="*/ 233363 w 1238250"/>
                    <a:gd name="connsiteY0" fmla="*/ 0 h 766762"/>
                    <a:gd name="connsiteX1" fmla="*/ 0 w 1238250"/>
                    <a:gd name="connsiteY1" fmla="*/ 4763 h 766762"/>
                    <a:gd name="connsiteX2" fmla="*/ 952500 w 1238250"/>
                    <a:gd name="connsiteY2" fmla="*/ 766762 h 766762"/>
                    <a:gd name="connsiteX3" fmla="*/ 1238250 w 1238250"/>
                    <a:gd name="connsiteY3" fmla="*/ 757236 h 766762"/>
                    <a:gd name="connsiteX4" fmla="*/ 233363 w 1238250"/>
                    <a:gd name="connsiteY4" fmla="*/ 0 h 766762"/>
                    <a:gd name="connsiteX0" fmla="*/ 233363 w 1238250"/>
                    <a:gd name="connsiteY0" fmla="*/ 0 h 773375"/>
                    <a:gd name="connsiteX1" fmla="*/ 0 w 1238250"/>
                    <a:gd name="connsiteY1" fmla="*/ 4763 h 773375"/>
                    <a:gd name="connsiteX2" fmla="*/ 952500 w 1238250"/>
                    <a:gd name="connsiteY2" fmla="*/ 766762 h 773375"/>
                    <a:gd name="connsiteX3" fmla="*/ 1238250 w 1238250"/>
                    <a:gd name="connsiteY3" fmla="*/ 771523 h 773375"/>
                    <a:gd name="connsiteX4" fmla="*/ 233363 w 1238250"/>
                    <a:gd name="connsiteY4" fmla="*/ 0 h 773375"/>
                    <a:gd name="connsiteX0" fmla="*/ 233363 w 1238250"/>
                    <a:gd name="connsiteY0" fmla="*/ 0 h 771523"/>
                    <a:gd name="connsiteX1" fmla="*/ 0 w 1238250"/>
                    <a:gd name="connsiteY1" fmla="*/ 4763 h 771523"/>
                    <a:gd name="connsiteX2" fmla="*/ 952500 w 1238250"/>
                    <a:gd name="connsiteY2" fmla="*/ 766762 h 771523"/>
                    <a:gd name="connsiteX3" fmla="*/ 1238250 w 1238250"/>
                    <a:gd name="connsiteY3" fmla="*/ 771523 h 771523"/>
                    <a:gd name="connsiteX4" fmla="*/ 233363 w 1238250"/>
                    <a:gd name="connsiteY4" fmla="*/ 0 h 771523"/>
                    <a:gd name="connsiteX0" fmla="*/ 233363 w 1238250"/>
                    <a:gd name="connsiteY0" fmla="*/ 0 h 771523"/>
                    <a:gd name="connsiteX1" fmla="*/ 0 w 1238250"/>
                    <a:gd name="connsiteY1" fmla="*/ 23466 h 771523"/>
                    <a:gd name="connsiteX2" fmla="*/ 952500 w 1238250"/>
                    <a:gd name="connsiteY2" fmla="*/ 766762 h 771523"/>
                    <a:gd name="connsiteX3" fmla="*/ 1238250 w 1238250"/>
                    <a:gd name="connsiteY3" fmla="*/ 771523 h 771523"/>
                    <a:gd name="connsiteX4" fmla="*/ 233363 w 1238250"/>
                    <a:gd name="connsiteY4" fmla="*/ 0 h 771523"/>
                    <a:gd name="connsiteX0" fmla="*/ 233363 w 1238250"/>
                    <a:gd name="connsiteY0" fmla="*/ 0 h 757496"/>
                    <a:gd name="connsiteX1" fmla="*/ 0 w 1238250"/>
                    <a:gd name="connsiteY1" fmla="*/ 9439 h 757496"/>
                    <a:gd name="connsiteX2" fmla="*/ 952500 w 1238250"/>
                    <a:gd name="connsiteY2" fmla="*/ 752735 h 757496"/>
                    <a:gd name="connsiteX3" fmla="*/ 1238250 w 1238250"/>
                    <a:gd name="connsiteY3" fmla="*/ 757496 h 757496"/>
                    <a:gd name="connsiteX4" fmla="*/ 233363 w 1238250"/>
                    <a:gd name="connsiteY4" fmla="*/ 0 h 757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8250" h="757496">
                      <a:moveTo>
                        <a:pt x="233363" y="0"/>
                      </a:moveTo>
                      <a:lnTo>
                        <a:pt x="0" y="9439"/>
                      </a:lnTo>
                      <a:lnTo>
                        <a:pt x="952500" y="752735"/>
                      </a:lnTo>
                      <a:cubicBezTo>
                        <a:pt x="1060450" y="744798"/>
                        <a:pt x="1035049" y="751145"/>
                        <a:pt x="1238250" y="757496"/>
                      </a:cubicBezTo>
                      <a:lnTo>
                        <a:pt x="233363" y="0"/>
                      </a:lnTo>
                      <a:close/>
                    </a:path>
                  </a:pathLst>
                </a:custGeom>
                <a:solidFill>
                  <a:srgbClr val="ED356A"/>
                </a:solidFill>
                <a:ln w="25400" cap="flat" cmpd="sng" algn="ctr">
                  <a:noFill/>
                  <a:prstDash val="soli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 lastClr="FFFFFF"/>
                    </a:solidFill>
                    <a:effectLst/>
                    <a:uLnTx/>
                    <a:uFillTx/>
                    <a:latin typeface="Calibri"/>
                    <a:ea typeface="+mn-ea"/>
                    <a:cs typeface="+mn-cs"/>
                  </a:endParaRPr>
                </a:p>
              </p:txBody>
            </p:sp>
            <p:sp>
              <p:nvSpPr>
                <p:cNvPr id="154" name="Rectangle 68">
                  <a:extLst>
                    <a:ext uri="{FF2B5EF4-FFF2-40B4-BE49-F238E27FC236}">
                      <a16:creationId xmlns:a16="http://schemas.microsoft.com/office/drawing/2014/main" id="{DB9F22EB-34DD-B44E-B8F0-F93A80887B1A}"/>
                    </a:ext>
                  </a:extLst>
                </p:cNvPr>
                <p:cNvSpPr>
                  <a:spLocks noChangeArrowheads="1"/>
                </p:cNvSpPr>
                <p:nvPr/>
              </p:nvSpPr>
              <p:spPr bwMode="auto">
                <a:xfrm>
                  <a:off x="1289719" y="5166823"/>
                  <a:ext cx="289686" cy="1351386"/>
                </a:xfrm>
                <a:prstGeom prst="rect">
                  <a:avLst/>
                </a:prstGeom>
                <a:solidFill>
                  <a:srgbClr val="E40000"/>
                </a:solidFill>
                <a:ln>
                  <a:noFill/>
                </a:ln>
                <a:extLst>
                  <a:ext uri="{91240B29-F687-4F45-9708-019B960494DF}">
                    <a14:hiddenLine xmlns:a14="http://schemas.microsoft.com/office/drawing/2010/main" w="25400">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srgbClr val="FFFFFF"/>
                    </a:solidFill>
                    <a:effectLst/>
                    <a:uLnTx/>
                    <a:uFillTx/>
                    <a:latin typeface="Calibri" panose="020F0502020204030204" pitchFamily="34" charset="0"/>
                    <a:ea typeface="ＭＳ Ｐゴシック" panose="020B0600070205080204" pitchFamily="34" charset="-128"/>
                    <a:cs typeface="+mn-cs"/>
                  </a:endParaRPr>
                </a:p>
              </p:txBody>
            </p:sp>
          </p:grpSp>
          <p:grpSp>
            <p:nvGrpSpPr>
              <p:cNvPr id="147" name="Group 61">
                <a:extLst>
                  <a:ext uri="{FF2B5EF4-FFF2-40B4-BE49-F238E27FC236}">
                    <a16:creationId xmlns:a16="http://schemas.microsoft.com/office/drawing/2014/main" id="{8EBA6A47-608B-5949-888D-EE10ACCBFCAC}"/>
                  </a:ext>
                </a:extLst>
              </p:cNvPr>
              <p:cNvGrpSpPr>
                <a:grpSpLocks/>
              </p:cNvGrpSpPr>
              <p:nvPr/>
            </p:nvGrpSpPr>
            <p:grpSpPr bwMode="auto">
              <a:xfrm>
                <a:off x="4816091" y="3049780"/>
                <a:ext cx="494208" cy="761128"/>
                <a:chOff x="335231" y="4405745"/>
                <a:chExt cx="1252537" cy="2138362"/>
              </a:xfrm>
            </p:grpSpPr>
            <p:sp>
              <p:nvSpPr>
                <p:cNvPr id="149" name="Freeform 148">
                  <a:extLst>
                    <a:ext uri="{FF2B5EF4-FFF2-40B4-BE49-F238E27FC236}">
                      <a16:creationId xmlns:a16="http://schemas.microsoft.com/office/drawing/2014/main" id="{8B0E7BF7-08BC-9E4B-BA69-36C0B14D8D1C}"/>
                    </a:ext>
                  </a:extLst>
                </p:cNvPr>
                <p:cNvSpPr/>
                <p:nvPr/>
              </p:nvSpPr>
              <p:spPr>
                <a:xfrm>
                  <a:off x="335231" y="4406992"/>
                  <a:ext cx="965619" cy="2136350"/>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6787" h="2138362">
                      <a:moveTo>
                        <a:pt x="0" y="0"/>
                      </a:moveTo>
                      <a:lnTo>
                        <a:pt x="0" y="1190625"/>
                      </a:lnTo>
                      <a:lnTo>
                        <a:pt x="966787" y="2138362"/>
                      </a:lnTo>
                      <a:cubicBezTo>
                        <a:pt x="965200" y="1673225"/>
                        <a:pt x="963612" y="1208087"/>
                        <a:pt x="962025" y="742950"/>
                      </a:cubicBezTo>
                      <a:lnTo>
                        <a:pt x="0" y="0"/>
                      </a:lnTo>
                      <a:close/>
                    </a:path>
                  </a:pathLst>
                </a:custGeom>
                <a:solidFill>
                  <a:srgbClr val="C00000"/>
                </a:solidFill>
                <a:ln w="25400" cap="flat" cmpd="sng" algn="ctr">
                  <a:noFill/>
                  <a:prstDash val="soli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 lastClr="FFFFFF"/>
                    </a:solidFill>
                    <a:effectLst/>
                    <a:uLnTx/>
                    <a:uFillTx/>
                    <a:latin typeface="Calibri"/>
                    <a:ea typeface="+mn-ea"/>
                    <a:cs typeface="+mn-cs"/>
                  </a:endParaRPr>
                </a:p>
              </p:txBody>
            </p:sp>
            <p:sp>
              <p:nvSpPr>
                <p:cNvPr id="150" name="Freeform 149">
                  <a:extLst>
                    <a:ext uri="{FF2B5EF4-FFF2-40B4-BE49-F238E27FC236}">
                      <a16:creationId xmlns:a16="http://schemas.microsoft.com/office/drawing/2014/main" id="{671F6074-CF54-2643-81D7-12EC582C9E91}"/>
                    </a:ext>
                  </a:extLst>
                </p:cNvPr>
                <p:cNvSpPr/>
                <p:nvPr/>
              </p:nvSpPr>
              <p:spPr>
                <a:xfrm>
                  <a:off x="351325" y="4411451"/>
                  <a:ext cx="1235186" cy="771586"/>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 name="connsiteX0" fmla="*/ 928688 w 1895475"/>
                    <a:gd name="connsiteY0" fmla="*/ 0 h 2138362"/>
                    <a:gd name="connsiteX1" fmla="*/ 0 w 1895475"/>
                    <a:gd name="connsiteY1" fmla="*/ 461963 h 2138362"/>
                    <a:gd name="connsiteX2" fmla="*/ 1895475 w 1895475"/>
                    <a:gd name="connsiteY2" fmla="*/ 2138362 h 2138362"/>
                    <a:gd name="connsiteX3" fmla="*/ 1890713 w 1895475"/>
                    <a:gd name="connsiteY3" fmla="*/ 742950 h 2138362"/>
                    <a:gd name="connsiteX4" fmla="*/ 928688 w 1895475"/>
                    <a:gd name="connsiteY4" fmla="*/ 0 h 2138362"/>
                    <a:gd name="connsiteX0" fmla="*/ 247650 w 1895475"/>
                    <a:gd name="connsiteY0" fmla="*/ 0 h 1738312"/>
                    <a:gd name="connsiteX1" fmla="*/ 0 w 1895475"/>
                    <a:gd name="connsiteY1" fmla="*/ 61913 h 1738312"/>
                    <a:gd name="connsiteX2" fmla="*/ 1895475 w 1895475"/>
                    <a:gd name="connsiteY2" fmla="*/ 1738312 h 1738312"/>
                    <a:gd name="connsiteX3" fmla="*/ 1890713 w 1895475"/>
                    <a:gd name="connsiteY3" fmla="*/ 342900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143000 w 1895475"/>
                    <a:gd name="connsiteY3" fmla="*/ 7762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143000 w 1895475"/>
                    <a:gd name="connsiteY3" fmla="*/ 7762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238250 w 1895475"/>
                    <a:gd name="connsiteY3" fmla="*/ 8143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238250 w 1895475"/>
                    <a:gd name="connsiteY3" fmla="*/ 814388 h 1738312"/>
                    <a:gd name="connsiteX4" fmla="*/ 247650 w 1895475"/>
                    <a:gd name="connsiteY4" fmla="*/ 0 h 1738312"/>
                    <a:gd name="connsiteX0" fmla="*/ 247650 w 1238250"/>
                    <a:gd name="connsiteY0" fmla="*/ 0 h 862012"/>
                    <a:gd name="connsiteX1" fmla="*/ 0 w 1238250"/>
                    <a:gd name="connsiteY1" fmla="*/ 61913 h 862012"/>
                    <a:gd name="connsiteX2" fmla="*/ 947738 w 1238250"/>
                    <a:gd name="connsiteY2" fmla="*/ 862012 h 862012"/>
                    <a:gd name="connsiteX3" fmla="*/ 1238250 w 1238250"/>
                    <a:gd name="connsiteY3" fmla="*/ 814388 h 862012"/>
                    <a:gd name="connsiteX4" fmla="*/ 247650 w 1238250"/>
                    <a:gd name="connsiteY4" fmla="*/ 0 h 862012"/>
                    <a:gd name="connsiteX0" fmla="*/ 247650 w 1238250"/>
                    <a:gd name="connsiteY0" fmla="*/ 0 h 823912"/>
                    <a:gd name="connsiteX1" fmla="*/ 0 w 1238250"/>
                    <a:gd name="connsiteY1" fmla="*/ 61913 h 823912"/>
                    <a:gd name="connsiteX2" fmla="*/ 952500 w 1238250"/>
                    <a:gd name="connsiteY2" fmla="*/ 823912 h 823912"/>
                    <a:gd name="connsiteX3" fmla="*/ 1238250 w 1238250"/>
                    <a:gd name="connsiteY3" fmla="*/ 814388 h 823912"/>
                    <a:gd name="connsiteX4" fmla="*/ 247650 w 1238250"/>
                    <a:gd name="connsiteY4" fmla="*/ 0 h 823912"/>
                    <a:gd name="connsiteX0" fmla="*/ 247650 w 1238250"/>
                    <a:gd name="connsiteY0" fmla="*/ 0 h 823912"/>
                    <a:gd name="connsiteX1" fmla="*/ 0 w 1238250"/>
                    <a:gd name="connsiteY1" fmla="*/ 61913 h 823912"/>
                    <a:gd name="connsiteX2" fmla="*/ 952500 w 1238250"/>
                    <a:gd name="connsiteY2" fmla="*/ 823912 h 823912"/>
                    <a:gd name="connsiteX3" fmla="*/ 1238250 w 1238250"/>
                    <a:gd name="connsiteY3" fmla="*/ 814388 h 823912"/>
                    <a:gd name="connsiteX4" fmla="*/ 247650 w 1238250"/>
                    <a:gd name="connsiteY4" fmla="*/ 0 h 823912"/>
                    <a:gd name="connsiteX0" fmla="*/ 233363 w 1238250"/>
                    <a:gd name="connsiteY0" fmla="*/ 0 h 766762"/>
                    <a:gd name="connsiteX1" fmla="*/ 0 w 1238250"/>
                    <a:gd name="connsiteY1" fmla="*/ 4763 h 766762"/>
                    <a:gd name="connsiteX2" fmla="*/ 952500 w 1238250"/>
                    <a:gd name="connsiteY2" fmla="*/ 766762 h 766762"/>
                    <a:gd name="connsiteX3" fmla="*/ 1238250 w 1238250"/>
                    <a:gd name="connsiteY3" fmla="*/ 757238 h 766762"/>
                    <a:gd name="connsiteX4" fmla="*/ 233363 w 1238250"/>
                    <a:gd name="connsiteY4" fmla="*/ 0 h 766762"/>
                    <a:gd name="connsiteX0" fmla="*/ 233363 w 1238250"/>
                    <a:gd name="connsiteY0" fmla="*/ 0 h 773376"/>
                    <a:gd name="connsiteX1" fmla="*/ 0 w 1238250"/>
                    <a:gd name="connsiteY1" fmla="*/ 4763 h 773376"/>
                    <a:gd name="connsiteX2" fmla="*/ 952500 w 1238250"/>
                    <a:gd name="connsiteY2" fmla="*/ 766762 h 773376"/>
                    <a:gd name="connsiteX3" fmla="*/ 1238250 w 1238250"/>
                    <a:gd name="connsiteY3" fmla="*/ 771525 h 773376"/>
                    <a:gd name="connsiteX4" fmla="*/ 233363 w 1238250"/>
                    <a:gd name="connsiteY4" fmla="*/ 0 h 773376"/>
                    <a:gd name="connsiteX0" fmla="*/ 233363 w 1238250"/>
                    <a:gd name="connsiteY0" fmla="*/ 0 h 766762"/>
                    <a:gd name="connsiteX1" fmla="*/ 0 w 1238250"/>
                    <a:gd name="connsiteY1" fmla="*/ 4763 h 766762"/>
                    <a:gd name="connsiteX2" fmla="*/ 952500 w 1238250"/>
                    <a:gd name="connsiteY2" fmla="*/ 766762 h 766762"/>
                    <a:gd name="connsiteX3" fmla="*/ 1238250 w 1238250"/>
                    <a:gd name="connsiteY3" fmla="*/ 757236 h 766762"/>
                    <a:gd name="connsiteX4" fmla="*/ 233363 w 1238250"/>
                    <a:gd name="connsiteY4" fmla="*/ 0 h 766762"/>
                    <a:gd name="connsiteX0" fmla="*/ 233363 w 1238250"/>
                    <a:gd name="connsiteY0" fmla="*/ 0 h 773375"/>
                    <a:gd name="connsiteX1" fmla="*/ 0 w 1238250"/>
                    <a:gd name="connsiteY1" fmla="*/ 4763 h 773375"/>
                    <a:gd name="connsiteX2" fmla="*/ 952500 w 1238250"/>
                    <a:gd name="connsiteY2" fmla="*/ 766762 h 773375"/>
                    <a:gd name="connsiteX3" fmla="*/ 1238250 w 1238250"/>
                    <a:gd name="connsiteY3" fmla="*/ 771523 h 773375"/>
                    <a:gd name="connsiteX4" fmla="*/ 233363 w 1238250"/>
                    <a:gd name="connsiteY4" fmla="*/ 0 h 773375"/>
                    <a:gd name="connsiteX0" fmla="*/ 233363 w 1238250"/>
                    <a:gd name="connsiteY0" fmla="*/ 0 h 771523"/>
                    <a:gd name="connsiteX1" fmla="*/ 0 w 1238250"/>
                    <a:gd name="connsiteY1" fmla="*/ 4763 h 771523"/>
                    <a:gd name="connsiteX2" fmla="*/ 952500 w 1238250"/>
                    <a:gd name="connsiteY2" fmla="*/ 766762 h 771523"/>
                    <a:gd name="connsiteX3" fmla="*/ 1238250 w 1238250"/>
                    <a:gd name="connsiteY3" fmla="*/ 771523 h 771523"/>
                    <a:gd name="connsiteX4" fmla="*/ 233363 w 1238250"/>
                    <a:gd name="connsiteY4" fmla="*/ 0 h 771523"/>
                    <a:gd name="connsiteX0" fmla="*/ 233363 w 1238250"/>
                    <a:gd name="connsiteY0" fmla="*/ 0 h 771523"/>
                    <a:gd name="connsiteX1" fmla="*/ 0 w 1238250"/>
                    <a:gd name="connsiteY1" fmla="*/ 23466 h 771523"/>
                    <a:gd name="connsiteX2" fmla="*/ 952500 w 1238250"/>
                    <a:gd name="connsiteY2" fmla="*/ 766762 h 771523"/>
                    <a:gd name="connsiteX3" fmla="*/ 1238250 w 1238250"/>
                    <a:gd name="connsiteY3" fmla="*/ 771523 h 771523"/>
                    <a:gd name="connsiteX4" fmla="*/ 233363 w 1238250"/>
                    <a:gd name="connsiteY4" fmla="*/ 0 h 771523"/>
                    <a:gd name="connsiteX0" fmla="*/ 233363 w 1238250"/>
                    <a:gd name="connsiteY0" fmla="*/ 0 h 757496"/>
                    <a:gd name="connsiteX1" fmla="*/ 0 w 1238250"/>
                    <a:gd name="connsiteY1" fmla="*/ 9439 h 757496"/>
                    <a:gd name="connsiteX2" fmla="*/ 952500 w 1238250"/>
                    <a:gd name="connsiteY2" fmla="*/ 752735 h 757496"/>
                    <a:gd name="connsiteX3" fmla="*/ 1238250 w 1238250"/>
                    <a:gd name="connsiteY3" fmla="*/ 757496 h 757496"/>
                    <a:gd name="connsiteX4" fmla="*/ 233363 w 1238250"/>
                    <a:gd name="connsiteY4" fmla="*/ 0 h 757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8250" h="757496">
                      <a:moveTo>
                        <a:pt x="233363" y="0"/>
                      </a:moveTo>
                      <a:lnTo>
                        <a:pt x="0" y="9439"/>
                      </a:lnTo>
                      <a:lnTo>
                        <a:pt x="952500" y="752735"/>
                      </a:lnTo>
                      <a:cubicBezTo>
                        <a:pt x="1060450" y="744798"/>
                        <a:pt x="1035049" y="751145"/>
                        <a:pt x="1238250" y="757496"/>
                      </a:cubicBezTo>
                      <a:lnTo>
                        <a:pt x="233363" y="0"/>
                      </a:lnTo>
                      <a:close/>
                    </a:path>
                  </a:pathLst>
                </a:custGeom>
                <a:solidFill>
                  <a:srgbClr val="ED356A"/>
                </a:solidFill>
                <a:ln w="25400" cap="flat" cmpd="sng" algn="ctr">
                  <a:noFill/>
                  <a:prstDash val="soli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 lastClr="FFFFFF"/>
                    </a:solidFill>
                    <a:effectLst/>
                    <a:uLnTx/>
                    <a:uFillTx/>
                    <a:latin typeface="Calibri"/>
                    <a:ea typeface="+mn-ea"/>
                    <a:cs typeface="+mn-cs"/>
                  </a:endParaRPr>
                </a:p>
              </p:txBody>
            </p:sp>
            <p:sp>
              <p:nvSpPr>
                <p:cNvPr id="151" name="Rectangle 65">
                  <a:extLst>
                    <a:ext uri="{FF2B5EF4-FFF2-40B4-BE49-F238E27FC236}">
                      <a16:creationId xmlns:a16="http://schemas.microsoft.com/office/drawing/2014/main" id="{24B1948E-031B-0E41-806A-4FBC399FCA5C}"/>
                    </a:ext>
                  </a:extLst>
                </p:cNvPr>
                <p:cNvSpPr>
                  <a:spLocks noChangeArrowheads="1"/>
                </p:cNvSpPr>
                <p:nvPr/>
              </p:nvSpPr>
              <p:spPr bwMode="auto">
                <a:xfrm>
                  <a:off x="1296825" y="5178575"/>
                  <a:ext cx="289686" cy="1351389"/>
                </a:xfrm>
                <a:prstGeom prst="rect">
                  <a:avLst/>
                </a:prstGeom>
                <a:solidFill>
                  <a:srgbClr val="E40000"/>
                </a:solidFill>
                <a:ln>
                  <a:noFill/>
                </a:ln>
                <a:extLst>
                  <a:ext uri="{91240B29-F687-4F45-9708-019B960494DF}">
                    <a14:hiddenLine xmlns:a14="http://schemas.microsoft.com/office/drawing/2010/main" w="25400">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srgbClr val="FFFFFF"/>
                    </a:solidFill>
                    <a:effectLst/>
                    <a:uLnTx/>
                    <a:uFillTx/>
                    <a:latin typeface="Calibri" panose="020F0502020204030204" pitchFamily="34" charset="0"/>
                    <a:ea typeface="ＭＳ Ｐゴシック" panose="020B0600070205080204" pitchFamily="34" charset="-128"/>
                    <a:cs typeface="+mn-cs"/>
                  </a:endParaRPr>
                </a:p>
              </p:txBody>
            </p:sp>
          </p:grpSp>
          <p:grpSp>
            <p:nvGrpSpPr>
              <p:cNvPr id="203" name="Group 61">
                <a:extLst>
                  <a:ext uri="{FF2B5EF4-FFF2-40B4-BE49-F238E27FC236}">
                    <a16:creationId xmlns:a16="http://schemas.microsoft.com/office/drawing/2014/main" id="{A84018EA-3016-6944-815C-BDA0454861B8}"/>
                  </a:ext>
                </a:extLst>
              </p:cNvPr>
              <p:cNvGrpSpPr>
                <a:grpSpLocks/>
              </p:cNvGrpSpPr>
              <p:nvPr/>
            </p:nvGrpSpPr>
            <p:grpSpPr bwMode="auto">
              <a:xfrm>
                <a:off x="4621648" y="3053943"/>
                <a:ext cx="494208" cy="761128"/>
                <a:chOff x="335231" y="4405745"/>
                <a:chExt cx="1252537" cy="2138362"/>
              </a:xfrm>
            </p:grpSpPr>
            <p:sp>
              <p:nvSpPr>
                <p:cNvPr id="204" name="Freeform 203">
                  <a:extLst>
                    <a:ext uri="{FF2B5EF4-FFF2-40B4-BE49-F238E27FC236}">
                      <a16:creationId xmlns:a16="http://schemas.microsoft.com/office/drawing/2014/main" id="{A877B87A-03DB-5F4A-A8C2-6E39BA84A122}"/>
                    </a:ext>
                  </a:extLst>
                </p:cNvPr>
                <p:cNvSpPr/>
                <p:nvPr/>
              </p:nvSpPr>
              <p:spPr>
                <a:xfrm>
                  <a:off x="335231" y="4406992"/>
                  <a:ext cx="965619" cy="2136350"/>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6787" h="2138362">
                      <a:moveTo>
                        <a:pt x="0" y="0"/>
                      </a:moveTo>
                      <a:lnTo>
                        <a:pt x="0" y="1190625"/>
                      </a:lnTo>
                      <a:lnTo>
                        <a:pt x="966787" y="2138362"/>
                      </a:lnTo>
                      <a:cubicBezTo>
                        <a:pt x="965200" y="1673225"/>
                        <a:pt x="963612" y="1208087"/>
                        <a:pt x="962025" y="742950"/>
                      </a:cubicBezTo>
                      <a:lnTo>
                        <a:pt x="0" y="0"/>
                      </a:lnTo>
                      <a:close/>
                    </a:path>
                  </a:pathLst>
                </a:custGeom>
                <a:solidFill>
                  <a:srgbClr val="C00000"/>
                </a:solidFill>
                <a:ln w="25400" cap="flat" cmpd="sng" algn="ctr">
                  <a:noFill/>
                  <a:prstDash val="soli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 lastClr="FFFFFF"/>
                    </a:solidFill>
                    <a:effectLst/>
                    <a:uLnTx/>
                    <a:uFillTx/>
                    <a:latin typeface="Calibri"/>
                    <a:ea typeface="+mn-ea"/>
                    <a:cs typeface="+mn-cs"/>
                  </a:endParaRPr>
                </a:p>
              </p:txBody>
            </p:sp>
            <p:sp>
              <p:nvSpPr>
                <p:cNvPr id="205" name="Freeform 204">
                  <a:extLst>
                    <a:ext uri="{FF2B5EF4-FFF2-40B4-BE49-F238E27FC236}">
                      <a16:creationId xmlns:a16="http://schemas.microsoft.com/office/drawing/2014/main" id="{D4629751-292C-9C46-8380-46F69573297B}"/>
                    </a:ext>
                  </a:extLst>
                </p:cNvPr>
                <p:cNvSpPr/>
                <p:nvPr/>
              </p:nvSpPr>
              <p:spPr>
                <a:xfrm>
                  <a:off x="351325" y="4411451"/>
                  <a:ext cx="1235186" cy="771586"/>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 name="connsiteX0" fmla="*/ 928688 w 1895475"/>
                    <a:gd name="connsiteY0" fmla="*/ 0 h 2138362"/>
                    <a:gd name="connsiteX1" fmla="*/ 0 w 1895475"/>
                    <a:gd name="connsiteY1" fmla="*/ 461963 h 2138362"/>
                    <a:gd name="connsiteX2" fmla="*/ 1895475 w 1895475"/>
                    <a:gd name="connsiteY2" fmla="*/ 2138362 h 2138362"/>
                    <a:gd name="connsiteX3" fmla="*/ 1890713 w 1895475"/>
                    <a:gd name="connsiteY3" fmla="*/ 742950 h 2138362"/>
                    <a:gd name="connsiteX4" fmla="*/ 928688 w 1895475"/>
                    <a:gd name="connsiteY4" fmla="*/ 0 h 2138362"/>
                    <a:gd name="connsiteX0" fmla="*/ 247650 w 1895475"/>
                    <a:gd name="connsiteY0" fmla="*/ 0 h 1738312"/>
                    <a:gd name="connsiteX1" fmla="*/ 0 w 1895475"/>
                    <a:gd name="connsiteY1" fmla="*/ 61913 h 1738312"/>
                    <a:gd name="connsiteX2" fmla="*/ 1895475 w 1895475"/>
                    <a:gd name="connsiteY2" fmla="*/ 1738312 h 1738312"/>
                    <a:gd name="connsiteX3" fmla="*/ 1890713 w 1895475"/>
                    <a:gd name="connsiteY3" fmla="*/ 342900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143000 w 1895475"/>
                    <a:gd name="connsiteY3" fmla="*/ 7762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143000 w 1895475"/>
                    <a:gd name="connsiteY3" fmla="*/ 7762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238250 w 1895475"/>
                    <a:gd name="connsiteY3" fmla="*/ 8143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238250 w 1895475"/>
                    <a:gd name="connsiteY3" fmla="*/ 814388 h 1738312"/>
                    <a:gd name="connsiteX4" fmla="*/ 247650 w 1895475"/>
                    <a:gd name="connsiteY4" fmla="*/ 0 h 1738312"/>
                    <a:gd name="connsiteX0" fmla="*/ 247650 w 1238250"/>
                    <a:gd name="connsiteY0" fmla="*/ 0 h 862012"/>
                    <a:gd name="connsiteX1" fmla="*/ 0 w 1238250"/>
                    <a:gd name="connsiteY1" fmla="*/ 61913 h 862012"/>
                    <a:gd name="connsiteX2" fmla="*/ 947738 w 1238250"/>
                    <a:gd name="connsiteY2" fmla="*/ 862012 h 862012"/>
                    <a:gd name="connsiteX3" fmla="*/ 1238250 w 1238250"/>
                    <a:gd name="connsiteY3" fmla="*/ 814388 h 862012"/>
                    <a:gd name="connsiteX4" fmla="*/ 247650 w 1238250"/>
                    <a:gd name="connsiteY4" fmla="*/ 0 h 862012"/>
                    <a:gd name="connsiteX0" fmla="*/ 247650 w 1238250"/>
                    <a:gd name="connsiteY0" fmla="*/ 0 h 823912"/>
                    <a:gd name="connsiteX1" fmla="*/ 0 w 1238250"/>
                    <a:gd name="connsiteY1" fmla="*/ 61913 h 823912"/>
                    <a:gd name="connsiteX2" fmla="*/ 952500 w 1238250"/>
                    <a:gd name="connsiteY2" fmla="*/ 823912 h 823912"/>
                    <a:gd name="connsiteX3" fmla="*/ 1238250 w 1238250"/>
                    <a:gd name="connsiteY3" fmla="*/ 814388 h 823912"/>
                    <a:gd name="connsiteX4" fmla="*/ 247650 w 1238250"/>
                    <a:gd name="connsiteY4" fmla="*/ 0 h 823912"/>
                    <a:gd name="connsiteX0" fmla="*/ 247650 w 1238250"/>
                    <a:gd name="connsiteY0" fmla="*/ 0 h 823912"/>
                    <a:gd name="connsiteX1" fmla="*/ 0 w 1238250"/>
                    <a:gd name="connsiteY1" fmla="*/ 61913 h 823912"/>
                    <a:gd name="connsiteX2" fmla="*/ 952500 w 1238250"/>
                    <a:gd name="connsiteY2" fmla="*/ 823912 h 823912"/>
                    <a:gd name="connsiteX3" fmla="*/ 1238250 w 1238250"/>
                    <a:gd name="connsiteY3" fmla="*/ 814388 h 823912"/>
                    <a:gd name="connsiteX4" fmla="*/ 247650 w 1238250"/>
                    <a:gd name="connsiteY4" fmla="*/ 0 h 823912"/>
                    <a:gd name="connsiteX0" fmla="*/ 233363 w 1238250"/>
                    <a:gd name="connsiteY0" fmla="*/ 0 h 766762"/>
                    <a:gd name="connsiteX1" fmla="*/ 0 w 1238250"/>
                    <a:gd name="connsiteY1" fmla="*/ 4763 h 766762"/>
                    <a:gd name="connsiteX2" fmla="*/ 952500 w 1238250"/>
                    <a:gd name="connsiteY2" fmla="*/ 766762 h 766762"/>
                    <a:gd name="connsiteX3" fmla="*/ 1238250 w 1238250"/>
                    <a:gd name="connsiteY3" fmla="*/ 757238 h 766762"/>
                    <a:gd name="connsiteX4" fmla="*/ 233363 w 1238250"/>
                    <a:gd name="connsiteY4" fmla="*/ 0 h 766762"/>
                    <a:gd name="connsiteX0" fmla="*/ 233363 w 1238250"/>
                    <a:gd name="connsiteY0" fmla="*/ 0 h 773376"/>
                    <a:gd name="connsiteX1" fmla="*/ 0 w 1238250"/>
                    <a:gd name="connsiteY1" fmla="*/ 4763 h 773376"/>
                    <a:gd name="connsiteX2" fmla="*/ 952500 w 1238250"/>
                    <a:gd name="connsiteY2" fmla="*/ 766762 h 773376"/>
                    <a:gd name="connsiteX3" fmla="*/ 1238250 w 1238250"/>
                    <a:gd name="connsiteY3" fmla="*/ 771525 h 773376"/>
                    <a:gd name="connsiteX4" fmla="*/ 233363 w 1238250"/>
                    <a:gd name="connsiteY4" fmla="*/ 0 h 773376"/>
                    <a:gd name="connsiteX0" fmla="*/ 233363 w 1238250"/>
                    <a:gd name="connsiteY0" fmla="*/ 0 h 766762"/>
                    <a:gd name="connsiteX1" fmla="*/ 0 w 1238250"/>
                    <a:gd name="connsiteY1" fmla="*/ 4763 h 766762"/>
                    <a:gd name="connsiteX2" fmla="*/ 952500 w 1238250"/>
                    <a:gd name="connsiteY2" fmla="*/ 766762 h 766762"/>
                    <a:gd name="connsiteX3" fmla="*/ 1238250 w 1238250"/>
                    <a:gd name="connsiteY3" fmla="*/ 757236 h 766762"/>
                    <a:gd name="connsiteX4" fmla="*/ 233363 w 1238250"/>
                    <a:gd name="connsiteY4" fmla="*/ 0 h 766762"/>
                    <a:gd name="connsiteX0" fmla="*/ 233363 w 1238250"/>
                    <a:gd name="connsiteY0" fmla="*/ 0 h 773375"/>
                    <a:gd name="connsiteX1" fmla="*/ 0 w 1238250"/>
                    <a:gd name="connsiteY1" fmla="*/ 4763 h 773375"/>
                    <a:gd name="connsiteX2" fmla="*/ 952500 w 1238250"/>
                    <a:gd name="connsiteY2" fmla="*/ 766762 h 773375"/>
                    <a:gd name="connsiteX3" fmla="*/ 1238250 w 1238250"/>
                    <a:gd name="connsiteY3" fmla="*/ 771523 h 773375"/>
                    <a:gd name="connsiteX4" fmla="*/ 233363 w 1238250"/>
                    <a:gd name="connsiteY4" fmla="*/ 0 h 773375"/>
                    <a:gd name="connsiteX0" fmla="*/ 233363 w 1238250"/>
                    <a:gd name="connsiteY0" fmla="*/ 0 h 771523"/>
                    <a:gd name="connsiteX1" fmla="*/ 0 w 1238250"/>
                    <a:gd name="connsiteY1" fmla="*/ 4763 h 771523"/>
                    <a:gd name="connsiteX2" fmla="*/ 952500 w 1238250"/>
                    <a:gd name="connsiteY2" fmla="*/ 766762 h 771523"/>
                    <a:gd name="connsiteX3" fmla="*/ 1238250 w 1238250"/>
                    <a:gd name="connsiteY3" fmla="*/ 771523 h 771523"/>
                    <a:gd name="connsiteX4" fmla="*/ 233363 w 1238250"/>
                    <a:gd name="connsiteY4" fmla="*/ 0 h 771523"/>
                    <a:gd name="connsiteX0" fmla="*/ 233363 w 1238250"/>
                    <a:gd name="connsiteY0" fmla="*/ 0 h 771523"/>
                    <a:gd name="connsiteX1" fmla="*/ 0 w 1238250"/>
                    <a:gd name="connsiteY1" fmla="*/ 23466 h 771523"/>
                    <a:gd name="connsiteX2" fmla="*/ 952500 w 1238250"/>
                    <a:gd name="connsiteY2" fmla="*/ 766762 h 771523"/>
                    <a:gd name="connsiteX3" fmla="*/ 1238250 w 1238250"/>
                    <a:gd name="connsiteY3" fmla="*/ 771523 h 771523"/>
                    <a:gd name="connsiteX4" fmla="*/ 233363 w 1238250"/>
                    <a:gd name="connsiteY4" fmla="*/ 0 h 771523"/>
                    <a:gd name="connsiteX0" fmla="*/ 233363 w 1238250"/>
                    <a:gd name="connsiteY0" fmla="*/ 0 h 757496"/>
                    <a:gd name="connsiteX1" fmla="*/ 0 w 1238250"/>
                    <a:gd name="connsiteY1" fmla="*/ 9439 h 757496"/>
                    <a:gd name="connsiteX2" fmla="*/ 952500 w 1238250"/>
                    <a:gd name="connsiteY2" fmla="*/ 752735 h 757496"/>
                    <a:gd name="connsiteX3" fmla="*/ 1238250 w 1238250"/>
                    <a:gd name="connsiteY3" fmla="*/ 757496 h 757496"/>
                    <a:gd name="connsiteX4" fmla="*/ 233363 w 1238250"/>
                    <a:gd name="connsiteY4" fmla="*/ 0 h 757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8250" h="757496">
                      <a:moveTo>
                        <a:pt x="233363" y="0"/>
                      </a:moveTo>
                      <a:lnTo>
                        <a:pt x="0" y="9439"/>
                      </a:lnTo>
                      <a:lnTo>
                        <a:pt x="952500" y="752735"/>
                      </a:lnTo>
                      <a:cubicBezTo>
                        <a:pt x="1060450" y="744798"/>
                        <a:pt x="1035049" y="751145"/>
                        <a:pt x="1238250" y="757496"/>
                      </a:cubicBezTo>
                      <a:lnTo>
                        <a:pt x="233363" y="0"/>
                      </a:lnTo>
                      <a:close/>
                    </a:path>
                  </a:pathLst>
                </a:custGeom>
                <a:solidFill>
                  <a:srgbClr val="ED356A"/>
                </a:solidFill>
                <a:ln w="25400" cap="flat" cmpd="sng" algn="ctr">
                  <a:noFill/>
                  <a:prstDash val="soli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 lastClr="FFFFFF"/>
                    </a:solidFill>
                    <a:effectLst/>
                    <a:uLnTx/>
                    <a:uFillTx/>
                    <a:latin typeface="Calibri"/>
                    <a:ea typeface="+mn-ea"/>
                    <a:cs typeface="+mn-cs"/>
                  </a:endParaRPr>
                </a:p>
              </p:txBody>
            </p:sp>
            <p:sp>
              <p:nvSpPr>
                <p:cNvPr id="206" name="Rectangle 65">
                  <a:extLst>
                    <a:ext uri="{FF2B5EF4-FFF2-40B4-BE49-F238E27FC236}">
                      <a16:creationId xmlns:a16="http://schemas.microsoft.com/office/drawing/2014/main" id="{549A4DDD-F461-2345-B6CC-E7011D8916B0}"/>
                    </a:ext>
                  </a:extLst>
                </p:cNvPr>
                <p:cNvSpPr>
                  <a:spLocks noChangeArrowheads="1"/>
                </p:cNvSpPr>
                <p:nvPr/>
              </p:nvSpPr>
              <p:spPr bwMode="auto">
                <a:xfrm>
                  <a:off x="1296825" y="5178575"/>
                  <a:ext cx="289686" cy="1351389"/>
                </a:xfrm>
                <a:prstGeom prst="rect">
                  <a:avLst/>
                </a:prstGeom>
                <a:solidFill>
                  <a:srgbClr val="E40000"/>
                </a:solidFill>
                <a:ln>
                  <a:noFill/>
                </a:ln>
                <a:extLst>
                  <a:ext uri="{91240B29-F687-4F45-9708-019B960494DF}">
                    <a14:hiddenLine xmlns:a14="http://schemas.microsoft.com/office/drawing/2010/main" w="25400">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srgbClr val="FFFFFF"/>
                    </a:solidFill>
                    <a:effectLst/>
                    <a:uLnTx/>
                    <a:uFillTx/>
                    <a:latin typeface="Calibri" panose="020F0502020204030204" pitchFamily="34" charset="0"/>
                    <a:ea typeface="ＭＳ Ｐゴシック" panose="020B0600070205080204" pitchFamily="34" charset="-128"/>
                    <a:cs typeface="+mn-cs"/>
                  </a:endParaRPr>
                </a:p>
              </p:txBody>
            </p:sp>
          </p:grpSp>
        </p:grpSp>
        <p:cxnSp>
          <p:nvCxnSpPr>
            <p:cNvPr id="17" name="Straight Connector 16">
              <a:extLst>
                <a:ext uri="{FF2B5EF4-FFF2-40B4-BE49-F238E27FC236}">
                  <a16:creationId xmlns:a16="http://schemas.microsoft.com/office/drawing/2014/main" id="{E9EDF9F3-6222-AB41-A132-50D0D344E84F}"/>
                </a:ext>
              </a:extLst>
            </p:cNvPr>
            <p:cNvCxnSpPr>
              <a:cxnSpLocks/>
            </p:cNvCxnSpPr>
            <p:nvPr/>
          </p:nvCxnSpPr>
          <p:spPr>
            <a:xfrm flipH="1">
              <a:off x="2972773" y="5696183"/>
              <a:ext cx="193163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4" name="Group 23">
            <a:extLst>
              <a:ext uri="{FF2B5EF4-FFF2-40B4-BE49-F238E27FC236}">
                <a16:creationId xmlns:a16="http://schemas.microsoft.com/office/drawing/2014/main" id="{8CF8F38F-0026-3541-8248-4367CE19639B}"/>
              </a:ext>
            </a:extLst>
          </p:cNvPr>
          <p:cNvGrpSpPr/>
          <p:nvPr/>
        </p:nvGrpSpPr>
        <p:grpSpPr>
          <a:xfrm>
            <a:off x="5397500" y="4063641"/>
            <a:ext cx="609600" cy="628987"/>
            <a:chOff x="5486400" y="4101741"/>
            <a:chExt cx="609600" cy="628987"/>
          </a:xfrm>
        </p:grpSpPr>
        <p:sp>
          <p:nvSpPr>
            <p:cNvPr id="112" name="Freeform 10">
              <a:extLst>
                <a:ext uri="{FF2B5EF4-FFF2-40B4-BE49-F238E27FC236}">
                  <a16:creationId xmlns:a16="http://schemas.microsoft.com/office/drawing/2014/main" id="{7793E5EB-2CBF-704E-8E72-9F0A5CB5A075}"/>
                </a:ext>
              </a:extLst>
            </p:cNvPr>
            <p:cNvSpPr>
              <a:spLocks/>
            </p:cNvSpPr>
            <p:nvPr/>
          </p:nvSpPr>
          <p:spPr bwMode="auto">
            <a:xfrm flipH="1">
              <a:off x="5658360" y="4102100"/>
              <a:ext cx="176916" cy="454025"/>
            </a:xfrm>
            <a:custGeom>
              <a:avLst/>
              <a:gdLst>
                <a:gd name="T0" fmla="*/ 2147483647 w 12213"/>
                <a:gd name="T1" fmla="*/ 2147483647 h 10000"/>
                <a:gd name="T2" fmla="*/ 0 w 12213"/>
                <a:gd name="T3" fmla="*/ 0 h 10000"/>
                <a:gd name="T4" fmla="*/ 0 w 12213"/>
                <a:gd name="T5" fmla="*/ 2147483647 h 10000"/>
                <a:gd name="T6" fmla="*/ 2147483647 w 12213"/>
                <a:gd name="T7" fmla="*/ 2147483647 h 10000"/>
                <a:gd name="T8" fmla="*/ 2147483647 w 12213"/>
                <a:gd name="T9" fmla="*/ 2147483647 h 10000"/>
                <a:gd name="T10" fmla="*/ 0 60000 65536"/>
                <a:gd name="T11" fmla="*/ 0 60000 65536"/>
                <a:gd name="T12" fmla="*/ 0 60000 65536"/>
                <a:gd name="T13" fmla="*/ 0 60000 65536"/>
                <a:gd name="T14" fmla="*/ 0 60000 65536"/>
                <a:gd name="connsiteX0" fmla="*/ 12224 w 12711"/>
                <a:gd name="connsiteY0" fmla="*/ 4661 h 7743"/>
                <a:gd name="connsiteX1" fmla="*/ 498 w 12711"/>
                <a:gd name="connsiteY1" fmla="*/ 0 h 7743"/>
                <a:gd name="connsiteX2" fmla="*/ 0 w 12711"/>
                <a:gd name="connsiteY2" fmla="*/ 7743 h 7743"/>
                <a:gd name="connsiteX3" fmla="*/ 12711 w 12711"/>
                <a:gd name="connsiteY3" fmla="*/ 6473 h 7743"/>
                <a:gd name="connsiteX4" fmla="*/ 12224 w 12711"/>
                <a:gd name="connsiteY4" fmla="*/ 4661 h 77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11" h="7743">
                  <a:moveTo>
                    <a:pt x="12224" y="4661"/>
                  </a:moveTo>
                  <a:lnTo>
                    <a:pt x="498" y="0"/>
                  </a:lnTo>
                  <a:lnTo>
                    <a:pt x="0" y="7743"/>
                  </a:lnTo>
                  <a:lnTo>
                    <a:pt x="12711" y="6473"/>
                  </a:lnTo>
                  <a:lnTo>
                    <a:pt x="12224" y="4661"/>
                  </a:lnTo>
                  <a:close/>
                </a:path>
              </a:pathLst>
            </a:custGeom>
            <a:gradFill rotWithShape="1">
              <a:gsLst>
                <a:gs pos="0">
                  <a:srgbClr val="3333CC"/>
                </a:gs>
                <a:gs pos="100000">
                  <a:srgbClr val="FFFF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117" name="Group 190">
              <a:extLst>
                <a:ext uri="{FF2B5EF4-FFF2-40B4-BE49-F238E27FC236}">
                  <a16:creationId xmlns:a16="http://schemas.microsoft.com/office/drawing/2014/main" id="{AC979BFC-E642-744F-9DC1-BADB697791A8}"/>
                </a:ext>
              </a:extLst>
            </p:cNvPr>
            <p:cNvGrpSpPr>
              <a:grpSpLocks/>
            </p:cNvGrpSpPr>
            <p:nvPr/>
          </p:nvGrpSpPr>
          <p:grpSpPr bwMode="auto">
            <a:xfrm flipH="1">
              <a:off x="5486400" y="4355542"/>
              <a:ext cx="350533" cy="375186"/>
              <a:chOff x="-44" y="1473"/>
              <a:chExt cx="981" cy="1105"/>
            </a:xfrm>
          </p:grpSpPr>
          <p:pic>
            <p:nvPicPr>
              <p:cNvPr id="118" name="Picture 191" descr="desktop_computer_stylized_medium">
                <a:extLst>
                  <a:ext uri="{FF2B5EF4-FFF2-40B4-BE49-F238E27FC236}">
                    <a16:creationId xmlns:a16="http://schemas.microsoft.com/office/drawing/2014/main" id="{736C455F-8687-0644-9BAB-D641A51B10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9" name="Freeform 192">
                <a:extLst>
                  <a:ext uri="{FF2B5EF4-FFF2-40B4-BE49-F238E27FC236}">
                    <a16:creationId xmlns:a16="http://schemas.microsoft.com/office/drawing/2014/main" id="{2F5B8C3C-D867-384D-B512-9A636B471BA5}"/>
                  </a:ext>
                </a:extLst>
              </p:cNvPr>
              <p:cNvSpPr>
                <a:spLocks/>
              </p:cNvSpPr>
              <p:nvPr/>
            </p:nvSpPr>
            <p:spPr bwMode="auto">
              <a:xfrm flipH="1">
                <a:off x="374" y="1579"/>
                <a:ext cx="477" cy="506"/>
              </a:xfrm>
              <a:custGeom>
                <a:avLst/>
                <a:gdLst>
                  <a:gd name="T0" fmla="*/ 0 w 356"/>
                  <a:gd name="T1" fmla="*/ 0 h 368"/>
                  <a:gd name="T2" fmla="*/ 43382 w 356"/>
                  <a:gd name="T3" fmla="*/ 3172 h 368"/>
                  <a:gd name="T4" fmla="*/ 51464 w 356"/>
                  <a:gd name="T5" fmla="*/ 66095 h 368"/>
                  <a:gd name="T6" fmla="*/ 11342 w 356"/>
                  <a:gd name="T7" fmla="*/ 82660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23" name="Group 22">
              <a:extLst>
                <a:ext uri="{FF2B5EF4-FFF2-40B4-BE49-F238E27FC236}">
                  <a16:creationId xmlns:a16="http://schemas.microsoft.com/office/drawing/2014/main" id="{353C0199-62D3-6F48-8939-D9C39B61FAF4}"/>
                </a:ext>
              </a:extLst>
            </p:cNvPr>
            <p:cNvGrpSpPr/>
            <p:nvPr/>
          </p:nvGrpSpPr>
          <p:grpSpPr>
            <a:xfrm>
              <a:off x="5831973" y="4101741"/>
              <a:ext cx="264027" cy="451210"/>
              <a:chOff x="5831973" y="4101740"/>
              <a:chExt cx="295777" cy="502587"/>
            </a:xfrm>
          </p:grpSpPr>
          <p:sp>
            <p:nvSpPr>
              <p:cNvPr id="114" name="Rectangle 24">
                <a:extLst>
                  <a:ext uri="{FF2B5EF4-FFF2-40B4-BE49-F238E27FC236}">
                    <a16:creationId xmlns:a16="http://schemas.microsoft.com/office/drawing/2014/main" id="{429B5AEE-1F47-7F43-9636-D936822F588A}"/>
                  </a:ext>
                </a:extLst>
              </p:cNvPr>
              <p:cNvSpPr>
                <a:spLocks noChangeArrowheads="1"/>
              </p:cNvSpPr>
              <p:nvPr/>
            </p:nvSpPr>
            <p:spPr bwMode="auto">
              <a:xfrm>
                <a:off x="5831973" y="4101740"/>
                <a:ext cx="295777" cy="502587"/>
              </a:xfrm>
              <a:prstGeom prst="rect">
                <a:avLst/>
              </a:prstGeom>
              <a:solidFill>
                <a:srgbClr val="FFFFFF"/>
              </a:solidFill>
              <a:ln w="9525">
                <a:solidFill>
                  <a:srgbClr val="000000"/>
                </a:solidFill>
                <a:miter lim="800000"/>
                <a:headEnd/>
                <a:tailEnd/>
              </a:ln>
              <a:effectLst>
                <a:outerShdw blurRad="50800" dist="38100" dir="2700000" algn="tl" rotWithShape="0">
                  <a:prstClr val="black">
                    <a:alpha val="40000"/>
                  </a:prstClr>
                </a:outerShdw>
              </a:effectLst>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22" name="Group 21">
                <a:extLst>
                  <a:ext uri="{FF2B5EF4-FFF2-40B4-BE49-F238E27FC236}">
                    <a16:creationId xmlns:a16="http://schemas.microsoft.com/office/drawing/2014/main" id="{E5D92F00-ABB5-E44E-A2E6-C8C218DD732B}"/>
                  </a:ext>
                </a:extLst>
              </p:cNvPr>
              <p:cNvGrpSpPr/>
              <p:nvPr/>
            </p:nvGrpSpPr>
            <p:grpSpPr>
              <a:xfrm>
                <a:off x="5832475" y="4197350"/>
                <a:ext cx="295275" cy="307975"/>
                <a:chOff x="5832475" y="4197350"/>
                <a:chExt cx="295275" cy="307975"/>
              </a:xfrm>
            </p:grpSpPr>
            <p:cxnSp>
              <p:nvCxnSpPr>
                <p:cNvPr id="11" name="Straight Connector 10">
                  <a:extLst>
                    <a:ext uri="{FF2B5EF4-FFF2-40B4-BE49-F238E27FC236}">
                      <a16:creationId xmlns:a16="http://schemas.microsoft.com/office/drawing/2014/main" id="{8C633B10-A8EE-F749-A263-B00982789560}"/>
                    </a:ext>
                  </a:extLst>
                </p:cNvPr>
                <p:cNvCxnSpPr>
                  <a:cxnSpLocks/>
                </p:cNvCxnSpPr>
                <p:nvPr/>
              </p:nvCxnSpPr>
              <p:spPr>
                <a:xfrm>
                  <a:off x="5835650" y="4305300"/>
                  <a:ext cx="292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C585E959-0F41-AC45-8ACF-4B548946D1F2}"/>
                    </a:ext>
                  </a:extLst>
                </p:cNvPr>
                <p:cNvCxnSpPr>
                  <a:cxnSpLocks/>
                </p:cNvCxnSpPr>
                <p:nvPr/>
              </p:nvCxnSpPr>
              <p:spPr>
                <a:xfrm>
                  <a:off x="5835650" y="4197350"/>
                  <a:ext cx="292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7F4A0E50-9EDE-554A-A2C3-B6C198AF3E55}"/>
                    </a:ext>
                  </a:extLst>
                </p:cNvPr>
                <p:cNvCxnSpPr>
                  <a:cxnSpLocks/>
                </p:cNvCxnSpPr>
                <p:nvPr/>
              </p:nvCxnSpPr>
              <p:spPr>
                <a:xfrm>
                  <a:off x="5832475" y="4413250"/>
                  <a:ext cx="292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F1EFFB3B-ABD3-F54B-AC79-99F2EC5F3CBA}"/>
                    </a:ext>
                  </a:extLst>
                </p:cNvPr>
                <p:cNvCxnSpPr>
                  <a:cxnSpLocks/>
                </p:cNvCxnSpPr>
                <p:nvPr/>
              </p:nvCxnSpPr>
              <p:spPr>
                <a:xfrm>
                  <a:off x="5832475" y="4505325"/>
                  <a:ext cx="292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grpSp>
      </p:grpSp>
      <p:grpSp>
        <p:nvGrpSpPr>
          <p:cNvPr id="25" name="Group 24">
            <a:extLst>
              <a:ext uri="{FF2B5EF4-FFF2-40B4-BE49-F238E27FC236}">
                <a16:creationId xmlns:a16="http://schemas.microsoft.com/office/drawing/2014/main" id="{E2F18F8F-3DE9-9D40-A6F4-642CE6C034E9}"/>
              </a:ext>
            </a:extLst>
          </p:cNvPr>
          <p:cNvGrpSpPr/>
          <p:nvPr/>
        </p:nvGrpSpPr>
        <p:grpSpPr>
          <a:xfrm>
            <a:off x="3630569" y="5751891"/>
            <a:ext cx="719335" cy="546078"/>
            <a:chOff x="6454273" y="3133725"/>
            <a:chExt cx="719335" cy="546078"/>
          </a:xfrm>
        </p:grpSpPr>
        <p:sp>
          <p:nvSpPr>
            <p:cNvPr id="157" name="Freeform 10">
              <a:extLst>
                <a:ext uri="{FF2B5EF4-FFF2-40B4-BE49-F238E27FC236}">
                  <a16:creationId xmlns:a16="http://schemas.microsoft.com/office/drawing/2014/main" id="{A3E08F8A-79F3-664D-94EC-D6F2A56013FD}"/>
                </a:ext>
              </a:extLst>
            </p:cNvPr>
            <p:cNvSpPr>
              <a:spLocks/>
            </p:cNvSpPr>
            <p:nvPr/>
          </p:nvSpPr>
          <p:spPr bwMode="auto">
            <a:xfrm>
              <a:off x="6709285" y="3133725"/>
              <a:ext cx="176916" cy="454025"/>
            </a:xfrm>
            <a:custGeom>
              <a:avLst/>
              <a:gdLst>
                <a:gd name="T0" fmla="*/ 2147483647 w 12213"/>
                <a:gd name="T1" fmla="*/ 2147483647 h 10000"/>
                <a:gd name="T2" fmla="*/ 0 w 12213"/>
                <a:gd name="T3" fmla="*/ 0 h 10000"/>
                <a:gd name="T4" fmla="*/ 0 w 12213"/>
                <a:gd name="T5" fmla="*/ 2147483647 h 10000"/>
                <a:gd name="T6" fmla="*/ 2147483647 w 12213"/>
                <a:gd name="T7" fmla="*/ 2147483647 h 10000"/>
                <a:gd name="T8" fmla="*/ 2147483647 w 12213"/>
                <a:gd name="T9" fmla="*/ 2147483647 h 10000"/>
                <a:gd name="T10" fmla="*/ 0 60000 65536"/>
                <a:gd name="T11" fmla="*/ 0 60000 65536"/>
                <a:gd name="T12" fmla="*/ 0 60000 65536"/>
                <a:gd name="T13" fmla="*/ 0 60000 65536"/>
                <a:gd name="T14" fmla="*/ 0 60000 65536"/>
                <a:gd name="connsiteX0" fmla="*/ 12224 w 12711"/>
                <a:gd name="connsiteY0" fmla="*/ 4661 h 7743"/>
                <a:gd name="connsiteX1" fmla="*/ 498 w 12711"/>
                <a:gd name="connsiteY1" fmla="*/ 0 h 7743"/>
                <a:gd name="connsiteX2" fmla="*/ 0 w 12711"/>
                <a:gd name="connsiteY2" fmla="*/ 7743 h 7743"/>
                <a:gd name="connsiteX3" fmla="*/ 12711 w 12711"/>
                <a:gd name="connsiteY3" fmla="*/ 6473 h 7743"/>
                <a:gd name="connsiteX4" fmla="*/ 12224 w 12711"/>
                <a:gd name="connsiteY4" fmla="*/ 4661 h 77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11" h="7743">
                  <a:moveTo>
                    <a:pt x="12224" y="4661"/>
                  </a:moveTo>
                  <a:lnTo>
                    <a:pt x="498" y="0"/>
                  </a:lnTo>
                  <a:lnTo>
                    <a:pt x="0" y="7743"/>
                  </a:lnTo>
                  <a:lnTo>
                    <a:pt x="12711" y="6473"/>
                  </a:lnTo>
                  <a:lnTo>
                    <a:pt x="12224" y="4661"/>
                  </a:lnTo>
                  <a:close/>
                </a:path>
              </a:pathLst>
            </a:custGeom>
            <a:gradFill rotWithShape="1">
              <a:gsLst>
                <a:gs pos="0">
                  <a:srgbClr val="3333CC"/>
                </a:gs>
                <a:gs pos="100000">
                  <a:srgbClr val="FFFF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158" name="Group 190">
              <a:extLst>
                <a:ext uri="{FF2B5EF4-FFF2-40B4-BE49-F238E27FC236}">
                  <a16:creationId xmlns:a16="http://schemas.microsoft.com/office/drawing/2014/main" id="{F12EFD77-1ED9-6B45-9162-440ED30B8E2D}"/>
                </a:ext>
              </a:extLst>
            </p:cNvPr>
            <p:cNvGrpSpPr>
              <a:grpSpLocks/>
            </p:cNvGrpSpPr>
            <p:nvPr/>
          </p:nvGrpSpPr>
          <p:grpSpPr bwMode="auto">
            <a:xfrm flipH="1">
              <a:off x="6823075" y="3304617"/>
              <a:ext cx="350533" cy="375186"/>
              <a:chOff x="-44" y="1473"/>
              <a:chExt cx="981" cy="1105"/>
            </a:xfrm>
          </p:grpSpPr>
          <p:pic>
            <p:nvPicPr>
              <p:cNvPr id="194" name="Picture 191" descr="desktop_computer_stylized_medium">
                <a:extLst>
                  <a:ext uri="{FF2B5EF4-FFF2-40B4-BE49-F238E27FC236}">
                    <a16:creationId xmlns:a16="http://schemas.microsoft.com/office/drawing/2014/main" id="{86973CCF-C1DF-0841-9018-188BE9D90B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5" name="Freeform 192">
                <a:extLst>
                  <a:ext uri="{FF2B5EF4-FFF2-40B4-BE49-F238E27FC236}">
                    <a16:creationId xmlns:a16="http://schemas.microsoft.com/office/drawing/2014/main" id="{1BA2C98A-B2E0-1342-9C53-DFB6BA77407C}"/>
                  </a:ext>
                </a:extLst>
              </p:cNvPr>
              <p:cNvSpPr>
                <a:spLocks/>
              </p:cNvSpPr>
              <p:nvPr/>
            </p:nvSpPr>
            <p:spPr bwMode="auto">
              <a:xfrm flipH="1">
                <a:off x="374" y="1579"/>
                <a:ext cx="477" cy="506"/>
              </a:xfrm>
              <a:custGeom>
                <a:avLst/>
                <a:gdLst>
                  <a:gd name="T0" fmla="*/ 0 w 356"/>
                  <a:gd name="T1" fmla="*/ 0 h 368"/>
                  <a:gd name="T2" fmla="*/ 43382 w 356"/>
                  <a:gd name="T3" fmla="*/ 3172 h 368"/>
                  <a:gd name="T4" fmla="*/ 51464 w 356"/>
                  <a:gd name="T5" fmla="*/ 66095 h 368"/>
                  <a:gd name="T6" fmla="*/ 11342 w 356"/>
                  <a:gd name="T7" fmla="*/ 82660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159" name="Group 158">
              <a:extLst>
                <a:ext uri="{FF2B5EF4-FFF2-40B4-BE49-F238E27FC236}">
                  <a16:creationId xmlns:a16="http://schemas.microsoft.com/office/drawing/2014/main" id="{B7C3CAC9-57A9-1945-80E8-09659DEFBF5A}"/>
                </a:ext>
              </a:extLst>
            </p:cNvPr>
            <p:cNvGrpSpPr/>
            <p:nvPr/>
          </p:nvGrpSpPr>
          <p:grpSpPr>
            <a:xfrm>
              <a:off x="6454273" y="3142891"/>
              <a:ext cx="264027" cy="451210"/>
              <a:chOff x="5831973" y="4101740"/>
              <a:chExt cx="295777" cy="502587"/>
            </a:xfrm>
          </p:grpSpPr>
          <p:sp>
            <p:nvSpPr>
              <p:cNvPr id="160" name="Rectangle 24">
                <a:extLst>
                  <a:ext uri="{FF2B5EF4-FFF2-40B4-BE49-F238E27FC236}">
                    <a16:creationId xmlns:a16="http://schemas.microsoft.com/office/drawing/2014/main" id="{9BCBF979-1AB3-4D4C-B901-DF34754E95CA}"/>
                  </a:ext>
                </a:extLst>
              </p:cNvPr>
              <p:cNvSpPr>
                <a:spLocks noChangeArrowheads="1"/>
              </p:cNvSpPr>
              <p:nvPr/>
            </p:nvSpPr>
            <p:spPr bwMode="auto">
              <a:xfrm>
                <a:off x="5831973" y="4101740"/>
                <a:ext cx="295777" cy="502587"/>
              </a:xfrm>
              <a:prstGeom prst="rect">
                <a:avLst/>
              </a:prstGeom>
              <a:solidFill>
                <a:srgbClr val="FFFFFF"/>
              </a:solidFill>
              <a:ln w="9525">
                <a:solidFill>
                  <a:srgbClr val="000000"/>
                </a:solidFill>
                <a:miter lim="800000"/>
                <a:headEnd/>
                <a:tailEnd/>
              </a:ln>
              <a:effectLst>
                <a:outerShdw blurRad="50800" dist="38100" dir="2700000" algn="tl" rotWithShape="0">
                  <a:prstClr val="black">
                    <a:alpha val="40000"/>
                  </a:prstClr>
                </a:outerShdw>
              </a:effectLst>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161" name="Group 160">
                <a:extLst>
                  <a:ext uri="{FF2B5EF4-FFF2-40B4-BE49-F238E27FC236}">
                    <a16:creationId xmlns:a16="http://schemas.microsoft.com/office/drawing/2014/main" id="{20089A24-B476-774D-9E8B-49EF82FD4800}"/>
                  </a:ext>
                </a:extLst>
              </p:cNvPr>
              <p:cNvGrpSpPr/>
              <p:nvPr/>
            </p:nvGrpSpPr>
            <p:grpSpPr>
              <a:xfrm>
                <a:off x="5832475" y="4197350"/>
                <a:ext cx="295275" cy="307975"/>
                <a:chOff x="5832475" y="4197350"/>
                <a:chExt cx="295275" cy="307975"/>
              </a:xfrm>
            </p:grpSpPr>
            <p:cxnSp>
              <p:nvCxnSpPr>
                <p:cNvPr id="162" name="Straight Connector 161">
                  <a:extLst>
                    <a:ext uri="{FF2B5EF4-FFF2-40B4-BE49-F238E27FC236}">
                      <a16:creationId xmlns:a16="http://schemas.microsoft.com/office/drawing/2014/main" id="{5F09FA03-D6E3-7A4D-8049-92D0A194764C}"/>
                    </a:ext>
                  </a:extLst>
                </p:cNvPr>
                <p:cNvCxnSpPr>
                  <a:cxnSpLocks/>
                </p:cNvCxnSpPr>
                <p:nvPr/>
              </p:nvCxnSpPr>
              <p:spPr>
                <a:xfrm>
                  <a:off x="5835650" y="4305300"/>
                  <a:ext cx="292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EA0EBC5D-D027-824C-A722-68415C4F414C}"/>
                    </a:ext>
                  </a:extLst>
                </p:cNvPr>
                <p:cNvCxnSpPr>
                  <a:cxnSpLocks/>
                </p:cNvCxnSpPr>
                <p:nvPr/>
              </p:nvCxnSpPr>
              <p:spPr>
                <a:xfrm>
                  <a:off x="5835650" y="4197350"/>
                  <a:ext cx="292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705A996D-CE7D-CE46-9EA4-5FC548A3380F}"/>
                    </a:ext>
                  </a:extLst>
                </p:cNvPr>
                <p:cNvCxnSpPr>
                  <a:cxnSpLocks/>
                </p:cNvCxnSpPr>
                <p:nvPr/>
              </p:nvCxnSpPr>
              <p:spPr>
                <a:xfrm>
                  <a:off x="5832475" y="4413250"/>
                  <a:ext cx="292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5C053301-7047-704A-A52B-F49445AABC22}"/>
                    </a:ext>
                  </a:extLst>
                </p:cNvPr>
                <p:cNvCxnSpPr>
                  <a:cxnSpLocks/>
                </p:cNvCxnSpPr>
                <p:nvPr/>
              </p:nvCxnSpPr>
              <p:spPr>
                <a:xfrm>
                  <a:off x="5832475" y="4505325"/>
                  <a:ext cx="2921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grpSp>
      </p:grpSp>
      <p:sp>
        <p:nvSpPr>
          <p:cNvPr id="27" name="Freeform 26">
            <a:extLst>
              <a:ext uri="{FF2B5EF4-FFF2-40B4-BE49-F238E27FC236}">
                <a16:creationId xmlns:a16="http://schemas.microsoft.com/office/drawing/2014/main" id="{F36AC441-14B9-214A-9BCB-978EA6F915F7}"/>
              </a:ext>
            </a:extLst>
          </p:cNvPr>
          <p:cNvSpPr/>
          <p:nvPr/>
        </p:nvSpPr>
        <p:spPr>
          <a:xfrm>
            <a:off x="4223838" y="4617911"/>
            <a:ext cx="1958882" cy="1476814"/>
          </a:xfrm>
          <a:custGeom>
            <a:avLst/>
            <a:gdLst>
              <a:gd name="connsiteX0" fmla="*/ 0 w 1809670"/>
              <a:gd name="connsiteY0" fmla="*/ 1560984 h 1560984"/>
              <a:gd name="connsiteX1" fmla="*/ 0 w 1809670"/>
              <a:gd name="connsiteY1" fmla="*/ 1560984 h 1560984"/>
              <a:gd name="connsiteX2" fmla="*/ 765188 w 1809670"/>
              <a:gd name="connsiteY2" fmla="*/ 1059786 h 1560984"/>
              <a:gd name="connsiteX3" fmla="*/ 1086567 w 1809670"/>
              <a:gd name="connsiteY3" fmla="*/ 1055960 h 1560984"/>
              <a:gd name="connsiteX4" fmla="*/ 1798193 w 1809670"/>
              <a:gd name="connsiteY4" fmla="*/ 780492 h 1560984"/>
              <a:gd name="connsiteX5" fmla="*/ 1809670 w 1809670"/>
              <a:gd name="connsiteY5" fmla="*/ 623629 h 1560984"/>
              <a:gd name="connsiteX6" fmla="*/ 1136305 w 1809670"/>
              <a:gd name="connsiteY6" fmla="*/ 218079 h 1560984"/>
              <a:gd name="connsiteX7" fmla="*/ 1178390 w 1809670"/>
              <a:gd name="connsiteY7" fmla="*/ 0 h 1560984"/>
              <a:gd name="connsiteX0" fmla="*/ 3826 w 1813496"/>
              <a:gd name="connsiteY0" fmla="*/ 1560984 h 1560984"/>
              <a:gd name="connsiteX1" fmla="*/ 0 w 1813496"/>
              <a:gd name="connsiteY1" fmla="*/ 1358209 h 1560984"/>
              <a:gd name="connsiteX2" fmla="*/ 769014 w 1813496"/>
              <a:gd name="connsiteY2" fmla="*/ 1059786 h 1560984"/>
              <a:gd name="connsiteX3" fmla="*/ 1090393 w 1813496"/>
              <a:gd name="connsiteY3" fmla="*/ 1055960 h 1560984"/>
              <a:gd name="connsiteX4" fmla="*/ 1802019 w 1813496"/>
              <a:gd name="connsiteY4" fmla="*/ 780492 h 1560984"/>
              <a:gd name="connsiteX5" fmla="*/ 1813496 w 1813496"/>
              <a:gd name="connsiteY5" fmla="*/ 623629 h 1560984"/>
              <a:gd name="connsiteX6" fmla="*/ 1140131 w 1813496"/>
              <a:gd name="connsiteY6" fmla="*/ 218079 h 1560984"/>
              <a:gd name="connsiteX7" fmla="*/ 1182216 w 1813496"/>
              <a:gd name="connsiteY7" fmla="*/ 0 h 1560984"/>
              <a:gd name="connsiteX0" fmla="*/ 57824 w 1867494"/>
              <a:gd name="connsiteY0" fmla="*/ 1560984 h 1560984"/>
              <a:gd name="connsiteX1" fmla="*/ 53998 w 1867494"/>
              <a:gd name="connsiteY1" fmla="*/ 1358209 h 1560984"/>
              <a:gd name="connsiteX2" fmla="*/ 796231 w 1867494"/>
              <a:gd name="connsiteY2" fmla="*/ 1048308 h 1560984"/>
              <a:gd name="connsiteX3" fmla="*/ 1144391 w 1867494"/>
              <a:gd name="connsiteY3" fmla="*/ 1055960 h 1560984"/>
              <a:gd name="connsiteX4" fmla="*/ 1856017 w 1867494"/>
              <a:gd name="connsiteY4" fmla="*/ 780492 h 1560984"/>
              <a:gd name="connsiteX5" fmla="*/ 1867494 w 1867494"/>
              <a:gd name="connsiteY5" fmla="*/ 623629 h 1560984"/>
              <a:gd name="connsiteX6" fmla="*/ 1194129 w 1867494"/>
              <a:gd name="connsiteY6" fmla="*/ 218079 h 1560984"/>
              <a:gd name="connsiteX7" fmla="*/ 1236214 w 1867494"/>
              <a:gd name="connsiteY7" fmla="*/ 0 h 1560984"/>
              <a:gd name="connsiteX0" fmla="*/ 0 w 1809670"/>
              <a:gd name="connsiteY0" fmla="*/ 1560984 h 1560984"/>
              <a:gd name="connsiteX1" fmla="*/ 738407 w 1809670"/>
              <a:gd name="connsiteY1" fmla="*/ 1048308 h 1560984"/>
              <a:gd name="connsiteX2" fmla="*/ 1086567 w 1809670"/>
              <a:gd name="connsiteY2" fmla="*/ 1055960 h 1560984"/>
              <a:gd name="connsiteX3" fmla="*/ 1798193 w 1809670"/>
              <a:gd name="connsiteY3" fmla="*/ 780492 h 1560984"/>
              <a:gd name="connsiteX4" fmla="*/ 1809670 w 1809670"/>
              <a:gd name="connsiteY4" fmla="*/ 623629 h 1560984"/>
              <a:gd name="connsiteX5" fmla="*/ 1136305 w 1809670"/>
              <a:gd name="connsiteY5" fmla="*/ 218079 h 1560984"/>
              <a:gd name="connsiteX6" fmla="*/ 1178390 w 1809670"/>
              <a:gd name="connsiteY6" fmla="*/ 0 h 1560984"/>
              <a:gd name="connsiteX0" fmla="*/ 0 w 1882363"/>
              <a:gd name="connsiteY0" fmla="*/ 1476814 h 1476814"/>
              <a:gd name="connsiteX1" fmla="*/ 811100 w 1882363"/>
              <a:gd name="connsiteY1" fmla="*/ 1048308 h 1476814"/>
              <a:gd name="connsiteX2" fmla="*/ 1159260 w 1882363"/>
              <a:gd name="connsiteY2" fmla="*/ 1055960 h 1476814"/>
              <a:gd name="connsiteX3" fmla="*/ 1870886 w 1882363"/>
              <a:gd name="connsiteY3" fmla="*/ 780492 h 1476814"/>
              <a:gd name="connsiteX4" fmla="*/ 1882363 w 1882363"/>
              <a:gd name="connsiteY4" fmla="*/ 623629 h 1476814"/>
              <a:gd name="connsiteX5" fmla="*/ 1208998 w 1882363"/>
              <a:gd name="connsiteY5" fmla="*/ 218079 h 1476814"/>
              <a:gd name="connsiteX6" fmla="*/ 1251083 w 1882363"/>
              <a:gd name="connsiteY6" fmla="*/ 0 h 1476814"/>
              <a:gd name="connsiteX0" fmla="*/ 0 w 1958882"/>
              <a:gd name="connsiteY0" fmla="*/ 1476814 h 1476814"/>
              <a:gd name="connsiteX1" fmla="*/ 887619 w 1958882"/>
              <a:gd name="connsiteY1" fmla="*/ 1048308 h 1476814"/>
              <a:gd name="connsiteX2" fmla="*/ 1235779 w 1958882"/>
              <a:gd name="connsiteY2" fmla="*/ 1055960 h 1476814"/>
              <a:gd name="connsiteX3" fmla="*/ 1947405 w 1958882"/>
              <a:gd name="connsiteY3" fmla="*/ 780492 h 1476814"/>
              <a:gd name="connsiteX4" fmla="*/ 1958882 w 1958882"/>
              <a:gd name="connsiteY4" fmla="*/ 623629 h 1476814"/>
              <a:gd name="connsiteX5" fmla="*/ 1285517 w 1958882"/>
              <a:gd name="connsiteY5" fmla="*/ 218079 h 1476814"/>
              <a:gd name="connsiteX6" fmla="*/ 1327602 w 1958882"/>
              <a:gd name="connsiteY6" fmla="*/ 0 h 1476814"/>
              <a:gd name="connsiteX0" fmla="*/ 0 w 1958882"/>
              <a:gd name="connsiteY0" fmla="*/ 1476814 h 1476814"/>
              <a:gd name="connsiteX1" fmla="*/ 887619 w 1958882"/>
              <a:gd name="connsiteY1" fmla="*/ 1048308 h 1476814"/>
              <a:gd name="connsiteX2" fmla="*/ 1235779 w 1958882"/>
              <a:gd name="connsiteY2" fmla="*/ 1055960 h 1476814"/>
              <a:gd name="connsiteX3" fmla="*/ 1947405 w 1958882"/>
              <a:gd name="connsiteY3" fmla="*/ 780492 h 1476814"/>
              <a:gd name="connsiteX4" fmla="*/ 1958882 w 1958882"/>
              <a:gd name="connsiteY4" fmla="*/ 623629 h 1476814"/>
              <a:gd name="connsiteX5" fmla="*/ 1285517 w 1958882"/>
              <a:gd name="connsiteY5" fmla="*/ 218079 h 1476814"/>
              <a:gd name="connsiteX6" fmla="*/ 1327602 w 1958882"/>
              <a:gd name="connsiteY6" fmla="*/ 0 h 1476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8882" h="1476814">
                <a:moveTo>
                  <a:pt x="0" y="1476814"/>
                </a:moveTo>
                <a:cubicBezTo>
                  <a:pt x="192094" y="1377658"/>
                  <a:pt x="706525" y="1132479"/>
                  <a:pt x="887619" y="1048308"/>
                </a:cubicBezTo>
                <a:lnTo>
                  <a:pt x="1235779" y="1055960"/>
                </a:lnTo>
                <a:lnTo>
                  <a:pt x="1947405" y="780492"/>
                </a:lnTo>
                <a:lnTo>
                  <a:pt x="1958882" y="623629"/>
                </a:lnTo>
                <a:lnTo>
                  <a:pt x="1285517" y="218079"/>
                </a:lnTo>
                <a:lnTo>
                  <a:pt x="1327602" y="0"/>
                </a:lnTo>
              </a:path>
            </a:pathLst>
          </a:cu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8" name="Oval 27">
            <a:extLst>
              <a:ext uri="{FF2B5EF4-FFF2-40B4-BE49-F238E27FC236}">
                <a16:creationId xmlns:a16="http://schemas.microsoft.com/office/drawing/2014/main" id="{47B171D8-935D-0F43-9FDB-7A32B04E971D}"/>
              </a:ext>
            </a:extLst>
          </p:cNvPr>
          <p:cNvSpPr/>
          <p:nvPr/>
        </p:nvSpPr>
        <p:spPr>
          <a:xfrm>
            <a:off x="5543550" y="5391150"/>
            <a:ext cx="133350" cy="371475"/>
          </a:xfrm>
          <a:prstGeom prst="ellipse">
            <a:avLst/>
          </a:pr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39" name="Slide Number Placeholder 2">
            <a:extLst>
              <a:ext uri="{FF2B5EF4-FFF2-40B4-BE49-F238E27FC236}">
                <a16:creationId xmlns:a16="http://schemas.microsoft.com/office/drawing/2014/main" id="{CE78A417-FD79-B646-BFE4-E2CED177C180}"/>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132</a:t>
            </a:fld>
            <a:endParaRPr lang="en-US" dirty="0"/>
          </a:p>
        </p:txBody>
      </p:sp>
    </p:spTree>
    <p:extLst>
      <p:ext uri="{BB962C8B-B14F-4D97-AF65-F5344CB8AC3E}">
        <p14:creationId xmlns:p14="http://schemas.microsoft.com/office/powerpoint/2010/main" val="2266185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dissolve">
                                      <p:cBhvr>
                                        <p:cTn id="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1EBE03E1-A40C-1E40-BB55-6DDFE64A0442}"/>
              </a:ext>
            </a:extLst>
          </p:cNvPr>
          <p:cNvGrpSpPr/>
          <p:nvPr/>
        </p:nvGrpSpPr>
        <p:grpSpPr>
          <a:xfrm>
            <a:off x="4094463" y="4691367"/>
            <a:ext cx="2885057" cy="1481137"/>
            <a:chOff x="4094463" y="4691367"/>
            <a:chExt cx="2885057" cy="1481137"/>
          </a:xfrm>
        </p:grpSpPr>
        <p:sp>
          <p:nvSpPr>
            <p:cNvPr id="189" name="Freeform 2">
              <a:extLst>
                <a:ext uri="{FF2B5EF4-FFF2-40B4-BE49-F238E27FC236}">
                  <a16:creationId xmlns:a16="http://schemas.microsoft.com/office/drawing/2014/main" id="{9A546185-6077-2340-8A96-0F02D5D7C779}"/>
                </a:ext>
              </a:extLst>
            </p:cNvPr>
            <p:cNvSpPr>
              <a:spLocks/>
            </p:cNvSpPr>
            <p:nvPr/>
          </p:nvSpPr>
          <p:spPr bwMode="auto">
            <a:xfrm>
              <a:off x="4129957" y="4691367"/>
              <a:ext cx="2849563" cy="1481137"/>
            </a:xfrm>
            <a:custGeom>
              <a:avLst/>
              <a:gdLst>
                <a:gd name="T0" fmla="*/ 2147483647 w 1794"/>
                <a:gd name="T1" fmla="*/ 2147483647 h 933"/>
                <a:gd name="T2" fmla="*/ 2147483647 w 1794"/>
                <a:gd name="T3" fmla="*/ 2147483647 h 933"/>
                <a:gd name="T4" fmla="*/ 2147483647 w 1794"/>
                <a:gd name="T5" fmla="*/ 2147483647 h 933"/>
                <a:gd name="T6" fmla="*/ 2147483647 w 1794"/>
                <a:gd name="T7" fmla="*/ 2147483647 h 933"/>
                <a:gd name="T8" fmla="*/ 2147483647 w 1794"/>
                <a:gd name="T9" fmla="*/ 2147483647 h 933"/>
                <a:gd name="T10" fmla="*/ 2147483647 w 1794"/>
                <a:gd name="T11" fmla="*/ 2147483647 h 933"/>
                <a:gd name="T12" fmla="*/ 2147483647 w 1794"/>
                <a:gd name="T13" fmla="*/ 2147483647 h 933"/>
                <a:gd name="T14" fmla="*/ 2147483647 w 1794"/>
                <a:gd name="T15" fmla="*/ 2147483647 h 933"/>
                <a:gd name="T16" fmla="*/ 2147483647 w 1794"/>
                <a:gd name="T17" fmla="*/ 2147483647 h 933"/>
                <a:gd name="T18" fmla="*/ 2147483647 w 1794"/>
                <a:gd name="T19" fmla="*/ 2147483647 h 933"/>
                <a:gd name="T20" fmla="*/ 2147483647 w 1794"/>
                <a:gd name="T21" fmla="*/ 2147483647 h 93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794"/>
                <a:gd name="T34" fmla="*/ 0 h 933"/>
                <a:gd name="T35" fmla="*/ 1794 w 1794"/>
                <a:gd name="T36" fmla="*/ 933 h 93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794" h="933">
                  <a:moveTo>
                    <a:pt x="6" y="483"/>
                  </a:moveTo>
                  <a:cubicBezTo>
                    <a:pt x="0" y="365"/>
                    <a:pt x="16" y="189"/>
                    <a:pt x="108" y="125"/>
                  </a:cubicBezTo>
                  <a:cubicBezTo>
                    <a:pt x="200" y="61"/>
                    <a:pt x="389" y="116"/>
                    <a:pt x="559" y="100"/>
                  </a:cubicBezTo>
                  <a:cubicBezTo>
                    <a:pt x="729" y="84"/>
                    <a:pt x="935" y="0"/>
                    <a:pt x="1128" y="29"/>
                  </a:cubicBezTo>
                  <a:cubicBezTo>
                    <a:pt x="1321" y="58"/>
                    <a:pt x="1638" y="142"/>
                    <a:pt x="1716" y="275"/>
                  </a:cubicBezTo>
                  <a:cubicBezTo>
                    <a:pt x="1794" y="408"/>
                    <a:pt x="1652" y="721"/>
                    <a:pt x="1596" y="827"/>
                  </a:cubicBezTo>
                  <a:cubicBezTo>
                    <a:pt x="1540" y="933"/>
                    <a:pt x="1506" y="894"/>
                    <a:pt x="1380" y="911"/>
                  </a:cubicBezTo>
                  <a:cubicBezTo>
                    <a:pt x="1254" y="928"/>
                    <a:pt x="1001" y="929"/>
                    <a:pt x="840" y="929"/>
                  </a:cubicBezTo>
                  <a:cubicBezTo>
                    <a:pt x="679" y="929"/>
                    <a:pt x="530" y="927"/>
                    <a:pt x="414" y="911"/>
                  </a:cubicBezTo>
                  <a:cubicBezTo>
                    <a:pt x="298" y="895"/>
                    <a:pt x="211" y="903"/>
                    <a:pt x="143" y="832"/>
                  </a:cubicBezTo>
                  <a:cubicBezTo>
                    <a:pt x="75" y="761"/>
                    <a:pt x="4" y="624"/>
                    <a:pt x="6" y="483"/>
                  </a:cubicBezTo>
                  <a:close/>
                </a:path>
              </a:pathLst>
            </a:custGeom>
            <a:solidFill>
              <a:srgbClr val="9CDFF9"/>
            </a:solidFill>
            <a:ln>
              <a:noFill/>
            </a:ln>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4" name="Group 3">
              <a:extLst>
                <a:ext uri="{FF2B5EF4-FFF2-40B4-BE49-F238E27FC236}">
                  <a16:creationId xmlns:a16="http://schemas.microsoft.com/office/drawing/2014/main" id="{40979929-3895-E541-88C5-08B90173C1D4}"/>
                </a:ext>
              </a:extLst>
            </p:cNvPr>
            <p:cNvGrpSpPr/>
            <p:nvPr/>
          </p:nvGrpSpPr>
          <p:grpSpPr>
            <a:xfrm>
              <a:off x="5035264" y="5554092"/>
              <a:ext cx="496248" cy="260542"/>
              <a:chOff x="7141236" y="6068702"/>
              <a:chExt cx="496248" cy="260542"/>
            </a:xfrm>
          </p:grpSpPr>
          <p:sp>
            <p:nvSpPr>
              <p:cNvPr id="357" name="Freeform 356">
                <a:extLst>
                  <a:ext uri="{FF2B5EF4-FFF2-40B4-BE49-F238E27FC236}">
                    <a16:creationId xmlns:a16="http://schemas.microsoft.com/office/drawing/2014/main" id="{0CA65D85-D056-864E-B0EC-70D8C181B47E}"/>
                  </a:ext>
                </a:extLst>
              </p:cNvPr>
              <p:cNvSpPr/>
              <p:nvPr/>
            </p:nvSpPr>
            <p:spPr>
              <a:xfrm>
                <a:off x="7141236" y="6158887"/>
                <a:ext cx="496248" cy="170357"/>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E40000"/>
                  </a:gs>
                  <a:gs pos="21000">
                    <a:schemeClr val="bg1"/>
                  </a:gs>
                  <a:gs pos="51000">
                    <a:srgbClr val="ED356A"/>
                  </a:gs>
                  <a:gs pos="100000">
                    <a:srgbClr val="E40000"/>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358" name="Oval 357">
                <a:extLst>
                  <a:ext uri="{FF2B5EF4-FFF2-40B4-BE49-F238E27FC236}">
                    <a16:creationId xmlns:a16="http://schemas.microsoft.com/office/drawing/2014/main" id="{09E25CE5-3538-A147-95F2-FE0F002533C9}"/>
                  </a:ext>
                </a:extLst>
              </p:cNvPr>
              <p:cNvSpPr/>
              <p:nvPr/>
            </p:nvSpPr>
            <p:spPr>
              <a:xfrm>
                <a:off x="7141522" y="6068702"/>
                <a:ext cx="495647" cy="168664"/>
              </a:xfrm>
              <a:prstGeom prst="ellipse">
                <a:avLst/>
              </a:prstGeom>
              <a:solidFill>
                <a:srgbClr val="FA376E"/>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359" name="Group 358">
                <a:extLst>
                  <a:ext uri="{FF2B5EF4-FFF2-40B4-BE49-F238E27FC236}">
                    <a16:creationId xmlns:a16="http://schemas.microsoft.com/office/drawing/2014/main" id="{B88C1E52-4F13-B54A-A8B3-B882AA5360C7}"/>
                  </a:ext>
                </a:extLst>
              </p:cNvPr>
              <p:cNvGrpSpPr/>
              <p:nvPr/>
            </p:nvGrpSpPr>
            <p:grpSpPr>
              <a:xfrm>
                <a:off x="7214834" y="6090139"/>
                <a:ext cx="348960" cy="123931"/>
                <a:chOff x="7786941" y="2884917"/>
                <a:chExt cx="897649" cy="353919"/>
              </a:xfrm>
            </p:grpSpPr>
            <p:sp>
              <p:nvSpPr>
                <p:cNvPr id="360" name="Freeform 359">
                  <a:extLst>
                    <a:ext uri="{FF2B5EF4-FFF2-40B4-BE49-F238E27FC236}">
                      <a16:creationId xmlns:a16="http://schemas.microsoft.com/office/drawing/2014/main" id="{3EA6F082-8061-C547-AAD1-5C5B16809106}"/>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E4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1" name="Freeform 360">
                  <a:extLst>
                    <a:ext uri="{FF2B5EF4-FFF2-40B4-BE49-F238E27FC236}">
                      <a16:creationId xmlns:a16="http://schemas.microsoft.com/office/drawing/2014/main" id="{F527C5CB-65A2-E34A-A65A-93F1139F95BB}"/>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E4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2" name="Freeform 361">
                  <a:extLst>
                    <a:ext uri="{FF2B5EF4-FFF2-40B4-BE49-F238E27FC236}">
                      <a16:creationId xmlns:a16="http://schemas.microsoft.com/office/drawing/2014/main" id="{6DE3C8BD-23FE-754A-9456-20EB1F93DA16}"/>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E4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3" name="Freeform 362">
                  <a:extLst>
                    <a:ext uri="{FF2B5EF4-FFF2-40B4-BE49-F238E27FC236}">
                      <a16:creationId xmlns:a16="http://schemas.microsoft.com/office/drawing/2014/main" id="{71C34D50-69A1-0E47-8F12-8F6635D2135B}"/>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FFB3D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323" name="Group 322">
              <a:extLst>
                <a:ext uri="{FF2B5EF4-FFF2-40B4-BE49-F238E27FC236}">
                  <a16:creationId xmlns:a16="http://schemas.microsoft.com/office/drawing/2014/main" id="{8E9AE0DE-57F1-DA47-841B-AF1526D27381}"/>
                </a:ext>
              </a:extLst>
            </p:cNvPr>
            <p:cNvGrpSpPr/>
            <p:nvPr/>
          </p:nvGrpSpPr>
          <p:grpSpPr>
            <a:xfrm>
              <a:off x="6131364" y="5156690"/>
              <a:ext cx="496248" cy="260542"/>
              <a:chOff x="7493876" y="2774731"/>
              <a:chExt cx="1481958" cy="894622"/>
            </a:xfrm>
          </p:grpSpPr>
          <p:sp>
            <p:nvSpPr>
              <p:cNvPr id="324" name="Freeform 323">
                <a:extLst>
                  <a:ext uri="{FF2B5EF4-FFF2-40B4-BE49-F238E27FC236}">
                    <a16:creationId xmlns:a16="http://schemas.microsoft.com/office/drawing/2014/main" id="{36B5E314-D824-564B-8B99-7428AA61BC76}"/>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325" name="Oval 324">
                <a:extLst>
                  <a:ext uri="{FF2B5EF4-FFF2-40B4-BE49-F238E27FC236}">
                    <a16:creationId xmlns:a16="http://schemas.microsoft.com/office/drawing/2014/main" id="{B5687DE2-7AEB-C94F-BD77-B787BED6A85B}"/>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326" name="Group 325">
                <a:extLst>
                  <a:ext uri="{FF2B5EF4-FFF2-40B4-BE49-F238E27FC236}">
                    <a16:creationId xmlns:a16="http://schemas.microsoft.com/office/drawing/2014/main" id="{3F1D081E-C670-EB42-8157-542B25715236}"/>
                  </a:ext>
                </a:extLst>
              </p:cNvPr>
              <p:cNvGrpSpPr/>
              <p:nvPr/>
            </p:nvGrpSpPr>
            <p:grpSpPr>
              <a:xfrm>
                <a:off x="7713663" y="2848339"/>
                <a:ext cx="1042107" cy="425543"/>
                <a:chOff x="7786941" y="2884917"/>
                <a:chExt cx="897649" cy="353919"/>
              </a:xfrm>
            </p:grpSpPr>
            <p:sp>
              <p:nvSpPr>
                <p:cNvPr id="327" name="Freeform 326">
                  <a:extLst>
                    <a:ext uri="{FF2B5EF4-FFF2-40B4-BE49-F238E27FC236}">
                      <a16:creationId xmlns:a16="http://schemas.microsoft.com/office/drawing/2014/main" id="{76FD901E-7447-6044-941D-D8D53016227F}"/>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8" name="Freeform 327">
                  <a:extLst>
                    <a:ext uri="{FF2B5EF4-FFF2-40B4-BE49-F238E27FC236}">
                      <a16:creationId xmlns:a16="http://schemas.microsoft.com/office/drawing/2014/main" id="{C65D72F4-D1BF-A743-A4CF-A3061301D2F0}"/>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9" name="Freeform 328">
                  <a:extLst>
                    <a:ext uri="{FF2B5EF4-FFF2-40B4-BE49-F238E27FC236}">
                      <a16:creationId xmlns:a16="http://schemas.microsoft.com/office/drawing/2014/main" id="{24042695-10E5-4D4B-8766-D9D97DE34F38}"/>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0" name="Freeform 329">
                  <a:extLst>
                    <a:ext uri="{FF2B5EF4-FFF2-40B4-BE49-F238E27FC236}">
                      <a16:creationId xmlns:a16="http://schemas.microsoft.com/office/drawing/2014/main" id="{C8D82D6B-3965-DC48-A8D4-5025EC499BC0}"/>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332" name="Group 331">
              <a:extLst>
                <a:ext uri="{FF2B5EF4-FFF2-40B4-BE49-F238E27FC236}">
                  <a16:creationId xmlns:a16="http://schemas.microsoft.com/office/drawing/2014/main" id="{0CFE465D-7641-7541-9496-4029B9355B5A}"/>
                </a:ext>
              </a:extLst>
            </p:cNvPr>
            <p:cNvGrpSpPr/>
            <p:nvPr/>
          </p:nvGrpSpPr>
          <p:grpSpPr>
            <a:xfrm>
              <a:off x="5122533" y="4861037"/>
              <a:ext cx="496248" cy="260542"/>
              <a:chOff x="7493876" y="2774731"/>
              <a:chExt cx="1481958" cy="894622"/>
            </a:xfrm>
          </p:grpSpPr>
          <p:sp>
            <p:nvSpPr>
              <p:cNvPr id="333" name="Freeform 332">
                <a:extLst>
                  <a:ext uri="{FF2B5EF4-FFF2-40B4-BE49-F238E27FC236}">
                    <a16:creationId xmlns:a16="http://schemas.microsoft.com/office/drawing/2014/main" id="{3B041F3E-CB88-8F4B-84D4-1214776D36EE}"/>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334" name="Oval 333">
                <a:extLst>
                  <a:ext uri="{FF2B5EF4-FFF2-40B4-BE49-F238E27FC236}">
                    <a16:creationId xmlns:a16="http://schemas.microsoft.com/office/drawing/2014/main" id="{08136920-F30D-BC4E-A92D-0ABD2EC7437B}"/>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335" name="Group 334">
                <a:extLst>
                  <a:ext uri="{FF2B5EF4-FFF2-40B4-BE49-F238E27FC236}">
                    <a16:creationId xmlns:a16="http://schemas.microsoft.com/office/drawing/2014/main" id="{2BE80152-BCA5-CA46-9EE7-63649D7FE819}"/>
                  </a:ext>
                </a:extLst>
              </p:cNvPr>
              <p:cNvGrpSpPr/>
              <p:nvPr/>
            </p:nvGrpSpPr>
            <p:grpSpPr>
              <a:xfrm>
                <a:off x="7713663" y="2848339"/>
                <a:ext cx="1042107" cy="425543"/>
                <a:chOff x="7786941" y="2884917"/>
                <a:chExt cx="897649" cy="353919"/>
              </a:xfrm>
            </p:grpSpPr>
            <p:sp>
              <p:nvSpPr>
                <p:cNvPr id="336" name="Freeform 335">
                  <a:extLst>
                    <a:ext uri="{FF2B5EF4-FFF2-40B4-BE49-F238E27FC236}">
                      <a16:creationId xmlns:a16="http://schemas.microsoft.com/office/drawing/2014/main" id="{2518C53F-685F-074F-8F4E-E3A4CB269130}"/>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7" name="Freeform 336">
                  <a:extLst>
                    <a:ext uri="{FF2B5EF4-FFF2-40B4-BE49-F238E27FC236}">
                      <a16:creationId xmlns:a16="http://schemas.microsoft.com/office/drawing/2014/main" id="{F1578F2C-5505-EB45-9014-BAD0AFEA429B}"/>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8" name="Freeform 337">
                  <a:extLst>
                    <a:ext uri="{FF2B5EF4-FFF2-40B4-BE49-F238E27FC236}">
                      <a16:creationId xmlns:a16="http://schemas.microsoft.com/office/drawing/2014/main" id="{DD91E8C8-92AC-E446-ABF1-F7D54921C42B}"/>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9" name="Freeform 338">
                  <a:extLst>
                    <a:ext uri="{FF2B5EF4-FFF2-40B4-BE49-F238E27FC236}">
                      <a16:creationId xmlns:a16="http://schemas.microsoft.com/office/drawing/2014/main" id="{69F33027-F122-C445-923E-09F2AEB27B04}"/>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340" name="Group 339">
              <a:extLst>
                <a:ext uri="{FF2B5EF4-FFF2-40B4-BE49-F238E27FC236}">
                  <a16:creationId xmlns:a16="http://schemas.microsoft.com/office/drawing/2014/main" id="{7D1E5FBB-CD41-884B-831B-682E5F6CE29F}"/>
                </a:ext>
              </a:extLst>
            </p:cNvPr>
            <p:cNvGrpSpPr/>
            <p:nvPr/>
          </p:nvGrpSpPr>
          <p:grpSpPr>
            <a:xfrm>
              <a:off x="4450588" y="5823254"/>
              <a:ext cx="496248" cy="260542"/>
              <a:chOff x="7493876" y="2774731"/>
              <a:chExt cx="1481958" cy="894622"/>
            </a:xfrm>
          </p:grpSpPr>
          <p:sp>
            <p:nvSpPr>
              <p:cNvPr id="341" name="Freeform 340">
                <a:extLst>
                  <a:ext uri="{FF2B5EF4-FFF2-40B4-BE49-F238E27FC236}">
                    <a16:creationId xmlns:a16="http://schemas.microsoft.com/office/drawing/2014/main" id="{F7ED3C1B-77D0-5A4C-B7A4-7B4162888DF8}"/>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342" name="Oval 341">
                <a:extLst>
                  <a:ext uri="{FF2B5EF4-FFF2-40B4-BE49-F238E27FC236}">
                    <a16:creationId xmlns:a16="http://schemas.microsoft.com/office/drawing/2014/main" id="{C6C36B06-A393-AA49-97E2-CA983E530D42}"/>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343" name="Group 342">
                <a:extLst>
                  <a:ext uri="{FF2B5EF4-FFF2-40B4-BE49-F238E27FC236}">
                    <a16:creationId xmlns:a16="http://schemas.microsoft.com/office/drawing/2014/main" id="{55B6028F-C8FE-5347-9982-246E1F0DEC3F}"/>
                  </a:ext>
                </a:extLst>
              </p:cNvPr>
              <p:cNvGrpSpPr/>
              <p:nvPr/>
            </p:nvGrpSpPr>
            <p:grpSpPr>
              <a:xfrm>
                <a:off x="7713663" y="2848339"/>
                <a:ext cx="1042107" cy="425543"/>
                <a:chOff x="7786941" y="2884917"/>
                <a:chExt cx="897649" cy="353919"/>
              </a:xfrm>
            </p:grpSpPr>
            <p:sp>
              <p:nvSpPr>
                <p:cNvPr id="344" name="Freeform 343">
                  <a:extLst>
                    <a:ext uri="{FF2B5EF4-FFF2-40B4-BE49-F238E27FC236}">
                      <a16:creationId xmlns:a16="http://schemas.microsoft.com/office/drawing/2014/main" id="{D9135A62-DBD4-4E48-B166-943E0258FD8C}"/>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5" name="Freeform 344">
                  <a:extLst>
                    <a:ext uri="{FF2B5EF4-FFF2-40B4-BE49-F238E27FC236}">
                      <a16:creationId xmlns:a16="http://schemas.microsoft.com/office/drawing/2014/main" id="{A6CD8C01-7ACD-9047-AF09-4509FAD01EDA}"/>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6" name="Freeform 345">
                  <a:extLst>
                    <a:ext uri="{FF2B5EF4-FFF2-40B4-BE49-F238E27FC236}">
                      <a16:creationId xmlns:a16="http://schemas.microsoft.com/office/drawing/2014/main" id="{9834EEC0-E73C-C84D-B165-574B3980957C}"/>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7" name="Freeform 346">
                  <a:extLst>
                    <a:ext uri="{FF2B5EF4-FFF2-40B4-BE49-F238E27FC236}">
                      <a16:creationId xmlns:a16="http://schemas.microsoft.com/office/drawing/2014/main" id="{2D12A304-34D8-9442-9CED-FBB7F0B8D265}"/>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348" name="Group 347">
              <a:extLst>
                <a:ext uri="{FF2B5EF4-FFF2-40B4-BE49-F238E27FC236}">
                  <a16:creationId xmlns:a16="http://schemas.microsoft.com/office/drawing/2014/main" id="{B39672A6-77C4-5F43-BD22-8EBBBB1DACC3}"/>
                </a:ext>
              </a:extLst>
            </p:cNvPr>
            <p:cNvGrpSpPr/>
            <p:nvPr/>
          </p:nvGrpSpPr>
          <p:grpSpPr>
            <a:xfrm>
              <a:off x="4094463" y="5164346"/>
              <a:ext cx="496248" cy="260542"/>
              <a:chOff x="7493876" y="2774731"/>
              <a:chExt cx="1481958" cy="894622"/>
            </a:xfrm>
          </p:grpSpPr>
          <p:sp>
            <p:nvSpPr>
              <p:cNvPr id="349" name="Freeform 348">
                <a:extLst>
                  <a:ext uri="{FF2B5EF4-FFF2-40B4-BE49-F238E27FC236}">
                    <a16:creationId xmlns:a16="http://schemas.microsoft.com/office/drawing/2014/main" id="{6A952387-953F-784E-B4C8-2ED10819E946}"/>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350" name="Oval 349">
                <a:extLst>
                  <a:ext uri="{FF2B5EF4-FFF2-40B4-BE49-F238E27FC236}">
                    <a16:creationId xmlns:a16="http://schemas.microsoft.com/office/drawing/2014/main" id="{1758E986-D712-5440-AC7F-0F55B12BDD65}"/>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351" name="Group 350">
                <a:extLst>
                  <a:ext uri="{FF2B5EF4-FFF2-40B4-BE49-F238E27FC236}">
                    <a16:creationId xmlns:a16="http://schemas.microsoft.com/office/drawing/2014/main" id="{840B06B0-30F5-7E47-9591-50E2832B6A91}"/>
                  </a:ext>
                </a:extLst>
              </p:cNvPr>
              <p:cNvGrpSpPr/>
              <p:nvPr/>
            </p:nvGrpSpPr>
            <p:grpSpPr>
              <a:xfrm>
                <a:off x="7713663" y="2848339"/>
                <a:ext cx="1042107" cy="425543"/>
                <a:chOff x="7786941" y="2884917"/>
                <a:chExt cx="897649" cy="353919"/>
              </a:xfrm>
            </p:grpSpPr>
            <p:sp>
              <p:nvSpPr>
                <p:cNvPr id="352" name="Freeform 351">
                  <a:extLst>
                    <a:ext uri="{FF2B5EF4-FFF2-40B4-BE49-F238E27FC236}">
                      <a16:creationId xmlns:a16="http://schemas.microsoft.com/office/drawing/2014/main" id="{7CF1DA14-5159-F043-933A-4C22AECDE48E}"/>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3" name="Freeform 352">
                  <a:extLst>
                    <a:ext uri="{FF2B5EF4-FFF2-40B4-BE49-F238E27FC236}">
                      <a16:creationId xmlns:a16="http://schemas.microsoft.com/office/drawing/2014/main" id="{54AAC614-B4B1-9047-8BBA-FE8D4A259815}"/>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4" name="Freeform 353">
                  <a:extLst>
                    <a:ext uri="{FF2B5EF4-FFF2-40B4-BE49-F238E27FC236}">
                      <a16:creationId xmlns:a16="http://schemas.microsoft.com/office/drawing/2014/main" id="{E59BE7CB-C32E-A346-95B4-3992B34807F0}"/>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5" name="Freeform 354">
                  <a:extLst>
                    <a:ext uri="{FF2B5EF4-FFF2-40B4-BE49-F238E27FC236}">
                      <a16:creationId xmlns:a16="http://schemas.microsoft.com/office/drawing/2014/main" id="{CAEA8866-D7A6-6A49-8FE1-136D7DBEB024}"/>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sp>
          <p:nvSpPr>
            <p:cNvPr id="190" name="Freeform 6">
              <a:extLst>
                <a:ext uri="{FF2B5EF4-FFF2-40B4-BE49-F238E27FC236}">
                  <a16:creationId xmlns:a16="http://schemas.microsoft.com/office/drawing/2014/main" id="{812505EE-DEAC-B44A-A839-759F29108CC2}"/>
                </a:ext>
              </a:extLst>
            </p:cNvPr>
            <p:cNvSpPr>
              <a:spLocks/>
            </p:cNvSpPr>
            <p:nvPr/>
          </p:nvSpPr>
          <p:spPr bwMode="auto">
            <a:xfrm>
              <a:off x="4581324" y="4994579"/>
              <a:ext cx="542925" cy="295275"/>
            </a:xfrm>
            <a:custGeom>
              <a:avLst/>
              <a:gdLst>
                <a:gd name="T0" fmla="*/ 0 w 342"/>
                <a:gd name="T1" fmla="*/ 2147483647 h 186"/>
                <a:gd name="T2" fmla="*/ 2147483647 w 342"/>
                <a:gd name="T3" fmla="*/ 0 h 186"/>
                <a:gd name="T4" fmla="*/ 0 60000 65536"/>
                <a:gd name="T5" fmla="*/ 0 60000 65536"/>
                <a:gd name="T6" fmla="*/ 0 w 342"/>
                <a:gd name="T7" fmla="*/ 0 h 186"/>
                <a:gd name="T8" fmla="*/ 342 w 342"/>
                <a:gd name="T9" fmla="*/ 186 h 186"/>
              </a:gdLst>
              <a:ahLst/>
              <a:cxnLst>
                <a:cxn ang="T4">
                  <a:pos x="T0" y="T1"/>
                </a:cxn>
                <a:cxn ang="T5">
                  <a:pos x="T2" y="T3"/>
                </a:cxn>
              </a:cxnLst>
              <a:rect l="T6" t="T7" r="T8" b="T9"/>
              <a:pathLst>
                <a:path w="342" h="186">
                  <a:moveTo>
                    <a:pt x="0" y="186"/>
                  </a:moveTo>
                  <a:lnTo>
                    <a:pt x="342" y="0"/>
                  </a:ln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75" name="Freeform 91">
              <a:extLst>
                <a:ext uri="{FF2B5EF4-FFF2-40B4-BE49-F238E27FC236}">
                  <a16:creationId xmlns:a16="http://schemas.microsoft.com/office/drawing/2014/main" id="{76C479BA-ED38-4947-AD35-F635DF9E3E25}"/>
                </a:ext>
              </a:extLst>
            </p:cNvPr>
            <p:cNvSpPr>
              <a:spLocks/>
            </p:cNvSpPr>
            <p:nvPr/>
          </p:nvSpPr>
          <p:spPr bwMode="auto">
            <a:xfrm>
              <a:off x="5622724" y="4988229"/>
              <a:ext cx="506413" cy="307975"/>
            </a:xfrm>
            <a:custGeom>
              <a:avLst/>
              <a:gdLst>
                <a:gd name="T0" fmla="*/ 0 w 318"/>
                <a:gd name="T1" fmla="*/ 0 h 194"/>
                <a:gd name="T2" fmla="*/ 2147483647 w 318"/>
                <a:gd name="T3" fmla="*/ 2147483647 h 194"/>
                <a:gd name="T4" fmla="*/ 0 60000 65536"/>
                <a:gd name="T5" fmla="*/ 0 60000 65536"/>
                <a:gd name="T6" fmla="*/ 0 w 318"/>
                <a:gd name="T7" fmla="*/ 0 h 194"/>
                <a:gd name="T8" fmla="*/ 318 w 318"/>
                <a:gd name="T9" fmla="*/ 194 h 194"/>
              </a:gdLst>
              <a:ahLst/>
              <a:cxnLst>
                <a:cxn ang="T4">
                  <a:pos x="T0" y="T1"/>
                </a:cxn>
                <a:cxn ang="T5">
                  <a:pos x="T2" y="T3"/>
                </a:cxn>
              </a:cxnLst>
              <a:rect l="T6" t="T7" r="T8" b="T9"/>
              <a:pathLst>
                <a:path w="318" h="194">
                  <a:moveTo>
                    <a:pt x="0" y="0"/>
                  </a:moveTo>
                  <a:lnTo>
                    <a:pt x="318" y="194"/>
                  </a:ln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76" name="Freeform 92">
              <a:extLst>
                <a:ext uri="{FF2B5EF4-FFF2-40B4-BE49-F238E27FC236}">
                  <a16:creationId xmlns:a16="http://schemas.microsoft.com/office/drawing/2014/main" id="{124CDDC7-679C-D04E-9FD3-5181047829F5}"/>
                </a:ext>
              </a:extLst>
            </p:cNvPr>
            <p:cNvSpPr>
              <a:spLocks/>
            </p:cNvSpPr>
            <p:nvPr/>
          </p:nvSpPr>
          <p:spPr bwMode="auto">
            <a:xfrm>
              <a:off x="4557512" y="5380342"/>
              <a:ext cx="481012" cy="238125"/>
            </a:xfrm>
            <a:custGeom>
              <a:avLst/>
              <a:gdLst>
                <a:gd name="T0" fmla="*/ 0 w 294"/>
                <a:gd name="T1" fmla="*/ 0 h 174"/>
                <a:gd name="T2" fmla="*/ 2147483647 w 294"/>
                <a:gd name="T3" fmla="*/ 2147483647 h 174"/>
                <a:gd name="T4" fmla="*/ 0 60000 65536"/>
                <a:gd name="T5" fmla="*/ 0 60000 65536"/>
                <a:gd name="T6" fmla="*/ 0 w 294"/>
                <a:gd name="T7" fmla="*/ 0 h 174"/>
                <a:gd name="T8" fmla="*/ 294 w 294"/>
                <a:gd name="T9" fmla="*/ 174 h 174"/>
              </a:gdLst>
              <a:ahLst/>
              <a:cxnLst>
                <a:cxn ang="T4">
                  <a:pos x="T0" y="T1"/>
                </a:cxn>
                <a:cxn ang="T5">
                  <a:pos x="T2" y="T3"/>
                </a:cxn>
              </a:cxnLst>
              <a:rect l="T6" t="T7" r="T8" b="T9"/>
              <a:pathLst>
                <a:path w="294" h="174">
                  <a:moveTo>
                    <a:pt x="0" y="0"/>
                  </a:moveTo>
                  <a:lnTo>
                    <a:pt x="294" y="174"/>
                  </a:ln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77" name="Freeform 93">
              <a:extLst>
                <a:ext uri="{FF2B5EF4-FFF2-40B4-BE49-F238E27FC236}">
                  <a16:creationId xmlns:a16="http://schemas.microsoft.com/office/drawing/2014/main" id="{E2A83ACF-7B20-AC4B-83B1-FE92C60435AC}"/>
                </a:ext>
              </a:extLst>
            </p:cNvPr>
            <p:cNvSpPr>
              <a:spLocks/>
            </p:cNvSpPr>
            <p:nvPr/>
          </p:nvSpPr>
          <p:spPr bwMode="auto">
            <a:xfrm>
              <a:off x="5505249" y="5356529"/>
              <a:ext cx="630238" cy="247650"/>
            </a:xfrm>
            <a:custGeom>
              <a:avLst/>
              <a:gdLst>
                <a:gd name="T0" fmla="*/ 0 w 378"/>
                <a:gd name="T1" fmla="*/ 2147483647 h 174"/>
                <a:gd name="T2" fmla="*/ 2147483647 w 378"/>
                <a:gd name="T3" fmla="*/ 0 h 174"/>
                <a:gd name="T4" fmla="*/ 0 60000 65536"/>
                <a:gd name="T5" fmla="*/ 0 60000 65536"/>
                <a:gd name="T6" fmla="*/ 0 w 378"/>
                <a:gd name="T7" fmla="*/ 0 h 174"/>
                <a:gd name="T8" fmla="*/ 378 w 378"/>
                <a:gd name="T9" fmla="*/ 174 h 174"/>
              </a:gdLst>
              <a:ahLst/>
              <a:cxnLst>
                <a:cxn ang="T4">
                  <a:pos x="T0" y="T1"/>
                </a:cxn>
                <a:cxn ang="T5">
                  <a:pos x="T2" y="T3"/>
                </a:cxn>
              </a:cxnLst>
              <a:rect l="T6" t="T7" r="T8" b="T9"/>
              <a:pathLst>
                <a:path w="378" h="174">
                  <a:moveTo>
                    <a:pt x="0" y="174"/>
                  </a:moveTo>
                  <a:lnTo>
                    <a:pt x="378" y="0"/>
                  </a:ln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78" name="Freeform 94">
              <a:extLst>
                <a:ext uri="{FF2B5EF4-FFF2-40B4-BE49-F238E27FC236}">
                  <a16:creationId xmlns:a16="http://schemas.microsoft.com/office/drawing/2014/main" id="{0B9C88EB-CE4C-1E43-BD78-4EA6BB3E66E3}"/>
                </a:ext>
              </a:extLst>
            </p:cNvPr>
            <p:cNvSpPr>
              <a:spLocks/>
            </p:cNvSpPr>
            <p:nvPr/>
          </p:nvSpPr>
          <p:spPr bwMode="auto">
            <a:xfrm>
              <a:off x="6173587" y="5410504"/>
              <a:ext cx="206375" cy="508000"/>
            </a:xfrm>
            <a:custGeom>
              <a:avLst/>
              <a:gdLst>
                <a:gd name="T0" fmla="*/ 0 w 118"/>
                <a:gd name="T1" fmla="*/ 2147483647 h 500"/>
                <a:gd name="T2" fmla="*/ 2147483647 w 118"/>
                <a:gd name="T3" fmla="*/ 0 h 500"/>
                <a:gd name="T4" fmla="*/ 0 60000 65536"/>
                <a:gd name="T5" fmla="*/ 0 60000 65536"/>
                <a:gd name="T6" fmla="*/ 0 w 118"/>
                <a:gd name="T7" fmla="*/ 0 h 500"/>
                <a:gd name="T8" fmla="*/ 118 w 118"/>
                <a:gd name="T9" fmla="*/ 500 h 500"/>
              </a:gdLst>
              <a:ahLst/>
              <a:cxnLst>
                <a:cxn ang="T4">
                  <a:pos x="T0" y="T1"/>
                </a:cxn>
                <a:cxn ang="T5">
                  <a:pos x="T2" y="T3"/>
                </a:cxn>
              </a:cxnLst>
              <a:rect l="T6" t="T7" r="T8" b="T9"/>
              <a:pathLst>
                <a:path w="118" h="500">
                  <a:moveTo>
                    <a:pt x="0" y="500"/>
                  </a:moveTo>
                  <a:lnTo>
                    <a:pt x="118" y="0"/>
                  </a:ln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79" name="Freeform 95">
              <a:extLst>
                <a:ext uri="{FF2B5EF4-FFF2-40B4-BE49-F238E27FC236}">
                  <a16:creationId xmlns:a16="http://schemas.microsoft.com/office/drawing/2014/main" id="{CFFC9FF4-E928-074A-8F72-9E180DF7971C}"/>
                </a:ext>
              </a:extLst>
            </p:cNvPr>
            <p:cNvSpPr>
              <a:spLocks/>
            </p:cNvSpPr>
            <p:nvPr/>
          </p:nvSpPr>
          <p:spPr bwMode="auto">
            <a:xfrm>
              <a:off x="4936923" y="5943904"/>
              <a:ext cx="970395" cy="81756"/>
            </a:xfrm>
            <a:custGeom>
              <a:avLst/>
              <a:gdLst>
                <a:gd name="T0" fmla="*/ 2147483647 w 370"/>
                <a:gd name="T1" fmla="*/ 2147483647 h 32"/>
                <a:gd name="T2" fmla="*/ 0 w 370"/>
                <a:gd name="T3" fmla="*/ 0 h 32"/>
                <a:gd name="T4" fmla="*/ 0 60000 65536"/>
                <a:gd name="T5" fmla="*/ 0 60000 65536"/>
                <a:gd name="T6" fmla="*/ 0 w 370"/>
                <a:gd name="T7" fmla="*/ 0 h 32"/>
                <a:gd name="T8" fmla="*/ 370 w 370"/>
                <a:gd name="T9" fmla="*/ 32 h 32"/>
              </a:gdLst>
              <a:ahLst/>
              <a:cxnLst>
                <a:cxn ang="T4">
                  <a:pos x="T0" y="T1"/>
                </a:cxn>
                <a:cxn ang="T5">
                  <a:pos x="T2" y="T3"/>
                </a:cxn>
              </a:cxnLst>
              <a:rect l="T6" t="T7" r="T8" b="T9"/>
              <a:pathLst>
                <a:path w="370" h="32">
                  <a:moveTo>
                    <a:pt x="370" y="32"/>
                  </a:moveTo>
                  <a:lnTo>
                    <a:pt x="0" y="0"/>
                  </a:ln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80" name="Freeform 96">
              <a:extLst>
                <a:ext uri="{FF2B5EF4-FFF2-40B4-BE49-F238E27FC236}">
                  <a16:creationId xmlns:a16="http://schemas.microsoft.com/office/drawing/2014/main" id="{FC6453FD-735C-9F4A-B961-B872F0071128}"/>
                </a:ext>
              </a:extLst>
            </p:cNvPr>
            <p:cNvSpPr>
              <a:spLocks/>
            </p:cNvSpPr>
            <p:nvPr/>
          </p:nvSpPr>
          <p:spPr bwMode="auto">
            <a:xfrm>
              <a:off x="4400349" y="5424888"/>
              <a:ext cx="193675" cy="404716"/>
            </a:xfrm>
            <a:custGeom>
              <a:avLst/>
              <a:gdLst>
                <a:gd name="T0" fmla="*/ 2147483647 w 176"/>
                <a:gd name="T1" fmla="*/ 2147483647 h 412"/>
                <a:gd name="T2" fmla="*/ 2147483647 w 176"/>
                <a:gd name="T3" fmla="*/ 2147483647 h 412"/>
                <a:gd name="T4" fmla="*/ 0 w 176"/>
                <a:gd name="T5" fmla="*/ 0 h 412"/>
                <a:gd name="T6" fmla="*/ 0 60000 65536"/>
                <a:gd name="T7" fmla="*/ 0 60000 65536"/>
                <a:gd name="T8" fmla="*/ 0 60000 65536"/>
                <a:gd name="T9" fmla="*/ 0 w 176"/>
                <a:gd name="T10" fmla="*/ 0 h 412"/>
                <a:gd name="T11" fmla="*/ 176 w 176"/>
                <a:gd name="T12" fmla="*/ 412 h 412"/>
              </a:gdLst>
              <a:ahLst/>
              <a:cxnLst>
                <a:cxn ang="T6">
                  <a:pos x="T0" y="T1"/>
                </a:cxn>
                <a:cxn ang="T7">
                  <a:pos x="T2" y="T3"/>
                </a:cxn>
                <a:cxn ang="T8">
                  <a:pos x="T4" y="T5"/>
                </a:cxn>
              </a:cxnLst>
              <a:rect l="T9" t="T10" r="T11" b="T12"/>
              <a:pathLst>
                <a:path w="176" h="412">
                  <a:moveTo>
                    <a:pt x="162" y="408"/>
                  </a:moveTo>
                  <a:lnTo>
                    <a:pt x="176" y="412"/>
                  </a:lnTo>
                  <a:lnTo>
                    <a:pt x="0" y="0"/>
                  </a:ln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315" name="Group 314">
              <a:extLst>
                <a:ext uri="{FF2B5EF4-FFF2-40B4-BE49-F238E27FC236}">
                  <a16:creationId xmlns:a16="http://schemas.microsoft.com/office/drawing/2014/main" id="{4211C5D7-E98B-7448-9452-57EB36146678}"/>
                </a:ext>
              </a:extLst>
            </p:cNvPr>
            <p:cNvGrpSpPr/>
            <p:nvPr/>
          </p:nvGrpSpPr>
          <p:grpSpPr>
            <a:xfrm>
              <a:off x="5868328" y="5862061"/>
              <a:ext cx="496248" cy="260542"/>
              <a:chOff x="7493876" y="2774731"/>
              <a:chExt cx="1481958" cy="894622"/>
            </a:xfrm>
          </p:grpSpPr>
          <p:sp>
            <p:nvSpPr>
              <p:cNvPr id="316" name="Freeform 315">
                <a:extLst>
                  <a:ext uri="{FF2B5EF4-FFF2-40B4-BE49-F238E27FC236}">
                    <a16:creationId xmlns:a16="http://schemas.microsoft.com/office/drawing/2014/main" id="{8AB7F791-7AD9-F648-B2E0-B6E3683A8D55}"/>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317" name="Oval 316">
                <a:extLst>
                  <a:ext uri="{FF2B5EF4-FFF2-40B4-BE49-F238E27FC236}">
                    <a16:creationId xmlns:a16="http://schemas.microsoft.com/office/drawing/2014/main" id="{51E93EA3-17BD-B641-99CE-E84D1493A92D}"/>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318" name="Group 317">
                <a:extLst>
                  <a:ext uri="{FF2B5EF4-FFF2-40B4-BE49-F238E27FC236}">
                    <a16:creationId xmlns:a16="http://schemas.microsoft.com/office/drawing/2014/main" id="{A5B4FD9C-501E-7F4E-A2DA-4DCEFCE3689E}"/>
                  </a:ext>
                </a:extLst>
              </p:cNvPr>
              <p:cNvGrpSpPr/>
              <p:nvPr/>
            </p:nvGrpSpPr>
            <p:grpSpPr>
              <a:xfrm>
                <a:off x="7713663" y="2848339"/>
                <a:ext cx="1042107" cy="425543"/>
                <a:chOff x="7786941" y="2884917"/>
                <a:chExt cx="897649" cy="353919"/>
              </a:xfrm>
            </p:grpSpPr>
            <p:sp>
              <p:nvSpPr>
                <p:cNvPr id="319" name="Freeform 318">
                  <a:extLst>
                    <a:ext uri="{FF2B5EF4-FFF2-40B4-BE49-F238E27FC236}">
                      <a16:creationId xmlns:a16="http://schemas.microsoft.com/office/drawing/2014/main" id="{1906F39B-C9B6-604F-8758-83430DECEA8B}"/>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0" name="Freeform 319">
                  <a:extLst>
                    <a:ext uri="{FF2B5EF4-FFF2-40B4-BE49-F238E27FC236}">
                      <a16:creationId xmlns:a16="http://schemas.microsoft.com/office/drawing/2014/main" id="{91751636-4135-394E-B377-29D0624E775F}"/>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1" name="Freeform 320">
                  <a:extLst>
                    <a:ext uri="{FF2B5EF4-FFF2-40B4-BE49-F238E27FC236}">
                      <a16:creationId xmlns:a16="http://schemas.microsoft.com/office/drawing/2014/main" id="{BB3193D0-B14F-724A-80B1-6F8EDE58A8F3}"/>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2" name="Freeform 321">
                  <a:extLst>
                    <a:ext uri="{FF2B5EF4-FFF2-40B4-BE49-F238E27FC236}">
                      <a16:creationId xmlns:a16="http://schemas.microsoft.com/office/drawing/2014/main" id="{CF32363E-10AF-1643-8F6B-814910A9D634}"/>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60590" y="272143"/>
            <a:ext cx="11393310" cy="894622"/>
          </a:xfrm>
        </p:spPr>
        <p:txBody>
          <a:bodyPr>
            <a:normAutofit/>
          </a:bodyPr>
          <a:lstStyle/>
          <a:p>
            <a:r>
              <a:rPr lang="en-US" sz="4800" dirty="0"/>
              <a:t>TCP and the congested “bottleneck link”</a:t>
            </a:r>
            <a:endParaRPr lang="en-US" sz="4400" b="0" dirty="0"/>
          </a:p>
        </p:txBody>
      </p:sp>
      <p:sp>
        <p:nvSpPr>
          <p:cNvPr id="6" name="Rectangle 4">
            <a:extLst>
              <a:ext uri="{FF2B5EF4-FFF2-40B4-BE49-F238E27FC236}">
                <a16:creationId xmlns:a16="http://schemas.microsoft.com/office/drawing/2014/main" id="{A22F5639-C13F-8347-B6CF-B5A700C7EA84}"/>
              </a:ext>
            </a:extLst>
          </p:cNvPr>
          <p:cNvSpPr txBox="1">
            <a:spLocks noChangeArrowheads="1"/>
          </p:cNvSpPr>
          <p:nvPr/>
        </p:nvSpPr>
        <p:spPr>
          <a:xfrm>
            <a:off x="667043" y="1366203"/>
            <a:ext cx="11177587" cy="915177"/>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marR="0" lvl="0" indent="-215900" algn="l" defTabSz="914400" rtl="0" eaLnBrk="1" fontAlgn="auto" latinLnBrk="0" hangingPunct="1">
              <a:lnSpc>
                <a:spcPct val="90000"/>
              </a:lnSpc>
              <a:spcBef>
                <a:spcPts val="1000"/>
              </a:spcBef>
              <a:spcAft>
                <a:spcPts val="0"/>
              </a:spcAft>
              <a:buClr>
                <a:srgbClr val="0000A3"/>
              </a:buClr>
              <a:buSzTx/>
              <a:buFont typeface="Wingdings" charset="2"/>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TCP (classic, CUBIC) increase TCP’s sending rate until packet loss occurs at some router’s output: the </a:t>
            </a:r>
            <a:r>
              <a:rPr kumimoji="0" lang="en-US" sz="2800" b="0" i="1" u="none" strike="noStrike" kern="1200" cap="none" spc="0" normalizeH="0" baseline="0" noProof="0" dirty="0">
                <a:ln>
                  <a:noFill/>
                </a:ln>
                <a:solidFill>
                  <a:srgbClr val="C00000"/>
                </a:solidFill>
                <a:effectLst/>
                <a:uLnTx/>
                <a:uFillTx/>
                <a:latin typeface="Calibri" panose="020F0502020204030204"/>
                <a:ea typeface="+mn-ea"/>
                <a:cs typeface="+mn-cs"/>
              </a:rPr>
              <a:t>bottleneck link</a:t>
            </a:r>
          </a:p>
        </p:txBody>
      </p:sp>
      <p:sp>
        <p:nvSpPr>
          <p:cNvPr id="163" name="Text Box 8">
            <a:extLst>
              <a:ext uri="{FF2B5EF4-FFF2-40B4-BE49-F238E27FC236}">
                <a16:creationId xmlns:a16="http://schemas.microsoft.com/office/drawing/2014/main" id="{E65C3147-B6A2-674F-B175-C4411782BB14}"/>
              </a:ext>
            </a:extLst>
          </p:cNvPr>
          <p:cNvSpPr txBox="1">
            <a:spLocks noChangeArrowheads="1"/>
          </p:cNvSpPr>
          <p:nvPr/>
        </p:nvSpPr>
        <p:spPr bwMode="auto">
          <a:xfrm>
            <a:off x="3019425" y="3594045"/>
            <a:ext cx="7112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600" b="0" i="1" u="none" strike="noStrike" kern="120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cs typeface="+mn-cs"/>
              </a:rPr>
              <a:t>source</a:t>
            </a:r>
            <a:endParaRPr kumimoji="0" lang="en-US" altLang="en-US" sz="2000" b="0" i="1" u="none" strike="noStrike" kern="120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cs typeface="+mn-cs"/>
            </a:endParaRPr>
          </a:p>
        </p:txBody>
      </p:sp>
      <p:sp>
        <p:nvSpPr>
          <p:cNvPr id="164" name="Freeform 10">
            <a:extLst>
              <a:ext uri="{FF2B5EF4-FFF2-40B4-BE49-F238E27FC236}">
                <a16:creationId xmlns:a16="http://schemas.microsoft.com/office/drawing/2014/main" id="{51065C6F-5BFC-8741-9747-71CCD0CC01B5}"/>
              </a:ext>
            </a:extLst>
          </p:cNvPr>
          <p:cNvSpPr>
            <a:spLocks/>
          </p:cNvSpPr>
          <p:nvPr/>
        </p:nvSpPr>
        <p:spPr bwMode="auto">
          <a:xfrm flipH="1">
            <a:off x="2481263" y="3925832"/>
            <a:ext cx="326408" cy="1262816"/>
          </a:xfrm>
          <a:custGeom>
            <a:avLst/>
            <a:gdLst>
              <a:gd name="T0" fmla="*/ 2147483647 w 12213"/>
              <a:gd name="T1" fmla="*/ 2147483647 h 10000"/>
              <a:gd name="T2" fmla="*/ 0 w 12213"/>
              <a:gd name="T3" fmla="*/ 0 h 10000"/>
              <a:gd name="T4" fmla="*/ 0 w 12213"/>
              <a:gd name="T5" fmla="*/ 2147483647 h 10000"/>
              <a:gd name="T6" fmla="*/ 2147483647 w 12213"/>
              <a:gd name="T7" fmla="*/ 2147483647 h 10000"/>
              <a:gd name="T8" fmla="*/ 2147483647 w 12213"/>
              <a:gd name="T9" fmla="*/ 2147483647 h 100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213" h="10000">
                <a:moveTo>
                  <a:pt x="11726" y="4661"/>
                </a:moveTo>
                <a:lnTo>
                  <a:pt x="0" y="0"/>
                </a:lnTo>
                <a:lnTo>
                  <a:pt x="0" y="10000"/>
                </a:lnTo>
                <a:lnTo>
                  <a:pt x="12213" y="6473"/>
                </a:lnTo>
                <a:lnTo>
                  <a:pt x="11726" y="4661"/>
                </a:lnTo>
                <a:close/>
              </a:path>
            </a:pathLst>
          </a:custGeom>
          <a:gradFill rotWithShape="1">
            <a:gsLst>
              <a:gs pos="0">
                <a:srgbClr val="3333CC"/>
              </a:gs>
              <a:gs pos="100000">
                <a:srgbClr val="FFFF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65" name="Rectangle 23">
            <a:extLst>
              <a:ext uri="{FF2B5EF4-FFF2-40B4-BE49-F238E27FC236}">
                <a16:creationId xmlns:a16="http://schemas.microsoft.com/office/drawing/2014/main" id="{245AE889-4FF1-5D41-B0C9-6E1D7DFE6C7D}"/>
              </a:ext>
            </a:extLst>
          </p:cNvPr>
          <p:cNvSpPr>
            <a:spLocks noChangeArrowheads="1"/>
          </p:cNvSpPr>
          <p:nvPr/>
        </p:nvSpPr>
        <p:spPr bwMode="auto">
          <a:xfrm>
            <a:off x="2854326" y="3909956"/>
            <a:ext cx="1062368" cy="1290639"/>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66" name="Rectangle 24">
            <a:extLst>
              <a:ext uri="{FF2B5EF4-FFF2-40B4-BE49-F238E27FC236}">
                <a16:creationId xmlns:a16="http://schemas.microsoft.com/office/drawing/2014/main" id="{726B5B54-D786-344E-93B0-A2521F3FB4A3}"/>
              </a:ext>
            </a:extLst>
          </p:cNvPr>
          <p:cNvSpPr>
            <a:spLocks noChangeArrowheads="1"/>
          </p:cNvSpPr>
          <p:nvPr/>
        </p:nvSpPr>
        <p:spPr bwMode="auto">
          <a:xfrm>
            <a:off x="2814638" y="3949645"/>
            <a:ext cx="1066800" cy="1231900"/>
          </a:xfrm>
          <a:prstGeom prst="rect">
            <a:avLst/>
          </a:prstGeom>
          <a:solidFill>
            <a:srgbClr val="FFFFFF"/>
          </a:solidFill>
          <a:ln w="28575">
            <a:solidFill>
              <a:srgbClr val="000000"/>
            </a:solidFill>
            <a:miter lim="800000"/>
            <a:headEnd/>
            <a:tailEnd/>
          </a:ln>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67" name="Line 25">
            <a:extLst>
              <a:ext uri="{FF2B5EF4-FFF2-40B4-BE49-F238E27FC236}">
                <a16:creationId xmlns:a16="http://schemas.microsoft.com/office/drawing/2014/main" id="{ED6C96DE-045A-4845-BE61-A830E126E677}"/>
              </a:ext>
            </a:extLst>
          </p:cNvPr>
          <p:cNvSpPr>
            <a:spLocks noChangeShapeType="1"/>
          </p:cNvSpPr>
          <p:nvPr/>
        </p:nvSpPr>
        <p:spPr bwMode="auto">
          <a:xfrm>
            <a:off x="2814638" y="4227457"/>
            <a:ext cx="1058862" cy="317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68" name="Text Box 26">
            <a:extLst>
              <a:ext uri="{FF2B5EF4-FFF2-40B4-BE49-F238E27FC236}">
                <a16:creationId xmlns:a16="http://schemas.microsoft.com/office/drawing/2014/main" id="{84D02891-4DB6-A74C-B473-DDD899D44383}"/>
              </a:ext>
            </a:extLst>
          </p:cNvPr>
          <p:cNvSpPr txBox="1">
            <a:spLocks noChangeArrowheads="1"/>
          </p:cNvSpPr>
          <p:nvPr/>
        </p:nvSpPr>
        <p:spPr bwMode="auto">
          <a:xfrm>
            <a:off x="2773604" y="3957054"/>
            <a:ext cx="1104900" cy="12747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FFFFFF">
                    <a:lumMod val="75000"/>
                  </a:srgbClr>
                </a:solidFill>
                <a:effectLst/>
                <a:uLnTx/>
                <a:uFillTx/>
                <a:latin typeface="Arial" charset="0"/>
                <a:ea typeface="ＭＳ Ｐゴシック" charset="0"/>
              </a:rPr>
              <a:t>application</a:t>
            </a:r>
          </a:p>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sz="1400" b="1" i="0" u="none" strike="noStrike" kern="0" cap="none" spc="0" normalizeH="0" baseline="0" noProof="0" dirty="0">
                <a:ln>
                  <a:noFill/>
                </a:ln>
                <a:solidFill>
                  <a:srgbClr val="0000A3"/>
                </a:solidFill>
                <a:effectLst/>
                <a:uLnTx/>
                <a:uFillTx/>
                <a:latin typeface="Arial" charset="0"/>
                <a:ea typeface="ＭＳ Ｐゴシック" charset="0"/>
              </a:rPr>
              <a:t>TCP</a:t>
            </a:r>
          </a:p>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FFFFFF">
                    <a:lumMod val="75000"/>
                  </a:srgbClr>
                </a:solidFill>
                <a:effectLst/>
                <a:uLnTx/>
                <a:uFillTx/>
                <a:latin typeface="Arial" charset="0"/>
                <a:ea typeface="ＭＳ Ｐゴシック" charset="0"/>
              </a:rPr>
              <a:t>network</a:t>
            </a:r>
          </a:p>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FFFFFF">
                    <a:lumMod val="75000"/>
                  </a:srgbClr>
                </a:solidFill>
                <a:effectLst/>
                <a:uLnTx/>
                <a:uFillTx/>
                <a:latin typeface="Arial" charset="0"/>
                <a:ea typeface="ＭＳ Ｐゴシック" charset="0"/>
              </a:rPr>
              <a:t>link</a:t>
            </a:r>
          </a:p>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FFFFFF">
                    <a:lumMod val="75000"/>
                  </a:srgbClr>
                </a:solidFill>
                <a:effectLst/>
                <a:uLnTx/>
                <a:uFillTx/>
                <a:latin typeface="Arial" charset="0"/>
                <a:ea typeface="ＭＳ Ｐゴシック" charset="0"/>
              </a:rPr>
              <a:t>physical</a:t>
            </a:r>
          </a:p>
        </p:txBody>
      </p:sp>
      <p:grpSp>
        <p:nvGrpSpPr>
          <p:cNvPr id="169" name="Group 190">
            <a:extLst>
              <a:ext uri="{FF2B5EF4-FFF2-40B4-BE49-F238E27FC236}">
                <a16:creationId xmlns:a16="http://schemas.microsoft.com/office/drawing/2014/main" id="{04290ECE-716C-A647-B2EC-8AA922EFC2AD}"/>
              </a:ext>
            </a:extLst>
          </p:cNvPr>
          <p:cNvGrpSpPr>
            <a:grpSpLocks/>
          </p:cNvGrpSpPr>
          <p:nvPr/>
        </p:nvGrpSpPr>
        <p:grpSpPr bwMode="auto">
          <a:xfrm flipH="1">
            <a:off x="2151063" y="4424307"/>
            <a:ext cx="673100" cy="701675"/>
            <a:chOff x="-44" y="1473"/>
            <a:chExt cx="981" cy="1105"/>
          </a:xfrm>
        </p:grpSpPr>
        <p:pic>
          <p:nvPicPr>
            <p:cNvPr id="170" name="Picture 191" descr="desktop_computer_stylized_medium">
              <a:extLst>
                <a:ext uri="{FF2B5EF4-FFF2-40B4-BE49-F238E27FC236}">
                  <a16:creationId xmlns:a16="http://schemas.microsoft.com/office/drawing/2014/main" id="{19B47375-0826-C44B-8E48-9D677E4039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1" name="Freeform 192">
              <a:extLst>
                <a:ext uri="{FF2B5EF4-FFF2-40B4-BE49-F238E27FC236}">
                  <a16:creationId xmlns:a16="http://schemas.microsoft.com/office/drawing/2014/main" id="{FEA1C998-C605-D84B-8547-D97F2BC8D4EE}"/>
                </a:ext>
              </a:extLst>
            </p:cNvPr>
            <p:cNvSpPr>
              <a:spLocks/>
            </p:cNvSpPr>
            <p:nvPr/>
          </p:nvSpPr>
          <p:spPr bwMode="auto">
            <a:xfrm flipH="1">
              <a:off x="374" y="1579"/>
              <a:ext cx="477" cy="506"/>
            </a:xfrm>
            <a:custGeom>
              <a:avLst/>
              <a:gdLst>
                <a:gd name="T0" fmla="*/ 0 w 356"/>
                <a:gd name="T1" fmla="*/ 0 h 368"/>
                <a:gd name="T2" fmla="*/ 43382 w 356"/>
                <a:gd name="T3" fmla="*/ 3172 h 368"/>
                <a:gd name="T4" fmla="*/ 51464 w 356"/>
                <a:gd name="T5" fmla="*/ 66095 h 368"/>
                <a:gd name="T6" fmla="*/ 11342 w 356"/>
                <a:gd name="T7" fmla="*/ 82660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sp>
        <p:nvSpPr>
          <p:cNvPr id="172" name="Line 25">
            <a:extLst>
              <a:ext uri="{FF2B5EF4-FFF2-40B4-BE49-F238E27FC236}">
                <a16:creationId xmlns:a16="http://schemas.microsoft.com/office/drawing/2014/main" id="{DA5446CC-C771-F441-9E97-037B17ED4482}"/>
              </a:ext>
            </a:extLst>
          </p:cNvPr>
          <p:cNvSpPr>
            <a:spLocks noChangeShapeType="1"/>
          </p:cNvSpPr>
          <p:nvPr/>
        </p:nvSpPr>
        <p:spPr bwMode="auto">
          <a:xfrm>
            <a:off x="2819400" y="4456057"/>
            <a:ext cx="1058863" cy="317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73" name="Line 25">
            <a:extLst>
              <a:ext uri="{FF2B5EF4-FFF2-40B4-BE49-F238E27FC236}">
                <a16:creationId xmlns:a16="http://schemas.microsoft.com/office/drawing/2014/main" id="{264D9FFE-774A-7F4D-BEE4-B3B44B1FAC0A}"/>
              </a:ext>
            </a:extLst>
          </p:cNvPr>
          <p:cNvSpPr>
            <a:spLocks noChangeShapeType="1"/>
          </p:cNvSpPr>
          <p:nvPr/>
        </p:nvSpPr>
        <p:spPr bwMode="auto">
          <a:xfrm>
            <a:off x="2824163" y="4684657"/>
            <a:ext cx="1058862" cy="317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74" name="Line 25">
            <a:extLst>
              <a:ext uri="{FF2B5EF4-FFF2-40B4-BE49-F238E27FC236}">
                <a16:creationId xmlns:a16="http://schemas.microsoft.com/office/drawing/2014/main" id="{84D59C24-ECF9-B64A-9F2F-66C689C1F7AC}"/>
              </a:ext>
            </a:extLst>
          </p:cNvPr>
          <p:cNvSpPr>
            <a:spLocks noChangeShapeType="1"/>
          </p:cNvSpPr>
          <p:nvPr/>
        </p:nvSpPr>
        <p:spPr bwMode="auto">
          <a:xfrm>
            <a:off x="2827338" y="4924370"/>
            <a:ext cx="1060450" cy="317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175" name="Group 3">
            <a:extLst>
              <a:ext uri="{FF2B5EF4-FFF2-40B4-BE49-F238E27FC236}">
                <a16:creationId xmlns:a16="http://schemas.microsoft.com/office/drawing/2014/main" id="{7651D039-1E34-A144-8FED-AAC44F023F2C}"/>
              </a:ext>
            </a:extLst>
          </p:cNvPr>
          <p:cNvGrpSpPr>
            <a:grpSpLocks/>
          </p:cNvGrpSpPr>
          <p:nvPr/>
        </p:nvGrpSpPr>
        <p:grpSpPr bwMode="auto">
          <a:xfrm>
            <a:off x="7794625" y="3673978"/>
            <a:ext cx="2047875" cy="1620287"/>
            <a:chOff x="4882752" y="4007261"/>
            <a:chExt cx="2046816" cy="1619544"/>
          </a:xfrm>
        </p:grpSpPr>
        <p:sp>
          <p:nvSpPr>
            <p:cNvPr id="176" name="Text Box 54">
              <a:extLst>
                <a:ext uri="{FF2B5EF4-FFF2-40B4-BE49-F238E27FC236}">
                  <a16:creationId xmlns:a16="http://schemas.microsoft.com/office/drawing/2014/main" id="{82FCAF5C-7EF8-BB47-BF30-CF3EA1FE682F}"/>
                </a:ext>
              </a:extLst>
            </p:cNvPr>
            <p:cNvSpPr txBox="1">
              <a:spLocks noChangeArrowheads="1"/>
            </p:cNvSpPr>
            <p:nvPr/>
          </p:nvSpPr>
          <p:spPr bwMode="auto">
            <a:xfrm>
              <a:off x="4882752" y="4007261"/>
              <a:ext cx="122608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600" b="0" i="1"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cs typeface="+mn-cs"/>
                </a:rPr>
                <a:t>destination</a:t>
              </a:r>
              <a:endParaRPr kumimoji="0" lang="en-US" altLang="en-US" sz="2000" b="0" i="1"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cs typeface="+mn-cs"/>
              </a:endParaRPr>
            </a:p>
          </p:txBody>
        </p:sp>
        <p:grpSp>
          <p:nvGrpSpPr>
            <p:cNvPr id="177" name="Group 2">
              <a:extLst>
                <a:ext uri="{FF2B5EF4-FFF2-40B4-BE49-F238E27FC236}">
                  <a16:creationId xmlns:a16="http://schemas.microsoft.com/office/drawing/2014/main" id="{43D7F412-7232-F444-9D55-13FAD759A4F6}"/>
                </a:ext>
              </a:extLst>
            </p:cNvPr>
            <p:cNvGrpSpPr>
              <a:grpSpLocks/>
            </p:cNvGrpSpPr>
            <p:nvPr/>
          </p:nvGrpSpPr>
          <p:grpSpPr bwMode="auto">
            <a:xfrm>
              <a:off x="4927179" y="4319856"/>
              <a:ext cx="2002389" cy="1306949"/>
              <a:chOff x="1305623" y="4714561"/>
              <a:chExt cx="2002389" cy="1306949"/>
            </a:xfrm>
          </p:grpSpPr>
          <p:sp>
            <p:nvSpPr>
              <p:cNvPr id="178" name="Freeform 10">
                <a:extLst>
                  <a:ext uri="{FF2B5EF4-FFF2-40B4-BE49-F238E27FC236}">
                    <a16:creationId xmlns:a16="http://schemas.microsoft.com/office/drawing/2014/main" id="{2BBCCDF2-BD61-D243-80E3-FC38B43747BF}"/>
                  </a:ext>
                </a:extLst>
              </p:cNvPr>
              <p:cNvSpPr>
                <a:spLocks/>
              </p:cNvSpPr>
              <p:nvPr/>
            </p:nvSpPr>
            <p:spPr bwMode="auto">
              <a:xfrm>
                <a:off x="2426569" y="4714561"/>
                <a:ext cx="288261" cy="1290044"/>
              </a:xfrm>
              <a:custGeom>
                <a:avLst/>
                <a:gdLst>
                  <a:gd name="T0" fmla="*/ 2147483647 w 267"/>
                  <a:gd name="T1" fmla="*/ 2147483647 h 1186"/>
                  <a:gd name="T2" fmla="*/ 0 w 267"/>
                  <a:gd name="T3" fmla="*/ 0 h 1186"/>
                  <a:gd name="T4" fmla="*/ 0 w 267"/>
                  <a:gd name="T5" fmla="*/ 2147483647 h 1186"/>
                  <a:gd name="T6" fmla="*/ 2147483647 w 267"/>
                  <a:gd name="T7" fmla="*/ 2147483647 h 1186"/>
                  <a:gd name="T8" fmla="*/ 2147483647 w 267"/>
                  <a:gd name="T9" fmla="*/ 2147483647 h 1186"/>
                  <a:gd name="T10" fmla="*/ 0 60000 65536"/>
                  <a:gd name="T11" fmla="*/ 0 60000 65536"/>
                  <a:gd name="T12" fmla="*/ 0 60000 65536"/>
                  <a:gd name="T13" fmla="*/ 0 60000 65536"/>
                  <a:gd name="T14" fmla="*/ 0 60000 65536"/>
                  <a:gd name="T15" fmla="*/ 0 w 267"/>
                  <a:gd name="T16" fmla="*/ 0 h 1186"/>
                  <a:gd name="T17" fmla="*/ 267 w 267"/>
                  <a:gd name="T18" fmla="*/ 1186 h 1186"/>
                </a:gdLst>
                <a:ahLst/>
                <a:cxnLst>
                  <a:cxn ang="T10">
                    <a:pos x="T0" y="T1"/>
                  </a:cxn>
                  <a:cxn ang="T11">
                    <a:pos x="T2" y="T3"/>
                  </a:cxn>
                  <a:cxn ang="T12">
                    <a:pos x="T4" y="T5"/>
                  </a:cxn>
                  <a:cxn ang="T13">
                    <a:pos x="T6" y="T7"/>
                  </a:cxn>
                  <a:cxn ang="T14">
                    <a:pos x="T8" y="T9"/>
                  </a:cxn>
                </a:cxnLst>
                <a:rect l="T15" t="T16" r="T17" b="T18"/>
                <a:pathLst>
                  <a:path w="267" h="1186">
                    <a:moveTo>
                      <a:pt x="254" y="466"/>
                    </a:moveTo>
                    <a:lnTo>
                      <a:pt x="0" y="0"/>
                    </a:lnTo>
                    <a:lnTo>
                      <a:pt x="0" y="1186"/>
                    </a:lnTo>
                    <a:lnTo>
                      <a:pt x="267" y="652"/>
                    </a:lnTo>
                    <a:lnTo>
                      <a:pt x="254" y="466"/>
                    </a:lnTo>
                    <a:close/>
                  </a:path>
                </a:pathLst>
              </a:custGeom>
              <a:gradFill rotWithShape="1">
                <a:gsLst>
                  <a:gs pos="0">
                    <a:srgbClr val="3333CC"/>
                  </a:gs>
                  <a:gs pos="100000">
                    <a:srgbClr val="FFFF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79" name="Rectangle 23">
                <a:extLst>
                  <a:ext uri="{FF2B5EF4-FFF2-40B4-BE49-F238E27FC236}">
                    <a16:creationId xmlns:a16="http://schemas.microsoft.com/office/drawing/2014/main" id="{0FF740DF-A766-DA47-941D-9BB75289FE9F}"/>
                  </a:ext>
                </a:extLst>
              </p:cNvPr>
              <p:cNvSpPr>
                <a:spLocks noChangeArrowheads="1"/>
              </p:cNvSpPr>
              <p:nvPr/>
            </p:nvSpPr>
            <p:spPr bwMode="auto">
              <a:xfrm>
                <a:off x="1398616" y="4722494"/>
                <a:ext cx="1045433" cy="1271290"/>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80" name="Rectangle 24">
                <a:extLst>
                  <a:ext uri="{FF2B5EF4-FFF2-40B4-BE49-F238E27FC236}">
                    <a16:creationId xmlns:a16="http://schemas.microsoft.com/office/drawing/2014/main" id="{30976AB5-5CF3-9649-AE10-0D8834A36AA4}"/>
                  </a:ext>
                </a:extLst>
              </p:cNvPr>
              <p:cNvSpPr>
                <a:spLocks noChangeArrowheads="1"/>
              </p:cNvSpPr>
              <p:nvPr/>
            </p:nvSpPr>
            <p:spPr bwMode="auto">
              <a:xfrm>
                <a:off x="1341249" y="4752754"/>
                <a:ext cx="1067215" cy="1231976"/>
              </a:xfrm>
              <a:prstGeom prst="rect">
                <a:avLst/>
              </a:prstGeom>
              <a:solidFill>
                <a:srgbClr val="FFFFFF"/>
              </a:solidFill>
              <a:ln w="28575">
                <a:solidFill>
                  <a:srgbClr val="000000"/>
                </a:solidFill>
                <a:miter lim="800000"/>
                <a:headEnd/>
                <a:tailEnd/>
              </a:ln>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81" name="Line 25">
                <a:extLst>
                  <a:ext uri="{FF2B5EF4-FFF2-40B4-BE49-F238E27FC236}">
                    <a16:creationId xmlns:a16="http://schemas.microsoft.com/office/drawing/2014/main" id="{C40254F3-8EF1-1946-BD3D-FCE2C1EC496D}"/>
                  </a:ext>
                </a:extLst>
              </p:cNvPr>
              <p:cNvSpPr>
                <a:spLocks noChangeShapeType="1"/>
              </p:cNvSpPr>
              <p:nvPr/>
            </p:nvSpPr>
            <p:spPr bwMode="auto">
              <a:xfrm>
                <a:off x="1341249" y="5031313"/>
                <a:ext cx="1059231" cy="2888"/>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82" name="Text Box 26">
                <a:extLst>
                  <a:ext uri="{FF2B5EF4-FFF2-40B4-BE49-F238E27FC236}">
                    <a16:creationId xmlns:a16="http://schemas.microsoft.com/office/drawing/2014/main" id="{3E76F59F-6FAE-6949-AACB-C12FB9352449}"/>
                  </a:ext>
                </a:extLst>
              </p:cNvPr>
              <p:cNvSpPr txBox="1">
                <a:spLocks noChangeArrowheads="1"/>
              </p:cNvSpPr>
              <p:nvPr/>
            </p:nvSpPr>
            <p:spPr bwMode="auto">
              <a:xfrm>
                <a:off x="1305623" y="4747333"/>
                <a:ext cx="1104329" cy="12741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FFFFFF">
                        <a:lumMod val="75000"/>
                      </a:srgbClr>
                    </a:solidFill>
                    <a:effectLst/>
                    <a:uLnTx/>
                    <a:uFillTx/>
                    <a:latin typeface="Arial" charset="0"/>
                    <a:ea typeface="ＭＳ Ｐゴシック" charset="0"/>
                  </a:rPr>
                  <a:t>application</a:t>
                </a:r>
              </a:p>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sz="1400" b="1" i="0" u="none" strike="noStrike" kern="0" cap="none" spc="0" normalizeH="0" baseline="0" noProof="0" dirty="0">
                    <a:ln>
                      <a:noFill/>
                    </a:ln>
                    <a:solidFill>
                      <a:srgbClr val="0000A3"/>
                    </a:solidFill>
                    <a:effectLst/>
                    <a:uLnTx/>
                    <a:uFillTx/>
                    <a:latin typeface="Arial" charset="0"/>
                    <a:ea typeface="ＭＳ Ｐゴシック" charset="0"/>
                  </a:rPr>
                  <a:t>TCP</a:t>
                </a:r>
              </a:p>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FFFFFF">
                        <a:lumMod val="75000"/>
                      </a:srgbClr>
                    </a:solidFill>
                    <a:effectLst/>
                    <a:uLnTx/>
                    <a:uFillTx/>
                    <a:latin typeface="Arial" charset="0"/>
                    <a:ea typeface="ＭＳ Ｐゴシック" charset="0"/>
                  </a:rPr>
                  <a:t>network</a:t>
                </a:r>
              </a:p>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FFFFFF">
                        <a:lumMod val="75000"/>
                      </a:srgbClr>
                    </a:solidFill>
                    <a:effectLst/>
                    <a:uLnTx/>
                    <a:uFillTx/>
                    <a:latin typeface="Arial" charset="0"/>
                    <a:ea typeface="ＭＳ Ｐゴシック" charset="0"/>
                  </a:rPr>
                  <a:t>link</a:t>
                </a:r>
              </a:p>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FFFFFF">
                        <a:lumMod val="75000"/>
                      </a:srgbClr>
                    </a:solidFill>
                    <a:effectLst/>
                    <a:uLnTx/>
                    <a:uFillTx/>
                    <a:latin typeface="Arial" charset="0"/>
                    <a:ea typeface="ＭＳ Ｐゴシック" charset="0"/>
                  </a:rPr>
                  <a:t>physical</a:t>
                </a:r>
              </a:p>
            </p:txBody>
          </p:sp>
          <p:grpSp>
            <p:nvGrpSpPr>
              <p:cNvPr id="183" name="Group 190">
                <a:extLst>
                  <a:ext uri="{FF2B5EF4-FFF2-40B4-BE49-F238E27FC236}">
                    <a16:creationId xmlns:a16="http://schemas.microsoft.com/office/drawing/2014/main" id="{3142986E-25B2-C545-A505-7FEFEE4617F3}"/>
                  </a:ext>
                </a:extLst>
              </p:cNvPr>
              <p:cNvGrpSpPr>
                <a:grpSpLocks/>
              </p:cNvGrpSpPr>
              <p:nvPr/>
            </p:nvGrpSpPr>
            <p:grpSpPr bwMode="auto">
              <a:xfrm flipH="1">
                <a:off x="2634682" y="5076164"/>
                <a:ext cx="673330" cy="701684"/>
                <a:chOff x="-44" y="1473"/>
                <a:chExt cx="981" cy="1105"/>
              </a:xfrm>
            </p:grpSpPr>
            <p:pic>
              <p:nvPicPr>
                <p:cNvPr id="187" name="Picture 191" descr="desktop_computer_stylized_medium">
                  <a:extLst>
                    <a:ext uri="{FF2B5EF4-FFF2-40B4-BE49-F238E27FC236}">
                      <a16:creationId xmlns:a16="http://schemas.microsoft.com/office/drawing/2014/main" id="{8E397E43-AA92-9540-8502-E3F47CEB4A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8" name="Freeform 192">
                  <a:extLst>
                    <a:ext uri="{FF2B5EF4-FFF2-40B4-BE49-F238E27FC236}">
                      <a16:creationId xmlns:a16="http://schemas.microsoft.com/office/drawing/2014/main" id="{B94C52D7-1672-CE46-B256-90805C41A69F}"/>
                    </a:ext>
                  </a:extLst>
                </p:cNvPr>
                <p:cNvSpPr>
                  <a:spLocks/>
                </p:cNvSpPr>
                <p:nvPr/>
              </p:nvSpPr>
              <p:spPr bwMode="auto">
                <a:xfrm flipH="1">
                  <a:off x="374" y="1579"/>
                  <a:ext cx="477" cy="506"/>
                </a:xfrm>
                <a:custGeom>
                  <a:avLst/>
                  <a:gdLst>
                    <a:gd name="T0" fmla="*/ 0 w 356"/>
                    <a:gd name="T1" fmla="*/ 0 h 368"/>
                    <a:gd name="T2" fmla="*/ 43382 w 356"/>
                    <a:gd name="T3" fmla="*/ 3172 h 368"/>
                    <a:gd name="T4" fmla="*/ 51464 w 356"/>
                    <a:gd name="T5" fmla="*/ 66095 h 368"/>
                    <a:gd name="T6" fmla="*/ 11342 w 356"/>
                    <a:gd name="T7" fmla="*/ 82660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sp>
            <p:nvSpPr>
              <p:cNvPr id="184" name="Line 25">
                <a:extLst>
                  <a:ext uri="{FF2B5EF4-FFF2-40B4-BE49-F238E27FC236}">
                    <a16:creationId xmlns:a16="http://schemas.microsoft.com/office/drawing/2014/main" id="{3660A651-E6C2-464D-9AE5-A39238D21C2D}"/>
                  </a:ext>
                </a:extLst>
              </p:cNvPr>
              <p:cNvSpPr>
                <a:spLocks noChangeShapeType="1"/>
              </p:cNvSpPr>
              <p:nvPr/>
            </p:nvSpPr>
            <p:spPr bwMode="auto">
              <a:xfrm>
                <a:off x="1345720" y="5260213"/>
                <a:ext cx="1059231" cy="2888"/>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85" name="Line 25">
                <a:extLst>
                  <a:ext uri="{FF2B5EF4-FFF2-40B4-BE49-F238E27FC236}">
                    <a16:creationId xmlns:a16="http://schemas.microsoft.com/office/drawing/2014/main" id="{CB18A03E-7135-A648-8BDC-9FD0E1B822D5}"/>
                  </a:ext>
                </a:extLst>
              </p:cNvPr>
              <p:cNvSpPr>
                <a:spLocks noChangeShapeType="1"/>
              </p:cNvSpPr>
              <p:nvPr/>
            </p:nvSpPr>
            <p:spPr bwMode="auto">
              <a:xfrm>
                <a:off x="1350191" y="5489113"/>
                <a:ext cx="1059231" cy="2888"/>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86" name="Line 25">
                <a:extLst>
                  <a:ext uri="{FF2B5EF4-FFF2-40B4-BE49-F238E27FC236}">
                    <a16:creationId xmlns:a16="http://schemas.microsoft.com/office/drawing/2014/main" id="{8A81FD3E-2BEE-A04B-99BC-5B54B8C0D72A}"/>
                  </a:ext>
                </a:extLst>
              </p:cNvPr>
              <p:cNvSpPr>
                <a:spLocks noChangeShapeType="1"/>
              </p:cNvSpPr>
              <p:nvPr/>
            </p:nvSpPr>
            <p:spPr bwMode="auto">
              <a:xfrm>
                <a:off x="1354662" y="5728213"/>
                <a:ext cx="1059231" cy="2888"/>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sp>
        <p:nvSpPr>
          <p:cNvPr id="281" name="Freeform 7">
            <a:extLst>
              <a:ext uri="{FF2B5EF4-FFF2-40B4-BE49-F238E27FC236}">
                <a16:creationId xmlns:a16="http://schemas.microsoft.com/office/drawing/2014/main" id="{4FE322CD-EE19-1D4A-A4A3-471CD5B424FF}"/>
              </a:ext>
            </a:extLst>
          </p:cNvPr>
          <p:cNvSpPr>
            <a:spLocks/>
          </p:cNvSpPr>
          <p:nvPr/>
        </p:nvSpPr>
        <p:spPr bwMode="auto">
          <a:xfrm>
            <a:off x="3329610" y="4423977"/>
            <a:ext cx="5073926" cy="1298611"/>
          </a:xfrm>
          <a:custGeom>
            <a:avLst/>
            <a:gdLst>
              <a:gd name="T0" fmla="*/ 0 w 5156094"/>
              <a:gd name="T1" fmla="*/ 0 h 1509215"/>
              <a:gd name="T2" fmla="*/ 6961 w 5156094"/>
              <a:gd name="T3" fmla="*/ 1168047 h 1509215"/>
              <a:gd name="T4" fmla="*/ 1131015 w 5156094"/>
              <a:gd name="T5" fmla="*/ 1170389 h 1509215"/>
              <a:gd name="T6" fmla="*/ 1755021 w 5156094"/>
              <a:gd name="T7" fmla="*/ 1490285 h 1509215"/>
              <a:gd name="T8" fmla="*/ 2207298 w 5156094"/>
              <a:gd name="T9" fmla="*/ 1510706 h 1509215"/>
              <a:gd name="T10" fmla="*/ 2988945 w 5156094"/>
              <a:gd name="T11" fmla="*/ 1198737 h 1509215"/>
              <a:gd name="T12" fmla="*/ 3391674 w 5156094"/>
              <a:gd name="T13" fmla="*/ 1210330 h 1509215"/>
              <a:gd name="T14" fmla="*/ 5156412 w 5156094"/>
              <a:gd name="T15" fmla="*/ 1199641 h 1509215"/>
              <a:gd name="T16" fmla="*/ 5126696 w 5156094"/>
              <a:gd name="T17" fmla="*/ 64147 h 150921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connsiteX0" fmla="*/ 0 w 5156094"/>
              <a:gd name="connsiteY0" fmla="*/ 0 h 1559667"/>
              <a:gd name="connsiteX1" fmla="*/ 6961 w 5156094"/>
              <a:gd name="connsiteY1" fmla="*/ 1166894 h 1559667"/>
              <a:gd name="connsiteX2" fmla="*/ 1130946 w 5156094"/>
              <a:gd name="connsiteY2" fmla="*/ 1169234 h 1559667"/>
              <a:gd name="connsiteX3" fmla="*/ 1824854 w 5156094"/>
              <a:gd name="connsiteY3" fmla="*/ 1559667 h 1559667"/>
              <a:gd name="connsiteX4" fmla="*/ 2207163 w 5156094"/>
              <a:gd name="connsiteY4" fmla="*/ 1509215 h 1559667"/>
              <a:gd name="connsiteX5" fmla="*/ 2988762 w 5156094"/>
              <a:gd name="connsiteY5" fmla="*/ 1197554 h 1559667"/>
              <a:gd name="connsiteX6" fmla="*/ 3391464 w 5156094"/>
              <a:gd name="connsiteY6" fmla="*/ 1209136 h 1559667"/>
              <a:gd name="connsiteX7" fmla="*/ 5156094 w 5156094"/>
              <a:gd name="connsiteY7" fmla="*/ 1198456 h 1559667"/>
              <a:gd name="connsiteX8" fmla="*/ 5126381 w 5156094"/>
              <a:gd name="connsiteY8" fmla="*/ 64084 h 1559667"/>
              <a:gd name="connsiteX0" fmla="*/ 0 w 5156094"/>
              <a:gd name="connsiteY0" fmla="*/ 0 h 1559667"/>
              <a:gd name="connsiteX1" fmla="*/ 6961 w 5156094"/>
              <a:gd name="connsiteY1" fmla="*/ 1166894 h 1559667"/>
              <a:gd name="connsiteX2" fmla="*/ 1130946 w 5156094"/>
              <a:gd name="connsiteY2" fmla="*/ 1169234 h 1559667"/>
              <a:gd name="connsiteX3" fmla="*/ 1824854 w 5156094"/>
              <a:gd name="connsiteY3" fmla="*/ 1559667 h 1559667"/>
              <a:gd name="connsiteX4" fmla="*/ 2145216 w 5156094"/>
              <a:gd name="connsiteY4" fmla="*/ 1553959 h 1559667"/>
              <a:gd name="connsiteX5" fmla="*/ 2988762 w 5156094"/>
              <a:gd name="connsiteY5" fmla="*/ 1197554 h 1559667"/>
              <a:gd name="connsiteX6" fmla="*/ 3391464 w 5156094"/>
              <a:gd name="connsiteY6" fmla="*/ 1209136 h 1559667"/>
              <a:gd name="connsiteX7" fmla="*/ 5156094 w 5156094"/>
              <a:gd name="connsiteY7" fmla="*/ 1198456 h 1559667"/>
              <a:gd name="connsiteX8" fmla="*/ 5126381 w 5156094"/>
              <a:gd name="connsiteY8" fmla="*/ 64084 h 1559667"/>
              <a:gd name="connsiteX0" fmla="*/ 0 w 5156094"/>
              <a:gd name="connsiteY0" fmla="*/ 0 h 1559667"/>
              <a:gd name="connsiteX1" fmla="*/ 6961 w 5156094"/>
              <a:gd name="connsiteY1" fmla="*/ 1166894 h 1559667"/>
              <a:gd name="connsiteX2" fmla="*/ 1130946 w 5156094"/>
              <a:gd name="connsiteY2" fmla="*/ 1169234 h 1559667"/>
              <a:gd name="connsiteX3" fmla="*/ 1824854 w 5156094"/>
              <a:gd name="connsiteY3" fmla="*/ 1559667 h 1559667"/>
              <a:gd name="connsiteX4" fmla="*/ 2145216 w 5156094"/>
              <a:gd name="connsiteY4" fmla="*/ 1553959 h 1559667"/>
              <a:gd name="connsiteX5" fmla="*/ 2930257 w 5156094"/>
              <a:gd name="connsiteY5" fmla="*/ 1152811 h 1559667"/>
              <a:gd name="connsiteX6" fmla="*/ 3391464 w 5156094"/>
              <a:gd name="connsiteY6" fmla="*/ 1209136 h 1559667"/>
              <a:gd name="connsiteX7" fmla="*/ 5156094 w 5156094"/>
              <a:gd name="connsiteY7" fmla="*/ 1198456 h 1559667"/>
              <a:gd name="connsiteX8" fmla="*/ 5126381 w 5156094"/>
              <a:gd name="connsiteY8" fmla="*/ 64084 h 1559667"/>
              <a:gd name="connsiteX0" fmla="*/ 0 w 5156094"/>
              <a:gd name="connsiteY0" fmla="*/ 0 h 1559667"/>
              <a:gd name="connsiteX1" fmla="*/ 6961 w 5156094"/>
              <a:gd name="connsiteY1" fmla="*/ 1166894 h 1559667"/>
              <a:gd name="connsiteX2" fmla="*/ 1130946 w 5156094"/>
              <a:gd name="connsiteY2" fmla="*/ 1169234 h 1559667"/>
              <a:gd name="connsiteX3" fmla="*/ 1824854 w 5156094"/>
              <a:gd name="connsiteY3" fmla="*/ 1559667 h 1559667"/>
              <a:gd name="connsiteX4" fmla="*/ 2145216 w 5156094"/>
              <a:gd name="connsiteY4" fmla="*/ 1553959 h 1559667"/>
              <a:gd name="connsiteX5" fmla="*/ 2930257 w 5156094"/>
              <a:gd name="connsiteY5" fmla="*/ 1152811 h 1559667"/>
              <a:gd name="connsiteX6" fmla="*/ 5156094 w 5156094"/>
              <a:gd name="connsiteY6" fmla="*/ 1198456 h 1559667"/>
              <a:gd name="connsiteX7" fmla="*/ 5126381 w 5156094"/>
              <a:gd name="connsiteY7" fmla="*/ 64084 h 1559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56094" h="1559667">
                <a:moveTo>
                  <a:pt x="0" y="0"/>
                </a:moveTo>
                <a:cubicBezTo>
                  <a:pt x="2320" y="388965"/>
                  <a:pt x="4641" y="777929"/>
                  <a:pt x="6961" y="1166894"/>
                </a:cubicBezTo>
                <a:lnTo>
                  <a:pt x="1130946" y="1169234"/>
                </a:lnTo>
                <a:lnTo>
                  <a:pt x="1824854" y="1559667"/>
                </a:lnTo>
                <a:lnTo>
                  <a:pt x="2145216" y="1553959"/>
                </a:lnTo>
                <a:lnTo>
                  <a:pt x="2930257" y="1152811"/>
                </a:lnTo>
                <a:lnTo>
                  <a:pt x="5156094" y="1198456"/>
                </a:lnTo>
                <a:lnTo>
                  <a:pt x="5126381" y="64084"/>
                </a:lnTo>
              </a:path>
            </a:pathLst>
          </a:custGeom>
          <a:noFill/>
          <a:ln w="22225">
            <a:solidFill>
              <a:srgbClr val="000090"/>
            </a:solidFill>
            <a:round/>
            <a:headEnd/>
            <a:tailEnd/>
          </a:ln>
          <a:extLst>
            <a:ext uri="{909E8E84-426E-40DD-AFC4-6F175D3DCCD1}">
              <a14:hiddenFill xmlns:a14="http://schemas.microsoft.com/office/drawing/2010/main">
                <a:solidFill>
                  <a:srgbClr val="FFFFFF"/>
                </a:solidFill>
              </a14:hiddenFill>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89" name="Rectangle 4">
            <a:extLst>
              <a:ext uri="{FF2B5EF4-FFF2-40B4-BE49-F238E27FC236}">
                <a16:creationId xmlns:a16="http://schemas.microsoft.com/office/drawing/2014/main" id="{0B86E12D-57F9-004F-9A98-0E80FDFD03ED}"/>
              </a:ext>
            </a:extLst>
          </p:cNvPr>
          <p:cNvSpPr txBox="1">
            <a:spLocks noChangeArrowheads="1"/>
          </p:cNvSpPr>
          <p:nvPr/>
        </p:nvSpPr>
        <p:spPr>
          <a:xfrm>
            <a:off x="640467" y="2288196"/>
            <a:ext cx="11177587" cy="915177"/>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marR="0" lvl="0" indent="-215900" algn="l" defTabSz="914400" rtl="0" eaLnBrk="1" fontAlgn="auto" latinLnBrk="0" hangingPunct="1">
              <a:lnSpc>
                <a:spcPct val="90000"/>
              </a:lnSpc>
              <a:spcBef>
                <a:spcPts val="1000"/>
              </a:spcBef>
              <a:spcAft>
                <a:spcPts val="0"/>
              </a:spcAft>
              <a:buClr>
                <a:srgbClr val="0000A3"/>
              </a:buClr>
              <a:buSzTx/>
              <a:buFont typeface="Wingdings" charset="2"/>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understanding congestion: useful to focus on congested bottleneck link</a:t>
            </a:r>
          </a:p>
        </p:txBody>
      </p:sp>
      <p:grpSp>
        <p:nvGrpSpPr>
          <p:cNvPr id="16" name="Group 15">
            <a:extLst>
              <a:ext uri="{FF2B5EF4-FFF2-40B4-BE49-F238E27FC236}">
                <a16:creationId xmlns:a16="http://schemas.microsoft.com/office/drawing/2014/main" id="{9F054DCB-F0FC-6040-B6B9-B0434AA6A860}"/>
              </a:ext>
            </a:extLst>
          </p:cNvPr>
          <p:cNvGrpSpPr/>
          <p:nvPr/>
        </p:nvGrpSpPr>
        <p:grpSpPr>
          <a:xfrm>
            <a:off x="4839045" y="5517878"/>
            <a:ext cx="876995" cy="403711"/>
            <a:chOff x="5033182" y="4091488"/>
            <a:chExt cx="876995" cy="403711"/>
          </a:xfrm>
        </p:grpSpPr>
        <p:cxnSp>
          <p:nvCxnSpPr>
            <p:cNvPr id="15" name="Straight Connector 14">
              <a:extLst>
                <a:ext uri="{FF2B5EF4-FFF2-40B4-BE49-F238E27FC236}">
                  <a16:creationId xmlns:a16="http://schemas.microsoft.com/office/drawing/2014/main" id="{D3004F00-B27A-6543-B345-6627D1137679}"/>
                </a:ext>
              </a:extLst>
            </p:cNvPr>
            <p:cNvCxnSpPr/>
            <p:nvPr/>
          </p:nvCxnSpPr>
          <p:spPr>
            <a:xfrm>
              <a:off x="5518407" y="4289261"/>
              <a:ext cx="8695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7689B243-A85D-9243-A088-8DCC1C93FE82}"/>
                </a:ext>
              </a:extLst>
            </p:cNvPr>
            <p:cNvSpPr/>
            <p:nvPr/>
          </p:nvSpPr>
          <p:spPr>
            <a:xfrm>
              <a:off x="5150875" y="4091488"/>
              <a:ext cx="382771" cy="403711"/>
            </a:xfrm>
            <a:prstGeom prst="rect">
              <a:avLst/>
            </a:prstGeom>
            <a:solidFill>
              <a:srgbClr val="E4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Oval 8">
              <a:extLst>
                <a:ext uri="{FF2B5EF4-FFF2-40B4-BE49-F238E27FC236}">
                  <a16:creationId xmlns:a16="http://schemas.microsoft.com/office/drawing/2014/main" id="{68C9EE21-A866-EF40-B74B-25BD15BDB166}"/>
                </a:ext>
              </a:extLst>
            </p:cNvPr>
            <p:cNvSpPr/>
            <p:nvPr/>
          </p:nvSpPr>
          <p:spPr>
            <a:xfrm>
              <a:off x="5565439" y="4115310"/>
              <a:ext cx="344738" cy="344738"/>
            </a:xfrm>
            <a:prstGeom prst="ellipse">
              <a:avLst/>
            </a:prstGeom>
            <a:solidFill>
              <a:srgbClr val="E4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3" name="Straight Connector 12">
              <a:extLst>
                <a:ext uri="{FF2B5EF4-FFF2-40B4-BE49-F238E27FC236}">
                  <a16:creationId xmlns:a16="http://schemas.microsoft.com/office/drawing/2014/main" id="{6E71FDDD-28C2-D944-937D-A37D3B73085B}"/>
                </a:ext>
              </a:extLst>
            </p:cNvPr>
            <p:cNvCxnSpPr/>
            <p:nvPr/>
          </p:nvCxnSpPr>
          <p:spPr>
            <a:xfrm>
              <a:off x="5427947" y="4125482"/>
              <a:ext cx="0" cy="328557"/>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9709E3FA-52FC-C645-9DA2-F11001152074}"/>
                </a:ext>
              </a:extLst>
            </p:cNvPr>
            <p:cNvCxnSpPr/>
            <p:nvPr/>
          </p:nvCxnSpPr>
          <p:spPr>
            <a:xfrm>
              <a:off x="5330094" y="4125482"/>
              <a:ext cx="0" cy="328557"/>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A377D666-34E2-244E-B3D8-6FE1A4596746}"/>
                </a:ext>
              </a:extLst>
            </p:cNvPr>
            <p:cNvCxnSpPr/>
            <p:nvPr/>
          </p:nvCxnSpPr>
          <p:spPr>
            <a:xfrm>
              <a:off x="5238591" y="4125482"/>
              <a:ext cx="0" cy="328557"/>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99" name="Rectangle 98">
              <a:extLst>
                <a:ext uri="{FF2B5EF4-FFF2-40B4-BE49-F238E27FC236}">
                  <a16:creationId xmlns:a16="http://schemas.microsoft.com/office/drawing/2014/main" id="{16E7784A-7CF2-DB4E-B801-AE25BE617B3D}"/>
                </a:ext>
              </a:extLst>
            </p:cNvPr>
            <p:cNvSpPr/>
            <p:nvPr/>
          </p:nvSpPr>
          <p:spPr>
            <a:xfrm>
              <a:off x="5033182" y="4091488"/>
              <a:ext cx="112907" cy="40371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22" name="Group 21">
            <a:extLst>
              <a:ext uri="{FF2B5EF4-FFF2-40B4-BE49-F238E27FC236}">
                <a16:creationId xmlns:a16="http://schemas.microsoft.com/office/drawing/2014/main" id="{3F5A847F-7DB0-4448-866C-A04E3D418E75}"/>
              </a:ext>
            </a:extLst>
          </p:cNvPr>
          <p:cNvGrpSpPr/>
          <p:nvPr/>
        </p:nvGrpSpPr>
        <p:grpSpPr>
          <a:xfrm>
            <a:off x="3613959" y="3330565"/>
            <a:ext cx="4288552" cy="1038257"/>
            <a:chOff x="3613959" y="3330565"/>
            <a:chExt cx="4288552" cy="1038257"/>
          </a:xfrm>
        </p:grpSpPr>
        <p:sp>
          <p:nvSpPr>
            <p:cNvPr id="18" name="TextBox 17">
              <a:extLst>
                <a:ext uri="{FF2B5EF4-FFF2-40B4-BE49-F238E27FC236}">
                  <a16:creationId xmlns:a16="http://schemas.microsoft.com/office/drawing/2014/main" id="{72BF638B-27BF-9A44-BC9B-E5A7126F9971}"/>
                </a:ext>
              </a:extLst>
            </p:cNvPr>
            <p:cNvSpPr txBox="1"/>
            <p:nvPr/>
          </p:nvSpPr>
          <p:spPr>
            <a:xfrm>
              <a:off x="3932559" y="3330565"/>
              <a:ext cx="3969952" cy="840230"/>
            </a:xfrm>
            <a:prstGeom prst="rect">
              <a:avLst/>
            </a:prstGeom>
            <a:noFill/>
          </p:spPr>
          <p:txBody>
            <a:bodyPr wrap="square" rtlCol="0">
              <a:spAutoFit/>
            </a:bodyPr>
            <a:lstStyle/>
            <a:p>
              <a:pPr marL="460375" marR="0" lvl="0" indent="-460375" algn="l" defTabSz="914400" rtl="0" eaLnBrk="1" fontAlgn="auto" latinLnBrk="0" hangingPunct="1">
                <a:lnSpc>
                  <a:spcPct val="9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A3"/>
                  </a:solidFill>
                  <a:effectLst/>
                  <a:uLnTx/>
                  <a:uFillTx/>
                  <a:latin typeface="Calibri" panose="020F0502020204030204"/>
                  <a:ea typeface="+mn-ea"/>
                  <a:cs typeface="+mn-cs"/>
                </a:rPr>
                <a:t>insight: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increasing TCP sending rate will </a:t>
              </a:r>
              <a:r>
                <a:rPr kumimoji="0" lang="en-US" sz="1800" b="0" i="1" u="none" strike="noStrike" kern="1200" cap="none" spc="0" normalizeH="0" baseline="0" noProof="0" dirty="0">
                  <a:ln>
                    <a:noFill/>
                  </a:ln>
                  <a:solidFill>
                    <a:prstClr val="black"/>
                  </a:solidFill>
                  <a:effectLst/>
                  <a:uLnTx/>
                  <a:uFillTx/>
                  <a:latin typeface="Calibri" panose="020F0502020204030204"/>
                  <a:ea typeface="+mn-ea"/>
                  <a:cs typeface="+mn-cs"/>
                </a:rPr>
                <a:t>not</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increase end-end throughout with congested bottleneck</a:t>
              </a:r>
            </a:p>
          </p:txBody>
        </p:sp>
        <p:cxnSp>
          <p:nvCxnSpPr>
            <p:cNvPr id="20" name="Straight Connector 19">
              <a:extLst>
                <a:ext uri="{FF2B5EF4-FFF2-40B4-BE49-F238E27FC236}">
                  <a16:creationId xmlns:a16="http://schemas.microsoft.com/office/drawing/2014/main" id="{61879EEE-DD1C-214C-8FBA-E99A26753318}"/>
                </a:ext>
              </a:extLst>
            </p:cNvPr>
            <p:cNvCxnSpPr>
              <a:cxnSpLocks/>
            </p:cNvCxnSpPr>
            <p:nvPr/>
          </p:nvCxnSpPr>
          <p:spPr>
            <a:xfrm flipH="1">
              <a:off x="3613959" y="3751185"/>
              <a:ext cx="738967" cy="61763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6" name="Group 25">
            <a:extLst>
              <a:ext uri="{FF2B5EF4-FFF2-40B4-BE49-F238E27FC236}">
                <a16:creationId xmlns:a16="http://schemas.microsoft.com/office/drawing/2014/main" id="{8C456841-AE6B-A44B-9596-8457DAC42D7B}"/>
              </a:ext>
            </a:extLst>
          </p:cNvPr>
          <p:cNvGrpSpPr/>
          <p:nvPr/>
        </p:nvGrpSpPr>
        <p:grpSpPr>
          <a:xfrm>
            <a:off x="477143" y="5329279"/>
            <a:ext cx="4243986" cy="840230"/>
            <a:chOff x="477143" y="5329279"/>
            <a:chExt cx="4243986" cy="840230"/>
          </a:xfrm>
        </p:grpSpPr>
        <p:sp>
          <p:nvSpPr>
            <p:cNvPr id="110" name="TextBox 109">
              <a:extLst>
                <a:ext uri="{FF2B5EF4-FFF2-40B4-BE49-F238E27FC236}">
                  <a16:creationId xmlns:a16="http://schemas.microsoft.com/office/drawing/2014/main" id="{67AC24E6-353D-7641-8425-F6A26F20ABC7}"/>
                </a:ext>
              </a:extLst>
            </p:cNvPr>
            <p:cNvSpPr txBox="1"/>
            <p:nvPr/>
          </p:nvSpPr>
          <p:spPr>
            <a:xfrm>
              <a:off x="477143" y="5329279"/>
              <a:ext cx="2818708" cy="840230"/>
            </a:xfrm>
            <a:prstGeom prst="rect">
              <a:avLst/>
            </a:prstGeom>
            <a:noFill/>
          </p:spPr>
          <p:txBody>
            <a:bodyPr wrap="square" rtlCol="0">
              <a:spAutoFit/>
            </a:bodyPr>
            <a:lstStyle/>
            <a:p>
              <a:pPr marL="460375" marR="0" lvl="0" indent="-460375" algn="r" defTabSz="914400" rtl="0" eaLnBrk="1" fontAlgn="auto" latinLnBrk="0" hangingPunct="1">
                <a:lnSpc>
                  <a:spcPct val="9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A3"/>
                  </a:solidFill>
                  <a:effectLst/>
                  <a:uLnTx/>
                  <a:uFillTx/>
                  <a:latin typeface="Calibri" panose="020F0502020204030204"/>
                  <a:ea typeface="+mn-ea"/>
                  <a:cs typeface="+mn-cs"/>
                </a:rPr>
                <a:t>insight: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increasing TCP sending rate </a:t>
              </a:r>
              <a:r>
                <a:rPr kumimoji="0" lang="en-US" sz="1800" b="0" i="1" u="none" strike="noStrike" kern="1200" cap="none" spc="0" normalizeH="0" baseline="0" noProof="0" dirty="0">
                  <a:ln>
                    <a:noFill/>
                  </a:ln>
                  <a:solidFill>
                    <a:prstClr val="black"/>
                  </a:solidFill>
                  <a:effectLst/>
                  <a:uLnTx/>
                  <a:uFillTx/>
                  <a:latin typeface="Calibri" panose="020F0502020204030204"/>
                  <a:ea typeface="+mn-ea"/>
                  <a:cs typeface="+mn-cs"/>
                </a:rPr>
                <a:t>will</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increase measured RTT</a:t>
              </a:r>
            </a:p>
          </p:txBody>
        </p:sp>
        <p:cxnSp>
          <p:nvCxnSpPr>
            <p:cNvPr id="25" name="Straight Connector 24">
              <a:extLst>
                <a:ext uri="{FF2B5EF4-FFF2-40B4-BE49-F238E27FC236}">
                  <a16:creationId xmlns:a16="http://schemas.microsoft.com/office/drawing/2014/main" id="{AFA3AC7C-9D37-4246-A57A-7A9F9DD69A66}"/>
                </a:ext>
              </a:extLst>
            </p:cNvPr>
            <p:cNvCxnSpPr/>
            <p:nvPr/>
          </p:nvCxnSpPr>
          <p:spPr>
            <a:xfrm>
              <a:off x="3375025" y="5714069"/>
              <a:ext cx="134610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28" name="Straight Connector 27">
            <a:extLst>
              <a:ext uri="{FF2B5EF4-FFF2-40B4-BE49-F238E27FC236}">
                <a16:creationId xmlns:a16="http://schemas.microsoft.com/office/drawing/2014/main" id="{D625C25C-416C-5C4E-AFF1-F6889ED15803}"/>
              </a:ext>
            </a:extLst>
          </p:cNvPr>
          <p:cNvCxnSpPr/>
          <p:nvPr/>
        </p:nvCxnSpPr>
        <p:spPr>
          <a:xfrm>
            <a:off x="3375025" y="6443089"/>
            <a:ext cx="5028511" cy="0"/>
          </a:xfrm>
          <a:prstGeom prst="line">
            <a:avLst/>
          </a:prstGeom>
          <a:ln w="15875">
            <a:solidFill>
              <a:schemeClr val="tx1"/>
            </a:solidFill>
            <a:headEnd type="triangle"/>
            <a:tailEnd type="triangle" w="lg" len="med"/>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B205F52A-5790-B345-9AB7-858A5F8D4937}"/>
              </a:ext>
            </a:extLst>
          </p:cNvPr>
          <p:cNvSpPr txBox="1"/>
          <p:nvPr/>
        </p:nvSpPr>
        <p:spPr>
          <a:xfrm>
            <a:off x="4970635" y="6269341"/>
            <a:ext cx="535018" cy="369332"/>
          </a:xfrm>
          <a:prstGeom prst="rect">
            <a:avLst/>
          </a:prstGeom>
          <a:solidFill>
            <a:schemeClr val="bg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RTT</a:t>
            </a:r>
          </a:p>
        </p:txBody>
      </p:sp>
      <p:sp>
        <p:nvSpPr>
          <p:cNvPr id="31" name="TextBox 30">
            <a:extLst>
              <a:ext uri="{FF2B5EF4-FFF2-40B4-BE49-F238E27FC236}">
                <a16:creationId xmlns:a16="http://schemas.microsoft.com/office/drawing/2014/main" id="{AB18F1EA-ED80-CE47-9C3C-647F034AB95E}"/>
              </a:ext>
            </a:extLst>
          </p:cNvPr>
          <p:cNvSpPr txBox="1"/>
          <p:nvPr/>
        </p:nvSpPr>
        <p:spPr>
          <a:xfrm>
            <a:off x="5618466" y="5874964"/>
            <a:ext cx="7584409" cy="424732"/>
          </a:xfrm>
          <a:prstGeom prst="rect">
            <a:avLst/>
          </a:prstGeom>
          <a:noFill/>
        </p:spPr>
        <p:txBody>
          <a:bodyPr wrap="square" rtlCol="0">
            <a:spAutoFit/>
          </a:bodyPr>
          <a:lstStyle/>
          <a:p>
            <a:pPr marL="587375" marR="0" lvl="0" indent="-587375" algn="l" defTabSz="914400" rtl="0" eaLnBrk="1" fontAlgn="auto" latinLnBrk="0" hangingPunct="1">
              <a:lnSpc>
                <a:spcPct val="90000"/>
              </a:lnSpc>
              <a:spcBef>
                <a:spcPts val="0"/>
              </a:spcBef>
              <a:spcAft>
                <a:spcPts val="0"/>
              </a:spcAft>
              <a:buClrTx/>
              <a:buSzTx/>
              <a:buFontTx/>
              <a:buNone/>
              <a:tabLst/>
              <a:defRPr/>
            </a:pPr>
            <a:r>
              <a:rPr kumimoji="0" lang="en-US" sz="2400" b="1" i="1" u="none" strike="noStrike" kern="1200" cap="none" spc="0" normalizeH="0" baseline="0" noProof="0" dirty="0">
                <a:ln>
                  <a:noFill/>
                </a:ln>
                <a:solidFill>
                  <a:srgbClr val="0000A3"/>
                </a:solidFill>
                <a:effectLst/>
                <a:uLnTx/>
                <a:uFillTx/>
                <a:latin typeface="Calibri" panose="020F0502020204030204"/>
                <a:ea typeface="+mn-ea"/>
                <a:cs typeface="+mn-cs"/>
              </a:rPr>
              <a:t>Goal: </a:t>
            </a:r>
            <a:r>
              <a:rPr kumimoji="0" lang="en-US" sz="2200" b="0" i="1" u="none" strike="noStrike" kern="1200" cap="none" spc="0" normalizeH="0" baseline="0" noProof="0" dirty="0">
                <a:ln>
                  <a:noFill/>
                </a:ln>
                <a:solidFill>
                  <a:prstClr val="black"/>
                </a:solidFill>
                <a:effectLst/>
                <a:uLnTx/>
                <a:uFillTx/>
                <a:latin typeface="Calibri" panose="020F0502020204030204"/>
                <a:ea typeface="+mn-ea"/>
                <a:cs typeface="+mn-cs"/>
              </a:rPr>
              <a:t>“keep the end-end pipe just full, but not fuller”</a:t>
            </a:r>
          </a:p>
        </p:txBody>
      </p:sp>
      <p:sp>
        <p:nvSpPr>
          <p:cNvPr id="106" name="Slide Number Placeholder 2">
            <a:extLst>
              <a:ext uri="{FF2B5EF4-FFF2-40B4-BE49-F238E27FC236}">
                <a16:creationId xmlns:a16="http://schemas.microsoft.com/office/drawing/2014/main" id="{C4CCE602-07A6-B94E-8022-E968DB6C6135}"/>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133</a:t>
            </a:fld>
            <a:endParaRPr lang="en-US" dirty="0"/>
          </a:p>
        </p:txBody>
      </p:sp>
    </p:spTree>
    <p:extLst>
      <p:ext uri="{BB962C8B-B14F-4D97-AF65-F5344CB8AC3E}">
        <p14:creationId xmlns:p14="http://schemas.microsoft.com/office/powerpoint/2010/main" val="3928053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89"/>
                                        </p:tgtEl>
                                        <p:attrNameLst>
                                          <p:attrName>style.visibility</p:attrName>
                                        </p:attrNameLst>
                                      </p:cBhvr>
                                      <p:to>
                                        <p:strVal val="visible"/>
                                      </p:to>
                                    </p:set>
                                    <p:animEffect transition="in" filter="dissolve">
                                      <p:cBhvr>
                                        <p:cTn id="7" dur="500"/>
                                        <p:tgtEl>
                                          <p:spTgt spid="89"/>
                                        </p:tgtEl>
                                      </p:cBhvr>
                                    </p:animEffect>
                                  </p:childTnLst>
                                </p:cTn>
                              </p:par>
                              <p:par>
                                <p:cTn id="8" presetID="9" presetClass="exit" presetSubtype="0" fill="hold" nodeType="withEffect">
                                  <p:stCondLst>
                                    <p:cond delay="0"/>
                                  </p:stCondLst>
                                  <p:childTnLst>
                                    <p:animEffect transition="out" filter="dissolve">
                                      <p:cBhvr>
                                        <p:cTn id="9" dur="500"/>
                                        <p:tgtEl>
                                          <p:spTgt spid="7"/>
                                        </p:tgtEl>
                                      </p:cBhvr>
                                    </p:animEffect>
                                    <p:set>
                                      <p:cBhvr>
                                        <p:cTn id="10" dur="1" fill="hold">
                                          <p:stCondLst>
                                            <p:cond delay="499"/>
                                          </p:stCondLst>
                                        </p:cTn>
                                        <p:tgtEl>
                                          <p:spTgt spid="7"/>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dissolve">
                                      <p:cBhvr>
                                        <p:cTn id="15" dur="500"/>
                                        <p:tgtEl>
                                          <p:spTgt spid="22"/>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26"/>
                                        </p:tgtEl>
                                        <p:attrNameLst>
                                          <p:attrName>style.visibility</p:attrName>
                                        </p:attrNameLst>
                                      </p:cBhvr>
                                      <p:to>
                                        <p:strVal val="visible"/>
                                      </p:to>
                                    </p:set>
                                    <p:animEffect transition="in" filter="dissolve">
                                      <p:cBhvr>
                                        <p:cTn id="20" dur="500"/>
                                        <p:tgtEl>
                                          <p:spTgt spid="26"/>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31"/>
                                        </p:tgtEl>
                                        <p:attrNameLst>
                                          <p:attrName>style.visibility</p:attrName>
                                        </p:attrNameLst>
                                      </p:cBhvr>
                                      <p:to>
                                        <p:strVal val="visible"/>
                                      </p:to>
                                    </p:set>
                                    <p:animEffect transition="in" filter="dissolve">
                                      <p:cBhvr>
                                        <p:cTn id="25"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 grpId="0"/>
      <p:bldP spid="31" grpId="0"/>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60590" y="272143"/>
            <a:ext cx="11393310" cy="894622"/>
          </a:xfrm>
        </p:spPr>
        <p:txBody>
          <a:bodyPr>
            <a:normAutofit/>
          </a:bodyPr>
          <a:lstStyle/>
          <a:p>
            <a:r>
              <a:rPr lang="en-US" sz="4800" dirty="0"/>
              <a:t>Delay-based TCP </a:t>
            </a:r>
            <a:r>
              <a:rPr lang="en-US" dirty="0"/>
              <a:t>c</a:t>
            </a:r>
            <a:r>
              <a:rPr lang="en-US" sz="4400" dirty="0"/>
              <a:t>ongestion </a:t>
            </a:r>
            <a:r>
              <a:rPr lang="en-US" dirty="0"/>
              <a:t>c</a:t>
            </a:r>
            <a:r>
              <a:rPr lang="en-US" sz="4400" dirty="0"/>
              <a:t>ontrol</a:t>
            </a:r>
            <a:endParaRPr lang="en-US" sz="4400" b="0" dirty="0"/>
          </a:p>
        </p:txBody>
      </p:sp>
      <p:sp>
        <p:nvSpPr>
          <p:cNvPr id="6" name="Rectangle 4">
            <a:extLst>
              <a:ext uri="{FF2B5EF4-FFF2-40B4-BE49-F238E27FC236}">
                <a16:creationId xmlns:a16="http://schemas.microsoft.com/office/drawing/2014/main" id="{A22F5639-C13F-8347-B6CF-B5A700C7EA84}"/>
              </a:ext>
            </a:extLst>
          </p:cNvPr>
          <p:cNvSpPr txBox="1">
            <a:spLocks noChangeArrowheads="1"/>
          </p:cNvSpPr>
          <p:nvPr/>
        </p:nvSpPr>
        <p:spPr>
          <a:xfrm>
            <a:off x="630271" y="1334752"/>
            <a:ext cx="11639957" cy="2190750"/>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41300" marR="0" lvl="0" indent="0" algn="l" defTabSz="914400" rtl="0" eaLnBrk="1" fontAlgn="auto" latinLnBrk="0" hangingPunct="1">
              <a:lnSpc>
                <a:spcPct val="100000"/>
              </a:lnSpc>
              <a:spcBef>
                <a:spcPts val="1000"/>
              </a:spcBef>
              <a:spcAft>
                <a:spcPts val="0"/>
              </a:spcAft>
              <a:buClr>
                <a:srgbClr val="0000A3"/>
              </a:buClr>
              <a:buSzTx/>
              <a:buFont typeface="Wingdings" pitchFamily="2" charset="2"/>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Keeping sender-to-receiver pipe “just full enough, but no fuller”: keep bottleneck link busy transmitting, but avoid high delays/buffering</a:t>
            </a:r>
          </a:p>
        </p:txBody>
      </p:sp>
      <p:grpSp>
        <p:nvGrpSpPr>
          <p:cNvPr id="23" name="Group 22">
            <a:extLst>
              <a:ext uri="{FF2B5EF4-FFF2-40B4-BE49-F238E27FC236}">
                <a16:creationId xmlns:a16="http://schemas.microsoft.com/office/drawing/2014/main" id="{136B4431-4002-B74D-B3BA-B0C220251CB6}"/>
              </a:ext>
            </a:extLst>
          </p:cNvPr>
          <p:cNvGrpSpPr/>
          <p:nvPr/>
        </p:nvGrpSpPr>
        <p:grpSpPr>
          <a:xfrm>
            <a:off x="1216626" y="2508955"/>
            <a:ext cx="5802008" cy="918937"/>
            <a:chOff x="2365663" y="2430127"/>
            <a:chExt cx="5802008" cy="918937"/>
          </a:xfrm>
        </p:grpSpPr>
        <p:grpSp>
          <p:nvGrpSpPr>
            <p:cNvPr id="212" name="Group 190">
              <a:extLst>
                <a:ext uri="{FF2B5EF4-FFF2-40B4-BE49-F238E27FC236}">
                  <a16:creationId xmlns:a16="http://schemas.microsoft.com/office/drawing/2014/main" id="{1BEB02B0-C16F-034C-BBAD-5DB73C96AD78}"/>
                </a:ext>
              </a:extLst>
            </p:cNvPr>
            <p:cNvGrpSpPr>
              <a:grpSpLocks/>
            </p:cNvGrpSpPr>
            <p:nvPr/>
          </p:nvGrpSpPr>
          <p:grpSpPr bwMode="auto">
            <a:xfrm flipH="1">
              <a:off x="2365663" y="2430127"/>
              <a:ext cx="673100" cy="701675"/>
              <a:chOff x="-44" y="1473"/>
              <a:chExt cx="981" cy="1105"/>
            </a:xfrm>
          </p:grpSpPr>
          <p:pic>
            <p:nvPicPr>
              <p:cNvPr id="213" name="Picture 191" descr="desktop_computer_stylized_medium">
                <a:extLst>
                  <a:ext uri="{FF2B5EF4-FFF2-40B4-BE49-F238E27FC236}">
                    <a16:creationId xmlns:a16="http://schemas.microsoft.com/office/drawing/2014/main" id="{5230AF6F-A0E4-0F40-90F2-B49DEE901C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4" name="Freeform 192">
                <a:extLst>
                  <a:ext uri="{FF2B5EF4-FFF2-40B4-BE49-F238E27FC236}">
                    <a16:creationId xmlns:a16="http://schemas.microsoft.com/office/drawing/2014/main" id="{EB8220CB-48C1-504B-9215-0FA50BED28A3}"/>
                  </a:ext>
                </a:extLst>
              </p:cNvPr>
              <p:cNvSpPr>
                <a:spLocks/>
              </p:cNvSpPr>
              <p:nvPr/>
            </p:nvSpPr>
            <p:spPr bwMode="auto">
              <a:xfrm flipH="1">
                <a:off x="374" y="1579"/>
                <a:ext cx="477" cy="506"/>
              </a:xfrm>
              <a:custGeom>
                <a:avLst/>
                <a:gdLst>
                  <a:gd name="T0" fmla="*/ 0 w 356"/>
                  <a:gd name="T1" fmla="*/ 0 h 368"/>
                  <a:gd name="T2" fmla="*/ 43382 w 356"/>
                  <a:gd name="T3" fmla="*/ 3172 h 368"/>
                  <a:gd name="T4" fmla="*/ 51464 w 356"/>
                  <a:gd name="T5" fmla="*/ 66095 h 368"/>
                  <a:gd name="T6" fmla="*/ 11342 w 356"/>
                  <a:gd name="T7" fmla="*/ 82660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226" name="Group 190">
              <a:extLst>
                <a:ext uri="{FF2B5EF4-FFF2-40B4-BE49-F238E27FC236}">
                  <a16:creationId xmlns:a16="http://schemas.microsoft.com/office/drawing/2014/main" id="{0F072356-83E5-7644-BFC6-AA47F8D1DC03}"/>
                </a:ext>
              </a:extLst>
            </p:cNvPr>
            <p:cNvGrpSpPr>
              <a:grpSpLocks/>
            </p:cNvGrpSpPr>
            <p:nvPr/>
          </p:nvGrpSpPr>
          <p:grpSpPr bwMode="auto">
            <a:xfrm flipH="1">
              <a:off x="7493993" y="2467744"/>
              <a:ext cx="673678" cy="702006"/>
              <a:chOff x="-44" y="1473"/>
              <a:chExt cx="981" cy="1105"/>
            </a:xfrm>
          </p:grpSpPr>
          <p:pic>
            <p:nvPicPr>
              <p:cNvPr id="230" name="Picture 191" descr="desktop_computer_stylized_medium">
                <a:extLst>
                  <a:ext uri="{FF2B5EF4-FFF2-40B4-BE49-F238E27FC236}">
                    <a16:creationId xmlns:a16="http://schemas.microsoft.com/office/drawing/2014/main" id="{4507DD2C-8D56-7644-B5AF-0C0A90DF92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1" name="Freeform 192">
                <a:extLst>
                  <a:ext uri="{FF2B5EF4-FFF2-40B4-BE49-F238E27FC236}">
                    <a16:creationId xmlns:a16="http://schemas.microsoft.com/office/drawing/2014/main" id="{2838DBD0-6CF7-2B4C-AF1C-FC929CAD15EE}"/>
                  </a:ext>
                </a:extLst>
              </p:cNvPr>
              <p:cNvSpPr>
                <a:spLocks/>
              </p:cNvSpPr>
              <p:nvPr/>
            </p:nvSpPr>
            <p:spPr bwMode="auto">
              <a:xfrm flipH="1">
                <a:off x="374" y="1579"/>
                <a:ext cx="477" cy="506"/>
              </a:xfrm>
              <a:custGeom>
                <a:avLst/>
                <a:gdLst>
                  <a:gd name="T0" fmla="*/ 0 w 356"/>
                  <a:gd name="T1" fmla="*/ 0 h 368"/>
                  <a:gd name="T2" fmla="*/ 43382 w 356"/>
                  <a:gd name="T3" fmla="*/ 3172 h 368"/>
                  <a:gd name="T4" fmla="*/ 51464 w 356"/>
                  <a:gd name="T5" fmla="*/ 66095 h 368"/>
                  <a:gd name="T6" fmla="*/ 11342 w 356"/>
                  <a:gd name="T7" fmla="*/ 82660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233" name="Group 232">
              <a:extLst>
                <a:ext uri="{FF2B5EF4-FFF2-40B4-BE49-F238E27FC236}">
                  <a16:creationId xmlns:a16="http://schemas.microsoft.com/office/drawing/2014/main" id="{44545816-4C7B-7846-8988-A05301734F47}"/>
                </a:ext>
              </a:extLst>
            </p:cNvPr>
            <p:cNvGrpSpPr/>
            <p:nvPr/>
          </p:nvGrpSpPr>
          <p:grpSpPr>
            <a:xfrm>
              <a:off x="5227521" y="2574515"/>
              <a:ext cx="876995" cy="403711"/>
              <a:chOff x="5033182" y="4091488"/>
              <a:chExt cx="876995" cy="403711"/>
            </a:xfrm>
          </p:grpSpPr>
          <p:cxnSp>
            <p:nvCxnSpPr>
              <p:cNvPr id="234" name="Straight Connector 233">
                <a:extLst>
                  <a:ext uri="{FF2B5EF4-FFF2-40B4-BE49-F238E27FC236}">
                    <a16:creationId xmlns:a16="http://schemas.microsoft.com/office/drawing/2014/main" id="{3D51E61F-DA54-2643-BAD4-268E7575F599}"/>
                  </a:ext>
                </a:extLst>
              </p:cNvPr>
              <p:cNvCxnSpPr/>
              <p:nvPr/>
            </p:nvCxnSpPr>
            <p:spPr>
              <a:xfrm>
                <a:off x="5518407" y="4289261"/>
                <a:ext cx="8695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35" name="Rectangle 234">
                <a:extLst>
                  <a:ext uri="{FF2B5EF4-FFF2-40B4-BE49-F238E27FC236}">
                    <a16:creationId xmlns:a16="http://schemas.microsoft.com/office/drawing/2014/main" id="{8123A8E9-67AB-C74F-925C-E7D244041419}"/>
                  </a:ext>
                </a:extLst>
              </p:cNvPr>
              <p:cNvSpPr/>
              <p:nvPr/>
            </p:nvSpPr>
            <p:spPr>
              <a:xfrm>
                <a:off x="5150875" y="4091488"/>
                <a:ext cx="382771" cy="403711"/>
              </a:xfrm>
              <a:prstGeom prst="rect">
                <a:avLst/>
              </a:prstGeom>
              <a:solidFill>
                <a:srgbClr val="E4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6" name="Oval 235">
                <a:extLst>
                  <a:ext uri="{FF2B5EF4-FFF2-40B4-BE49-F238E27FC236}">
                    <a16:creationId xmlns:a16="http://schemas.microsoft.com/office/drawing/2014/main" id="{640BDC0F-EFFD-484D-83D9-2FB005386232}"/>
                  </a:ext>
                </a:extLst>
              </p:cNvPr>
              <p:cNvSpPr/>
              <p:nvPr/>
            </p:nvSpPr>
            <p:spPr>
              <a:xfrm>
                <a:off x="5565439" y="4115310"/>
                <a:ext cx="344738" cy="344738"/>
              </a:xfrm>
              <a:prstGeom prst="ellipse">
                <a:avLst/>
              </a:prstGeom>
              <a:solidFill>
                <a:srgbClr val="E4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237" name="Straight Connector 236">
                <a:extLst>
                  <a:ext uri="{FF2B5EF4-FFF2-40B4-BE49-F238E27FC236}">
                    <a16:creationId xmlns:a16="http://schemas.microsoft.com/office/drawing/2014/main" id="{1BCB38CC-A870-9B4A-A5DB-98356F6B39AA}"/>
                  </a:ext>
                </a:extLst>
              </p:cNvPr>
              <p:cNvCxnSpPr/>
              <p:nvPr/>
            </p:nvCxnSpPr>
            <p:spPr>
              <a:xfrm>
                <a:off x="5427947" y="4125482"/>
                <a:ext cx="0" cy="328557"/>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8" name="Straight Connector 237">
                <a:extLst>
                  <a:ext uri="{FF2B5EF4-FFF2-40B4-BE49-F238E27FC236}">
                    <a16:creationId xmlns:a16="http://schemas.microsoft.com/office/drawing/2014/main" id="{CF902B15-3C54-A647-A9A9-535E0C743014}"/>
                  </a:ext>
                </a:extLst>
              </p:cNvPr>
              <p:cNvCxnSpPr/>
              <p:nvPr/>
            </p:nvCxnSpPr>
            <p:spPr>
              <a:xfrm>
                <a:off x="5330094" y="4125482"/>
                <a:ext cx="0" cy="328557"/>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9" name="Straight Connector 238">
                <a:extLst>
                  <a:ext uri="{FF2B5EF4-FFF2-40B4-BE49-F238E27FC236}">
                    <a16:creationId xmlns:a16="http://schemas.microsoft.com/office/drawing/2014/main" id="{3171852F-D884-A742-885D-93002D5B0D9D}"/>
                  </a:ext>
                </a:extLst>
              </p:cNvPr>
              <p:cNvCxnSpPr/>
              <p:nvPr/>
            </p:nvCxnSpPr>
            <p:spPr>
              <a:xfrm>
                <a:off x="5238591" y="4125482"/>
                <a:ext cx="0" cy="328557"/>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240" name="Rectangle 239">
                <a:extLst>
                  <a:ext uri="{FF2B5EF4-FFF2-40B4-BE49-F238E27FC236}">
                    <a16:creationId xmlns:a16="http://schemas.microsoft.com/office/drawing/2014/main" id="{D2D019EE-47E4-224B-BBF8-5443E4900165}"/>
                  </a:ext>
                </a:extLst>
              </p:cNvPr>
              <p:cNvSpPr/>
              <p:nvPr/>
            </p:nvSpPr>
            <p:spPr>
              <a:xfrm>
                <a:off x="5033182" y="4091488"/>
                <a:ext cx="112907" cy="40371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12" name="Group 11">
              <a:extLst>
                <a:ext uri="{FF2B5EF4-FFF2-40B4-BE49-F238E27FC236}">
                  <a16:creationId xmlns:a16="http://schemas.microsoft.com/office/drawing/2014/main" id="{7B009AAC-9DFA-ED4A-91AE-DA00BB581A0B}"/>
                </a:ext>
              </a:extLst>
            </p:cNvPr>
            <p:cNvGrpSpPr/>
            <p:nvPr/>
          </p:nvGrpSpPr>
          <p:grpSpPr>
            <a:xfrm>
              <a:off x="3067072" y="2776371"/>
              <a:ext cx="4456450" cy="344905"/>
              <a:chOff x="3391522" y="3946678"/>
              <a:chExt cx="4456450" cy="344905"/>
            </a:xfrm>
          </p:grpSpPr>
          <p:cxnSp>
            <p:nvCxnSpPr>
              <p:cNvPr id="247" name="Straight Connector 246">
                <a:extLst>
                  <a:ext uri="{FF2B5EF4-FFF2-40B4-BE49-F238E27FC236}">
                    <a16:creationId xmlns:a16="http://schemas.microsoft.com/office/drawing/2014/main" id="{434B4871-78D8-4E49-92B1-439A3541CBD6}"/>
                  </a:ext>
                </a:extLst>
              </p:cNvPr>
              <p:cNvCxnSpPr>
                <a:cxnSpLocks/>
              </p:cNvCxnSpPr>
              <p:nvPr/>
            </p:nvCxnSpPr>
            <p:spPr>
              <a:xfrm>
                <a:off x="3391522" y="3946678"/>
                <a:ext cx="4456450" cy="0"/>
              </a:xfrm>
              <a:prstGeom prst="line">
                <a:avLst/>
              </a:prstGeom>
              <a:ln w="15875">
                <a:solidFill>
                  <a:schemeClr val="tx1"/>
                </a:solidFill>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248" name="Straight Connector 247">
                <a:extLst>
                  <a:ext uri="{FF2B5EF4-FFF2-40B4-BE49-F238E27FC236}">
                    <a16:creationId xmlns:a16="http://schemas.microsoft.com/office/drawing/2014/main" id="{05D2D98D-623A-FC44-9A40-156B6A2B4E10}"/>
                  </a:ext>
                </a:extLst>
              </p:cNvPr>
              <p:cNvCxnSpPr>
                <a:cxnSpLocks/>
              </p:cNvCxnSpPr>
              <p:nvPr/>
            </p:nvCxnSpPr>
            <p:spPr>
              <a:xfrm>
                <a:off x="3391522" y="4291583"/>
                <a:ext cx="4456450" cy="0"/>
              </a:xfrm>
              <a:prstGeom prst="line">
                <a:avLst/>
              </a:prstGeom>
              <a:ln w="15875">
                <a:solidFill>
                  <a:schemeClr val="tx1"/>
                </a:solidFill>
                <a:headEnd type="triangle"/>
                <a:tailEnd type="none" w="lg" len="med"/>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5A69AD9-CFF6-7544-A126-02A8879C32D5}"/>
                  </a:ext>
                </a:extLst>
              </p:cNvPr>
              <p:cNvCxnSpPr>
                <a:cxnSpLocks/>
              </p:cNvCxnSpPr>
              <p:nvPr/>
            </p:nvCxnSpPr>
            <p:spPr>
              <a:xfrm>
                <a:off x="7847972" y="3946678"/>
                <a:ext cx="0" cy="344905"/>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3" name="TextBox 12">
              <a:extLst>
                <a:ext uri="{FF2B5EF4-FFF2-40B4-BE49-F238E27FC236}">
                  <a16:creationId xmlns:a16="http://schemas.microsoft.com/office/drawing/2014/main" id="{3235E34B-03D9-694A-B4F9-262BA47FDC5E}"/>
                </a:ext>
              </a:extLst>
            </p:cNvPr>
            <p:cNvSpPr txBox="1"/>
            <p:nvPr/>
          </p:nvSpPr>
          <p:spPr>
            <a:xfrm>
              <a:off x="3454066" y="2887399"/>
              <a:ext cx="1465722" cy="461665"/>
            </a:xfrm>
            <a:prstGeom prst="rect">
              <a:avLst/>
            </a:prstGeom>
            <a:solidFill>
              <a:schemeClr val="bg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err="1">
                  <a:ln>
                    <a:noFill/>
                  </a:ln>
                  <a:solidFill>
                    <a:prstClr val="black"/>
                  </a:solidFill>
                  <a:effectLst/>
                  <a:uLnTx/>
                  <a:uFillTx/>
                  <a:latin typeface="Calibri" panose="020F0502020204030204"/>
                  <a:ea typeface="+mn-ea"/>
                  <a:cs typeface="+mn-cs"/>
                </a:rPr>
                <a:t>RTT</a:t>
              </a:r>
              <a:r>
                <a:rPr kumimoji="0" lang="en-US" sz="2400" b="0" i="0" u="none" strike="noStrike" kern="1200" cap="none" spc="0" normalizeH="0" baseline="-25000" noProof="0" dirty="0" err="1">
                  <a:ln>
                    <a:noFill/>
                  </a:ln>
                  <a:solidFill>
                    <a:prstClr val="black"/>
                  </a:solidFill>
                  <a:effectLst/>
                  <a:uLnTx/>
                  <a:uFillTx/>
                  <a:latin typeface="Calibri" panose="020F0502020204030204"/>
                  <a:ea typeface="+mn-ea"/>
                  <a:cs typeface="+mn-cs"/>
                </a:rPr>
                <a:t>measured</a:t>
              </a:r>
              <a:endParaRPr kumimoji="0" lang="en-US" sz="1800" b="0" i="0" u="none" strike="noStrike" kern="1200" cap="none" spc="0" normalizeH="0" baseline="-25000" noProof="0" dirty="0">
                <a:ln>
                  <a:noFill/>
                </a:ln>
                <a:solidFill>
                  <a:prstClr val="black"/>
                </a:solidFill>
                <a:effectLst/>
                <a:uLnTx/>
                <a:uFillTx/>
                <a:latin typeface="Calibri" panose="020F0502020204030204"/>
                <a:ea typeface="+mn-ea"/>
                <a:cs typeface="+mn-cs"/>
              </a:endParaRPr>
            </a:p>
          </p:txBody>
        </p:sp>
      </p:grpSp>
      <p:sp>
        <p:nvSpPr>
          <p:cNvPr id="249" name="Rectangle 4">
            <a:extLst>
              <a:ext uri="{FF2B5EF4-FFF2-40B4-BE49-F238E27FC236}">
                <a16:creationId xmlns:a16="http://schemas.microsoft.com/office/drawing/2014/main" id="{985D8E1D-0F80-2441-BBBC-06CCE2583918}"/>
              </a:ext>
            </a:extLst>
          </p:cNvPr>
          <p:cNvSpPr txBox="1">
            <a:spLocks noChangeArrowheads="1"/>
          </p:cNvSpPr>
          <p:nvPr/>
        </p:nvSpPr>
        <p:spPr>
          <a:xfrm>
            <a:off x="750855" y="3728780"/>
            <a:ext cx="11639957" cy="2190750"/>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0800" marR="0" lvl="0" indent="0" algn="l" defTabSz="914400" rtl="0" eaLnBrk="1" fontAlgn="auto" latinLnBrk="0" hangingPunct="1">
              <a:lnSpc>
                <a:spcPct val="90000"/>
              </a:lnSpc>
              <a:spcBef>
                <a:spcPts val="1000"/>
              </a:spcBef>
              <a:spcAft>
                <a:spcPts val="0"/>
              </a:spcAft>
              <a:buClr>
                <a:srgbClr val="0000A3"/>
              </a:buClr>
              <a:buSzTx/>
              <a:buFont typeface="Wingdings" charset="0"/>
              <a:buNone/>
              <a:tabLst/>
              <a:defRPr/>
            </a:pPr>
            <a:r>
              <a:rPr kumimoji="0" lang="en-US" sz="2800" b="0" i="0" u="none" strike="noStrike" kern="1200" cap="none" spc="0" normalizeH="0" baseline="0" noProof="0" dirty="0">
                <a:ln>
                  <a:noFill/>
                </a:ln>
                <a:solidFill>
                  <a:srgbClr val="C00000"/>
                </a:solidFill>
                <a:effectLst/>
                <a:uLnTx/>
                <a:uFillTx/>
                <a:latin typeface="Calibri" panose="020F0502020204030204"/>
                <a:ea typeface="+mn-ea"/>
                <a:cs typeface="+mn-cs"/>
              </a:rPr>
              <a:t>Delay-based approach:</a:t>
            </a:r>
          </a:p>
          <a:p>
            <a:pPr marL="523875" marR="0" lvl="0" indent="-282575" algn="l" defTabSz="914400" rtl="0" eaLnBrk="1" fontAlgn="auto" latinLnBrk="0" hangingPunct="1">
              <a:lnSpc>
                <a:spcPct val="90000"/>
              </a:lnSpc>
              <a:spcBef>
                <a:spcPts val="1000"/>
              </a:spcBef>
              <a:spcAft>
                <a:spcPts val="0"/>
              </a:spcAft>
              <a:buClr>
                <a:srgbClr val="0000A3"/>
              </a:buClr>
              <a:buSzTx/>
              <a:buFont typeface="Wingdings" charset="2"/>
              <a:buChar char="§"/>
              <a:tabLst/>
              <a:defRPr/>
            </a:pPr>
            <a:r>
              <a:rPr kumimoji="0" lang="en-US" sz="2400" b="0" i="0" u="none" strike="noStrike" kern="1200" cap="none" spc="0" normalizeH="0" baseline="0" noProof="0" dirty="0" err="1">
                <a:ln>
                  <a:noFill/>
                </a:ln>
                <a:solidFill>
                  <a:prstClr val="black"/>
                </a:solidFill>
                <a:effectLst/>
                <a:uLnTx/>
                <a:uFillTx/>
                <a:latin typeface="Calibri" panose="020F0502020204030204"/>
                <a:ea typeface="+mn-ea"/>
                <a:cs typeface="+mn-cs"/>
              </a:rPr>
              <a:t>RTT</a:t>
            </a:r>
            <a:r>
              <a:rPr kumimoji="0" lang="en-US" sz="2400" b="0" i="0" u="none" strike="noStrike" kern="1200" cap="none" spc="0" normalizeH="0" baseline="-25000" noProof="0" dirty="0" err="1">
                <a:ln>
                  <a:noFill/>
                </a:ln>
                <a:solidFill>
                  <a:prstClr val="black"/>
                </a:solidFill>
                <a:effectLst/>
                <a:uLnTx/>
                <a:uFillTx/>
                <a:latin typeface="Calibri" panose="020F0502020204030204"/>
                <a:ea typeface="+mn-ea"/>
                <a:cs typeface="+mn-cs"/>
              </a:rPr>
              <a:t>min</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 minimum observed RTT</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sym typeface="Wingdings" pitchFamily="2" charset="2"/>
              </a:rPr>
              <a:t> (uncongested path)</a:t>
            </a: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523875" marR="0" lvl="0" indent="-282575" algn="l" defTabSz="914400" rtl="0" eaLnBrk="1" fontAlgn="auto" latinLnBrk="0" hangingPunct="1">
              <a:lnSpc>
                <a:spcPct val="90000"/>
              </a:lnSpc>
              <a:spcBef>
                <a:spcPts val="1000"/>
              </a:spcBef>
              <a:spcAft>
                <a:spcPts val="0"/>
              </a:spcAft>
              <a:buClr>
                <a:srgbClr val="0000A3"/>
              </a:buClr>
              <a:buSzTx/>
              <a:buFont typeface="Wingdings" charset="2"/>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uncongested throughput with congestion window </a:t>
            </a:r>
            <a:r>
              <a:rPr kumimoji="0" lang="en-US" sz="2400" b="0" i="0" u="none" strike="noStrike" kern="1200" cap="none" spc="0" normalizeH="0" baseline="0" noProof="0" dirty="0" err="1">
                <a:ln>
                  <a:noFill/>
                </a:ln>
                <a:solidFill>
                  <a:prstClr val="black"/>
                </a:solidFill>
                <a:effectLst/>
                <a:uLnTx/>
                <a:uFillTx/>
                <a:latin typeface="Courier" pitchFamily="2" charset="0"/>
                <a:ea typeface="+mn-ea"/>
                <a:cs typeface="+mn-cs"/>
              </a:rPr>
              <a:t>cwnd</a:t>
            </a:r>
            <a:r>
              <a:rPr kumimoji="0" lang="en-US" sz="2400" b="0" i="0" u="none" strike="noStrike" kern="1200" cap="none" spc="0" normalizeH="0" baseline="0" noProof="0" dirty="0">
                <a:ln>
                  <a:noFill/>
                </a:ln>
                <a:solidFill>
                  <a:prstClr val="black"/>
                </a:solidFill>
                <a:effectLst/>
                <a:uLnTx/>
                <a:uFillTx/>
                <a:latin typeface="Courier" pitchFamily="2" charset="0"/>
                <a:ea typeface="+mn-ea"/>
                <a:cs typeface="+mn-cs"/>
              </a:rPr>
              <a:t> </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is </a:t>
            </a:r>
            <a:r>
              <a:rPr kumimoji="0" lang="en-US" sz="2400" b="0" i="0" u="none" strike="noStrike" kern="1200" cap="none" spc="0" normalizeH="0" baseline="0" noProof="0" dirty="0" err="1">
                <a:ln>
                  <a:noFill/>
                </a:ln>
                <a:solidFill>
                  <a:prstClr val="black"/>
                </a:solidFill>
                <a:effectLst/>
                <a:uLnTx/>
                <a:uFillTx/>
                <a:latin typeface="Calibri" panose="020F0502020204030204"/>
                <a:ea typeface="+mn-ea"/>
                <a:cs typeface="+mn-cs"/>
              </a:rPr>
              <a:t>cwnd</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a:t>
            </a:r>
            <a:r>
              <a:rPr kumimoji="0" lang="en-US" sz="2400" b="0" i="0" u="none" strike="noStrike" kern="1200" cap="none" spc="0" normalizeH="0" baseline="0" noProof="0" dirty="0" err="1">
                <a:ln>
                  <a:noFill/>
                </a:ln>
                <a:solidFill>
                  <a:prstClr val="black"/>
                </a:solidFill>
                <a:effectLst/>
                <a:uLnTx/>
                <a:uFillTx/>
                <a:latin typeface="Calibri" panose="020F0502020204030204"/>
                <a:ea typeface="+mn-ea"/>
                <a:cs typeface="+mn-cs"/>
              </a:rPr>
              <a:t>RTT</a:t>
            </a:r>
            <a:r>
              <a:rPr kumimoji="0" lang="en-US" sz="2400" b="0" i="0" u="none" strike="noStrike" kern="1200" cap="none" spc="0" normalizeH="0" baseline="-25000" noProof="0" dirty="0" err="1">
                <a:ln>
                  <a:noFill/>
                </a:ln>
                <a:solidFill>
                  <a:prstClr val="black"/>
                </a:solidFill>
                <a:effectLst/>
                <a:uLnTx/>
                <a:uFillTx/>
                <a:latin typeface="Calibri" panose="020F0502020204030204"/>
                <a:ea typeface="+mn-ea"/>
                <a:cs typeface="+mn-cs"/>
              </a:rPr>
              <a:t>min</a:t>
            </a:r>
            <a:endParaRPr kumimoji="0" lang="en-US" sz="2400" b="0" i="0" u="none" strike="noStrike" kern="1200" cap="none" spc="0" normalizeH="0" baseline="-25000" noProof="0" dirty="0">
              <a:ln>
                <a:noFill/>
              </a:ln>
              <a:solidFill>
                <a:prstClr val="black"/>
              </a:solidFill>
              <a:effectLst/>
              <a:uLnTx/>
              <a:uFillTx/>
              <a:latin typeface="Calibri" panose="020F0502020204030204"/>
              <a:ea typeface="+mn-ea"/>
              <a:cs typeface="+mn-cs"/>
            </a:endParaRPr>
          </a:p>
        </p:txBody>
      </p:sp>
      <p:sp>
        <p:nvSpPr>
          <p:cNvPr id="21" name="TextBox 20">
            <a:extLst>
              <a:ext uri="{FF2B5EF4-FFF2-40B4-BE49-F238E27FC236}">
                <a16:creationId xmlns:a16="http://schemas.microsoft.com/office/drawing/2014/main" id="{1AB6FF2A-EB61-BB4D-9956-9ED80C80ECD5}"/>
              </a:ext>
            </a:extLst>
          </p:cNvPr>
          <p:cNvSpPr txBox="1"/>
          <p:nvPr/>
        </p:nvSpPr>
        <p:spPr>
          <a:xfrm>
            <a:off x="2305029" y="5206661"/>
            <a:ext cx="7555832" cy="160043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if measured throughput “very close” to  uncongested throughput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        increase </a:t>
            </a:r>
            <a:r>
              <a:rPr kumimoji="0" lang="en-US" sz="2000" b="0" i="0" u="none" strike="noStrike" kern="1200" cap="none" spc="0" normalizeH="0" baseline="0" noProof="0" dirty="0" err="1">
                <a:ln>
                  <a:noFill/>
                </a:ln>
                <a:solidFill>
                  <a:prstClr val="black"/>
                </a:solidFill>
                <a:effectLst/>
                <a:uLnTx/>
                <a:uFillTx/>
                <a:latin typeface="Courier" pitchFamily="2" charset="0"/>
                <a:ea typeface="+mn-ea"/>
                <a:cs typeface="+mn-cs"/>
              </a:rPr>
              <a:t>cwnd</a:t>
            </a:r>
            <a:r>
              <a:rPr kumimoji="0" lang="en-US" sz="2000" b="0" i="0" u="none" strike="noStrike" kern="1200" cap="none" spc="0" normalizeH="0" baseline="0" noProof="0" dirty="0">
                <a:ln>
                  <a:noFill/>
                </a:ln>
                <a:solidFill>
                  <a:prstClr val="black"/>
                </a:solidFill>
                <a:effectLst/>
                <a:uLnTx/>
                <a:uFillTx/>
                <a:latin typeface="Calibri"/>
                <a:ea typeface="+mn-ea"/>
                <a:cs typeface="+mn-cs"/>
              </a:rPr>
              <a:t> linearly                /* since path not congested */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a:ea typeface="+mn-ea"/>
                <a:cs typeface="+mn-cs"/>
              </a:rPr>
              <a:t>else if measured throughput “far below” uncongested throughout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a:ea typeface="+mn-ea"/>
                <a:cs typeface="+mn-cs"/>
              </a:rPr>
              <a:t>      decrease </a:t>
            </a:r>
            <a:r>
              <a:rPr kumimoji="0" lang="en-US" sz="2000" b="0" i="0" u="none" strike="noStrike" kern="1200" cap="none" spc="0" normalizeH="0" baseline="0" noProof="0" dirty="0" err="1">
                <a:ln>
                  <a:noFill/>
                </a:ln>
                <a:solidFill>
                  <a:prstClr val="black"/>
                </a:solidFill>
                <a:effectLst/>
                <a:uLnTx/>
                <a:uFillTx/>
                <a:latin typeface="Courier" pitchFamily="2" charset="0"/>
                <a:ea typeface="+mn-ea"/>
                <a:cs typeface="+mn-cs"/>
              </a:rPr>
              <a:t>cwnd</a:t>
            </a:r>
            <a:r>
              <a:rPr kumimoji="0" lang="en-US" sz="2000" b="0" i="0" u="none" strike="noStrike" kern="1200" cap="none" spc="0" normalizeH="0" baseline="0" noProof="0" dirty="0">
                <a:ln>
                  <a:noFill/>
                </a:ln>
                <a:solidFill>
                  <a:prstClr val="black"/>
                </a:solidFill>
                <a:effectLst/>
                <a:uLnTx/>
                <a:uFillTx/>
                <a:latin typeface="Courier" pitchFamily="2" charset="0"/>
                <a:ea typeface="+mn-ea"/>
                <a:cs typeface="+mn-cs"/>
              </a:rPr>
              <a:t> </a:t>
            </a:r>
            <a:r>
              <a:rPr kumimoji="0" lang="en-US" sz="2000" b="0" i="0" u="none" strike="noStrike" kern="1200" cap="none" spc="0" normalizeH="0" baseline="0" noProof="0" dirty="0">
                <a:ln>
                  <a:noFill/>
                </a:ln>
                <a:solidFill>
                  <a:prstClr val="black"/>
                </a:solidFill>
                <a:effectLst/>
                <a:uLnTx/>
                <a:uFillTx/>
                <a:latin typeface="Calibri"/>
                <a:ea typeface="+mn-ea"/>
                <a:cs typeface="+mn-cs"/>
              </a:rPr>
              <a:t>linearly </a:t>
            </a:r>
            <a:r>
              <a:rPr kumimoji="0" lang="en-US" sz="2000" b="0" i="0" u="none" strike="noStrike" kern="1200" cap="none" spc="0" normalizeH="0" baseline="0" noProof="0" dirty="0">
                <a:ln>
                  <a:noFill/>
                </a:ln>
                <a:solidFill>
                  <a:prstClr val="black"/>
                </a:solidFill>
                <a:effectLst/>
                <a:uLnTx/>
                <a:uFillTx/>
                <a:latin typeface="Courier" pitchFamily="2" charset="0"/>
                <a:ea typeface="+mn-ea"/>
                <a:cs typeface="+mn-cs"/>
              </a:rPr>
              <a:t>     </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 since path is congested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24" name="Group 23">
            <a:extLst>
              <a:ext uri="{FF2B5EF4-FFF2-40B4-BE49-F238E27FC236}">
                <a16:creationId xmlns:a16="http://schemas.microsoft.com/office/drawing/2014/main" id="{C2C7C675-E90D-E541-926D-0B3366A93379}"/>
              </a:ext>
            </a:extLst>
          </p:cNvPr>
          <p:cNvGrpSpPr/>
          <p:nvPr/>
        </p:nvGrpSpPr>
        <p:grpSpPr>
          <a:xfrm>
            <a:off x="7368304" y="2588834"/>
            <a:ext cx="3548062" cy="1114151"/>
            <a:chOff x="7481866" y="2350865"/>
            <a:chExt cx="3548062" cy="1114151"/>
          </a:xfrm>
        </p:grpSpPr>
        <p:sp>
          <p:nvSpPr>
            <p:cNvPr id="250" name="TextBox 249">
              <a:extLst>
                <a:ext uri="{FF2B5EF4-FFF2-40B4-BE49-F238E27FC236}">
                  <a16:creationId xmlns:a16="http://schemas.microsoft.com/office/drawing/2014/main" id="{762B06AF-6E17-B749-AF47-CA83D0FA5E18}"/>
                </a:ext>
              </a:extLst>
            </p:cNvPr>
            <p:cNvSpPr txBox="1"/>
            <p:nvPr/>
          </p:nvSpPr>
          <p:spPr>
            <a:xfrm>
              <a:off x="9172199" y="2941796"/>
              <a:ext cx="1675523" cy="523220"/>
            </a:xfrm>
            <a:prstGeom prst="rect">
              <a:avLst/>
            </a:prstGeom>
            <a:solidFill>
              <a:schemeClr val="bg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err="1">
                  <a:ln>
                    <a:noFill/>
                  </a:ln>
                  <a:solidFill>
                    <a:prstClr val="black"/>
                  </a:solidFill>
                  <a:effectLst/>
                  <a:uLnTx/>
                  <a:uFillTx/>
                  <a:latin typeface="Calibri" panose="020F0502020204030204"/>
                  <a:ea typeface="+mn-ea"/>
                  <a:cs typeface="+mn-cs"/>
                </a:rPr>
                <a:t>RTT</a:t>
              </a:r>
              <a:r>
                <a:rPr kumimoji="0" lang="en-US" sz="2800" b="0" i="0" u="none" strike="noStrike" kern="1200" cap="none" spc="0" normalizeH="0" baseline="-25000" noProof="0" dirty="0" err="1">
                  <a:ln>
                    <a:noFill/>
                  </a:ln>
                  <a:solidFill>
                    <a:prstClr val="black"/>
                  </a:solidFill>
                  <a:effectLst/>
                  <a:uLnTx/>
                  <a:uFillTx/>
                  <a:latin typeface="Calibri" panose="020F0502020204030204"/>
                  <a:ea typeface="+mn-ea"/>
                  <a:cs typeface="+mn-cs"/>
                </a:rPr>
                <a:t>measured</a:t>
              </a:r>
              <a:endParaRPr kumimoji="0" lang="en-US" sz="2000" b="0" i="0" u="none" strike="noStrike" kern="1200" cap="none" spc="0" normalizeH="0" baseline="-25000" noProof="0" dirty="0">
                <a:ln>
                  <a:noFill/>
                </a:ln>
                <a:solidFill>
                  <a:prstClr val="black"/>
                </a:solidFill>
                <a:effectLst/>
                <a:uLnTx/>
                <a:uFillTx/>
                <a:latin typeface="Calibri" panose="020F0502020204030204"/>
                <a:ea typeface="+mn-ea"/>
                <a:cs typeface="+mn-cs"/>
              </a:endParaRPr>
            </a:p>
          </p:txBody>
        </p:sp>
        <p:grpSp>
          <p:nvGrpSpPr>
            <p:cNvPr id="22" name="Group 21">
              <a:extLst>
                <a:ext uri="{FF2B5EF4-FFF2-40B4-BE49-F238E27FC236}">
                  <a16:creationId xmlns:a16="http://schemas.microsoft.com/office/drawing/2014/main" id="{AE435EA1-68BC-6A43-9BBF-6B0256C5B6AB}"/>
                </a:ext>
              </a:extLst>
            </p:cNvPr>
            <p:cNvGrpSpPr/>
            <p:nvPr/>
          </p:nvGrpSpPr>
          <p:grpSpPr>
            <a:xfrm>
              <a:off x="7481866" y="2350865"/>
              <a:ext cx="3548062" cy="923986"/>
              <a:chOff x="7519640" y="2453981"/>
              <a:chExt cx="3548062" cy="923986"/>
            </a:xfrm>
          </p:grpSpPr>
          <p:sp>
            <p:nvSpPr>
              <p:cNvPr id="15" name="TextBox 14">
                <a:extLst>
                  <a:ext uri="{FF2B5EF4-FFF2-40B4-BE49-F238E27FC236}">
                    <a16:creationId xmlns:a16="http://schemas.microsoft.com/office/drawing/2014/main" id="{A8DCC063-E112-F040-9122-97D83F370C02}"/>
                  </a:ext>
                </a:extLst>
              </p:cNvPr>
              <p:cNvSpPr txBox="1"/>
              <p:nvPr/>
            </p:nvSpPr>
            <p:spPr>
              <a:xfrm>
                <a:off x="7519640" y="2731636"/>
                <a:ext cx="1371594" cy="646331"/>
              </a:xfrm>
              <a:prstGeom prst="rect">
                <a:avLst/>
              </a:prstGeom>
              <a:noFill/>
            </p:spPr>
            <p:txBody>
              <a:bodyPr wrap="none" rtlCol="0">
                <a:spAutoFit/>
              </a:bodyPr>
              <a:lstStyle/>
              <a:p>
                <a:pPr marL="0" marR="0" lvl="0" indent="0" algn="r" defTabSz="914400"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measured </a:t>
                </a:r>
              </a:p>
              <a:p>
                <a:pPr marL="0" marR="0" lvl="0" indent="0" algn="r" defTabSz="914400"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throughput</a:t>
                </a:r>
              </a:p>
            </p:txBody>
          </p:sp>
          <p:cxnSp>
            <p:nvCxnSpPr>
              <p:cNvPr id="20" name="Straight Connector 19">
                <a:extLst>
                  <a:ext uri="{FF2B5EF4-FFF2-40B4-BE49-F238E27FC236}">
                    <a16:creationId xmlns:a16="http://schemas.microsoft.com/office/drawing/2014/main" id="{501FADCE-D52D-A546-A51C-7C5C0F44A9F9}"/>
                  </a:ext>
                </a:extLst>
              </p:cNvPr>
              <p:cNvCxnSpPr/>
              <p:nvPr/>
            </p:nvCxnSpPr>
            <p:spPr>
              <a:xfrm>
                <a:off x="9284574" y="3075516"/>
                <a:ext cx="914400"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251" name="TextBox 250">
                <a:extLst>
                  <a:ext uri="{FF2B5EF4-FFF2-40B4-BE49-F238E27FC236}">
                    <a16:creationId xmlns:a16="http://schemas.microsoft.com/office/drawing/2014/main" id="{7B4D3BB6-3CFB-6C45-940A-E4E94F854B53}"/>
                  </a:ext>
                </a:extLst>
              </p:cNvPr>
              <p:cNvSpPr txBox="1"/>
              <p:nvPr/>
            </p:nvSpPr>
            <p:spPr>
              <a:xfrm>
                <a:off x="8852626" y="2855966"/>
                <a:ext cx="312906"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sp>
            <p:nvSpPr>
              <p:cNvPr id="252" name="TextBox 251">
                <a:extLst>
                  <a:ext uri="{FF2B5EF4-FFF2-40B4-BE49-F238E27FC236}">
                    <a16:creationId xmlns:a16="http://schemas.microsoft.com/office/drawing/2014/main" id="{5FFFB67C-3E95-CC4C-A770-35AB56ED6EDF}"/>
                  </a:ext>
                </a:extLst>
              </p:cNvPr>
              <p:cNvSpPr txBox="1"/>
              <p:nvPr/>
            </p:nvSpPr>
            <p:spPr>
              <a:xfrm>
                <a:off x="9209973" y="2453981"/>
                <a:ext cx="1857729" cy="646331"/>
              </a:xfrm>
              <a:prstGeom prst="rect">
                <a:avLst/>
              </a:prstGeom>
              <a:noFill/>
            </p:spPr>
            <p:txBody>
              <a:bodyPr wrap="square"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 bytes sent in last RTT interval</a:t>
                </a:r>
              </a:p>
            </p:txBody>
          </p:sp>
        </p:grpSp>
      </p:grpSp>
      <p:sp>
        <p:nvSpPr>
          <p:cNvPr id="33" name="Slide Number Placeholder 2">
            <a:extLst>
              <a:ext uri="{FF2B5EF4-FFF2-40B4-BE49-F238E27FC236}">
                <a16:creationId xmlns:a16="http://schemas.microsoft.com/office/drawing/2014/main" id="{B15398F9-10A7-C54A-90AA-7094BBDF225A}"/>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134</a:t>
            </a:fld>
            <a:endParaRPr lang="en-US" dirty="0"/>
          </a:p>
        </p:txBody>
      </p:sp>
    </p:spTree>
    <p:extLst>
      <p:ext uri="{BB962C8B-B14F-4D97-AF65-F5344CB8AC3E}">
        <p14:creationId xmlns:p14="http://schemas.microsoft.com/office/powerpoint/2010/main" val="3374082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49"/>
                                        </p:tgtEl>
                                        <p:attrNameLst>
                                          <p:attrName>style.visibility</p:attrName>
                                        </p:attrNameLst>
                                      </p:cBhvr>
                                      <p:to>
                                        <p:strVal val="visible"/>
                                      </p:to>
                                    </p:set>
                                    <p:animEffect transition="in" filter="dissolve">
                                      <p:cBhvr>
                                        <p:cTn id="7" dur="500"/>
                                        <p:tgtEl>
                                          <p:spTgt spid="249"/>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dissolve">
                                      <p:cBhvr>
                                        <p:cTn id="12" dur="500"/>
                                        <p:tgtEl>
                                          <p:spTgt spid="24"/>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dissolve">
                                      <p:cBhvr>
                                        <p:cTn id="1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9" grpId="0"/>
      <p:bldP spid="21" grpId="0"/>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60590" y="272143"/>
            <a:ext cx="11393310" cy="894622"/>
          </a:xfrm>
        </p:spPr>
        <p:txBody>
          <a:bodyPr>
            <a:normAutofit/>
          </a:bodyPr>
          <a:lstStyle/>
          <a:p>
            <a:r>
              <a:rPr lang="en-US" sz="4800" dirty="0"/>
              <a:t>Delay-based TCP </a:t>
            </a:r>
            <a:r>
              <a:rPr lang="en-US" dirty="0"/>
              <a:t>c</a:t>
            </a:r>
            <a:r>
              <a:rPr lang="en-US" sz="4400" dirty="0"/>
              <a:t>ongestion </a:t>
            </a:r>
            <a:r>
              <a:rPr lang="en-US" dirty="0"/>
              <a:t>c</a:t>
            </a:r>
            <a:r>
              <a:rPr lang="en-US" sz="4400" dirty="0"/>
              <a:t>ontrol</a:t>
            </a:r>
            <a:endParaRPr lang="en-US" sz="4400" b="0" dirty="0"/>
          </a:p>
        </p:txBody>
      </p:sp>
      <p:sp>
        <p:nvSpPr>
          <p:cNvPr id="249" name="Rectangle 4">
            <a:extLst>
              <a:ext uri="{FF2B5EF4-FFF2-40B4-BE49-F238E27FC236}">
                <a16:creationId xmlns:a16="http://schemas.microsoft.com/office/drawing/2014/main" id="{985D8E1D-0F80-2441-BBBC-06CCE2583918}"/>
              </a:ext>
            </a:extLst>
          </p:cNvPr>
          <p:cNvSpPr txBox="1">
            <a:spLocks noChangeArrowheads="1"/>
          </p:cNvSpPr>
          <p:nvPr/>
        </p:nvSpPr>
        <p:spPr>
          <a:xfrm>
            <a:off x="574392" y="1614177"/>
            <a:ext cx="11388423" cy="2190750"/>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23875" marR="0" lvl="0" indent="-282575" algn="l" defTabSz="914400" rtl="0" eaLnBrk="1" fontAlgn="auto" latinLnBrk="0" hangingPunct="1">
              <a:lnSpc>
                <a:spcPct val="90000"/>
              </a:lnSpc>
              <a:spcBef>
                <a:spcPts val="1000"/>
              </a:spcBef>
              <a:spcAft>
                <a:spcPts val="0"/>
              </a:spcAft>
              <a:buClr>
                <a:srgbClr val="0000A3"/>
              </a:buClr>
              <a:buSzTx/>
              <a:buFont typeface="Wingdings" charset="2"/>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congestion control without inducing/forcing loss</a:t>
            </a:r>
          </a:p>
          <a:p>
            <a:pPr marL="523875" marR="0" lvl="0" indent="-282575" algn="l" defTabSz="914400" rtl="0" eaLnBrk="1" fontAlgn="auto" latinLnBrk="0" hangingPunct="1">
              <a:lnSpc>
                <a:spcPct val="90000"/>
              </a:lnSpc>
              <a:spcBef>
                <a:spcPts val="1000"/>
              </a:spcBef>
              <a:spcAft>
                <a:spcPts val="0"/>
              </a:spcAft>
              <a:buClr>
                <a:srgbClr val="0000A3"/>
              </a:buClr>
              <a:buSzTx/>
              <a:buFont typeface="Wingdings" charset="2"/>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maximizing throughout (“keeping the just pipe full… ”) while keeping delay low (“…but not fuller”)</a:t>
            </a:r>
          </a:p>
        </p:txBody>
      </p:sp>
      <p:sp>
        <p:nvSpPr>
          <p:cNvPr id="5" name="Rectangle 4">
            <a:extLst>
              <a:ext uri="{FF2B5EF4-FFF2-40B4-BE49-F238E27FC236}">
                <a16:creationId xmlns:a16="http://schemas.microsoft.com/office/drawing/2014/main" id="{F758D649-2F31-494F-B74A-CEF30A4B3B0E}"/>
              </a:ext>
            </a:extLst>
          </p:cNvPr>
          <p:cNvSpPr txBox="1">
            <a:spLocks noChangeArrowheads="1"/>
          </p:cNvSpPr>
          <p:nvPr/>
        </p:nvSpPr>
        <p:spPr>
          <a:xfrm>
            <a:off x="561692" y="2960377"/>
            <a:ext cx="11388423" cy="2190750"/>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23875" marR="0" lvl="0" indent="-282575" algn="l" defTabSz="914400" rtl="0" eaLnBrk="1" fontAlgn="auto" latinLnBrk="0" hangingPunct="1">
              <a:lnSpc>
                <a:spcPct val="90000"/>
              </a:lnSpc>
              <a:spcBef>
                <a:spcPts val="1000"/>
              </a:spcBef>
              <a:spcAft>
                <a:spcPts val="0"/>
              </a:spcAft>
              <a:buClr>
                <a:srgbClr val="0000A3"/>
              </a:buClr>
              <a:buSzTx/>
              <a:buFont typeface="Wingdings" charset="2"/>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a number of deployed TCPs take a delay-based approach</a:t>
            </a:r>
          </a:p>
          <a:p>
            <a:pPr marL="866775" marR="0" lvl="1" indent="-282575" algn="l" defTabSz="914400" rtl="0" eaLnBrk="1" fontAlgn="auto" latinLnBrk="0" hangingPunct="1">
              <a:lnSpc>
                <a:spcPct val="90000"/>
              </a:lnSpc>
              <a:spcBef>
                <a:spcPts val="500"/>
              </a:spcBef>
              <a:spcAft>
                <a:spcPts val="0"/>
              </a:spcAft>
              <a:buClr>
                <a:srgbClr val="0000A8"/>
              </a:buClr>
              <a:buSzTx/>
              <a:buFont typeface="Wingdings" charset="2"/>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BBR</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deployed on Google’s (internal) backbone network</a:t>
            </a:r>
          </a:p>
        </p:txBody>
      </p:sp>
      <p:sp>
        <p:nvSpPr>
          <p:cNvPr id="6" name="Slide Number Placeholder 2">
            <a:extLst>
              <a:ext uri="{FF2B5EF4-FFF2-40B4-BE49-F238E27FC236}">
                <a16:creationId xmlns:a16="http://schemas.microsoft.com/office/drawing/2014/main" id="{5CA7437E-E0FF-0640-BE1C-5EF5D43C1DD1}"/>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135</a:t>
            </a:fld>
            <a:endParaRPr lang="en-US" dirty="0"/>
          </a:p>
        </p:txBody>
      </p:sp>
    </p:spTree>
    <p:extLst>
      <p:ext uri="{BB962C8B-B14F-4D97-AF65-F5344CB8AC3E}">
        <p14:creationId xmlns:p14="http://schemas.microsoft.com/office/powerpoint/2010/main" val="4171275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3" name="Group 232">
            <a:extLst>
              <a:ext uri="{FF2B5EF4-FFF2-40B4-BE49-F238E27FC236}">
                <a16:creationId xmlns:a16="http://schemas.microsoft.com/office/drawing/2014/main" id="{6307814C-A578-6844-80F3-3EBEBD46801B}"/>
              </a:ext>
            </a:extLst>
          </p:cNvPr>
          <p:cNvGrpSpPr/>
          <p:nvPr/>
        </p:nvGrpSpPr>
        <p:grpSpPr>
          <a:xfrm>
            <a:off x="2250281" y="3864630"/>
            <a:ext cx="7691437" cy="2578459"/>
            <a:chOff x="2151063" y="3594045"/>
            <a:chExt cx="7691437" cy="2578459"/>
          </a:xfrm>
        </p:grpSpPr>
        <p:sp>
          <p:nvSpPr>
            <p:cNvPr id="234" name="Freeform 2">
              <a:extLst>
                <a:ext uri="{FF2B5EF4-FFF2-40B4-BE49-F238E27FC236}">
                  <a16:creationId xmlns:a16="http://schemas.microsoft.com/office/drawing/2014/main" id="{90AEE0A7-8DFE-E54C-9D65-202740436377}"/>
                </a:ext>
              </a:extLst>
            </p:cNvPr>
            <p:cNvSpPr>
              <a:spLocks/>
            </p:cNvSpPr>
            <p:nvPr/>
          </p:nvSpPr>
          <p:spPr bwMode="auto">
            <a:xfrm>
              <a:off x="4129957" y="4691367"/>
              <a:ext cx="2849563" cy="1481137"/>
            </a:xfrm>
            <a:custGeom>
              <a:avLst/>
              <a:gdLst>
                <a:gd name="T0" fmla="*/ 2147483647 w 1794"/>
                <a:gd name="T1" fmla="*/ 2147483647 h 933"/>
                <a:gd name="T2" fmla="*/ 2147483647 w 1794"/>
                <a:gd name="T3" fmla="*/ 2147483647 h 933"/>
                <a:gd name="T4" fmla="*/ 2147483647 w 1794"/>
                <a:gd name="T5" fmla="*/ 2147483647 h 933"/>
                <a:gd name="T6" fmla="*/ 2147483647 w 1794"/>
                <a:gd name="T7" fmla="*/ 2147483647 h 933"/>
                <a:gd name="T8" fmla="*/ 2147483647 w 1794"/>
                <a:gd name="T9" fmla="*/ 2147483647 h 933"/>
                <a:gd name="T10" fmla="*/ 2147483647 w 1794"/>
                <a:gd name="T11" fmla="*/ 2147483647 h 933"/>
                <a:gd name="T12" fmla="*/ 2147483647 w 1794"/>
                <a:gd name="T13" fmla="*/ 2147483647 h 933"/>
                <a:gd name="T14" fmla="*/ 2147483647 w 1794"/>
                <a:gd name="T15" fmla="*/ 2147483647 h 933"/>
                <a:gd name="T16" fmla="*/ 2147483647 w 1794"/>
                <a:gd name="T17" fmla="*/ 2147483647 h 933"/>
                <a:gd name="T18" fmla="*/ 2147483647 w 1794"/>
                <a:gd name="T19" fmla="*/ 2147483647 h 933"/>
                <a:gd name="T20" fmla="*/ 2147483647 w 1794"/>
                <a:gd name="T21" fmla="*/ 2147483647 h 93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794"/>
                <a:gd name="T34" fmla="*/ 0 h 933"/>
                <a:gd name="T35" fmla="*/ 1794 w 1794"/>
                <a:gd name="T36" fmla="*/ 933 h 93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794" h="933">
                  <a:moveTo>
                    <a:pt x="6" y="483"/>
                  </a:moveTo>
                  <a:cubicBezTo>
                    <a:pt x="0" y="365"/>
                    <a:pt x="16" y="189"/>
                    <a:pt x="108" y="125"/>
                  </a:cubicBezTo>
                  <a:cubicBezTo>
                    <a:pt x="200" y="61"/>
                    <a:pt x="389" y="116"/>
                    <a:pt x="559" y="100"/>
                  </a:cubicBezTo>
                  <a:cubicBezTo>
                    <a:pt x="729" y="84"/>
                    <a:pt x="935" y="0"/>
                    <a:pt x="1128" y="29"/>
                  </a:cubicBezTo>
                  <a:cubicBezTo>
                    <a:pt x="1321" y="58"/>
                    <a:pt x="1638" y="142"/>
                    <a:pt x="1716" y="275"/>
                  </a:cubicBezTo>
                  <a:cubicBezTo>
                    <a:pt x="1794" y="408"/>
                    <a:pt x="1652" y="721"/>
                    <a:pt x="1596" y="827"/>
                  </a:cubicBezTo>
                  <a:cubicBezTo>
                    <a:pt x="1540" y="933"/>
                    <a:pt x="1506" y="894"/>
                    <a:pt x="1380" y="911"/>
                  </a:cubicBezTo>
                  <a:cubicBezTo>
                    <a:pt x="1254" y="928"/>
                    <a:pt x="1001" y="929"/>
                    <a:pt x="840" y="929"/>
                  </a:cubicBezTo>
                  <a:cubicBezTo>
                    <a:pt x="679" y="929"/>
                    <a:pt x="530" y="927"/>
                    <a:pt x="414" y="911"/>
                  </a:cubicBezTo>
                  <a:cubicBezTo>
                    <a:pt x="298" y="895"/>
                    <a:pt x="211" y="903"/>
                    <a:pt x="143" y="832"/>
                  </a:cubicBezTo>
                  <a:cubicBezTo>
                    <a:pt x="75" y="761"/>
                    <a:pt x="4" y="624"/>
                    <a:pt x="6" y="483"/>
                  </a:cubicBezTo>
                  <a:close/>
                </a:path>
              </a:pathLst>
            </a:custGeom>
            <a:solidFill>
              <a:srgbClr val="9CDFF9"/>
            </a:solidFill>
            <a:ln>
              <a:noFill/>
            </a:ln>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235" name="Group 234">
              <a:extLst>
                <a:ext uri="{FF2B5EF4-FFF2-40B4-BE49-F238E27FC236}">
                  <a16:creationId xmlns:a16="http://schemas.microsoft.com/office/drawing/2014/main" id="{DE5C1FE8-8C99-9941-8BE3-939EFFCAAAB0}"/>
                </a:ext>
              </a:extLst>
            </p:cNvPr>
            <p:cNvGrpSpPr/>
            <p:nvPr/>
          </p:nvGrpSpPr>
          <p:grpSpPr>
            <a:xfrm>
              <a:off x="5035264" y="5554092"/>
              <a:ext cx="496248" cy="260542"/>
              <a:chOff x="7141236" y="6068702"/>
              <a:chExt cx="496248" cy="260542"/>
            </a:xfrm>
          </p:grpSpPr>
          <p:sp>
            <p:nvSpPr>
              <p:cNvPr id="397" name="Freeform 396">
                <a:extLst>
                  <a:ext uri="{FF2B5EF4-FFF2-40B4-BE49-F238E27FC236}">
                    <a16:creationId xmlns:a16="http://schemas.microsoft.com/office/drawing/2014/main" id="{39D330E3-C044-054C-869F-09C6BD03FF36}"/>
                  </a:ext>
                </a:extLst>
              </p:cNvPr>
              <p:cNvSpPr/>
              <p:nvPr/>
            </p:nvSpPr>
            <p:spPr>
              <a:xfrm>
                <a:off x="7141236" y="6158887"/>
                <a:ext cx="496248" cy="170357"/>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E40000"/>
                  </a:gs>
                  <a:gs pos="21000">
                    <a:schemeClr val="bg1"/>
                  </a:gs>
                  <a:gs pos="51000">
                    <a:srgbClr val="ED356A"/>
                  </a:gs>
                  <a:gs pos="100000">
                    <a:srgbClr val="E40000"/>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398" name="Oval 397">
                <a:extLst>
                  <a:ext uri="{FF2B5EF4-FFF2-40B4-BE49-F238E27FC236}">
                    <a16:creationId xmlns:a16="http://schemas.microsoft.com/office/drawing/2014/main" id="{34A677DD-14B8-B54F-8E7D-FB60B9C560A6}"/>
                  </a:ext>
                </a:extLst>
              </p:cNvPr>
              <p:cNvSpPr/>
              <p:nvPr/>
            </p:nvSpPr>
            <p:spPr>
              <a:xfrm>
                <a:off x="7141522" y="6068702"/>
                <a:ext cx="495647" cy="168664"/>
              </a:xfrm>
              <a:prstGeom prst="ellipse">
                <a:avLst/>
              </a:prstGeom>
              <a:solidFill>
                <a:srgbClr val="FA376E"/>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399" name="Group 398">
                <a:extLst>
                  <a:ext uri="{FF2B5EF4-FFF2-40B4-BE49-F238E27FC236}">
                    <a16:creationId xmlns:a16="http://schemas.microsoft.com/office/drawing/2014/main" id="{4E85C207-060D-3D49-8660-980FC224A927}"/>
                  </a:ext>
                </a:extLst>
              </p:cNvPr>
              <p:cNvGrpSpPr/>
              <p:nvPr/>
            </p:nvGrpSpPr>
            <p:grpSpPr>
              <a:xfrm>
                <a:off x="7214834" y="6090139"/>
                <a:ext cx="348960" cy="123931"/>
                <a:chOff x="7786941" y="2884917"/>
                <a:chExt cx="897649" cy="353919"/>
              </a:xfrm>
            </p:grpSpPr>
            <p:sp>
              <p:nvSpPr>
                <p:cNvPr id="400" name="Freeform 399">
                  <a:extLst>
                    <a:ext uri="{FF2B5EF4-FFF2-40B4-BE49-F238E27FC236}">
                      <a16:creationId xmlns:a16="http://schemas.microsoft.com/office/drawing/2014/main" id="{5219831F-5533-2C48-AC8A-F16127256660}"/>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E4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1" name="Freeform 400">
                  <a:extLst>
                    <a:ext uri="{FF2B5EF4-FFF2-40B4-BE49-F238E27FC236}">
                      <a16:creationId xmlns:a16="http://schemas.microsoft.com/office/drawing/2014/main" id="{3FA22E6E-25E2-8444-A94B-B9F8F9AED720}"/>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E4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2" name="Freeform 401">
                  <a:extLst>
                    <a:ext uri="{FF2B5EF4-FFF2-40B4-BE49-F238E27FC236}">
                      <a16:creationId xmlns:a16="http://schemas.microsoft.com/office/drawing/2014/main" id="{F7747A7C-8EA9-6C48-8F13-A0694FF961E3}"/>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E4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3" name="Freeform 402">
                  <a:extLst>
                    <a:ext uri="{FF2B5EF4-FFF2-40B4-BE49-F238E27FC236}">
                      <a16:creationId xmlns:a16="http://schemas.microsoft.com/office/drawing/2014/main" id="{AE551E9F-7776-7F4E-AA8D-EB09AE1181A8}"/>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FFB3D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236" name="Group 235">
              <a:extLst>
                <a:ext uri="{FF2B5EF4-FFF2-40B4-BE49-F238E27FC236}">
                  <a16:creationId xmlns:a16="http://schemas.microsoft.com/office/drawing/2014/main" id="{6E5418A9-37BD-EC47-B574-97E826D7250C}"/>
                </a:ext>
              </a:extLst>
            </p:cNvPr>
            <p:cNvGrpSpPr/>
            <p:nvPr/>
          </p:nvGrpSpPr>
          <p:grpSpPr>
            <a:xfrm>
              <a:off x="6131364" y="5156690"/>
              <a:ext cx="496248" cy="260542"/>
              <a:chOff x="7493876" y="2774731"/>
              <a:chExt cx="1481958" cy="894622"/>
            </a:xfrm>
          </p:grpSpPr>
          <p:sp>
            <p:nvSpPr>
              <p:cNvPr id="390" name="Freeform 389">
                <a:extLst>
                  <a:ext uri="{FF2B5EF4-FFF2-40B4-BE49-F238E27FC236}">
                    <a16:creationId xmlns:a16="http://schemas.microsoft.com/office/drawing/2014/main" id="{F5B5A25A-2C95-5B4C-8FB7-F605783EFA42}"/>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391" name="Oval 390">
                <a:extLst>
                  <a:ext uri="{FF2B5EF4-FFF2-40B4-BE49-F238E27FC236}">
                    <a16:creationId xmlns:a16="http://schemas.microsoft.com/office/drawing/2014/main" id="{2CA4169C-067D-4A49-A081-369DAD0C224E}"/>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392" name="Group 391">
                <a:extLst>
                  <a:ext uri="{FF2B5EF4-FFF2-40B4-BE49-F238E27FC236}">
                    <a16:creationId xmlns:a16="http://schemas.microsoft.com/office/drawing/2014/main" id="{50519048-C46F-D546-9050-61CEAF77017E}"/>
                  </a:ext>
                </a:extLst>
              </p:cNvPr>
              <p:cNvGrpSpPr/>
              <p:nvPr/>
            </p:nvGrpSpPr>
            <p:grpSpPr>
              <a:xfrm>
                <a:off x="7713663" y="2848339"/>
                <a:ext cx="1042107" cy="425543"/>
                <a:chOff x="7786941" y="2884917"/>
                <a:chExt cx="897649" cy="353919"/>
              </a:xfrm>
            </p:grpSpPr>
            <p:sp>
              <p:nvSpPr>
                <p:cNvPr id="393" name="Freeform 392">
                  <a:extLst>
                    <a:ext uri="{FF2B5EF4-FFF2-40B4-BE49-F238E27FC236}">
                      <a16:creationId xmlns:a16="http://schemas.microsoft.com/office/drawing/2014/main" id="{49DCBD6C-E987-154F-AD91-DB2A356012F2}"/>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4" name="Freeform 393">
                  <a:extLst>
                    <a:ext uri="{FF2B5EF4-FFF2-40B4-BE49-F238E27FC236}">
                      <a16:creationId xmlns:a16="http://schemas.microsoft.com/office/drawing/2014/main" id="{14404909-E9A6-8C4B-9B51-D2EE4A4B84F3}"/>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5" name="Freeform 394">
                  <a:extLst>
                    <a:ext uri="{FF2B5EF4-FFF2-40B4-BE49-F238E27FC236}">
                      <a16:creationId xmlns:a16="http://schemas.microsoft.com/office/drawing/2014/main" id="{292519AF-5EB3-DF4F-982E-EC0AA7D01C2A}"/>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6" name="Freeform 395">
                  <a:extLst>
                    <a:ext uri="{FF2B5EF4-FFF2-40B4-BE49-F238E27FC236}">
                      <a16:creationId xmlns:a16="http://schemas.microsoft.com/office/drawing/2014/main" id="{EB30AB85-DF1C-CD4E-AD52-9098D09C7CEF}"/>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237" name="Group 236">
              <a:extLst>
                <a:ext uri="{FF2B5EF4-FFF2-40B4-BE49-F238E27FC236}">
                  <a16:creationId xmlns:a16="http://schemas.microsoft.com/office/drawing/2014/main" id="{98728E54-1D17-4D45-A363-F346E81E05F7}"/>
                </a:ext>
              </a:extLst>
            </p:cNvPr>
            <p:cNvGrpSpPr/>
            <p:nvPr/>
          </p:nvGrpSpPr>
          <p:grpSpPr>
            <a:xfrm>
              <a:off x="5122533" y="4861037"/>
              <a:ext cx="496248" cy="260542"/>
              <a:chOff x="7493876" y="2774731"/>
              <a:chExt cx="1481958" cy="894622"/>
            </a:xfrm>
          </p:grpSpPr>
          <p:sp>
            <p:nvSpPr>
              <p:cNvPr id="383" name="Freeform 382">
                <a:extLst>
                  <a:ext uri="{FF2B5EF4-FFF2-40B4-BE49-F238E27FC236}">
                    <a16:creationId xmlns:a16="http://schemas.microsoft.com/office/drawing/2014/main" id="{CE4775B1-C508-CF42-AEA5-07A2A815F684}"/>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384" name="Oval 383">
                <a:extLst>
                  <a:ext uri="{FF2B5EF4-FFF2-40B4-BE49-F238E27FC236}">
                    <a16:creationId xmlns:a16="http://schemas.microsoft.com/office/drawing/2014/main" id="{92C69B4D-7678-184E-A724-7AD76CCE85E4}"/>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385" name="Group 384">
                <a:extLst>
                  <a:ext uri="{FF2B5EF4-FFF2-40B4-BE49-F238E27FC236}">
                    <a16:creationId xmlns:a16="http://schemas.microsoft.com/office/drawing/2014/main" id="{0E43C550-6DB2-3343-9C12-122696B8D873}"/>
                  </a:ext>
                </a:extLst>
              </p:cNvPr>
              <p:cNvGrpSpPr/>
              <p:nvPr/>
            </p:nvGrpSpPr>
            <p:grpSpPr>
              <a:xfrm>
                <a:off x="7713663" y="2848339"/>
                <a:ext cx="1042107" cy="425543"/>
                <a:chOff x="7786941" y="2884917"/>
                <a:chExt cx="897649" cy="353919"/>
              </a:xfrm>
            </p:grpSpPr>
            <p:sp>
              <p:nvSpPr>
                <p:cNvPr id="386" name="Freeform 385">
                  <a:extLst>
                    <a:ext uri="{FF2B5EF4-FFF2-40B4-BE49-F238E27FC236}">
                      <a16:creationId xmlns:a16="http://schemas.microsoft.com/office/drawing/2014/main" id="{1D2E27C1-1C8A-FE4C-9AED-47BBDC59C585}"/>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7" name="Freeform 386">
                  <a:extLst>
                    <a:ext uri="{FF2B5EF4-FFF2-40B4-BE49-F238E27FC236}">
                      <a16:creationId xmlns:a16="http://schemas.microsoft.com/office/drawing/2014/main" id="{4EEDA6B4-A3DC-D842-8F1F-A5E715D2B79C}"/>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8" name="Freeform 387">
                  <a:extLst>
                    <a:ext uri="{FF2B5EF4-FFF2-40B4-BE49-F238E27FC236}">
                      <a16:creationId xmlns:a16="http://schemas.microsoft.com/office/drawing/2014/main" id="{ED38D75D-6112-D540-88E9-E2A095CC44FB}"/>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9" name="Freeform 388">
                  <a:extLst>
                    <a:ext uri="{FF2B5EF4-FFF2-40B4-BE49-F238E27FC236}">
                      <a16:creationId xmlns:a16="http://schemas.microsoft.com/office/drawing/2014/main" id="{33E74EAF-39D5-314C-B4A9-A9073DB5D357}"/>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238" name="Group 237">
              <a:extLst>
                <a:ext uri="{FF2B5EF4-FFF2-40B4-BE49-F238E27FC236}">
                  <a16:creationId xmlns:a16="http://schemas.microsoft.com/office/drawing/2014/main" id="{F485FA0C-AC91-3E4D-AA1D-2D248BAC624D}"/>
                </a:ext>
              </a:extLst>
            </p:cNvPr>
            <p:cNvGrpSpPr/>
            <p:nvPr/>
          </p:nvGrpSpPr>
          <p:grpSpPr>
            <a:xfrm>
              <a:off x="4450588" y="5823254"/>
              <a:ext cx="496248" cy="260542"/>
              <a:chOff x="7493876" y="2774731"/>
              <a:chExt cx="1481958" cy="894622"/>
            </a:xfrm>
          </p:grpSpPr>
          <p:sp>
            <p:nvSpPr>
              <p:cNvPr id="376" name="Freeform 375">
                <a:extLst>
                  <a:ext uri="{FF2B5EF4-FFF2-40B4-BE49-F238E27FC236}">
                    <a16:creationId xmlns:a16="http://schemas.microsoft.com/office/drawing/2014/main" id="{237EDD32-5C1C-FD4C-8E41-6323EE48F961}"/>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377" name="Oval 376">
                <a:extLst>
                  <a:ext uri="{FF2B5EF4-FFF2-40B4-BE49-F238E27FC236}">
                    <a16:creationId xmlns:a16="http://schemas.microsoft.com/office/drawing/2014/main" id="{3AA2CC76-F113-C14C-984F-346FA0D1B8A9}"/>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378" name="Group 377">
                <a:extLst>
                  <a:ext uri="{FF2B5EF4-FFF2-40B4-BE49-F238E27FC236}">
                    <a16:creationId xmlns:a16="http://schemas.microsoft.com/office/drawing/2014/main" id="{7E39A53A-6A4C-9447-8041-9F0D2A00ED0E}"/>
                  </a:ext>
                </a:extLst>
              </p:cNvPr>
              <p:cNvGrpSpPr/>
              <p:nvPr/>
            </p:nvGrpSpPr>
            <p:grpSpPr>
              <a:xfrm>
                <a:off x="7713663" y="2848339"/>
                <a:ext cx="1042107" cy="425543"/>
                <a:chOff x="7786941" y="2884917"/>
                <a:chExt cx="897649" cy="353919"/>
              </a:xfrm>
            </p:grpSpPr>
            <p:sp>
              <p:nvSpPr>
                <p:cNvPr id="379" name="Freeform 378">
                  <a:extLst>
                    <a:ext uri="{FF2B5EF4-FFF2-40B4-BE49-F238E27FC236}">
                      <a16:creationId xmlns:a16="http://schemas.microsoft.com/office/drawing/2014/main" id="{FD65F441-AFFF-784A-9E7E-A12401A50559}"/>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0" name="Freeform 379">
                  <a:extLst>
                    <a:ext uri="{FF2B5EF4-FFF2-40B4-BE49-F238E27FC236}">
                      <a16:creationId xmlns:a16="http://schemas.microsoft.com/office/drawing/2014/main" id="{BDC2E7FE-33B7-6444-B08B-904F22DE214D}"/>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1" name="Freeform 380">
                  <a:extLst>
                    <a:ext uri="{FF2B5EF4-FFF2-40B4-BE49-F238E27FC236}">
                      <a16:creationId xmlns:a16="http://schemas.microsoft.com/office/drawing/2014/main" id="{41F78A03-BAD1-9143-B9CC-1AB179094EBD}"/>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2" name="Freeform 381">
                  <a:extLst>
                    <a:ext uri="{FF2B5EF4-FFF2-40B4-BE49-F238E27FC236}">
                      <a16:creationId xmlns:a16="http://schemas.microsoft.com/office/drawing/2014/main" id="{64595B59-938C-5946-9606-2F6D25849D57}"/>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239" name="Group 238">
              <a:extLst>
                <a:ext uri="{FF2B5EF4-FFF2-40B4-BE49-F238E27FC236}">
                  <a16:creationId xmlns:a16="http://schemas.microsoft.com/office/drawing/2014/main" id="{9DABF91B-74EC-F349-B2CC-4C1F22F9D513}"/>
                </a:ext>
              </a:extLst>
            </p:cNvPr>
            <p:cNvGrpSpPr/>
            <p:nvPr/>
          </p:nvGrpSpPr>
          <p:grpSpPr>
            <a:xfrm>
              <a:off x="4094463" y="5164346"/>
              <a:ext cx="496248" cy="260542"/>
              <a:chOff x="7493876" y="2774731"/>
              <a:chExt cx="1481958" cy="894622"/>
            </a:xfrm>
          </p:grpSpPr>
          <p:sp>
            <p:nvSpPr>
              <p:cNvPr id="369" name="Freeform 368">
                <a:extLst>
                  <a:ext uri="{FF2B5EF4-FFF2-40B4-BE49-F238E27FC236}">
                    <a16:creationId xmlns:a16="http://schemas.microsoft.com/office/drawing/2014/main" id="{BDEA1EA3-F38A-6B4E-B686-E5B780B4664D}"/>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370" name="Oval 369">
                <a:extLst>
                  <a:ext uri="{FF2B5EF4-FFF2-40B4-BE49-F238E27FC236}">
                    <a16:creationId xmlns:a16="http://schemas.microsoft.com/office/drawing/2014/main" id="{40277417-D775-4543-81D3-CBD8429CBC93}"/>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371" name="Group 370">
                <a:extLst>
                  <a:ext uri="{FF2B5EF4-FFF2-40B4-BE49-F238E27FC236}">
                    <a16:creationId xmlns:a16="http://schemas.microsoft.com/office/drawing/2014/main" id="{12C08043-1778-D344-B495-58F751C8DA7E}"/>
                  </a:ext>
                </a:extLst>
              </p:cNvPr>
              <p:cNvGrpSpPr/>
              <p:nvPr/>
            </p:nvGrpSpPr>
            <p:grpSpPr>
              <a:xfrm>
                <a:off x="7713663" y="2848339"/>
                <a:ext cx="1042107" cy="425543"/>
                <a:chOff x="7786941" y="2884917"/>
                <a:chExt cx="897649" cy="353919"/>
              </a:xfrm>
            </p:grpSpPr>
            <p:sp>
              <p:nvSpPr>
                <p:cNvPr id="372" name="Freeform 371">
                  <a:extLst>
                    <a:ext uri="{FF2B5EF4-FFF2-40B4-BE49-F238E27FC236}">
                      <a16:creationId xmlns:a16="http://schemas.microsoft.com/office/drawing/2014/main" id="{AF8DCC46-AFF6-0D40-AA78-E93A5D6A5729}"/>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73" name="Freeform 372">
                  <a:extLst>
                    <a:ext uri="{FF2B5EF4-FFF2-40B4-BE49-F238E27FC236}">
                      <a16:creationId xmlns:a16="http://schemas.microsoft.com/office/drawing/2014/main" id="{42D06E2B-58AF-804D-B3AC-A51B29950062}"/>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74" name="Freeform 373">
                  <a:extLst>
                    <a:ext uri="{FF2B5EF4-FFF2-40B4-BE49-F238E27FC236}">
                      <a16:creationId xmlns:a16="http://schemas.microsoft.com/office/drawing/2014/main" id="{C85306DF-5055-4A49-A2D5-B311428D9DAF}"/>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75" name="Freeform 374">
                  <a:extLst>
                    <a:ext uri="{FF2B5EF4-FFF2-40B4-BE49-F238E27FC236}">
                      <a16:creationId xmlns:a16="http://schemas.microsoft.com/office/drawing/2014/main" id="{6886B3FF-5963-1C43-9ED1-FAFD9E75F4FB}"/>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sp>
          <p:nvSpPr>
            <p:cNvPr id="240" name="Text Box 8">
              <a:extLst>
                <a:ext uri="{FF2B5EF4-FFF2-40B4-BE49-F238E27FC236}">
                  <a16:creationId xmlns:a16="http://schemas.microsoft.com/office/drawing/2014/main" id="{CA617F7E-E61C-4A43-A504-B5C466B5B3B7}"/>
                </a:ext>
              </a:extLst>
            </p:cNvPr>
            <p:cNvSpPr txBox="1">
              <a:spLocks noChangeArrowheads="1"/>
            </p:cNvSpPr>
            <p:nvPr/>
          </p:nvSpPr>
          <p:spPr bwMode="auto">
            <a:xfrm>
              <a:off x="3019425" y="3594045"/>
              <a:ext cx="7112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600" b="0" i="1" u="none" strike="noStrike" kern="120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cs typeface="+mn-cs"/>
                </a:rPr>
                <a:t>source</a:t>
              </a:r>
              <a:endParaRPr kumimoji="0" lang="en-US" altLang="en-US" sz="2000" b="0" i="1" u="none" strike="noStrike" kern="120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cs typeface="+mn-cs"/>
              </a:endParaRPr>
            </a:p>
          </p:txBody>
        </p:sp>
        <p:sp>
          <p:nvSpPr>
            <p:cNvPr id="241" name="Freeform 10">
              <a:extLst>
                <a:ext uri="{FF2B5EF4-FFF2-40B4-BE49-F238E27FC236}">
                  <a16:creationId xmlns:a16="http://schemas.microsoft.com/office/drawing/2014/main" id="{0F2A6D6D-FD54-8441-8EE4-93E3032F7331}"/>
                </a:ext>
              </a:extLst>
            </p:cNvPr>
            <p:cNvSpPr>
              <a:spLocks/>
            </p:cNvSpPr>
            <p:nvPr/>
          </p:nvSpPr>
          <p:spPr bwMode="auto">
            <a:xfrm flipH="1">
              <a:off x="2481263" y="3925832"/>
              <a:ext cx="326408" cy="1262816"/>
            </a:xfrm>
            <a:custGeom>
              <a:avLst/>
              <a:gdLst>
                <a:gd name="T0" fmla="*/ 2147483647 w 12213"/>
                <a:gd name="T1" fmla="*/ 2147483647 h 10000"/>
                <a:gd name="T2" fmla="*/ 0 w 12213"/>
                <a:gd name="T3" fmla="*/ 0 h 10000"/>
                <a:gd name="T4" fmla="*/ 0 w 12213"/>
                <a:gd name="T5" fmla="*/ 2147483647 h 10000"/>
                <a:gd name="T6" fmla="*/ 2147483647 w 12213"/>
                <a:gd name="T7" fmla="*/ 2147483647 h 10000"/>
                <a:gd name="T8" fmla="*/ 2147483647 w 12213"/>
                <a:gd name="T9" fmla="*/ 2147483647 h 100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213" h="10000">
                  <a:moveTo>
                    <a:pt x="11726" y="4661"/>
                  </a:moveTo>
                  <a:lnTo>
                    <a:pt x="0" y="0"/>
                  </a:lnTo>
                  <a:lnTo>
                    <a:pt x="0" y="10000"/>
                  </a:lnTo>
                  <a:lnTo>
                    <a:pt x="12213" y="6473"/>
                  </a:lnTo>
                  <a:lnTo>
                    <a:pt x="11726" y="4661"/>
                  </a:lnTo>
                  <a:close/>
                </a:path>
              </a:pathLst>
            </a:custGeom>
            <a:gradFill rotWithShape="1">
              <a:gsLst>
                <a:gs pos="0">
                  <a:srgbClr val="3333CC"/>
                </a:gs>
                <a:gs pos="100000">
                  <a:srgbClr val="FFFF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42" name="Rectangle 23">
              <a:extLst>
                <a:ext uri="{FF2B5EF4-FFF2-40B4-BE49-F238E27FC236}">
                  <a16:creationId xmlns:a16="http://schemas.microsoft.com/office/drawing/2014/main" id="{DC6E8990-AF84-814A-9D80-6AD45A37499C}"/>
                </a:ext>
              </a:extLst>
            </p:cNvPr>
            <p:cNvSpPr>
              <a:spLocks noChangeArrowheads="1"/>
            </p:cNvSpPr>
            <p:nvPr/>
          </p:nvSpPr>
          <p:spPr bwMode="auto">
            <a:xfrm>
              <a:off x="2854326" y="3909956"/>
              <a:ext cx="1062368" cy="1290639"/>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43" name="Rectangle 24">
              <a:extLst>
                <a:ext uri="{FF2B5EF4-FFF2-40B4-BE49-F238E27FC236}">
                  <a16:creationId xmlns:a16="http://schemas.microsoft.com/office/drawing/2014/main" id="{95E55C84-C49E-3943-9F63-9BEC1F22570E}"/>
                </a:ext>
              </a:extLst>
            </p:cNvPr>
            <p:cNvSpPr>
              <a:spLocks noChangeArrowheads="1"/>
            </p:cNvSpPr>
            <p:nvPr/>
          </p:nvSpPr>
          <p:spPr bwMode="auto">
            <a:xfrm>
              <a:off x="2814638" y="3949645"/>
              <a:ext cx="1066800" cy="1231900"/>
            </a:xfrm>
            <a:prstGeom prst="rect">
              <a:avLst/>
            </a:prstGeom>
            <a:solidFill>
              <a:srgbClr val="FFFFFF"/>
            </a:solidFill>
            <a:ln w="28575">
              <a:solidFill>
                <a:srgbClr val="000000"/>
              </a:solidFill>
              <a:miter lim="800000"/>
              <a:headEnd/>
              <a:tailEnd/>
            </a:ln>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44" name="Line 25">
              <a:extLst>
                <a:ext uri="{FF2B5EF4-FFF2-40B4-BE49-F238E27FC236}">
                  <a16:creationId xmlns:a16="http://schemas.microsoft.com/office/drawing/2014/main" id="{CCF93ADE-A301-C143-8C67-E051B1982D1A}"/>
                </a:ext>
              </a:extLst>
            </p:cNvPr>
            <p:cNvSpPr>
              <a:spLocks noChangeShapeType="1"/>
            </p:cNvSpPr>
            <p:nvPr/>
          </p:nvSpPr>
          <p:spPr bwMode="auto">
            <a:xfrm>
              <a:off x="2814638" y="4227457"/>
              <a:ext cx="1058862" cy="317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45" name="Text Box 26">
              <a:extLst>
                <a:ext uri="{FF2B5EF4-FFF2-40B4-BE49-F238E27FC236}">
                  <a16:creationId xmlns:a16="http://schemas.microsoft.com/office/drawing/2014/main" id="{42EB455E-53D5-394F-8D6D-3CD680F09514}"/>
                </a:ext>
              </a:extLst>
            </p:cNvPr>
            <p:cNvSpPr txBox="1">
              <a:spLocks noChangeArrowheads="1"/>
            </p:cNvSpPr>
            <p:nvPr/>
          </p:nvSpPr>
          <p:spPr bwMode="auto">
            <a:xfrm>
              <a:off x="2773604" y="3957054"/>
              <a:ext cx="1104900" cy="12747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FFFFFF">
                      <a:lumMod val="75000"/>
                    </a:srgbClr>
                  </a:solidFill>
                  <a:effectLst/>
                  <a:uLnTx/>
                  <a:uFillTx/>
                  <a:latin typeface="Arial" charset="0"/>
                  <a:ea typeface="ＭＳ Ｐゴシック" charset="0"/>
                </a:rPr>
                <a:t>application</a:t>
              </a:r>
            </a:p>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sz="1400" b="1" i="0" u="none" strike="noStrike" kern="0" cap="none" spc="0" normalizeH="0" baseline="0" noProof="0" dirty="0">
                  <a:ln>
                    <a:noFill/>
                  </a:ln>
                  <a:solidFill>
                    <a:srgbClr val="0000A3"/>
                  </a:solidFill>
                  <a:effectLst/>
                  <a:uLnTx/>
                  <a:uFillTx/>
                  <a:latin typeface="Arial" charset="0"/>
                  <a:ea typeface="ＭＳ Ｐゴシック" charset="0"/>
                </a:rPr>
                <a:t>TCP</a:t>
              </a:r>
            </a:p>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FFFFFF">
                      <a:lumMod val="75000"/>
                    </a:srgbClr>
                  </a:solidFill>
                  <a:effectLst/>
                  <a:uLnTx/>
                  <a:uFillTx/>
                  <a:latin typeface="Arial" charset="0"/>
                  <a:ea typeface="ＭＳ Ｐゴシック" charset="0"/>
                </a:rPr>
                <a:t>network</a:t>
              </a:r>
            </a:p>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FFFFFF">
                      <a:lumMod val="75000"/>
                    </a:srgbClr>
                  </a:solidFill>
                  <a:effectLst/>
                  <a:uLnTx/>
                  <a:uFillTx/>
                  <a:latin typeface="Arial" charset="0"/>
                  <a:ea typeface="ＭＳ Ｐゴシック" charset="0"/>
                </a:rPr>
                <a:t>link</a:t>
              </a:r>
            </a:p>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FFFFFF">
                      <a:lumMod val="75000"/>
                    </a:srgbClr>
                  </a:solidFill>
                  <a:effectLst/>
                  <a:uLnTx/>
                  <a:uFillTx/>
                  <a:latin typeface="Arial" charset="0"/>
                  <a:ea typeface="ＭＳ Ｐゴシック" charset="0"/>
                </a:rPr>
                <a:t>physical</a:t>
              </a:r>
            </a:p>
          </p:txBody>
        </p:sp>
        <p:grpSp>
          <p:nvGrpSpPr>
            <p:cNvPr id="246" name="Group 190">
              <a:extLst>
                <a:ext uri="{FF2B5EF4-FFF2-40B4-BE49-F238E27FC236}">
                  <a16:creationId xmlns:a16="http://schemas.microsoft.com/office/drawing/2014/main" id="{8BA07847-1FE2-924D-A5E8-177866F607CF}"/>
                </a:ext>
              </a:extLst>
            </p:cNvPr>
            <p:cNvGrpSpPr>
              <a:grpSpLocks/>
            </p:cNvGrpSpPr>
            <p:nvPr/>
          </p:nvGrpSpPr>
          <p:grpSpPr bwMode="auto">
            <a:xfrm flipH="1">
              <a:off x="2151063" y="4424307"/>
              <a:ext cx="673100" cy="701675"/>
              <a:chOff x="-44" y="1473"/>
              <a:chExt cx="981" cy="1105"/>
            </a:xfrm>
          </p:grpSpPr>
          <p:pic>
            <p:nvPicPr>
              <p:cNvPr id="367" name="Picture 191" descr="desktop_computer_stylized_medium">
                <a:extLst>
                  <a:ext uri="{FF2B5EF4-FFF2-40B4-BE49-F238E27FC236}">
                    <a16:creationId xmlns:a16="http://schemas.microsoft.com/office/drawing/2014/main" id="{D956BEE7-202E-E34B-AB91-3BD63A623C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 name="Freeform 192">
                <a:extLst>
                  <a:ext uri="{FF2B5EF4-FFF2-40B4-BE49-F238E27FC236}">
                    <a16:creationId xmlns:a16="http://schemas.microsoft.com/office/drawing/2014/main" id="{F17D9F48-C0E3-0D40-9073-0128DAB7053E}"/>
                  </a:ext>
                </a:extLst>
              </p:cNvPr>
              <p:cNvSpPr>
                <a:spLocks/>
              </p:cNvSpPr>
              <p:nvPr/>
            </p:nvSpPr>
            <p:spPr bwMode="auto">
              <a:xfrm flipH="1">
                <a:off x="374" y="1579"/>
                <a:ext cx="477" cy="506"/>
              </a:xfrm>
              <a:custGeom>
                <a:avLst/>
                <a:gdLst>
                  <a:gd name="T0" fmla="*/ 0 w 356"/>
                  <a:gd name="T1" fmla="*/ 0 h 368"/>
                  <a:gd name="T2" fmla="*/ 43382 w 356"/>
                  <a:gd name="T3" fmla="*/ 3172 h 368"/>
                  <a:gd name="T4" fmla="*/ 51464 w 356"/>
                  <a:gd name="T5" fmla="*/ 66095 h 368"/>
                  <a:gd name="T6" fmla="*/ 11342 w 356"/>
                  <a:gd name="T7" fmla="*/ 82660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sp>
          <p:nvSpPr>
            <p:cNvPr id="247" name="Line 25">
              <a:extLst>
                <a:ext uri="{FF2B5EF4-FFF2-40B4-BE49-F238E27FC236}">
                  <a16:creationId xmlns:a16="http://schemas.microsoft.com/office/drawing/2014/main" id="{74193E7E-ABF4-AB48-B6B3-AD7103E05A80}"/>
                </a:ext>
              </a:extLst>
            </p:cNvPr>
            <p:cNvSpPr>
              <a:spLocks noChangeShapeType="1"/>
            </p:cNvSpPr>
            <p:nvPr/>
          </p:nvSpPr>
          <p:spPr bwMode="auto">
            <a:xfrm>
              <a:off x="2819400" y="4456057"/>
              <a:ext cx="1058863" cy="317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48" name="Line 25">
              <a:extLst>
                <a:ext uri="{FF2B5EF4-FFF2-40B4-BE49-F238E27FC236}">
                  <a16:creationId xmlns:a16="http://schemas.microsoft.com/office/drawing/2014/main" id="{CB00E451-A7AE-EE4F-8835-AF9F763069D9}"/>
                </a:ext>
              </a:extLst>
            </p:cNvPr>
            <p:cNvSpPr>
              <a:spLocks noChangeShapeType="1"/>
            </p:cNvSpPr>
            <p:nvPr/>
          </p:nvSpPr>
          <p:spPr bwMode="auto">
            <a:xfrm>
              <a:off x="2824163" y="4684657"/>
              <a:ext cx="1058862" cy="317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49" name="Line 25">
              <a:extLst>
                <a:ext uri="{FF2B5EF4-FFF2-40B4-BE49-F238E27FC236}">
                  <a16:creationId xmlns:a16="http://schemas.microsoft.com/office/drawing/2014/main" id="{9325FC7F-231E-2049-993E-53047EAC0AA3}"/>
                </a:ext>
              </a:extLst>
            </p:cNvPr>
            <p:cNvSpPr>
              <a:spLocks noChangeShapeType="1"/>
            </p:cNvSpPr>
            <p:nvPr/>
          </p:nvSpPr>
          <p:spPr bwMode="auto">
            <a:xfrm>
              <a:off x="2827338" y="4924370"/>
              <a:ext cx="1060450" cy="317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250" name="Group 3">
              <a:extLst>
                <a:ext uri="{FF2B5EF4-FFF2-40B4-BE49-F238E27FC236}">
                  <a16:creationId xmlns:a16="http://schemas.microsoft.com/office/drawing/2014/main" id="{91CBB0DC-066D-D545-9A42-554B9369F9E7}"/>
                </a:ext>
              </a:extLst>
            </p:cNvPr>
            <p:cNvGrpSpPr>
              <a:grpSpLocks/>
            </p:cNvGrpSpPr>
            <p:nvPr/>
          </p:nvGrpSpPr>
          <p:grpSpPr bwMode="auto">
            <a:xfrm>
              <a:off x="7794625" y="3673978"/>
              <a:ext cx="2047875" cy="1620287"/>
              <a:chOff x="4882752" y="4007261"/>
              <a:chExt cx="2046816" cy="1619544"/>
            </a:xfrm>
          </p:grpSpPr>
          <p:sp>
            <p:nvSpPr>
              <p:cNvPr id="267" name="Text Box 54">
                <a:extLst>
                  <a:ext uri="{FF2B5EF4-FFF2-40B4-BE49-F238E27FC236}">
                    <a16:creationId xmlns:a16="http://schemas.microsoft.com/office/drawing/2014/main" id="{4B1FADB6-C548-2742-A709-144F432B18A8}"/>
                  </a:ext>
                </a:extLst>
              </p:cNvPr>
              <p:cNvSpPr txBox="1">
                <a:spLocks noChangeArrowheads="1"/>
              </p:cNvSpPr>
              <p:nvPr/>
            </p:nvSpPr>
            <p:spPr bwMode="auto">
              <a:xfrm>
                <a:off x="4882752" y="4007261"/>
                <a:ext cx="122608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600" b="0" i="1"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cs typeface="+mn-cs"/>
                  </a:rPr>
                  <a:t>destination</a:t>
                </a:r>
                <a:endParaRPr kumimoji="0" lang="en-US" altLang="en-US" sz="2000" b="0" i="1" u="none" strike="noStrike" kern="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cs typeface="+mn-cs"/>
                </a:endParaRPr>
              </a:p>
            </p:txBody>
          </p:sp>
          <p:grpSp>
            <p:nvGrpSpPr>
              <p:cNvPr id="268" name="Group 2">
                <a:extLst>
                  <a:ext uri="{FF2B5EF4-FFF2-40B4-BE49-F238E27FC236}">
                    <a16:creationId xmlns:a16="http://schemas.microsoft.com/office/drawing/2014/main" id="{8402BF20-88C0-8D4F-80FD-F2C70469D90E}"/>
                  </a:ext>
                </a:extLst>
              </p:cNvPr>
              <p:cNvGrpSpPr>
                <a:grpSpLocks/>
              </p:cNvGrpSpPr>
              <p:nvPr/>
            </p:nvGrpSpPr>
            <p:grpSpPr bwMode="auto">
              <a:xfrm>
                <a:off x="4927179" y="4319856"/>
                <a:ext cx="2002389" cy="1306949"/>
                <a:chOff x="1305623" y="4714561"/>
                <a:chExt cx="2002389" cy="1306949"/>
              </a:xfrm>
            </p:grpSpPr>
            <p:sp>
              <p:nvSpPr>
                <p:cNvPr id="269" name="Freeform 10">
                  <a:extLst>
                    <a:ext uri="{FF2B5EF4-FFF2-40B4-BE49-F238E27FC236}">
                      <a16:creationId xmlns:a16="http://schemas.microsoft.com/office/drawing/2014/main" id="{7DDAA735-CA37-A94C-8CA1-EF813CE4531A}"/>
                    </a:ext>
                  </a:extLst>
                </p:cNvPr>
                <p:cNvSpPr>
                  <a:spLocks/>
                </p:cNvSpPr>
                <p:nvPr/>
              </p:nvSpPr>
              <p:spPr bwMode="auto">
                <a:xfrm>
                  <a:off x="2426569" y="4714561"/>
                  <a:ext cx="288261" cy="1290044"/>
                </a:xfrm>
                <a:custGeom>
                  <a:avLst/>
                  <a:gdLst>
                    <a:gd name="T0" fmla="*/ 2147483647 w 267"/>
                    <a:gd name="T1" fmla="*/ 2147483647 h 1186"/>
                    <a:gd name="T2" fmla="*/ 0 w 267"/>
                    <a:gd name="T3" fmla="*/ 0 h 1186"/>
                    <a:gd name="T4" fmla="*/ 0 w 267"/>
                    <a:gd name="T5" fmla="*/ 2147483647 h 1186"/>
                    <a:gd name="T6" fmla="*/ 2147483647 w 267"/>
                    <a:gd name="T7" fmla="*/ 2147483647 h 1186"/>
                    <a:gd name="T8" fmla="*/ 2147483647 w 267"/>
                    <a:gd name="T9" fmla="*/ 2147483647 h 1186"/>
                    <a:gd name="T10" fmla="*/ 0 60000 65536"/>
                    <a:gd name="T11" fmla="*/ 0 60000 65536"/>
                    <a:gd name="T12" fmla="*/ 0 60000 65536"/>
                    <a:gd name="T13" fmla="*/ 0 60000 65536"/>
                    <a:gd name="T14" fmla="*/ 0 60000 65536"/>
                    <a:gd name="T15" fmla="*/ 0 w 267"/>
                    <a:gd name="T16" fmla="*/ 0 h 1186"/>
                    <a:gd name="T17" fmla="*/ 267 w 267"/>
                    <a:gd name="T18" fmla="*/ 1186 h 1186"/>
                  </a:gdLst>
                  <a:ahLst/>
                  <a:cxnLst>
                    <a:cxn ang="T10">
                      <a:pos x="T0" y="T1"/>
                    </a:cxn>
                    <a:cxn ang="T11">
                      <a:pos x="T2" y="T3"/>
                    </a:cxn>
                    <a:cxn ang="T12">
                      <a:pos x="T4" y="T5"/>
                    </a:cxn>
                    <a:cxn ang="T13">
                      <a:pos x="T6" y="T7"/>
                    </a:cxn>
                    <a:cxn ang="T14">
                      <a:pos x="T8" y="T9"/>
                    </a:cxn>
                  </a:cxnLst>
                  <a:rect l="T15" t="T16" r="T17" b="T18"/>
                  <a:pathLst>
                    <a:path w="267" h="1186">
                      <a:moveTo>
                        <a:pt x="254" y="466"/>
                      </a:moveTo>
                      <a:lnTo>
                        <a:pt x="0" y="0"/>
                      </a:lnTo>
                      <a:lnTo>
                        <a:pt x="0" y="1186"/>
                      </a:lnTo>
                      <a:lnTo>
                        <a:pt x="267" y="652"/>
                      </a:lnTo>
                      <a:lnTo>
                        <a:pt x="254" y="466"/>
                      </a:lnTo>
                      <a:close/>
                    </a:path>
                  </a:pathLst>
                </a:custGeom>
                <a:gradFill rotWithShape="1">
                  <a:gsLst>
                    <a:gs pos="0">
                      <a:srgbClr val="3333CC"/>
                    </a:gs>
                    <a:gs pos="100000">
                      <a:srgbClr val="FFFF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70" name="Rectangle 23">
                  <a:extLst>
                    <a:ext uri="{FF2B5EF4-FFF2-40B4-BE49-F238E27FC236}">
                      <a16:creationId xmlns:a16="http://schemas.microsoft.com/office/drawing/2014/main" id="{BF86F11D-FABB-9D40-B265-1177D7DBB798}"/>
                    </a:ext>
                  </a:extLst>
                </p:cNvPr>
                <p:cNvSpPr>
                  <a:spLocks noChangeArrowheads="1"/>
                </p:cNvSpPr>
                <p:nvPr/>
              </p:nvSpPr>
              <p:spPr bwMode="auto">
                <a:xfrm>
                  <a:off x="1398616" y="4722494"/>
                  <a:ext cx="1045433" cy="1271290"/>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71" name="Rectangle 24">
                  <a:extLst>
                    <a:ext uri="{FF2B5EF4-FFF2-40B4-BE49-F238E27FC236}">
                      <a16:creationId xmlns:a16="http://schemas.microsoft.com/office/drawing/2014/main" id="{2212FAEC-F044-1C4B-8B14-241E43D2CF89}"/>
                    </a:ext>
                  </a:extLst>
                </p:cNvPr>
                <p:cNvSpPr>
                  <a:spLocks noChangeArrowheads="1"/>
                </p:cNvSpPr>
                <p:nvPr/>
              </p:nvSpPr>
              <p:spPr bwMode="auto">
                <a:xfrm>
                  <a:off x="1341249" y="4752754"/>
                  <a:ext cx="1067215" cy="1231976"/>
                </a:xfrm>
                <a:prstGeom prst="rect">
                  <a:avLst/>
                </a:prstGeom>
                <a:solidFill>
                  <a:srgbClr val="FFFFFF"/>
                </a:solidFill>
                <a:ln w="28575">
                  <a:solidFill>
                    <a:srgbClr val="000000"/>
                  </a:solidFill>
                  <a:miter lim="800000"/>
                  <a:headEnd/>
                  <a:tailEnd/>
                </a:ln>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72" name="Line 25">
                  <a:extLst>
                    <a:ext uri="{FF2B5EF4-FFF2-40B4-BE49-F238E27FC236}">
                      <a16:creationId xmlns:a16="http://schemas.microsoft.com/office/drawing/2014/main" id="{DC3501DC-43AA-8B44-B7F6-96A070284A31}"/>
                    </a:ext>
                  </a:extLst>
                </p:cNvPr>
                <p:cNvSpPr>
                  <a:spLocks noChangeShapeType="1"/>
                </p:cNvSpPr>
                <p:nvPr/>
              </p:nvSpPr>
              <p:spPr bwMode="auto">
                <a:xfrm>
                  <a:off x="1341249" y="5031313"/>
                  <a:ext cx="1059231" cy="2888"/>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73" name="Text Box 26">
                  <a:extLst>
                    <a:ext uri="{FF2B5EF4-FFF2-40B4-BE49-F238E27FC236}">
                      <a16:creationId xmlns:a16="http://schemas.microsoft.com/office/drawing/2014/main" id="{69C842DB-6938-8446-A480-C9D5EA9045C0}"/>
                    </a:ext>
                  </a:extLst>
                </p:cNvPr>
                <p:cNvSpPr txBox="1">
                  <a:spLocks noChangeArrowheads="1"/>
                </p:cNvSpPr>
                <p:nvPr/>
              </p:nvSpPr>
              <p:spPr bwMode="auto">
                <a:xfrm>
                  <a:off x="1305623" y="4747333"/>
                  <a:ext cx="1104329" cy="12741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FFFFFF">
                          <a:lumMod val="75000"/>
                        </a:srgbClr>
                      </a:solidFill>
                      <a:effectLst/>
                      <a:uLnTx/>
                      <a:uFillTx/>
                      <a:latin typeface="Arial" charset="0"/>
                      <a:ea typeface="ＭＳ Ｐゴシック" charset="0"/>
                    </a:rPr>
                    <a:t>application</a:t>
                  </a:r>
                </a:p>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sz="1400" b="1" i="0" u="none" strike="noStrike" kern="0" cap="none" spc="0" normalizeH="0" baseline="0" noProof="0" dirty="0">
                      <a:ln>
                        <a:noFill/>
                      </a:ln>
                      <a:solidFill>
                        <a:srgbClr val="0000A3"/>
                      </a:solidFill>
                      <a:effectLst/>
                      <a:uLnTx/>
                      <a:uFillTx/>
                      <a:latin typeface="Arial" charset="0"/>
                      <a:ea typeface="ＭＳ Ｐゴシック" charset="0"/>
                    </a:rPr>
                    <a:t>TCP</a:t>
                  </a:r>
                </a:p>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FFFFFF">
                          <a:lumMod val="75000"/>
                        </a:srgbClr>
                      </a:solidFill>
                      <a:effectLst/>
                      <a:uLnTx/>
                      <a:uFillTx/>
                      <a:latin typeface="Arial" charset="0"/>
                      <a:ea typeface="ＭＳ Ｐゴシック" charset="0"/>
                    </a:rPr>
                    <a:t>network</a:t>
                  </a:r>
                </a:p>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FFFFFF">
                          <a:lumMod val="75000"/>
                        </a:srgbClr>
                      </a:solidFill>
                      <a:effectLst/>
                      <a:uLnTx/>
                      <a:uFillTx/>
                      <a:latin typeface="Arial" charset="0"/>
                      <a:ea typeface="ＭＳ Ｐゴシック" charset="0"/>
                    </a:rPr>
                    <a:t>link</a:t>
                  </a:r>
                </a:p>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FFFFFF">
                          <a:lumMod val="75000"/>
                        </a:srgbClr>
                      </a:solidFill>
                      <a:effectLst/>
                      <a:uLnTx/>
                      <a:uFillTx/>
                      <a:latin typeface="Arial" charset="0"/>
                      <a:ea typeface="ＭＳ Ｐゴシック" charset="0"/>
                    </a:rPr>
                    <a:t>physical</a:t>
                  </a:r>
                </a:p>
              </p:txBody>
            </p:sp>
            <p:grpSp>
              <p:nvGrpSpPr>
                <p:cNvPr id="274" name="Group 190">
                  <a:extLst>
                    <a:ext uri="{FF2B5EF4-FFF2-40B4-BE49-F238E27FC236}">
                      <a16:creationId xmlns:a16="http://schemas.microsoft.com/office/drawing/2014/main" id="{C39AA8F4-A384-D14F-835C-118627DBC0E2}"/>
                    </a:ext>
                  </a:extLst>
                </p:cNvPr>
                <p:cNvGrpSpPr>
                  <a:grpSpLocks/>
                </p:cNvGrpSpPr>
                <p:nvPr/>
              </p:nvGrpSpPr>
              <p:grpSpPr bwMode="auto">
                <a:xfrm flipH="1">
                  <a:off x="2634682" y="5076164"/>
                  <a:ext cx="673330" cy="701684"/>
                  <a:chOff x="-44" y="1473"/>
                  <a:chExt cx="981" cy="1105"/>
                </a:xfrm>
              </p:grpSpPr>
              <p:pic>
                <p:nvPicPr>
                  <p:cNvPr id="365" name="Picture 191" descr="desktop_computer_stylized_medium">
                    <a:extLst>
                      <a:ext uri="{FF2B5EF4-FFF2-40B4-BE49-F238E27FC236}">
                        <a16:creationId xmlns:a16="http://schemas.microsoft.com/office/drawing/2014/main" id="{75D69348-5F97-F745-AD7B-8737FF9EC2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6" name="Freeform 192">
                    <a:extLst>
                      <a:ext uri="{FF2B5EF4-FFF2-40B4-BE49-F238E27FC236}">
                        <a16:creationId xmlns:a16="http://schemas.microsoft.com/office/drawing/2014/main" id="{DE7B5F06-F0E7-0B4D-B440-DE1381D866D5}"/>
                      </a:ext>
                    </a:extLst>
                  </p:cNvPr>
                  <p:cNvSpPr>
                    <a:spLocks/>
                  </p:cNvSpPr>
                  <p:nvPr/>
                </p:nvSpPr>
                <p:spPr bwMode="auto">
                  <a:xfrm flipH="1">
                    <a:off x="374" y="1579"/>
                    <a:ext cx="477" cy="506"/>
                  </a:xfrm>
                  <a:custGeom>
                    <a:avLst/>
                    <a:gdLst>
                      <a:gd name="T0" fmla="*/ 0 w 356"/>
                      <a:gd name="T1" fmla="*/ 0 h 368"/>
                      <a:gd name="T2" fmla="*/ 43382 w 356"/>
                      <a:gd name="T3" fmla="*/ 3172 h 368"/>
                      <a:gd name="T4" fmla="*/ 51464 w 356"/>
                      <a:gd name="T5" fmla="*/ 66095 h 368"/>
                      <a:gd name="T6" fmla="*/ 11342 w 356"/>
                      <a:gd name="T7" fmla="*/ 82660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sp>
              <p:nvSpPr>
                <p:cNvPr id="331" name="Line 25">
                  <a:extLst>
                    <a:ext uri="{FF2B5EF4-FFF2-40B4-BE49-F238E27FC236}">
                      <a16:creationId xmlns:a16="http://schemas.microsoft.com/office/drawing/2014/main" id="{B63E05C1-D79C-3140-8770-0DC5B61A7B3F}"/>
                    </a:ext>
                  </a:extLst>
                </p:cNvPr>
                <p:cNvSpPr>
                  <a:spLocks noChangeShapeType="1"/>
                </p:cNvSpPr>
                <p:nvPr/>
              </p:nvSpPr>
              <p:spPr bwMode="auto">
                <a:xfrm>
                  <a:off x="1345720" y="5260213"/>
                  <a:ext cx="1059231" cy="2888"/>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356" name="Line 25">
                  <a:extLst>
                    <a:ext uri="{FF2B5EF4-FFF2-40B4-BE49-F238E27FC236}">
                      <a16:creationId xmlns:a16="http://schemas.microsoft.com/office/drawing/2014/main" id="{0DB8D764-C7DD-D749-8DAA-C861760CFB91}"/>
                    </a:ext>
                  </a:extLst>
                </p:cNvPr>
                <p:cNvSpPr>
                  <a:spLocks noChangeShapeType="1"/>
                </p:cNvSpPr>
                <p:nvPr/>
              </p:nvSpPr>
              <p:spPr bwMode="auto">
                <a:xfrm>
                  <a:off x="1350191" y="5489113"/>
                  <a:ext cx="1059231" cy="2888"/>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364" name="Line 25">
                  <a:extLst>
                    <a:ext uri="{FF2B5EF4-FFF2-40B4-BE49-F238E27FC236}">
                      <a16:creationId xmlns:a16="http://schemas.microsoft.com/office/drawing/2014/main" id="{89F6EF96-2E93-7247-8F32-49111F2DD241}"/>
                    </a:ext>
                  </a:extLst>
                </p:cNvPr>
                <p:cNvSpPr>
                  <a:spLocks noChangeShapeType="1"/>
                </p:cNvSpPr>
                <p:nvPr/>
              </p:nvSpPr>
              <p:spPr bwMode="auto">
                <a:xfrm>
                  <a:off x="1354662" y="5728213"/>
                  <a:ext cx="1059231" cy="2888"/>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sp>
          <p:nvSpPr>
            <p:cNvPr id="251" name="Freeform 6">
              <a:extLst>
                <a:ext uri="{FF2B5EF4-FFF2-40B4-BE49-F238E27FC236}">
                  <a16:creationId xmlns:a16="http://schemas.microsoft.com/office/drawing/2014/main" id="{166198F4-4235-5446-BB65-8864D4EEC9A1}"/>
                </a:ext>
              </a:extLst>
            </p:cNvPr>
            <p:cNvSpPr>
              <a:spLocks/>
            </p:cNvSpPr>
            <p:nvPr/>
          </p:nvSpPr>
          <p:spPr bwMode="auto">
            <a:xfrm>
              <a:off x="4581324" y="4994579"/>
              <a:ext cx="542925" cy="295275"/>
            </a:xfrm>
            <a:custGeom>
              <a:avLst/>
              <a:gdLst>
                <a:gd name="T0" fmla="*/ 0 w 342"/>
                <a:gd name="T1" fmla="*/ 2147483647 h 186"/>
                <a:gd name="T2" fmla="*/ 2147483647 w 342"/>
                <a:gd name="T3" fmla="*/ 0 h 186"/>
                <a:gd name="T4" fmla="*/ 0 60000 65536"/>
                <a:gd name="T5" fmla="*/ 0 60000 65536"/>
                <a:gd name="T6" fmla="*/ 0 w 342"/>
                <a:gd name="T7" fmla="*/ 0 h 186"/>
                <a:gd name="T8" fmla="*/ 342 w 342"/>
                <a:gd name="T9" fmla="*/ 186 h 186"/>
              </a:gdLst>
              <a:ahLst/>
              <a:cxnLst>
                <a:cxn ang="T4">
                  <a:pos x="T0" y="T1"/>
                </a:cxn>
                <a:cxn ang="T5">
                  <a:pos x="T2" y="T3"/>
                </a:cxn>
              </a:cxnLst>
              <a:rect l="T6" t="T7" r="T8" b="T9"/>
              <a:pathLst>
                <a:path w="342" h="186">
                  <a:moveTo>
                    <a:pt x="0" y="186"/>
                  </a:moveTo>
                  <a:lnTo>
                    <a:pt x="342" y="0"/>
                  </a:ln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52" name="Freeform 91">
              <a:extLst>
                <a:ext uri="{FF2B5EF4-FFF2-40B4-BE49-F238E27FC236}">
                  <a16:creationId xmlns:a16="http://schemas.microsoft.com/office/drawing/2014/main" id="{53DCE39E-C8A8-5641-9833-00C813F7C6B4}"/>
                </a:ext>
              </a:extLst>
            </p:cNvPr>
            <p:cNvSpPr>
              <a:spLocks/>
            </p:cNvSpPr>
            <p:nvPr/>
          </p:nvSpPr>
          <p:spPr bwMode="auto">
            <a:xfrm>
              <a:off x="5622724" y="4988229"/>
              <a:ext cx="506413" cy="307975"/>
            </a:xfrm>
            <a:custGeom>
              <a:avLst/>
              <a:gdLst>
                <a:gd name="T0" fmla="*/ 0 w 318"/>
                <a:gd name="T1" fmla="*/ 0 h 194"/>
                <a:gd name="T2" fmla="*/ 2147483647 w 318"/>
                <a:gd name="T3" fmla="*/ 2147483647 h 194"/>
                <a:gd name="T4" fmla="*/ 0 60000 65536"/>
                <a:gd name="T5" fmla="*/ 0 60000 65536"/>
                <a:gd name="T6" fmla="*/ 0 w 318"/>
                <a:gd name="T7" fmla="*/ 0 h 194"/>
                <a:gd name="T8" fmla="*/ 318 w 318"/>
                <a:gd name="T9" fmla="*/ 194 h 194"/>
              </a:gdLst>
              <a:ahLst/>
              <a:cxnLst>
                <a:cxn ang="T4">
                  <a:pos x="T0" y="T1"/>
                </a:cxn>
                <a:cxn ang="T5">
                  <a:pos x="T2" y="T3"/>
                </a:cxn>
              </a:cxnLst>
              <a:rect l="T6" t="T7" r="T8" b="T9"/>
              <a:pathLst>
                <a:path w="318" h="194">
                  <a:moveTo>
                    <a:pt x="0" y="0"/>
                  </a:moveTo>
                  <a:lnTo>
                    <a:pt x="318" y="194"/>
                  </a:ln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53" name="Freeform 92">
              <a:extLst>
                <a:ext uri="{FF2B5EF4-FFF2-40B4-BE49-F238E27FC236}">
                  <a16:creationId xmlns:a16="http://schemas.microsoft.com/office/drawing/2014/main" id="{9E088270-3C1F-CF47-B4CB-AED303A1AA5C}"/>
                </a:ext>
              </a:extLst>
            </p:cNvPr>
            <p:cNvSpPr>
              <a:spLocks/>
            </p:cNvSpPr>
            <p:nvPr/>
          </p:nvSpPr>
          <p:spPr bwMode="auto">
            <a:xfrm>
              <a:off x="4557512" y="5380342"/>
              <a:ext cx="481012" cy="238125"/>
            </a:xfrm>
            <a:custGeom>
              <a:avLst/>
              <a:gdLst>
                <a:gd name="T0" fmla="*/ 0 w 294"/>
                <a:gd name="T1" fmla="*/ 0 h 174"/>
                <a:gd name="T2" fmla="*/ 2147483647 w 294"/>
                <a:gd name="T3" fmla="*/ 2147483647 h 174"/>
                <a:gd name="T4" fmla="*/ 0 60000 65536"/>
                <a:gd name="T5" fmla="*/ 0 60000 65536"/>
                <a:gd name="T6" fmla="*/ 0 w 294"/>
                <a:gd name="T7" fmla="*/ 0 h 174"/>
                <a:gd name="T8" fmla="*/ 294 w 294"/>
                <a:gd name="T9" fmla="*/ 174 h 174"/>
              </a:gdLst>
              <a:ahLst/>
              <a:cxnLst>
                <a:cxn ang="T4">
                  <a:pos x="T0" y="T1"/>
                </a:cxn>
                <a:cxn ang="T5">
                  <a:pos x="T2" y="T3"/>
                </a:cxn>
              </a:cxnLst>
              <a:rect l="T6" t="T7" r="T8" b="T9"/>
              <a:pathLst>
                <a:path w="294" h="174">
                  <a:moveTo>
                    <a:pt x="0" y="0"/>
                  </a:moveTo>
                  <a:lnTo>
                    <a:pt x="294" y="174"/>
                  </a:ln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54" name="Freeform 93">
              <a:extLst>
                <a:ext uri="{FF2B5EF4-FFF2-40B4-BE49-F238E27FC236}">
                  <a16:creationId xmlns:a16="http://schemas.microsoft.com/office/drawing/2014/main" id="{D4F6429E-0B93-254B-B841-2127CDD89072}"/>
                </a:ext>
              </a:extLst>
            </p:cNvPr>
            <p:cNvSpPr>
              <a:spLocks/>
            </p:cNvSpPr>
            <p:nvPr/>
          </p:nvSpPr>
          <p:spPr bwMode="auto">
            <a:xfrm>
              <a:off x="5505249" y="5356529"/>
              <a:ext cx="630238" cy="247650"/>
            </a:xfrm>
            <a:custGeom>
              <a:avLst/>
              <a:gdLst>
                <a:gd name="T0" fmla="*/ 0 w 378"/>
                <a:gd name="T1" fmla="*/ 2147483647 h 174"/>
                <a:gd name="T2" fmla="*/ 2147483647 w 378"/>
                <a:gd name="T3" fmla="*/ 0 h 174"/>
                <a:gd name="T4" fmla="*/ 0 60000 65536"/>
                <a:gd name="T5" fmla="*/ 0 60000 65536"/>
                <a:gd name="T6" fmla="*/ 0 w 378"/>
                <a:gd name="T7" fmla="*/ 0 h 174"/>
                <a:gd name="T8" fmla="*/ 378 w 378"/>
                <a:gd name="T9" fmla="*/ 174 h 174"/>
              </a:gdLst>
              <a:ahLst/>
              <a:cxnLst>
                <a:cxn ang="T4">
                  <a:pos x="T0" y="T1"/>
                </a:cxn>
                <a:cxn ang="T5">
                  <a:pos x="T2" y="T3"/>
                </a:cxn>
              </a:cxnLst>
              <a:rect l="T6" t="T7" r="T8" b="T9"/>
              <a:pathLst>
                <a:path w="378" h="174">
                  <a:moveTo>
                    <a:pt x="0" y="174"/>
                  </a:moveTo>
                  <a:lnTo>
                    <a:pt x="378" y="0"/>
                  </a:ln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55" name="Freeform 94">
              <a:extLst>
                <a:ext uri="{FF2B5EF4-FFF2-40B4-BE49-F238E27FC236}">
                  <a16:creationId xmlns:a16="http://schemas.microsoft.com/office/drawing/2014/main" id="{2BEA6A4B-6ACC-E548-AF57-1F438259AC44}"/>
                </a:ext>
              </a:extLst>
            </p:cNvPr>
            <p:cNvSpPr>
              <a:spLocks/>
            </p:cNvSpPr>
            <p:nvPr/>
          </p:nvSpPr>
          <p:spPr bwMode="auto">
            <a:xfrm>
              <a:off x="6173587" y="5410504"/>
              <a:ext cx="206375" cy="508000"/>
            </a:xfrm>
            <a:custGeom>
              <a:avLst/>
              <a:gdLst>
                <a:gd name="T0" fmla="*/ 0 w 118"/>
                <a:gd name="T1" fmla="*/ 2147483647 h 500"/>
                <a:gd name="T2" fmla="*/ 2147483647 w 118"/>
                <a:gd name="T3" fmla="*/ 0 h 500"/>
                <a:gd name="T4" fmla="*/ 0 60000 65536"/>
                <a:gd name="T5" fmla="*/ 0 60000 65536"/>
                <a:gd name="T6" fmla="*/ 0 w 118"/>
                <a:gd name="T7" fmla="*/ 0 h 500"/>
                <a:gd name="T8" fmla="*/ 118 w 118"/>
                <a:gd name="T9" fmla="*/ 500 h 500"/>
              </a:gdLst>
              <a:ahLst/>
              <a:cxnLst>
                <a:cxn ang="T4">
                  <a:pos x="T0" y="T1"/>
                </a:cxn>
                <a:cxn ang="T5">
                  <a:pos x="T2" y="T3"/>
                </a:cxn>
              </a:cxnLst>
              <a:rect l="T6" t="T7" r="T8" b="T9"/>
              <a:pathLst>
                <a:path w="118" h="500">
                  <a:moveTo>
                    <a:pt x="0" y="500"/>
                  </a:moveTo>
                  <a:lnTo>
                    <a:pt x="118" y="0"/>
                  </a:ln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56" name="Freeform 95">
              <a:extLst>
                <a:ext uri="{FF2B5EF4-FFF2-40B4-BE49-F238E27FC236}">
                  <a16:creationId xmlns:a16="http://schemas.microsoft.com/office/drawing/2014/main" id="{E3BE3C0E-7D89-C047-99C2-2E6475D4FD80}"/>
                </a:ext>
              </a:extLst>
            </p:cNvPr>
            <p:cNvSpPr>
              <a:spLocks/>
            </p:cNvSpPr>
            <p:nvPr/>
          </p:nvSpPr>
          <p:spPr bwMode="auto">
            <a:xfrm>
              <a:off x="4936923" y="5943904"/>
              <a:ext cx="970395" cy="81756"/>
            </a:xfrm>
            <a:custGeom>
              <a:avLst/>
              <a:gdLst>
                <a:gd name="T0" fmla="*/ 2147483647 w 370"/>
                <a:gd name="T1" fmla="*/ 2147483647 h 32"/>
                <a:gd name="T2" fmla="*/ 0 w 370"/>
                <a:gd name="T3" fmla="*/ 0 h 32"/>
                <a:gd name="T4" fmla="*/ 0 60000 65536"/>
                <a:gd name="T5" fmla="*/ 0 60000 65536"/>
                <a:gd name="T6" fmla="*/ 0 w 370"/>
                <a:gd name="T7" fmla="*/ 0 h 32"/>
                <a:gd name="T8" fmla="*/ 370 w 370"/>
                <a:gd name="T9" fmla="*/ 32 h 32"/>
              </a:gdLst>
              <a:ahLst/>
              <a:cxnLst>
                <a:cxn ang="T4">
                  <a:pos x="T0" y="T1"/>
                </a:cxn>
                <a:cxn ang="T5">
                  <a:pos x="T2" y="T3"/>
                </a:cxn>
              </a:cxnLst>
              <a:rect l="T6" t="T7" r="T8" b="T9"/>
              <a:pathLst>
                <a:path w="370" h="32">
                  <a:moveTo>
                    <a:pt x="370" y="32"/>
                  </a:moveTo>
                  <a:lnTo>
                    <a:pt x="0" y="0"/>
                  </a:ln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57" name="Freeform 96">
              <a:extLst>
                <a:ext uri="{FF2B5EF4-FFF2-40B4-BE49-F238E27FC236}">
                  <a16:creationId xmlns:a16="http://schemas.microsoft.com/office/drawing/2014/main" id="{4762AE60-0604-904D-A97A-70A37FFB5995}"/>
                </a:ext>
              </a:extLst>
            </p:cNvPr>
            <p:cNvSpPr>
              <a:spLocks/>
            </p:cNvSpPr>
            <p:nvPr/>
          </p:nvSpPr>
          <p:spPr bwMode="auto">
            <a:xfrm>
              <a:off x="4400349" y="5424888"/>
              <a:ext cx="193675" cy="404716"/>
            </a:xfrm>
            <a:custGeom>
              <a:avLst/>
              <a:gdLst>
                <a:gd name="T0" fmla="*/ 2147483647 w 176"/>
                <a:gd name="T1" fmla="*/ 2147483647 h 412"/>
                <a:gd name="T2" fmla="*/ 2147483647 w 176"/>
                <a:gd name="T3" fmla="*/ 2147483647 h 412"/>
                <a:gd name="T4" fmla="*/ 0 w 176"/>
                <a:gd name="T5" fmla="*/ 0 h 412"/>
                <a:gd name="T6" fmla="*/ 0 60000 65536"/>
                <a:gd name="T7" fmla="*/ 0 60000 65536"/>
                <a:gd name="T8" fmla="*/ 0 60000 65536"/>
                <a:gd name="T9" fmla="*/ 0 w 176"/>
                <a:gd name="T10" fmla="*/ 0 h 412"/>
                <a:gd name="T11" fmla="*/ 176 w 176"/>
                <a:gd name="T12" fmla="*/ 412 h 412"/>
              </a:gdLst>
              <a:ahLst/>
              <a:cxnLst>
                <a:cxn ang="T6">
                  <a:pos x="T0" y="T1"/>
                </a:cxn>
                <a:cxn ang="T7">
                  <a:pos x="T2" y="T3"/>
                </a:cxn>
                <a:cxn ang="T8">
                  <a:pos x="T4" y="T5"/>
                </a:cxn>
              </a:cxnLst>
              <a:rect l="T9" t="T10" r="T11" b="T12"/>
              <a:pathLst>
                <a:path w="176" h="412">
                  <a:moveTo>
                    <a:pt x="162" y="408"/>
                  </a:moveTo>
                  <a:lnTo>
                    <a:pt x="176" y="412"/>
                  </a:lnTo>
                  <a:lnTo>
                    <a:pt x="0" y="0"/>
                  </a:ln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58" name="Freeform 7">
              <a:extLst>
                <a:ext uri="{FF2B5EF4-FFF2-40B4-BE49-F238E27FC236}">
                  <a16:creationId xmlns:a16="http://schemas.microsoft.com/office/drawing/2014/main" id="{65218BE6-60A3-C64E-AE98-FE5F4FDCBA69}"/>
                </a:ext>
              </a:extLst>
            </p:cNvPr>
            <p:cNvSpPr>
              <a:spLocks/>
            </p:cNvSpPr>
            <p:nvPr/>
          </p:nvSpPr>
          <p:spPr bwMode="auto">
            <a:xfrm>
              <a:off x="3329610" y="4423977"/>
              <a:ext cx="5073926" cy="1298611"/>
            </a:xfrm>
            <a:custGeom>
              <a:avLst/>
              <a:gdLst>
                <a:gd name="T0" fmla="*/ 0 w 5156094"/>
                <a:gd name="T1" fmla="*/ 0 h 1509215"/>
                <a:gd name="T2" fmla="*/ 6961 w 5156094"/>
                <a:gd name="T3" fmla="*/ 1168047 h 1509215"/>
                <a:gd name="T4" fmla="*/ 1131015 w 5156094"/>
                <a:gd name="T5" fmla="*/ 1170389 h 1509215"/>
                <a:gd name="T6" fmla="*/ 1755021 w 5156094"/>
                <a:gd name="T7" fmla="*/ 1490285 h 1509215"/>
                <a:gd name="T8" fmla="*/ 2207298 w 5156094"/>
                <a:gd name="T9" fmla="*/ 1510706 h 1509215"/>
                <a:gd name="T10" fmla="*/ 2988945 w 5156094"/>
                <a:gd name="T11" fmla="*/ 1198737 h 1509215"/>
                <a:gd name="T12" fmla="*/ 3391674 w 5156094"/>
                <a:gd name="T13" fmla="*/ 1210330 h 1509215"/>
                <a:gd name="T14" fmla="*/ 5156412 w 5156094"/>
                <a:gd name="T15" fmla="*/ 1199641 h 1509215"/>
                <a:gd name="T16" fmla="*/ 5126696 w 5156094"/>
                <a:gd name="T17" fmla="*/ 64147 h 150921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connsiteX0" fmla="*/ 0 w 5156094"/>
                <a:gd name="connsiteY0" fmla="*/ 0 h 1559667"/>
                <a:gd name="connsiteX1" fmla="*/ 6961 w 5156094"/>
                <a:gd name="connsiteY1" fmla="*/ 1166894 h 1559667"/>
                <a:gd name="connsiteX2" fmla="*/ 1130946 w 5156094"/>
                <a:gd name="connsiteY2" fmla="*/ 1169234 h 1559667"/>
                <a:gd name="connsiteX3" fmla="*/ 1824854 w 5156094"/>
                <a:gd name="connsiteY3" fmla="*/ 1559667 h 1559667"/>
                <a:gd name="connsiteX4" fmla="*/ 2207163 w 5156094"/>
                <a:gd name="connsiteY4" fmla="*/ 1509215 h 1559667"/>
                <a:gd name="connsiteX5" fmla="*/ 2988762 w 5156094"/>
                <a:gd name="connsiteY5" fmla="*/ 1197554 h 1559667"/>
                <a:gd name="connsiteX6" fmla="*/ 3391464 w 5156094"/>
                <a:gd name="connsiteY6" fmla="*/ 1209136 h 1559667"/>
                <a:gd name="connsiteX7" fmla="*/ 5156094 w 5156094"/>
                <a:gd name="connsiteY7" fmla="*/ 1198456 h 1559667"/>
                <a:gd name="connsiteX8" fmla="*/ 5126381 w 5156094"/>
                <a:gd name="connsiteY8" fmla="*/ 64084 h 1559667"/>
                <a:gd name="connsiteX0" fmla="*/ 0 w 5156094"/>
                <a:gd name="connsiteY0" fmla="*/ 0 h 1559667"/>
                <a:gd name="connsiteX1" fmla="*/ 6961 w 5156094"/>
                <a:gd name="connsiteY1" fmla="*/ 1166894 h 1559667"/>
                <a:gd name="connsiteX2" fmla="*/ 1130946 w 5156094"/>
                <a:gd name="connsiteY2" fmla="*/ 1169234 h 1559667"/>
                <a:gd name="connsiteX3" fmla="*/ 1824854 w 5156094"/>
                <a:gd name="connsiteY3" fmla="*/ 1559667 h 1559667"/>
                <a:gd name="connsiteX4" fmla="*/ 2145216 w 5156094"/>
                <a:gd name="connsiteY4" fmla="*/ 1553959 h 1559667"/>
                <a:gd name="connsiteX5" fmla="*/ 2988762 w 5156094"/>
                <a:gd name="connsiteY5" fmla="*/ 1197554 h 1559667"/>
                <a:gd name="connsiteX6" fmla="*/ 3391464 w 5156094"/>
                <a:gd name="connsiteY6" fmla="*/ 1209136 h 1559667"/>
                <a:gd name="connsiteX7" fmla="*/ 5156094 w 5156094"/>
                <a:gd name="connsiteY7" fmla="*/ 1198456 h 1559667"/>
                <a:gd name="connsiteX8" fmla="*/ 5126381 w 5156094"/>
                <a:gd name="connsiteY8" fmla="*/ 64084 h 1559667"/>
                <a:gd name="connsiteX0" fmla="*/ 0 w 5156094"/>
                <a:gd name="connsiteY0" fmla="*/ 0 h 1559667"/>
                <a:gd name="connsiteX1" fmla="*/ 6961 w 5156094"/>
                <a:gd name="connsiteY1" fmla="*/ 1166894 h 1559667"/>
                <a:gd name="connsiteX2" fmla="*/ 1130946 w 5156094"/>
                <a:gd name="connsiteY2" fmla="*/ 1169234 h 1559667"/>
                <a:gd name="connsiteX3" fmla="*/ 1824854 w 5156094"/>
                <a:gd name="connsiteY3" fmla="*/ 1559667 h 1559667"/>
                <a:gd name="connsiteX4" fmla="*/ 2145216 w 5156094"/>
                <a:gd name="connsiteY4" fmla="*/ 1553959 h 1559667"/>
                <a:gd name="connsiteX5" fmla="*/ 2930257 w 5156094"/>
                <a:gd name="connsiteY5" fmla="*/ 1152811 h 1559667"/>
                <a:gd name="connsiteX6" fmla="*/ 3391464 w 5156094"/>
                <a:gd name="connsiteY6" fmla="*/ 1209136 h 1559667"/>
                <a:gd name="connsiteX7" fmla="*/ 5156094 w 5156094"/>
                <a:gd name="connsiteY7" fmla="*/ 1198456 h 1559667"/>
                <a:gd name="connsiteX8" fmla="*/ 5126381 w 5156094"/>
                <a:gd name="connsiteY8" fmla="*/ 64084 h 1559667"/>
                <a:gd name="connsiteX0" fmla="*/ 0 w 5156094"/>
                <a:gd name="connsiteY0" fmla="*/ 0 h 1559667"/>
                <a:gd name="connsiteX1" fmla="*/ 6961 w 5156094"/>
                <a:gd name="connsiteY1" fmla="*/ 1166894 h 1559667"/>
                <a:gd name="connsiteX2" fmla="*/ 1130946 w 5156094"/>
                <a:gd name="connsiteY2" fmla="*/ 1169234 h 1559667"/>
                <a:gd name="connsiteX3" fmla="*/ 1824854 w 5156094"/>
                <a:gd name="connsiteY3" fmla="*/ 1559667 h 1559667"/>
                <a:gd name="connsiteX4" fmla="*/ 2145216 w 5156094"/>
                <a:gd name="connsiteY4" fmla="*/ 1553959 h 1559667"/>
                <a:gd name="connsiteX5" fmla="*/ 2930257 w 5156094"/>
                <a:gd name="connsiteY5" fmla="*/ 1152811 h 1559667"/>
                <a:gd name="connsiteX6" fmla="*/ 5156094 w 5156094"/>
                <a:gd name="connsiteY6" fmla="*/ 1198456 h 1559667"/>
                <a:gd name="connsiteX7" fmla="*/ 5126381 w 5156094"/>
                <a:gd name="connsiteY7" fmla="*/ 64084 h 1559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56094" h="1559667">
                  <a:moveTo>
                    <a:pt x="0" y="0"/>
                  </a:moveTo>
                  <a:cubicBezTo>
                    <a:pt x="2320" y="388965"/>
                    <a:pt x="4641" y="777929"/>
                    <a:pt x="6961" y="1166894"/>
                  </a:cubicBezTo>
                  <a:lnTo>
                    <a:pt x="1130946" y="1169234"/>
                  </a:lnTo>
                  <a:lnTo>
                    <a:pt x="1824854" y="1559667"/>
                  </a:lnTo>
                  <a:lnTo>
                    <a:pt x="2145216" y="1553959"/>
                  </a:lnTo>
                  <a:lnTo>
                    <a:pt x="2930257" y="1152811"/>
                  </a:lnTo>
                  <a:lnTo>
                    <a:pt x="5156094" y="1198456"/>
                  </a:lnTo>
                  <a:lnTo>
                    <a:pt x="5126381" y="64084"/>
                  </a:lnTo>
                </a:path>
              </a:pathLst>
            </a:custGeom>
            <a:noFill/>
            <a:ln w="22225">
              <a:solidFill>
                <a:srgbClr val="000090"/>
              </a:solidFill>
              <a:round/>
              <a:headEnd/>
              <a:tailEnd/>
            </a:ln>
            <a:extLst>
              <a:ext uri="{909E8E84-426E-40DD-AFC4-6F175D3DCCD1}">
                <a14:hiddenFill xmlns:a14="http://schemas.microsoft.com/office/drawing/2010/main">
                  <a:solidFill>
                    <a:srgbClr val="FFFFFF"/>
                  </a:solidFill>
                </a14:hiddenFill>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259" name="Group 258">
              <a:extLst>
                <a:ext uri="{FF2B5EF4-FFF2-40B4-BE49-F238E27FC236}">
                  <a16:creationId xmlns:a16="http://schemas.microsoft.com/office/drawing/2014/main" id="{BA9F4108-2318-8145-849E-8BAD67BD3C2B}"/>
                </a:ext>
              </a:extLst>
            </p:cNvPr>
            <p:cNvGrpSpPr/>
            <p:nvPr/>
          </p:nvGrpSpPr>
          <p:grpSpPr>
            <a:xfrm>
              <a:off x="5868328" y="5862061"/>
              <a:ext cx="496248" cy="260542"/>
              <a:chOff x="7493876" y="2774731"/>
              <a:chExt cx="1481958" cy="894622"/>
            </a:xfrm>
          </p:grpSpPr>
          <p:sp>
            <p:nvSpPr>
              <p:cNvPr id="260" name="Freeform 259">
                <a:extLst>
                  <a:ext uri="{FF2B5EF4-FFF2-40B4-BE49-F238E27FC236}">
                    <a16:creationId xmlns:a16="http://schemas.microsoft.com/office/drawing/2014/main" id="{A9497A97-449F-CB45-B630-229DEE85F9A6}"/>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261" name="Oval 260">
                <a:extLst>
                  <a:ext uri="{FF2B5EF4-FFF2-40B4-BE49-F238E27FC236}">
                    <a16:creationId xmlns:a16="http://schemas.microsoft.com/office/drawing/2014/main" id="{BCDE6187-B288-FC4A-9C8F-942276637727}"/>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262" name="Group 261">
                <a:extLst>
                  <a:ext uri="{FF2B5EF4-FFF2-40B4-BE49-F238E27FC236}">
                    <a16:creationId xmlns:a16="http://schemas.microsoft.com/office/drawing/2014/main" id="{C73034EC-E40A-6648-92A0-7262DE08A4CB}"/>
                  </a:ext>
                </a:extLst>
              </p:cNvPr>
              <p:cNvGrpSpPr/>
              <p:nvPr/>
            </p:nvGrpSpPr>
            <p:grpSpPr>
              <a:xfrm>
                <a:off x="7713663" y="2848339"/>
                <a:ext cx="1042107" cy="425543"/>
                <a:chOff x="7786941" y="2884917"/>
                <a:chExt cx="897649" cy="353919"/>
              </a:xfrm>
            </p:grpSpPr>
            <p:sp>
              <p:nvSpPr>
                <p:cNvPr id="263" name="Freeform 262">
                  <a:extLst>
                    <a:ext uri="{FF2B5EF4-FFF2-40B4-BE49-F238E27FC236}">
                      <a16:creationId xmlns:a16="http://schemas.microsoft.com/office/drawing/2014/main" id="{182D8880-3D63-F346-B7BB-1267F093CAA7}"/>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4" name="Freeform 263">
                  <a:extLst>
                    <a:ext uri="{FF2B5EF4-FFF2-40B4-BE49-F238E27FC236}">
                      <a16:creationId xmlns:a16="http://schemas.microsoft.com/office/drawing/2014/main" id="{E38BC1DC-FFC3-CA42-98B9-07E8C5E84B20}"/>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5" name="Freeform 264">
                  <a:extLst>
                    <a:ext uri="{FF2B5EF4-FFF2-40B4-BE49-F238E27FC236}">
                      <a16:creationId xmlns:a16="http://schemas.microsoft.com/office/drawing/2014/main" id="{30D56D8E-C34F-4F47-9E6C-D516E06290CF}"/>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6" name="Freeform 265">
                  <a:extLst>
                    <a:ext uri="{FF2B5EF4-FFF2-40B4-BE49-F238E27FC236}">
                      <a16:creationId xmlns:a16="http://schemas.microsoft.com/office/drawing/2014/main" id="{C2B06637-7BFA-2849-A10B-4A03CB76E581}"/>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60590" y="272143"/>
            <a:ext cx="11393310" cy="894622"/>
          </a:xfrm>
        </p:spPr>
        <p:txBody>
          <a:bodyPr>
            <a:normAutofit/>
          </a:bodyPr>
          <a:lstStyle/>
          <a:p>
            <a:r>
              <a:rPr lang="en-US" sz="4800" dirty="0"/>
              <a:t>Explicit congestion notification </a:t>
            </a:r>
            <a:r>
              <a:rPr lang="en-US" sz="3600" dirty="0"/>
              <a:t>(ECN)</a:t>
            </a:r>
            <a:endParaRPr lang="en-US" sz="4400" b="0" dirty="0"/>
          </a:p>
        </p:txBody>
      </p:sp>
      <p:sp>
        <p:nvSpPr>
          <p:cNvPr id="6" name="Rectangle 4">
            <a:extLst>
              <a:ext uri="{FF2B5EF4-FFF2-40B4-BE49-F238E27FC236}">
                <a16:creationId xmlns:a16="http://schemas.microsoft.com/office/drawing/2014/main" id="{A22F5639-C13F-8347-B6CF-B5A700C7EA84}"/>
              </a:ext>
            </a:extLst>
          </p:cNvPr>
          <p:cNvSpPr txBox="1">
            <a:spLocks noChangeArrowheads="1"/>
          </p:cNvSpPr>
          <p:nvPr/>
        </p:nvSpPr>
        <p:spPr>
          <a:xfrm>
            <a:off x="719638" y="1274465"/>
            <a:ext cx="11177587" cy="2620218"/>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0800" marR="0" lvl="0" indent="0" algn="l" defTabSz="914400" rtl="0" eaLnBrk="1" fontAlgn="auto" latinLnBrk="0" hangingPunct="1">
              <a:lnSpc>
                <a:spcPct val="90000"/>
              </a:lnSpc>
              <a:spcBef>
                <a:spcPts val="1000"/>
              </a:spcBef>
              <a:spcAft>
                <a:spcPts val="0"/>
              </a:spcAft>
              <a:buClr>
                <a:srgbClr val="0000A3"/>
              </a:buClr>
              <a:buSzTx/>
              <a:buFont typeface="Wingdings" charset="0"/>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TCP deployments often implement </a:t>
            </a:r>
            <a:r>
              <a:rPr kumimoji="0" lang="en-US" sz="2800" b="0" i="1" u="none" strike="noStrike" kern="1200" cap="none" spc="0" normalizeH="0" baseline="0" noProof="0" dirty="0">
                <a:ln>
                  <a:noFill/>
                </a:ln>
                <a:solidFill>
                  <a:srgbClr val="C00000"/>
                </a:solidFill>
                <a:effectLst/>
                <a:uLnTx/>
                <a:uFillTx/>
                <a:latin typeface="Calibri" panose="020F0502020204030204"/>
                <a:ea typeface="+mn-ea"/>
                <a:cs typeface="+mn-cs"/>
              </a:rPr>
              <a:t>network-assisted </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congestion control:</a:t>
            </a:r>
          </a:p>
          <a:p>
            <a:pPr marL="457200" marR="0" lvl="0" indent="-215900" algn="l" defTabSz="914400" rtl="0" eaLnBrk="1" fontAlgn="auto" latinLnBrk="0" hangingPunct="1">
              <a:lnSpc>
                <a:spcPct val="90000"/>
              </a:lnSpc>
              <a:spcBef>
                <a:spcPts val="400"/>
              </a:spcBef>
              <a:spcAft>
                <a:spcPts val="0"/>
              </a:spcAft>
              <a:buClr>
                <a:srgbClr val="0000A3"/>
              </a:buClr>
              <a:buSzTx/>
              <a:buFont typeface="Wingdings" charset="2"/>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two bits in IP header (</a:t>
            </a:r>
            <a:r>
              <a:rPr kumimoji="0" lang="en-US" sz="2400" b="0" i="0" u="none" strike="noStrike" kern="1200" cap="none" spc="0" normalizeH="0" baseline="0" noProof="0" dirty="0" err="1">
                <a:ln>
                  <a:noFill/>
                </a:ln>
                <a:solidFill>
                  <a:prstClr val="black"/>
                </a:solidFill>
                <a:effectLst/>
                <a:uLnTx/>
                <a:uFillTx/>
                <a:latin typeface="Calibri" panose="020F0502020204030204"/>
                <a:ea typeface="+mn-ea"/>
                <a:cs typeface="+mn-cs"/>
              </a:rPr>
              <a:t>ToS</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field) marked </a:t>
            </a:r>
            <a:r>
              <a:rPr kumimoji="0" lang="en-US" sz="2400" b="0" i="1" u="none" strike="noStrike" kern="1200" cap="none" spc="0" normalizeH="0" baseline="0" noProof="0" dirty="0">
                <a:ln>
                  <a:noFill/>
                </a:ln>
                <a:solidFill>
                  <a:srgbClr val="C00000"/>
                </a:solidFill>
                <a:effectLst/>
                <a:uLnTx/>
                <a:uFillTx/>
                <a:latin typeface="Calibri" panose="020F0502020204030204"/>
                <a:ea typeface="+mn-ea"/>
                <a:cs typeface="+mn-cs"/>
              </a:rPr>
              <a:t>by network router</a:t>
            </a:r>
            <a:r>
              <a:rPr kumimoji="0" lang="en-US" sz="2400" b="0" i="0" u="none" strike="noStrike" kern="1200" cap="none" spc="0" normalizeH="0" baseline="0" noProof="0" dirty="0">
                <a:ln>
                  <a:noFill/>
                </a:ln>
                <a:solidFill>
                  <a:srgbClr val="C00000"/>
                </a:solidFill>
                <a:effectLst/>
                <a:uLnTx/>
                <a:uFillTx/>
                <a:latin typeface="Calibri" panose="020F0502020204030204"/>
                <a:ea typeface="+mn-ea"/>
                <a:cs typeface="+mn-cs"/>
              </a:rPr>
              <a:t> </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to indicate congestion</a:t>
            </a:r>
          </a:p>
          <a:p>
            <a:pPr marL="800100" marR="0" lvl="1" indent="-215900" algn="l" defTabSz="914400" rtl="0" eaLnBrk="1" fontAlgn="auto" latinLnBrk="0" hangingPunct="1">
              <a:lnSpc>
                <a:spcPct val="90000"/>
              </a:lnSpc>
              <a:spcBef>
                <a:spcPts val="400"/>
              </a:spcBef>
              <a:spcAft>
                <a:spcPts val="0"/>
              </a:spcAft>
              <a:buClr>
                <a:srgbClr val="0000A3"/>
              </a:buClr>
              <a:buSzTx/>
              <a:buFont typeface="Arial" panose="020B0604020202020204" pitchFamily="34" charset="0"/>
              <a:buChar char="•"/>
              <a:tabLst/>
              <a:defRPr/>
            </a:pPr>
            <a:r>
              <a:rPr kumimoji="0" lang="en-US" sz="2400" b="0" i="1" u="none" strike="noStrike" kern="1200" cap="none" spc="0" normalizeH="0" baseline="0" noProof="0" dirty="0">
                <a:ln>
                  <a:noFill/>
                </a:ln>
                <a:solidFill>
                  <a:prstClr val="black"/>
                </a:solidFill>
                <a:effectLst/>
                <a:uLnTx/>
                <a:uFillTx/>
                <a:latin typeface="Calibri" panose="020F0502020204030204"/>
                <a:ea typeface="+mn-ea"/>
                <a:cs typeface="+mn-cs"/>
              </a:rPr>
              <a:t>policy </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to determine marking chosen by network operator</a:t>
            </a:r>
          </a:p>
          <a:p>
            <a:pPr marL="457200" marR="0" lvl="0" indent="-215900" algn="l" defTabSz="914400" rtl="0" eaLnBrk="1" fontAlgn="auto" latinLnBrk="0" hangingPunct="1">
              <a:lnSpc>
                <a:spcPct val="90000"/>
              </a:lnSpc>
              <a:spcBef>
                <a:spcPts val="400"/>
              </a:spcBef>
              <a:spcAft>
                <a:spcPts val="0"/>
              </a:spcAft>
              <a:buClr>
                <a:srgbClr val="0000A3"/>
              </a:buClr>
              <a:buSzTx/>
              <a:buFont typeface="Wingdings" charset="2"/>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congestion indication carried to destination</a:t>
            </a:r>
          </a:p>
          <a:p>
            <a:pPr marL="457200" marR="0" lvl="0" indent="-215900" algn="l" defTabSz="914400" rtl="0" eaLnBrk="1" fontAlgn="auto" latinLnBrk="0" hangingPunct="1">
              <a:lnSpc>
                <a:spcPct val="90000"/>
              </a:lnSpc>
              <a:spcBef>
                <a:spcPts val="400"/>
              </a:spcBef>
              <a:spcAft>
                <a:spcPts val="0"/>
              </a:spcAft>
              <a:buClr>
                <a:srgbClr val="0000A3"/>
              </a:buClr>
              <a:buSzTx/>
              <a:buFont typeface="Wingdings" charset="2"/>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destination sets ECE bit on ACK segment to notify sender of congestion</a:t>
            </a:r>
          </a:p>
          <a:p>
            <a:pPr marL="457200" marR="0" lvl="0" indent="-215900" algn="l" defTabSz="914400" rtl="0" eaLnBrk="1" fontAlgn="auto" latinLnBrk="0" hangingPunct="1">
              <a:lnSpc>
                <a:spcPct val="90000"/>
              </a:lnSpc>
              <a:spcBef>
                <a:spcPts val="400"/>
              </a:spcBef>
              <a:spcAft>
                <a:spcPts val="0"/>
              </a:spcAft>
              <a:buClr>
                <a:srgbClr val="0000A3"/>
              </a:buClr>
              <a:buSzTx/>
              <a:buFont typeface="Wingdings" charset="2"/>
              <a:buChar char="§"/>
              <a:tabLst/>
              <a:defRPr/>
            </a:pPr>
            <a:r>
              <a:rPr kumimoji="0" lang="en-US" sz="2400" b="0" i="0" u="none" strike="noStrike" kern="1200" cap="none" spc="0" normalizeH="0" baseline="0" noProof="0" dirty="0" err="1">
                <a:ln>
                  <a:noFill/>
                </a:ln>
                <a:solidFill>
                  <a:prstClr val="black"/>
                </a:solidFill>
                <a:effectLst/>
                <a:uLnTx/>
                <a:uFillTx/>
                <a:latin typeface="Calibri" panose="020F0502020204030204"/>
                <a:ea typeface="+mn-ea"/>
                <a:cs typeface="+mn-cs"/>
              </a:rPr>
              <a:t>involves</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both IP </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(IP header ECN bit marking) </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and TCP </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(TCP header C,E bit marking)</a:t>
            </a: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282" name="Group 281">
            <a:extLst>
              <a:ext uri="{FF2B5EF4-FFF2-40B4-BE49-F238E27FC236}">
                <a16:creationId xmlns:a16="http://schemas.microsoft.com/office/drawing/2014/main" id="{C8849046-14FD-4644-B620-44B96406B954}"/>
              </a:ext>
            </a:extLst>
          </p:cNvPr>
          <p:cNvGrpSpPr>
            <a:grpSpLocks/>
          </p:cNvGrpSpPr>
          <p:nvPr/>
        </p:nvGrpSpPr>
        <p:grpSpPr bwMode="auto">
          <a:xfrm>
            <a:off x="3226593" y="5686054"/>
            <a:ext cx="1493838" cy="307975"/>
            <a:chOff x="1502428" y="5844331"/>
            <a:chExt cx="1493249" cy="307777"/>
          </a:xfrm>
        </p:grpSpPr>
        <p:grpSp>
          <p:nvGrpSpPr>
            <p:cNvPr id="283" name="Group 274">
              <a:extLst>
                <a:ext uri="{FF2B5EF4-FFF2-40B4-BE49-F238E27FC236}">
                  <a16:creationId xmlns:a16="http://schemas.microsoft.com/office/drawing/2014/main" id="{D4A58484-7F9A-8E42-8B98-2EEE2F1F3114}"/>
                </a:ext>
              </a:extLst>
            </p:cNvPr>
            <p:cNvGrpSpPr>
              <a:grpSpLocks/>
            </p:cNvGrpSpPr>
            <p:nvPr/>
          </p:nvGrpSpPr>
          <p:grpSpPr bwMode="auto">
            <a:xfrm>
              <a:off x="1502428" y="5844331"/>
              <a:ext cx="1493249" cy="307777"/>
              <a:chOff x="3621632" y="5775938"/>
              <a:chExt cx="1493249" cy="307777"/>
            </a:xfrm>
          </p:grpSpPr>
          <p:grpSp>
            <p:nvGrpSpPr>
              <p:cNvPr id="285" name="Group 275">
                <a:extLst>
                  <a:ext uri="{FF2B5EF4-FFF2-40B4-BE49-F238E27FC236}">
                    <a16:creationId xmlns:a16="http://schemas.microsoft.com/office/drawing/2014/main" id="{B7F414D2-F213-4442-B30E-7406937FD2C5}"/>
                  </a:ext>
                </a:extLst>
              </p:cNvPr>
              <p:cNvGrpSpPr>
                <a:grpSpLocks/>
              </p:cNvGrpSpPr>
              <p:nvPr/>
            </p:nvGrpSpPr>
            <p:grpSpPr bwMode="auto">
              <a:xfrm>
                <a:off x="3999159" y="5783287"/>
                <a:ext cx="806697" cy="257416"/>
                <a:chOff x="-2975754" y="4128742"/>
                <a:chExt cx="1258600" cy="450696"/>
              </a:xfrm>
            </p:grpSpPr>
            <p:sp>
              <p:nvSpPr>
                <p:cNvPr id="287" name="Rectangle 286">
                  <a:extLst>
                    <a:ext uri="{FF2B5EF4-FFF2-40B4-BE49-F238E27FC236}">
                      <a16:creationId xmlns:a16="http://schemas.microsoft.com/office/drawing/2014/main" id="{C5C66AE2-F8B6-3C47-B4BE-66EE478EB9B7}"/>
                    </a:ext>
                  </a:extLst>
                </p:cNvPr>
                <p:cNvSpPr/>
                <p:nvPr/>
              </p:nvSpPr>
              <p:spPr>
                <a:xfrm>
                  <a:off x="-2903722" y="4135317"/>
                  <a:ext cx="1151258" cy="341655"/>
                </a:xfrm>
                <a:prstGeom prst="rect">
                  <a:avLst/>
                </a:prstGeom>
                <a:solidFill>
                  <a:srgbClr val="008000"/>
                </a:solidFill>
                <a:ln w="12700">
                  <a:solidFill>
                    <a:srgbClr val="00CC99">
                      <a:lumMod val="50000"/>
                    </a:srgbClr>
                  </a:solidFill>
                </a:ln>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charset="0"/>
                    <a:cs typeface="ＭＳ Ｐゴシック" charset="0"/>
                  </a:endParaRPr>
                </a:p>
              </p:txBody>
            </p:sp>
            <p:sp>
              <p:nvSpPr>
                <p:cNvPr id="288" name="Rectangle 287">
                  <a:extLst>
                    <a:ext uri="{FF2B5EF4-FFF2-40B4-BE49-F238E27FC236}">
                      <a16:creationId xmlns:a16="http://schemas.microsoft.com/office/drawing/2014/main" id="{2052E598-5C0D-CA41-8C58-28B633036FB2}"/>
                    </a:ext>
                  </a:extLst>
                </p:cNvPr>
                <p:cNvSpPr/>
                <p:nvPr/>
              </p:nvSpPr>
              <p:spPr>
                <a:xfrm>
                  <a:off x="-2968093" y="4221426"/>
                  <a:ext cx="1148783" cy="344432"/>
                </a:xfrm>
                <a:prstGeom prst="rect">
                  <a:avLst/>
                </a:prstGeom>
                <a:solidFill>
                  <a:srgbClr val="008000"/>
                </a:solidFill>
                <a:ln w="12700">
                  <a:solidFill>
                    <a:srgbClr val="00CC99">
                      <a:lumMod val="50000"/>
                    </a:srgbClr>
                  </a:solidFill>
                </a:ln>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charset="0"/>
                    <a:cs typeface="ＭＳ Ｐゴシック" charset="0"/>
                  </a:endParaRPr>
                </a:p>
              </p:txBody>
            </p:sp>
            <p:sp>
              <p:nvSpPr>
                <p:cNvPr id="289" name="Freeform 288">
                  <a:extLst>
                    <a:ext uri="{FF2B5EF4-FFF2-40B4-BE49-F238E27FC236}">
                      <a16:creationId xmlns:a16="http://schemas.microsoft.com/office/drawing/2014/main" id="{113FD0E1-39AF-5E4A-80DC-7B59A17D468C}"/>
                    </a:ext>
                  </a:extLst>
                </p:cNvPr>
                <p:cNvSpPr/>
                <p:nvPr/>
              </p:nvSpPr>
              <p:spPr>
                <a:xfrm>
                  <a:off x="-2975522" y="4129762"/>
                  <a:ext cx="1223057" cy="94441"/>
                </a:xfrm>
                <a:custGeom>
                  <a:avLst/>
                  <a:gdLst>
                    <a:gd name="connsiteX0" fmla="*/ 0 w 1223105"/>
                    <a:gd name="connsiteY0" fmla="*/ 89042 h 89042"/>
                    <a:gd name="connsiteX1" fmla="*/ 70293 w 1223105"/>
                    <a:gd name="connsiteY1" fmla="*/ 0 h 89042"/>
                    <a:gd name="connsiteX2" fmla="*/ 1223105 w 1223105"/>
                    <a:gd name="connsiteY2" fmla="*/ 4687 h 89042"/>
                    <a:gd name="connsiteX3" fmla="*/ 1148126 w 1223105"/>
                    <a:gd name="connsiteY3" fmla="*/ 84356 h 89042"/>
                    <a:gd name="connsiteX4" fmla="*/ 0 w 1223105"/>
                    <a:gd name="connsiteY4" fmla="*/ 89042 h 89042"/>
                    <a:gd name="connsiteX0" fmla="*/ 0 w 1223105"/>
                    <a:gd name="connsiteY0" fmla="*/ 89042 h 103102"/>
                    <a:gd name="connsiteX1" fmla="*/ 70293 w 1223105"/>
                    <a:gd name="connsiteY1" fmla="*/ 0 h 103102"/>
                    <a:gd name="connsiteX2" fmla="*/ 1223105 w 1223105"/>
                    <a:gd name="connsiteY2" fmla="*/ 4687 h 103102"/>
                    <a:gd name="connsiteX3" fmla="*/ 1148126 w 1223105"/>
                    <a:gd name="connsiteY3" fmla="*/ 103102 h 103102"/>
                    <a:gd name="connsiteX4" fmla="*/ 0 w 1223105"/>
                    <a:gd name="connsiteY4" fmla="*/ 89042 h 103102"/>
                    <a:gd name="connsiteX0" fmla="*/ 0 w 1223105"/>
                    <a:gd name="connsiteY0" fmla="*/ 89042 h 93730"/>
                    <a:gd name="connsiteX1" fmla="*/ 70293 w 1223105"/>
                    <a:gd name="connsiteY1" fmla="*/ 0 h 93730"/>
                    <a:gd name="connsiteX2" fmla="*/ 1223105 w 1223105"/>
                    <a:gd name="connsiteY2" fmla="*/ 4687 h 93730"/>
                    <a:gd name="connsiteX3" fmla="*/ 1143439 w 1223105"/>
                    <a:gd name="connsiteY3" fmla="*/ 93730 h 93730"/>
                    <a:gd name="connsiteX4" fmla="*/ 0 w 1223105"/>
                    <a:gd name="connsiteY4" fmla="*/ 89042 h 937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3105" h="93730">
                      <a:moveTo>
                        <a:pt x="0" y="89042"/>
                      </a:moveTo>
                      <a:lnTo>
                        <a:pt x="70293" y="0"/>
                      </a:lnTo>
                      <a:lnTo>
                        <a:pt x="1223105" y="4687"/>
                      </a:lnTo>
                      <a:lnTo>
                        <a:pt x="1143439" y="93730"/>
                      </a:lnTo>
                      <a:lnTo>
                        <a:pt x="0" y="89042"/>
                      </a:lnTo>
                      <a:close/>
                    </a:path>
                  </a:pathLst>
                </a:custGeom>
                <a:solidFill>
                  <a:srgbClr val="AAE2CA">
                    <a:lumMod val="50000"/>
                  </a:srgbClr>
                </a:solidFill>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charset="0"/>
                    <a:cs typeface="ＭＳ Ｐゴシック" charset="0"/>
                  </a:endParaRPr>
                </a:p>
              </p:txBody>
            </p:sp>
            <p:sp>
              <p:nvSpPr>
                <p:cNvPr id="290" name="Freeform 289">
                  <a:extLst>
                    <a:ext uri="{FF2B5EF4-FFF2-40B4-BE49-F238E27FC236}">
                      <a16:creationId xmlns:a16="http://schemas.microsoft.com/office/drawing/2014/main" id="{FE01C2D5-10A9-FE4C-858A-18EDBA471911}"/>
                    </a:ext>
                  </a:extLst>
                </p:cNvPr>
                <p:cNvSpPr/>
                <p:nvPr/>
              </p:nvSpPr>
              <p:spPr>
                <a:xfrm rot="21211447" flipV="1">
                  <a:off x="-1853972" y="4146428"/>
                  <a:ext cx="136170" cy="433318"/>
                </a:xfrm>
                <a:custGeom>
                  <a:avLst/>
                  <a:gdLst>
                    <a:gd name="connsiteX0" fmla="*/ 0 w 1223105"/>
                    <a:gd name="connsiteY0" fmla="*/ 89042 h 89042"/>
                    <a:gd name="connsiteX1" fmla="*/ 70293 w 1223105"/>
                    <a:gd name="connsiteY1" fmla="*/ 0 h 89042"/>
                    <a:gd name="connsiteX2" fmla="*/ 1223105 w 1223105"/>
                    <a:gd name="connsiteY2" fmla="*/ 4687 h 89042"/>
                    <a:gd name="connsiteX3" fmla="*/ 1148126 w 1223105"/>
                    <a:gd name="connsiteY3" fmla="*/ 84356 h 89042"/>
                    <a:gd name="connsiteX4" fmla="*/ 0 w 1223105"/>
                    <a:gd name="connsiteY4" fmla="*/ 89042 h 89042"/>
                    <a:gd name="connsiteX0" fmla="*/ 0 w 1223105"/>
                    <a:gd name="connsiteY0" fmla="*/ 89042 h 103102"/>
                    <a:gd name="connsiteX1" fmla="*/ 70293 w 1223105"/>
                    <a:gd name="connsiteY1" fmla="*/ 0 h 103102"/>
                    <a:gd name="connsiteX2" fmla="*/ 1223105 w 1223105"/>
                    <a:gd name="connsiteY2" fmla="*/ 4687 h 103102"/>
                    <a:gd name="connsiteX3" fmla="*/ 1148126 w 1223105"/>
                    <a:gd name="connsiteY3" fmla="*/ 103102 h 103102"/>
                    <a:gd name="connsiteX4" fmla="*/ 0 w 1223105"/>
                    <a:gd name="connsiteY4" fmla="*/ 89042 h 103102"/>
                    <a:gd name="connsiteX0" fmla="*/ 0 w 1223105"/>
                    <a:gd name="connsiteY0" fmla="*/ 89042 h 93730"/>
                    <a:gd name="connsiteX1" fmla="*/ 70293 w 1223105"/>
                    <a:gd name="connsiteY1" fmla="*/ 0 h 93730"/>
                    <a:gd name="connsiteX2" fmla="*/ 1223105 w 1223105"/>
                    <a:gd name="connsiteY2" fmla="*/ 4687 h 93730"/>
                    <a:gd name="connsiteX3" fmla="*/ 1143439 w 1223105"/>
                    <a:gd name="connsiteY3" fmla="*/ 93730 h 93730"/>
                    <a:gd name="connsiteX4" fmla="*/ 0 w 1223105"/>
                    <a:gd name="connsiteY4" fmla="*/ 89042 h 93730"/>
                    <a:gd name="connsiteX0" fmla="*/ 0 w 1143439"/>
                    <a:gd name="connsiteY0" fmla="*/ 604462 h 609150"/>
                    <a:gd name="connsiteX1" fmla="*/ 70293 w 1143439"/>
                    <a:gd name="connsiteY1" fmla="*/ 515420 h 609150"/>
                    <a:gd name="connsiteX2" fmla="*/ 1048102 w 1143439"/>
                    <a:gd name="connsiteY2" fmla="*/ 0 h 609150"/>
                    <a:gd name="connsiteX3" fmla="*/ 1143439 w 1143439"/>
                    <a:gd name="connsiteY3" fmla="*/ 609150 h 609150"/>
                    <a:gd name="connsiteX4" fmla="*/ 0 w 1143439"/>
                    <a:gd name="connsiteY4" fmla="*/ 604462 h 609150"/>
                    <a:gd name="connsiteX0" fmla="*/ 0 w 1143439"/>
                    <a:gd name="connsiteY0" fmla="*/ 750108 h 754796"/>
                    <a:gd name="connsiteX1" fmla="*/ 958091 w 1143439"/>
                    <a:gd name="connsiteY1" fmla="*/ 0 h 754796"/>
                    <a:gd name="connsiteX2" fmla="*/ 1048102 w 1143439"/>
                    <a:gd name="connsiteY2" fmla="*/ 145646 h 754796"/>
                    <a:gd name="connsiteX3" fmla="*/ 1143439 w 1143439"/>
                    <a:gd name="connsiteY3" fmla="*/ 754796 h 754796"/>
                    <a:gd name="connsiteX4" fmla="*/ 0 w 1143439"/>
                    <a:gd name="connsiteY4" fmla="*/ 750108 h 754796"/>
                    <a:gd name="connsiteX0" fmla="*/ 28193 w 185348"/>
                    <a:gd name="connsiteY0" fmla="*/ 675301 h 754796"/>
                    <a:gd name="connsiteX1" fmla="*/ 0 w 185348"/>
                    <a:gd name="connsiteY1" fmla="*/ 0 h 754796"/>
                    <a:gd name="connsiteX2" fmla="*/ 90011 w 185348"/>
                    <a:gd name="connsiteY2" fmla="*/ 145646 h 754796"/>
                    <a:gd name="connsiteX3" fmla="*/ 185348 w 185348"/>
                    <a:gd name="connsiteY3" fmla="*/ 754796 h 754796"/>
                    <a:gd name="connsiteX4" fmla="*/ 28193 w 185348"/>
                    <a:gd name="connsiteY4" fmla="*/ 675301 h 754796"/>
                    <a:gd name="connsiteX0" fmla="*/ 28193 w 133700"/>
                    <a:gd name="connsiteY0" fmla="*/ 675301 h 844174"/>
                    <a:gd name="connsiteX1" fmla="*/ 0 w 133700"/>
                    <a:gd name="connsiteY1" fmla="*/ 0 h 844174"/>
                    <a:gd name="connsiteX2" fmla="*/ 90011 w 133700"/>
                    <a:gd name="connsiteY2" fmla="*/ 145646 h 844174"/>
                    <a:gd name="connsiteX3" fmla="*/ 133700 w 133700"/>
                    <a:gd name="connsiteY3" fmla="*/ 844173 h 844174"/>
                    <a:gd name="connsiteX4" fmla="*/ 28193 w 133700"/>
                    <a:gd name="connsiteY4" fmla="*/ 675301 h 844174"/>
                    <a:gd name="connsiteX0" fmla="*/ 33377 w 133700"/>
                    <a:gd name="connsiteY0" fmla="*/ 683762 h 844174"/>
                    <a:gd name="connsiteX1" fmla="*/ 0 w 133700"/>
                    <a:gd name="connsiteY1" fmla="*/ 0 h 844174"/>
                    <a:gd name="connsiteX2" fmla="*/ 90011 w 133700"/>
                    <a:gd name="connsiteY2" fmla="*/ 145646 h 844174"/>
                    <a:gd name="connsiteX3" fmla="*/ 133700 w 133700"/>
                    <a:gd name="connsiteY3" fmla="*/ 844173 h 844174"/>
                    <a:gd name="connsiteX4" fmla="*/ 33377 w 133700"/>
                    <a:gd name="connsiteY4" fmla="*/ 683762 h 844174"/>
                    <a:gd name="connsiteX0" fmla="*/ 87868 w 188191"/>
                    <a:gd name="connsiteY0" fmla="*/ 816127 h 976539"/>
                    <a:gd name="connsiteX1" fmla="*/ 0 w 188191"/>
                    <a:gd name="connsiteY1" fmla="*/ 0 h 976539"/>
                    <a:gd name="connsiteX2" fmla="*/ 144502 w 188191"/>
                    <a:gd name="connsiteY2" fmla="*/ 278011 h 976539"/>
                    <a:gd name="connsiteX3" fmla="*/ 188191 w 188191"/>
                    <a:gd name="connsiteY3" fmla="*/ 976538 h 976539"/>
                    <a:gd name="connsiteX4" fmla="*/ 87868 w 188191"/>
                    <a:gd name="connsiteY4" fmla="*/ 816127 h 976539"/>
                    <a:gd name="connsiteX0" fmla="*/ 32848 w 133171"/>
                    <a:gd name="connsiteY0" fmla="*/ 674219 h 834631"/>
                    <a:gd name="connsiteX1" fmla="*/ 0 w 133171"/>
                    <a:gd name="connsiteY1" fmla="*/ 1 h 834631"/>
                    <a:gd name="connsiteX2" fmla="*/ 89482 w 133171"/>
                    <a:gd name="connsiteY2" fmla="*/ 136103 h 834631"/>
                    <a:gd name="connsiteX3" fmla="*/ 133171 w 133171"/>
                    <a:gd name="connsiteY3" fmla="*/ 834630 h 834631"/>
                    <a:gd name="connsiteX4" fmla="*/ 32848 w 133171"/>
                    <a:gd name="connsiteY4" fmla="*/ 674219 h 834631"/>
                    <a:gd name="connsiteX0" fmla="*/ 32848 w 133171"/>
                    <a:gd name="connsiteY0" fmla="*/ 674219 h 834631"/>
                    <a:gd name="connsiteX1" fmla="*/ 0 w 133171"/>
                    <a:gd name="connsiteY1" fmla="*/ 1 h 834631"/>
                    <a:gd name="connsiteX2" fmla="*/ 97738 w 133171"/>
                    <a:gd name="connsiteY2" fmla="*/ 114843 h 834631"/>
                    <a:gd name="connsiteX3" fmla="*/ 133171 w 133171"/>
                    <a:gd name="connsiteY3" fmla="*/ 834630 h 834631"/>
                    <a:gd name="connsiteX4" fmla="*/ 32848 w 133171"/>
                    <a:gd name="connsiteY4" fmla="*/ 674219 h 834631"/>
                    <a:gd name="connsiteX0" fmla="*/ 36019 w 136342"/>
                    <a:gd name="connsiteY0" fmla="*/ 731496 h 891908"/>
                    <a:gd name="connsiteX1" fmla="*/ 0 w 136342"/>
                    <a:gd name="connsiteY1" fmla="*/ 1 h 891908"/>
                    <a:gd name="connsiteX2" fmla="*/ 100909 w 136342"/>
                    <a:gd name="connsiteY2" fmla="*/ 172120 h 891908"/>
                    <a:gd name="connsiteX3" fmla="*/ 136342 w 136342"/>
                    <a:gd name="connsiteY3" fmla="*/ 891907 h 891908"/>
                    <a:gd name="connsiteX4" fmla="*/ 36019 w 136342"/>
                    <a:gd name="connsiteY4" fmla="*/ 731496 h 8919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342" h="891908">
                      <a:moveTo>
                        <a:pt x="36019" y="731496"/>
                      </a:moveTo>
                      <a:lnTo>
                        <a:pt x="0" y="1"/>
                      </a:lnTo>
                      <a:lnTo>
                        <a:pt x="100909" y="172120"/>
                      </a:lnTo>
                      <a:lnTo>
                        <a:pt x="136342" y="891907"/>
                      </a:lnTo>
                      <a:lnTo>
                        <a:pt x="36019" y="731496"/>
                      </a:lnTo>
                      <a:close/>
                    </a:path>
                  </a:pathLst>
                </a:custGeom>
                <a:solidFill>
                  <a:srgbClr val="AAE2CA">
                    <a:lumMod val="50000"/>
                  </a:srgbClr>
                </a:solidFill>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charset="0"/>
                    <a:cs typeface="ＭＳ Ｐゴシック" charset="0"/>
                  </a:endParaRPr>
                </a:p>
              </p:txBody>
            </p:sp>
          </p:grpSp>
          <p:sp>
            <p:nvSpPr>
              <p:cNvPr id="286" name="TextBox 276">
                <a:extLst>
                  <a:ext uri="{FF2B5EF4-FFF2-40B4-BE49-F238E27FC236}">
                    <a16:creationId xmlns:a16="http://schemas.microsoft.com/office/drawing/2014/main" id="{E86D3ADF-23FB-2D4B-91EB-8A44EE48F641}"/>
                  </a:ext>
                </a:extLst>
              </p:cNvPr>
              <p:cNvSpPr txBox="1">
                <a:spLocks noChangeArrowheads="1"/>
              </p:cNvSpPr>
              <p:nvPr/>
            </p:nvSpPr>
            <p:spPr bwMode="auto">
              <a:xfrm>
                <a:off x="3621632" y="5775938"/>
                <a:ext cx="149324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dirty="0">
                    <a:ln>
                      <a:noFill/>
                    </a:ln>
                    <a:solidFill>
                      <a:srgbClr val="FFFFFF"/>
                    </a:solidFill>
                    <a:effectLst/>
                    <a:uLnTx/>
                    <a:uFillTx/>
                    <a:latin typeface="Tahoma" panose="020B0604030504040204" pitchFamily="34" charset="0"/>
                    <a:ea typeface="ＭＳ Ｐゴシック" panose="020B0600070205080204" pitchFamily="34" charset="-128"/>
                    <a:cs typeface="+mn-cs"/>
                  </a:rPr>
                  <a:t>ECN=10</a:t>
                </a:r>
              </a:p>
            </p:txBody>
          </p:sp>
        </p:grpSp>
        <p:cxnSp>
          <p:nvCxnSpPr>
            <p:cNvPr id="284" name="Straight Arrow Connector 15">
              <a:extLst>
                <a:ext uri="{FF2B5EF4-FFF2-40B4-BE49-F238E27FC236}">
                  <a16:creationId xmlns:a16="http://schemas.microsoft.com/office/drawing/2014/main" id="{BF4048C9-7D73-BD4C-9330-448B6EC67A0C}"/>
                </a:ext>
              </a:extLst>
            </p:cNvPr>
            <p:cNvCxnSpPr>
              <a:cxnSpLocks noChangeShapeType="1"/>
            </p:cNvCxnSpPr>
            <p:nvPr/>
          </p:nvCxnSpPr>
          <p:spPr bwMode="auto">
            <a:xfrm flipV="1">
              <a:off x="2150568" y="6133267"/>
              <a:ext cx="612066" cy="1"/>
            </a:xfrm>
            <a:prstGeom prst="straightConnector1">
              <a:avLst/>
            </a:prstGeom>
            <a:noFill/>
            <a:ln w="9525">
              <a:solidFill>
                <a:srgbClr val="008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291" name="Group 290">
            <a:extLst>
              <a:ext uri="{FF2B5EF4-FFF2-40B4-BE49-F238E27FC236}">
                <a16:creationId xmlns:a16="http://schemas.microsoft.com/office/drawing/2014/main" id="{78F68ED1-4B6F-A848-83AB-DCDA89D6132A}"/>
              </a:ext>
            </a:extLst>
          </p:cNvPr>
          <p:cNvGrpSpPr>
            <a:grpSpLocks/>
          </p:cNvGrpSpPr>
          <p:nvPr/>
        </p:nvGrpSpPr>
        <p:grpSpPr bwMode="auto">
          <a:xfrm>
            <a:off x="5345906" y="5617791"/>
            <a:ext cx="1493837" cy="358775"/>
            <a:chOff x="3621632" y="5775938"/>
            <a:chExt cx="1493249" cy="357723"/>
          </a:xfrm>
        </p:grpSpPr>
        <p:grpSp>
          <p:nvGrpSpPr>
            <p:cNvPr id="292" name="Group 13">
              <a:extLst>
                <a:ext uri="{FF2B5EF4-FFF2-40B4-BE49-F238E27FC236}">
                  <a16:creationId xmlns:a16="http://schemas.microsoft.com/office/drawing/2014/main" id="{5FC0ED75-C4B7-964C-AB09-988F3BAEDF94}"/>
                </a:ext>
              </a:extLst>
            </p:cNvPr>
            <p:cNvGrpSpPr>
              <a:grpSpLocks/>
            </p:cNvGrpSpPr>
            <p:nvPr/>
          </p:nvGrpSpPr>
          <p:grpSpPr bwMode="auto">
            <a:xfrm>
              <a:off x="3621632" y="5775938"/>
              <a:ext cx="1493249" cy="307777"/>
              <a:chOff x="3621632" y="5775938"/>
              <a:chExt cx="1493249" cy="307777"/>
            </a:xfrm>
          </p:grpSpPr>
          <p:grpSp>
            <p:nvGrpSpPr>
              <p:cNvPr id="294" name="Group 11">
                <a:extLst>
                  <a:ext uri="{FF2B5EF4-FFF2-40B4-BE49-F238E27FC236}">
                    <a16:creationId xmlns:a16="http://schemas.microsoft.com/office/drawing/2014/main" id="{504596ED-94E0-9144-AEA2-9B1AC3A6EDE8}"/>
                  </a:ext>
                </a:extLst>
              </p:cNvPr>
              <p:cNvGrpSpPr>
                <a:grpSpLocks/>
              </p:cNvGrpSpPr>
              <p:nvPr/>
            </p:nvGrpSpPr>
            <p:grpSpPr bwMode="auto">
              <a:xfrm>
                <a:off x="3999159" y="5783287"/>
                <a:ext cx="806697" cy="257416"/>
                <a:chOff x="-2975754" y="4128742"/>
                <a:chExt cx="1258600" cy="450696"/>
              </a:xfrm>
            </p:grpSpPr>
            <p:sp>
              <p:nvSpPr>
                <p:cNvPr id="296" name="Rectangle 295">
                  <a:extLst>
                    <a:ext uri="{FF2B5EF4-FFF2-40B4-BE49-F238E27FC236}">
                      <a16:creationId xmlns:a16="http://schemas.microsoft.com/office/drawing/2014/main" id="{A7E6A3C2-8DB0-E843-9532-97A06B65BF6B}"/>
                    </a:ext>
                  </a:extLst>
                </p:cNvPr>
                <p:cNvSpPr/>
                <p:nvPr/>
              </p:nvSpPr>
              <p:spPr>
                <a:xfrm>
                  <a:off x="-2903723" y="4135274"/>
                  <a:ext cx="1151259" cy="340871"/>
                </a:xfrm>
                <a:prstGeom prst="rect">
                  <a:avLst/>
                </a:prstGeom>
                <a:solidFill>
                  <a:srgbClr val="008000"/>
                </a:solidFill>
                <a:ln w="12700">
                  <a:solidFill>
                    <a:srgbClr val="00CC99">
                      <a:lumMod val="50000"/>
                    </a:srgbClr>
                  </a:solidFill>
                </a:ln>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charset="0"/>
                    <a:cs typeface="ＭＳ Ｐゴシック" charset="0"/>
                  </a:endParaRPr>
                </a:p>
              </p:txBody>
            </p:sp>
            <p:sp>
              <p:nvSpPr>
                <p:cNvPr id="297" name="Rectangle 296">
                  <a:extLst>
                    <a:ext uri="{FF2B5EF4-FFF2-40B4-BE49-F238E27FC236}">
                      <a16:creationId xmlns:a16="http://schemas.microsoft.com/office/drawing/2014/main" id="{AC7167DD-1A09-B944-A520-D13751F3F4A2}"/>
                    </a:ext>
                  </a:extLst>
                </p:cNvPr>
                <p:cNvSpPr/>
                <p:nvPr/>
              </p:nvSpPr>
              <p:spPr>
                <a:xfrm>
                  <a:off x="-2968095" y="4221184"/>
                  <a:ext cx="1148783" cy="343644"/>
                </a:xfrm>
                <a:prstGeom prst="rect">
                  <a:avLst/>
                </a:prstGeom>
                <a:solidFill>
                  <a:srgbClr val="008000"/>
                </a:solidFill>
                <a:ln w="12700">
                  <a:solidFill>
                    <a:srgbClr val="00CC99">
                      <a:lumMod val="50000"/>
                    </a:srgbClr>
                  </a:solidFill>
                </a:ln>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charset="0"/>
                    <a:cs typeface="ＭＳ Ｐゴシック" charset="0"/>
                  </a:endParaRPr>
                </a:p>
              </p:txBody>
            </p:sp>
            <p:sp>
              <p:nvSpPr>
                <p:cNvPr id="298" name="Freeform 297">
                  <a:extLst>
                    <a:ext uri="{FF2B5EF4-FFF2-40B4-BE49-F238E27FC236}">
                      <a16:creationId xmlns:a16="http://schemas.microsoft.com/office/drawing/2014/main" id="{23136A14-E923-0449-9DA2-7D7B68ADEFB7}"/>
                    </a:ext>
                  </a:extLst>
                </p:cNvPr>
                <p:cNvSpPr/>
                <p:nvPr/>
              </p:nvSpPr>
              <p:spPr>
                <a:xfrm>
                  <a:off x="-2975522" y="4129732"/>
                  <a:ext cx="1223057" cy="94225"/>
                </a:xfrm>
                <a:custGeom>
                  <a:avLst/>
                  <a:gdLst>
                    <a:gd name="connsiteX0" fmla="*/ 0 w 1223105"/>
                    <a:gd name="connsiteY0" fmla="*/ 89042 h 89042"/>
                    <a:gd name="connsiteX1" fmla="*/ 70293 w 1223105"/>
                    <a:gd name="connsiteY1" fmla="*/ 0 h 89042"/>
                    <a:gd name="connsiteX2" fmla="*/ 1223105 w 1223105"/>
                    <a:gd name="connsiteY2" fmla="*/ 4687 h 89042"/>
                    <a:gd name="connsiteX3" fmla="*/ 1148126 w 1223105"/>
                    <a:gd name="connsiteY3" fmla="*/ 84356 h 89042"/>
                    <a:gd name="connsiteX4" fmla="*/ 0 w 1223105"/>
                    <a:gd name="connsiteY4" fmla="*/ 89042 h 89042"/>
                    <a:gd name="connsiteX0" fmla="*/ 0 w 1223105"/>
                    <a:gd name="connsiteY0" fmla="*/ 89042 h 103102"/>
                    <a:gd name="connsiteX1" fmla="*/ 70293 w 1223105"/>
                    <a:gd name="connsiteY1" fmla="*/ 0 h 103102"/>
                    <a:gd name="connsiteX2" fmla="*/ 1223105 w 1223105"/>
                    <a:gd name="connsiteY2" fmla="*/ 4687 h 103102"/>
                    <a:gd name="connsiteX3" fmla="*/ 1148126 w 1223105"/>
                    <a:gd name="connsiteY3" fmla="*/ 103102 h 103102"/>
                    <a:gd name="connsiteX4" fmla="*/ 0 w 1223105"/>
                    <a:gd name="connsiteY4" fmla="*/ 89042 h 103102"/>
                    <a:gd name="connsiteX0" fmla="*/ 0 w 1223105"/>
                    <a:gd name="connsiteY0" fmla="*/ 89042 h 93730"/>
                    <a:gd name="connsiteX1" fmla="*/ 70293 w 1223105"/>
                    <a:gd name="connsiteY1" fmla="*/ 0 h 93730"/>
                    <a:gd name="connsiteX2" fmla="*/ 1223105 w 1223105"/>
                    <a:gd name="connsiteY2" fmla="*/ 4687 h 93730"/>
                    <a:gd name="connsiteX3" fmla="*/ 1143439 w 1223105"/>
                    <a:gd name="connsiteY3" fmla="*/ 93730 h 93730"/>
                    <a:gd name="connsiteX4" fmla="*/ 0 w 1223105"/>
                    <a:gd name="connsiteY4" fmla="*/ 89042 h 937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3105" h="93730">
                      <a:moveTo>
                        <a:pt x="0" y="89042"/>
                      </a:moveTo>
                      <a:lnTo>
                        <a:pt x="70293" y="0"/>
                      </a:lnTo>
                      <a:lnTo>
                        <a:pt x="1223105" y="4687"/>
                      </a:lnTo>
                      <a:lnTo>
                        <a:pt x="1143439" y="93730"/>
                      </a:lnTo>
                      <a:lnTo>
                        <a:pt x="0" y="89042"/>
                      </a:lnTo>
                      <a:close/>
                    </a:path>
                  </a:pathLst>
                </a:custGeom>
                <a:solidFill>
                  <a:srgbClr val="AAE2CA">
                    <a:lumMod val="50000"/>
                  </a:srgbClr>
                </a:solidFill>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charset="0"/>
                    <a:cs typeface="ＭＳ Ｐゴシック" charset="0"/>
                  </a:endParaRPr>
                </a:p>
              </p:txBody>
            </p:sp>
            <p:sp>
              <p:nvSpPr>
                <p:cNvPr id="299" name="Freeform 298">
                  <a:extLst>
                    <a:ext uri="{FF2B5EF4-FFF2-40B4-BE49-F238E27FC236}">
                      <a16:creationId xmlns:a16="http://schemas.microsoft.com/office/drawing/2014/main" id="{857700B5-A094-3E46-9DFE-B9968548724C}"/>
                    </a:ext>
                  </a:extLst>
                </p:cNvPr>
                <p:cNvSpPr/>
                <p:nvPr/>
              </p:nvSpPr>
              <p:spPr>
                <a:xfrm rot="21211447" flipV="1">
                  <a:off x="-1853974" y="4146360"/>
                  <a:ext cx="136171" cy="432326"/>
                </a:xfrm>
                <a:custGeom>
                  <a:avLst/>
                  <a:gdLst>
                    <a:gd name="connsiteX0" fmla="*/ 0 w 1223105"/>
                    <a:gd name="connsiteY0" fmla="*/ 89042 h 89042"/>
                    <a:gd name="connsiteX1" fmla="*/ 70293 w 1223105"/>
                    <a:gd name="connsiteY1" fmla="*/ 0 h 89042"/>
                    <a:gd name="connsiteX2" fmla="*/ 1223105 w 1223105"/>
                    <a:gd name="connsiteY2" fmla="*/ 4687 h 89042"/>
                    <a:gd name="connsiteX3" fmla="*/ 1148126 w 1223105"/>
                    <a:gd name="connsiteY3" fmla="*/ 84356 h 89042"/>
                    <a:gd name="connsiteX4" fmla="*/ 0 w 1223105"/>
                    <a:gd name="connsiteY4" fmla="*/ 89042 h 89042"/>
                    <a:gd name="connsiteX0" fmla="*/ 0 w 1223105"/>
                    <a:gd name="connsiteY0" fmla="*/ 89042 h 103102"/>
                    <a:gd name="connsiteX1" fmla="*/ 70293 w 1223105"/>
                    <a:gd name="connsiteY1" fmla="*/ 0 h 103102"/>
                    <a:gd name="connsiteX2" fmla="*/ 1223105 w 1223105"/>
                    <a:gd name="connsiteY2" fmla="*/ 4687 h 103102"/>
                    <a:gd name="connsiteX3" fmla="*/ 1148126 w 1223105"/>
                    <a:gd name="connsiteY3" fmla="*/ 103102 h 103102"/>
                    <a:gd name="connsiteX4" fmla="*/ 0 w 1223105"/>
                    <a:gd name="connsiteY4" fmla="*/ 89042 h 103102"/>
                    <a:gd name="connsiteX0" fmla="*/ 0 w 1223105"/>
                    <a:gd name="connsiteY0" fmla="*/ 89042 h 93730"/>
                    <a:gd name="connsiteX1" fmla="*/ 70293 w 1223105"/>
                    <a:gd name="connsiteY1" fmla="*/ 0 h 93730"/>
                    <a:gd name="connsiteX2" fmla="*/ 1223105 w 1223105"/>
                    <a:gd name="connsiteY2" fmla="*/ 4687 h 93730"/>
                    <a:gd name="connsiteX3" fmla="*/ 1143439 w 1223105"/>
                    <a:gd name="connsiteY3" fmla="*/ 93730 h 93730"/>
                    <a:gd name="connsiteX4" fmla="*/ 0 w 1223105"/>
                    <a:gd name="connsiteY4" fmla="*/ 89042 h 93730"/>
                    <a:gd name="connsiteX0" fmla="*/ 0 w 1143439"/>
                    <a:gd name="connsiteY0" fmla="*/ 604462 h 609150"/>
                    <a:gd name="connsiteX1" fmla="*/ 70293 w 1143439"/>
                    <a:gd name="connsiteY1" fmla="*/ 515420 h 609150"/>
                    <a:gd name="connsiteX2" fmla="*/ 1048102 w 1143439"/>
                    <a:gd name="connsiteY2" fmla="*/ 0 h 609150"/>
                    <a:gd name="connsiteX3" fmla="*/ 1143439 w 1143439"/>
                    <a:gd name="connsiteY3" fmla="*/ 609150 h 609150"/>
                    <a:gd name="connsiteX4" fmla="*/ 0 w 1143439"/>
                    <a:gd name="connsiteY4" fmla="*/ 604462 h 609150"/>
                    <a:gd name="connsiteX0" fmla="*/ 0 w 1143439"/>
                    <a:gd name="connsiteY0" fmla="*/ 750108 h 754796"/>
                    <a:gd name="connsiteX1" fmla="*/ 958091 w 1143439"/>
                    <a:gd name="connsiteY1" fmla="*/ 0 h 754796"/>
                    <a:gd name="connsiteX2" fmla="*/ 1048102 w 1143439"/>
                    <a:gd name="connsiteY2" fmla="*/ 145646 h 754796"/>
                    <a:gd name="connsiteX3" fmla="*/ 1143439 w 1143439"/>
                    <a:gd name="connsiteY3" fmla="*/ 754796 h 754796"/>
                    <a:gd name="connsiteX4" fmla="*/ 0 w 1143439"/>
                    <a:gd name="connsiteY4" fmla="*/ 750108 h 754796"/>
                    <a:gd name="connsiteX0" fmla="*/ 28193 w 185348"/>
                    <a:gd name="connsiteY0" fmla="*/ 675301 h 754796"/>
                    <a:gd name="connsiteX1" fmla="*/ 0 w 185348"/>
                    <a:gd name="connsiteY1" fmla="*/ 0 h 754796"/>
                    <a:gd name="connsiteX2" fmla="*/ 90011 w 185348"/>
                    <a:gd name="connsiteY2" fmla="*/ 145646 h 754796"/>
                    <a:gd name="connsiteX3" fmla="*/ 185348 w 185348"/>
                    <a:gd name="connsiteY3" fmla="*/ 754796 h 754796"/>
                    <a:gd name="connsiteX4" fmla="*/ 28193 w 185348"/>
                    <a:gd name="connsiteY4" fmla="*/ 675301 h 754796"/>
                    <a:gd name="connsiteX0" fmla="*/ 28193 w 133700"/>
                    <a:gd name="connsiteY0" fmla="*/ 675301 h 844174"/>
                    <a:gd name="connsiteX1" fmla="*/ 0 w 133700"/>
                    <a:gd name="connsiteY1" fmla="*/ 0 h 844174"/>
                    <a:gd name="connsiteX2" fmla="*/ 90011 w 133700"/>
                    <a:gd name="connsiteY2" fmla="*/ 145646 h 844174"/>
                    <a:gd name="connsiteX3" fmla="*/ 133700 w 133700"/>
                    <a:gd name="connsiteY3" fmla="*/ 844173 h 844174"/>
                    <a:gd name="connsiteX4" fmla="*/ 28193 w 133700"/>
                    <a:gd name="connsiteY4" fmla="*/ 675301 h 844174"/>
                    <a:gd name="connsiteX0" fmla="*/ 33377 w 133700"/>
                    <a:gd name="connsiteY0" fmla="*/ 683762 h 844174"/>
                    <a:gd name="connsiteX1" fmla="*/ 0 w 133700"/>
                    <a:gd name="connsiteY1" fmla="*/ 0 h 844174"/>
                    <a:gd name="connsiteX2" fmla="*/ 90011 w 133700"/>
                    <a:gd name="connsiteY2" fmla="*/ 145646 h 844174"/>
                    <a:gd name="connsiteX3" fmla="*/ 133700 w 133700"/>
                    <a:gd name="connsiteY3" fmla="*/ 844173 h 844174"/>
                    <a:gd name="connsiteX4" fmla="*/ 33377 w 133700"/>
                    <a:gd name="connsiteY4" fmla="*/ 683762 h 844174"/>
                    <a:gd name="connsiteX0" fmla="*/ 87868 w 188191"/>
                    <a:gd name="connsiteY0" fmla="*/ 816127 h 976539"/>
                    <a:gd name="connsiteX1" fmla="*/ 0 w 188191"/>
                    <a:gd name="connsiteY1" fmla="*/ 0 h 976539"/>
                    <a:gd name="connsiteX2" fmla="*/ 144502 w 188191"/>
                    <a:gd name="connsiteY2" fmla="*/ 278011 h 976539"/>
                    <a:gd name="connsiteX3" fmla="*/ 188191 w 188191"/>
                    <a:gd name="connsiteY3" fmla="*/ 976538 h 976539"/>
                    <a:gd name="connsiteX4" fmla="*/ 87868 w 188191"/>
                    <a:gd name="connsiteY4" fmla="*/ 816127 h 976539"/>
                    <a:gd name="connsiteX0" fmla="*/ 32848 w 133171"/>
                    <a:gd name="connsiteY0" fmla="*/ 674219 h 834631"/>
                    <a:gd name="connsiteX1" fmla="*/ 0 w 133171"/>
                    <a:gd name="connsiteY1" fmla="*/ 1 h 834631"/>
                    <a:gd name="connsiteX2" fmla="*/ 89482 w 133171"/>
                    <a:gd name="connsiteY2" fmla="*/ 136103 h 834631"/>
                    <a:gd name="connsiteX3" fmla="*/ 133171 w 133171"/>
                    <a:gd name="connsiteY3" fmla="*/ 834630 h 834631"/>
                    <a:gd name="connsiteX4" fmla="*/ 32848 w 133171"/>
                    <a:gd name="connsiteY4" fmla="*/ 674219 h 834631"/>
                    <a:gd name="connsiteX0" fmla="*/ 32848 w 133171"/>
                    <a:gd name="connsiteY0" fmla="*/ 674219 h 834631"/>
                    <a:gd name="connsiteX1" fmla="*/ 0 w 133171"/>
                    <a:gd name="connsiteY1" fmla="*/ 1 h 834631"/>
                    <a:gd name="connsiteX2" fmla="*/ 97738 w 133171"/>
                    <a:gd name="connsiteY2" fmla="*/ 114843 h 834631"/>
                    <a:gd name="connsiteX3" fmla="*/ 133171 w 133171"/>
                    <a:gd name="connsiteY3" fmla="*/ 834630 h 834631"/>
                    <a:gd name="connsiteX4" fmla="*/ 32848 w 133171"/>
                    <a:gd name="connsiteY4" fmla="*/ 674219 h 834631"/>
                    <a:gd name="connsiteX0" fmla="*/ 36019 w 136342"/>
                    <a:gd name="connsiteY0" fmla="*/ 731496 h 891908"/>
                    <a:gd name="connsiteX1" fmla="*/ 0 w 136342"/>
                    <a:gd name="connsiteY1" fmla="*/ 1 h 891908"/>
                    <a:gd name="connsiteX2" fmla="*/ 100909 w 136342"/>
                    <a:gd name="connsiteY2" fmla="*/ 172120 h 891908"/>
                    <a:gd name="connsiteX3" fmla="*/ 136342 w 136342"/>
                    <a:gd name="connsiteY3" fmla="*/ 891907 h 891908"/>
                    <a:gd name="connsiteX4" fmla="*/ 36019 w 136342"/>
                    <a:gd name="connsiteY4" fmla="*/ 731496 h 8919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342" h="891908">
                      <a:moveTo>
                        <a:pt x="36019" y="731496"/>
                      </a:moveTo>
                      <a:lnTo>
                        <a:pt x="0" y="1"/>
                      </a:lnTo>
                      <a:lnTo>
                        <a:pt x="100909" y="172120"/>
                      </a:lnTo>
                      <a:lnTo>
                        <a:pt x="136342" y="891907"/>
                      </a:lnTo>
                      <a:lnTo>
                        <a:pt x="36019" y="731496"/>
                      </a:lnTo>
                      <a:close/>
                    </a:path>
                  </a:pathLst>
                </a:custGeom>
                <a:solidFill>
                  <a:srgbClr val="AAE2CA">
                    <a:lumMod val="50000"/>
                  </a:srgbClr>
                </a:solidFill>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charset="0"/>
                    <a:cs typeface="ＭＳ Ｐゴシック" charset="0"/>
                  </a:endParaRPr>
                </a:p>
              </p:txBody>
            </p:sp>
          </p:grpSp>
          <p:sp>
            <p:nvSpPr>
              <p:cNvPr id="295" name="TextBox 12">
                <a:extLst>
                  <a:ext uri="{FF2B5EF4-FFF2-40B4-BE49-F238E27FC236}">
                    <a16:creationId xmlns:a16="http://schemas.microsoft.com/office/drawing/2014/main" id="{83DF2AC2-F4A3-8341-BA27-93B23E0B8C62}"/>
                  </a:ext>
                </a:extLst>
              </p:cNvPr>
              <p:cNvSpPr txBox="1">
                <a:spLocks noChangeArrowheads="1"/>
              </p:cNvSpPr>
              <p:nvPr/>
            </p:nvSpPr>
            <p:spPr bwMode="auto">
              <a:xfrm>
                <a:off x="3621632" y="5775938"/>
                <a:ext cx="149324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dirty="0">
                    <a:ln>
                      <a:noFill/>
                    </a:ln>
                    <a:solidFill>
                      <a:srgbClr val="FFFFFF"/>
                    </a:solidFill>
                    <a:effectLst/>
                    <a:uLnTx/>
                    <a:uFillTx/>
                    <a:latin typeface="Tahoma" panose="020B0604030504040204" pitchFamily="34" charset="0"/>
                    <a:ea typeface="ＭＳ Ｐゴシック" panose="020B0600070205080204" pitchFamily="34" charset="-128"/>
                    <a:cs typeface="+mn-cs"/>
                  </a:rPr>
                  <a:t>ECN=</a:t>
                </a:r>
                <a:r>
                  <a:rPr kumimoji="0" lang="en-US" altLang="en-US" sz="1400" b="0" i="0" u="none" strike="noStrike" kern="0" cap="none" spc="0" normalizeH="0" baseline="0" noProof="0" dirty="0">
                    <a:ln>
                      <a:noFill/>
                    </a:ln>
                    <a:solidFill>
                      <a:srgbClr val="FF0000"/>
                    </a:solidFill>
                    <a:effectLst/>
                    <a:uLnTx/>
                    <a:uFillTx/>
                    <a:latin typeface="Tahoma" panose="020B0604030504040204" pitchFamily="34" charset="0"/>
                    <a:ea typeface="ＭＳ Ｐゴシック" panose="020B0600070205080204" pitchFamily="34" charset="-128"/>
                    <a:cs typeface="+mn-cs"/>
                  </a:rPr>
                  <a:t>11</a:t>
                </a:r>
              </a:p>
            </p:txBody>
          </p:sp>
        </p:grpSp>
        <p:cxnSp>
          <p:nvCxnSpPr>
            <p:cNvPr id="293" name="Straight Arrow Connector 286">
              <a:extLst>
                <a:ext uri="{FF2B5EF4-FFF2-40B4-BE49-F238E27FC236}">
                  <a16:creationId xmlns:a16="http://schemas.microsoft.com/office/drawing/2014/main" id="{0ECC51B7-58FF-1745-ABC7-DC7D16E1E77B}"/>
                </a:ext>
              </a:extLst>
            </p:cNvPr>
            <p:cNvCxnSpPr>
              <a:cxnSpLocks noChangeShapeType="1"/>
            </p:cNvCxnSpPr>
            <p:nvPr/>
          </p:nvCxnSpPr>
          <p:spPr bwMode="auto">
            <a:xfrm flipV="1">
              <a:off x="4483694" y="5949896"/>
              <a:ext cx="457353" cy="183765"/>
            </a:xfrm>
            <a:prstGeom prst="straightConnector1">
              <a:avLst/>
            </a:prstGeom>
            <a:noFill/>
            <a:ln w="9525">
              <a:solidFill>
                <a:srgbClr val="008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300" name="Group 299">
            <a:extLst>
              <a:ext uri="{FF2B5EF4-FFF2-40B4-BE49-F238E27FC236}">
                <a16:creationId xmlns:a16="http://schemas.microsoft.com/office/drawing/2014/main" id="{60BC64D6-7715-054E-AF11-7FFDBEF3B85F}"/>
              </a:ext>
            </a:extLst>
          </p:cNvPr>
          <p:cNvGrpSpPr>
            <a:grpSpLocks/>
          </p:cNvGrpSpPr>
          <p:nvPr/>
        </p:nvGrpSpPr>
        <p:grpSpPr bwMode="auto">
          <a:xfrm>
            <a:off x="4058443" y="4376366"/>
            <a:ext cx="3983038" cy="379413"/>
            <a:chOff x="2334273" y="4534486"/>
            <a:chExt cx="3981995" cy="378689"/>
          </a:xfrm>
        </p:grpSpPr>
        <p:grpSp>
          <p:nvGrpSpPr>
            <p:cNvPr id="301" name="Group 27">
              <a:extLst>
                <a:ext uri="{FF2B5EF4-FFF2-40B4-BE49-F238E27FC236}">
                  <a16:creationId xmlns:a16="http://schemas.microsoft.com/office/drawing/2014/main" id="{14426F0E-58BD-1040-801B-29B3D72CAFB9}"/>
                </a:ext>
              </a:extLst>
            </p:cNvPr>
            <p:cNvGrpSpPr>
              <a:grpSpLocks/>
            </p:cNvGrpSpPr>
            <p:nvPr/>
          </p:nvGrpSpPr>
          <p:grpSpPr bwMode="auto">
            <a:xfrm>
              <a:off x="3508876" y="4534486"/>
              <a:ext cx="1493249" cy="307777"/>
              <a:chOff x="3508876" y="4414358"/>
              <a:chExt cx="1493249" cy="307777"/>
            </a:xfrm>
          </p:grpSpPr>
          <p:sp>
            <p:nvSpPr>
              <p:cNvPr id="304" name="Rectangle 303">
                <a:extLst>
                  <a:ext uri="{FF2B5EF4-FFF2-40B4-BE49-F238E27FC236}">
                    <a16:creationId xmlns:a16="http://schemas.microsoft.com/office/drawing/2014/main" id="{562BEC04-208B-AF43-8603-4D650744166E}"/>
                  </a:ext>
                </a:extLst>
              </p:cNvPr>
              <p:cNvSpPr/>
              <p:nvPr/>
            </p:nvSpPr>
            <p:spPr>
              <a:xfrm>
                <a:off x="3907074" y="4428619"/>
                <a:ext cx="736407" cy="194890"/>
              </a:xfrm>
              <a:prstGeom prst="rect">
                <a:avLst/>
              </a:prstGeom>
              <a:solidFill>
                <a:srgbClr val="008000"/>
              </a:solidFill>
              <a:ln w="12700">
                <a:solidFill>
                  <a:srgbClr val="00CC99">
                    <a:lumMod val="50000"/>
                  </a:srgbClr>
                </a:solidFill>
              </a:ln>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charset="0"/>
                  <a:cs typeface="ＭＳ Ｐゴシック" charset="0"/>
                </a:endParaRPr>
              </a:p>
            </p:txBody>
          </p:sp>
          <p:sp>
            <p:nvSpPr>
              <p:cNvPr id="305" name="Rectangle 298">
                <a:extLst>
                  <a:ext uri="{FF2B5EF4-FFF2-40B4-BE49-F238E27FC236}">
                    <a16:creationId xmlns:a16="http://schemas.microsoft.com/office/drawing/2014/main" id="{4B8356E7-805C-B94C-8997-8E1623302AD2}"/>
                  </a:ext>
                </a:extLst>
              </p:cNvPr>
              <p:cNvSpPr>
                <a:spLocks noChangeArrowheads="1"/>
              </p:cNvSpPr>
              <p:nvPr/>
            </p:nvSpPr>
            <p:spPr bwMode="auto">
              <a:xfrm>
                <a:off x="3863891" y="4478563"/>
                <a:ext cx="737073" cy="196032"/>
              </a:xfrm>
              <a:prstGeom prst="rect">
                <a:avLst/>
              </a:prstGeom>
              <a:solidFill>
                <a:srgbClr val="0000FF"/>
              </a:solidFill>
              <a:ln w="12700">
                <a:solidFill>
                  <a:srgbClr val="000090"/>
                </a:solidFill>
                <a:miter lim="800000"/>
                <a:headEnd/>
                <a:tailEnd/>
              </a:ln>
            </p:spPr>
            <p:txBody>
              <a:bodyPr wrap="none"/>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306" name="Freeform 299">
                <a:extLst>
                  <a:ext uri="{FF2B5EF4-FFF2-40B4-BE49-F238E27FC236}">
                    <a16:creationId xmlns:a16="http://schemas.microsoft.com/office/drawing/2014/main" id="{1BE10154-BCB6-F24B-8AEE-60D80B19309B}"/>
                  </a:ext>
                </a:extLst>
              </p:cNvPr>
              <p:cNvSpPr>
                <a:spLocks/>
              </p:cNvSpPr>
              <p:nvPr/>
            </p:nvSpPr>
            <p:spPr bwMode="auto">
              <a:xfrm>
                <a:off x="3859775" y="4425511"/>
                <a:ext cx="783947" cy="53534"/>
              </a:xfrm>
              <a:custGeom>
                <a:avLst/>
                <a:gdLst>
                  <a:gd name="T0" fmla="*/ 0 w 1223105"/>
                  <a:gd name="T1" fmla="*/ 9475 h 93730"/>
                  <a:gd name="T2" fmla="*/ 11863 w 1223105"/>
                  <a:gd name="T3" fmla="*/ 0 h 93730"/>
                  <a:gd name="T4" fmla="*/ 206422 w 1223105"/>
                  <a:gd name="T5" fmla="*/ 499 h 93730"/>
                  <a:gd name="T6" fmla="*/ 192977 w 1223105"/>
                  <a:gd name="T7" fmla="*/ 9975 h 93730"/>
                  <a:gd name="T8" fmla="*/ 0 w 1223105"/>
                  <a:gd name="T9" fmla="*/ 9475 h 9373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23105" h="93730">
                    <a:moveTo>
                      <a:pt x="0" y="89042"/>
                    </a:moveTo>
                    <a:lnTo>
                      <a:pt x="70293" y="0"/>
                    </a:lnTo>
                    <a:lnTo>
                      <a:pt x="1223105" y="4687"/>
                    </a:lnTo>
                    <a:lnTo>
                      <a:pt x="1143439" y="93730"/>
                    </a:lnTo>
                    <a:lnTo>
                      <a:pt x="0" y="89042"/>
                    </a:lnTo>
                    <a:close/>
                  </a:path>
                </a:pathLst>
              </a:custGeom>
              <a:solidFill>
                <a:srgbClr val="3366FF"/>
              </a:solidFill>
              <a:ln w="9525">
                <a:solidFill>
                  <a:srgbClr val="000090"/>
                </a:solidFill>
                <a:round/>
                <a:headEnd/>
                <a:tailEnd/>
              </a:ln>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307" name="Freeform 300">
                <a:extLst>
                  <a:ext uri="{FF2B5EF4-FFF2-40B4-BE49-F238E27FC236}">
                    <a16:creationId xmlns:a16="http://schemas.microsoft.com/office/drawing/2014/main" id="{440256A1-2AE5-1548-8E6E-089AE8C63C4D}"/>
                  </a:ext>
                </a:extLst>
              </p:cNvPr>
              <p:cNvSpPr>
                <a:spLocks/>
              </p:cNvSpPr>
              <p:nvPr/>
            </p:nvSpPr>
            <p:spPr bwMode="auto">
              <a:xfrm rot="21211447" flipV="1">
                <a:off x="4579084" y="4434448"/>
                <a:ext cx="87388" cy="248479"/>
              </a:xfrm>
              <a:custGeom>
                <a:avLst/>
                <a:gdLst>
                  <a:gd name="T0" fmla="*/ 6079 w 136342"/>
                  <a:gd name="T1" fmla="*/ 4406 h 891908"/>
                  <a:gd name="T2" fmla="*/ 0 w 136342"/>
                  <a:gd name="T3" fmla="*/ 0 h 891908"/>
                  <a:gd name="T4" fmla="*/ 17030 w 136342"/>
                  <a:gd name="T5" fmla="*/ 1037 h 891908"/>
                  <a:gd name="T6" fmla="*/ 23010 w 136342"/>
                  <a:gd name="T7" fmla="*/ 5373 h 891908"/>
                  <a:gd name="T8" fmla="*/ 6079 w 136342"/>
                  <a:gd name="T9" fmla="*/ 4406 h 89190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342" h="891908">
                    <a:moveTo>
                      <a:pt x="36019" y="731496"/>
                    </a:moveTo>
                    <a:lnTo>
                      <a:pt x="0" y="1"/>
                    </a:lnTo>
                    <a:lnTo>
                      <a:pt x="100909" y="172120"/>
                    </a:lnTo>
                    <a:lnTo>
                      <a:pt x="136342" y="891907"/>
                    </a:lnTo>
                    <a:lnTo>
                      <a:pt x="36019" y="731496"/>
                    </a:lnTo>
                    <a:close/>
                  </a:path>
                </a:pathLst>
              </a:custGeom>
              <a:solidFill>
                <a:srgbClr val="3366FF"/>
              </a:solidFill>
              <a:ln w="9525">
                <a:solidFill>
                  <a:srgbClr val="000090"/>
                </a:solidFill>
                <a:round/>
                <a:headEnd/>
                <a:tailEnd/>
              </a:ln>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308" name="TextBox 296">
                <a:extLst>
                  <a:ext uri="{FF2B5EF4-FFF2-40B4-BE49-F238E27FC236}">
                    <a16:creationId xmlns:a16="http://schemas.microsoft.com/office/drawing/2014/main" id="{6ED803C2-8474-FE4B-A4EC-6A4A5A09C26A}"/>
                  </a:ext>
                </a:extLst>
              </p:cNvPr>
              <p:cNvSpPr txBox="1">
                <a:spLocks noChangeArrowheads="1"/>
              </p:cNvSpPr>
              <p:nvPr/>
            </p:nvSpPr>
            <p:spPr bwMode="auto">
              <a:xfrm>
                <a:off x="3508876" y="4414358"/>
                <a:ext cx="149324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FFFFFF"/>
                    </a:solidFill>
                    <a:effectLst/>
                    <a:uLnTx/>
                    <a:uFillTx/>
                    <a:latin typeface="Tahoma" panose="020B0604030504040204" pitchFamily="34" charset="0"/>
                    <a:ea typeface="ＭＳ Ｐゴシック" panose="020B0600070205080204" pitchFamily="34" charset="-128"/>
                    <a:cs typeface="+mn-cs"/>
                  </a:rPr>
                  <a:t>ECE=</a:t>
                </a:r>
                <a:r>
                  <a:rPr kumimoji="0" lang="en-US" altLang="en-US" sz="1400" b="0" i="0" u="none" strike="noStrike" kern="0" cap="none" spc="0" normalizeH="0" baseline="0" noProof="0">
                    <a:ln>
                      <a:noFill/>
                    </a:ln>
                    <a:solidFill>
                      <a:srgbClr val="FF0000"/>
                    </a:solidFill>
                    <a:effectLst/>
                    <a:uLnTx/>
                    <a:uFillTx/>
                    <a:latin typeface="Tahoma" panose="020B0604030504040204" pitchFamily="34" charset="0"/>
                    <a:ea typeface="ＭＳ Ｐゴシック" panose="020B0600070205080204" pitchFamily="34" charset="-128"/>
                    <a:cs typeface="+mn-cs"/>
                  </a:rPr>
                  <a:t>1</a:t>
                </a:r>
              </a:p>
            </p:txBody>
          </p:sp>
        </p:grpSp>
        <p:cxnSp>
          <p:nvCxnSpPr>
            <p:cNvPr id="302" name="Straight Arrow Connector 294">
              <a:extLst>
                <a:ext uri="{FF2B5EF4-FFF2-40B4-BE49-F238E27FC236}">
                  <a16:creationId xmlns:a16="http://schemas.microsoft.com/office/drawing/2014/main" id="{0333EB21-19EB-154E-B507-83BF3413D133}"/>
                </a:ext>
              </a:extLst>
            </p:cNvPr>
            <p:cNvCxnSpPr>
              <a:cxnSpLocks noChangeShapeType="1"/>
            </p:cNvCxnSpPr>
            <p:nvPr/>
          </p:nvCxnSpPr>
          <p:spPr bwMode="auto">
            <a:xfrm flipH="1" flipV="1">
              <a:off x="3801047" y="4905427"/>
              <a:ext cx="697737" cy="7748"/>
            </a:xfrm>
            <a:prstGeom prst="straightConnector1">
              <a:avLst/>
            </a:prstGeom>
            <a:noFill/>
            <a:ln w="9525">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3" name="Straight Arrow Connector 25">
              <a:extLst>
                <a:ext uri="{FF2B5EF4-FFF2-40B4-BE49-F238E27FC236}">
                  <a16:creationId xmlns:a16="http://schemas.microsoft.com/office/drawing/2014/main" id="{84C1CFE8-8FA7-D24B-BB80-A5D410D91E1F}"/>
                </a:ext>
              </a:extLst>
            </p:cNvPr>
            <p:cNvCxnSpPr>
              <a:cxnSpLocks noChangeShapeType="1"/>
            </p:cNvCxnSpPr>
            <p:nvPr/>
          </p:nvCxnSpPr>
          <p:spPr bwMode="auto">
            <a:xfrm flipH="1">
              <a:off x="2334273" y="4839428"/>
              <a:ext cx="3981995" cy="0"/>
            </a:xfrm>
            <a:prstGeom prst="straightConnector1">
              <a:avLst/>
            </a:prstGeom>
            <a:noFill/>
            <a:ln w="12700">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309" name="Group 308">
            <a:extLst>
              <a:ext uri="{FF2B5EF4-FFF2-40B4-BE49-F238E27FC236}">
                <a16:creationId xmlns:a16="http://schemas.microsoft.com/office/drawing/2014/main" id="{E9859027-FE60-9841-9FE7-A58E608A269A}"/>
              </a:ext>
            </a:extLst>
          </p:cNvPr>
          <p:cNvGrpSpPr>
            <a:grpSpLocks/>
          </p:cNvGrpSpPr>
          <p:nvPr/>
        </p:nvGrpSpPr>
        <p:grpSpPr bwMode="auto">
          <a:xfrm>
            <a:off x="2626518" y="6003554"/>
            <a:ext cx="1160463" cy="461962"/>
            <a:chOff x="902416" y="6160831"/>
            <a:chExt cx="1160369" cy="462226"/>
          </a:xfrm>
        </p:grpSpPr>
        <p:sp>
          <p:nvSpPr>
            <p:cNvPr id="310" name="TextBox 29">
              <a:extLst>
                <a:ext uri="{FF2B5EF4-FFF2-40B4-BE49-F238E27FC236}">
                  <a16:creationId xmlns:a16="http://schemas.microsoft.com/office/drawing/2014/main" id="{82440900-2334-F946-90EB-5FA8637ADF05}"/>
                </a:ext>
              </a:extLst>
            </p:cNvPr>
            <p:cNvSpPr txBox="1">
              <a:spLocks noChangeArrowheads="1"/>
            </p:cNvSpPr>
            <p:nvPr/>
          </p:nvSpPr>
          <p:spPr bwMode="auto">
            <a:xfrm>
              <a:off x="902416" y="6315280"/>
              <a:ext cx="116036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IP datagram</a:t>
              </a:r>
            </a:p>
          </p:txBody>
        </p:sp>
        <p:cxnSp>
          <p:nvCxnSpPr>
            <p:cNvPr id="311" name="Straight Connector 31">
              <a:extLst>
                <a:ext uri="{FF2B5EF4-FFF2-40B4-BE49-F238E27FC236}">
                  <a16:creationId xmlns:a16="http://schemas.microsoft.com/office/drawing/2014/main" id="{80F4CA72-3CF5-FA41-9EB4-A49E55C16864}"/>
                </a:ext>
              </a:extLst>
            </p:cNvPr>
            <p:cNvCxnSpPr>
              <a:cxnSpLocks noChangeShapeType="1"/>
            </p:cNvCxnSpPr>
            <p:nvPr/>
          </p:nvCxnSpPr>
          <p:spPr bwMode="auto">
            <a:xfrm flipH="1">
              <a:off x="1785033" y="6160831"/>
              <a:ext cx="274620" cy="240255"/>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312" name="Group 311">
            <a:extLst>
              <a:ext uri="{FF2B5EF4-FFF2-40B4-BE49-F238E27FC236}">
                <a16:creationId xmlns:a16="http://schemas.microsoft.com/office/drawing/2014/main" id="{D82A29D1-4C9E-CE44-A5D6-40B408BEA390}"/>
              </a:ext>
            </a:extLst>
          </p:cNvPr>
          <p:cNvGrpSpPr>
            <a:grpSpLocks/>
          </p:cNvGrpSpPr>
          <p:nvPr/>
        </p:nvGrpSpPr>
        <p:grpSpPr bwMode="auto">
          <a:xfrm>
            <a:off x="6257131" y="3838204"/>
            <a:ext cx="1620837" cy="515937"/>
            <a:chOff x="4531899" y="3996483"/>
            <a:chExt cx="1620957" cy="514832"/>
          </a:xfrm>
        </p:grpSpPr>
        <p:sp>
          <p:nvSpPr>
            <p:cNvPr id="313" name="TextBox 312">
              <a:extLst>
                <a:ext uri="{FF2B5EF4-FFF2-40B4-BE49-F238E27FC236}">
                  <a16:creationId xmlns:a16="http://schemas.microsoft.com/office/drawing/2014/main" id="{17530F4E-F3B8-5644-978B-F46D05030A46}"/>
                </a:ext>
              </a:extLst>
            </p:cNvPr>
            <p:cNvSpPr txBox="1">
              <a:spLocks noChangeArrowheads="1"/>
            </p:cNvSpPr>
            <p:nvPr/>
          </p:nvSpPr>
          <p:spPr bwMode="auto">
            <a:xfrm>
              <a:off x="4531899" y="3996483"/>
              <a:ext cx="1620957"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TCP ACK segment</a:t>
              </a:r>
            </a:p>
          </p:txBody>
        </p:sp>
        <p:cxnSp>
          <p:nvCxnSpPr>
            <p:cNvPr id="314" name="Straight Connector 313">
              <a:extLst>
                <a:ext uri="{FF2B5EF4-FFF2-40B4-BE49-F238E27FC236}">
                  <a16:creationId xmlns:a16="http://schemas.microsoft.com/office/drawing/2014/main" id="{6343044A-858C-F34D-BCBF-FD46442A2B7E}"/>
                </a:ext>
              </a:extLst>
            </p:cNvPr>
            <p:cNvCxnSpPr>
              <a:cxnSpLocks noChangeShapeType="1"/>
            </p:cNvCxnSpPr>
            <p:nvPr/>
          </p:nvCxnSpPr>
          <p:spPr bwMode="auto">
            <a:xfrm flipH="1">
              <a:off x="4632144" y="4271060"/>
              <a:ext cx="274620" cy="240255"/>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121" name="Slide Number Placeholder 2">
            <a:extLst>
              <a:ext uri="{FF2B5EF4-FFF2-40B4-BE49-F238E27FC236}">
                <a16:creationId xmlns:a16="http://schemas.microsoft.com/office/drawing/2014/main" id="{4FCB648B-CD96-D64D-8CCB-A39CAC1D9955}"/>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136</a:t>
            </a:fld>
            <a:endParaRPr lang="en-US" dirty="0"/>
          </a:p>
        </p:txBody>
      </p:sp>
    </p:spTree>
    <p:extLst>
      <p:ext uri="{BB962C8B-B14F-4D97-AF65-F5344CB8AC3E}">
        <p14:creationId xmlns:p14="http://schemas.microsoft.com/office/powerpoint/2010/main" val="2027059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Effect transition="in" filter="dissolve">
                                      <p:cBhvr>
                                        <p:cTn id="7" dur="500"/>
                                        <p:tgtEl>
                                          <p:spTgt spid="6">
                                            <p:txEl>
                                              <p:pRg st="1" end="1"/>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6">
                                            <p:txEl>
                                              <p:pRg st="2" end="2"/>
                                            </p:txEl>
                                          </p:spTgt>
                                        </p:tgtEl>
                                        <p:attrNameLst>
                                          <p:attrName>style.visibility</p:attrName>
                                        </p:attrNameLst>
                                      </p:cBhvr>
                                      <p:to>
                                        <p:strVal val="visible"/>
                                      </p:to>
                                    </p:set>
                                    <p:animEffect transition="in" filter="dissolve">
                                      <p:cBhvr>
                                        <p:cTn id="10" dur="500"/>
                                        <p:tgtEl>
                                          <p:spTgt spid="6">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282"/>
                                        </p:tgtEl>
                                        <p:attrNameLst>
                                          <p:attrName>style.visibility</p:attrName>
                                        </p:attrNameLst>
                                      </p:cBhvr>
                                      <p:to>
                                        <p:strVal val="visible"/>
                                      </p:to>
                                    </p:set>
                                    <p:animEffect transition="in" filter="wipe(left)">
                                      <p:cBhvr>
                                        <p:cTn id="15" dur="500"/>
                                        <p:tgtEl>
                                          <p:spTgt spid="282"/>
                                        </p:tgtEl>
                                      </p:cBhvr>
                                    </p:animEffect>
                                  </p:childTnLst>
                                </p:cTn>
                              </p:par>
                            </p:childTnLst>
                          </p:cTn>
                        </p:par>
                        <p:par>
                          <p:cTn id="16" fill="hold">
                            <p:stCondLst>
                              <p:cond delay="500"/>
                            </p:stCondLst>
                            <p:childTnLst>
                              <p:par>
                                <p:cTn id="17" presetID="9" presetClass="entr" presetSubtype="0" fill="hold" nodeType="afterEffect">
                                  <p:stCondLst>
                                    <p:cond delay="0"/>
                                  </p:stCondLst>
                                  <p:childTnLst>
                                    <p:set>
                                      <p:cBhvr>
                                        <p:cTn id="18" dur="1" fill="hold">
                                          <p:stCondLst>
                                            <p:cond delay="0"/>
                                          </p:stCondLst>
                                        </p:cTn>
                                        <p:tgtEl>
                                          <p:spTgt spid="309"/>
                                        </p:tgtEl>
                                        <p:attrNameLst>
                                          <p:attrName>style.visibility</p:attrName>
                                        </p:attrNameLst>
                                      </p:cBhvr>
                                      <p:to>
                                        <p:strVal val="visible"/>
                                      </p:to>
                                    </p:set>
                                    <p:animEffect transition="in" filter="dissolve">
                                      <p:cBhvr>
                                        <p:cTn id="19" dur="500"/>
                                        <p:tgtEl>
                                          <p:spTgt spid="309"/>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nodeType="clickEffect">
                                  <p:stCondLst>
                                    <p:cond delay="0"/>
                                  </p:stCondLst>
                                  <p:childTnLst>
                                    <p:set>
                                      <p:cBhvr>
                                        <p:cTn id="23" dur="1" fill="hold">
                                          <p:stCondLst>
                                            <p:cond delay="0"/>
                                          </p:stCondLst>
                                        </p:cTn>
                                        <p:tgtEl>
                                          <p:spTgt spid="6">
                                            <p:txEl>
                                              <p:pRg st="3" end="3"/>
                                            </p:txEl>
                                          </p:spTgt>
                                        </p:tgtEl>
                                        <p:attrNameLst>
                                          <p:attrName>style.visibility</p:attrName>
                                        </p:attrNameLst>
                                      </p:cBhvr>
                                      <p:to>
                                        <p:strVal val="visible"/>
                                      </p:to>
                                    </p:set>
                                    <p:animEffect transition="in" filter="dissolve">
                                      <p:cBhvr>
                                        <p:cTn id="24" dur="500"/>
                                        <p:tgtEl>
                                          <p:spTgt spid="6">
                                            <p:txEl>
                                              <p:pRg st="3" end="3"/>
                                            </p:txEl>
                                          </p:spTgt>
                                        </p:tgtEl>
                                      </p:cBhvr>
                                    </p:animEffect>
                                  </p:childTnLst>
                                </p:cTn>
                              </p:par>
                            </p:childTnLst>
                          </p:cTn>
                        </p:par>
                        <p:par>
                          <p:cTn id="25" fill="hold">
                            <p:stCondLst>
                              <p:cond delay="500"/>
                            </p:stCondLst>
                            <p:childTnLst>
                              <p:par>
                                <p:cTn id="26" presetID="22" presetClass="entr" presetSubtype="8" fill="hold" nodeType="afterEffect">
                                  <p:stCondLst>
                                    <p:cond delay="0"/>
                                  </p:stCondLst>
                                  <p:childTnLst>
                                    <p:set>
                                      <p:cBhvr>
                                        <p:cTn id="27" dur="1" fill="hold">
                                          <p:stCondLst>
                                            <p:cond delay="0"/>
                                          </p:stCondLst>
                                        </p:cTn>
                                        <p:tgtEl>
                                          <p:spTgt spid="291"/>
                                        </p:tgtEl>
                                        <p:attrNameLst>
                                          <p:attrName>style.visibility</p:attrName>
                                        </p:attrNameLst>
                                      </p:cBhvr>
                                      <p:to>
                                        <p:strVal val="visible"/>
                                      </p:to>
                                    </p:set>
                                    <p:animEffect transition="in" filter="wipe(left)">
                                      <p:cBhvr>
                                        <p:cTn id="28" dur="500"/>
                                        <p:tgtEl>
                                          <p:spTgt spid="291"/>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nodeType="clickEffect">
                                  <p:stCondLst>
                                    <p:cond delay="0"/>
                                  </p:stCondLst>
                                  <p:childTnLst>
                                    <p:set>
                                      <p:cBhvr>
                                        <p:cTn id="32" dur="1" fill="hold">
                                          <p:stCondLst>
                                            <p:cond delay="0"/>
                                          </p:stCondLst>
                                        </p:cTn>
                                        <p:tgtEl>
                                          <p:spTgt spid="6">
                                            <p:txEl>
                                              <p:pRg st="4" end="4"/>
                                            </p:txEl>
                                          </p:spTgt>
                                        </p:tgtEl>
                                        <p:attrNameLst>
                                          <p:attrName>style.visibility</p:attrName>
                                        </p:attrNameLst>
                                      </p:cBhvr>
                                      <p:to>
                                        <p:strVal val="visible"/>
                                      </p:to>
                                    </p:set>
                                    <p:animEffect transition="in" filter="dissolve">
                                      <p:cBhvr>
                                        <p:cTn id="33" dur="500"/>
                                        <p:tgtEl>
                                          <p:spTgt spid="6">
                                            <p:txEl>
                                              <p:pRg st="4" end="4"/>
                                            </p:txEl>
                                          </p:spTgt>
                                        </p:tgtEl>
                                      </p:cBhvr>
                                    </p:animEffect>
                                  </p:childTnLst>
                                </p:cTn>
                              </p:par>
                            </p:childTnLst>
                          </p:cTn>
                        </p:par>
                        <p:par>
                          <p:cTn id="34" fill="hold">
                            <p:stCondLst>
                              <p:cond delay="500"/>
                            </p:stCondLst>
                            <p:childTnLst>
                              <p:par>
                                <p:cTn id="35" presetID="22" presetClass="entr" presetSubtype="2" fill="hold" nodeType="afterEffect">
                                  <p:stCondLst>
                                    <p:cond delay="0"/>
                                  </p:stCondLst>
                                  <p:childTnLst>
                                    <p:set>
                                      <p:cBhvr>
                                        <p:cTn id="36" dur="1" fill="hold">
                                          <p:stCondLst>
                                            <p:cond delay="0"/>
                                          </p:stCondLst>
                                        </p:cTn>
                                        <p:tgtEl>
                                          <p:spTgt spid="300"/>
                                        </p:tgtEl>
                                        <p:attrNameLst>
                                          <p:attrName>style.visibility</p:attrName>
                                        </p:attrNameLst>
                                      </p:cBhvr>
                                      <p:to>
                                        <p:strVal val="visible"/>
                                      </p:to>
                                    </p:set>
                                    <p:animEffect transition="in" filter="wipe(right)">
                                      <p:cBhvr>
                                        <p:cTn id="37" dur="500"/>
                                        <p:tgtEl>
                                          <p:spTgt spid="300"/>
                                        </p:tgtEl>
                                      </p:cBhvr>
                                    </p:animEffect>
                                  </p:childTnLst>
                                </p:cTn>
                              </p:par>
                              <p:par>
                                <p:cTn id="38" presetID="9" presetClass="entr" presetSubtype="0" fill="hold" nodeType="withEffect">
                                  <p:stCondLst>
                                    <p:cond delay="0"/>
                                  </p:stCondLst>
                                  <p:childTnLst>
                                    <p:set>
                                      <p:cBhvr>
                                        <p:cTn id="39" dur="1" fill="hold">
                                          <p:stCondLst>
                                            <p:cond delay="0"/>
                                          </p:stCondLst>
                                        </p:cTn>
                                        <p:tgtEl>
                                          <p:spTgt spid="312"/>
                                        </p:tgtEl>
                                        <p:attrNameLst>
                                          <p:attrName>style.visibility</p:attrName>
                                        </p:attrNameLst>
                                      </p:cBhvr>
                                      <p:to>
                                        <p:strVal val="visible"/>
                                      </p:to>
                                    </p:set>
                                    <p:animEffect transition="in" filter="dissolve">
                                      <p:cBhvr>
                                        <p:cTn id="40" dur="500"/>
                                        <p:tgtEl>
                                          <p:spTgt spid="312"/>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nodeType="clickEffect">
                                  <p:stCondLst>
                                    <p:cond delay="0"/>
                                  </p:stCondLst>
                                  <p:childTnLst>
                                    <p:set>
                                      <p:cBhvr>
                                        <p:cTn id="44" dur="1" fill="hold">
                                          <p:stCondLst>
                                            <p:cond delay="0"/>
                                          </p:stCondLst>
                                        </p:cTn>
                                        <p:tgtEl>
                                          <p:spTgt spid="6">
                                            <p:txEl>
                                              <p:pRg st="5" end="5"/>
                                            </p:txEl>
                                          </p:spTgt>
                                        </p:tgtEl>
                                        <p:attrNameLst>
                                          <p:attrName>style.visibility</p:attrName>
                                        </p:attrNameLst>
                                      </p:cBhvr>
                                      <p:to>
                                        <p:strVal val="visible"/>
                                      </p:to>
                                    </p:set>
                                    <p:animEffect transition="in" filter="dissolve">
                                      <p:cBhvr>
                                        <p:cTn id="45" dur="500"/>
                                        <p:tgtEl>
                                          <p:spTgt spid="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3" name="Group 102">
            <a:extLst>
              <a:ext uri="{FF2B5EF4-FFF2-40B4-BE49-F238E27FC236}">
                <a16:creationId xmlns:a16="http://schemas.microsoft.com/office/drawing/2014/main" id="{DDBB9026-12F2-A349-BFEF-8C31C7F86092}"/>
              </a:ext>
            </a:extLst>
          </p:cNvPr>
          <p:cNvGrpSpPr/>
          <p:nvPr/>
        </p:nvGrpSpPr>
        <p:grpSpPr>
          <a:xfrm>
            <a:off x="7593761" y="3434252"/>
            <a:ext cx="1100814" cy="719137"/>
            <a:chOff x="7493876" y="2774731"/>
            <a:chExt cx="1481958" cy="894622"/>
          </a:xfrm>
        </p:grpSpPr>
        <p:sp>
          <p:nvSpPr>
            <p:cNvPr id="104" name="Freeform 103">
              <a:extLst>
                <a:ext uri="{FF2B5EF4-FFF2-40B4-BE49-F238E27FC236}">
                  <a16:creationId xmlns:a16="http://schemas.microsoft.com/office/drawing/2014/main" id="{2EAD1D45-E7DC-F546-BF28-57362134135F}"/>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05" name="Oval 104">
              <a:extLst>
                <a:ext uri="{FF2B5EF4-FFF2-40B4-BE49-F238E27FC236}">
                  <a16:creationId xmlns:a16="http://schemas.microsoft.com/office/drawing/2014/main" id="{C917A520-A78E-6F4B-A627-C017D0408DA4}"/>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06" name="Group 105">
              <a:extLst>
                <a:ext uri="{FF2B5EF4-FFF2-40B4-BE49-F238E27FC236}">
                  <a16:creationId xmlns:a16="http://schemas.microsoft.com/office/drawing/2014/main" id="{515FCDD6-C861-564F-B521-7551F1A8280E}"/>
                </a:ext>
              </a:extLst>
            </p:cNvPr>
            <p:cNvGrpSpPr/>
            <p:nvPr/>
          </p:nvGrpSpPr>
          <p:grpSpPr>
            <a:xfrm>
              <a:off x="7713663" y="2848339"/>
              <a:ext cx="1042107" cy="425543"/>
              <a:chOff x="7786941" y="2884917"/>
              <a:chExt cx="897649" cy="353919"/>
            </a:xfrm>
          </p:grpSpPr>
          <p:sp>
            <p:nvSpPr>
              <p:cNvPr id="107" name="Freeform 106">
                <a:extLst>
                  <a:ext uri="{FF2B5EF4-FFF2-40B4-BE49-F238E27FC236}">
                    <a16:creationId xmlns:a16="http://schemas.microsoft.com/office/drawing/2014/main" id="{EB9B6B9B-3107-CD48-AEC1-E65E25BE6AC9}"/>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8" name="Freeform 107">
                <a:extLst>
                  <a:ext uri="{FF2B5EF4-FFF2-40B4-BE49-F238E27FC236}">
                    <a16:creationId xmlns:a16="http://schemas.microsoft.com/office/drawing/2014/main" id="{B5DD3803-6AF8-3847-B395-258987379558}"/>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9" name="Freeform 108">
                <a:extLst>
                  <a:ext uri="{FF2B5EF4-FFF2-40B4-BE49-F238E27FC236}">
                    <a16:creationId xmlns:a16="http://schemas.microsoft.com/office/drawing/2014/main" id="{DA65177F-9EDB-4144-8C88-7E37D8240ABE}"/>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0" name="Freeform 109">
                <a:extLst>
                  <a:ext uri="{FF2B5EF4-FFF2-40B4-BE49-F238E27FC236}">
                    <a16:creationId xmlns:a16="http://schemas.microsoft.com/office/drawing/2014/main" id="{97906B30-472F-354C-82AF-33220C002B7F}"/>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95" name="Group 94">
            <a:extLst>
              <a:ext uri="{FF2B5EF4-FFF2-40B4-BE49-F238E27FC236}">
                <a16:creationId xmlns:a16="http://schemas.microsoft.com/office/drawing/2014/main" id="{70DB66D8-759D-3E45-8AD9-CC358022D572}"/>
              </a:ext>
            </a:extLst>
          </p:cNvPr>
          <p:cNvGrpSpPr/>
          <p:nvPr/>
        </p:nvGrpSpPr>
        <p:grpSpPr>
          <a:xfrm>
            <a:off x="5720127" y="3438633"/>
            <a:ext cx="1100814" cy="719137"/>
            <a:chOff x="7493876" y="2774731"/>
            <a:chExt cx="1481958" cy="894622"/>
          </a:xfrm>
        </p:grpSpPr>
        <p:sp>
          <p:nvSpPr>
            <p:cNvPr id="96" name="Freeform 95">
              <a:extLst>
                <a:ext uri="{FF2B5EF4-FFF2-40B4-BE49-F238E27FC236}">
                  <a16:creationId xmlns:a16="http://schemas.microsoft.com/office/drawing/2014/main" id="{E483E17D-400D-C84C-8056-02B78CDD0DE5}"/>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97" name="Oval 96">
              <a:extLst>
                <a:ext uri="{FF2B5EF4-FFF2-40B4-BE49-F238E27FC236}">
                  <a16:creationId xmlns:a16="http://schemas.microsoft.com/office/drawing/2014/main" id="{318D9153-5EE4-3340-BCD3-478931CFC7F4}"/>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98" name="Group 97">
              <a:extLst>
                <a:ext uri="{FF2B5EF4-FFF2-40B4-BE49-F238E27FC236}">
                  <a16:creationId xmlns:a16="http://schemas.microsoft.com/office/drawing/2014/main" id="{DAAFD939-A5C2-6A45-BE89-14CD8870A576}"/>
                </a:ext>
              </a:extLst>
            </p:cNvPr>
            <p:cNvGrpSpPr/>
            <p:nvPr/>
          </p:nvGrpSpPr>
          <p:grpSpPr>
            <a:xfrm>
              <a:off x="7713663" y="2848339"/>
              <a:ext cx="1042107" cy="425543"/>
              <a:chOff x="7786941" y="2884917"/>
              <a:chExt cx="897649" cy="353919"/>
            </a:xfrm>
          </p:grpSpPr>
          <p:sp>
            <p:nvSpPr>
              <p:cNvPr id="99" name="Freeform 98">
                <a:extLst>
                  <a:ext uri="{FF2B5EF4-FFF2-40B4-BE49-F238E27FC236}">
                    <a16:creationId xmlns:a16="http://schemas.microsoft.com/office/drawing/2014/main" id="{762F9A94-D8D0-934F-94BA-2BF1A64428C4}"/>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0" name="Freeform 99">
                <a:extLst>
                  <a:ext uri="{FF2B5EF4-FFF2-40B4-BE49-F238E27FC236}">
                    <a16:creationId xmlns:a16="http://schemas.microsoft.com/office/drawing/2014/main" id="{205790B6-6F8F-394F-AEFC-DC10F8B5D5DA}"/>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1" name="Freeform 100">
                <a:extLst>
                  <a:ext uri="{FF2B5EF4-FFF2-40B4-BE49-F238E27FC236}">
                    <a16:creationId xmlns:a16="http://schemas.microsoft.com/office/drawing/2014/main" id="{355156BC-1504-E74B-8008-40A919B5BE4E}"/>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2" name="Freeform 101">
                <a:extLst>
                  <a:ext uri="{FF2B5EF4-FFF2-40B4-BE49-F238E27FC236}">
                    <a16:creationId xmlns:a16="http://schemas.microsoft.com/office/drawing/2014/main" id="{216A1E01-4397-904B-AF75-454F94DE1056}"/>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719" y="271755"/>
            <a:ext cx="11393310" cy="894622"/>
          </a:xfrm>
        </p:spPr>
        <p:txBody>
          <a:bodyPr>
            <a:normAutofit/>
          </a:bodyPr>
          <a:lstStyle/>
          <a:p>
            <a:r>
              <a:rPr lang="en-US" sz="4800" dirty="0"/>
              <a:t>TCP fairness</a:t>
            </a:r>
            <a:endParaRPr lang="en-US" sz="4400" b="0" dirty="0"/>
          </a:p>
        </p:txBody>
      </p:sp>
      <p:sp>
        <p:nvSpPr>
          <p:cNvPr id="15" name="Rectangle 4">
            <a:extLst>
              <a:ext uri="{FF2B5EF4-FFF2-40B4-BE49-F238E27FC236}">
                <a16:creationId xmlns:a16="http://schemas.microsoft.com/office/drawing/2014/main" id="{FC515608-44C0-AE4F-9716-2C57F89C9FF4}"/>
              </a:ext>
            </a:extLst>
          </p:cNvPr>
          <p:cNvSpPr txBox="1">
            <a:spLocks noChangeArrowheads="1"/>
          </p:cNvSpPr>
          <p:nvPr/>
        </p:nvSpPr>
        <p:spPr>
          <a:xfrm>
            <a:off x="876300" y="1271325"/>
            <a:ext cx="10174288" cy="1089025"/>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
                <a:srgbClr val="0000A3"/>
              </a:buClr>
              <a:buSzTx/>
              <a:buFont typeface="Wingdings" charset="0"/>
              <a:buNone/>
              <a:tabLst/>
              <a:defRPr/>
            </a:pPr>
            <a:r>
              <a:rPr kumimoji="0" lang="en-US" sz="3200" b="0" i="0" u="none" strike="noStrike" kern="1200" cap="none" spc="0" normalizeH="0" baseline="0" noProof="0" dirty="0">
                <a:ln>
                  <a:noFill/>
                </a:ln>
                <a:solidFill>
                  <a:srgbClr val="CC0000"/>
                </a:solidFill>
                <a:effectLst/>
                <a:uLnTx/>
                <a:uFillTx/>
                <a:latin typeface="Calibri" panose="020F0502020204030204"/>
                <a:ea typeface="+mn-ea"/>
                <a:cs typeface="+mn-cs"/>
              </a:rPr>
              <a:t>Fairness goal:</a:t>
            </a: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 if</a:t>
            </a:r>
            <a:r>
              <a:rPr kumimoji="0" lang="en-US" sz="3200" b="0" i="1" u="none" strike="noStrike" kern="1200" cap="none" spc="0" normalizeH="0" baseline="0" noProof="0" dirty="0">
                <a:ln>
                  <a:noFill/>
                </a:ln>
                <a:solidFill>
                  <a:prstClr val="black"/>
                </a:solidFill>
                <a:effectLst/>
                <a:uLnTx/>
                <a:uFillTx/>
                <a:latin typeface="Calibri" panose="020F0502020204030204"/>
                <a:ea typeface="+mn-ea"/>
                <a:cs typeface="+mn-cs"/>
              </a:rPr>
              <a:t> K </a:t>
            </a: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TCP sessions share same bottleneck link of bandwidth </a:t>
            </a:r>
            <a:r>
              <a:rPr kumimoji="0" lang="en-US" sz="3200" b="0" i="1" u="none" strike="noStrike" kern="1200" cap="none" spc="0" normalizeH="0" baseline="0" noProof="0" dirty="0">
                <a:ln>
                  <a:noFill/>
                </a:ln>
                <a:solidFill>
                  <a:prstClr val="black"/>
                </a:solidFill>
                <a:effectLst/>
                <a:uLnTx/>
                <a:uFillTx/>
                <a:latin typeface="Calibri" panose="020F0502020204030204"/>
                <a:ea typeface="+mn-ea"/>
                <a:cs typeface="+mn-cs"/>
              </a:rPr>
              <a:t>R</a:t>
            </a: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 each should have average rate of </a:t>
            </a:r>
            <a:r>
              <a:rPr kumimoji="0" lang="en-US" sz="3200" b="0" i="1" u="none" strike="noStrike" kern="1200" cap="none" spc="0" normalizeH="0" baseline="0" noProof="0" dirty="0">
                <a:ln>
                  <a:noFill/>
                </a:ln>
                <a:solidFill>
                  <a:prstClr val="black"/>
                </a:solidFill>
                <a:effectLst/>
                <a:uLnTx/>
                <a:uFillTx/>
                <a:latin typeface="Calibri" panose="020F0502020204030204"/>
                <a:ea typeface="+mn-ea"/>
                <a:cs typeface="+mn-cs"/>
              </a:rPr>
              <a:t>R/K</a:t>
            </a:r>
          </a:p>
        </p:txBody>
      </p:sp>
      <p:sp>
        <p:nvSpPr>
          <p:cNvPr id="61" name="Line 68">
            <a:extLst>
              <a:ext uri="{FF2B5EF4-FFF2-40B4-BE49-F238E27FC236}">
                <a16:creationId xmlns:a16="http://schemas.microsoft.com/office/drawing/2014/main" id="{CDC7342A-49E4-EA42-944C-558FC96B498E}"/>
              </a:ext>
            </a:extLst>
          </p:cNvPr>
          <p:cNvSpPr>
            <a:spLocks noChangeShapeType="1"/>
          </p:cNvSpPr>
          <p:nvPr/>
        </p:nvSpPr>
        <p:spPr bwMode="auto">
          <a:xfrm flipV="1">
            <a:off x="6816123" y="3752849"/>
            <a:ext cx="819151" cy="8919"/>
          </a:xfrm>
          <a:prstGeom prst="line">
            <a:avLst/>
          </a:prstGeom>
          <a:noFill/>
          <a:ln w="2857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80" name="Rectangle 25">
            <a:extLst>
              <a:ext uri="{FF2B5EF4-FFF2-40B4-BE49-F238E27FC236}">
                <a16:creationId xmlns:a16="http://schemas.microsoft.com/office/drawing/2014/main" id="{75F28C3D-FB3C-2547-B5A0-31713944D0F9}"/>
              </a:ext>
            </a:extLst>
          </p:cNvPr>
          <p:cNvSpPr>
            <a:spLocks noChangeArrowheads="1"/>
          </p:cNvSpPr>
          <p:nvPr/>
        </p:nvSpPr>
        <p:spPr bwMode="auto">
          <a:xfrm>
            <a:off x="6986588" y="3552825"/>
            <a:ext cx="147637" cy="200025"/>
          </a:xfrm>
          <a:prstGeom prst="rect">
            <a:avLst/>
          </a:prstGeom>
          <a:solidFill>
            <a:srgbClr val="0099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81" name="Rectangle 26">
            <a:extLst>
              <a:ext uri="{FF2B5EF4-FFF2-40B4-BE49-F238E27FC236}">
                <a16:creationId xmlns:a16="http://schemas.microsoft.com/office/drawing/2014/main" id="{2FFB7F49-0A17-8244-A6C8-A042CD8FF570}"/>
              </a:ext>
            </a:extLst>
          </p:cNvPr>
          <p:cNvSpPr>
            <a:spLocks noChangeArrowheads="1"/>
          </p:cNvSpPr>
          <p:nvPr/>
        </p:nvSpPr>
        <p:spPr bwMode="auto">
          <a:xfrm>
            <a:off x="6296025" y="3614738"/>
            <a:ext cx="147638" cy="200025"/>
          </a:xfrm>
          <a:prstGeom prst="rect">
            <a:avLst/>
          </a:prstGeom>
          <a:solidFill>
            <a:srgbClr val="0099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82" name="Rectangle 27">
            <a:extLst>
              <a:ext uri="{FF2B5EF4-FFF2-40B4-BE49-F238E27FC236}">
                <a16:creationId xmlns:a16="http://schemas.microsoft.com/office/drawing/2014/main" id="{506AE97C-512B-D047-B5C2-A8583E61E051}"/>
              </a:ext>
            </a:extLst>
          </p:cNvPr>
          <p:cNvSpPr>
            <a:spLocks noChangeArrowheads="1"/>
          </p:cNvSpPr>
          <p:nvPr/>
        </p:nvSpPr>
        <p:spPr bwMode="auto">
          <a:xfrm>
            <a:off x="6586538" y="3552825"/>
            <a:ext cx="147637" cy="200025"/>
          </a:xfrm>
          <a:prstGeom prst="rect">
            <a:avLst/>
          </a:prstGeom>
          <a:solidFill>
            <a:srgbClr val="0099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83" name="Text Box 28">
            <a:extLst>
              <a:ext uri="{FF2B5EF4-FFF2-40B4-BE49-F238E27FC236}">
                <a16:creationId xmlns:a16="http://schemas.microsoft.com/office/drawing/2014/main" id="{D7035546-992D-A546-9880-E3DFD92C39EA}"/>
              </a:ext>
            </a:extLst>
          </p:cNvPr>
          <p:cNvSpPr txBox="1">
            <a:spLocks noChangeArrowheads="1"/>
          </p:cNvSpPr>
          <p:nvPr/>
        </p:nvSpPr>
        <p:spPr bwMode="auto">
          <a:xfrm>
            <a:off x="2370566" y="2468215"/>
            <a:ext cx="2338269"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rPr>
              <a:t>TCP connection 1</a:t>
            </a:r>
          </a:p>
        </p:txBody>
      </p:sp>
      <p:sp>
        <p:nvSpPr>
          <p:cNvPr id="84" name="Text Box 29">
            <a:extLst>
              <a:ext uri="{FF2B5EF4-FFF2-40B4-BE49-F238E27FC236}">
                <a16:creationId xmlns:a16="http://schemas.microsoft.com/office/drawing/2014/main" id="{7297E699-0BA6-F14E-9015-0764C0BCD193}"/>
              </a:ext>
            </a:extLst>
          </p:cNvPr>
          <p:cNvSpPr txBox="1">
            <a:spLocks noChangeArrowheads="1"/>
          </p:cNvSpPr>
          <p:nvPr/>
        </p:nvSpPr>
        <p:spPr bwMode="auto">
          <a:xfrm>
            <a:off x="5510979" y="4275418"/>
            <a:ext cx="1518813" cy="108952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rPr>
              <a:t>bottleneck</a:t>
            </a:r>
          </a:p>
          <a:p>
            <a:pPr marL="0" marR="0" lvl="0" indent="0" algn="ctr" defTabSz="914400" rtl="0" eaLnBrk="0" fontAlgn="base" latinLnBrk="0" hangingPunct="0">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rPr>
              <a:t>router</a:t>
            </a:r>
          </a:p>
          <a:p>
            <a:pPr marL="0" marR="0" lvl="0" indent="0" algn="ctr" defTabSz="914400" rtl="0" eaLnBrk="0" fontAlgn="base" latinLnBrk="0" hangingPunct="0">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rPr>
              <a:t>capacity R</a:t>
            </a:r>
          </a:p>
        </p:txBody>
      </p:sp>
      <p:sp>
        <p:nvSpPr>
          <p:cNvPr id="85" name="Freeform 40">
            <a:extLst>
              <a:ext uri="{FF2B5EF4-FFF2-40B4-BE49-F238E27FC236}">
                <a16:creationId xmlns:a16="http://schemas.microsoft.com/office/drawing/2014/main" id="{7B18511C-E0F5-ED42-B886-442969765A2C}"/>
              </a:ext>
            </a:extLst>
          </p:cNvPr>
          <p:cNvSpPr>
            <a:spLocks/>
          </p:cNvSpPr>
          <p:nvPr/>
        </p:nvSpPr>
        <p:spPr bwMode="auto">
          <a:xfrm>
            <a:off x="4765675" y="2967952"/>
            <a:ext cx="4227323" cy="719138"/>
          </a:xfrm>
          <a:custGeom>
            <a:avLst/>
            <a:gdLst>
              <a:gd name="T0" fmla="*/ 0 w 2412"/>
              <a:gd name="T1" fmla="*/ 0 h 453"/>
              <a:gd name="T2" fmla="*/ 2147483647 w 2412"/>
              <a:gd name="T3" fmla="*/ 2147483647 h 453"/>
              <a:gd name="T4" fmla="*/ 2147483647 w 2412"/>
              <a:gd name="T5" fmla="*/ 2147483647 h 453"/>
              <a:gd name="T6" fmla="*/ 0 60000 65536"/>
              <a:gd name="T7" fmla="*/ 0 60000 65536"/>
              <a:gd name="T8" fmla="*/ 0 60000 65536"/>
            </a:gdLst>
            <a:ahLst/>
            <a:cxnLst>
              <a:cxn ang="T6">
                <a:pos x="T0" y="T1"/>
              </a:cxn>
              <a:cxn ang="T7">
                <a:pos x="T2" y="T3"/>
              </a:cxn>
              <a:cxn ang="T8">
                <a:pos x="T4" y="T5"/>
              </a:cxn>
            </a:cxnLst>
            <a:rect l="0" t="0" r="r" b="b"/>
            <a:pathLst>
              <a:path w="2412" h="453">
                <a:moveTo>
                  <a:pt x="0" y="0"/>
                </a:moveTo>
                <a:cubicBezTo>
                  <a:pt x="93" y="65"/>
                  <a:pt x="156" y="318"/>
                  <a:pt x="558" y="390"/>
                </a:cubicBezTo>
                <a:cubicBezTo>
                  <a:pt x="959" y="453"/>
                  <a:pt x="2026" y="423"/>
                  <a:pt x="2412" y="432"/>
                </a:cubicBezTo>
              </a:path>
            </a:pathLst>
          </a:custGeom>
          <a:noFill/>
          <a:ln w="38100" cap="flat" cmpd="sng">
            <a:solidFill>
              <a:srgbClr val="009900"/>
            </a:solidFill>
            <a:prstDash val="solid"/>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86" name="Rectangle 41">
            <a:extLst>
              <a:ext uri="{FF2B5EF4-FFF2-40B4-BE49-F238E27FC236}">
                <a16:creationId xmlns:a16="http://schemas.microsoft.com/office/drawing/2014/main" id="{B87FB624-4166-674A-B3AB-E61FF504C187}"/>
              </a:ext>
            </a:extLst>
          </p:cNvPr>
          <p:cNvSpPr>
            <a:spLocks noChangeArrowheads="1"/>
          </p:cNvSpPr>
          <p:nvPr/>
        </p:nvSpPr>
        <p:spPr bwMode="auto">
          <a:xfrm>
            <a:off x="6457950" y="3614738"/>
            <a:ext cx="147638" cy="200025"/>
          </a:xfrm>
          <a:prstGeom prst="rect">
            <a:avLst/>
          </a:prstGeom>
          <a:solidFill>
            <a:srgbClr val="3333CC"/>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87" name="Freeform 42">
            <a:extLst>
              <a:ext uri="{FF2B5EF4-FFF2-40B4-BE49-F238E27FC236}">
                <a16:creationId xmlns:a16="http://schemas.microsoft.com/office/drawing/2014/main" id="{219FFC1B-3A12-DC4B-B53E-9BB5E48658B7}"/>
              </a:ext>
            </a:extLst>
          </p:cNvPr>
          <p:cNvSpPr>
            <a:spLocks/>
          </p:cNvSpPr>
          <p:nvPr/>
        </p:nvSpPr>
        <p:spPr bwMode="auto">
          <a:xfrm>
            <a:off x="4724400" y="3763963"/>
            <a:ext cx="4268598" cy="719137"/>
          </a:xfrm>
          <a:custGeom>
            <a:avLst/>
            <a:gdLst>
              <a:gd name="T0" fmla="*/ 0 w 2412"/>
              <a:gd name="T1" fmla="*/ 2147483647 h 453"/>
              <a:gd name="T2" fmla="*/ 2147483647 w 2412"/>
              <a:gd name="T3" fmla="*/ 2147483647 h 453"/>
              <a:gd name="T4" fmla="*/ 2147483647 w 2412"/>
              <a:gd name="T5" fmla="*/ 2147483647 h 453"/>
              <a:gd name="T6" fmla="*/ 0 60000 65536"/>
              <a:gd name="T7" fmla="*/ 0 60000 65536"/>
              <a:gd name="T8" fmla="*/ 0 60000 65536"/>
            </a:gdLst>
            <a:ahLst/>
            <a:cxnLst>
              <a:cxn ang="T6">
                <a:pos x="T0" y="T1"/>
              </a:cxn>
              <a:cxn ang="T7">
                <a:pos x="T2" y="T3"/>
              </a:cxn>
              <a:cxn ang="T8">
                <a:pos x="T4" y="T5"/>
              </a:cxn>
            </a:cxnLst>
            <a:rect l="0" t="0" r="r" b="b"/>
            <a:pathLst>
              <a:path w="2412" h="453">
                <a:moveTo>
                  <a:pt x="0" y="453"/>
                </a:moveTo>
                <a:cubicBezTo>
                  <a:pt x="93" y="388"/>
                  <a:pt x="156" y="134"/>
                  <a:pt x="558" y="63"/>
                </a:cubicBezTo>
                <a:cubicBezTo>
                  <a:pt x="959" y="0"/>
                  <a:pt x="2026" y="36"/>
                  <a:pt x="2412" y="29"/>
                </a:cubicBezTo>
              </a:path>
            </a:pathLst>
          </a:custGeom>
          <a:noFill/>
          <a:ln w="38100" cap="flat" cmpd="sng">
            <a:solidFill>
              <a:srgbClr val="3333CC"/>
            </a:solidFill>
            <a:prstDash val="solid"/>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88" name="Text Box 48">
            <a:extLst>
              <a:ext uri="{FF2B5EF4-FFF2-40B4-BE49-F238E27FC236}">
                <a16:creationId xmlns:a16="http://schemas.microsoft.com/office/drawing/2014/main" id="{1859B4C2-A97D-4B48-B306-9FC98BD5A129}"/>
              </a:ext>
            </a:extLst>
          </p:cNvPr>
          <p:cNvSpPr txBox="1">
            <a:spLocks noChangeArrowheads="1"/>
          </p:cNvSpPr>
          <p:nvPr/>
        </p:nvSpPr>
        <p:spPr bwMode="auto">
          <a:xfrm>
            <a:off x="2354381" y="4692948"/>
            <a:ext cx="2338269"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rPr>
              <a:t>TCP connection 2</a:t>
            </a:r>
          </a:p>
        </p:txBody>
      </p:sp>
      <p:grpSp>
        <p:nvGrpSpPr>
          <p:cNvPr id="89" name="Group 69">
            <a:extLst>
              <a:ext uri="{FF2B5EF4-FFF2-40B4-BE49-F238E27FC236}">
                <a16:creationId xmlns:a16="http://schemas.microsoft.com/office/drawing/2014/main" id="{E41C4D8C-20B4-204B-B9D2-EF53C43D06A8}"/>
              </a:ext>
            </a:extLst>
          </p:cNvPr>
          <p:cNvGrpSpPr>
            <a:grpSpLocks/>
          </p:cNvGrpSpPr>
          <p:nvPr/>
        </p:nvGrpSpPr>
        <p:grpSpPr bwMode="auto">
          <a:xfrm>
            <a:off x="3975100" y="2860675"/>
            <a:ext cx="766763" cy="704850"/>
            <a:chOff x="-44" y="1473"/>
            <a:chExt cx="981" cy="1105"/>
          </a:xfrm>
        </p:grpSpPr>
        <p:pic>
          <p:nvPicPr>
            <p:cNvPr id="90" name="Picture 70" descr="desktop_computer_stylized_medium">
              <a:extLst>
                <a:ext uri="{FF2B5EF4-FFF2-40B4-BE49-F238E27FC236}">
                  <a16:creationId xmlns:a16="http://schemas.microsoft.com/office/drawing/2014/main" id="{0A14B506-3AAE-F546-9A74-AC6072F150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 name="Freeform 71">
              <a:extLst>
                <a:ext uri="{FF2B5EF4-FFF2-40B4-BE49-F238E27FC236}">
                  <a16:creationId xmlns:a16="http://schemas.microsoft.com/office/drawing/2014/main" id="{F6DE560E-4DD1-2842-AD9C-065090AD3689}"/>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92" name="Group 72">
            <a:extLst>
              <a:ext uri="{FF2B5EF4-FFF2-40B4-BE49-F238E27FC236}">
                <a16:creationId xmlns:a16="http://schemas.microsoft.com/office/drawing/2014/main" id="{D4B132ED-F65A-8349-9956-0282CD84A913}"/>
              </a:ext>
            </a:extLst>
          </p:cNvPr>
          <p:cNvGrpSpPr>
            <a:grpSpLocks/>
          </p:cNvGrpSpPr>
          <p:nvPr/>
        </p:nvGrpSpPr>
        <p:grpSpPr bwMode="auto">
          <a:xfrm>
            <a:off x="3978275" y="4106863"/>
            <a:ext cx="766763" cy="704850"/>
            <a:chOff x="-44" y="1473"/>
            <a:chExt cx="981" cy="1105"/>
          </a:xfrm>
        </p:grpSpPr>
        <p:pic>
          <p:nvPicPr>
            <p:cNvPr id="93" name="Picture 73" descr="desktop_computer_stylized_medium">
              <a:extLst>
                <a:ext uri="{FF2B5EF4-FFF2-40B4-BE49-F238E27FC236}">
                  <a16:creationId xmlns:a16="http://schemas.microsoft.com/office/drawing/2014/main" id="{4A386E2E-C0EC-8A47-9B1E-88CB80A47D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4" name="Freeform 74">
              <a:extLst>
                <a:ext uri="{FF2B5EF4-FFF2-40B4-BE49-F238E27FC236}">
                  <a16:creationId xmlns:a16="http://schemas.microsoft.com/office/drawing/2014/main" id="{021EC07F-1EE7-F54E-88B9-7C2A3644AA1B}"/>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sp>
        <p:nvSpPr>
          <p:cNvPr id="36" name="Slide Number Placeholder 2">
            <a:extLst>
              <a:ext uri="{FF2B5EF4-FFF2-40B4-BE49-F238E27FC236}">
                <a16:creationId xmlns:a16="http://schemas.microsoft.com/office/drawing/2014/main" id="{BB114D03-0978-4146-94B8-68FCC4AA261B}"/>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137</a:t>
            </a:fld>
            <a:endParaRPr lang="en-US" dirty="0"/>
          </a:p>
        </p:txBody>
      </p:sp>
    </p:spTree>
    <p:extLst>
      <p:ext uri="{BB962C8B-B14F-4D97-AF65-F5344CB8AC3E}">
        <p14:creationId xmlns:p14="http://schemas.microsoft.com/office/powerpoint/2010/main" val="3041573620"/>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34526"/>
            <a:ext cx="11393310" cy="894622"/>
          </a:xfrm>
        </p:spPr>
        <p:txBody>
          <a:bodyPr>
            <a:normAutofit/>
          </a:bodyPr>
          <a:lstStyle/>
          <a:p>
            <a:r>
              <a:rPr lang="en-US" sz="4800" dirty="0"/>
              <a:t>Q: is TCP Fair?</a:t>
            </a:r>
            <a:endParaRPr lang="en-US" sz="4400" b="0" dirty="0"/>
          </a:p>
        </p:txBody>
      </p:sp>
      <p:sp>
        <p:nvSpPr>
          <p:cNvPr id="37" name="Rectangle 3">
            <a:extLst>
              <a:ext uri="{FF2B5EF4-FFF2-40B4-BE49-F238E27FC236}">
                <a16:creationId xmlns:a16="http://schemas.microsoft.com/office/drawing/2014/main" id="{F376200C-B032-3845-A02F-653A6DB1CA80}"/>
              </a:ext>
            </a:extLst>
          </p:cNvPr>
          <p:cNvSpPr txBox="1">
            <a:spLocks noChangeArrowheads="1"/>
          </p:cNvSpPr>
          <p:nvPr/>
        </p:nvSpPr>
        <p:spPr>
          <a:xfrm>
            <a:off x="1028116" y="1209675"/>
            <a:ext cx="10643184" cy="4648200"/>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charset="0"/>
              <a:buNone/>
              <a:tabLst/>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Example: two competing TCP sessions:</a:t>
            </a:r>
          </a:p>
          <a:p>
            <a:pPr marL="457200" marR="0" lvl="0" indent="-215900" algn="l" defTabSz="914400" rtl="0" eaLnBrk="1" fontAlgn="auto" latinLnBrk="0" hangingPunct="1">
              <a:lnSpc>
                <a:spcPct val="90000"/>
              </a:lnSpc>
              <a:spcBef>
                <a:spcPts val="1000"/>
              </a:spcBef>
              <a:spcAft>
                <a:spcPts val="0"/>
              </a:spcAft>
              <a:buClr>
                <a:srgbClr val="0000A3"/>
              </a:buClr>
              <a:buSzTx/>
              <a:buFont typeface="Wingdings" charset="2"/>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additive increase gives slope of 1, as throughout increases</a:t>
            </a:r>
          </a:p>
          <a:p>
            <a:pPr marL="457200" marR="0" lvl="0" indent="-215900" algn="l" defTabSz="914400" rtl="0" eaLnBrk="1" fontAlgn="auto" latinLnBrk="0" hangingPunct="1">
              <a:lnSpc>
                <a:spcPct val="90000"/>
              </a:lnSpc>
              <a:spcBef>
                <a:spcPts val="1000"/>
              </a:spcBef>
              <a:spcAft>
                <a:spcPts val="0"/>
              </a:spcAft>
              <a:buClr>
                <a:srgbClr val="0000A3"/>
              </a:buClr>
              <a:buSzTx/>
              <a:buFont typeface="Wingdings" charset="2"/>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multiplicative decrease decreases throughput proportionally </a:t>
            </a:r>
          </a:p>
        </p:txBody>
      </p:sp>
      <p:sp>
        <p:nvSpPr>
          <p:cNvPr id="58" name="Line 4">
            <a:extLst>
              <a:ext uri="{FF2B5EF4-FFF2-40B4-BE49-F238E27FC236}">
                <a16:creationId xmlns:a16="http://schemas.microsoft.com/office/drawing/2014/main" id="{DBA281FC-CC2B-3B4C-8CA6-4EDCC95E7FC5}"/>
              </a:ext>
            </a:extLst>
          </p:cNvPr>
          <p:cNvSpPr>
            <a:spLocks noChangeShapeType="1"/>
          </p:cNvSpPr>
          <p:nvPr/>
        </p:nvSpPr>
        <p:spPr bwMode="auto">
          <a:xfrm>
            <a:off x="1701800" y="6091237"/>
            <a:ext cx="3638550" cy="0"/>
          </a:xfrm>
          <a:prstGeom prst="line">
            <a:avLst/>
          </a:prstGeom>
          <a:noFill/>
          <a:ln w="3810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59" name="Line 5">
            <a:extLst>
              <a:ext uri="{FF2B5EF4-FFF2-40B4-BE49-F238E27FC236}">
                <a16:creationId xmlns:a16="http://schemas.microsoft.com/office/drawing/2014/main" id="{B4E196DB-854B-3549-98E9-F41F0D1F00AE}"/>
              </a:ext>
            </a:extLst>
          </p:cNvPr>
          <p:cNvSpPr>
            <a:spLocks noChangeShapeType="1"/>
          </p:cNvSpPr>
          <p:nvPr/>
        </p:nvSpPr>
        <p:spPr bwMode="auto">
          <a:xfrm flipV="1">
            <a:off x="1701800" y="2995612"/>
            <a:ext cx="0" cy="3086100"/>
          </a:xfrm>
          <a:prstGeom prst="line">
            <a:avLst/>
          </a:prstGeom>
          <a:noFill/>
          <a:ln w="3810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60" name="Line 6">
            <a:extLst>
              <a:ext uri="{FF2B5EF4-FFF2-40B4-BE49-F238E27FC236}">
                <a16:creationId xmlns:a16="http://schemas.microsoft.com/office/drawing/2014/main" id="{5542C2C0-67F6-994A-AEFC-E5B2460F1F4B}"/>
              </a:ext>
            </a:extLst>
          </p:cNvPr>
          <p:cNvSpPr>
            <a:spLocks noChangeShapeType="1"/>
          </p:cNvSpPr>
          <p:nvPr/>
        </p:nvSpPr>
        <p:spPr bwMode="auto">
          <a:xfrm rot="-2938105" flipH="1" flipV="1">
            <a:off x="1095375" y="4730750"/>
            <a:ext cx="3560763" cy="14287"/>
          </a:xfrm>
          <a:prstGeom prst="line">
            <a:avLst/>
          </a:prstGeom>
          <a:noFill/>
          <a:ln w="19050">
            <a:solidFill>
              <a:srgbClr val="000000"/>
            </a:solidFill>
            <a:prstDash val="dash"/>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62" name="Line 7">
            <a:extLst>
              <a:ext uri="{FF2B5EF4-FFF2-40B4-BE49-F238E27FC236}">
                <a16:creationId xmlns:a16="http://schemas.microsoft.com/office/drawing/2014/main" id="{7A0A4AB6-5EF9-8440-BAF1-06A321FDC132}"/>
              </a:ext>
            </a:extLst>
          </p:cNvPr>
          <p:cNvSpPr>
            <a:spLocks noChangeShapeType="1"/>
          </p:cNvSpPr>
          <p:nvPr/>
        </p:nvSpPr>
        <p:spPr bwMode="auto">
          <a:xfrm>
            <a:off x="1682750" y="3243262"/>
            <a:ext cx="2819400" cy="2809875"/>
          </a:xfrm>
          <a:prstGeom prst="line">
            <a:avLst/>
          </a:prstGeom>
          <a:noFill/>
          <a:ln w="38100">
            <a:solidFill>
              <a:srgbClr val="3333CC"/>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63" name="Text Box 8">
            <a:extLst>
              <a:ext uri="{FF2B5EF4-FFF2-40B4-BE49-F238E27FC236}">
                <a16:creationId xmlns:a16="http://schemas.microsoft.com/office/drawing/2014/main" id="{17AEECBA-CCAD-AA47-9887-C9E20B6826AC}"/>
              </a:ext>
            </a:extLst>
          </p:cNvPr>
          <p:cNvSpPr txBox="1">
            <a:spLocks noChangeArrowheads="1"/>
          </p:cNvSpPr>
          <p:nvPr/>
        </p:nvSpPr>
        <p:spPr bwMode="auto">
          <a:xfrm>
            <a:off x="1331913" y="3071812"/>
            <a:ext cx="403225" cy="39687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Arial" charset="0"/>
                <a:ea typeface="ＭＳ Ｐゴシック" charset="0"/>
                <a:cs typeface="+mn-cs"/>
              </a:rPr>
              <a:t>R</a:t>
            </a:r>
            <a:endParaRPr kumimoji="0" lang="en-US" sz="1000" b="0" i="0" u="none" strike="noStrike" kern="1200" cap="none" spc="0" normalizeH="0" baseline="0" noProof="0">
              <a:ln>
                <a:noFill/>
              </a:ln>
              <a:solidFill>
                <a:srgbClr val="000000"/>
              </a:solidFill>
              <a:effectLst/>
              <a:uLnTx/>
              <a:uFillTx/>
              <a:latin typeface="Arial" charset="0"/>
              <a:ea typeface="ＭＳ Ｐゴシック" charset="0"/>
              <a:cs typeface="+mn-cs"/>
            </a:endParaRPr>
          </a:p>
        </p:txBody>
      </p:sp>
      <p:sp>
        <p:nvSpPr>
          <p:cNvPr id="64" name="Text Box 9">
            <a:extLst>
              <a:ext uri="{FF2B5EF4-FFF2-40B4-BE49-F238E27FC236}">
                <a16:creationId xmlns:a16="http://schemas.microsoft.com/office/drawing/2014/main" id="{5D2A8ED6-62FA-AA4E-B95C-0B1A80981086}"/>
              </a:ext>
            </a:extLst>
          </p:cNvPr>
          <p:cNvSpPr txBox="1">
            <a:spLocks noChangeArrowheads="1"/>
          </p:cNvSpPr>
          <p:nvPr/>
        </p:nvSpPr>
        <p:spPr bwMode="auto">
          <a:xfrm>
            <a:off x="4284663" y="6119812"/>
            <a:ext cx="403225" cy="39687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Arial" charset="0"/>
                <a:ea typeface="ＭＳ Ｐゴシック" charset="0"/>
                <a:cs typeface="+mn-cs"/>
              </a:rPr>
              <a:t>R</a:t>
            </a:r>
            <a:endParaRPr kumimoji="0" lang="en-US" sz="1000" b="0" i="0" u="none" strike="noStrike" kern="1200" cap="none" spc="0" normalizeH="0" baseline="0" noProof="0">
              <a:ln>
                <a:noFill/>
              </a:ln>
              <a:solidFill>
                <a:srgbClr val="000000"/>
              </a:solidFill>
              <a:effectLst/>
              <a:uLnTx/>
              <a:uFillTx/>
              <a:latin typeface="Arial" charset="0"/>
              <a:ea typeface="ＭＳ Ｐゴシック" charset="0"/>
              <a:cs typeface="+mn-cs"/>
            </a:endParaRPr>
          </a:p>
        </p:txBody>
      </p:sp>
      <p:sp>
        <p:nvSpPr>
          <p:cNvPr id="65" name="Text Box 10">
            <a:extLst>
              <a:ext uri="{FF2B5EF4-FFF2-40B4-BE49-F238E27FC236}">
                <a16:creationId xmlns:a16="http://schemas.microsoft.com/office/drawing/2014/main" id="{B2E2FDC0-B672-3448-804D-624A98C1841A}"/>
              </a:ext>
            </a:extLst>
          </p:cNvPr>
          <p:cNvSpPr txBox="1">
            <a:spLocks noChangeArrowheads="1"/>
          </p:cNvSpPr>
          <p:nvPr/>
        </p:nvSpPr>
        <p:spPr bwMode="auto">
          <a:xfrm>
            <a:off x="2560638" y="3062287"/>
            <a:ext cx="3546475" cy="36671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cs typeface="+mn-cs"/>
              </a:rPr>
              <a:t>equal bandwidth share</a:t>
            </a:r>
            <a:endParaRPr kumimoji="0" lang="en-US" sz="1000" b="0" i="0" u="none" strike="noStrike" kern="1200" cap="none" spc="0" normalizeH="0" baseline="0" noProof="0">
              <a:ln>
                <a:noFill/>
              </a:ln>
              <a:solidFill>
                <a:srgbClr val="000000"/>
              </a:solidFill>
              <a:effectLst/>
              <a:uLnTx/>
              <a:uFillTx/>
              <a:latin typeface="Arial" charset="0"/>
              <a:ea typeface="ＭＳ Ｐゴシック" charset="0"/>
              <a:cs typeface="+mn-cs"/>
            </a:endParaRPr>
          </a:p>
        </p:txBody>
      </p:sp>
      <p:sp>
        <p:nvSpPr>
          <p:cNvPr id="66" name="Text Box 11">
            <a:extLst>
              <a:ext uri="{FF2B5EF4-FFF2-40B4-BE49-F238E27FC236}">
                <a16:creationId xmlns:a16="http://schemas.microsoft.com/office/drawing/2014/main" id="{14F93699-B5A1-D14D-8FB0-AA9B53890B69}"/>
              </a:ext>
            </a:extLst>
          </p:cNvPr>
          <p:cNvSpPr txBox="1">
            <a:spLocks noChangeArrowheads="1"/>
          </p:cNvSpPr>
          <p:nvPr/>
        </p:nvSpPr>
        <p:spPr bwMode="auto">
          <a:xfrm>
            <a:off x="1141413" y="6100762"/>
            <a:ext cx="3546475" cy="36671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cs typeface="+mn-cs"/>
              </a:rPr>
              <a:t>Connection 1 throughput</a:t>
            </a:r>
            <a:endParaRPr kumimoji="0" lang="en-US" sz="1000" b="0" i="0" u="none" strike="noStrike" kern="1200" cap="none" spc="0" normalizeH="0" baseline="0" noProof="0">
              <a:ln>
                <a:noFill/>
              </a:ln>
              <a:solidFill>
                <a:srgbClr val="000000"/>
              </a:solidFill>
              <a:effectLst/>
              <a:uLnTx/>
              <a:uFillTx/>
              <a:latin typeface="Arial" charset="0"/>
              <a:ea typeface="ＭＳ Ｐゴシック" charset="0"/>
              <a:cs typeface="+mn-cs"/>
            </a:endParaRPr>
          </a:p>
        </p:txBody>
      </p:sp>
      <p:sp>
        <p:nvSpPr>
          <p:cNvPr id="67" name="Text Box 12">
            <a:extLst>
              <a:ext uri="{FF2B5EF4-FFF2-40B4-BE49-F238E27FC236}">
                <a16:creationId xmlns:a16="http://schemas.microsoft.com/office/drawing/2014/main" id="{21CCCAB1-09D9-8E4C-AB43-05B1CC4E61F5}"/>
              </a:ext>
            </a:extLst>
          </p:cNvPr>
          <p:cNvSpPr txBox="1">
            <a:spLocks noChangeArrowheads="1"/>
          </p:cNvSpPr>
          <p:nvPr/>
        </p:nvSpPr>
        <p:spPr bwMode="auto">
          <a:xfrm rot="-5396642">
            <a:off x="-273844" y="4639469"/>
            <a:ext cx="3546475" cy="36671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charset="0"/>
                <a:ea typeface="ＭＳ Ｐゴシック" charset="0"/>
                <a:cs typeface="+mn-cs"/>
              </a:rPr>
              <a:t>Connection 2 throughput</a:t>
            </a:r>
            <a:endParaRPr kumimoji="0" lang="en-US" sz="1000" b="0" i="0" u="none" strike="noStrike" kern="1200" cap="none" spc="0" normalizeH="0" baseline="0" noProof="0">
              <a:ln>
                <a:noFill/>
              </a:ln>
              <a:solidFill>
                <a:srgbClr val="000000"/>
              </a:solidFill>
              <a:effectLst/>
              <a:uLnTx/>
              <a:uFillTx/>
              <a:latin typeface="Arial" charset="0"/>
              <a:ea typeface="ＭＳ Ｐゴシック" charset="0"/>
              <a:cs typeface="+mn-cs"/>
            </a:endParaRPr>
          </a:p>
        </p:txBody>
      </p:sp>
      <p:sp>
        <p:nvSpPr>
          <p:cNvPr id="68" name="Line 13">
            <a:extLst>
              <a:ext uri="{FF2B5EF4-FFF2-40B4-BE49-F238E27FC236}">
                <a16:creationId xmlns:a16="http://schemas.microsoft.com/office/drawing/2014/main" id="{5F5EBC46-A27F-8D4B-BB71-A9A69889B2CA}"/>
              </a:ext>
            </a:extLst>
          </p:cNvPr>
          <p:cNvSpPr>
            <a:spLocks noChangeShapeType="1"/>
          </p:cNvSpPr>
          <p:nvPr/>
        </p:nvSpPr>
        <p:spPr bwMode="auto">
          <a:xfrm rot="-2938105" flipH="1" flipV="1">
            <a:off x="2805112" y="5348288"/>
            <a:ext cx="1293813" cy="4762"/>
          </a:xfrm>
          <a:prstGeom prst="line">
            <a:avLst/>
          </a:prstGeom>
          <a:noFill/>
          <a:ln w="19050">
            <a:solidFill>
              <a:srgbClr val="C00000"/>
            </a:solidFill>
            <a:round/>
            <a:headEnd type="triangle" w="med" len="me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69" name="Text Box 14">
            <a:extLst>
              <a:ext uri="{FF2B5EF4-FFF2-40B4-BE49-F238E27FC236}">
                <a16:creationId xmlns:a16="http://schemas.microsoft.com/office/drawing/2014/main" id="{40C340D3-D186-C146-A88F-B4C6DA375773}"/>
              </a:ext>
            </a:extLst>
          </p:cNvPr>
          <p:cNvSpPr txBox="1">
            <a:spLocks noChangeArrowheads="1"/>
          </p:cNvSpPr>
          <p:nvPr/>
        </p:nvSpPr>
        <p:spPr bwMode="auto">
          <a:xfrm>
            <a:off x="3475038" y="4919662"/>
            <a:ext cx="4537075" cy="33655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Arial" charset="0"/>
                <a:ea typeface="ＭＳ Ｐゴシック" charset="0"/>
                <a:cs typeface="+mn-cs"/>
              </a:rPr>
              <a:t>congestion avoidance: additive increase</a:t>
            </a:r>
            <a:endParaRPr kumimoji="0" lang="en-US" sz="1000" b="0" i="0" u="none" strike="noStrike" kern="1200" cap="none" spc="0" normalizeH="0" baseline="0" noProof="0">
              <a:ln>
                <a:noFill/>
              </a:ln>
              <a:solidFill>
                <a:srgbClr val="000000"/>
              </a:solidFill>
              <a:effectLst/>
              <a:uLnTx/>
              <a:uFillTx/>
              <a:latin typeface="Arial" charset="0"/>
              <a:ea typeface="ＭＳ Ｐゴシック" charset="0"/>
              <a:cs typeface="+mn-cs"/>
            </a:endParaRPr>
          </a:p>
        </p:txBody>
      </p:sp>
      <p:sp>
        <p:nvSpPr>
          <p:cNvPr id="70" name="Line 15">
            <a:extLst>
              <a:ext uri="{FF2B5EF4-FFF2-40B4-BE49-F238E27FC236}">
                <a16:creationId xmlns:a16="http://schemas.microsoft.com/office/drawing/2014/main" id="{F674B59D-1466-9848-98C7-F85A4B7C2667}"/>
              </a:ext>
            </a:extLst>
          </p:cNvPr>
          <p:cNvSpPr>
            <a:spLocks noChangeShapeType="1"/>
          </p:cNvSpPr>
          <p:nvPr/>
        </p:nvSpPr>
        <p:spPr bwMode="auto">
          <a:xfrm flipH="1">
            <a:off x="2692400" y="4881562"/>
            <a:ext cx="1171575" cy="631825"/>
          </a:xfrm>
          <a:prstGeom prst="line">
            <a:avLst/>
          </a:prstGeom>
          <a:noFill/>
          <a:ln w="19050">
            <a:solidFill>
              <a:srgbClr val="C0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71" name="Text Box 16">
            <a:extLst>
              <a:ext uri="{FF2B5EF4-FFF2-40B4-BE49-F238E27FC236}">
                <a16:creationId xmlns:a16="http://schemas.microsoft.com/office/drawing/2014/main" id="{0A077D32-CBC6-0E40-85C7-A1E8D5167F22}"/>
              </a:ext>
            </a:extLst>
          </p:cNvPr>
          <p:cNvSpPr txBox="1">
            <a:spLocks noChangeArrowheads="1"/>
          </p:cNvSpPr>
          <p:nvPr/>
        </p:nvSpPr>
        <p:spPr bwMode="auto">
          <a:xfrm>
            <a:off x="4006850" y="4675187"/>
            <a:ext cx="3460750" cy="33655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Arial" charset="0"/>
                <a:ea typeface="ＭＳ Ｐゴシック" charset="0"/>
                <a:cs typeface="+mn-cs"/>
              </a:rPr>
              <a:t>loss: decrease window by factor of 2</a:t>
            </a:r>
            <a:endParaRPr kumimoji="0" lang="en-US" sz="1000" b="0" i="0" u="none" strike="noStrike" kern="1200" cap="none" spc="0" normalizeH="0" baseline="0" noProof="0">
              <a:ln>
                <a:noFill/>
              </a:ln>
              <a:solidFill>
                <a:srgbClr val="000000"/>
              </a:solidFill>
              <a:effectLst/>
              <a:uLnTx/>
              <a:uFillTx/>
              <a:latin typeface="Arial" charset="0"/>
              <a:ea typeface="ＭＳ Ｐゴシック" charset="0"/>
              <a:cs typeface="+mn-cs"/>
            </a:endParaRPr>
          </a:p>
        </p:txBody>
      </p:sp>
      <p:sp>
        <p:nvSpPr>
          <p:cNvPr id="72" name="Line 17">
            <a:extLst>
              <a:ext uri="{FF2B5EF4-FFF2-40B4-BE49-F238E27FC236}">
                <a16:creationId xmlns:a16="http://schemas.microsoft.com/office/drawing/2014/main" id="{B9476A6C-10EE-1541-8903-FE6263CE8822}"/>
              </a:ext>
            </a:extLst>
          </p:cNvPr>
          <p:cNvSpPr>
            <a:spLocks noChangeShapeType="1"/>
          </p:cNvSpPr>
          <p:nvPr/>
        </p:nvSpPr>
        <p:spPr bwMode="auto">
          <a:xfrm rot="-2938105" flipH="1" flipV="1">
            <a:off x="2484438" y="5021262"/>
            <a:ext cx="1303337" cy="23813"/>
          </a:xfrm>
          <a:prstGeom prst="line">
            <a:avLst/>
          </a:prstGeom>
          <a:noFill/>
          <a:ln w="19050">
            <a:solidFill>
              <a:srgbClr val="C00000"/>
            </a:solidFill>
            <a:round/>
            <a:headEnd type="triangle" w="med" len="me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73" name="Text Box 18">
            <a:extLst>
              <a:ext uri="{FF2B5EF4-FFF2-40B4-BE49-F238E27FC236}">
                <a16:creationId xmlns:a16="http://schemas.microsoft.com/office/drawing/2014/main" id="{FCED3372-6EB5-0244-B6B3-A1566B98227B}"/>
              </a:ext>
            </a:extLst>
          </p:cNvPr>
          <p:cNvSpPr txBox="1">
            <a:spLocks noChangeArrowheads="1"/>
          </p:cNvSpPr>
          <p:nvPr/>
        </p:nvSpPr>
        <p:spPr bwMode="auto">
          <a:xfrm>
            <a:off x="3189288" y="4433887"/>
            <a:ext cx="4537075" cy="33655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Arial" charset="0"/>
                <a:ea typeface="ＭＳ Ｐゴシック" charset="0"/>
                <a:cs typeface="+mn-cs"/>
              </a:rPr>
              <a:t>congestion avoidance: additive increase</a:t>
            </a:r>
            <a:endParaRPr kumimoji="0" lang="en-US" sz="1000" b="0" i="0" u="none" strike="noStrike" kern="1200" cap="none" spc="0" normalizeH="0" baseline="0" noProof="0">
              <a:ln>
                <a:noFill/>
              </a:ln>
              <a:solidFill>
                <a:srgbClr val="000000"/>
              </a:solidFill>
              <a:effectLst/>
              <a:uLnTx/>
              <a:uFillTx/>
              <a:latin typeface="Arial" charset="0"/>
              <a:ea typeface="ＭＳ Ｐゴシック" charset="0"/>
              <a:cs typeface="+mn-cs"/>
            </a:endParaRPr>
          </a:p>
        </p:txBody>
      </p:sp>
      <p:sp>
        <p:nvSpPr>
          <p:cNvPr id="74" name="Line 19">
            <a:extLst>
              <a:ext uri="{FF2B5EF4-FFF2-40B4-BE49-F238E27FC236}">
                <a16:creationId xmlns:a16="http://schemas.microsoft.com/office/drawing/2014/main" id="{4E5DDD32-0D26-E049-B9F7-C4FBF7E6512E}"/>
              </a:ext>
            </a:extLst>
          </p:cNvPr>
          <p:cNvSpPr>
            <a:spLocks noChangeShapeType="1"/>
          </p:cNvSpPr>
          <p:nvPr/>
        </p:nvSpPr>
        <p:spPr bwMode="auto">
          <a:xfrm flipH="1">
            <a:off x="2549525" y="4595812"/>
            <a:ext cx="981075" cy="765175"/>
          </a:xfrm>
          <a:prstGeom prst="line">
            <a:avLst/>
          </a:prstGeom>
          <a:noFill/>
          <a:ln w="19050">
            <a:solidFill>
              <a:srgbClr val="C0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75" name="Text Box 20">
            <a:extLst>
              <a:ext uri="{FF2B5EF4-FFF2-40B4-BE49-F238E27FC236}">
                <a16:creationId xmlns:a16="http://schemas.microsoft.com/office/drawing/2014/main" id="{A03E8186-B72C-F340-B288-4F7DBF876180}"/>
              </a:ext>
            </a:extLst>
          </p:cNvPr>
          <p:cNvSpPr txBox="1">
            <a:spLocks noChangeArrowheads="1"/>
          </p:cNvSpPr>
          <p:nvPr/>
        </p:nvSpPr>
        <p:spPr bwMode="auto">
          <a:xfrm>
            <a:off x="3606800" y="4227512"/>
            <a:ext cx="3460750" cy="33655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Arial" charset="0"/>
                <a:ea typeface="ＭＳ Ｐゴシック" charset="0"/>
                <a:cs typeface="+mn-cs"/>
              </a:rPr>
              <a:t>loss: decrease window by factor of 2</a:t>
            </a:r>
            <a:endParaRPr kumimoji="0" lang="en-US" sz="1000" b="0" i="0" u="none" strike="noStrike" kern="1200" cap="none" spc="0" normalizeH="0" baseline="0" noProof="0">
              <a:ln>
                <a:noFill/>
              </a:ln>
              <a:solidFill>
                <a:srgbClr val="000000"/>
              </a:solidFill>
              <a:effectLst/>
              <a:uLnTx/>
              <a:uFillTx/>
              <a:latin typeface="Arial" charset="0"/>
              <a:ea typeface="ＭＳ Ｐゴシック" charset="0"/>
              <a:cs typeface="+mn-cs"/>
            </a:endParaRPr>
          </a:p>
        </p:txBody>
      </p:sp>
      <p:sp>
        <p:nvSpPr>
          <p:cNvPr id="76" name="Line 21">
            <a:extLst>
              <a:ext uri="{FF2B5EF4-FFF2-40B4-BE49-F238E27FC236}">
                <a16:creationId xmlns:a16="http://schemas.microsoft.com/office/drawing/2014/main" id="{23ACBCF3-355B-D845-A208-0AA50EB86E08}"/>
              </a:ext>
            </a:extLst>
          </p:cNvPr>
          <p:cNvSpPr>
            <a:spLocks noChangeShapeType="1"/>
          </p:cNvSpPr>
          <p:nvPr/>
        </p:nvSpPr>
        <p:spPr bwMode="auto">
          <a:xfrm rot="-2938105" flipH="1" flipV="1">
            <a:off x="2340769" y="4874419"/>
            <a:ext cx="1279525" cy="14287"/>
          </a:xfrm>
          <a:prstGeom prst="line">
            <a:avLst/>
          </a:prstGeom>
          <a:noFill/>
          <a:ln w="19050">
            <a:solidFill>
              <a:srgbClr val="C00000"/>
            </a:solidFill>
            <a:round/>
            <a:headEnd type="triangle" w="med" len="me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77" name="Line 22">
            <a:extLst>
              <a:ext uri="{FF2B5EF4-FFF2-40B4-BE49-F238E27FC236}">
                <a16:creationId xmlns:a16="http://schemas.microsoft.com/office/drawing/2014/main" id="{E273C730-C7D8-1A43-9E3B-00ABA35C5306}"/>
              </a:ext>
            </a:extLst>
          </p:cNvPr>
          <p:cNvSpPr>
            <a:spLocks noChangeShapeType="1"/>
          </p:cNvSpPr>
          <p:nvPr/>
        </p:nvSpPr>
        <p:spPr bwMode="auto">
          <a:xfrm flipH="1">
            <a:off x="2482850" y="4414837"/>
            <a:ext cx="911225" cy="889000"/>
          </a:xfrm>
          <a:prstGeom prst="line">
            <a:avLst/>
          </a:prstGeom>
          <a:noFill/>
          <a:ln w="19050">
            <a:solidFill>
              <a:srgbClr val="C0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78" name="Line 23">
            <a:extLst>
              <a:ext uri="{FF2B5EF4-FFF2-40B4-BE49-F238E27FC236}">
                <a16:creationId xmlns:a16="http://schemas.microsoft.com/office/drawing/2014/main" id="{D3308B5F-47D8-A74E-B415-FFCEF8B0042F}"/>
              </a:ext>
            </a:extLst>
          </p:cNvPr>
          <p:cNvSpPr>
            <a:spLocks noChangeShapeType="1"/>
          </p:cNvSpPr>
          <p:nvPr/>
        </p:nvSpPr>
        <p:spPr bwMode="auto">
          <a:xfrm rot="-2938105" flipH="1" flipV="1">
            <a:off x="2261394" y="4810919"/>
            <a:ext cx="1279525" cy="14287"/>
          </a:xfrm>
          <a:prstGeom prst="line">
            <a:avLst/>
          </a:prstGeom>
          <a:noFill/>
          <a:ln w="19050">
            <a:solidFill>
              <a:srgbClr val="C00000"/>
            </a:solidFill>
            <a:round/>
            <a:headEnd type="triangle" w="med" len="me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grpSp>
        <p:nvGrpSpPr>
          <p:cNvPr id="8" name="Group 7">
            <a:extLst>
              <a:ext uri="{FF2B5EF4-FFF2-40B4-BE49-F238E27FC236}">
                <a16:creationId xmlns:a16="http://schemas.microsoft.com/office/drawing/2014/main" id="{27161D4D-6036-7840-9C2A-DD136DFE6AC3}"/>
              </a:ext>
            </a:extLst>
          </p:cNvPr>
          <p:cNvGrpSpPr/>
          <p:nvPr/>
        </p:nvGrpSpPr>
        <p:grpSpPr>
          <a:xfrm>
            <a:off x="7983110" y="3205277"/>
            <a:ext cx="3864041" cy="2713458"/>
            <a:chOff x="7983110" y="3205277"/>
            <a:chExt cx="3864041" cy="2713458"/>
          </a:xfrm>
        </p:grpSpPr>
        <p:sp>
          <p:nvSpPr>
            <p:cNvPr id="4" name="TextBox 3">
              <a:extLst>
                <a:ext uri="{FF2B5EF4-FFF2-40B4-BE49-F238E27FC236}">
                  <a16:creationId xmlns:a16="http://schemas.microsoft.com/office/drawing/2014/main" id="{4F689499-145C-2146-9B69-DB52B42A4EDB}"/>
                </a:ext>
              </a:extLst>
            </p:cNvPr>
            <p:cNvSpPr txBox="1"/>
            <p:nvPr/>
          </p:nvSpPr>
          <p:spPr>
            <a:xfrm>
              <a:off x="8130707" y="3671674"/>
              <a:ext cx="3703160" cy="2197525"/>
            </a:xfrm>
            <a:prstGeom prst="rect">
              <a:avLst/>
            </a:prstGeom>
            <a:noFill/>
          </p:spPr>
          <p:txBody>
            <a:bodyPr wrap="square"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2800" b="0" i="1" u="none" strike="noStrike" kern="1200" cap="none" spc="0" normalizeH="0" baseline="0" noProof="0" dirty="0">
                  <a:ln>
                    <a:noFill/>
                  </a:ln>
                  <a:solidFill>
                    <a:srgbClr val="C00000"/>
                  </a:solidFill>
                  <a:effectLst/>
                  <a:uLnTx/>
                  <a:uFillTx/>
                  <a:latin typeface="Calibri" panose="020F0502020204030204"/>
                  <a:ea typeface="+mn-ea"/>
                  <a:cs typeface="+mn-cs"/>
                </a:rPr>
                <a:t>A: </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Yes, under idealized assumptions:</a:t>
              </a:r>
            </a:p>
            <a:p>
              <a:pPr marL="342900" marR="0" lvl="0" indent="-228600" algn="l" defTabSz="914400" rtl="0" eaLnBrk="1" fontAlgn="auto" latinLnBrk="0" hangingPunct="1">
                <a:lnSpc>
                  <a:spcPct val="90000"/>
                </a:lnSpc>
                <a:spcBef>
                  <a:spcPts val="0"/>
                </a:spcBef>
                <a:spcAft>
                  <a:spcPts val="0"/>
                </a:spcAft>
                <a:buClr>
                  <a:srgbClr val="0000A8"/>
                </a:buClr>
                <a:buSzTx/>
                <a:buFont typeface="Wingdings" pitchFamily="2" charset="2"/>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same RTT</a:t>
              </a:r>
            </a:p>
            <a:p>
              <a:pPr marL="342900" marR="0" lvl="0" indent="-228600" algn="l" defTabSz="914400" rtl="0" eaLnBrk="1" fontAlgn="auto" latinLnBrk="0" hangingPunct="1">
                <a:lnSpc>
                  <a:spcPct val="90000"/>
                </a:lnSpc>
                <a:spcBef>
                  <a:spcPts val="0"/>
                </a:spcBef>
                <a:spcAft>
                  <a:spcPts val="0"/>
                </a:spcAft>
                <a:buClr>
                  <a:srgbClr val="0000A8"/>
                </a:buClr>
                <a:buSzTx/>
                <a:buFont typeface="Wingdings" pitchFamily="2" charset="2"/>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fixed number of sessions only in congestion avoidance </a:t>
              </a:r>
            </a:p>
          </p:txBody>
        </p:sp>
        <p:sp>
          <p:nvSpPr>
            <p:cNvPr id="5" name="Rectangle 4">
              <a:extLst>
                <a:ext uri="{FF2B5EF4-FFF2-40B4-BE49-F238E27FC236}">
                  <a16:creationId xmlns:a16="http://schemas.microsoft.com/office/drawing/2014/main" id="{81B3A82D-3CAE-9B48-AD89-484CB7470DDC}"/>
                </a:ext>
              </a:extLst>
            </p:cNvPr>
            <p:cNvSpPr/>
            <p:nvPr/>
          </p:nvSpPr>
          <p:spPr>
            <a:xfrm>
              <a:off x="7983110" y="3468687"/>
              <a:ext cx="3864041" cy="2450048"/>
            </a:xfrm>
            <a:prstGeom prst="rect">
              <a:avLst/>
            </a:prstGeom>
            <a:noFill/>
            <a:ln w="222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0810BBF2-F84D-F54A-8EA9-8C4CDEC1F8FC}"/>
                </a:ext>
              </a:extLst>
            </p:cNvPr>
            <p:cNvSpPr/>
            <p:nvPr/>
          </p:nvSpPr>
          <p:spPr>
            <a:xfrm>
              <a:off x="8338252" y="3328994"/>
              <a:ext cx="1762727" cy="2555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7AF32648-965E-544D-9501-D321D85B1D2E}"/>
                </a:ext>
              </a:extLst>
            </p:cNvPr>
            <p:cNvSpPr txBox="1"/>
            <p:nvPr/>
          </p:nvSpPr>
          <p:spPr>
            <a:xfrm>
              <a:off x="8332482" y="3205277"/>
              <a:ext cx="1768497"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1" u="none" strike="noStrike" kern="1200" cap="none" spc="0" normalizeH="0" baseline="0" noProof="0" dirty="0">
                  <a:ln>
                    <a:noFill/>
                  </a:ln>
                  <a:solidFill>
                    <a:srgbClr val="C00000"/>
                  </a:solidFill>
                  <a:effectLst/>
                  <a:uLnTx/>
                  <a:uFillTx/>
                  <a:latin typeface="Calibri" panose="020F0502020204030204"/>
                  <a:ea typeface="+mn-ea"/>
                  <a:cs typeface="+mn-cs"/>
                </a:rPr>
                <a:t>Is</a:t>
              </a:r>
              <a:r>
                <a:rPr kumimoji="0" lang="en-US" sz="2800" b="0" i="0" u="none" strike="noStrike" kern="1200" cap="none" spc="0" normalizeH="0" baseline="0" noProof="0" dirty="0">
                  <a:ln>
                    <a:noFill/>
                  </a:ln>
                  <a:solidFill>
                    <a:srgbClr val="C00000"/>
                  </a:solidFill>
                  <a:effectLst/>
                  <a:uLnTx/>
                  <a:uFillTx/>
                  <a:latin typeface="Calibri" panose="020F0502020204030204"/>
                  <a:ea typeface="+mn-ea"/>
                  <a:cs typeface="+mn-cs"/>
                </a:rPr>
                <a:t> TCP fair?</a:t>
              </a:r>
            </a:p>
          </p:txBody>
        </p:sp>
      </p:grpSp>
      <p:sp>
        <p:nvSpPr>
          <p:cNvPr id="9" name="Oval 8">
            <a:extLst>
              <a:ext uri="{FF2B5EF4-FFF2-40B4-BE49-F238E27FC236}">
                <a16:creationId xmlns:a16="http://schemas.microsoft.com/office/drawing/2014/main" id="{7F874365-E6FC-E74F-ABF0-F2402AFDE7DD}"/>
              </a:ext>
            </a:extLst>
          </p:cNvPr>
          <p:cNvSpPr/>
          <p:nvPr/>
        </p:nvSpPr>
        <p:spPr>
          <a:xfrm>
            <a:off x="2998274" y="5695379"/>
            <a:ext cx="166255" cy="166255"/>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Slide Number Placeholder 2">
            <a:extLst>
              <a:ext uri="{FF2B5EF4-FFF2-40B4-BE49-F238E27FC236}">
                <a16:creationId xmlns:a16="http://schemas.microsoft.com/office/drawing/2014/main" id="{06E0EBD2-9213-6D40-8DF6-4E431B8B6AC1}"/>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138</a:t>
            </a:fld>
            <a:endParaRPr lang="en-US" dirty="0"/>
          </a:p>
        </p:txBody>
      </p:sp>
    </p:spTree>
    <p:extLst>
      <p:ext uri="{BB962C8B-B14F-4D97-AF65-F5344CB8AC3E}">
        <p14:creationId xmlns:p14="http://schemas.microsoft.com/office/powerpoint/2010/main" val="12958246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8"/>
                                        </p:tgtEl>
                                        <p:attrNameLst>
                                          <p:attrName>style.visibility</p:attrName>
                                        </p:attrNameLst>
                                      </p:cBhvr>
                                      <p:to>
                                        <p:strVal val="visible"/>
                                      </p:to>
                                    </p:set>
                                    <p:animEffect transition="in" filter="wipe(left)">
                                      <p:cBhvr>
                                        <p:cTn id="7" dur="500"/>
                                        <p:tgtEl>
                                          <p:spTgt spid="68"/>
                                        </p:tgtEl>
                                      </p:cBhvr>
                                    </p:animEffect>
                                  </p:childTnLst>
                                </p:cTn>
                              </p:par>
                              <p:par>
                                <p:cTn id="8" presetID="9" presetClass="exit" presetSubtype="0" fill="hold" grpId="0" nodeType="withEffect">
                                  <p:stCondLst>
                                    <p:cond delay="0"/>
                                  </p:stCondLst>
                                  <p:childTnLst>
                                    <p:animEffect transition="out" filter="dissolve">
                                      <p:cBhvr>
                                        <p:cTn id="9" dur="500"/>
                                        <p:tgtEl>
                                          <p:spTgt spid="9"/>
                                        </p:tgtEl>
                                      </p:cBhvr>
                                    </p:animEffect>
                                    <p:set>
                                      <p:cBhvr>
                                        <p:cTn id="10" dur="1" fill="hold">
                                          <p:stCondLst>
                                            <p:cond delay="499"/>
                                          </p:stCondLst>
                                        </p:cTn>
                                        <p:tgtEl>
                                          <p:spTgt spid="9"/>
                                        </p:tgtEl>
                                        <p:attrNameLst>
                                          <p:attrName>style.visibility</p:attrName>
                                        </p:attrNameLst>
                                      </p:cBhvr>
                                      <p:to>
                                        <p:strVal val="hidden"/>
                                      </p:to>
                                    </p:set>
                                  </p:childTnLst>
                                </p:cTn>
                              </p:par>
                            </p:childTnLst>
                          </p:cTn>
                        </p:par>
                        <p:par>
                          <p:cTn id="11" fill="hold">
                            <p:stCondLst>
                              <p:cond delay="500"/>
                            </p:stCondLst>
                            <p:childTnLst>
                              <p:par>
                                <p:cTn id="12" presetID="9" presetClass="entr" presetSubtype="0" fill="hold" grpId="0" nodeType="afterEffect">
                                  <p:stCondLst>
                                    <p:cond delay="0"/>
                                  </p:stCondLst>
                                  <p:childTnLst>
                                    <p:set>
                                      <p:cBhvr>
                                        <p:cTn id="13" dur="1" fill="hold">
                                          <p:stCondLst>
                                            <p:cond delay="0"/>
                                          </p:stCondLst>
                                        </p:cTn>
                                        <p:tgtEl>
                                          <p:spTgt spid="69"/>
                                        </p:tgtEl>
                                        <p:attrNameLst>
                                          <p:attrName>style.visibility</p:attrName>
                                        </p:attrNameLst>
                                      </p:cBhvr>
                                      <p:to>
                                        <p:strVal val="visible"/>
                                      </p:to>
                                    </p:set>
                                    <p:animEffect transition="in" filter="dissolve">
                                      <p:cBhvr>
                                        <p:cTn id="14" dur="500"/>
                                        <p:tgtEl>
                                          <p:spTgt spid="69"/>
                                        </p:tgtEl>
                                      </p:cBhvr>
                                    </p:animEffect>
                                  </p:childTnLst>
                                  <p:subTnLst>
                                    <p:set>
                                      <p:cBhvr override="childStyle">
                                        <p:cTn dur="1" fill="hold" display="0" masterRel="nextClick" afterEffect="1"/>
                                        <p:tgtEl>
                                          <p:spTgt spid="69"/>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22" presetClass="entr" presetSubtype="2" fill="hold" nodeType="clickEffect">
                                  <p:stCondLst>
                                    <p:cond delay="0"/>
                                  </p:stCondLst>
                                  <p:childTnLst>
                                    <p:set>
                                      <p:cBhvr>
                                        <p:cTn id="18" dur="1" fill="hold">
                                          <p:stCondLst>
                                            <p:cond delay="0"/>
                                          </p:stCondLst>
                                        </p:cTn>
                                        <p:tgtEl>
                                          <p:spTgt spid="70"/>
                                        </p:tgtEl>
                                        <p:attrNameLst>
                                          <p:attrName>style.visibility</p:attrName>
                                        </p:attrNameLst>
                                      </p:cBhvr>
                                      <p:to>
                                        <p:strVal val="visible"/>
                                      </p:to>
                                    </p:set>
                                    <p:animEffect transition="in" filter="wipe(right)">
                                      <p:cBhvr>
                                        <p:cTn id="19" dur="500"/>
                                        <p:tgtEl>
                                          <p:spTgt spid="70"/>
                                        </p:tgtEl>
                                      </p:cBhvr>
                                    </p:animEffect>
                                  </p:childTnLst>
                                </p:cTn>
                              </p:par>
                            </p:childTnLst>
                          </p:cTn>
                        </p:par>
                        <p:par>
                          <p:cTn id="20" fill="hold">
                            <p:stCondLst>
                              <p:cond delay="500"/>
                            </p:stCondLst>
                            <p:childTnLst>
                              <p:par>
                                <p:cTn id="21" presetID="9" presetClass="entr" presetSubtype="0" fill="hold" grpId="0" nodeType="afterEffect">
                                  <p:stCondLst>
                                    <p:cond delay="0"/>
                                  </p:stCondLst>
                                  <p:childTnLst>
                                    <p:set>
                                      <p:cBhvr>
                                        <p:cTn id="22" dur="1" fill="hold">
                                          <p:stCondLst>
                                            <p:cond delay="0"/>
                                          </p:stCondLst>
                                        </p:cTn>
                                        <p:tgtEl>
                                          <p:spTgt spid="71"/>
                                        </p:tgtEl>
                                        <p:attrNameLst>
                                          <p:attrName>style.visibility</p:attrName>
                                        </p:attrNameLst>
                                      </p:cBhvr>
                                      <p:to>
                                        <p:strVal val="visible"/>
                                      </p:to>
                                    </p:set>
                                    <p:animEffect transition="in" filter="dissolve">
                                      <p:cBhvr>
                                        <p:cTn id="23" dur="500"/>
                                        <p:tgtEl>
                                          <p:spTgt spid="71"/>
                                        </p:tgtEl>
                                      </p:cBhvr>
                                    </p:animEffect>
                                  </p:childTnLst>
                                  <p:subTnLst>
                                    <p:set>
                                      <p:cBhvr override="childStyle">
                                        <p:cTn dur="1" fill="hold" display="0" masterRel="nextClick" afterEffect="1"/>
                                        <p:tgtEl>
                                          <p:spTgt spid="71"/>
                                        </p:tgtEl>
                                        <p:attrNameLst>
                                          <p:attrName>style.visibility</p:attrName>
                                        </p:attrNameLst>
                                      </p:cBhvr>
                                      <p:to>
                                        <p:strVal val="hidden"/>
                                      </p:to>
                                    </p:set>
                                  </p:sub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72"/>
                                        </p:tgtEl>
                                        <p:attrNameLst>
                                          <p:attrName>style.visibility</p:attrName>
                                        </p:attrNameLst>
                                      </p:cBhvr>
                                      <p:to>
                                        <p:strVal val="visible"/>
                                      </p:to>
                                    </p:set>
                                    <p:animEffect transition="in" filter="wipe(left)">
                                      <p:cBhvr>
                                        <p:cTn id="28" dur="500"/>
                                        <p:tgtEl>
                                          <p:spTgt spid="72"/>
                                        </p:tgtEl>
                                      </p:cBhvr>
                                    </p:animEffect>
                                  </p:childTnLst>
                                </p:cTn>
                              </p:par>
                            </p:childTnLst>
                          </p:cTn>
                        </p:par>
                        <p:par>
                          <p:cTn id="29" fill="hold">
                            <p:stCondLst>
                              <p:cond delay="500"/>
                            </p:stCondLst>
                            <p:childTnLst>
                              <p:par>
                                <p:cTn id="30" presetID="9" presetClass="entr" presetSubtype="0" fill="hold" grpId="0" nodeType="afterEffect">
                                  <p:stCondLst>
                                    <p:cond delay="0"/>
                                  </p:stCondLst>
                                  <p:childTnLst>
                                    <p:set>
                                      <p:cBhvr>
                                        <p:cTn id="31" dur="1" fill="hold">
                                          <p:stCondLst>
                                            <p:cond delay="0"/>
                                          </p:stCondLst>
                                        </p:cTn>
                                        <p:tgtEl>
                                          <p:spTgt spid="73"/>
                                        </p:tgtEl>
                                        <p:attrNameLst>
                                          <p:attrName>style.visibility</p:attrName>
                                        </p:attrNameLst>
                                      </p:cBhvr>
                                      <p:to>
                                        <p:strVal val="visible"/>
                                      </p:to>
                                    </p:set>
                                    <p:animEffect transition="in" filter="dissolve">
                                      <p:cBhvr>
                                        <p:cTn id="32" dur="500"/>
                                        <p:tgtEl>
                                          <p:spTgt spid="73"/>
                                        </p:tgtEl>
                                      </p:cBhvr>
                                    </p:animEffect>
                                  </p:childTnLst>
                                  <p:subTnLst>
                                    <p:set>
                                      <p:cBhvr override="childStyle">
                                        <p:cTn dur="1" fill="hold" display="0" masterRel="nextClick" afterEffect="1"/>
                                        <p:tgtEl>
                                          <p:spTgt spid="73"/>
                                        </p:tgtEl>
                                        <p:attrNameLst>
                                          <p:attrName>style.visibility</p:attrName>
                                        </p:attrNameLst>
                                      </p:cBhvr>
                                      <p:to>
                                        <p:strVal val="hidden"/>
                                      </p:to>
                                    </p:set>
                                  </p:subTnLst>
                                </p:cTn>
                              </p:par>
                            </p:childTnLst>
                          </p:cTn>
                        </p:par>
                      </p:childTnLst>
                    </p:cTn>
                  </p:par>
                  <p:par>
                    <p:cTn id="33" fill="hold">
                      <p:stCondLst>
                        <p:cond delay="indefinite"/>
                      </p:stCondLst>
                      <p:childTnLst>
                        <p:par>
                          <p:cTn id="34" fill="hold">
                            <p:stCondLst>
                              <p:cond delay="0"/>
                            </p:stCondLst>
                            <p:childTnLst>
                              <p:par>
                                <p:cTn id="35" presetID="22" presetClass="entr" presetSubtype="2" fill="hold" nodeType="clickEffect">
                                  <p:stCondLst>
                                    <p:cond delay="0"/>
                                  </p:stCondLst>
                                  <p:childTnLst>
                                    <p:set>
                                      <p:cBhvr>
                                        <p:cTn id="36" dur="1" fill="hold">
                                          <p:stCondLst>
                                            <p:cond delay="0"/>
                                          </p:stCondLst>
                                        </p:cTn>
                                        <p:tgtEl>
                                          <p:spTgt spid="74"/>
                                        </p:tgtEl>
                                        <p:attrNameLst>
                                          <p:attrName>style.visibility</p:attrName>
                                        </p:attrNameLst>
                                      </p:cBhvr>
                                      <p:to>
                                        <p:strVal val="visible"/>
                                      </p:to>
                                    </p:set>
                                    <p:animEffect transition="in" filter="wipe(right)">
                                      <p:cBhvr>
                                        <p:cTn id="37" dur="500"/>
                                        <p:tgtEl>
                                          <p:spTgt spid="74"/>
                                        </p:tgtEl>
                                      </p:cBhvr>
                                    </p:animEffect>
                                  </p:childTnLst>
                                </p:cTn>
                              </p:par>
                            </p:childTnLst>
                          </p:cTn>
                        </p:par>
                        <p:par>
                          <p:cTn id="38" fill="hold">
                            <p:stCondLst>
                              <p:cond delay="500"/>
                            </p:stCondLst>
                            <p:childTnLst>
                              <p:par>
                                <p:cTn id="39" presetID="9" presetClass="entr" presetSubtype="0" fill="hold" grpId="0" nodeType="afterEffect">
                                  <p:stCondLst>
                                    <p:cond delay="0"/>
                                  </p:stCondLst>
                                  <p:childTnLst>
                                    <p:set>
                                      <p:cBhvr>
                                        <p:cTn id="40" dur="1" fill="hold">
                                          <p:stCondLst>
                                            <p:cond delay="0"/>
                                          </p:stCondLst>
                                        </p:cTn>
                                        <p:tgtEl>
                                          <p:spTgt spid="75"/>
                                        </p:tgtEl>
                                        <p:attrNameLst>
                                          <p:attrName>style.visibility</p:attrName>
                                        </p:attrNameLst>
                                      </p:cBhvr>
                                      <p:to>
                                        <p:strVal val="visible"/>
                                      </p:to>
                                    </p:set>
                                    <p:animEffect transition="in" filter="dissolve">
                                      <p:cBhvr>
                                        <p:cTn id="41" dur="500"/>
                                        <p:tgtEl>
                                          <p:spTgt spid="75"/>
                                        </p:tgtEl>
                                      </p:cBhvr>
                                    </p:animEffect>
                                  </p:childTnLst>
                                  <p:subTnLst>
                                    <p:set>
                                      <p:cBhvr override="childStyle">
                                        <p:cTn dur="1" fill="hold" display="0" masterRel="nextClick" afterEffect="1"/>
                                        <p:tgtEl>
                                          <p:spTgt spid="75"/>
                                        </p:tgtEl>
                                        <p:attrNameLst>
                                          <p:attrName>style.visibility</p:attrName>
                                        </p:attrNameLst>
                                      </p:cBhvr>
                                      <p:to>
                                        <p:strVal val="hidden"/>
                                      </p:to>
                                    </p:set>
                                  </p:subTnLst>
                                </p:cTn>
                              </p:par>
                            </p:childTnLst>
                          </p:cTn>
                        </p:par>
                      </p:childTnLst>
                    </p:cTn>
                  </p:par>
                  <p:par>
                    <p:cTn id="42" fill="hold">
                      <p:stCondLst>
                        <p:cond delay="indefinite"/>
                      </p:stCondLst>
                      <p:childTnLst>
                        <p:par>
                          <p:cTn id="43" fill="hold">
                            <p:stCondLst>
                              <p:cond delay="0"/>
                            </p:stCondLst>
                            <p:childTnLst>
                              <p:par>
                                <p:cTn id="44" presetID="22" presetClass="entr" presetSubtype="8" fill="hold" nodeType="clickEffect">
                                  <p:stCondLst>
                                    <p:cond delay="0"/>
                                  </p:stCondLst>
                                  <p:childTnLst>
                                    <p:set>
                                      <p:cBhvr>
                                        <p:cTn id="45" dur="1" fill="hold">
                                          <p:stCondLst>
                                            <p:cond delay="0"/>
                                          </p:stCondLst>
                                        </p:cTn>
                                        <p:tgtEl>
                                          <p:spTgt spid="76"/>
                                        </p:tgtEl>
                                        <p:attrNameLst>
                                          <p:attrName>style.visibility</p:attrName>
                                        </p:attrNameLst>
                                      </p:cBhvr>
                                      <p:to>
                                        <p:strVal val="visible"/>
                                      </p:to>
                                    </p:set>
                                    <p:animEffect transition="in" filter="wipe(left)">
                                      <p:cBhvr>
                                        <p:cTn id="46" dur="500"/>
                                        <p:tgtEl>
                                          <p:spTgt spid="76"/>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2" fill="hold" nodeType="clickEffect">
                                  <p:stCondLst>
                                    <p:cond delay="0"/>
                                  </p:stCondLst>
                                  <p:childTnLst>
                                    <p:set>
                                      <p:cBhvr>
                                        <p:cTn id="50" dur="1" fill="hold">
                                          <p:stCondLst>
                                            <p:cond delay="0"/>
                                          </p:stCondLst>
                                        </p:cTn>
                                        <p:tgtEl>
                                          <p:spTgt spid="77"/>
                                        </p:tgtEl>
                                        <p:attrNameLst>
                                          <p:attrName>style.visibility</p:attrName>
                                        </p:attrNameLst>
                                      </p:cBhvr>
                                      <p:to>
                                        <p:strVal val="visible"/>
                                      </p:to>
                                    </p:set>
                                    <p:animEffect transition="in" filter="wipe(right)">
                                      <p:cBhvr>
                                        <p:cTn id="51" dur="500"/>
                                        <p:tgtEl>
                                          <p:spTgt spid="77"/>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nodeType="clickEffect">
                                  <p:stCondLst>
                                    <p:cond delay="0"/>
                                  </p:stCondLst>
                                  <p:childTnLst>
                                    <p:set>
                                      <p:cBhvr>
                                        <p:cTn id="55" dur="1" fill="hold">
                                          <p:stCondLst>
                                            <p:cond delay="0"/>
                                          </p:stCondLst>
                                        </p:cTn>
                                        <p:tgtEl>
                                          <p:spTgt spid="78"/>
                                        </p:tgtEl>
                                        <p:attrNameLst>
                                          <p:attrName>style.visibility</p:attrName>
                                        </p:attrNameLst>
                                      </p:cBhvr>
                                      <p:to>
                                        <p:strVal val="visible"/>
                                      </p:to>
                                    </p:set>
                                    <p:animEffect transition="in" filter="wipe(left)">
                                      <p:cBhvr>
                                        <p:cTn id="56" dur="500"/>
                                        <p:tgtEl>
                                          <p:spTgt spid="78"/>
                                        </p:tgtEl>
                                      </p:cBhvr>
                                    </p:animEffect>
                                  </p:childTnLst>
                                </p:cTn>
                              </p:par>
                            </p:childTnLst>
                          </p:cTn>
                        </p:par>
                      </p:childTnLst>
                    </p:cTn>
                  </p:par>
                  <p:par>
                    <p:cTn id="57" fill="hold">
                      <p:stCondLst>
                        <p:cond delay="indefinite"/>
                      </p:stCondLst>
                      <p:childTnLst>
                        <p:par>
                          <p:cTn id="58" fill="hold">
                            <p:stCondLst>
                              <p:cond delay="0"/>
                            </p:stCondLst>
                            <p:childTnLst>
                              <p:par>
                                <p:cTn id="59" presetID="9" presetClass="entr" presetSubtype="0" fill="hold" nodeType="clickEffect">
                                  <p:stCondLst>
                                    <p:cond delay="0"/>
                                  </p:stCondLst>
                                  <p:childTnLst>
                                    <p:set>
                                      <p:cBhvr>
                                        <p:cTn id="60" dur="1" fill="hold">
                                          <p:stCondLst>
                                            <p:cond delay="0"/>
                                          </p:stCondLst>
                                        </p:cTn>
                                        <p:tgtEl>
                                          <p:spTgt spid="8"/>
                                        </p:tgtEl>
                                        <p:attrNameLst>
                                          <p:attrName>style.visibility</p:attrName>
                                        </p:attrNameLst>
                                      </p:cBhvr>
                                      <p:to>
                                        <p:strVal val="visible"/>
                                      </p:to>
                                    </p:set>
                                    <p:animEffect transition="in" filter="dissolve">
                                      <p:cBhvr>
                                        <p:cTn id="6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autoUpdateAnimBg="0"/>
      <p:bldP spid="71" grpId="0" autoUpdateAnimBg="0"/>
      <p:bldP spid="73" grpId="0" autoUpdateAnimBg="0"/>
      <p:bldP spid="75" grpId="0" autoUpdateAnimBg="0"/>
      <p:bldP spid="9" grpId="0" animBg="1"/>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80345" y="261078"/>
            <a:ext cx="10834510" cy="894622"/>
          </a:xfrm>
        </p:spPr>
        <p:txBody>
          <a:bodyPr>
            <a:normAutofit/>
          </a:bodyPr>
          <a:lstStyle/>
          <a:p>
            <a:r>
              <a:rPr lang="en-US" sz="4800" dirty="0"/>
              <a:t>Fairness: must all network apps be “fair”?</a:t>
            </a:r>
            <a:endParaRPr lang="en-US" sz="4400" b="0" dirty="0"/>
          </a:p>
        </p:txBody>
      </p:sp>
      <p:sp>
        <p:nvSpPr>
          <p:cNvPr id="30" name="Rectangle 3">
            <a:extLst>
              <a:ext uri="{FF2B5EF4-FFF2-40B4-BE49-F238E27FC236}">
                <a16:creationId xmlns:a16="http://schemas.microsoft.com/office/drawing/2014/main" id="{BC3F9D5B-2A52-F04E-8551-FB9FA3EB2D43}"/>
              </a:ext>
            </a:extLst>
          </p:cNvPr>
          <p:cNvSpPr txBox="1">
            <a:spLocks noChangeArrowheads="1"/>
          </p:cNvSpPr>
          <p:nvPr/>
        </p:nvSpPr>
        <p:spPr>
          <a:xfrm>
            <a:off x="749300" y="1219200"/>
            <a:ext cx="5207000" cy="4648200"/>
          </a:xfrm>
          <a:prstGeom prst="rect">
            <a:avLst/>
          </a:prstGeom>
        </p:spPr>
        <p:txBody>
          <a:bodyPr vert="horz" lIns="91440" tIns="45720" rIns="91440" bIns="45720" rtlCol="0">
            <a:normAutofit lnSpcReduction="10000"/>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charset="0"/>
              <a:buNone/>
              <a:tabLst/>
              <a:defRPr/>
            </a:pPr>
            <a:r>
              <a:rPr kumimoji="0" lang="en-US" sz="3200" b="0" i="0" u="none" strike="noStrike" kern="1200" cap="none" spc="0" normalizeH="0" baseline="0" noProof="0" dirty="0">
                <a:ln>
                  <a:noFill/>
                </a:ln>
                <a:solidFill>
                  <a:srgbClr val="000099"/>
                </a:solidFill>
                <a:effectLst/>
                <a:uLnTx/>
                <a:uFillTx/>
                <a:latin typeface="Calibri" panose="020F0502020204030204"/>
                <a:ea typeface="+mn-ea"/>
                <a:cs typeface="+mn-cs"/>
              </a:rPr>
              <a:t>Fairness and UDP</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charset="2"/>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multimedia apps often do not use TCP</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do not want rate throttled by congestion control</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charset="2"/>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instead use UDP:</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send audio/video at constant rate, tolerate packet loss</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there is no “Internet police” policing use of congestion control</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charset="2"/>
              <a:buChar char="§"/>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1" name="Rectangle 4">
            <a:extLst>
              <a:ext uri="{FF2B5EF4-FFF2-40B4-BE49-F238E27FC236}">
                <a16:creationId xmlns:a16="http://schemas.microsoft.com/office/drawing/2014/main" id="{87BD890A-15A2-C240-921B-F2A9B54123D0}"/>
              </a:ext>
            </a:extLst>
          </p:cNvPr>
          <p:cNvSpPr txBox="1">
            <a:spLocks noChangeArrowheads="1"/>
          </p:cNvSpPr>
          <p:nvPr/>
        </p:nvSpPr>
        <p:spPr>
          <a:xfrm>
            <a:off x="6210301" y="1193800"/>
            <a:ext cx="5575300" cy="5067300"/>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
                <a:srgbClr val="0000A3"/>
              </a:buClr>
              <a:buSzTx/>
              <a:buFont typeface="Wingdings" charset="0"/>
              <a:buNone/>
              <a:tabLst/>
              <a:defRPr/>
            </a:pPr>
            <a:r>
              <a:rPr kumimoji="0" lang="en-US" sz="3200" b="0" i="0" u="none" strike="noStrike" kern="1200" cap="none" spc="0" normalizeH="0" baseline="0" noProof="0" dirty="0">
                <a:ln>
                  <a:noFill/>
                </a:ln>
                <a:solidFill>
                  <a:srgbClr val="000099"/>
                </a:solidFill>
                <a:effectLst/>
                <a:uLnTx/>
                <a:uFillTx/>
                <a:latin typeface="Calibri" panose="020F0502020204030204"/>
                <a:ea typeface="+mn-ea"/>
                <a:cs typeface="+mn-cs"/>
              </a:rPr>
              <a:t>Fairness, parallel TCP connections</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charset="2"/>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application can open </a:t>
            </a:r>
            <a:r>
              <a:rPr kumimoji="0" lang="en-US" sz="2800" b="0" i="1" u="none" strike="noStrike" kern="1200" cap="none" spc="0" normalizeH="0" baseline="0" noProof="0" dirty="0">
                <a:ln>
                  <a:noFill/>
                </a:ln>
                <a:solidFill>
                  <a:prstClr val="black"/>
                </a:solidFill>
                <a:effectLst/>
                <a:uLnTx/>
                <a:uFillTx/>
                <a:latin typeface="Calibri" panose="020F0502020204030204"/>
                <a:ea typeface="+mn-ea"/>
                <a:cs typeface="+mn-cs"/>
              </a:rPr>
              <a:t>multiple</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parallel connections between two hosts</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charset="2"/>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web browsers do this , e.g., link of rate R with 9 existing connections:</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new app asks for 1 TCP, gets rate R/10</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new app asks for 11 TCPs, gets R/2 </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charset="2"/>
              <a:buChar char="§"/>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charset="2"/>
              <a:buChar char="§"/>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Slide Number Placeholder 2">
            <a:extLst>
              <a:ext uri="{FF2B5EF4-FFF2-40B4-BE49-F238E27FC236}">
                <a16:creationId xmlns:a16="http://schemas.microsoft.com/office/drawing/2014/main" id="{3FCF3160-EC3C-DC4B-A6F8-97BCA1C983A2}"/>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139</a:t>
            </a:fld>
            <a:endParaRPr lang="en-US" dirty="0"/>
          </a:p>
        </p:txBody>
      </p:sp>
    </p:spTree>
    <p:extLst>
      <p:ext uri="{BB962C8B-B14F-4D97-AF65-F5344CB8AC3E}">
        <p14:creationId xmlns:p14="http://schemas.microsoft.com/office/powerpoint/2010/main" val="966755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dissolve">
                                      <p:cBhvr>
                                        <p:cTn id="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08AF567B-A744-BF46-B80D-389C2E4393B6}"/>
              </a:ext>
            </a:extLst>
          </p:cNvPr>
          <p:cNvGrpSpPr/>
          <p:nvPr/>
        </p:nvGrpSpPr>
        <p:grpSpPr>
          <a:xfrm>
            <a:off x="141514" y="827314"/>
            <a:ext cx="11908971" cy="4739615"/>
            <a:chOff x="2511281" y="3262667"/>
            <a:chExt cx="7770812" cy="3121540"/>
          </a:xfrm>
        </p:grpSpPr>
        <p:sp>
          <p:nvSpPr>
            <p:cNvPr id="132" name="Freeform 157">
              <a:extLst>
                <a:ext uri="{FF2B5EF4-FFF2-40B4-BE49-F238E27FC236}">
                  <a16:creationId xmlns:a16="http://schemas.microsoft.com/office/drawing/2014/main" id="{511A693F-4BF3-344C-BDC6-28BAA983976E}"/>
                </a:ext>
              </a:extLst>
            </p:cNvPr>
            <p:cNvSpPr>
              <a:spLocks/>
            </p:cNvSpPr>
            <p:nvPr/>
          </p:nvSpPr>
          <p:spPr bwMode="auto">
            <a:xfrm>
              <a:off x="5108431" y="3572744"/>
              <a:ext cx="552450" cy="2082800"/>
            </a:xfrm>
            <a:custGeom>
              <a:avLst/>
              <a:gdLst>
                <a:gd name="T0" fmla="*/ 0 w 348"/>
                <a:gd name="T1" fmla="*/ 2147483647 h 1312"/>
                <a:gd name="T2" fmla="*/ 2147483647 w 348"/>
                <a:gd name="T3" fmla="*/ 0 h 1312"/>
                <a:gd name="T4" fmla="*/ 2147483647 w 348"/>
                <a:gd name="T5" fmla="*/ 2147483647 h 1312"/>
                <a:gd name="T6" fmla="*/ 2147483647 w 348"/>
                <a:gd name="T7" fmla="*/ 2147483647 h 1312"/>
                <a:gd name="T8" fmla="*/ 0 w 348"/>
                <a:gd name="T9" fmla="*/ 2147483647 h 13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48" h="1312">
                  <a:moveTo>
                    <a:pt x="0" y="1306"/>
                  </a:moveTo>
                  <a:lnTo>
                    <a:pt x="348" y="0"/>
                  </a:lnTo>
                  <a:lnTo>
                    <a:pt x="342" y="1258"/>
                  </a:lnTo>
                  <a:lnTo>
                    <a:pt x="180" y="1312"/>
                  </a:lnTo>
                  <a:lnTo>
                    <a:pt x="0" y="1306"/>
                  </a:lnTo>
                  <a:close/>
                </a:path>
              </a:pathLst>
            </a:custGeom>
            <a:gradFill rotWithShape="1">
              <a:gsLst>
                <a:gs pos="0">
                  <a:srgbClr val="FFFFFF"/>
                </a:gs>
                <a:gs pos="100000">
                  <a:srgbClr val="B2B2B2"/>
                </a:gs>
              </a:gsLst>
              <a:lin ang="0" scaled="1"/>
            </a:gradFill>
            <a:ln w="9525">
              <a:solidFill>
                <a:srgbClr val="DDDDDD"/>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45" name="Rectangle 23">
              <a:extLst>
                <a:ext uri="{FF2B5EF4-FFF2-40B4-BE49-F238E27FC236}">
                  <a16:creationId xmlns:a16="http://schemas.microsoft.com/office/drawing/2014/main" id="{F1314FFD-BA11-A042-BA84-1061E3729058}"/>
                </a:ext>
              </a:extLst>
            </p:cNvPr>
            <p:cNvSpPr>
              <a:spLocks noChangeArrowheads="1"/>
            </p:cNvSpPr>
            <p:nvPr/>
          </p:nvSpPr>
          <p:spPr bwMode="auto">
            <a:xfrm>
              <a:off x="5656118" y="3623544"/>
              <a:ext cx="1497013" cy="1981200"/>
            </a:xfrm>
            <a:prstGeom prst="rect">
              <a:avLst/>
            </a:prstGeom>
            <a:solidFill>
              <a:srgbClr val="00009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36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46" name="Rectangle 24">
              <a:extLst>
                <a:ext uri="{FF2B5EF4-FFF2-40B4-BE49-F238E27FC236}">
                  <a16:creationId xmlns:a16="http://schemas.microsoft.com/office/drawing/2014/main" id="{89D8A59C-E128-B74A-B94F-06FAC9DB7326}"/>
                </a:ext>
              </a:extLst>
            </p:cNvPr>
            <p:cNvSpPr>
              <a:spLocks noChangeArrowheads="1"/>
            </p:cNvSpPr>
            <p:nvPr/>
          </p:nvSpPr>
          <p:spPr bwMode="auto">
            <a:xfrm>
              <a:off x="5621193" y="3677519"/>
              <a:ext cx="1473200" cy="1979613"/>
            </a:xfrm>
            <a:prstGeom prst="rect">
              <a:avLst/>
            </a:prstGeom>
            <a:solidFill>
              <a:srgbClr val="FFFFFF"/>
            </a:solidFill>
            <a:ln w="28575">
              <a:solidFill>
                <a:srgbClr val="000000"/>
              </a:solidFill>
              <a:miter lim="800000"/>
              <a:headEnd/>
              <a:tailEnd/>
            </a:ln>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36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47" name="Line 25">
              <a:extLst>
                <a:ext uri="{FF2B5EF4-FFF2-40B4-BE49-F238E27FC236}">
                  <a16:creationId xmlns:a16="http://schemas.microsoft.com/office/drawing/2014/main" id="{B922FB1F-8B1A-1843-A740-29E910EB3E97}"/>
                </a:ext>
              </a:extLst>
            </p:cNvPr>
            <p:cNvSpPr>
              <a:spLocks noChangeShapeType="1"/>
            </p:cNvSpPr>
            <p:nvPr/>
          </p:nvSpPr>
          <p:spPr bwMode="auto">
            <a:xfrm>
              <a:off x="5627543" y="4447457"/>
              <a:ext cx="1460500" cy="3175"/>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48" name="Text Box 26">
              <a:extLst>
                <a:ext uri="{FF2B5EF4-FFF2-40B4-BE49-F238E27FC236}">
                  <a16:creationId xmlns:a16="http://schemas.microsoft.com/office/drawing/2014/main" id="{BE3B5056-5F96-5946-AEC3-17140DB163F4}"/>
                </a:ext>
              </a:extLst>
            </p:cNvPr>
            <p:cNvSpPr txBox="1">
              <a:spLocks noChangeArrowheads="1"/>
            </p:cNvSpPr>
            <p:nvPr/>
          </p:nvSpPr>
          <p:spPr bwMode="auto">
            <a:xfrm>
              <a:off x="5698981" y="4480178"/>
              <a:ext cx="1317625" cy="2899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transport</a:t>
              </a:r>
            </a:p>
          </p:txBody>
        </p:sp>
        <p:sp>
          <p:nvSpPr>
            <p:cNvPr id="149" name="Line 27">
              <a:extLst>
                <a:ext uri="{FF2B5EF4-FFF2-40B4-BE49-F238E27FC236}">
                  <a16:creationId xmlns:a16="http://schemas.microsoft.com/office/drawing/2014/main" id="{FF1A214D-FBCE-7342-8332-F3FA9C577B4A}"/>
                </a:ext>
              </a:extLst>
            </p:cNvPr>
            <p:cNvSpPr>
              <a:spLocks noChangeShapeType="1"/>
            </p:cNvSpPr>
            <p:nvPr/>
          </p:nvSpPr>
          <p:spPr bwMode="auto">
            <a:xfrm>
              <a:off x="5629131" y="4764957"/>
              <a:ext cx="1457325" cy="0"/>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51" name="Text Box 26">
              <a:extLst>
                <a:ext uri="{FF2B5EF4-FFF2-40B4-BE49-F238E27FC236}">
                  <a16:creationId xmlns:a16="http://schemas.microsoft.com/office/drawing/2014/main" id="{50D62C6A-4C80-854F-A4B8-723E99A5A7F0}"/>
                </a:ext>
              </a:extLst>
            </p:cNvPr>
            <p:cNvSpPr txBox="1">
              <a:spLocks noChangeArrowheads="1"/>
            </p:cNvSpPr>
            <p:nvPr/>
          </p:nvSpPr>
          <p:spPr bwMode="auto">
            <a:xfrm>
              <a:off x="5692631" y="5377884"/>
              <a:ext cx="1317625" cy="2899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physical</a:t>
              </a:r>
            </a:p>
          </p:txBody>
        </p:sp>
        <p:sp>
          <p:nvSpPr>
            <p:cNvPr id="152" name="Text Box 26">
              <a:extLst>
                <a:ext uri="{FF2B5EF4-FFF2-40B4-BE49-F238E27FC236}">
                  <a16:creationId xmlns:a16="http://schemas.microsoft.com/office/drawing/2014/main" id="{A79D3A45-C33B-7046-9088-A02FAACCA14B}"/>
                </a:ext>
              </a:extLst>
            </p:cNvPr>
            <p:cNvSpPr txBox="1">
              <a:spLocks noChangeArrowheads="1"/>
            </p:cNvSpPr>
            <p:nvPr/>
          </p:nvSpPr>
          <p:spPr bwMode="auto">
            <a:xfrm>
              <a:off x="5692631" y="5084965"/>
              <a:ext cx="1317625" cy="2899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link</a:t>
              </a:r>
            </a:p>
          </p:txBody>
        </p:sp>
        <p:sp>
          <p:nvSpPr>
            <p:cNvPr id="153" name="Text Box 26">
              <a:extLst>
                <a:ext uri="{FF2B5EF4-FFF2-40B4-BE49-F238E27FC236}">
                  <a16:creationId xmlns:a16="http://schemas.microsoft.com/office/drawing/2014/main" id="{F3520259-D4C5-3340-8000-3B8C746A7797}"/>
                </a:ext>
              </a:extLst>
            </p:cNvPr>
            <p:cNvSpPr txBox="1">
              <a:spLocks noChangeArrowheads="1"/>
            </p:cNvSpPr>
            <p:nvPr/>
          </p:nvSpPr>
          <p:spPr bwMode="auto">
            <a:xfrm>
              <a:off x="5692631" y="4793686"/>
              <a:ext cx="1317625" cy="2899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network</a:t>
              </a:r>
            </a:p>
          </p:txBody>
        </p:sp>
        <p:sp>
          <p:nvSpPr>
            <p:cNvPr id="155" name="Line 27">
              <a:extLst>
                <a:ext uri="{FF2B5EF4-FFF2-40B4-BE49-F238E27FC236}">
                  <a16:creationId xmlns:a16="http://schemas.microsoft.com/office/drawing/2014/main" id="{E1326351-38D1-A440-A7B8-5079367D54AC}"/>
                </a:ext>
              </a:extLst>
            </p:cNvPr>
            <p:cNvSpPr>
              <a:spLocks noChangeShapeType="1"/>
            </p:cNvSpPr>
            <p:nvPr/>
          </p:nvSpPr>
          <p:spPr bwMode="auto">
            <a:xfrm>
              <a:off x="5625956" y="5076107"/>
              <a:ext cx="1457325" cy="0"/>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56" name="Line 27">
              <a:extLst>
                <a:ext uri="{FF2B5EF4-FFF2-40B4-BE49-F238E27FC236}">
                  <a16:creationId xmlns:a16="http://schemas.microsoft.com/office/drawing/2014/main" id="{891B0B5D-A14D-1A40-B291-CC1A04A094FC}"/>
                </a:ext>
              </a:extLst>
            </p:cNvPr>
            <p:cNvSpPr>
              <a:spLocks noChangeShapeType="1"/>
            </p:cNvSpPr>
            <p:nvPr/>
          </p:nvSpPr>
          <p:spPr bwMode="auto">
            <a:xfrm>
              <a:off x="5622781" y="5374557"/>
              <a:ext cx="1457325" cy="0"/>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70" name="Rectangle 23">
              <a:extLst>
                <a:ext uri="{FF2B5EF4-FFF2-40B4-BE49-F238E27FC236}">
                  <a16:creationId xmlns:a16="http://schemas.microsoft.com/office/drawing/2014/main" id="{18A5F7E9-E597-8A49-8FBA-5EBCB6131519}"/>
                </a:ext>
              </a:extLst>
            </p:cNvPr>
            <p:cNvSpPr>
              <a:spLocks noChangeArrowheads="1"/>
            </p:cNvSpPr>
            <p:nvPr/>
          </p:nvSpPr>
          <p:spPr bwMode="auto">
            <a:xfrm>
              <a:off x="7918306" y="3993432"/>
              <a:ext cx="1296987" cy="1981200"/>
            </a:xfrm>
            <a:prstGeom prst="rect">
              <a:avLst/>
            </a:prstGeom>
            <a:solidFill>
              <a:srgbClr val="00009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36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71" name="Rectangle 24">
              <a:extLst>
                <a:ext uri="{FF2B5EF4-FFF2-40B4-BE49-F238E27FC236}">
                  <a16:creationId xmlns:a16="http://schemas.microsoft.com/office/drawing/2014/main" id="{5DFFE03C-FB1C-D742-84E9-52CBDDB98DB1}"/>
                </a:ext>
              </a:extLst>
            </p:cNvPr>
            <p:cNvSpPr>
              <a:spLocks noChangeArrowheads="1"/>
            </p:cNvSpPr>
            <p:nvPr/>
          </p:nvSpPr>
          <p:spPr bwMode="auto">
            <a:xfrm>
              <a:off x="7880206" y="4047407"/>
              <a:ext cx="1273175" cy="1979612"/>
            </a:xfrm>
            <a:prstGeom prst="rect">
              <a:avLst/>
            </a:prstGeom>
            <a:solidFill>
              <a:srgbClr val="FFFFFF"/>
            </a:solidFill>
            <a:ln w="28575">
              <a:solidFill>
                <a:srgbClr val="000000"/>
              </a:solidFill>
              <a:miter lim="800000"/>
              <a:headEnd/>
              <a:tailEnd/>
            </a:ln>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36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72" name="Line 25">
              <a:extLst>
                <a:ext uri="{FF2B5EF4-FFF2-40B4-BE49-F238E27FC236}">
                  <a16:creationId xmlns:a16="http://schemas.microsoft.com/office/drawing/2014/main" id="{5AD7BC14-F444-E745-8910-70D580A778B1}"/>
                </a:ext>
              </a:extLst>
            </p:cNvPr>
            <p:cNvSpPr>
              <a:spLocks noChangeShapeType="1"/>
            </p:cNvSpPr>
            <p:nvPr/>
          </p:nvSpPr>
          <p:spPr bwMode="auto">
            <a:xfrm>
              <a:off x="7889731" y="4807819"/>
              <a:ext cx="1263650" cy="3175"/>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73" name="Text Box 26">
              <a:extLst>
                <a:ext uri="{FF2B5EF4-FFF2-40B4-BE49-F238E27FC236}">
                  <a16:creationId xmlns:a16="http://schemas.microsoft.com/office/drawing/2014/main" id="{1058B2AB-1EA8-1A46-9E03-D8FFDD9E541B}"/>
                </a:ext>
              </a:extLst>
            </p:cNvPr>
            <p:cNvSpPr txBox="1">
              <a:spLocks noChangeArrowheads="1"/>
            </p:cNvSpPr>
            <p:nvPr/>
          </p:nvSpPr>
          <p:spPr bwMode="auto">
            <a:xfrm>
              <a:off x="7846868" y="4833372"/>
              <a:ext cx="1317625" cy="2899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transport</a:t>
              </a:r>
            </a:p>
          </p:txBody>
        </p:sp>
        <p:sp>
          <p:nvSpPr>
            <p:cNvPr id="174" name="Line 27">
              <a:extLst>
                <a:ext uri="{FF2B5EF4-FFF2-40B4-BE49-F238E27FC236}">
                  <a16:creationId xmlns:a16="http://schemas.microsoft.com/office/drawing/2014/main" id="{3A83CA24-DF84-F740-B870-F5C298378EA2}"/>
                </a:ext>
              </a:extLst>
            </p:cNvPr>
            <p:cNvSpPr>
              <a:spLocks noChangeShapeType="1"/>
            </p:cNvSpPr>
            <p:nvPr/>
          </p:nvSpPr>
          <p:spPr bwMode="auto">
            <a:xfrm>
              <a:off x="7897668" y="5128494"/>
              <a:ext cx="1263650" cy="3175"/>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75" name="Line 28">
              <a:extLst>
                <a:ext uri="{FF2B5EF4-FFF2-40B4-BE49-F238E27FC236}">
                  <a16:creationId xmlns:a16="http://schemas.microsoft.com/office/drawing/2014/main" id="{1D5846CF-9A4C-784A-A5A4-98F8F1486DDE}"/>
                </a:ext>
              </a:extLst>
            </p:cNvPr>
            <p:cNvSpPr>
              <a:spLocks noChangeShapeType="1"/>
            </p:cNvSpPr>
            <p:nvPr/>
          </p:nvSpPr>
          <p:spPr bwMode="auto">
            <a:xfrm>
              <a:off x="7883381" y="5438057"/>
              <a:ext cx="1263650" cy="3175"/>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76" name="Line 29">
              <a:extLst>
                <a:ext uri="{FF2B5EF4-FFF2-40B4-BE49-F238E27FC236}">
                  <a16:creationId xmlns:a16="http://schemas.microsoft.com/office/drawing/2014/main" id="{987AF988-33D7-A644-9737-1635D99E92DD}"/>
                </a:ext>
              </a:extLst>
            </p:cNvPr>
            <p:cNvSpPr>
              <a:spLocks noChangeShapeType="1"/>
            </p:cNvSpPr>
            <p:nvPr/>
          </p:nvSpPr>
          <p:spPr bwMode="auto">
            <a:xfrm>
              <a:off x="7883381" y="5723807"/>
              <a:ext cx="1263650" cy="3175"/>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77" name="Text Box 26">
              <a:extLst>
                <a:ext uri="{FF2B5EF4-FFF2-40B4-BE49-F238E27FC236}">
                  <a16:creationId xmlns:a16="http://schemas.microsoft.com/office/drawing/2014/main" id="{DC53D19A-63B2-7141-9008-9BC3F678052E}"/>
                </a:ext>
              </a:extLst>
            </p:cNvPr>
            <p:cNvSpPr txBox="1">
              <a:spLocks noChangeArrowheads="1"/>
            </p:cNvSpPr>
            <p:nvPr/>
          </p:nvSpPr>
          <p:spPr bwMode="auto">
            <a:xfrm>
              <a:off x="7881793" y="4037882"/>
              <a:ext cx="1317625" cy="2899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application</a:t>
              </a:r>
            </a:p>
          </p:txBody>
        </p:sp>
        <p:sp>
          <p:nvSpPr>
            <p:cNvPr id="178" name="Text Box 26">
              <a:extLst>
                <a:ext uri="{FF2B5EF4-FFF2-40B4-BE49-F238E27FC236}">
                  <a16:creationId xmlns:a16="http://schemas.microsoft.com/office/drawing/2014/main" id="{668FFB30-2FA6-AE41-99EF-4D74E37F3EF5}"/>
                </a:ext>
              </a:extLst>
            </p:cNvPr>
            <p:cNvSpPr txBox="1">
              <a:spLocks noChangeArrowheads="1"/>
            </p:cNvSpPr>
            <p:nvPr/>
          </p:nvSpPr>
          <p:spPr bwMode="auto">
            <a:xfrm>
              <a:off x="7837343" y="5745416"/>
              <a:ext cx="1317625" cy="2899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physical</a:t>
              </a:r>
            </a:p>
          </p:txBody>
        </p:sp>
        <p:sp>
          <p:nvSpPr>
            <p:cNvPr id="179" name="Text Box 26">
              <a:extLst>
                <a:ext uri="{FF2B5EF4-FFF2-40B4-BE49-F238E27FC236}">
                  <a16:creationId xmlns:a16="http://schemas.microsoft.com/office/drawing/2014/main" id="{9646084A-4EA0-5345-8A3E-91D3475359E6}"/>
                </a:ext>
              </a:extLst>
            </p:cNvPr>
            <p:cNvSpPr txBox="1">
              <a:spLocks noChangeArrowheads="1"/>
            </p:cNvSpPr>
            <p:nvPr/>
          </p:nvSpPr>
          <p:spPr bwMode="auto">
            <a:xfrm>
              <a:off x="7849290" y="5438159"/>
              <a:ext cx="1317625" cy="2899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link</a:t>
              </a:r>
            </a:p>
          </p:txBody>
        </p:sp>
        <p:sp>
          <p:nvSpPr>
            <p:cNvPr id="180" name="Text Box 26">
              <a:extLst>
                <a:ext uri="{FF2B5EF4-FFF2-40B4-BE49-F238E27FC236}">
                  <a16:creationId xmlns:a16="http://schemas.microsoft.com/office/drawing/2014/main" id="{9FDE009F-BD4C-6B4C-A66D-690533C0F57F}"/>
                </a:ext>
              </a:extLst>
            </p:cNvPr>
            <p:cNvSpPr txBox="1">
              <a:spLocks noChangeArrowheads="1"/>
            </p:cNvSpPr>
            <p:nvPr/>
          </p:nvSpPr>
          <p:spPr bwMode="auto">
            <a:xfrm>
              <a:off x="7846868" y="5150053"/>
              <a:ext cx="1317625" cy="2899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network</a:t>
              </a:r>
            </a:p>
          </p:txBody>
        </p:sp>
        <p:sp>
          <p:nvSpPr>
            <p:cNvPr id="182" name="Freeform 103">
              <a:extLst>
                <a:ext uri="{FF2B5EF4-FFF2-40B4-BE49-F238E27FC236}">
                  <a16:creationId xmlns:a16="http://schemas.microsoft.com/office/drawing/2014/main" id="{DEF6D5D3-E4DA-4B46-BBC5-93311E115D92}"/>
                </a:ext>
              </a:extLst>
            </p:cNvPr>
            <p:cNvSpPr>
              <a:spLocks/>
            </p:cNvSpPr>
            <p:nvPr/>
          </p:nvSpPr>
          <p:spPr bwMode="auto">
            <a:xfrm>
              <a:off x="9166081" y="4025182"/>
              <a:ext cx="581025" cy="2038350"/>
            </a:xfrm>
            <a:custGeom>
              <a:avLst/>
              <a:gdLst>
                <a:gd name="T0" fmla="*/ 2147483647 w 366"/>
                <a:gd name="T1" fmla="*/ 2147483647 h 1284"/>
                <a:gd name="T2" fmla="*/ 2147483647 w 366"/>
                <a:gd name="T3" fmla="*/ 0 h 1284"/>
                <a:gd name="T4" fmla="*/ 0 w 366"/>
                <a:gd name="T5" fmla="*/ 2147483647 h 1284"/>
                <a:gd name="T6" fmla="*/ 2147483647 w 366"/>
                <a:gd name="T7" fmla="*/ 2147483647 h 1284"/>
                <a:gd name="T8" fmla="*/ 2147483647 w 366"/>
                <a:gd name="T9" fmla="*/ 2147483647 h 12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6" h="1284">
                  <a:moveTo>
                    <a:pt x="366" y="1278"/>
                  </a:moveTo>
                  <a:lnTo>
                    <a:pt x="12" y="0"/>
                  </a:lnTo>
                  <a:lnTo>
                    <a:pt x="0" y="1224"/>
                  </a:lnTo>
                  <a:lnTo>
                    <a:pt x="186" y="1284"/>
                  </a:lnTo>
                  <a:lnTo>
                    <a:pt x="366" y="1278"/>
                  </a:lnTo>
                  <a:close/>
                </a:path>
              </a:pathLst>
            </a:custGeom>
            <a:gradFill rotWithShape="1">
              <a:gsLst>
                <a:gs pos="0">
                  <a:srgbClr val="B2B2B2"/>
                </a:gs>
                <a:gs pos="100000">
                  <a:srgbClr val="FFFFFF"/>
                </a:gs>
              </a:gsLst>
              <a:lin ang="0" scaled="1"/>
            </a:gradFill>
            <a:ln w="9525">
              <a:solidFill>
                <a:srgbClr val="DDDDDD"/>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83" name="Freeform 70">
              <a:extLst>
                <a:ext uri="{FF2B5EF4-FFF2-40B4-BE49-F238E27FC236}">
                  <a16:creationId xmlns:a16="http://schemas.microsoft.com/office/drawing/2014/main" id="{4A88383C-61F9-1949-9D88-EC83EDA3F2B6}"/>
                </a:ext>
              </a:extLst>
            </p:cNvPr>
            <p:cNvSpPr>
              <a:spLocks/>
            </p:cNvSpPr>
            <p:nvPr/>
          </p:nvSpPr>
          <p:spPr bwMode="auto">
            <a:xfrm>
              <a:off x="2976418" y="4045819"/>
              <a:ext cx="552450" cy="2082800"/>
            </a:xfrm>
            <a:custGeom>
              <a:avLst/>
              <a:gdLst>
                <a:gd name="T0" fmla="*/ 0 w 348"/>
                <a:gd name="T1" fmla="*/ 2147483647 h 1312"/>
                <a:gd name="T2" fmla="*/ 2147483647 w 348"/>
                <a:gd name="T3" fmla="*/ 0 h 1312"/>
                <a:gd name="T4" fmla="*/ 2147483647 w 348"/>
                <a:gd name="T5" fmla="*/ 2147483647 h 1312"/>
                <a:gd name="T6" fmla="*/ 2147483647 w 348"/>
                <a:gd name="T7" fmla="*/ 2147483647 h 1312"/>
                <a:gd name="T8" fmla="*/ 0 w 348"/>
                <a:gd name="T9" fmla="*/ 2147483647 h 13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48" h="1312">
                  <a:moveTo>
                    <a:pt x="0" y="1306"/>
                  </a:moveTo>
                  <a:lnTo>
                    <a:pt x="348" y="0"/>
                  </a:lnTo>
                  <a:lnTo>
                    <a:pt x="342" y="1258"/>
                  </a:lnTo>
                  <a:lnTo>
                    <a:pt x="180" y="1312"/>
                  </a:lnTo>
                  <a:lnTo>
                    <a:pt x="0" y="1306"/>
                  </a:lnTo>
                  <a:close/>
                </a:path>
              </a:pathLst>
            </a:custGeom>
            <a:gradFill rotWithShape="1">
              <a:gsLst>
                <a:gs pos="0">
                  <a:srgbClr val="FFFFFF"/>
                </a:gs>
                <a:gs pos="100000">
                  <a:srgbClr val="B2B2B2"/>
                </a:gs>
              </a:gsLst>
              <a:lin ang="0" scaled="1"/>
            </a:gradFill>
            <a:ln w="9525">
              <a:solidFill>
                <a:srgbClr val="DDDDDD"/>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84" name="Rectangle 23">
              <a:extLst>
                <a:ext uri="{FF2B5EF4-FFF2-40B4-BE49-F238E27FC236}">
                  <a16:creationId xmlns:a16="http://schemas.microsoft.com/office/drawing/2014/main" id="{AC94A5E0-4794-4246-825A-61CE412794C5}"/>
                </a:ext>
              </a:extLst>
            </p:cNvPr>
            <p:cNvSpPr>
              <a:spLocks noChangeArrowheads="1"/>
            </p:cNvSpPr>
            <p:nvPr/>
          </p:nvSpPr>
          <p:spPr bwMode="auto">
            <a:xfrm>
              <a:off x="3573318" y="4001369"/>
              <a:ext cx="1296988" cy="1981200"/>
            </a:xfrm>
            <a:prstGeom prst="rect">
              <a:avLst/>
            </a:prstGeom>
            <a:solidFill>
              <a:srgbClr val="00009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36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85" name="Rectangle 24">
              <a:extLst>
                <a:ext uri="{FF2B5EF4-FFF2-40B4-BE49-F238E27FC236}">
                  <a16:creationId xmlns:a16="http://schemas.microsoft.com/office/drawing/2014/main" id="{6F8DDC46-C4B7-DF4E-8AF5-C602B6EAA1C4}"/>
                </a:ext>
              </a:extLst>
            </p:cNvPr>
            <p:cNvSpPr>
              <a:spLocks noChangeArrowheads="1"/>
            </p:cNvSpPr>
            <p:nvPr/>
          </p:nvSpPr>
          <p:spPr bwMode="auto">
            <a:xfrm>
              <a:off x="3535218" y="4055344"/>
              <a:ext cx="1273175" cy="1979613"/>
            </a:xfrm>
            <a:prstGeom prst="rect">
              <a:avLst/>
            </a:prstGeom>
            <a:solidFill>
              <a:srgbClr val="FFFFFF"/>
            </a:solidFill>
            <a:ln w="28575">
              <a:solidFill>
                <a:srgbClr val="000000"/>
              </a:solidFill>
              <a:miter lim="800000"/>
              <a:headEnd/>
              <a:tailEnd/>
            </a:ln>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36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86" name="Line 25">
              <a:extLst>
                <a:ext uri="{FF2B5EF4-FFF2-40B4-BE49-F238E27FC236}">
                  <a16:creationId xmlns:a16="http://schemas.microsoft.com/office/drawing/2014/main" id="{DBA82451-A905-D646-87C3-445C7FB42130}"/>
                </a:ext>
              </a:extLst>
            </p:cNvPr>
            <p:cNvSpPr>
              <a:spLocks noChangeShapeType="1"/>
            </p:cNvSpPr>
            <p:nvPr/>
          </p:nvSpPr>
          <p:spPr bwMode="auto">
            <a:xfrm>
              <a:off x="3544743" y="4815757"/>
              <a:ext cx="1263650" cy="3175"/>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87" name="Text Box 26">
              <a:extLst>
                <a:ext uri="{FF2B5EF4-FFF2-40B4-BE49-F238E27FC236}">
                  <a16:creationId xmlns:a16="http://schemas.microsoft.com/office/drawing/2014/main" id="{20A57016-2D36-9945-9BC2-7F8B323410D1}"/>
                </a:ext>
              </a:extLst>
            </p:cNvPr>
            <p:cNvSpPr txBox="1">
              <a:spLocks noChangeArrowheads="1"/>
            </p:cNvSpPr>
            <p:nvPr/>
          </p:nvSpPr>
          <p:spPr bwMode="auto">
            <a:xfrm>
              <a:off x="3501881" y="4841309"/>
              <a:ext cx="1317625" cy="2899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transport</a:t>
              </a:r>
            </a:p>
          </p:txBody>
        </p:sp>
        <p:sp>
          <p:nvSpPr>
            <p:cNvPr id="188" name="Line 27">
              <a:extLst>
                <a:ext uri="{FF2B5EF4-FFF2-40B4-BE49-F238E27FC236}">
                  <a16:creationId xmlns:a16="http://schemas.microsoft.com/office/drawing/2014/main" id="{C4DE758D-2140-4D46-8462-D030054EF893}"/>
                </a:ext>
              </a:extLst>
            </p:cNvPr>
            <p:cNvSpPr>
              <a:spLocks noChangeShapeType="1"/>
            </p:cNvSpPr>
            <p:nvPr/>
          </p:nvSpPr>
          <p:spPr bwMode="auto">
            <a:xfrm>
              <a:off x="3552681" y="5136432"/>
              <a:ext cx="1263650" cy="3175"/>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89" name="Line 28">
              <a:extLst>
                <a:ext uri="{FF2B5EF4-FFF2-40B4-BE49-F238E27FC236}">
                  <a16:creationId xmlns:a16="http://schemas.microsoft.com/office/drawing/2014/main" id="{54E984A7-4546-6E49-B9F8-528EAF4E1F35}"/>
                </a:ext>
              </a:extLst>
            </p:cNvPr>
            <p:cNvSpPr>
              <a:spLocks noChangeShapeType="1"/>
            </p:cNvSpPr>
            <p:nvPr/>
          </p:nvSpPr>
          <p:spPr bwMode="auto">
            <a:xfrm>
              <a:off x="3538393" y="5445994"/>
              <a:ext cx="1263650" cy="3175"/>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90" name="Line 29">
              <a:extLst>
                <a:ext uri="{FF2B5EF4-FFF2-40B4-BE49-F238E27FC236}">
                  <a16:creationId xmlns:a16="http://schemas.microsoft.com/office/drawing/2014/main" id="{85DE9E64-476F-6F4E-8BFA-3205F1E596F5}"/>
                </a:ext>
              </a:extLst>
            </p:cNvPr>
            <p:cNvSpPr>
              <a:spLocks noChangeShapeType="1"/>
            </p:cNvSpPr>
            <p:nvPr/>
          </p:nvSpPr>
          <p:spPr bwMode="auto">
            <a:xfrm>
              <a:off x="3538393" y="5731744"/>
              <a:ext cx="1263650" cy="3175"/>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91" name="Text Box 26">
              <a:extLst>
                <a:ext uri="{FF2B5EF4-FFF2-40B4-BE49-F238E27FC236}">
                  <a16:creationId xmlns:a16="http://schemas.microsoft.com/office/drawing/2014/main" id="{A1B9282E-64F8-1442-8F95-7A9813CE8F60}"/>
                </a:ext>
              </a:extLst>
            </p:cNvPr>
            <p:cNvSpPr txBox="1">
              <a:spLocks noChangeArrowheads="1"/>
            </p:cNvSpPr>
            <p:nvPr/>
          </p:nvSpPr>
          <p:spPr bwMode="auto">
            <a:xfrm>
              <a:off x="3536806" y="4045819"/>
              <a:ext cx="1317625" cy="2899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application</a:t>
              </a:r>
            </a:p>
          </p:txBody>
        </p:sp>
        <p:sp>
          <p:nvSpPr>
            <p:cNvPr id="192" name="Text Box 26">
              <a:extLst>
                <a:ext uri="{FF2B5EF4-FFF2-40B4-BE49-F238E27FC236}">
                  <a16:creationId xmlns:a16="http://schemas.microsoft.com/office/drawing/2014/main" id="{83782313-46E0-BE46-BEED-BDC4F6A04AD7}"/>
                </a:ext>
              </a:extLst>
            </p:cNvPr>
            <p:cNvSpPr txBox="1">
              <a:spLocks noChangeArrowheads="1"/>
            </p:cNvSpPr>
            <p:nvPr/>
          </p:nvSpPr>
          <p:spPr bwMode="auto">
            <a:xfrm>
              <a:off x="3492356" y="5746184"/>
              <a:ext cx="1317625" cy="2899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physical</a:t>
              </a:r>
            </a:p>
          </p:txBody>
        </p:sp>
        <p:sp>
          <p:nvSpPr>
            <p:cNvPr id="193" name="Text Box 26">
              <a:extLst>
                <a:ext uri="{FF2B5EF4-FFF2-40B4-BE49-F238E27FC236}">
                  <a16:creationId xmlns:a16="http://schemas.microsoft.com/office/drawing/2014/main" id="{E3A71501-A89A-D249-84FB-20D98047A254}"/>
                </a:ext>
              </a:extLst>
            </p:cNvPr>
            <p:cNvSpPr txBox="1">
              <a:spLocks noChangeArrowheads="1"/>
            </p:cNvSpPr>
            <p:nvPr/>
          </p:nvSpPr>
          <p:spPr bwMode="auto">
            <a:xfrm>
              <a:off x="3511406" y="5453266"/>
              <a:ext cx="1317625" cy="2899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link</a:t>
              </a:r>
            </a:p>
          </p:txBody>
        </p:sp>
        <p:sp>
          <p:nvSpPr>
            <p:cNvPr id="194" name="Text Box 26">
              <a:extLst>
                <a:ext uri="{FF2B5EF4-FFF2-40B4-BE49-F238E27FC236}">
                  <a16:creationId xmlns:a16="http://schemas.microsoft.com/office/drawing/2014/main" id="{6C7F0039-C145-9D4F-92E4-1AF9B0406DA4}"/>
                </a:ext>
              </a:extLst>
            </p:cNvPr>
            <p:cNvSpPr txBox="1">
              <a:spLocks noChangeArrowheads="1"/>
            </p:cNvSpPr>
            <p:nvPr/>
          </p:nvSpPr>
          <p:spPr bwMode="auto">
            <a:xfrm>
              <a:off x="3501881" y="5157990"/>
              <a:ext cx="1317625" cy="2899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network</a:t>
              </a:r>
            </a:p>
          </p:txBody>
        </p:sp>
        <p:grpSp>
          <p:nvGrpSpPr>
            <p:cNvPr id="216" name="Group 179">
              <a:extLst>
                <a:ext uri="{FF2B5EF4-FFF2-40B4-BE49-F238E27FC236}">
                  <a16:creationId xmlns:a16="http://schemas.microsoft.com/office/drawing/2014/main" id="{D0DD382B-DAC3-2346-B02D-B07D99212014}"/>
                </a:ext>
              </a:extLst>
            </p:cNvPr>
            <p:cNvGrpSpPr>
              <a:grpSpLocks/>
            </p:cNvGrpSpPr>
            <p:nvPr/>
          </p:nvGrpSpPr>
          <p:grpSpPr bwMode="auto">
            <a:xfrm>
              <a:off x="2511281" y="5555532"/>
              <a:ext cx="800100" cy="828675"/>
              <a:chOff x="-44" y="1473"/>
              <a:chExt cx="981" cy="1105"/>
            </a:xfrm>
          </p:grpSpPr>
          <p:pic>
            <p:nvPicPr>
              <p:cNvPr id="217" name="Picture 180" descr="desktop_computer_stylized_medium">
                <a:extLst>
                  <a:ext uri="{FF2B5EF4-FFF2-40B4-BE49-F238E27FC236}">
                    <a16:creationId xmlns:a16="http://schemas.microsoft.com/office/drawing/2014/main" id="{DED124CB-DBF2-BA4A-A3F5-D0D2EE27E0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18" name="Freeform 181">
                <a:extLst>
                  <a:ext uri="{FF2B5EF4-FFF2-40B4-BE49-F238E27FC236}">
                    <a16:creationId xmlns:a16="http://schemas.microsoft.com/office/drawing/2014/main" id="{45C70753-F80F-0E44-A5BE-EA6A01030121}"/>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219" name="Group 182">
              <a:extLst>
                <a:ext uri="{FF2B5EF4-FFF2-40B4-BE49-F238E27FC236}">
                  <a16:creationId xmlns:a16="http://schemas.microsoft.com/office/drawing/2014/main" id="{8C1F52F1-3DCD-D94D-B922-F8CEBAB5F0B4}"/>
                </a:ext>
              </a:extLst>
            </p:cNvPr>
            <p:cNvGrpSpPr>
              <a:grpSpLocks/>
            </p:cNvGrpSpPr>
            <p:nvPr/>
          </p:nvGrpSpPr>
          <p:grpSpPr bwMode="auto">
            <a:xfrm flipH="1">
              <a:off x="9493106" y="5469807"/>
              <a:ext cx="788987" cy="782637"/>
              <a:chOff x="-44" y="1473"/>
              <a:chExt cx="981" cy="1105"/>
            </a:xfrm>
          </p:grpSpPr>
          <p:pic>
            <p:nvPicPr>
              <p:cNvPr id="220" name="Picture 183" descr="desktop_computer_stylized_medium">
                <a:extLst>
                  <a:ext uri="{FF2B5EF4-FFF2-40B4-BE49-F238E27FC236}">
                    <a16:creationId xmlns:a16="http://schemas.microsoft.com/office/drawing/2014/main" id="{E6083DB7-3B07-6F40-9810-0033E2E06F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21" name="Freeform 184">
                <a:extLst>
                  <a:ext uri="{FF2B5EF4-FFF2-40B4-BE49-F238E27FC236}">
                    <a16:creationId xmlns:a16="http://schemas.microsoft.com/office/drawing/2014/main" id="{28CB0DC7-F192-5840-BCC3-B9D662106044}"/>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222" name="Group 185">
              <a:extLst>
                <a:ext uri="{FF2B5EF4-FFF2-40B4-BE49-F238E27FC236}">
                  <a16:creationId xmlns:a16="http://schemas.microsoft.com/office/drawing/2014/main" id="{7750F2FB-96FA-374A-AF56-26502EF04672}"/>
                </a:ext>
              </a:extLst>
            </p:cNvPr>
            <p:cNvGrpSpPr>
              <a:grpSpLocks/>
            </p:cNvGrpSpPr>
            <p:nvPr/>
          </p:nvGrpSpPr>
          <p:grpSpPr bwMode="auto">
            <a:xfrm>
              <a:off x="5083031" y="5055469"/>
              <a:ext cx="358775" cy="704850"/>
              <a:chOff x="4140" y="429"/>
              <a:chExt cx="1425" cy="2396"/>
            </a:xfrm>
          </p:grpSpPr>
          <p:sp>
            <p:nvSpPr>
              <p:cNvPr id="223" name="Freeform 186">
                <a:extLst>
                  <a:ext uri="{FF2B5EF4-FFF2-40B4-BE49-F238E27FC236}">
                    <a16:creationId xmlns:a16="http://schemas.microsoft.com/office/drawing/2014/main" id="{E441858B-A566-F746-B48C-912CA3020CC8}"/>
                  </a:ext>
                </a:extLst>
              </p:cNvPr>
              <p:cNvSpPr>
                <a:spLocks/>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24" name="Rectangle 187">
                <a:extLst>
                  <a:ext uri="{FF2B5EF4-FFF2-40B4-BE49-F238E27FC236}">
                    <a16:creationId xmlns:a16="http://schemas.microsoft.com/office/drawing/2014/main" id="{20003129-35A4-1E46-8065-8AF4C6403D57}"/>
                  </a:ext>
                </a:extLst>
              </p:cNvPr>
              <p:cNvSpPr>
                <a:spLocks noChangeArrowheads="1"/>
              </p:cNvSpPr>
              <p:nvPr/>
            </p:nvSpPr>
            <p:spPr bwMode="auto">
              <a:xfrm>
                <a:off x="4203" y="429"/>
                <a:ext cx="1053" cy="2283"/>
              </a:xfrm>
              <a:prstGeom prst="rect">
                <a:avLst/>
              </a:pr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25" name="Freeform 188">
                <a:extLst>
                  <a:ext uri="{FF2B5EF4-FFF2-40B4-BE49-F238E27FC236}">
                    <a16:creationId xmlns:a16="http://schemas.microsoft.com/office/drawing/2014/main" id="{6F94D7AE-C4D1-AF4A-B970-086B7D245ACF}"/>
                  </a:ext>
                </a:extLst>
              </p:cNvPr>
              <p:cNvSpPr>
                <a:spLocks/>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26" name="Freeform 189">
                <a:extLst>
                  <a:ext uri="{FF2B5EF4-FFF2-40B4-BE49-F238E27FC236}">
                    <a16:creationId xmlns:a16="http://schemas.microsoft.com/office/drawing/2014/main" id="{EAFC03EF-54DF-8942-9852-25739DA158B4}"/>
                  </a:ext>
                </a:extLst>
              </p:cNvPr>
              <p:cNvSpPr>
                <a:spLocks/>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27" name="Rectangle 190">
                <a:extLst>
                  <a:ext uri="{FF2B5EF4-FFF2-40B4-BE49-F238E27FC236}">
                    <a16:creationId xmlns:a16="http://schemas.microsoft.com/office/drawing/2014/main" id="{2241F7B6-5281-A74E-8DCB-3BE3777E9369}"/>
                  </a:ext>
                </a:extLst>
              </p:cNvPr>
              <p:cNvSpPr>
                <a:spLocks noChangeArrowheads="1"/>
              </p:cNvSpPr>
              <p:nvPr/>
            </p:nvSpPr>
            <p:spPr bwMode="auto">
              <a:xfrm>
                <a:off x="4209" y="693"/>
                <a:ext cx="599" cy="49"/>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228" name="Group 191">
                <a:extLst>
                  <a:ext uri="{FF2B5EF4-FFF2-40B4-BE49-F238E27FC236}">
                    <a16:creationId xmlns:a16="http://schemas.microsoft.com/office/drawing/2014/main" id="{02DB0249-6EBB-FF4B-B17F-CC771B255D00}"/>
                  </a:ext>
                </a:extLst>
              </p:cNvPr>
              <p:cNvGrpSpPr>
                <a:grpSpLocks/>
              </p:cNvGrpSpPr>
              <p:nvPr/>
            </p:nvGrpSpPr>
            <p:grpSpPr bwMode="auto">
              <a:xfrm>
                <a:off x="4749" y="668"/>
                <a:ext cx="581" cy="145"/>
                <a:chOff x="614" y="2568"/>
                <a:chExt cx="725" cy="139"/>
              </a:xfrm>
            </p:grpSpPr>
            <p:sp>
              <p:nvSpPr>
                <p:cNvPr id="253" name="AutoShape 192">
                  <a:extLst>
                    <a:ext uri="{FF2B5EF4-FFF2-40B4-BE49-F238E27FC236}">
                      <a16:creationId xmlns:a16="http://schemas.microsoft.com/office/drawing/2014/main" id="{BE55370E-BC12-1B42-9E3C-C950033EEF89}"/>
                    </a:ext>
                  </a:extLst>
                </p:cNvPr>
                <p:cNvSpPr>
                  <a:spLocks noChangeArrowheads="1"/>
                </p:cNvSpPr>
                <p:nvPr/>
              </p:nvSpPr>
              <p:spPr bwMode="auto">
                <a:xfrm>
                  <a:off x="617" y="2567"/>
                  <a:ext cx="724" cy="140"/>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54" name="AutoShape 193">
                  <a:extLst>
                    <a:ext uri="{FF2B5EF4-FFF2-40B4-BE49-F238E27FC236}">
                      <a16:creationId xmlns:a16="http://schemas.microsoft.com/office/drawing/2014/main" id="{1BBB99EB-2FFB-5942-9855-24BEE1C68997}"/>
                    </a:ext>
                  </a:extLst>
                </p:cNvPr>
                <p:cNvSpPr>
                  <a:spLocks noChangeArrowheads="1"/>
                </p:cNvSpPr>
                <p:nvPr/>
              </p:nvSpPr>
              <p:spPr bwMode="auto">
                <a:xfrm>
                  <a:off x="633" y="2582"/>
                  <a:ext cx="692"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229" name="Rectangle 194">
                <a:extLst>
                  <a:ext uri="{FF2B5EF4-FFF2-40B4-BE49-F238E27FC236}">
                    <a16:creationId xmlns:a16="http://schemas.microsoft.com/office/drawing/2014/main" id="{9C5699FC-2B4E-BD46-B9CC-CA578E2EA709}"/>
                  </a:ext>
                </a:extLst>
              </p:cNvPr>
              <p:cNvSpPr>
                <a:spLocks noChangeArrowheads="1"/>
              </p:cNvSpPr>
              <p:nvPr/>
            </p:nvSpPr>
            <p:spPr bwMode="auto">
              <a:xfrm>
                <a:off x="4222" y="1017"/>
                <a:ext cx="599" cy="49"/>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230" name="Group 195">
                <a:extLst>
                  <a:ext uri="{FF2B5EF4-FFF2-40B4-BE49-F238E27FC236}">
                    <a16:creationId xmlns:a16="http://schemas.microsoft.com/office/drawing/2014/main" id="{676615F3-A30A-9740-8080-AFEE6BAAEF98}"/>
                  </a:ext>
                </a:extLst>
              </p:cNvPr>
              <p:cNvGrpSpPr>
                <a:grpSpLocks/>
              </p:cNvGrpSpPr>
              <p:nvPr/>
            </p:nvGrpSpPr>
            <p:grpSpPr bwMode="auto">
              <a:xfrm>
                <a:off x="4747" y="994"/>
                <a:ext cx="581" cy="134"/>
                <a:chOff x="614" y="2568"/>
                <a:chExt cx="725" cy="139"/>
              </a:xfrm>
            </p:grpSpPr>
            <p:sp>
              <p:nvSpPr>
                <p:cNvPr id="251" name="AutoShape 196">
                  <a:extLst>
                    <a:ext uri="{FF2B5EF4-FFF2-40B4-BE49-F238E27FC236}">
                      <a16:creationId xmlns:a16="http://schemas.microsoft.com/office/drawing/2014/main" id="{D31569A0-2CDC-3B4B-B7FA-067BF2CB0D93}"/>
                    </a:ext>
                  </a:extLst>
                </p:cNvPr>
                <p:cNvSpPr>
                  <a:spLocks noChangeArrowheads="1"/>
                </p:cNvSpPr>
                <p:nvPr/>
              </p:nvSpPr>
              <p:spPr bwMode="auto">
                <a:xfrm>
                  <a:off x="612" y="2570"/>
                  <a:ext cx="724" cy="162"/>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52" name="AutoShape 197">
                  <a:extLst>
                    <a:ext uri="{FF2B5EF4-FFF2-40B4-BE49-F238E27FC236}">
                      <a16:creationId xmlns:a16="http://schemas.microsoft.com/office/drawing/2014/main" id="{5D70C5E6-3DFB-1D45-8469-DE5EA96E13E8}"/>
                    </a:ext>
                  </a:extLst>
                </p:cNvPr>
                <p:cNvSpPr>
                  <a:spLocks noChangeArrowheads="1"/>
                </p:cNvSpPr>
                <p:nvPr/>
              </p:nvSpPr>
              <p:spPr bwMode="auto">
                <a:xfrm>
                  <a:off x="628" y="2586"/>
                  <a:ext cx="692" cy="106"/>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231" name="Rectangle 198">
                <a:extLst>
                  <a:ext uri="{FF2B5EF4-FFF2-40B4-BE49-F238E27FC236}">
                    <a16:creationId xmlns:a16="http://schemas.microsoft.com/office/drawing/2014/main" id="{AE060187-10EA-1F4E-AEDE-8C6C0E8358D2}"/>
                  </a:ext>
                </a:extLst>
              </p:cNvPr>
              <p:cNvSpPr>
                <a:spLocks noChangeArrowheads="1"/>
              </p:cNvSpPr>
              <p:nvPr/>
            </p:nvSpPr>
            <p:spPr bwMode="auto">
              <a:xfrm>
                <a:off x="4216" y="1357"/>
                <a:ext cx="599" cy="49"/>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32" name="Rectangle 199">
                <a:extLst>
                  <a:ext uri="{FF2B5EF4-FFF2-40B4-BE49-F238E27FC236}">
                    <a16:creationId xmlns:a16="http://schemas.microsoft.com/office/drawing/2014/main" id="{32874526-51C0-C749-BDC8-3D9F62AFE767}"/>
                  </a:ext>
                </a:extLst>
              </p:cNvPr>
              <p:cNvSpPr>
                <a:spLocks noChangeArrowheads="1"/>
              </p:cNvSpPr>
              <p:nvPr/>
            </p:nvSpPr>
            <p:spPr bwMode="auto">
              <a:xfrm>
                <a:off x="4228" y="1654"/>
                <a:ext cx="593" cy="49"/>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233" name="Group 200">
                <a:extLst>
                  <a:ext uri="{FF2B5EF4-FFF2-40B4-BE49-F238E27FC236}">
                    <a16:creationId xmlns:a16="http://schemas.microsoft.com/office/drawing/2014/main" id="{09E63F43-E74F-6045-A673-3756891EE94D}"/>
                  </a:ext>
                </a:extLst>
              </p:cNvPr>
              <p:cNvGrpSpPr>
                <a:grpSpLocks/>
              </p:cNvGrpSpPr>
              <p:nvPr/>
            </p:nvGrpSpPr>
            <p:grpSpPr bwMode="auto">
              <a:xfrm>
                <a:off x="4735" y="1627"/>
                <a:ext cx="582" cy="151"/>
                <a:chOff x="614" y="2568"/>
                <a:chExt cx="725" cy="139"/>
              </a:xfrm>
            </p:grpSpPr>
            <p:sp>
              <p:nvSpPr>
                <p:cNvPr id="249" name="AutoShape 201">
                  <a:extLst>
                    <a:ext uri="{FF2B5EF4-FFF2-40B4-BE49-F238E27FC236}">
                      <a16:creationId xmlns:a16="http://schemas.microsoft.com/office/drawing/2014/main" id="{0296B9BB-82CD-2A45-8E56-F4ACF6FCC028}"/>
                    </a:ext>
                  </a:extLst>
                </p:cNvPr>
                <p:cNvSpPr>
                  <a:spLocks noChangeArrowheads="1"/>
                </p:cNvSpPr>
                <p:nvPr/>
              </p:nvSpPr>
              <p:spPr bwMode="auto">
                <a:xfrm>
                  <a:off x="611" y="2568"/>
                  <a:ext cx="730" cy="139"/>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50" name="AutoShape 202">
                  <a:extLst>
                    <a:ext uri="{FF2B5EF4-FFF2-40B4-BE49-F238E27FC236}">
                      <a16:creationId xmlns:a16="http://schemas.microsoft.com/office/drawing/2014/main" id="{DD3C3254-A817-B449-AE0F-31BEFF504A04}"/>
                    </a:ext>
                  </a:extLst>
                </p:cNvPr>
                <p:cNvSpPr>
                  <a:spLocks noChangeArrowheads="1"/>
                </p:cNvSpPr>
                <p:nvPr/>
              </p:nvSpPr>
              <p:spPr bwMode="auto">
                <a:xfrm>
                  <a:off x="627" y="2583"/>
                  <a:ext cx="699"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234" name="Freeform 203">
                <a:extLst>
                  <a:ext uri="{FF2B5EF4-FFF2-40B4-BE49-F238E27FC236}">
                    <a16:creationId xmlns:a16="http://schemas.microsoft.com/office/drawing/2014/main" id="{D05041BE-8046-EB49-A23A-C7FEB06D9108}"/>
                  </a:ext>
                </a:extLst>
              </p:cNvPr>
              <p:cNvSpPr>
                <a:spLocks/>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235" name="Group 204">
                <a:extLst>
                  <a:ext uri="{FF2B5EF4-FFF2-40B4-BE49-F238E27FC236}">
                    <a16:creationId xmlns:a16="http://schemas.microsoft.com/office/drawing/2014/main" id="{BD1D997D-F690-4C4E-9473-F0433427C91F}"/>
                  </a:ext>
                </a:extLst>
              </p:cNvPr>
              <p:cNvGrpSpPr>
                <a:grpSpLocks/>
              </p:cNvGrpSpPr>
              <p:nvPr/>
            </p:nvGrpSpPr>
            <p:grpSpPr bwMode="auto">
              <a:xfrm>
                <a:off x="4739" y="1327"/>
                <a:ext cx="582" cy="139"/>
                <a:chOff x="614" y="2568"/>
                <a:chExt cx="725" cy="139"/>
              </a:xfrm>
            </p:grpSpPr>
            <p:sp>
              <p:nvSpPr>
                <p:cNvPr id="247" name="AutoShape 205">
                  <a:extLst>
                    <a:ext uri="{FF2B5EF4-FFF2-40B4-BE49-F238E27FC236}">
                      <a16:creationId xmlns:a16="http://schemas.microsoft.com/office/drawing/2014/main" id="{631C3D3D-8F7D-6F44-AD56-665A5242B691}"/>
                    </a:ext>
                  </a:extLst>
                </p:cNvPr>
                <p:cNvSpPr>
                  <a:spLocks noChangeArrowheads="1"/>
                </p:cNvSpPr>
                <p:nvPr/>
              </p:nvSpPr>
              <p:spPr bwMode="auto">
                <a:xfrm>
                  <a:off x="614" y="2566"/>
                  <a:ext cx="723" cy="140"/>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48" name="AutoShape 206">
                  <a:extLst>
                    <a:ext uri="{FF2B5EF4-FFF2-40B4-BE49-F238E27FC236}">
                      <a16:creationId xmlns:a16="http://schemas.microsoft.com/office/drawing/2014/main" id="{E7F87D38-4528-0F45-9911-B79B599D25FC}"/>
                    </a:ext>
                  </a:extLst>
                </p:cNvPr>
                <p:cNvSpPr>
                  <a:spLocks noChangeArrowheads="1"/>
                </p:cNvSpPr>
                <p:nvPr/>
              </p:nvSpPr>
              <p:spPr bwMode="auto">
                <a:xfrm>
                  <a:off x="630" y="2582"/>
                  <a:ext cx="691" cy="108"/>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236" name="Rectangle 207">
                <a:extLst>
                  <a:ext uri="{FF2B5EF4-FFF2-40B4-BE49-F238E27FC236}">
                    <a16:creationId xmlns:a16="http://schemas.microsoft.com/office/drawing/2014/main" id="{60B24777-81BE-BC42-AC64-6F2229E5FBE5}"/>
                  </a:ext>
                </a:extLst>
              </p:cNvPr>
              <p:cNvSpPr>
                <a:spLocks noChangeArrowheads="1"/>
              </p:cNvSpPr>
              <p:nvPr/>
            </p:nvSpPr>
            <p:spPr bwMode="auto">
              <a:xfrm>
                <a:off x="5250" y="429"/>
                <a:ext cx="69" cy="2288"/>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37" name="Freeform 208">
                <a:extLst>
                  <a:ext uri="{FF2B5EF4-FFF2-40B4-BE49-F238E27FC236}">
                    <a16:creationId xmlns:a16="http://schemas.microsoft.com/office/drawing/2014/main" id="{FD1049FD-ADAC-FC43-A186-6585ECAE4331}"/>
                  </a:ext>
                </a:extLst>
              </p:cNvPr>
              <p:cNvSpPr>
                <a:spLocks/>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38" name="Freeform 209">
                <a:extLst>
                  <a:ext uri="{FF2B5EF4-FFF2-40B4-BE49-F238E27FC236}">
                    <a16:creationId xmlns:a16="http://schemas.microsoft.com/office/drawing/2014/main" id="{A25585BA-2AFC-3047-B9D5-7CC45D5DBC49}"/>
                  </a:ext>
                </a:extLst>
              </p:cNvPr>
              <p:cNvSpPr>
                <a:spLocks/>
              </p:cNvSpPr>
              <p:nvPr/>
            </p:nvSpPr>
            <p:spPr bwMode="auto">
              <a:xfrm>
                <a:off x="5315" y="680"/>
                <a:ext cx="244" cy="240"/>
              </a:xfrm>
              <a:custGeom>
                <a:avLst/>
                <a:gdLst>
                  <a:gd name="T0" fmla="*/ 0 w 304"/>
                  <a:gd name="T1" fmla="*/ 0 h 288"/>
                  <a:gd name="T2" fmla="*/ 34 w 304"/>
                  <a:gd name="T3" fmla="*/ 27 h 288"/>
                  <a:gd name="T4" fmla="*/ 31 w 304"/>
                  <a:gd name="T5" fmla="*/ 48 h 288"/>
                  <a:gd name="T6" fmla="*/ 2 w 304"/>
                  <a:gd name="T7" fmla="*/ 2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39" name="Oval 210">
                <a:extLst>
                  <a:ext uri="{FF2B5EF4-FFF2-40B4-BE49-F238E27FC236}">
                    <a16:creationId xmlns:a16="http://schemas.microsoft.com/office/drawing/2014/main" id="{78C608B6-FCB9-3F43-A504-D33DD77827D8}"/>
                  </a:ext>
                </a:extLst>
              </p:cNvPr>
              <p:cNvSpPr>
                <a:spLocks noChangeArrowheads="1"/>
              </p:cNvSpPr>
              <p:nvPr/>
            </p:nvSpPr>
            <p:spPr bwMode="auto">
              <a:xfrm>
                <a:off x="5515" y="2609"/>
                <a:ext cx="50" cy="97"/>
              </a:xfrm>
              <a:prstGeom prst="ellipse">
                <a:avLst/>
              </a:prstGeom>
              <a:solidFill>
                <a:srgbClr val="3333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40" name="Freeform 211">
                <a:extLst>
                  <a:ext uri="{FF2B5EF4-FFF2-40B4-BE49-F238E27FC236}">
                    <a16:creationId xmlns:a16="http://schemas.microsoft.com/office/drawing/2014/main" id="{F24BE4FA-86B6-5840-8B76-BF70EF006A8E}"/>
                  </a:ext>
                </a:extLst>
              </p:cNvPr>
              <p:cNvSpPr>
                <a:spLocks/>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41" name="AutoShape 212">
                <a:extLst>
                  <a:ext uri="{FF2B5EF4-FFF2-40B4-BE49-F238E27FC236}">
                    <a16:creationId xmlns:a16="http://schemas.microsoft.com/office/drawing/2014/main" id="{22C6B4EC-00C6-BA43-95E2-370E8204DDA3}"/>
                  </a:ext>
                </a:extLst>
              </p:cNvPr>
              <p:cNvSpPr>
                <a:spLocks noChangeArrowheads="1"/>
              </p:cNvSpPr>
              <p:nvPr/>
            </p:nvSpPr>
            <p:spPr bwMode="auto">
              <a:xfrm>
                <a:off x="4140" y="2679"/>
                <a:ext cx="1198" cy="146"/>
              </a:xfrm>
              <a:prstGeom prst="roundRect">
                <a:avLst>
                  <a:gd name="adj" fmla="val 50000"/>
                </a:avLst>
              </a:prstGeom>
              <a:solidFill>
                <a:srgbClr val="DDDDDD"/>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42" name="AutoShape 213">
                <a:extLst>
                  <a:ext uri="{FF2B5EF4-FFF2-40B4-BE49-F238E27FC236}">
                    <a16:creationId xmlns:a16="http://schemas.microsoft.com/office/drawing/2014/main" id="{7B9210ED-D802-C84E-8A67-93399801B5DA}"/>
                  </a:ext>
                </a:extLst>
              </p:cNvPr>
              <p:cNvSpPr>
                <a:spLocks noChangeArrowheads="1"/>
              </p:cNvSpPr>
              <p:nvPr/>
            </p:nvSpPr>
            <p:spPr bwMode="auto">
              <a:xfrm>
                <a:off x="4203" y="2712"/>
                <a:ext cx="1072" cy="81"/>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43" name="Oval 214">
                <a:extLst>
                  <a:ext uri="{FF2B5EF4-FFF2-40B4-BE49-F238E27FC236}">
                    <a16:creationId xmlns:a16="http://schemas.microsoft.com/office/drawing/2014/main" id="{552E77C8-7BFE-BF4D-8F0B-DF6513BE6459}"/>
                  </a:ext>
                </a:extLst>
              </p:cNvPr>
              <p:cNvSpPr>
                <a:spLocks noChangeArrowheads="1"/>
              </p:cNvSpPr>
              <p:nvPr/>
            </p:nvSpPr>
            <p:spPr bwMode="auto">
              <a:xfrm>
                <a:off x="4310" y="2382"/>
                <a:ext cx="158" cy="146"/>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44" name="Oval 215">
                <a:extLst>
                  <a:ext uri="{FF2B5EF4-FFF2-40B4-BE49-F238E27FC236}">
                    <a16:creationId xmlns:a16="http://schemas.microsoft.com/office/drawing/2014/main" id="{86496A7E-E21F-444D-B883-E410329FF242}"/>
                  </a:ext>
                </a:extLst>
              </p:cNvPr>
              <p:cNvSpPr>
                <a:spLocks noChangeArrowheads="1"/>
              </p:cNvSpPr>
              <p:nvPr/>
            </p:nvSpPr>
            <p:spPr bwMode="auto">
              <a:xfrm>
                <a:off x="4487" y="2382"/>
                <a:ext cx="158" cy="146"/>
              </a:xfrm>
              <a:prstGeom prst="ellipse">
                <a:avLst/>
              </a:prstGeom>
              <a:solidFill>
                <a:srgbClr val="FF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800" b="0" i="0" u="none" strike="noStrike" kern="0" cap="none" spc="0" normalizeH="0" baseline="0" noProof="0">
                  <a:ln>
                    <a:noFill/>
                  </a:ln>
                  <a:solidFill>
                    <a:srgbClr val="FF0000"/>
                  </a:solidFill>
                  <a:effectLst/>
                  <a:uLnTx/>
                  <a:uFillTx/>
                  <a:latin typeface="Arial" charset="0"/>
                  <a:ea typeface="ＭＳ Ｐゴシック" charset="0"/>
                  <a:cs typeface="Arial" charset="0"/>
                </a:endParaRPr>
              </a:p>
            </p:txBody>
          </p:sp>
          <p:sp>
            <p:nvSpPr>
              <p:cNvPr id="245" name="Oval 216">
                <a:extLst>
                  <a:ext uri="{FF2B5EF4-FFF2-40B4-BE49-F238E27FC236}">
                    <a16:creationId xmlns:a16="http://schemas.microsoft.com/office/drawing/2014/main" id="{555E4B0D-EDB2-D04B-B9AD-93FA92DDAA2D}"/>
                  </a:ext>
                </a:extLst>
              </p:cNvPr>
              <p:cNvSpPr>
                <a:spLocks noChangeArrowheads="1"/>
              </p:cNvSpPr>
              <p:nvPr/>
            </p:nvSpPr>
            <p:spPr bwMode="auto">
              <a:xfrm>
                <a:off x="4663" y="2382"/>
                <a:ext cx="158" cy="140"/>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46" name="Rectangle 217">
                <a:extLst>
                  <a:ext uri="{FF2B5EF4-FFF2-40B4-BE49-F238E27FC236}">
                    <a16:creationId xmlns:a16="http://schemas.microsoft.com/office/drawing/2014/main" id="{DE659B39-E72A-634A-A2AC-C4BA4DC9C619}"/>
                  </a:ext>
                </a:extLst>
              </p:cNvPr>
              <p:cNvSpPr>
                <a:spLocks noChangeArrowheads="1"/>
              </p:cNvSpPr>
              <p:nvPr/>
            </p:nvSpPr>
            <p:spPr bwMode="auto">
              <a:xfrm>
                <a:off x="5061" y="1837"/>
                <a:ext cx="88" cy="761"/>
              </a:xfrm>
              <a:prstGeom prst="rect">
                <a:avLst/>
              </a:prstGeom>
              <a:solidFill>
                <a:srgbClr val="292929"/>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pic>
          <p:nvPicPr>
            <p:cNvPr id="261" name="Picture 2" descr="Image result for firefox logo">
              <a:extLst>
                <a:ext uri="{FF2B5EF4-FFF2-40B4-BE49-F238E27FC236}">
                  <a16:creationId xmlns:a16="http://schemas.microsoft.com/office/drawing/2014/main" id="{51A92539-D075-5644-9056-10960E5147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26336" y="4363319"/>
              <a:ext cx="387318" cy="362674"/>
            </a:xfrm>
            <a:prstGeom prst="rect">
              <a:avLst/>
            </a:prstGeom>
            <a:noFill/>
            <a:extLst>
              <a:ext uri="{909E8E84-426E-40dd-AFC4-6F175D3DCCD1}">
                <a14:hiddenFill xmlns=""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95E1F04B-A3B3-534D-A252-A4AC29C657DE}"/>
                </a:ext>
              </a:extLst>
            </p:cNvPr>
            <p:cNvSpPr txBox="1"/>
            <p:nvPr/>
          </p:nvSpPr>
          <p:spPr>
            <a:xfrm>
              <a:off x="5723493" y="3262667"/>
              <a:ext cx="1265812" cy="38034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HTTP server</a:t>
              </a:r>
            </a:p>
          </p:txBody>
        </p:sp>
        <p:pic>
          <p:nvPicPr>
            <p:cNvPr id="1028" name="Picture 4" descr="Image result for apache web server logo">
              <a:extLst>
                <a:ext uri="{FF2B5EF4-FFF2-40B4-BE49-F238E27FC236}">
                  <a16:creationId xmlns:a16="http://schemas.microsoft.com/office/drawing/2014/main" id="{2DA3452A-DE33-3D41-95D5-C755A419154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49399" y="3712220"/>
              <a:ext cx="1425575" cy="629170"/>
            </a:xfrm>
            <a:prstGeom prst="rect">
              <a:avLst/>
            </a:prstGeom>
            <a:noFill/>
            <a:extLst>
              <a:ext uri="{909E8E84-426E-40dd-AFC4-6F175D3DCCD1}">
                <a14:hiddenFill xmlns="" xmlns:a14="http://schemas.microsoft.com/office/drawing/2010/main">
                  <a:solidFill>
                    <a:srgbClr val="FFFFFF"/>
                  </a:solidFill>
                </a14:hiddenFill>
              </a:ext>
            </a:extLst>
          </p:spPr>
        </p:pic>
        <p:pic>
          <p:nvPicPr>
            <p:cNvPr id="262" name="Picture 2" descr="Image result for firefox logo">
              <a:extLst>
                <a:ext uri="{FF2B5EF4-FFF2-40B4-BE49-F238E27FC236}">
                  <a16:creationId xmlns:a16="http://schemas.microsoft.com/office/drawing/2014/main" id="{E576EC8B-3CC8-044B-BD3B-8A4342C698D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57699" y="4326644"/>
              <a:ext cx="387318" cy="362674"/>
            </a:xfrm>
            <a:prstGeom prst="rect">
              <a:avLst/>
            </a:prstGeom>
            <a:noFill/>
            <a:extLst>
              <a:ext uri="{909E8E84-426E-40dd-AFC4-6F175D3DCCD1}">
                <a14:hiddenFill xmlns="" xmlns:a14="http://schemas.microsoft.com/office/drawing/2010/main">
                  <a:solidFill>
                    <a:srgbClr val="FFFFFF"/>
                  </a:solidFill>
                </a14:hiddenFill>
              </a:ext>
            </a:extLst>
          </p:spPr>
        </p:pic>
        <p:pic>
          <p:nvPicPr>
            <p:cNvPr id="1032" name="Picture 8" descr="Image result for skype logo">
              <a:extLst>
                <a:ext uri="{FF2B5EF4-FFF2-40B4-BE49-F238E27FC236}">
                  <a16:creationId xmlns:a16="http://schemas.microsoft.com/office/drawing/2014/main" id="{44A9474D-942F-134E-B292-6ADA4675334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74515" y="4091654"/>
              <a:ext cx="387318" cy="392958"/>
            </a:xfrm>
            <a:prstGeom prst="rect">
              <a:avLst/>
            </a:prstGeom>
            <a:noFill/>
            <a:extLst>
              <a:ext uri="{909E8E84-426E-40dd-AFC4-6F175D3DCCD1}">
                <a14:hiddenFill xmlns="" xmlns:a14="http://schemas.microsoft.com/office/drawing/2010/main">
                  <a:solidFill>
                    <a:srgbClr val="FFFFFF"/>
                  </a:solidFill>
                </a14:hiddenFill>
              </a:ext>
            </a:extLst>
          </p:spPr>
        </p:pic>
        <p:sp>
          <p:nvSpPr>
            <p:cNvPr id="263" name="TextBox 262">
              <a:extLst>
                <a:ext uri="{FF2B5EF4-FFF2-40B4-BE49-F238E27FC236}">
                  <a16:creationId xmlns:a16="http://schemas.microsoft.com/office/drawing/2014/main" id="{DC4B02DA-C340-9945-87C2-952E1901FB43}"/>
                </a:ext>
              </a:extLst>
            </p:cNvPr>
            <p:cNvSpPr txBox="1"/>
            <p:nvPr/>
          </p:nvSpPr>
          <p:spPr>
            <a:xfrm>
              <a:off x="3822815" y="3627317"/>
              <a:ext cx="642362" cy="38034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client</a:t>
              </a:r>
            </a:p>
          </p:txBody>
        </p:sp>
        <p:pic>
          <p:nvPicPr>
            <p:cNvPr id="1034" name="Picture 10" descr="Image result for netflix logo png">
              <a:extLst>
                <a:ext uri="{FF2B5EF4-FFF2-40B4-BE49-F238E27FC236}">
                  <a16:creationId xmlns:a16="http://schemas.microsoft.com/office/drawing/2014/main" id="{9F652FAF-7820-6141-9F34-FDF8AEACBE0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632599" y="4424842"/>
              <a:ext cx="691469" cy="388951"/>
            </a:xfrm>
            <a:prstGeom prst="rect">
              <a:avLst/>
            </a:prstGeom>
            <a:noFill/>
            <a:extLst>
              <a:ext uri="{909E8E84-426E-40dd-AFC4-6F175D3DCCD1}">
                <a14:hiddenFill xmlns="" xmlns:a14="http://schemas.microsoft.com/office/drawing/2010/main">
                  <a:solidFill>
                    <a:srgbClr val="FFFFFF"/>
                  </a:solidFill>
                </a14:hiddenFill>
              </a:ext>
            </a:extLst>
          </p:spPr>
        </p:pic>
      </p:grpSp>
      <p:sp>
        <p:nvSpPr>
          <p:cNvPr id="271" name="Freeform 296">
            <a:extLst>
              <a:ext uri="{FF2B5EF4-FFF2-40B4-BE49-F238E27FC236}">
                <a16:creationId xmlns:a16="http://schemas.microsoft.com/office/drawing/2014/main" id="{06DFDE96-5B04-984C-B72D-22D074DF3E82}"/>
              </a:ext>
            </a:extLst>
          </p:cNvPr>
          <p:cNvSpPr>
            <a:spLocks/>
          </p:cNvSpPr>
          <p:nvPr/>
        </p:nvSpPr>
        <p:spPr bwMode="auto">
          <a:xfrm>
            <a:off x="4356586" y="4965666"/>
            <a:ext cx="3127375" cy="1498600"/>
          </a:xfrm>
          <a:custGeom>
            <a:avLst/>
            <a:gdLst>
              <a:gd name="T0" fmla="*/ 2147483647 w 1877"/>
              <a:gd name="T1" fmla="*/ 2147483647 h 917"/>
              <a:gd name="T2" fmla="*/ 2147483647 w 1877"/>
              <a:gd name="T3" fmla="*/ 2147483647 h 917"/>
              <a:gd name="T4" fmla="*/ 2147483647 w 1877"/>
              <a:gd name="T5" fmla="*/ 2147483647 h 917"/>
              <a:gd name="T6" fmla="*/ 2147483647 w 1877"/>
              <a:gd name="T7" fmla="*/ 2147483647 h 917"/>
              <a:gd name="T8" fmla="*/ 2147483647 w 1877"/>
              <a:gd name="T9" fmla="*/ 2147483647 h 917"/>
              <a:gd name="T10" fmla="*/ 2147483647 w 1877"/>
              <a:gd name="T11" fmla="*/ 2147483647 h 917"/>
              <a:gd name="T12" fmla="*/ 2147483647 w 1877"/>
              <a:gd name="T13" fmla="*/ 2147483647 h 917"/>
              <a:gd name="T14" fmla="*/ 2147483647 w 1877"/>
              <a:gd name="T15" fmla="*/ 2147483647 h 917"/>
              <a:gd name="T16" fmla="*/ 2147483647 w 1877"/>
              <a:gd name="T17" fmla="*/ 2147483647 h 917"/>
              <a:gd name="T18" fmla="*/ 2147483647 w 1877"/>
              <a:gd name="T19" fmla="*/ 2147483647 h 917"/>
              <a:gd name="T20" fmla="*/ 2147483647 w 1877"/>
              <a:gd name="T21" fmla="*/ 2147483647 h 917"/>
              <a:gd name="T22" fmla="*/ 2147483647 w 1877"/>
              <a:gd name="T23" fmla="*/ 2147483647 h 917"/>
              <a:gd name="T24" fmla="*/ 2147483647 w 1877"/>
              <a:gd name="T25" fmla="*/ 2147483647 h 917"/>
              <a:gd name="T26" fmla="*/ 2147483647 w 1877"/>
              <a:gd name="T27" fmla="*/ 2147483647 h 917"/>
              <a:gd name="T28" fmla="*/ 2147483647 w 1877"/>
              <a:gd name="T29" fmla="*/ 2147483647 h 917"/>
              <a:gd name="T30" fmla="*/ 2147483647 w 1877"/>
              <a:gd name="T31" fmla="*/ 2147483647 h 91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877"/>
              <a:gd name="T49" fmla="*/ 0 h 917"/>
              <a:gd name="T50" fmla="*/ 1877 w 1877"/>
              <a:gd name="T51" fmla="*/ 917 h 917"/>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877" h="917">
                <a:moveTo>
                  <a:pt x="889" y="23"/>
                </a:moveTo>
                <a:cubicBezTo>
                  <a:pt x="804" y="39"/>
                  <a:pt x="771" y="98"/>
                  <a:pt x="692" y="109"/>
                </a:cubicBezTo>
                <a:cubicBezTo>
                  <a:pt x="613" y="120"/>
                  <a:pt x="511" y="81"/>
                  <a:pt x="415" y="91"/>
                </a:cubicBezTo>
                <a:cubicBezTo>
                  <a:pt x="319" y="101"/>
                  <a:pt x="174" y="126"/>
                  <a:pt x="112" y="170"/>
                </a:cubicBezTo>
                <a:cubicBezTo>
                  <a:pt x="51" y="214"/>
                  <a:pt x="66" y="294"/>
                  <a:pt x="50" y="353"/>
                </a:cubicBezTo>
                <a:cubicBezTo>
                  <a:pt x="34" y="412"/>
                  <a:pt x="0" y="479"/>
                  <a:pt x="14" y="528"/>
                </a:cubicBezTo>
                <a:cubicBezTo>
                  <a:pt x="29" y="577"/>
                  <a:pt x="57" y="608"/>
                  <a:pt x="139" y="650"/>
                </a:cubicBezTo>
                <a:cubicBezTo>
                  <a:pt x="221" y="692"/>
                  <a:pt x="372" y="742"/>
                  <a:pt x="505" y="781"/>
                </a:cubicBezTo>
                <a:cubicBezTo>
                  <a:pt x="638" y="820"/>
                  <a:pt x="789" y="866"/>
                  <a:pt x="933" y="886"/>
                </a:cubicBezTo>
                <a:cubicBezTo>
                  <a:pt x="1077" y="906"/>
                  <a:pt x="1246" y="917"/>
                  <a:pt x="1370" y="901"/>
                </a:cubicBezTo>
                <a:cubicBezTo>
                  <a:pt x="1494" y="885"/>
                  <a:pt x="1594" y="839"/>
                  <a:pt x="1676" y="793"/>
                </a:cubicBezTo>
                <a:cubicBezTo>
                  <a:pt x="1758" y="747"/>
                  <a:pt x="1843" y="720"/>
                  <a:pt x="1860" y="624"/>
                </a:cubicBezTo>
                <a:cubicBezTo>
                  <a:pt x="1877" y="528"/>
                  <a:pt x="1835" y="306"/>
                  <a:pt x="1776" y="219"/>
                </a:cubicBezTo>
                <a:cubicBezTo>
                  <a:pt x="1717" y="132"/>
                  <a:pt x="1599" y="134"/>
                  <a:pt x="1503" y="100"/>
                </a:cubicBezTo>
                <a:cubicBezTo>
                  <a:pt x="1407" y="66"/>
                  <a:pt x="1302" y="26"/>
                  <a:pt x="1200" y="13"/>
                </a:cubicBezTo>
                <a:cubicBezTo>
                  <a:pt x="1098" y="0"/>
                  <a:pt x="974" y="7"/>
                  <a:pt x="889" y="23"/>
                </a:cubicBezTo>
                <a:close/>
              </a:path>
            </a:pathLst>
          </a:custGeom>
          <a:solidFill>
            <a:srgbClr val="9CDFF9"/>
          </a:solidFill>
          <a:ln>
            <a:noFill/>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000000"/>
              </a:solidFill>
              <a:effectLst/>
              <a:uLnTx/>
              <a:uFillTx/>
              <a:latin typeface="Calibri"/>
              <a:ea typeface="ＭＳ Ｐゴシック" panose="020B0600070205080204" pitchFamily="34" charset="-128"/>
              <a:cs typeface="Arial"/>
            </a:endParaRPr>
          </a:p>
        </p:txBody>
      </p:sp>
      <p:sp>
        <p:nvSpPr>
          <p:cNvPr id="11" name="Rectangle 10">
            <a:extLst>
              <a:ext uri="{FF2B5EF4-FFF2-40B4-BE49-F238E27FC236}">
                <a16:creationId xmlns:a16="http://schemas.microsoft.com/office/drawing/2014/main" id="{CC19030B-5BD3-114F-B249-57401BFC96FB}"/>
              </a:ext>
            </a:extLst>
          </p:cNvPr>
          <p:cNvSpPr/>
          <p:nvPr/>
        </p:nvSpPr>
        <p:spPr>
          <a:xfrm>
            <a:off x="4944218" y="2675931"/>
            <a:ext cx="2194145" cy="1745839"/>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101" name="Straight Connector 100">
            <a:extLst>
              <a:ext uri="{FF2B5EF4-FFF2-40B4-BE49-F238E27FC236}">
                <a16:creationId xmlns:a16="http://schemas.microsoft.com/office/drawing/2014/main" id="{80C9D10E-5651-A74C-93AC-3C99ACEB97DA}"/>
              </a:ext>
            </a:extLst>
          </p:cNvPr>
          <p:cNvCxnSpPr>
            <a:cxnSpLocks/>
          </p:cNvCxnSpPr>
          <p:nvPr/>
        </p:nvCxnSpPr>
        <p:spPr>
          <a:xfrm flipV="1">
            <a:off x="3204457" y="2995594"/>
            <a:ext cx="0" cy="2502331"/>
          </a:xfrm>
          <a:prstGeom prst="line">
            <a:avLst/>
          </a:prstGeom>
          <a:ln w="44450">
            <a:tailEnd type="triangle"/>
          </a:ln>
        </p:spPr>
        <p:style>
          <a:lnRef idx="1">
            <a:schemeClr val="accent1"/>
          </a:lnRef>
          <a:fillRef idx="0">
            <a:schemeClr val="accent1"/>
          </a:fillRef>
          <a:effectRef idx="0">
            <a:schemeClr val="accent1"/>
          </a:effectRef>
          <a:fontRef idx="minor">
            <a:schemeClr val="tx1"/>
          </a:fontRef>
        </p:style>
      </p:cxnSp>
      <p:grpSp>
        <p:nvGrpSpPr>
          <p:cNvPr id="93" name="Group 92">
            <a:extLst>
              <a:ext uri="{FF2B5EF4-FFF2-40B4-BE49-F238E27FC236}">
                <a16:creationId xmlns:a16="http://schemas.microsoft.com/office/drawing/2014/main" id="{7B18E3F3-40BD-0C49-8324-41152F4086DF}"/>
              </a:ext>
            </a:extLst>
          </p:cNvPr>
          <p:cNvGrpSpPr/>
          <p:nvPr/>
        </p:nvGrpSpPr>
        <p:grpSpPr>
          <a:xfrm>
            <a:off x="4107096" y="5561831"/>
            <a:ext cx="1651423" cy="389371"/>
            <a:chOff x="8349959" y="687487"/>
            <a:chExt cx="1651423" cy="389371"/>
          </a:xfrm>
        </p:grpSpPr>
        <p:sp>
          <p:nvSpPr>
            <p:cNvPr id="94" name="Rectangle 93">
              <a:extLst>
                <a:ext uri="{FF2B5EF4-FFF2-40B4-BE49-F238E27FC236}">
                  <a16:creationId xmlns:a16="http://schemas.microsoft.com/office/drawing/2014/main" id="{40BFCB17-7AF9-A04A-B142-3A8A74A0F13F}"/>
                </a:ext>
              </a:extLst>
            </p:cNvPr>
            <p:cNvSpPr/>
            <p:nvPr/>
          </p:nvSpPr>
          <p:spPr>
            <a:xfrm>
              <a:off x="8369532" y="756182"/>
              <a:ext cx="1631850" cy="266167"/>
            </a:xfrm>
            <a:prstGeom prst="rect">
              <a:avLst/>
            </a:prstGeom>
            <a:solidFill>
              <a:schemeClr val="bg1"/>
            </a:solidFill>
            <a:ln w="25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95" name="TextBox 94">
              <a:extLst>
                <a:ext uri="{FF2B5EF4-FFF2-40B4-BE49-F238E27FC236}">
                  <a16:creationId xmlns:a16="http://schemas.microsoft.com/office/drawing/2014/main" id="{77480891-1114-0843-9D86-8F8D5F0BD098}"/>
                </a:ext>
              </a:extLst>
            </p:cNvPr>
            <p:cNvSpPr txBox="1"/>
            <p:nvPr/>
          </p:nvSpPr>
          <p:spPr>
            <a:xfrm>
              <a:off x="8893175" y="707526"/>
              <a:ext cx="110820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HTTP msg</a:t>
              </a:r>
            </a:p>
          </p:txBody>
        </p:sp>
        <p:sp>
          <p:nvSpPr>
            <p:cNvPr id="96" name="TextBox 95">
              <a:extLst>
                <a:ext uri="{FF2B5EF4-FFF2-40B4-BE49-F238E27FC236}">
                  <a16:creationId xmlns:a16="http://schemas.microsoft.com/office/drawing/2014/main" id="{C180BA86-1AC2-8249-A8BF-24B0BD4B001D}"/>
                </a:ext>
              </a:extLst>
            </p:cNvPr>
            <p:cNvSpPr txBox="1"/>
            <p:nvPr/>
          </p:nvSpPr>
          <p:spPr>
            <a:xfrm>
              <a:off x="8593764" y="690692"/>
              <a:ext cx="38023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black"/>
                  </a:solidFill>
                  <a:effectLst/>
                  <a:uLnTx/>
                  <a:uFillTx/>
                  <a:latin typeface="Calibri"/>
                  <a:ea typeface="+mn-ea"/>
                  <a:cs typeface="+mn-cs"/>
                </a:rPr>
                <a:t>H</a:t>
              </a:r>
              <a:r>
                <a:rPr kumimoji="0" lang="en-US" sz="1800" b="0" i="0" u="none" strike="noStrike" kern="1200" cap="none" spc="0" normalizeH="0" baseline="-25000" noProof="0" dirty="0" err="1">
                  <a:ln>
                    <a:noFill/>
                  </a:ln>
                  <a:solidFill>
                    <a:prstClr val="black"/>
                  </a:solidFill>
                  <a:effectLst/>
                  <a:uLnTx/>
                  <a:uFillTx/>
                  <a:latin typeface="Calibri"/>
                  <a:ea typeface="+mn-ea"/>
                  <a:cs typeface="+mn-cs"/>
                </a:rPr>
                <a:t>t</a:t>
              </a:r>
              <a:endParaRPr kumimoji="0" lang="en-US" sz="1800" b="0" i="0" u="none" strike="noStrike" kern="1200" cap="none" spc="0" normalizeH="0" baseline="-25000" noProof="0" dirty="0">
                <a:ln>
                  <a:noFill/>
                </a:ln>
                <a:solidFill>
                  <a:prstClr val="black"/>
                </a:solidFill>
                <a:effectLst/>
                <a:uLnTx/>
                <a:uFillTx/>
                <a:latin typeface="Calibri"/>
                <a:ea typeface="+mn-ea"/>
                <a:cs typeface="+mn-cs"/>
              </a:endParaRPr>
            </a:p>
          </p:txBody>
        </p:sp>
        <p:sp>
          <p:nvSpPr>
            <p:cNvPr id="97" name="TextBox 96">
              <a:extLst>
                <a:ext uri="{FF2B5EF4-FFF2-40B4-BE49-F238E27FC236}">
                  <a16:creationId xmlns:a16="http://schemas.microsoft.com/office/drawing/2014/main" id="{35880B3B-4ADE-F941-961B-5B939CD2E4D3}"/>
                </a:ext>
              </a:extLst>
            </p:cNvPr>
            <p:cNvSpPr txBox="1"/>
            <p:nvPr/>
          </p:nvSpPr>
          <p:spPr>
            <a:xfrm>
              <a:off x="8349959" y="687487"/>
              <a:ext cx="40908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black"/>
                  </a:solidFill>
                  <a:effectLst/>
                  <a:uLnTx/>
                  <a:uFillTx/>
                  <a:latin typeface="Calibri"/>
                  <a:ea typeface="+mn-ea"/>
                  <a:cs typeface="+mn-cs"/>
                </a:rPr>
                <a:t>H</a:t>
              </a:r>
              <a:r>
                <a:rPr kumimoji="0" lang="en-US" sz="1800" b="0" i="0" u="none" strike="noStrike" kern="1200" cap="none" spc="0" normalizeH="0" baseline="-25000" noProof="0" dirty="0" err="1">
                  <a:ln>
                    <a:noFill/>
                  </a:ln>
                  <a:solidFill>
                    <a:prstClr val="black"/>
                  </a:solidFill>
                  <a:effectLst/>
                  <a:uLnTx/>
                  <a:uFillTx/>
                  <a:latin typeface="Calibri"/>
                  <a:ea typeface="+mn-ea"/>
                  <a:cs typeface="+mn-cs"/>
                </a:rPr>
                <a:t>n</a:t>
              </a:r>
              <a:endParaRPr kumimoji="0" lang="en-US" sz="1800" b="0" i="0" u="none" strike="noStrike" kern="1200" cap="none" spc="0" normalizeH="0" baseline="-25000" noProof="0" dirty="0">
                <a:ln>
                  <a:noFill/>
                </a:ln>
                <a:solidFill>
                  <a:prstClr val="black"/>
                </a:solidFill>
                <a:effectLst/>
                <a:uLnTx/>
                <a:uFillTx/>
                <a:latin typeface="Calibri"/>
                <a:ea typeface="+mn-ea"/>
                <a:cs typeface="+mn-cs"/>
              </a:endParaRPr>
            </a:p>
          </p:txBody>
        </p:sp>
      </p:grpSp>
      <p:cxnSp>
        <p:nvCxnSpPr>
          <p:cNvPr id="104" name="Straight Connector 103">
            <a:extLst>
              <a:ext uri="{FF2B5EF4-FFF2-40B4-BE49-F238E27FC236}">
                <a16:creationId xmlns:a16="http://schemas.microsoft.com/office/drawing/2014/main" id="{8F458F2E-0B98-1741-9C0D-ECC805BD8799}"/>
              </a:ext>
            </a:extLst>
          </p:cNvPr>
          <p:cNvCxnSpPr>
            <a:cxnSpLocks/>
          </p:cNvCxnSpPr>
          <p:nvPr/>
        </p:nvCxnSpPr>
        <p:spPr>
          <a:xfrm>
            <a:off x="7011397" y="2484139"/>
            <a:ext cx="0" cy="3013786"/>
          </a:xfrm>
          <a:prstGeom prst="line">
            <a:avLst/>
          </a:prstGeom>
          <a:ln w="44450"/>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143591F4-8564-6A44-BC41-A0C901C7BC9C}"/>
              </a:ext>
            </a:extLst>
          </p:cNvPr>
          <p:cNvCxnSpPr>
            <a:cxnSpLocks/>
          </p:cNvCxnSpPr>
          <p:nvPr/>
        </p:nvCxnSpPr>
        <p:spPr>
          <a:xfrm>
            <a:off x="3184573" y="5478673"/>
            <a:ext cx="3851736" cy="0"/>
          </a:xfrm>
          <a:prstGeom prst="line">
            <a:avLst/>
          </a:prstGeom>
          <a:ln w="44450"/>
        </p:spPr>
        <p:style>
          <a:lnRef idx="1">
            <a:schemeClr val="accent1"/>
          </a:lnRef>
          <a:fillRef idx="0">
            <a:schemeClr val="accent1"/>
          </a:fillRef>
          <a:effectRef idx="0">
            <a:schemeClr val="accent1"/>
          </a:effectRef>
          <a:fontRef idx="minor">
            <a:schemeClr val="tx1"/>
          </a:fontRef>
        </p:style>
      </p:cxnSp>
      <p:cxnSp>
        <p:nvCxnSpPr>
          <p:cNvPr id="3" name="Straight Arrow Connector 2">
            <a:extLst>
              <a:ext uri="{FF2B5EF4-FFF2-40B4-BE49-F238E27FC236}">
                <a16:creationId xmlns:a16="http://schemas.microsoft.com/office/drawing/2014/main" id="{1B834CFE-E231-7940-A2C6-E5A762AAF408}"/>
              </a:ext>
            </a:extLst>
          </p:cNvPr>
          <p:cNvCxnSpPr/>
          <p:nvPr/>
        </p:nvCxnSpPr>
        <p:spPr>
          <a:xfrm flipH="1">
            <a:off x="3701909" y="5774614"/>
            <a:ext cx="300263"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98" name="Slide Number Placeholder 2">
            <a:extLst>
              <a:ext uri="{FF2B5EF4-FFF2-40B4-BE49-F238E27FC236}">
                <a16:creationId xmlns:a16="http://schemas.microsoft.com/office/drawing/2014/main" id="{9D27FD24-CD71-B149-A674-58F712CA9599}"/>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14</a:t>
            </a:fld>
            <a:endParaRPr lang="en-US" dirty="0"/>
          </a:p>
        </p:txBody>
      </p:sp>
    </p:spTree>
    <p:extLst>
      <p:ext uri="{BB962C8B-B14F-4D97-AF65-F5344CB8AC3E}">
        <p14:creationId xmlns:p14="http://schemas.microsoft.com/office/powerpoint/2010/main" val="1093382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93"/>
                                        </p:tgtEl>
                                        <p:attrNameLst>
                                          <p:attrName>style.visibility</p:attrName>
                                        </p:attrNameLst>
                                      </p:cBhvr>
                                      <p:to>
                                        <p:strVal val="visible"/>
                                      </p:to>
                                    </p:set>
                                    <p:animEffect transition="in" filter="wipe(right)">
                                      <p:cBhvr>
                                        <p:cTn id="7" dur="500"/>
                                        <p:tgtEl>
                                          <p:spTgt spid="93"/>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right)">
                                      <p:cBhvr>
                                        <p:cTn id="1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60590" y="272143"/>
            <a:ext cx="11393310" cy="894622"/>
          </a:xfrm>
        </p:spPr>
        <p:txBody>
          <a:bodyPr>
            <a:normAutofit/>
          </a:bodyPr>
          <a:lstStyle/>
          <a:p>
            <a:r>
              <a:rPr lang="en-US" sz="4800" dirty="0"/>
              <a:t>Chapter 3: summary</a:t>
            </a:r>
            <a:endParaRPr lang="en-US" sz="4400" b="0" dirty="0"/>
          </a:p>
        </p:txBody>
      </p:sp>
      <p:sp>
        <p:nvSpPr>
          <p:cNvPr id="3" name="Slide Number Placeholder 2">
            <a:extLst>
              <a:ext uri="{FF2B5EF4-FFF2-40B4-BE49-F238E27FC236}">
                <a16:creationId xmlns:a16="http://schemas.microsoft.com/office/drawing/2014/main" id="{807E4337-A925-084B-B48F-23146A4A73A1}"/>
              </a:ext>
            </a:extLst>
          </p:cNvPr>
          <p:cNvSpPr>
            <a:spLocks noGrp="1"/>
          </p:cNvSpPr>
          <p:nvPr>
            <p:ph type="sldNum" sz="quarter" idx="4"/>
          </p:nvPr>
        </p:nvSpPr>
        <p:spPr/>
        <p:txBody>
          <a:bodyPr/>
          <a:lstStyle/>
          <a:p>
            <a:r>
              <a:rPr lang="en-US" dirty="0"/>
              <a:t>Transport Layer: 3-</a:t>
            </a:r>
            <a:fld id="{C4204591-24BD-A542-B9D5-F8D8A88D2FEE}" type="slidenum">
              <a:rPr lang="en-US" smtClean="0"/>
              <a:pPr/>
              <a:t>140</a:t>
            </a:fld>
            <a:endParaRPr lang="en-US" dirty="0"/>
          </a:p>
        </p:txBody>
      </p:sp>
      <p:sp>
        <p:nvSpPr>
          <p:cNvPr id="121" name="Rectangle 3">
            <a:extLst>
              <a:ext uri="{FF2B5EF4-FFF2-40B4-BE49-F238E27FC236}">
                <a16:creationId xmlns:a16="http://schemas.microsoft.com/office/drawing/2014/main" id="{D69BBC2D-A92B-7947-AA74-7551BF4EBD02}"/>
              </a:ext>
            </a:extLst>
          </p:cNvPr>
          <p:cNvSpPr txBox="1">
            <a:spLocks noChangeArrowheads="1"/>
          </p:cNvSpPr>
          <p:nvPr/>
        </p:nvSpPr>
        <p:spPr>
          <a:xfrm>
            <a:off x="876300" y="1295400"/>
            <a:ext cx="5626100" cy="5225369"/>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93700" indent="-263525">
              <a:buFont typeface="Wingdings" charset="2"/>
              <a:buChar char="§"/>
              <a:defRPr/>
            </a:pPr>
            <a:r>
              <a:rPr lang="en-US" sz="3200" dirty="0"/>
              <a:t>principles behind transport layer services:</a:t>
            </a:r>
          </a:p>
          <a:p>
            <a:pPr lvl="1">
              <a:buFont typeface="Arial"/>
              <a:buChar char="•"/>
              <a:defRPr/>
            </a:pPr>
            <a:r>
              <a:rPr lang="en-US" sz="2800" dirty="0"/>
              <a:t>multiplexing, demultiplexing</a:t>
            </a:r>
          </a:p>
          <a:p>
            <a:pPr lvl="1">
              <a:buFont typeface="Arial"/>
              <a:buChar char="•"/>
              <a:defRPr/>
            </a:pPr>
            <a:r>
              <a:rPr lang="en-US" sz="2800" dirty="0"/>
              <a:t>reliable data transfer</a:t>
            </a:r>
          </a:p>
          <a:p>
            <a:pPr lvl="1">
              <a:buFont typeface="Arial"/>
              <a:buChar char="•"/>
              <a:defRPr/>
            </a:pPr>
            <a:r>
              <a:rPr lang="en-US" sz="2800" dirty="0"/>
              <a:t>flow control</a:t>
            </a:r>
          </a:p>
          <a:p>
            <a:pPr lvl="1">
              <a:buFont typeface="Arial"/>
              <a:buChar char="•"/>
              <a:defRPr/>
            </a:pPr>
            <a:r>
              <a:rPr lang="en-US" sz="2800" dirty="0"/>
              <a:t>congestion control</a:t>
            </a:r>
          </a:p>
          <a:p>
            <a:pPr marL="393700" indent="-263525">
              <a:buFont typeface="Wingdings" charset="2"/>
              <a:buChar char="§"/>
              <a:defRPr/>
            </a:pPr>
            <a:r>
              <a:rPr lang="en-US" sz="3200" dirty="0"/>
              <a:t>instantiation, implementation in the Internet</a:t>
            </a:r>
          </a:p>
          <a:p>
            <a:pPr lvl="1">
              <a:buFont typeface="Arial"/>
              <a:buChar char="•"/>
              <a:defRPr/>
            </a:pPr>
            <a:r>
              <a:rPr lang="en-US" sz="2800" dirty="0"/>
              <a:t>UDP</a:t>
            </a:r>
          </a:p>
          <a:p>
            <a:pPr lvl="1">
              <a:buFont typeface="Arial"/>
              <a:buChar char="•"/>
              <a:defRPr/>
            </a:pPr>
            <a:r>
              <a:rPr lang="en-US" sz="2800" dirty="0"/>
              <a:t>TCP</a:t>
            </a:r>
          </a:p>
        </p:txBody>
      </p:sp>
      <p:sp>
        <p:nvSpPr>
          <p:cNvPr id="122" name="Rectangle 4">
            <a:extLst>
              <a:ext uri="{FF2B5EF4-FFF2-40B4-BE49-F238E27FC236}">
                <a16:creationId xmlns:a16="http://schemas.microsoft.com/office/drawing/2014/main" id="{B79F0F1A-67F7-584F-9F34-4AC2A592E580}"/>
              </a:ext>
            </a:extLst>
          </p:cNvPr>
          <p:cNvSpPr txBox="1">
            <a:spLocks noChangeArrowheads="1"/>
          </p:cNvSpPr>
          <p:nvPr/>
        </p:nvSpPr>
        <p:spPr>
          <a:xfrm>
            <a:off x="7065962" y="1270000"/>
            <a:ext cx="4732337" cy="4838700"/>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itchFamily="2" charset="2"/>
              <a:buNone/>
            </a:pPr>
            <a:r>
              <a:rPr lang="en-US" altLang="en-US" sz="3200" dirty="0">
                <a:solidFill>
                  <a:srgbClr val="CC0000"/>
                </a:solidFill>
                <a:ea typeface="ＭＳ Ｐゴシック" panose="020B0600070205080204" pitchFamily="34" charset="-128"/>
              </a:rPr>
              <a:t>Up next:</a:t>
            </a:r>
          </a:p>
          <a:p>
            <a:pPr marL="393700" indent="-266700"/>
            <a:r>
              <a:rPr lang="en-US" altLang="en-US" sz="3200" dirty="0">
                <a:ea typeface="ＭＳ Ｐゴシック" panose="020B0600070205080204" pitchFamily="34" charset="-128"/>
              </a:rPr>
              <a:t>leaving the network </a:t>
            </a:r>
            <a:r>
              <a:rPr lang="en-US" altLang="ja-JP" sz="3200" dirty="0">
                <a:ea typeface="ＭＳ Ｐゴシック" panose="020B0600070205080204" pitchFamily="34" charset="-128"/>
              </a:rPr>
              <a:t>“edge” </a:t>
            </a:r>
            <a:r>
              <a:rPr lang="en-US" altLang="ja-JP" dirty="0">
                <a:ea typeface="ＭＳ Ｐゴシック" panose="020B0600070205080204" pitchFamily="34" charset="-128"/>
              </a:rPr>
              <a:t>(application, transport layers)</a:t>
            </a:r>
          </a:p>
          <a:p>
            <a:pPr marL="393700" indent="-266700"/>
            <a:r>
              <a:rPr lang="en-US" altLang="en-US" sz="3200" dirty="0">
                <a:ea typeface="ＭＳ Ｐゴシック" panose="020B0600070205080204" pitchFamily="34" charset="-128"/>
              </a:rPr>
              <a:t>into the network “</a:t>
            </a:r>
            <a:r>
              <a:rPr lang="en-US" altLang="ja-JP" sz="3200" dirty="0">
                <a:ea typeface="ＭＳ Ｐゴシック" panose="020B0600070205080204" pitchFamily="34" charset="-128"/>
              </a:rPr>
              <a:t>core”</a:t>
            </a:r>
          </a:p>
          <a:p>
            <a:pPr marL="393700" indent="-266700"/>
            <a:r>
              <a:rPr lang="en-US" altLang="en-US" sz="3200" dirty="0">
                <a:ea typeface="ＭＳ Ｐゴシック" panose="020B0600070205080204" pitchFamily="34" charset="-128"/>
              </a:rPr>
              <a:t>two network-layer chapters</a:t>
            </a:r>
            <a:r>
              <a:rPr lang="en-US" altLang="en-US" dirty="0">
                <a:ea typeface="ＭＳ Ｐゴシック" panose="020B0600070205080204" pitchFamily="34" charset="-128"/>
              </a:rPr>
              <a:t>:</a:t>
            </a:r>
          </a:p>
          <a:p>
            <a:pPr lvl="1"/>
            <a:r>
              <a:rPr lang="en-US" altLang="en-US" sz="2800" dirty="0">
                <a:ea typeface="ＭＳ Ｐゴシック" panose="020B0600070205080204" pitchFamily="34" charset="-128"/>
              </a:rPr>
              <a:t>data plane</a:t>
            </a:r>
          </a:p>
          <a:p>
            <a:pPr lvl="1"/>
            <a:r>
              <a:rPr lang="en-US" altLang="en-US" sz="2800" dirty="0">
                <a:ea typeface="ＭＳ Ｐゴシック" panose="020B0600070205080204" pitchFamily="34" charset="-128"/>
              </a:rPr>
              <a:t>control plane</a:t>
            </a:r>
          </a:p>
          <a:p>
            <a:endParaRPr lang="en-US" altLang="en-US" dirty="0">
              <a:ea typeface="ＭＳ Ｐゴシック" panose="020B0600070205080204" pitchFamily="34" charset="-128"/>
            </a:endParaRPr>
          </a:p>
        </p:txBody>
      </p:sp>
    </p:spTree>
    <p:extLst>
      <p:ext uri="{BB962C8B-B14F-4D97-AF65-F5344CB8AC3E}">
        <p14:creationId xmlns:p14="http://schemas.microsoft.com/office/powerpoint/2010/main" val="3347465460"/>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0">
  <p:cSld>
    <p:spTree>
      <p:nvGrpSpPr>
        <p:cNvPr id="1" name="Shape 3190"/>
        <p:cNvGrpSpPr/>
        <p:nvPr/>
      </p:nvGrpSpPr>
      <p:grpSpPr>
        <a:xfrm>
          <a:off x="0" y="0"/>
          <a:ext cx="0" cy="0"/>
          <a:chOff x="0" y="0"/>
          <a:chExt cx="0" cy="0"/>
        </a:xfrm>
      </p:grpSpPr>
      <p:pic>
        <p:nvPicPr>
          <p:cNvPr id="3191" name="Google Shape;3191;p74"/>
          <p:cNvPicPr preferRelativeResize="0"/>
          <p:nvPr/>
        </p:nvPicPr>
        <p:blipFill rotWithShape="1">
          <a:blip r:embed="rId3">
            <a:alphaModFix/>
          </a:blip>
          <a:srcRect/>
          <a:stretch/>
        </p:blipFill>
        <p:spPr>
          <a:xfrm>
            <a:off x="1893889" y="109539"/>
            <a:ext cx="8404225" cy="66389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08AF567B-A744-BF46-B80D-389C2E4393B6}"/>
              </a:ext>
            </a:extLst>
          </p:cNvPr>
          <p:cNvGrpSpPr/>
          <p:nvPr/>
        </p:nvGrpSpPr>
        <p:grpSpPr>
          <a:xfrm>
            <a:off x="141514" y="827314"/>
            <a:ext cx="11908971" cy="4739615"/>
            <a:chOff x="2511281" y="3262667"/>
            <a:chExt cx="7770812" cy="3121540"/>
          </a:xfrm>
        </p:grpSpPr>
        <p:sp>
          <p:nvSpPr>
            <p:cNvPr id="132" name="Freeform 157">
              <a:extLst>
                <a:ext uri="{FF2B5EF4-FFF2-40B4-BE49-F238E27FC236}">
                  <a16:creationId xmlns:a16="http://schemas.microsoft.com/office/drawing/2014/main" id="{511A693F-4BF3-344C-BDC6-28BAA983976E}"/>
                </a:ext>
              </a:extLst>
            </p:cNvPr>
            <p:cNvSpPr>
              <a:spLocks/>
            </p:cNvSpPr>
            <p:nvPr/>
          </p:nvSpPr>
          <p:spPr bwMode="auto">
            <a:xfrm>
              <a:off x="5108431" y="3572744"/>
              <a:ext cx="552450" cy="2082800"/>
            </a:xfrm>
            <a:custGeom>
              <a:avLst/>
              <a:gdLst>
                <a:gd name="T0" fmla="*/ 0 w 348"/>
                <a:gd name="T1" fmla="*/ 2147483647 h 1312"/>
                <a:gd name="T2" fmla="*/ 2147483647 w 348"/>
                <a:gd name="T3" fmla="*/ 0 h 1312"/>
                <a:gd name="T4" fmla="*/ 2147483647 w 348"/>
                <a:gd name="T5" fmla="*/ 2147483647 h 1312"/>
                <a:gd name="T6" fmla="*/ 2147483647 w 348"/>
                <a:gd name="T7" fmla="*/ 2147483647 h 1312"/>
                <a:gd name="T8" fmla="*/ 0 w 348"/>
                <a:gd name="T9" fmla="*/ 2147483647 h 13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48" h="1312">
                  <a:moveTo>
                    <a:pt x="0" y="1306"/>
                  </a:moveTo>
                  <a:lnTo>
                    <a:pt x="348" y="0"/>
                  </a:lnTo>
                  <a:lnTo>
                    <a:pt x="342" y="1258"/>
                  </a:lnTo>
                  <a:lnTo>
                    <a:pt x="180" y="1312"/>
                  </a:lnTo>
                  <a:lnTo>
                    <a:pt x="0" y="1306"/>
                  </a:lnTo>
                  <a:close/>
                </a:path>
              </a:pathLst>
            </a:custGeom>
            <a:gradFill rotWithShape="1">
              <a:gsLst>
                <a:gs pos="0">
                  <a:srgbClr val="FFFFFF"/>
                </a:gs>
                <a:gs pos="100000">
                  <a:srgbClr val="B2B2B2"/>
                </a:gs>
              </a:gsLst>
              <a:lin ang="0" scaled="1"/>
            </a:gradFill>
            <a:ln w="9525">
              <a:solidFill>
                <a:srgbClr val="DDDDDD"/>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45" name="Rectangle 23">
              <a:extLst>
                <a:ext uri="{FF2B5EF4-FFF2-40B4-BE49-F238E27FC236}">
                  <a16:creationId xmlns:a16="http://schemas.microsoft.com/office/drawing/2014/main" id="{F1314FFD-BA11-A042-BA84-1061E3729058}"/>
                </a:ext>
              </a:extLst>
            </p:cNvPr>
            <p:cNvSpPr>
              <a:spLocks noChangeArrowheads="1"/>
            </p:cNvSpPr>
            <p:nvPr/>
          </p:nvSpPr>
          <p:spPr bwMode="auto">
            <a:xfrm>
              <a:off x="5656118" y="3623544"/>
              <a:ext cx="1497013" cy="1981200"/>
            </a:xfrm>
            <a:prstGeom prst="rect">
              <a:avLst/>
            </a:prstGeom>
            <a:solidFill>
              <a:srgbClr val="00009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36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46" name="Rectangle 24">
              <a:extLst>
                <a:ext uri="{FF2B5EF4-FFF2-40B4-BE49-F238E27FC236}">
                  <a16:creationId xmlns:a16="http://schemas.microsoft.com/office/drawing/2014/main" id="{89D8A59C-E128-B74A-B94F-06FAC9DB7326}"/>
                </a:ext>
              </a:extLst>
            </p:cNvPr>
            <p:cNvSpPr>
              <a:spLocks noChangeArrowheads="1"/>
            </p:cNvSpPr>
            <p:nvPr/>
          </p:nvSpPr>
          <p:spPr bwMode="auto">
            <a:xfrm>
              <a:off x="5621193" y="3677519"/>
              <a:ext cx="1473200" cy="1979613"/>
            </a:xfrm>
            <a:prstGeom prst="rect">
              <a:avLst/>
            </a:prstGeom>
            <a:solidFill>
              <a:srgbClr val="FFFFFF"/>
            </a:solidFill>
            <a:ln w="28575">
              <a:solidFill>
                <a:srgbClr val="000000"/>
              </a:solidFill>
              <a:miter lim="800000"/>
              <a:headEnd/>
              <a:tailEnd/>
            </a:ln>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36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47" name="Line 25">
              <a:extLst>
                <a:ext uri="{FF2B5EF4-FFF2-40B4-BE49-F238E27FC236}">
                  <a16:creationId xmlns:a16="http://schemas.microsoft.com/office/drawing/2014/main" id="{B922FB1F-8B1A-1843-A740-29E910EB3E97}"/>
                </a:ext>
              </a:extLst>
            </p:cNvPr>
            <p:cNvSpPr>
              <a:spLocks noChangeShapeType="1"/>
            </p:cNvSpPr>
            <p:nvPr/>
          </p:nvSpPr>
          <p:spPr bwMode="auto">
            <a:xfrm>
              <a:off x="5627543" y="4447457"/>
              <a:ext cx="1460500" cy="3175"/>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48" name="Text Box 26">
              <a:extLst>
                <a:ext uri="{FF2B5EF4-FFF2-40B4-BE49-F238E27FC236}">
                  <a16:creationId xmlns:a16="http://schemas.microsoft.com/office/drawing/2014/main" id="{BE3B5056-5F96-5946-AEC3-17140DB163F4}"/>
                </a:ext>
              </a:extLst>
            </p:cNvPr>
            <p:cNvSpPr txBox="1">
              <a:spLocks noChangeArrowheads="1"/>
            </p:cNvSpPr>
            <p:nvPr/>
          </p:nvSpPr>
          <p:spPr bwMode="auto">
            <a:xfrm>
              <a:off x="5698981" y="4480178"/>
              <a:ext cx="1317625" cy="2899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transport</a:t>
              </a:r>
            </a:p>
          </p:txBody>
        </p:sp>
        <p:sp>
          <p:nvSpPr>
            <p:cNvPr id="149" name="Line 27">
              <a:extLst>
                <a:ext uri="{FF2B5EF4-FFF2-40B4-BE49-F238E27FC236}">
                  <a16:creationId xmlns:a16="http://schemas.microsoft.com/office/drawing/2014/main" id="{FF1A214D-FBCE-7342-8332-F3FA9C577B4A}"/>
                </a:ext>
              </a:extLst>
            </p:cNvPr>
            <p:cNvSpPr>
              <a:spLocks noChangeShapeType="1"/>
            </p:cNvSpPr>
            <p:nvPr/>
          </p:nvSpPr>
          <p:spPr bwMode="auto">
            <a:xfrm>
              <a:off x="5629131" y="4764957"/>
              <a:ext cx="1457325" cy="0"/>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51" name="Text Box 26">
              <a:extLst>
                <a:ext uri="{FF2B5EF4-FFF2-40B4-BE49-F238E27FC236}">
                  <a16:creationId xmlns:a16="http://schemas.microsoft.com/office/drawing/2014/main" id="{50D62C6A-4C80-854F-A4B8-723E99A5A7F0}"/>
                </a:ext>
              </a:extLst>
            </p:cNvPr>
            <p:cNvSpPr txBox="1">
              <a:spLocks noChangeArrowheads="1"/>
            </p:cNvSpPr>
            <p:nvPr/>
          </p:nvSpPr>
          <p:spPr bwMode="auto">
            <a:xfrm>
              <a:off x="5692631" y="5377884"/>
              <a:ext cx="1317625" cy="2899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physical</a:t>
              </a:r>
            </a:p>
          </p:txBody>
        </p:sp>
        <p:sp>
          <p:nvSpPr>
            <p:cNvPr id="152" name="Text Box 26">
              <a:extLst>
                <a:ext uri="{FF2B5EF4-FFF2-40B4-BE49-F238E27FC236}">
                  <a16:creationId xmlns:a16="http://schemas.microsoft.com/office/drawing/2014/main" id="{A79D3A45-C33B-7046-9088-A02FAACCA14B}"/>
                </a:ext>
              </a:extLst>
            </p:cNvPr>
            <p:cNvSpPr txBox="1">
              <a:spLocks noChangeArrowheads="1"/>
            </p:cNvSpPr>
            <p:nvPr/>
          </p:nvSpPr>
          <p:spPr bwMode="auto">
            <a:xfrm>
              <a:off x="5692631" y="5084965"/>
              <a:ext cx="1317625" cy="2899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link</a:t>
              </a:r>
            </a:p>
          </p:txBody>
        </p:sp>
        <p:sp>
          <p:nvSpPr>
            <p:cNvPr id="153" name="Text Box 26">
              <a:extLst>
                <a:ext uri="{FF2B5EF4-FFF2-40B4-BE49-F238E27FC236}">
                  <a16:creationId xmlns:a16="http://schemas.microsoft.com/office/drawing/2014/main" id="{F3520259-D4C5-3340-8000-3B8C746A7797}"/>
                </a:ext>
              </a:extLst>
            </p:cNvPr>
            <p:cNvSpPr txBox="1">
              <a:spLocks noChangeArrowheads="1"/>
            </p:cNvSpPr>
            <p:nvPr/>
          </p:nvSpPr>
          <p:spPr bwMode="auto">
            <a:xfrm>
              <a:off x="5692631" y="4793686"/>
              <a:ext cx="1317625" cy="2899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network</a:t>
              </a:r>
            </a:p>
          </p:txBody>
        </p:sp>
        <p:sp>
          <p:nvSpPr>
            <p:cNvPr id="155" name="Line 27">
              <a:extLst>
                <a:ext uri="{FF2B5EF4-FFF2-40B4-BE49-F238E27FC236}">
                  <a16:creationId xmlns:a16="http://schemas.microsoft.com/office/drawing/2014/main" id="{E1326351-38D1-A440-A7B8-5079367D54AC}"/>
                </a:ext>
              </a:extLst>
            </p:cNvPr>
            <p:cNvSpPr>
              <a:spLocks noChangeShapeType="1"/>
            </p:cNvSpPr>
            <p:nvPr/>
          </p:nvSpPr>
          <p:spPr bwMode="auto">
            <a:xfrm>
              <a:off x="5625956" y="5076107"/>
              <a:ext cx="1457325" cy="0"/>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56" name="Line 27">
              <a:extLst>
                <a:ext uri="{FF2B5EF4-FFF2-40B4-BE49-F238E27FC236}">
                  <a16:creationId xmlns:a16="http://schemas.microsoft.com/office/drawing/2014/main" id="{891B0B5D-A14D-1A40-B291-CC1A04A094FC}"/>
                </a:ext>
              </a:extLst>
            </p:cNvPr>
            <p:cNvSpPr>
              <a:spLocks noChangeShapeType="1"/>
            </p:cNvSpPr>
            <p:nvPr/>
          </p:nvSpPr>
          <p:spPr bwMode="auto">
            <a:xfrm>
              <a:off x="5622781" y="5374557"/>
              <a:ext cx="1457325" cy="0"/>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70" name="Rectangle 23">
              <a:extLst>
                <a:ext uri="{FF2B5EF4-FFF2-40B4-BE49-F238E27FC236}">
                  <a16:creationId xmlns:a16="http://schemas.microsoft.com/office/drawing/2014/main" id="{18A5F7E9-E597-8A49-8FBA-5EBCB6131519}"/>
                </a:ext>
              </a:extLst>
            </p:cNvPr>
            <p:cNvSpPr>
              <a:spLocks noChangeArrowheads="1"/>
            </p:cNvSpPr>
            <p:nvPr/>
          </p:nvSpPr>
          <p:spPr bwMode="auto">
            <a:xfrm>
              <a:off x="7918306" y="3993432"/>
              <a:ext cx="1296987" cy="1981200"/>
            </a:xfrm>
            <a:prstGeom prst="rect">
              <a:avLst/>
            </a:prstGeom>
            <a:solidFill>
              <a:srgbClr val="00009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36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71" name="Rectangle 24">
              <a:extLst>
                <a:ext uri="{FF2B5EF4-FFF2-40B4-BE49-F238E27FC236}">
                  <a16:creationId xmlns:a16="http://schemas.microsoft.com/office/drawing/2014/main" id="{5DFFE03C-FB1C-D742-84E9-52CBDDB98DB1}"/>
                </a:ext>
              </a:extLst>
            </p:cNvPr>
            <p:cNvSpPr>
              <a:spLocks noChangeArrowheads="1"/>
            </p:cNvSpPr>
            <p:nvPr/>
          </p:nvSpPr>
          <p:spPr bwMode="auto">
            <a:xfrm>
              <a:off x="7880206" y="4047407"/>
              <a:ext cx="1273175" cy="1979612"/>
            </a:xfrm>
            <a:prstGeom prst="rect">
              <a:avLst/>
            </a:prstGeom>
            <a:solidFill>
              <a:srgbClr val="FFFFFF"/>
            </a:solidFill>
            <a:ln w="28575">
              <a:solidFill>
                <a:srgbClr val="000000"/>
              </a:solidFill>
              <a:miter lim="800000"/>
              <a:headEnd/>
              <a:tailEnd/>
            </a:ln>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36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72" name="Line 25">
              <a:extLst>
                <a:ext uri="{FF2B5EF4-FFF2-40B4-BE49-F238E27FC236}">
                  <a16:creationId xmlns:a16="http://schemas.microsoft.com/office/drawing/2014/main" id="{5AD7BC14-F444-E745-8910-70D580A778B1}"/>
                </a:ext>
              </a:extLst>
            </p:cNvPr>
            <p:cNvSpPr>
              <a:spLocks noChangeShapeType="1"/>
            </p:cNvSpPr>
            <p:nvPr/>
          </p:nvSpPr>
          <p:spPr bwMode="auto">
            <a:xfrm>
              <a:off x="7889731" y="4807819"/>
              <a:ext cx="1263650" cy="3175"/>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73" name="Text Box 26">
              <a:extLst>
                <a:ext uri="{FF2B5EF4-FFF2-40B4-BE49-F238E27FC236}">
                  <a16:creationId xmlns:a16="http://schemas.microsoft.com/office/drawing/2014/main" id="{1058B2AB-1EA8-1A46-9E03-D8FFDD9E541B}"/>
                </a:ext>
              </a:extLst>
            </p:cNvPr>
            <p:cNvSpPr txBox="1">
              <a:spLocks noChangeArrowheads="1"/>
            </p:cNvSpPr>
            <p:nvPr/>
          </p:nvSpPr>
          <p:spPr bwMode="auto">
            <a:xfrm>
              <a:off x="7846868" y="4833372"/>
              <a:ext cx="1317625" cy="2899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transport</a:t>
              </a:r>
            </a:p>
          </p:txBody>
        </p:sp>
        <p:sp>
          <p:nvSpPr>
            <p:cNvPr id="174" name="Line 27">
              <a:extLst>
                <a:ext uri="{FF2B5EF4-FFF2-40B4-BE49-F238E27FC236}">
                  <a16:creationId xmlns:a16="http://schemas.microsoft.com/office/drawing/2014/main" id="{3A83CA24-DF84-F740-B870-F5C298378EA2}"/>
                </a:ext>
              </a:extLst>
            </p:cNvPr>
            <p:cNvSpPr>
              <a:spLocks noChangeShapeType="1"/>
            </p:cNvSpPr>
            <p:nvPr/>
          </p:nvSpPr>
          <p:spPr bwMode="auto">
            <a:xfrm>
              <a:off x="7897668" y="5128494"/>
              <a:ext cx="1263650" cy="3175"/>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75" name="Line 28">
              <a:extLst>
                <a:ext uri="{FF2B5EF4-FFF2-40B4-BE49-F238E27FC236}">
                  <a16:creationId xmlns:a16="http://schemas.microsoft.com/office/drawing/2014/main" id="{1D5846CF-9A4C-784A-A5A4-98F8F1486DDE}"/>
                </a:ext>
              </a:extLst>
            </p:cNvPr>
            <p:cNvSpPr>
              <a:spLocks noChangeShapeType="1"/>
            </p:cNvSpPr>
            <p:nvPr/>
          </p:nvSpPr>
          <p:spPr bwMode="auto">
            <a:xfrm>
              <a:off x="7883381" y="5438057"/>
              <a:ext cx="1263650" cy="3175"/>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76" name="Line 29">
              <a:extLst>
                <a:ext uri="{FF2B5EF4-FFF2-40B4-BE49-F238E27FC236}">
                  <a16:creationId xmlns:a16="http://schemas.microsoft.com/office/drawing/2014/main" id="{987AF988-33D7-A644-9737-1635D99E92DD}"/>
                </a:ext>
              </a:extLst>
            </p:cNvPr>
            <p:cNvSpPr>
              <a:spLocks noChangeShapeType="1"/>
            </p:cNvSpPr>
            <p:nvPr/>
          </p:nvSpPr>
          <p:spPr bwMode="auto">
            <a:xfrm>
              <a:off x="7883381" y="5723807"/>
              <a:ext cx="1263650" cy="3175"/>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77" name="Text Box 26">
              <a:extLst>
                <a:ext uri="{FF2B5EF4-FFF2-40B4-BE49-F238E27FC236}">
                  <a16:creationId xmlns:a16="http://schemas.microsoft.com/office/drawing/2014/main" id="{DC53D19A-63B2-7141-9008-9BC3F678052E}"/>
                </a:ext>
              </a:extLst>
            </p:cNvPr>
            <p:cNvSpPr txBox="1">
              <a:spLocks noChangeArrowheads="1"/>
            </p:cNvSpPr>
            <p:nvPr/>
          </p:nvSpPr>
          <p:spPr bwMode="auto">
            <a:xfrm>
              <a:off x="7881793" y="4037882"/>
              <a:ext cx="1317625" cy="2899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application</a:t>
              </a:r>
            </a:p>
          </p:txBody>
        </p:sp>
        <p:sp>
          <p:nvSpPr>
            <p:cNvPr id="178" name="Text Box 26">
              <a:extLst>
                <a:ext uri="{FF2B5EF4-FFF2-40B4-BE49-F238E27FC236}">
                  <a16:creationId xmlns:a16="http://schemas.microsoft.com/office/drawing/2014/main" id="{668FFB30-2FA6-AE41-99EF-4D74E37F3EF5}"/>
                </a:ext>
              </a:extLst>
            </p:cNvPr>
            <p:cNvSpPr txBox="1">
              <a:spLocks noChangeArrowheads="1"/>
            </p:cNvSpPr>
            <p:nvPr/>
          </p:nvSpPr>
          <p:spPr bwMode="auto">
            <a:xfrm>
              <a:off x="7837343" y="5745416"/>
              <a:ext cx="1317625" cy="2899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physical</a:t>
              </a:r>
            </a:p>
          </p:txBody>
        </p:sp>
        <p:sp>
          <p:nvSpPr>
            <p:cNvPr id="179" name="Text Box 26">
              <a:extLst>
                <a:ext uri="{FF2B5EF4-FFF2-40B4-BE49-F238E27FC236}">
                  <a16:creationId xmlns:a16="http://schemas.microsoft.com/office/drawing/2014/main" id="{9646084A-4EA0-5345-8A3E-91D3475359E6}"/>
                </a:ext>
              </a:extLst>
            </p:cNvPr>
            <p:cNvSpPr txBox="1">
              <a:spLocks noChangeArrowheads="1"/>
            </p:cNvSpPr>
            <p:nvPr/>
          </p:nvSpPr>
          <p:spPr bwMode="auto">
            <a:xfrm>
              <a:off x="7849290" y="5438159"/>
              <a:ext cx="1317625" cy="2899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link</a:t>
              </a:r>
            </a:p>
          </p:txBody>
        </p:sp>
        <p:sp>
          <p:nvSpPr>
            <p:cNvPr id="180" name="Text Box 26">
              <a:extLst>
                <a:ext uri="{FF2B5EF4-FFF2-40B4-BE49-F238E27FC236}">
                  <a16:creationId xmlns:a16="http://schemas.microsoft.com/office/drawing/2014/main" id="{9FDE009F-BD4C-6B4C-A66D-690533C0F57F}"/>
                </a:ext>
              </a:extLst>
            </p:cNvPr>
            <p:cNvSpPr txBox="1">
              <a:spLocks noChangeArrowheads="1"/>
            </p:cNvSpPr>
            <p:nvPr/>
          </p:nvSpPr>
          <p:spPr bwMode="auto">
            <a:xfrm>
              <a:off x="7846868" y="5150053"/>
              <a:ext cx="1317625" cy="2899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network</a:t>
              </a:r>
            </a:p>
          </p:txBody>
        </p:sp>
        <p:sp>
          <p:nvSpPr>
            <p:cNvPr id="182" name="Freeform 103">
              <a:extLst>
                <a:ext uri="{FF2B5EF4-FFF2-40B4-BE49-F238E27FC236}">
                  <a16:creationId xmlns:a16="http://schemas.microsoft.com/office/drawing/2014/main" id="{DEF6D5D3-E4DA-4B46-BBC5-93311E115D92}"/>
                </a:ext>
              </a:extLst>
            </p:cNvPr>
            <p:cNvSpPr>
              <a:spLocks/>
            </p:cNvSpPr>
            <p:nvPr/>
          </p:nvSpPr>
          <p:spPr bwMode="auto">
            <a:xfrm>
              <a:off x="9166081" y="4025182"/>
              <a:ext cx="581025" cy="2038350"/>
            </a:xfrm>
            <a:custGeom>
              <a:avLst/>
              <a:gdLst>
                <a:gd name="T0" fmla="*/ 2147483647 w 366"/>
                <a:gd name="T1" fmla="*/ 2147483647 h 1284"/>
                <a:gd name="T2" fmla="*/ 2147483647 w 366"/>
                <a:gd name="T3" fmla="*/ 0 h 1284"/>
                <a:gd name="T4" fmla="*/ 0 w 366"/>
                <a:gd name="T5" fmla="*/ 2147483647 h 1284"/>
                <a:gd name="T6" fmla="*/ 2147483647 w 366"/>
                <a:gd name="T7" fmla="*/ 2147483647 h 1284"/>
                <a:gd name="T8" fmla="*/ 2147483647 w 366"/>
                <a:gd name="T9" fmla="*/ 2147483647 h 12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6" h="1284">
                  <a:moveTo>
                    <a:pt x="366" y="1278"/>
                  </a:moveTo>
                  <a:lnTo>
                    <a:pt x="12" y="0"/>
                  </a:lnTo>
                  <a:lnTo>
                    <a:pt x="0" y="1224"/>
                  </a:lnTo>
                  <a:lnTo>
                    <a:pt x="186" y="1284"/>
                  </a:lnTo>
                  <a:lnTo>
                    <a:pt x="366" y="1278"/>
                  </a:lnTo>
                  <a:close/>
                </a:path>
              </a:pathLst>
            </a:custGeom>
            <a:gradFill rotWithShape="1">
              <a:gsLst>
                <a:gs pos="0">
                  <a:srgbClr val="B2B2B2"/>
                </a:gs>
                <a:gs pos="100000">
                  <a:srgbClr val="FFFFFF"/>
                </a:gs>
              </a:gsLst>
              <a:lin ang="0" scaled="1"/>
            </a:gradFill>
            <a:ln w="9525">
              <a:solidFill>
                <a:srgbClr val="DDDDDD"/>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83" name="Freeform 70">
              <a:extLst>
                <a:ext uri="{FF2B5EF4-FFF2-40B4-BE49-F238E27FC236}">
                  <a16:creationId xmlns:a16="http://schemas.microsoft.com/office/drawing/2014/main" id="{4A88383C-61F9-1949-9D88-EC83EDA3F2B6}"/>
                </a:ext>
              </a:extLst>
            </p:cNvPr>
            <p:cNvSpPr>
              <a:spLocks/>
            </p:cNvSpPr>
            <p:nvPr/>
          </p:nvSpPr>
          <p:spPr bwMode="auto">
            <a:xfrm>
              <a:off x="2976418" y="4045819"/>
              <a:ext cx="552450" cy="2082800"/>
            </a:xfrm>
            <a:custGeom>
              <a:avLst/>
              <a:gdLst>
                <a:gd name="T0" fmla="*/ 0 w 348"/>
                <a:gd name="T1" fmla="*/ 2147483647 h 1312"/>
                <a:gd name="T2" fmla="*/ 2147483647 w 348"/>
                <a:gd name="T3" fmla="*/ 0 h 1312"/>
                <a:gd name="T4" fmla="*/ 2147483647 w 348"/>
                <a:gd name="T5" fmla="*/ 2147483647 h 1312"/>
                <a:gd name="T6" fmla="*/ 2147483647 w 348"/>
                <a:gd name="T7" fmla="*/ 2147483647 h 1312"/>
                <a:gd name="T8" fmla="*/ 0 w 348"/>
                <a:gd name="T9" fmla="*/ 2147483647 h 13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48" h="1312">
                  <a:moveTo>
                    <a:pt x="0" y="1306"/>
                  </a:moveTo>
                  <a:lnTo>
                    <a:pt x="348" y="0"/>
                  </a:lnTo>
                  <a:lnTo>
                    <a:pt x="342" y="1258"/>
                  </a:lnTo>
                  <a:lnTo>
                    <a:pt x="180" y="1312"/>
                  </a:lnTo>
                  <a:lnTo>
                    <a:pt x="0" y="1306"/>
                  </a:lnTo>
                  <a:close/>
                </a:path>
              </a:pathLst>
            </a:custGeom>
            <a:gradFill rotWithShape="1">
              <a:gsLst>
                <a:gs pos="0">
                  <a:srgbClr val="FFFFFF"/>
                </a:gs>
                <a:gs pos="100000">
                  <a:srgbClr val="B2B2B2"/>
                </a:gs>
              </a:gsLst>
              <a:lin ang="0" scaled="1"/>
            </a:gradFill>
            <a:ln w="9525">
              <a:solidFill>
                <a:srgbClr val="DDDDDD"/>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84" name="Rectangle 23">
              <a:extLst>
                <a:ext uri="{FF2B5EF4-FFF2-40B4-BE49-F238E27FC236}">
                  <a16:creationId xmlns:a16="http://schemas.microsoft.com/office/drawing/2014/main" id="{AC94A5E0-4794-4246-825A-61CE412794C5}"/>
                </a:ext>
              </a:extLst>
            </p:cNvPr>
            <p:cNvSpPr>
              <a:spLocks noChangeArrowheads="1"/>
            </p:cNvSpPr>
            <p:nvPr/>
          </p:nvSpPr>
          <p:spPr bwMode="auto">
            <a:xfrm>
              <a:off x="3573318" y="4001369"/>
              <a:ext cx="1296988" cy="1981200"/>
            </a:xfrm>
            <a:prstGeom prst="rect">
              <a:avLst/>
            </a:prstGeom>
            <a:solidFill>
              <a:srgbClr val="00009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36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85" name="Rectangle 24">
              <a:extLst>
                <a:ext uri="{FF2B5EF4-FFF2-40B4-BE49-F238E27FC236}">
                  <a16:creationId xmlns:a16="http://schemas.microsoft.com/office/drawing/2014/main" id="{6F8DDC46-C4B7-DF4E-8AF5-C602B6EAA1C4}"/>
                </a:ext>
              </a:extLst>
            </p:cNvPr>
            <p:cNvSpPr>
              <a:spLocks noChangeArrowheads="1"/>
            </p:cNvSpPr>
            <p:nvPr/>
          </p:nvSpPr>
          <p:spPr bwMode="auto">
            <a:xfrm>
              <a:off x="3535218" y="4055344"/>
              <a:ext cx="1273175" cy="1979613"/>
            </a:xfrm>
            <a:prstGeom prst="rect">
              <a:avLst/>
            </a:prstGeom>
            <a:solidFill>
              <a:srgbClr val="FFFFFF"/>
            </a:solidFill>
            <a:ln w="28575">
              <a:solidFill>
                <a:srgbClr val="000000"/>
              </a:solidFill>
              <a:miter lim="800000"/>
              <a:headEnd/>
              <a:tailEnd/>
            </a:ln>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36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86" name="Line 25">
              <a:extLst>
                <a:ext uri="{FF2B5EF4-FFF2-40B4-BE49-F238E27FC236}">
                  <a16:creationId xmlns:a16="http://schemas.microsoft.com/office/drawing/2014/main" id="{DBA82451-A905-D646-87C3-445C7FB42130}"/>
                </a:ext>
              </a:extLst>
            </p:cNvPr>
            <p:cNvSpPr>
              <a:spLocks noChangeShapeType="1"/>
            </p:cNvSpPr>
            <p:nvPr/>
          </p:nvSpPr>
          <p:spPr bwMode="auto">
            <a:xfrm>
              <a:off x="3544743" y="4815757"/>
              <a:ext cx="1263650" cy="3175"/>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87" name="Text Box 26">
              <a:extLst>
                <a:ext uri="{FF2B5EF4-FFF2-40B4-BE49-F238E27FC236}">
                  <a16:creationId xmlns:a16="http://schemas.microsoft.com/office/drawing/2014/main" id="{20A57016-2D36-9945-9BC2-7F8B323410D1}"/>
                </a:ext>
              </a:extLst>
            </p:cNvPr>
            <p:cNvSpPr txBox="1">
              <a:spLocks noChangeArrowheads="1"/>
            </p:cNvSpPr>
            <p:nvPr/>
          </p:nvSpPr>
          <p:spPr bwMode="auto">
            <a:xfrm>
              <a:off x="3501881" y="4841309"/>
              <a:ext cx="1317625" cy="2899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transport</a:t>
              </a:r>
            </a:p>
          </p:txBody>
        </p:sp>
        <p:sp>
          <p:nvSpPr>
            <p:cNvPr id="188" name="Line 27">
              <a:extLst>
                <a:ext uri="{FF2B5EF4-FFF2-40B4-BE49-F238E27FC236}">
                  <a16:creationId xmlns:a16="http://schemas.microsoft.com/office/drawing/2014/main" id="{C4DE758D-2140-4D46-8462-D030054EF893}"/>
                </a:ext>
              </a:extLst>
            </p:cNvPr>
            <p:cNvSpPr>
              <a:spLocks noChangeShapeType="1"/>
            </p:cNvSpPr>
            <p:nvPr/>
          </p:nvSpPr>
          <p:spPr bwMode="auto">
            <a:xfrm>
              <a:off x="3552681" y="5136432"/>
              <a:ext cx="1263650" cy="3175"/>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89" name="Line 28">
              <a:extLst>
                <a:ext uri="{FF2B5EF4-FFF2-40B4-BE49-F238E27FC236}">
                  <a16:creationId xmlns:a16="http://schemas.microsoft.com/office/drawing/2014/main" id="{54E984A7-4546-6E49-B9F8-528EAF4E1F35}"/>
                </a:ext>
              </a:extLst>
            </p:cNvPr>
            <p:cNvSpPr>
              <a:spLocks noChangeShapeType="1"/>
            </p:cNvSpPr>
            <p:nvPr/>
          </p:nvSpPr>
          <p:spPr bwMode="auto">
            <a:xfrm>
              <a:off x="3538393" y="5445994"/>
              <a:ext cx="1263650" cy="3175"/>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90" name="Line 29">
              <a:extLst>
                <a:ext uri="{FF2B5EF4-FFF2-40B4-BE49-F238E27FC236}">
                  <a16:creationId xmlns:a16="http://schemas.microsoft.com/office/drawing/2014/main" id="{85DE9E64-476F-6F4E-8BFA-3205F1E596F5}"/>
                </a:ext>
              </a:extLst>
            </p:cNvPr>
            <p:cNvSpPr>
              <a:spLocks noChangeShapeType="1"/>
            </p:cNvSpPr>
            <p:nvPr/>
          </p:nvSpPr>
          <p:spPr bwMode="auto">
            <a:xfrm>
              <a:off x="3538393" y="5731744"/>
              <a:ext cx="1263650" cy="3175"/>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91" name="Text Box 26">
              <a:extLst>
                <a:ext uri="{FF2B5EF4-FFF2-40B4-BE49-F238E27FC236}">
                  <a16:creationId xmlns:a16="http://schemas.microsoft.com/office/drawing/2014/main" id="{A1B9282E-64F8-1442-8F95-7A9813CE8F60}"/>
                </a:ext>
              </a:extLst>
            </p:cNvPr>
            <p:cNvSpPr txBox="1">
              <a:spLocks noChangeArrowheads="1"/>
            </p:cNvSpPr>
            <p:nvPr/>
          </p:nvSpPr>
          <p:spPr bwMode="auto">
            <a:xfrm>
              <a:off x="3536806" y="4045819"/>
              <a:ext cx="1317625" cy="2899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application</a:t>
              </a:r>
            </a:p>
          </p:txBody>
        </p:sp>
        <p:sp>
          <p:nvSpPr>
            <p:cNvPr id="192" name="Text Box 26">
              <a:extLst>
                <a:ext uri="{FF2B5EF4-FFF2-40B4-BE49-F238E27FC236}">
                  <a16:creationId xmlns:a16="http://schemas.microsoft.com/office/drawing/2014/main" id="{83782313-46E0-BE46-BEED-BDC4F6A04AD7}"/>
                </a:ext>
              </a:extLst>
            </p:cNvPr>
            <p:cNvSpPr txBox="1">
              <a:spLocks noChangeArrowheads="1"/>
            </p:cNvSpPr>
            <p:nvPr/>
          </p:nvSpPr>
          <p:spPr bwMode="auto">
            <a:xfrm>
              <a:off x="3492356" y="5746184"/>
              <a:ext cx="1317625" cy="2899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physical</a:t>
              </a:r>
            </a:p>
          </p:txBody>
        </p:sp>
        <p:sp>
          <p:nvSpPr>
            <p:cNvPr id="193" name="Text Box 26">
              <a:extLst>
                <a:ext uri="{FF2B5EF4-FFF2-40B4-BE49-F238E27FC236}">
                  <a16:creationId xmlns:a16="http://schemas.microsoft.com/office/drawing/2014/main" id="{E3A71501-A89A-D249-84FB-20D98047A254}"/>
                </a:ext>
              </a:extLst>
            </p:cNvPr>
            <p:cNvSpPr txBox="1">
              <a:spLocks noChangeArrowheads="1"/>
            </p:cNvSpPr>
            <p:nvPr/>
          </p:nvSpPr>
          <p:spPr bwMode="auto">
            <a:xfrm>
              <a:off x="3511406" y="5453266"/>
              <a:ext cx="1317625" cy="2899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link</a:t>
              </a:r>
            </a:p>
          </p:txBody>
        </p:sp>
        <p:sp>
          <p:nvSpPr>
            <p:cNvPr id="194" name="Text Box 26">
              <a:extLst>
                <a:ext uri="{FF2B5EF4-FFF2-40B4-BE49-F238E27FC236}">
                  <a16:creationId xmlns:a16="http://schemas.microsoft.com/office/drawing/2014/main" id="{6C7F0039-C145-9D4F-92E4-1AF9B0406DA4}"/>
                </a:ext>
              </a:extLst>
            </p:cNvPr>
            <p:cNvSpPr txBox="1">
              <a:spLocks noChangeArrowheads="1"/>
            </p:cNvSpPr>
            <p:nvPr/>
          </p:nvSpPr>
          <p:spPr bwMode="auto">
            <a:xfrm>
              <a:off x="3501881" y="5157990"/>
              <a:ext cx="1317625" cy="2899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network</a:t>
              </a:r>
            </a:p>
          </p:txBody>
        </p:sp>
        <p:grpSp>
          <p:nvGrpSpPr>
            <p:cNvPr id="216" name="Group 179">
              <a:extLst>
                <a:ext uri="{FF2B5EF4-FFF2-40B4-BE49-F238E27FC236}">
                  <a16:creationId xmlns:a16="http://schemas.microsoft.com/office/drawing/2014/main" id="{D0DD382B-DAC3-2346-B02D-B07D99212014}"/>
                </a:ext>
              </a:extLst>
            </p:cNvPr>
            <p:cNvGrpSpPr>
              <a:grpSpLocks/>
            </p:cNvGrpSpPr>
            <p:nvPr/>
          </p:nvGrpSpPr>
          <p:grpSpPr bwMode="auto">
            <a:xfrm>
              <a:off x="2511281" y="5555532"/>
              <a:ext cx="800100" cy="828675"/>
              <a:chOff x="-44" y="1473"/>
              <a:chExt cx="981" cy="1105"/>
            </a:xfrm>
          </p:grpSpPr>
          <p:pic>
            <p:nvPicPr>
              <p:cNvPr id="217" name="Picture 180" descr="desktop_computer_stylized_medium">
                <a:extLst>
                  <a:ext uri="{FF2B5EF4-FFF2-40B4-BE49-F238E27FC236}">
                    <a16:creationId xmlns:a16="http://schemas.microsoft.com/office/drawing/2014/main" id="{DED124CB-DBF2-BA4A-A3F5-D0D2EE27E0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18" name="Freeform 181">
                <a:extLst>
                  <a:ext uri="{FF2B5EF4-FFF2-40B4-BE49-F238E27FC236}">
                    <a16:creationId xmlns:a16="http://schemas.microsoft.com/office/drawing/2014/main" id="{45C70753-F80F-0E44-A5BE-EA6A01030121}"/>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219" name="Group 182">
              <a:extLst>
                <a:ext uri="{FF2B5EF4-FFF2-40B4-BE49-F238E27FC236}">
                  <a16:creationId xmlns:a16="http://schemas.microsoft.com/office/drawing/2014/main" id="{8C1F52F1-3DCD-D94D-B922-F8CEBAB5F0B4}"/>
                </a:ext>
              </a:extLst>
            </p:cNvPr>
            <p:cNvGrpSpPr>
              <a:grpSpLocks/>
            </p:cNvGrpSpPr>
            <p:nvPr/>
          </p:nvGrpSpPr>
          <p:grpSpPr bwMode="auto">
            <a:xfrm flipH="1">
              <a:off x="9493106" y="5469807"/>
              <a:ext cx="788987" cy="782637"/>
              <a:chOff x="-44" y="1473"/>
              <a:chExt cx="981" cy="1105"/>
            </a:xfrm>
          </p:grpSpPr>
          <p:pic>
            <p:nvPicPr>
              <p:cNvPr id="220" name="Picture 183" descr="desktop_computer_stylized_medium">
                <a:extLst>
                  <a:ext uri="{FF2B5EF4-FFF2-40B4-BE49-F238E27FC236}">
                    <a16:creationId xmlns:a16="http://schemas.microsoft.com/office/drawing/2014/main" id="{E6083DB7-3B07-6F40-9810-0033E2E06F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21" name="Freeform 184">
                <a:extLst>
                  <a:ext uri="{FF2B5EF4-FFF2-40B4-BE49-F238E27FC236}">
                    <a16:creationId xmlns:a16="http://schemas.microsoft.com/office/drawing/2014/main" id="{28CB0DC7-F192-5840-BCC3-B9D662106044}"/>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222" name="Group 185">
              <a:extLst>
                <a:ext uri="{FF2B5EF4-FFF2-40B4-BE49-F238E27FC236}">
                  <a16:creationId xmlns:a16="http://schemas.microsoft.com/office/drawing/2014/main" id="{7750F2FB-96FA-374A-AF56-26502EF04672}"/>
                </a:ext>
              </a:extLst>
            </p:cNvPr>
            <p:cNvGrpSpPr>
              <a:grpSpLocks/>
            </p:cNvGrpSpPr>
            <p:nvPr/>
          </p:nvGrpSpPr>
          <p:grpSpPr bwMode="auto">
            <a:xfrm>
              <a:off x="5083031" y="5055469"/>
              <a:ext cx="358775" cy="704850"/>
              <a:chOff x="4140" y="429"/>
              <a:chExt cx="1425" cy="2396"/>
            </a:xfrm>
          </p:grpSpPr>
          <p:sp>
            <p:nvSpPr>
              <p:cNvPr id="223" name="Freeform 186">
                <a:extLst>
                  <a:ext uri="{FF2B5EF4-FFF2-40B4-BE49-F238E27FC236}">
                    <a16:creationId xmlns:a16="http://schemas.microsoft.com/office/drawing/2014/main" id="{E441858B-A566-F746-B48C-912CA3020CC8}"/>
                  </a:ext>
                </a:extLst>
              </p:cNvPr>
              <p:cNvSpPr>
                <a:spLocks/>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24" name="Rectangle 187">
                <a:extLst>
                  <a:ext uri="{FF2B5EF4-FFF2-40B4-BE49-F238E27FC236}">
                    <a16:creationId xmlns:a16="http://schemas.microsoft.com/office/drawing/2014/main" id="{20003129-35A4-1E46-8065-8AF4C6403D57}"/>
                  </a:ext>
                </a:extLst>
              </p:cNvPr>
              <p:cNvSpPr>
                <a:spLocks noChangeArrowheads="1"/>
              </p:cNvSpPr>
              <p:nvPr/>
            </p:nvSpPr>
            <p:spPr bwMode="auto">
              <a:xfrm>
                <a:off x="4203" y="429"/>
                <a:ext cx="1053" cy="2283"/>
              </a:xfrm>
              <a:prstGeom prst="rect">
                <a:avLst/>
              </a:pr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25" name="Freeform 188">
                <a:extLst>
                  <a:ext uri="{FF2B5EF4-FFF2-40B4-BE49-F238E27FC236}">
                    <a16:creationId xmlns:a16="http://schemas.microsoft.com/office/drawing/2014/main" id="{6F94D7AE-C4D1-AF4A-B970-086B7D245ACF}"/>
                  </a:ext>
                </a:extLst>
              </p:cNvPr>
              <p:cNvSpPr>
                <a:spLocks/>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26" name="Freeform 189">
                <a:extLst>
                  <a:ext uri="{FF2B5EF4-FFF2-40B4-BE49-F238E27FC236}">
                    <a16:creationId xmlns:a16="http://schemas.microsoft.com/office/drawing/2014/main" id="{EAFC03EF-54DF-8942-9852-25739DA158B4}"/>
                  </a:ext>
                </a:extLst>
              </p:cNvPr>
              <p:cNvSpPr>
                <a:spLocks/>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27" name="Rectangle 190">
                <a:extLst>
                  <a:ext uri="{FF2B5EF4-FFF2-40B4-BE49-F238E27FC236}">
                    <a16:creationId xmlns:a16="http://schemas.microsoft.com/office/drawing/2014/main" id="{2241F7B6-5281-A74E-8DCB-3BE3777E9369}"/>
                  </a:ext>
                </a:extLst>
              </p:cNvPr>
              <p:cNvSpPr>
                <a:spLocks noChangeArrowheads="1"/>
              </p:cNvSpPr>
              <p:nvPr/>
            </p:nvSpPr>
            <p:spPr bwMode="auto">
              <a:xfrm>
                <a:off x="4209" y="693"/>
                <a:ext cx="599" cy="49"/>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228" name="Group 191">
                <a:extLst>
                  <a:ext uri="{FF2B5EF4-FFF2-40B4-BE49-F238E27FC236}">
                    <a16:creationId xmlns:a16="http://schemas.microsoft.com/office/drawing/2014/main" id="{02DB0249-6EBB-FF4B-B17F-CC771B255D00}"/>
                  </a:ext>
                </a:extLst>
              </p:cNvPr>
              <p:cNvGrpSpPr>
                <a:grpSpLocks/>
              </p:cNvGrpSpPr>
              <p:nvPr/>
            </p:nvGrpSpPr>
            <p:grpSpPr bwMode="auto">
              <a:xfrm>
                <a:off x="4749" y="668"/>
                <a:ext cx="581" cy="145"/>
                <a:chOff x="614" y="2568"/>
                <a:chExt cx="725" cy="139"/>
              </a:xfrm>
            </p:grpSpPr>
            <p:sp>
              <p:nvSpPr>
                <p:cNvPr id="253" name="AutoShape 192">
                  <a:extLst>
                    <a:ext uri="{FF2B5EF4-FFF2-40B4-BE49-F238E27FC236}">
                      <a16:creationId xmlns:a16="http://schemas.microsoft.com/office/drawing/2014/main" id="{BE55370E-BC12-1B42-9E3C-C950033EEF89}"/>
                    </a:ext>
                  </a:extLst>
                </p:cNvPr>
                <p:cNvSpPr>
                  <a:spLocks noChangeArrowheads="1"/>
                </p:cNvSpPr>
                <p:nvPr/>
              </p:nvSpPr>
              <p:spPr bwMode="auto">
                <a:xfrm>
                  <a:off x="617" y="2567"/>
                  <a:ext cx="724" cy="140"/>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54" name="AutoShape 193">
                  <a:extLst>
                    <a:ext uri="{FF2B5EF4-FFF2-40B4-BE49-F238E27FC236}">
                      <a16:creationId xmlns:a16="http://schemas.microsoft.com/office/drawing/2014/main" id="{1BBB99EB-2FFB-5942-9855-24BEE1C68997}"/>
                    </a:ext>
                  </a:extLst>
                </p:cNvPr>
                <p:cNvSpPr>
                  <a:spLocks noChangeArrowheads="1"/>
                </p:cNvSpPr>
                <p:nvPr/>
              </p:nvSpPr>
              <p:spPr bwMode="auto">
                <a:xfrm>
                  <a:off x="633" y="2582"/>
                  <a:ext cx="692"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229" name="Rectangle 194">
                <a:extLst>
                  <a:ext uri="{FF2B5EF4-FFF2-40B4-BE49-F238E27FC236}">
                    <a16:creationId xmlns:a16="http://schemas.microsoft.com/office/drawing/2014/main" id="{9C5699FC-2B4E-BD46-B9CC-CA578E2EA709}"/>
                  </a:ext>
                </a:extLst>
              </p:cNvPr>
              <p:cNvSpPr>
                <a:spLocks noChangeArrowheads="1"/>
              </p:cNvSpPr>
              <p:nvPr/>
            </p:nvSpPr>
            <p:spPr bwMode="auto">
              <a:xfrm>
                <a:off x="4222" y="1017"/>
                <a:ext cx="599" cy="49"/>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230" name="Group 195">
                <a:extLst>
                  <a:ext uri="{FF2B5EF4-FFF2-40B4-BE49-F238E27FC236}">
                    <a16:creationId xmlns:a16="http://schemas.microsoft.com/office/drawing/2014/main" id="{676615F3-A30A-9740-8080-AFEE6BAAEF98}"/>
                  </a:ext>
                </a:extLst>
              </p:cNvPr>
              <p:cNvGrpSpPr>
                <a:grpSpLocks/>
              </p:cNvGrpSpPr>
              <p:nvPr/>
            </p:nvGrpSpPr>
            <p:grpSpPr bwMode="auto">
              <a:xfrm>
                <a:off x="4747" y="994"/>
                <a:ext cx="581" cy="134"/>
                <a:chOff x="614" y="2568"/>
                <a:chExt cx="725" cy="139"/>
              </a:xfrm>
            </p:grpSpPr>
            <p:sp>
              <p:nvSpPr>
                <p:cNvPr id="251" name="AutoShape 196">
                  <a:extLst>
                    <a:ext uri="{FF2B5EF4-FFF2-40B4-BE49-F238E27FC236}">
                      <a16:creationId xmlns:a16="http://schemas.microsoft.com/office/drawing/2014/main" id="{D31569A0-2CDC-3B4B-B7FA-067BF2CB0D93}"/>
                    </a:ext>
                  </a:extLst>
                </p:cNvPr>
                <p:cNvSpPr>
                  <a:spLocks noChangeArrowheads="1"/>
                </p:cNvSpPr>
                <p:nvPr/>
              </p:nvSpPr>
              <p:spPr bwMode="auto">
                <a:xfrm>
                  <a:off x="612" y="2570"/>
                  <a:ext cx="724" cy="162"/>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52" name="AutoShape 197">
                  <a:extLst>
                    <a:ext uri="{FF2B5EF4-FFF2-40B4-BE49-F238E27FC236}">
                      <a16:creationId xmlns:a16="http://schemas.microsoft.com/office/drawing/2014/main" id="{5D70C5E6-3DFB-1D45-8469-DE5EA96E13E8}"/>
                    </a:ext>
                  </a:extLst>
                </p:cNvPr>
                <p:cNvSpPr>
                  <a:spLocks noChangeArrowheads="1"/>
                </p:cNvSpPr>
                <p:nvPr/>
              </p:nvSpPr>
              <p:spPr bwMode="auto">
                <a:xfrm>
                  <a:off x="628" y="2586"/>
                  <a:ext cx="692" cy="106"/>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231" name="Rectangle 198">
                <a:extLst>
                  <a:ext uri="{FF2B5EF4-FFF2-40B4-BE49-F238E27FC236}">
                    <a16:creationId xmlns:a16="http://schemas.microsoft.com/office/drawing/2014/main" id="{AE060187-10EA-1F4E-AEDE-8C6C0E8358D2}"/>
                  </a:ext>
                </a:extLst>
              </p:cNvPr>
              <p:cNvSpPr>
                <a:spLocks noChangeArrowheads="1"/>
              </p:cNvSpPr>
              <p:nvPr/>
            </p:nvSpPr>
            <p:spPr bwMode="auto">
              <a:xfrm>
                <a:off x="4216" y="1357"/>
                <a:ext cx="599" cy="49"/>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32" name="Rectangle 199">
                <a:extLst>
                  <a:ext uri="{FF2B5EF4-FFF2-40B4-BE49-F238E27FC236}">
                    <a16:creationId xmlns:a16="http://schemas.microsoft.com/office/drawing/2014/main" id="{32874526-51C0-C749-BDC8-3D9F62AFE767}"/>
                  </a:ext>
                </a:extLst>
              </p:cNvPr>
              <p:cNvSpPr>
                <a:spLocks noChangeArrowheads="1"/>
              </p:cNvSpPr>
              <p:nvPr/>
            </p:nvSpPr>
            <p:spPr bwMode="auto">
              <a:xfrm>
                <a:off x="4228" y="1654"/>
                <a:ext cx="593" cy="49"/>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233" name="Group 200">
                <a:extLst>
                  <a:ext uri="{FF2B5EF4-FFF2-40B4-BE49-F238E27FC236}">
                    <a16:creationId xmlns:a16="http://schemas.microsoft.com/office/drawing/2014/main" id="{09E63F43-E74F-6045-A673-3756891EE94D}"/>
                  </a:ext>
                </a:extLst>
              </p:cNvPr>
              <p:cNvGrpSpPr>
                <a:grpSpLocks/>
              </p:cNvGrpSpPr>
              <p:nvPr/>
            </p:nvGrpSpPr>
            <p:grpSpPr bwMode="auto">
              <a:xfrm>
                <a:off x="4735" y="1627"/>
                <a:ext cx="582" cy="151"/>
                <a:chOff x="614" y="2568"/>
                <a:chExt cx="725" cy="139"/>
              </a:xfrm>
            </p:grpSpPr>
            <p:sp>
              <p:nvSpPr>
                <p:cNvPr id="249" name="AutoShape 201">
                  <a:extLst>
                    <a:ext uri="{FF2B5EF4-FFF2-40B4-BE49-F238E27FC236}">
                      <a16:creationId xmlns:a16="http://schemas.microsoft.com/office/drawing/2014/main" id="{0296B9BB-82CD-2A45-8E56-F4ACF6FCC028}"/>
                    </a:ext>
                  </a:extLst>
                </p:cNvPr>
                <p:cNvSpPr>
                  <a:spLocks noChangeArrowheads="1"/>
                </p:cNvSpPr>
                <p:nvPr/>
              </p:nvSpPr>
              <p:spPr bwMode="auto">
                <a:xfrm>
                  <a:off x="611" y="2568"/>
                  <a:ext cx="730" cy="139"/>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50" name="AutoShape 202">
                  <a:extLst>
                    <a:ext uri="{FF2B5EF4-FFF2-40B4-BE49-F238E27FC236}">
                      <a16:creationId xmlns:a16="http://schemas.microsoft.com/office/drawing/2014/main" id="{DD3C3254-A817-B449-AE0F-31BEFF504A04}"/>
                    </a:ext>
                  </a:extLst>
                </p:cNvPr>
                <p:cNvSpPr>
                  <a:spLocks noChangeArrowheads="1"/>
                </p:cNvSpPr>
                <p:nvPr/>
              </p:nvSpPr>
              <p:spPr bwMode="auto">
                <a:xfrm>
                  <a:off x="627" y="2583"/>
                  <a:ext cx="699"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234" name="Freeform 203">
                <a:extLst>
                  <a:ext uri="{FF2B5EF4-FFF2-40B4-BE49-F238E27FC236}">
                    <a16:creationId xmlns:a16="http://schemas.microsoft.com/office/drawing/2014/main" id="{D05041BE-8046-EB49-A23A-C7FEB06D9108}"/>
                  </a:ext>
                </a:extLst>
              </p:cNvPr>
              <p:cNvSpPr>
                <a:spLocks/>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235" name="Group 204">
                <a:extLst>
                  <a:ext uri="{FF2B5EF4-FFF2-40B4-BE49-F238E27FC236}">
                    <a16:creationId xmlns:a16="http://schemas.microsoft.com/office/drawing/2014/main" id="{BD1D997D-F690-4C4E-9473-F0433427C91F}"/>
                  </a:ext>
                </a:extLst>
              </p:cNvPr>
              <p:cNvGrpSpPr>
                <a:grpSpLocks/>
              </p:cNvGrpSpPr>
              <p:nvPr/>
            </p:nvGrpSpPr>
            <p:grpSpPr bwMode="auto">
              <a:xfrm>
                <a:off x="4739" y="1327"/>
                <a:ext cx="582" cy="139"/>
                <a:chOff x="614" y="2568"/>
                <a:chExt cx="725" cy="139"/>
              </a:xfrm>
            </p:grpSpPr>
            <p:sp>
              <p:nvSpPr>
                <p:cNvPr id="247" name="AutoShape 205">
                  <a:extLst>
                    <a:ext uri="{FF2B5EF4-FFF2-40B4-BE49-F238E27FC236}">
                      <a16:creationId xmlns:a16="http://schemas.microsoft.com/office/drawing/2014/main" id="{631C3D3D-8F7D-6F44-AD56-665A5242B691}"/>
                    </a:ext>
                  </a:extLst>
                </p:cNvPr>
                <p:cNvSpPr>
                  <a:spLocks noChangeArrowheads="1"/>
                </p:cNvSpPr>
                <p:nvPr/>
              </p:nvSpPr>
              <p:spPr bwMode="auto">
                <a:xfrm>
                  <a:off x="614" y="2566"/>
                  <a:ext cx="723" cy="140"/>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48" name="AutoShape 206">
                  <a:extLst>
                    <a:ext uri="{FF2B5EF4-FFF2-40B4-BE49-F238E27FC236}">
                      <a16:creationId xmlns:a16="http://schemas.microsoft.com/office/drawing/2014/main" id="{E7F87D38-4528-0F45-9911-B79B599D25FC}"/>
                    </a:ext>
                  </a:extLst>
                </p:cNvPr>
                <p:cNvSpPr>
                  <a:spLocks noChangeArrowheads="1"/>
                </p:cNvSpPr>
                <p:nvPr/>
              </p:nvSpPr>
              <p:spPr bwMode="auto">
                <a:xfrm>
                  <a:off x="630" y="2582"/>
                  <a:ext cx="691" cy="108"/>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236" name="Rectangle 207">
                <a:extLst>
                  <a:ext uri="{FF2B5EF4-FFF2-40B4-BE49-F238E27FC236}">
                    <a16:creationId xmlns:a16="http://schemas.microsoft.com/office/drawing/2014/main" id="{60B24777-81BE-BC42-AC64-6F2229E5FBE5}"/>
                  </a:ext>
                </a:extLst>
              </p:cNvPr>
              <p:cNvSpPr>
                <a:spLocks noChangeArrowheads="1"/>
              </p:cNvSpPr>
              <p:nvPr/>
            </p:nvSpPr>
            <p:spPr bwMode="auto">
              <a:xfrm>
                <a:off x="5250" y="429"/>
                <a:ext cx="69" cy="2288"/>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37" name="Freeform 208">
                <a:extLst>
                  <a:ext uri="{FF2B5EF4-FFF2-40B4-BE49-F238E27FC236}">
                    <a16:creationId xmlns:a16="http://schemas.microsoft.com/office/drawing/2014/main" id="{FD1049FD-ADAC-FC43-A186-6585ECAE4331}"/>
                  </a:ext>
                </a:extLst>
              </p:cNvPr>
              <p:cNvSpPr>
                <a:spLocks/>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38" name="Freeform 209">
                <a:extLst>
                  <a:ext uri="{FF2B5EF4-FFF2-40B4-BE49-F238E27FC236}">
                    <a16:creationId xmlns:a16="http://schemas.microsoft.com/office/drawing/2014/main" id="{A25585BA-2AFC-3047-B9D5-7CC45D5DBC49}"/>
                  </a:ext>
                </a:extLst>
              </p:cNvPr>
              <p:cNvSpPr>
                <a:spLocks/>
              </p:cNvSpPr>
              <p:nvPr/>
            </p:nvSpPr>
            <p:spPr bwMode="auto">
              <a:xfrm>
                <a:off x="5315" y="680"/>
                <a:ext cx="244" cy="240"/>
              </a:xfrm>
              <a:custGeom>
                <a:avLst/>
                <a:gdLst>
                  <a:gd name="T0" fmla="*/ 0 w 304"/>
                  <a:gd name="T1" fmla="*/ 0 h 288"/>
                  <a:gd name="T2" fmla="*/ 34 w 304"/>
                  <a:gd name="T3" fmla="*/ 27 h 288"/>
                  <a:gd name="T4" fmla="*/ 31 w 304"/>
                  <a:gd name="T5" fmla="*/ 48 h 288"/>
                  <a:gd name="T6" fmla="*/ 2 w 304"/>
                  <a:gd name="T7" fmla="*/ 2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39" name="Oval 210">
                <a:extLst>
                  <a:ext uri="{FF2B5EF4-FFF2-40B4-BE49-F238E27FC236}">
                    <a16:creationId xmlns:a16="http://schemas.microsoft.com/office/drawing/2014/main" id="{78C608B6-FCB9-3F43-A504-D33DD77827D8}"/>
                  </a:ext>
                </a:extLst>
              </p:cNvPr>
              <p:cNvSpPr>
                <a:spLocks noChangeArrowheads="1"/>
              </p:cNvSpPr>
              <p:nvPr/>
            </p:nvSpPr>
            <p:spPr bwMode="auto">
              <a:xfrm>
                <a:off x="5515" y="2609"/>
                <a:ext cx="50" cy="97"/>
              </a:xfrm>
              <a:prstGeom prst="ellipse">
                <a:avLst/>
              </a:prstGeom>
              <a:solidFill>
                <a:srgbClr val="3333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40" name="Freeform 211">
                <a:extLst>
                  <a:ext uri="{FF2B5EF4-FFF2-40B4-BE49-F238E27FC236}">
                    <a16:creationId xmlns:a16="http://schemas.microsoft.com/office/drawing/2014/main" id="{F24BE4FA-86B6-5840-8B76-BF70EF006A8E}"/>
                  </a:ext>
                </a:extLst>
              </p:cNvPr>
              <p:cNvSpPr>
                <a:spLocks/>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41" name="AutoShape 212">
                <a:extLst>
                  <a:ext uri="{FF2B5EF4-FFF2-40B4-BE49-F238E27FC236}">
                    <a16:creationId xmlns:a16="http://schemas.microsoft.com/office/drawing/2014/main" id="{22C6B4EC-00C6-BA43-95E2-370E8204DDA3}"/>
                  </a:ext>
                </a:extLst>
              </p:cNvPr>
              <p:cNvSpPr>
                <a:spLocks noChangeArrowheads="1"/>
              </p:cNvSpPr>
              <p:nvPr/>
            </p:nvSpPr>
            <p:spPr bwMode="auto">
              <a:xfrm>
                <a:off x="4140" y="2679"/>
                <a:ext cx="1198" cy="146"/>
              </a:xfrm>
              <a:prstGeom prst="roundRect">
                <a:avLst>
                  <a:gd name="adj" fmla="val 50000"/>
                </a:avLst>
              </a:prstGeom>
              <a:solidFill>
                <a:srgbClr val="DDDDDD"/>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42" name="AutoShape 213">
                <a:extLst>
                  <a:ext uri="{FF2B5EF4-FFF2-40B4-BE49-F238E27FC236}">
                    <a16:creationId xmlns:a16="http://schemas.microsoft.com/office/drawing/2014/main" id="{7B9210ED-D802-C84E-8A67-93399801B5DA}"/>
                  </a:ext>
                </a:extLst>
              </p:cNvPr>
              <p:cNvSpPr>
                <a:spLocks noChangeArrowheads="1"/>
              </p:cNvSpPr>
              <p:nvPr/>
            </p:nvSpPr>
            <p:spPr bwMode="auto">
              <a:xfrm>
                <a:off x="4203" y="2712"/>
                <a:ext cx="1072" cy="81"/>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43" name="Oval 214">
                <a:extLst>
                  <a:ext uri="{FF2B5EF4-FFF2-40B4-BE49-F238E27FC236}">
                    <a16:creationId xmlns:a16="http://schemas.microsoft.com/office/drawing/2014/main" id="{552E77C8-7BFE-BF4D-8F0B-DF6513BE6459}"/>
                  </a:ext>
                </a:extLst>
              </p:cNvPr>
              <p:cNvSpPr>
                <a:spLocks noChangeArrowheads="1"/>
              </p:cNvSpPr>
              <p:nvPr/>
            </p:nvSpPr>
            <p:spPr bwMode="auto">
              <a:xfrm>
                <a:off x="4310" y="2382"/>
                <a:ext cx="158" cy="146"/>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44" name="Oval 215">
                <a:extLst>
                  <a:ext uri="{FF2B5EF4-FFF2-40B4-BE49-F238E27FC236}">
                    <a16:creationId xmlns:a16="http://schemas.microsoft.com/office/drawing/2014/main" id="{86496A7E-E21F-444D-B883-E410329FF242}"/>
                  </a:ext>
                </a:extLst>
              </p:cNvPr>
              <p:cNvSpPr>
                <a:spLocks noChangeArrowheads="1"/>
              </p:cNvSpPr>
              <p:nvPr/>
            </p:nvSpPr>
            <p:spPr bwMode="auto">
              <a:xfrm>
                <a:off x="4487" y="2382"/>
                <a:ext cx="158" cy="146"/>
              </a:xfrm>
              <a:prstGeom prst="ellipse">
                <a:avLst/>
              </a:prstGeom>
              <a:solidFill>
                <a:srgbClr val="FF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800" b="0" i="0" u="none" strike="noStrike" kern="0" cap="none" spc="0" normalizeH="0" baseline="0" noProof="0">
                  <a:ln>
                    <a:noFill/>
                  </a:ln>
                  <a:solidFill>
                    <a:srgbClr val="FF0000"/>
                  </a:solidFill>
                  <a:effectLst/>
                  <a:uLnTx/>
                  <a:uFillTx/>
                  <a:latin typeface="Arial" charset="0"/>
                  <a:ea typeface="ＭＳ Ｐゴシック" charset="0"/>
                  <a:cs typeface="Arial" charset="0"/>
                </a:endParaRPr>
              </a:p>
            </p:txBody>
          </p:sp>
          <p:sp>
            <p:nvSpPr>
              <p:cNvPr id="245" name="Oval 216">
                <a:extLst>
                  <a:ext uri="{FF2B5EF4-FFF2-40B4-BE49-F238E27FC236}">
                    <a16:creationId xmlns:a16="http://schemas.microsoft.com/office/drawing/2014/main" id="{555E4B0D-EDB2-D04B-B9AD-93FA92DDAA2D}"/>
                  </a:ext>
                </a:extLst>
              </p:cNvPr>
              <p:cNvSpPr>
                <a:spLocks noChangeArrowheads="1"/>
              </p:cNvSpPr>
              <p:nvPr/>
            </p:nvSpPr>
            <p:spPr bwMode="auto">
              <a:xfrm>
                <a:off x="4663" y="2382"/>
                <a:ext cx="158" cy="140"/>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46" name="Rectangle 217">
                <a:extLst>
                  <a:ext uri="{FF2B5EF4-FFF2-40B4-BE49-F238E27FC236}">
                    <a16:creationId xmlns:a16="http://schemas.microsoft.com/office/drawing/2014/main" id="{DE659B39-E72A-634A-A2AC-C4BA4DC9C619}"/>
                  </a:ext>
                </a:extLst>
              </p:cNvPr>
              <p:cNvSpPr>
                <a:spLocks noChangeArrowheads="1"/>
              </p:cNvSpPr>
              <p:nvPr/>
            </p:nvSpPr>
            <p:spPr bwMode="auto">
              <a:xfrm>
                <a:off x="5061" y="1837"/>
                <a:ext cx="88" cy="761"/>
              </a:xfrm>
              <a:prstGeom prst="rect">
                <a:avLst/>
              </a:prstGeom>
              <a:solidFill>
                <a:srgbClr val="292929"/>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pic>
          <p:nvPicPr>
            <p:cNvPr id="261" name="Picture 2" descr="Image result for firefox logo">
              <a:extLst>
                <a:ext uri="{FF2B5EF4-FFF2-40B4-BE49-F238E27FC236}">
                  <a16:creationId xmlns:a16="http://schemas.microsoft.com/office/drawing/2014/main" id="{51A92539-D075-5644-9056-10960E5147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26336" y="4363319"/>
              <a:ext cx="387318" cy="362674"/>
            </a:xfrm>
            <a:prstGeom prst="rect">
              <a:avLst/>
            </a:prstGeom>
            <a:noFill/>
            <a:extLst>
              <a:ext uri="{909E8E84-426E-40dd-AFC4-6F175D3DCCD1}">
                <a14:hiddenFill xmlns=""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95E1F04B-A3B3-534D-A252-A4AC29C657DE}"/>
                </a:ext>
              </a:extLst>
            </p:cNvPr>
            <p:cNvSpPr txBox="1"/>
            <p:nvPr/>
          </p:nvSpPr>
          <p:spPr>
            <a:xfrm>
              <a:off x="5723493" y="3262667"/>
              <a:ext cx="1265812" cy="38034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HTTP server</a:t>
              </a:r>
            </a:p>
          </p:txBody>
        </p:sp>
        <p:pic>
          <p:nvPicPr>
            <p:cNvPr id="1028" name="Picture 4" descr="Image result for apache web server logo">
              <a:extLst>
                <a:ext uri="{FF2B5EF4-FFF2-40B4-BE49-F238E27FC236}">
                  <a16:creationId xmlns:a16="http://schemas.microsoft.com/office/drawing/2014/main" id="{2DA3452A-DE33-3D41-95D5-C755A419154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49399" y="3712220"/>
              <a:ext cx="1425575" cy="629170"/>
            </a:xfrm>
            <a:prstGeom prst="rect">
              <a:avLst/>
            </a:prstGeom>
            <a:noFill/>
            <a:extLst>
              <a:ext uri="{909E8E84-426E-40dd-AFC4-6F175D3DCCD1}">
                <a14:hiddenFill xmlns="" xmlns:a14="http://schemas.microsoft.com/office/drawing/2010/main">
                  <a:solidFill>
                    <a:srgbClr val="FFFFFF"/>
                  </a:solidFill>
                </a14:hiddenFill>
              </a:ext>
            </a:extLst>
          </p:spPr>
        </p:pic>
        <p:pic>
          <p:nvPicPr>
            <p:cNvPr id="262" name="Picture 2" descr="Image result for firefox logo">
              <a:extLst>
                <a:ext uri="{FF2B5EF4-FFF2-40B4-BE49-F238E27FC236}">
                  <a16:creationId xmlns:a16="http://schemas.microsoft.com/office/drawing/2014/main" id="{E576EC8B-3CC8-044B-BD3B-8A4342C698D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57699" y="4326644"/>
              <a:ext cx="387318" cy="362674"/>
            </a:xfrm>
            <a:prstGeom prst="rect">
              <a:avLst/>
            </a:prstGeom>
            <a:noFill/>
            <a:extLst>
              <a:ext uri="{909E8E84-426E-40dd-AFC4-6F175D3DCCD1}">
                <a14:hiddenFill xmlns="" xmlns:a14="http://schemas.microsoft.com/office/drawing/2010/main">
                  <a:solidFill>
                    <a:srgbClr val="FFFFFF"/>
                  </a:solidFill>
                </a14:hiddenFill>
              </a:ext>
            </a:extLst>
          </p:spPr>
        </p:pic>
        <p:pic>
          <p:nvPicPr>
            <p:cNvPr id="1032" name="Picture 8" descr="Image result for skype logo">
              <a:extLst>
                <a:ext uri="{FF2B5EF4-FFF2-40B4-BE49-F238E27FC236}">
                  <a16:creationId xmlns:a16="http://schemas.microsoft.com/office/drawing/2014/main" id="{44A9474D-942F-134E-B292-6ADA4675334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74515" y="4091654"/>
              <a:ext cx="387318" cy="392958"/>
            </a:xfrm>
            <a:prstGeom prst="rect">
              <a:avLst/>
            </a:prstGeom>
            <a:noFill/>
            <a:extLst>
              <a:ext uri="{909E8E84-426E-40dd-AFC4-6F175D3DCCD1}">
                <a14:hiddenFill xmlns="" xmlns:a14="http://schemas.microsoft.com/office/drawing/2010/main">
                  <a:solidFill>
                    <a:srgbClr val="FFFFFF"/>
                  </a:solidFill>
                </a14:hiddenFill>
              </a:ext>
            </a:extLst>
          </p:spPr>
        </p:pic>
        <p:sp>
          <p:nvSpPr>
            <p:cNvPr id="263" name="TextBox 262">
              <a:extLst>
                <a:ext uri="{FF2B5EF4-FFF2-40B4-BE49-F238E27FC236}">
                  <a16:creationId xmlns:a16="http://schemas.microsoft.com/office/drawing/2014/main" id="{DC4B02DA-C340-9945-87C2-952E1901FB43}"/>
                </a:ext>
              </a:extLst>
            </p:cNvPr>
            <p:cNvSpPr txBox="1"/>
            <p:nvPr/>
          </p:nvSpPr>
          <p:spPr>
            <a:xfrm>
              <a:off x="3822815" y="3627317"/>
              <a:ext cx="721857" cy="34459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client</a:t>
              </a:r>
              <a:r>
                <a:rPr kumimoji="0" lang="en-US" sz="2800" b="0" i="0" u="none" strike="noStrike" kern="1200" cap="none" spc="0" normalizeH="0" baseline="-25000" noProof="0" dirty="0">
                  <a:ln>
                    <a:noFill/>
                  </a:ln>
                  <a:solidFill>
                    <a:prstClr val="black"/>
                  </a:solidFill>
                  <a:effectLst/>
                  <a:uLnTx/>
                  <a:uFillTx/>
                  <a:latin typeface="Calibri"/>
                  <a:ea typeface="+mn-ea"/>
                  <a:cs typeface="+mn-cs"/>
                </a:rPr>
                <a:t>1</a:t>
              </a:r>
            </a:p>
          </p:txBody>
        </p:sp>
        <p:pic>
          <p:nvPicPr>
            <p:cNvPr id="1034" name="Picture 10" descr="Image result for netflix logo png">
              <a:extLst>
                <a:ext uri="{FF2B5EF4-FFF2-40B4-BE49-F238E27FC236}">
                  <a16:creationId xmlns:a16="http://schemas.microsoft.com/office/drawing/2014/main" id="{9F652FAF-7820-6141-9F34-FDF8AEACBE0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632599" y="4424842"/>
              <a:ext cx="691469" cy="388951"/>
            </a:xfrm>
            <a:prstGeom prst="rect">
              <a:avLst/>
            </a:prstGeom>
            <a:noFill/>
            <a:extLst>
              <a:ext uri="{909E8E84-426E-40dd-AFC4-6F175D3DCCD1}">
                <a14:hiddenFill xmlns="" xmlns:a14="http://schemas.microsoft.com/office/drawing/2010/main">
                  <a:solidFill>
                    <a:srgbClr val="FFFFFF"/>
                  </a:solidFill>
                </a14:hiddenFill>
              </a:ext>
            </a:extLst>
          </p:spPr>
        </p:pic>
        <p:sp>
          <p:nvSpPr>
            <p:cNvPr id="106" name="TextBox 105">
              <a:extLst>
                <a:ext uri="{FF2B5EF4-FFF2-40B4-BE49-F238E27FC236}">
                  <a16:creationId xmlns:a16="http://schemas.microsoft.com/office/drawing/2014/main" id="{B0EE723F-4512-B04F-A1A8-CFC321B8BC75}"/>
                </a:ext>
              </a:extLst>
            </p:cNvPr>
            <p:cNvSpPr txBox="1"/>
            <p:nvPr/>
          </p:nvSpPr>
          <p:spPr>
            <a:xfrm>
              <a:off x="8196770" y="3636485"/>
              <a:ext cx="721857" cy="34459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client</a:t>
              </a:r>
              <a:r>
                <a:rPr kumimoji="0" lang="en-US" sz="2800" b="0" i="0" u="none" strike="noStrike" kern="1200" cap="none" spc="0" normalizeH="0" baseline="-25000" noProof="0" dirty="0">
                  <a:ln>
                    <a:noFill/>
                  </a:ln>
                  <a:solidFill>
                    <a:prstClr val="black"/>
                  </a:solidFill>
                  <a:effectLst/>
                  <a:uLnTx/>
                  <a:uFillTx/>
                  <a:latin typeface="Calibri"/>
                  <a:ea typeface="+mn-ea"/>
                  <a:cs typeface="+mn-cs"/>
                </a:rPr>
                <a:t>2</a:t>
              </a:r>
            </a:p>
          </p:txBody>
        </p:sp>
      </p:grpSp>
      <p:sp>
        <p:nvSpPr>
          <p:cNvPr id="271" name="Freeform 296">
            <a:extLst>
              <a:ext uri="{FF2B5EF4-FFF2-40B4-BE49-F238E27FC236}">
                <a16:creationId xmlns:a16="http://schemas.microsoft.com/office/drawing/2014/main" id="{06DFDE96-5B04-984C-B72D-22D074DF3E82}"/>
              </a:ext>
            </a:extLst>
          </p:cNvPr>
          <p:cNvSpPr>
            <a:spLocks/>
          </p:cNvSpPr>
          <p:nvPr/>
        </p:nvSpPr>
        <p:spPr bwMode="auto">
          <a:xfrm>
            <a:off x="4356586" y="4965666"/>
            <a:ext cx="3127375" cy="1498600"/>
          </a:xfrm>
          <a:custGeom>
            <a:avLst/>
            <a:gdLst>
              <a:gd name="T0" fmla="*/ 2147483647 w 1877"/>
              <a:gd name="T1" fmla="*/ 2147483647 h 917"/>
              <a:gd name="T2" fmla="*/ 2147483647 w 1877"/>
              <a:gd name="T3" fmla="*/ 2147483647 h 917"/>
              <a:gd name="T4" fmla="*/ 2147483647 w 1877"/>
              <a:gd name="T5" fmla="*/ 2147483647 h 917"/>
              <a:gd name="T6" fmla="*/ 2147483647 w 1877"/>
              <a:gd name="T7" fmla="*/ 2147483647 h 917"/>
              <a:gd name="T8" fmla="*/ 2147483647 w 1877"/>
              <a:gd name="T9" fmla="*/ 2147483647 h 917"/>
              <a:gd name="T10" fmla="*/ 2147483647 w 1877"/>
              <a:gd name="T11" fmla="*/ 2147483647 h 917"/>
              <a:gd name="T12" fmla="*/ 2147483647 w 1877"/>
              <a:gd name="T13" fmla="*/ 2147483647 h 917"/>
              <a:gd name="T14" fmla="*/ 2147483647 w 1877"/>
              <a:gd name="T15" fmla="*/ 2147483647 h 917"/>
              <a:gd name="T16" fmla="*/ 2147483647 w 1877"/>
              <a:gd name="T17" fmla="*/ 2147483647 h 917"/>
              <a:gd name="T18" fmla="*/ 2147483647 w 1877"/>
              <a:gd name="T19" fmla="*/ 2147483647 h 917"/>
              <a:gd name="T20" fmla="*/ 2147483647 w 1877"/>
              <a:gd name="T21" fmla="*/ 2147483647 h 917"/>
              <a:gd name="T22" fmla="*/ 2147483647 w 1877"/>
              <a:gd name="T23" fmla="*/ 2147483647 h 917"/>
              <a:gd name="T24" fmla="*/ 2147483647 w 1877"/>
              <a:gd name="T25" fmla="*/ 2147483647 h 917"/>
              <a:gd name="T26" fmla="*/ 2147483647 w 1877"/>
              <a:gd name="T27" fmla="*/ 2147483647 h 917"/>
              <a:gd name="T28" fmla="*/ 2147483647 w 1877"/>
              <a:gd name="T29" fmla="*/ 2147483647 h 917"/>
              <a:gd name="T30" fmla="*/ 2147483647 w 1877"/>
              <a:gd name="T31" fmla="*/ 2147483647 h 91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877"/>
              <a:gd name="T49" fmla="*/ 0 h 917"/>
              <a:gd name="T50" fmla="*/ 1877 w 1877"/>
              <a:gd name="T51" fmla="*/ 917 h 917"/>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877" h="917">
                <a:moveTo>
                  <a:pt x="889" y="23"/>
                </a:moveTo>
                <a:cubicBezTo>
                  <a:pt x="804" y="39"/>
                  <a:pt x="771" y="98"/>
                  <a:pt x="692" y="109"/>
                </a:cubicBezTo>
                <a:cubicBezTo>
                  <a:pt x="613" y="120"/>
                  <a:pt x="511" y="81"/>
                  <a:pt x="415" y="91"/>
                </a:cubicBezTo>
                <a:cubicBezTo>
                  <a:pt x="319" y="101"/>
                  <a:pt x="174" y="126"/>
                  <a:pt x="112" y="170"/>
                </a:cubicBezTo>
                <a:cubicBezTo>
                  <a:pt x="51" y="214"/>
                  <a:pt x="66" y="294"/>
                  <a:pt x="50" y="353"/>
                </a:cubicBezTo>
                <a:cubicBezTo>
                  <a:pt x="34" y="412"/>
                  <a:pt x="0" y="479"/>
                  <a:pt x="14" y="528"/>
                </a:cubicBezTo>
                <a:cubicBezTo>
                  <a:pt x="29" y="577"/>
                  <a:pt x="57" y="608"/>
                  <a:pt x="139" y="650"/>
                </a:cubicBezTo>
                <a:cubicBezTo>
                  <a:pt x="221" y="692"/>
                  <a:pt x="372" y="742"/>
                  <a:pt x="505" y="781"/>
                </a:cubicBezTo>
                <a:cubicBezTo>
                  <a:pt x="638" y="820"/>
                  <a:pt x="789" y="866"/>
                  <a:pt x="933" y="886"/>
                </a:cubicBezTo>
                <a:cubicBezTo>
                  <a:pt x="1077" y="906"/>
                  <a:pt x="1246" y="917"/>
                  <a:pt x="1370" y="901"/>
                </a:cubicBezTo>
                <a:cubicBezTo>
                  <a:pt x="1494" y="885"/>
                  <a:pt x="1594" y="839"/>
                  <a:pt x="1676" y="793"/>
                </a:cubicBezTo>
                <a:cubicBezTo>
                  <a:pt x="1758" y="747"/>
                  <a:pt x="1843" y="720"/>
                  <a:pt x="1860" y="624"/>
                </a:cubicBezTo>
                <a:cubicBezTo>
                  <a:pt x="1877" y="528"/>
                  <a:pt x="1835" y="306"/>
                  <a:pt x="1776" y="219"/>
                </a:cubicBezTo>
                <a:cubicBezTo>
                  <a:pt x="1717" y="132"/>
                  <a:pt x="1599" y="134"/>
                  <a:pt x="1503" y="100"/>
                </a:cubicBezTo>
                <a:cubicBezTo>
                  <a:pt x="1407" y="66"/>
                  <a:pt x="1302" y="26"/>
                  <a:pt x="1200" y="13"/>
                </a:cubicBezTo>
                <a:cubicBezTo>
                  <a:pt x="1098" y="0"/>
                  <a:pt x="974" y="7"/>
                  <a:pt x="889" y="23"/>
                </a:cubicBezTo>
                <a:close/>
              </a:path>
            </a:pathLst>
          </a:custGeom>
          <a:solidFill>
            <a:srgbClr val="9CDFF9"/>
          </a:solidFill>
          <a:ln>
            <a:noFill/>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000000"/>
              </a:solidFill>
              <a:effectLst/>
              <a:uLnTx/>
              <a:uFillTx/>
              <a:latin typeface="Calibri"/>
              <a:ea typeface="ＭＳ Ｐゴシック" panose="020B0600070205080204" pitchFamily="34" charset="-128"/>
              <a:cs typeface="Arial"/>
            </a:endParaRPr>
          </a:p>
        </p:txBody>
      </p:sp>
      <p:cxnSp>
        <p:nvCxnSpPr>
          <p:cNvPr id="104" name="Straight Connector 103">
            <a:extLst>
              <a:ext uri="{FF2B5EF4-FFF2-40B4-BE49-F238E27FC236}">
                <a16:creationId xmlns:a16="http://schemas.microsoft.com/office/drawing/2014/main" id="{8F458F2E-0B98-1741-9C0D-ECC805BD8799}"/>
              </a:ext>
            </a:extLst>
          </p:cNvPr>
          <p:cNvCxnSpPr>
            <a:cxnSpLocks/>
          </p:cNvCxnSpPr>
          <p:nvPr/>
        </p:nvCxnSpPr>
        <p:spPr>
          <a:xfrm>
            <a:off x="9704593" y="3018504"/>
            <a:ext cx="0" cy="2329600"/>
          </a:xfrm>
          <a:prstGeom prst="line">
            <a:avLst/>
          </a:prstGeom>
          <a:ln w="44450"/>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143591F4-8564-6A44-BC41-A0C901C7BC9C}"/>
              </a:ext>
            </a:extLst>
          </p:cNvPr>
          <p:cNvCxnSpPr>
            <a:cxnSpLocks/>
          </p:cNvCxnSpPr>
          <p:nvPr/>
        </p:nvCxnSpPr>
        <p:spPr>
          <a:xfrm>
            <a:off x="6146230" y="5329338"/>
            <a:ext cx="3558363" cy="0"/>
          </a:xfrm>
          <a:prstGeom prst="line">
            <a:avLst/>
          </a:prstGeom>
          <a:ln w="44450"/>
        </p:spPr>
        <p:style>
          <a:lnRef idx="1">
            <a:schemeClr val="accent1"/>
          </a:lnRef>
          <a:fillRef idx="0">
            <a:schemeClr val="accent1"/>
          </a:fillRef>
          <a:effectRef idx="0">
            <a:schemeClr val="accent1"/>
          </a:effectRef>
          <a:fontRef idx="minor">
            <a:schemeClr val="tx1"/>
          </a:fontRef>
        </p:style>
      </p:cxnSp>
      <p:sp>
        <p:nvSpPr>
          <p:cNvPr id="107" name="Oval 128">
            <a:extLst>
              <a:ext uri="{FF2B5EF4-FFF2-40B4-BE49-F238E27FC236}">
                <a16:creationId xmlns:a16="http://schemas.microsoft.com/office/drawing/2014/main" id="{C9683072-CF4E-DB4A-85E4-079345D6F273}"/>
              </a:ext>
            </a:extLst>
          </p:cNvPr>
          <p:cNvSpPr>
            <a:spLocks noChangeArrowheads="1"/>
          </p:cNvSpPr>
          <p:nvPr/>
        </p:nvSpPr>
        <p:spPr bwMode="auto">
          <a:xfrm>
            <a:off x="4977190" y="1924156"/>
            <a:ext cx="1049472" cy="530701"/>
          </a:xfrm>
          <a:prstGeom prst="ellipse">
            <a:avLst/>
          </a:prstGeom>
          <a:solidFill>
            <a:srgbClr val="CCFFFF"/>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Arial" charset="0"/>
                <a:ea typeface="ＭＳ Ｐゴシック" charset="0"/>
                <a:cs typeface="+mn-cs"/>
              </a:rPr>
              <a:t>P-client</a:t>
            </a:r>
            <a:r>
              <a:rPr kumimoji="0" lang="en-US" sz="1600" b="0" i="0" u="none" strike="noStrike" kern="0" cap="none" spc="0" normalizeH="0" baseline="-25000" noProof="0" dirty="0">
                <a:ln>
                  <a:noFill/>
                </a:ln>
                <a:solidFill>
                  <a:srgbClr val="000000"/>
                </a:solidFill>
                <a:effectLst/>
                <a:uLnTx/>
                <a:uFillTx/>
                <a:latin typeface="Arial" charset="0"/>
                <a:ea typeface="ＭＳ Ｐゴシック" charset="0"/>
                <a:cs typeface="+mn-cs"/>
              </a:rPr>
              <a:t>1</a:t>
            </a:r>
          </a:p>
        </p:txBody>
      </p:sp>
      <p:sp>
        <p:nvSpPr>
          <p:cNvPr id="108" name="Oval 128">
            <a:extLst>
              <a:ext uri="{FF2B5EF4-FFF2-40B4-BE49-F238E27FC236}">
                <a16:creationId xmlns:a16="http://schemas.microsoft.com/office/drawing/2014/main" id="{12C63F66-A046-B04C-ABF5-DE764DC4A1CB}"/>
              </a:ext>
            </a:extLst>
          </p:cNvPr>
          <p:cNvSpPr>
            <a:spLocks noChangeArrowheads="1"/>
          </p:cNvSpPr>
          <p:nvPr/>
        </p:nvSpPr>
        <p:spPr bwMode="auto">
          <a:xfrm>
            <a:off x="6094177" y="1951196"/>
            <a:ext cx="1049472" cy="530701"/>
          </a:xfrm>
          <a:prstGeom prst="ellipse">
            <a:avLst/>
          </a:prstGeom>
          <a:solidFill>
            <a:srgbClr val="CCFFFF"/>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Arial" charset="0"/>
                <a:ea typeface="ＭＳ Ｐゴシック" charset="0"/>
                <a:cs typeface="+mn-cs"/>
              </a:rPr>
              <a:t>P-client</a:t>
            </a:r>
            <a:r>
              <a:rPr kumimoji="0" lang="en-US" sz="1600" b="0" i="0" u="none" strike="noStrike" kern="0" cap="none" spc="0" normalizeH="0" baseline="-25000" noProof="0" dirty="0">
                <a:ln>
                  <a:noFill/>
                </a:ln>
                <a:solidFill>
                  <a:srgbClr val="000000"/>
                </a:solidFill>
                <a:effectLst/>
                <a:uLnTx/>
                <a:uFillTx/>
                <a:latin typeface="Arial" charset="0"/>
                <a:ea typeface="ＭＳ Ｐゴシック" charset="0"/>
                <a:cs typeface="+mn-cs"/>
              </a:rPr>
              <a:t>2</a:t>
            </a:r>
          </a:p>
        </p:txBody>
      </p:sp>
      <p:sp>
        <p:nvSpPr>
          <p:cNvPr id="4" name="Freeform 3">
            <a:extLst>
              <a:ext uri="{FF2B5EF4-FFF2-40B4-BE49-F238E27FC236}">
                <a16:creationId xmlns:a16="http://schemas.microsoft.com/office/drawing/2014/main" id="{C06AE4EB-B6F7-D647-8126-954E43EA0CD4}"/>
              </a:ext>
            </a:extLst>
          </p:cNvPr>
          <p:cNvSpPr/>
          <p:nvPr/>
        </p:nvSpPr>
        <p:spPr>
          <a:xfrm>
            <a:off x="6149438" y="2346690"/>
            <a:ext cx="163654" cy="3001414"/>
          </a:xfrm>
          <a:custGeom>
            <a:avLst/>
            <a:gdLst>
              <a:gd name="connsiteX0" fmla="*/ 0 w 237994"/>
              <a:gd name="connsiteY0" fmla="*/ 3006247 h 3006247"/>
              <a:gd name="connsiteX1" fmla="*/ 0 w 237994"/>
              <a:gd name="connsiteY1" fmla="*/ 125260 h 3006247"/>
              <a:gd name="connsiteX2" fmla="*/ 125260 w 237994"/>
              <a:gd name="connsiteY2" fmla="*/ 0 h 3006247"/>
              <a:gd name="connsiteX3" fmla="*/ 237994 w 237994"/>
              <a:gd name="connsiteY3" fmla="*/ 0 h 3006247"/>
              <a:gd name="connsiteX4" fmla="*/ 237994 w 237994"/>
              <a:gd name="connsiteY4" fmla="*/ 0 h 3006247"/>
              <a:gd name="connsiteX0" fmla="*/ 0 w 237994"/>
              <a:gd name="connsiteY0" fmla="*/ 3006247 h 3006247"/>
              <a:gd name="connsiteX1" fmla="*/ 0 w 237994"/>
              <a:gd name="connsiteY1" fmla="*/ 125260 h 3006247"/>
              <a:gd name="connsiteX2" fmla="*/ 125260 w 237994"/>
              <a:gd name="connsiteY2" fmla="*/ 0 h 3006247"/>
              <a:gd name="connsiteX3" fmla="*/ 237994 w 237994"/>
              <a:gd name="connsiteY3" fmla="*/ 0 h 3006247"/>
              <a:gd name="connsiteX0" fmla="*/ 0 w 125260"/>
              <a:gd name="connsiteY0" fmla="*/ 3006247 h 3006247"/>
              <a:gd name="connsiteX1" fmla="*/ 0 w 125260"/>
              <a:gd name="connsiteY1" fmla="*/ 125260 h 3006247"/>
              <a:gd name="connsiteX2" fmla="*/ 125260 w 125260"/>
              <a:gd name="connsiteY2" fmla="*/ 0 h 3006247"/>
            </a:gdLst>
            <a:ahLst/>
            <a:cxnLst>
              <a:cxn ang="0">
                <a:pos x="connsiteX0" y="connsiteY0"/>
              </a:cxn>
              <a:cxn ang="0">
                <a:pos x="connsiteX1" y="connsiteY1"/>
              </a:cxn>
              <a:cxn ang="0">
                <a:pos x="connsiteX2" y="connsiteY2"/>
              </a:cxn>
            </a:cxnLst>
            <a:rect l="l" t="t" r="r" b="b"/>
            <a:pathLst>
              <a:path w="125260" h="3006247">
                <a:moveTo>
                  <a:pt x="0" y="3006247"/>
                </a:moveTo>
                <a:lnTo>
                  <a:pt x="0" y="125260"/>
                </a:lnTo>
                <a:lnTo>
                  <a:pt x="125260" y="0"/>
                </a:lnTo>
              </a:path>
            </a:pathLst>
          </a:custGeom>
          <a:noFill/>
          <a:ln w="34925">
            <a:solidFill>
              <a:srgbClr val="0070C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09" name="Freeform 108">
            <a:extLst>
              <a:ext uri="{FF2B5EF4-FFF2-40B4-BE49-F238E27FC236}">
                <a16:creationId xmlns:a16="http://schemas.microsoft.com/office/drawing/2014/main" id="{26C1DF51-2C5A-3042-AF2B-8FAC17544498}"/>
              </a:ext>
            </a:extLst>
          </p:cNvPr>
          <p:cNvSpPr/>
          <p:nvPr/>
        </p:nvSpPr>
        <p:spPr>
          <a:xfrm flipH="1">
            <a:off x="5797083" y="2342230"/>
            <a:ext cx="163654" cy="3099711"/>
          </a:xfrm>
          <a:custGeom>
            <a:avLst/>
            <a:gdLst>
              <a:gd name="connsiteX0" fmla="*/ 0 w 237994"/>
              <a:gd name="connsiteY0" fmla="*/ 3006247 h 3006247"/>
              <a:gd name="connsiteX1" fmla="*/ 0 w 237994"/>
              <a:gd name="connsiteY1" fmla="*/ 125260 h 3006247"/>
              <a:gd name="connsiteX2" fmla="*/ 125260 w 237994"/>
              <a:gd name="connsiteY2" fmla="*/ 0 h 3006247"/>
              <a:gd name="connsiteX3" fmla="*/ 237994 w 237994"/>
              <a:gd name="connsiteY3" fmla="*/ 0 h 3006247"/>
              <a:gd name="connsiteX4" fmla="*/ 237994 w 237994"/>
              <a:gd name="connsiteY4" fmla="*/ 0 h 3006247"/>
              <a:gd name="connsiteX0" fmla="*/ 0 w 237994"/>
              <a:gd name="connsiteY0" fmla="*/ 3006247 h 3006247"/>
              <a:gd name="connsiteX1" fmla="*/ 0 w 237994"/>
              <a:gd name="connsiteY1" fmla="*/ 125260 h 3006247"/>
              <a:gd name="connsiteX2" fmla="*/ 125260 w 237994"/>
              <a:gd name="connsiteY2" fmla="*/ 0 h 3006247"/>
              <a:gd name="connsiteX3" fmla="*/ 237994 w 237994"/>
              <a:gd name="connsiteY3" fmla="*/ 0 h 3006247"/>
              <a:gd name="connsiteX0" fmla="*/ 0 w 125260"/>
              <a:gd name="connsiteY0" fmla="*/ 3006247 h 3006247"/>
              <a:gd name="connsiteX1" fmla="*/ 0 w 125260"/>
              <a:gd name="connsiteY1" fmla="*/ 125260 h 3006247"/>
              <a:gd name="connsiteX2" fmla="*/ 125260 w 125260"/>
              <a:gd name="connsiteY2" fmla="*/ 0 h 3006247"/>
            </a:gdLst>
            <a:ahLst/>
            <a:cxnLst>
              <a:cxn ang="0">
                <a:pos x="connsiteX0" y="connsiteY0"/>
              </a:cxn>
              <a:cxn ang="0">
                <a:pos x="connsiteX1" y="connsiteY1"/>
              </a:cxn>
              <a:cxn ang="0">
                <a:pos x="connsiteX2" y="connsiteY2"/>
              </a:cxn>
            </a:cxnLst>
            <a:rect l="l" t="t" r="r" b="b"/>
            <a:pathLst>
              <a:path w="125260" h="3006247">
                <a:moveTo>
                  <a:pt x="0" y="3006247"/>
                </a:moveTo>
                <a:lnTo>
                  <a:pt x="0" y="125260"/>
                </a:lnTo>
                <a:lnTo>
                  <a:pt x="125260" y="0"/>
                </a:lnTo>
              </a:path>
            </a:pathLst>
          </a:custGeom>
          <a:noFill/>
          <a:ln w="38100">
            <a:solidFill>
              <a:srgbClr val="0070C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112" name="Straight Connector 111">
            <a:extLst>
              <a:ext uri="{FF2B5EF4-FFF2-40B4-BE49-F238E27FC236}">
                <a16:creationId xmlns:a16="http://schemas.microsoft.com/office/drawing/2014/main" id="{DF7169CD-8DF9-644A-84B2-14B8ED6F997C}"/>
              </a:ext>
            </a:extLst>
          </p:cNvPr>
          <p:cNvCxnSpPr>
            <a:cxnSpLocks/>
          </p:cNvCxnSpPr>
          <p:nvPr/>
        </p:nvCxnSpPr>
        <p:spPr>
          <a:xfrm>
            <a:off x="3218929" y="3094306"/>
            <a:ext cx="0" cy="2329600"/>
          </a:xfrm>
          <a:prstGeom prst="line">
            <a:avLst/>
          </a:prstGeom>
          <a:ln w="44450"/>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31322F59-E51A-0245-A327-5845569D47A8}"/>
              </a:ext>
            </a:extLst>
          </p:cNvPr>
          <p:cNvCxnSpPr>
            <a:cxnSpLocks/>
          </p:cNvCxnSpPr>
          <p:nvPr/>
        </p:nvCxnSpPr>
        <p:spPr>
          <a:xfrm>
            <a:off x="3189176" y="5423906"/>
            <a:ext cx="2771561" cy="0"/>
          </a:xfrm>
          <a:prstGeom prst="line">
            <a:avLst/>
          </a:prstGeom>
          <a:ln w="44450"/>
        </p:spPr>
        <p:style>
          <a:lnRef idx="1">
            <a:schemeClr val="accent1"/>
          </a:lnRef>
          <a:fillRef idx="0">
            <a:schemeClr val="accent1"/>
          </a:fillRef>
          <a:effectRef idx="0">
            <a:schemeClr val="accent1"/>
          </a:effectRef>
          <a:fontRef idx="minor">
            <a:schemeClr val="tx1"/>
          </a:fontRef>
        </p:style>
      </p:cxnSp>
      <p:pic>
        <p:nvPicPr>
          <p:cNvPr id="115" name="Picture 8" descr="Image result for blue question mark icon">
            <a:extLst>
              <a:ext uri="{FF2B5EF4-FFF2-40B4-BE49-F238E27FC236}">
                <a16:creationId xmlns:a16="http://schemas.microsoft.com/office/drawing/2014/main" id="{9970C4B0-3E2B-3247-8288-8E86060683C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85255" y="752589"/>
            <a:ext cx="1624375" cy="1624375"/>
          </a:xfrm>
          <a:prstGeom prst="rect">
            <a:avLst/>
          </a:prstGeom>
          <a:noFill/>
          <a:extLst>
            <a:ext uri="{909E8E84-426E-40dd-AFC4-6F175D3DCCD1}">
              <a14:hiddenFill xmlns="" xmlns:a14="http://schemas.microsoft.com/office/drawing/2010/main">
                <a:solidFill>
                  <a:srgbClr val="FFFFFF"/>
                </a:solidFill>
              </a14:hiddenFill>
            </a:ext>
          </a:extLst>
        </p:spPr>
      </p:pic>
      <p:sp>
        <p:nvSpPr>
          <p:cNvPr id="95" name="Slide Number Placeholder 2">
            <a:extLst>
              <a:ext uri="{FF2B5EF4-FFF2-40B4-BE49-F238E27FC236}">
                <a16:creationId xmlns:a16="http://schemas.microsoft.com/office/drawing/2014/main" id="{FBAF143A-4EAF-324F-A6C2-31B9E7C4272D}"/>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15</a:t>
            </a:fld>
            <a:endParaRPr lang="en-US" dirty="0"/>
          </a:p>
        </p:txBody>
      </p:sp>
    </p:spTree>
    <p:extLst>
      <p:ext uri="{BB962C8B-B14F-4D97-AF65-F5344CB8AC3E}">
        <p14:creationId xmlns:p14="http://schemas.microsoft.com/office/powerpoint/2010/main" val="2656764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2000"/>
                                  </p:stCondLst>
                                  <p:childTnLst>
                                    <p:set>
                                      <p:cBhvr>
                                        <p:cTn id="6" dur="1" fill="hold">
                                          <p:stCondLst>
                                            <p:cond delay="0"/>
                                          </p:stCondLst>
                                        </p:cTn>
                                        <p:tgtEl>
                                          <p:spTgt spid="115"/>
                                        </p:tgtEl>
                                        <p:attrNameLst>
                                          <p:attrName>style.visibility</p:attrName>
                                        </p:attrNameLst>
                                      </p:cBhvr>
                                      <p:to>
                                        <p:strVal val="visible"/>
                                      </p:to>
                                    </p:set>
                                    <p:animEffect transition="in" filter="dissolve">
                                      <p:cBhvr>
                                        <p:cTn id="7" dur="1000"/>
                                        <p:tgtEl>
                                          <p:spTgt spid="1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100625" cy="894622"/>
          </a:xfrm>
        </p:spPr>
        <p:txBody>
          <a:bodyPr>
            <a:normAutofit/>
          </a:bodyPr>
          <a:lstStyle/>
          <a:p>
            <a:r>
              <a:rPr lang="en-US" sz="4400" dirty="0"/>
              <a:t>Multiplexing/demultiplexing</a:t>
            </a:r>
          </a:p>
        </p:txBody>
      </p:sp>
      <p:sp>
        <p:nvSpPr>
          <p:cNvPr id="132" name="Freeform 157">
            <a:extLst>
              <a:ext uri="{FF2B5EF4-FFF2-40B4-BE49-F238E27FC236}">
                <a16:creationId xmlns:a16="http://schemas.microsoft.com/office/drawing/2014/main" id="{511A693F-4BF3-344C-BDC6-28BAA983976E}"/>
              </a:ext>
            </a:extLst>
          </p:cNvPr>
          <p:cNvSpPr>
            <a:spLocks/>
          </p:cNvSpPr>
          <p:nvPr/>
        </p:nvSpPr>
        <p:spPr bwMode="auto">
          <a:xfrm>
            <a:off x="5108431" y="3572744"/>
            <a:ext cx="552450" cy="2082800"/>
          </a:xfrm>
          <a:custGeom>
            <a:avLst/>
            <a:gdLst>
              <a:gd name="T0" fmla="*/ 0 w 348"/>
              <a:gd name="T1" fmla="*/ 2147483647 h 1312"/>
              <a:gd name="T2" fmla="*/ 2147483647 w 348"/>
              <a:gd name="T3" fmla="*/ 0 h 1312"/>
              <a:gd name="T4" fmla="*/ 2147483647 w 348"/>
              <a:gd name="T5" fmla="*/ 2147483647 h 1312"/>
              <a:gd name="T6" fmla="*/ 2147483647 w 348"/>
              <a:gd name="T7" fmla="*/ 2147483647 h 1312"/>
              <a:gd name="T8" fmla="*/ 0 w 348"/>
              <a:gd name="T9" fmla="*/ 2147483647 h 13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48" h="1312">
                <a:moveTo>
                  <a:pt x="0" y="1306"/>
                </a:moveTo>
                <a:lnTo>
                  <a:pt x="348" y="0"/>
                </a:lnTo>
                <a:lnTo>
                  <a:pt x="342" y="1258"/>
                </a:lnTo>
                <a:lnTo>
                  <a:pt x="180" y="1312"/>
                </a:lnTo>
                <a:lnTo>
                  <a:pt x="0" y="1306"/>
                </a:lnTo>
                <a:close/>
              </a:path>
            </a:pathLst>
          </a:custGeom>
          <a:gradFill rotWithShape="1">
            <a:gsLst>
              <a:gs pos="0">
                <a:srgbClr val="FFFFFF"/>
              </a:gs>
              <a:gs pos="100000">
                <a:srgbClr val="B2B2B2"/>
              </a:gs>
            </a:gsLst>
            <a:lin ang="0" scaled="1"/>
          </a:gradFill>
          <a:ln w="9525">
            <a:solidFill>
              <a:srgbClr val="DDDDDD"/>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33" name="Text Box 37">
            <a:extLst>
              <a:ext uri="{FF2B5EF4-FFF2-40B4-BE49-F238E27FC236}">
                <a16:creationId xmlns:a16="http://schemas.microsoft.com/office/drawing/2014/main" id="{4EEECEF7-BD4D-FD41-9A84-F2FC20AA2A09}"/>
              </a:ext>
            </a:extLst>
          </p:cNvPr>
          <p:cNvSpPr txBox="1">
            <a:spLocks noChangeArrowheads="1"/>
          </p:cNvSpPr>
          <p:nvPr/>
        </p:nvSpPr>
        <p:spPr bwMode="auto">
          <a:xfrm>
            <a:off x="10348768" y="4498257"/>
            <a:ext cx="895350" cy="33655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Arial" charset="0"/>
                <a:ea typeface="ＭＳ Ｐゴシック" charset="0"/>
                <a:cs typeface="+mn-cs"/>
              </a:rPr>
              <a:t>process</a:t>
            </a:r>
          </a:p>
        </p:txBody>
      </p:sp>
      <p:sp>
        <p:nvSpPr>
          <p:cNvPr id="134" name="Text Box 38">
            <a:extLst>
              <a:ext uri="{FF2B5EF4-FFF2-40B4-BE49-F238E27FC236}">
                <a16:creationId xmlns:a16="http://schemas.microsoft.com/office/drawing/2014/main" id="{FC061EBE-026B-F943-BBD5-748F965BF879}"/>
              </a:ext>
            </a:extLst>
          </p:cNvPr>
          <p:cNvSpPr txBox="1">
            <a:spLocks noChangeArrowheads="1"/>
          </p:cNvSpPr>
          <p:nvPr/>
        </p:nvSpPr>
        <p:spPr bwMode="auto">
          <a:xfrm>
            <a:off x="10323368" y="4096619"/>
            <a:ext cx="755650" cy="33655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rPr>
              <a:t>socket</a:t>
            </a:r>
          </a:p>
        </p:txBody>
      </p:sp>
      <p:grpSp>
        <p:nvGrpSpPr>
          <p:cNvPr id="5" name="Group 4">
            <a:extLst>
              <a:ext uri="{FF2B5EF4-FFF2-40B4-BE49-F238E27FC236}">
                <a16:creationId xmlns:a16="http://schemas.microsoft.com/office/drawing/2014/main" id="{D5AFC3DE-B7EF-9945-9B42-A8FE2028B2CF}"/>
              </a:ext>
            </a:extLst>
          </p:cNvPr>
          <p:cNvGrpSpPr/>
          <p:nvPr/>
        </p:nvGrpSpPr>
        <p:grpSpPr>
          <a:xfrm>
            <a:off x="7016607" y="1655043"/>
            <a:ext cx="4836313" cy="1639889"/>
            <a:chOff x="7016607" y="1655043"/>
            <a:chExt cx="4836313" cy="1639889"/>
          </a:xfrm>
        </p:grpSpPr>
        <p:sp>
          <p:nvSpPr>
            <p:cNvPr id="4" name="Rectangle 3">
              <a:extLst>
                <a:ext uri="{FF2B5EF4-FFF2-40B4-BE49-F238E27FC236}">
                  <a16:creationId xmlns:a16="http://schemas.microsoft.com/office/drawing/2014/main" id="{25BAE722-1B29-F74D-B90E-AAE0C7FE9C2E}"/>
                </a:ext>
              </a:extLst>
            </p:cNvPr>
            <p:cNvSpPr/>
            <p:nvPr/>
          </p:nvSpPr>
          <p:spPr>
            <a:xfrm>
              <a:off x="7016607" y="1945555"/>
              <a:ext cx="4508220" cy="1251692"/>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35" name="Group 177">
              <a:extLst>
                <a:ext uri="{FF2B5EF4-FFF2-40B4-BE49-F238E27FC236}">
                  <a16:creationId xmlns:a16="http://schemas.microsoft.com/office/drawing/2014/main" id="{0626849A-4E21-EE42-AD9A-55F4D52F11FC}"/>
                </a:ext>
              </a:extLst>
            </p:cNvPr>
            <p:cNvGrpSpPr>
              <a:grpSpLocks/>
            </p:cNvGrpSpPr>
            <p:nvPr/>
          </p:nvGrpSpPr>
          <p:grpSpPr bwMode="auto">
            <a:xfrm>
              <a:off x="7172970" y="1655043"/>
              <a:ext cx="4679950" cy="1639889"/>
              <a:chOff x="2899" y="903"/>
              <a:chExt cx="2948" cy="1033"/>
            </a:xfrm>
          </p:grpSpPr>
          <p:sp>
            <p:nvSpPr>
              <p:cNvPr id="136" name="Rectangle 41">
                <a:extLst>
                  <a:ext uri="{FF2B5EF4-FFF2-40B4-BE49-F238E27FC236}">
                    <a16:creationId xmlns:a16="http://schemas.microsoft.com/office/drawing/2014/main" id="{1C592E58-CF36-1C40-A0FA-08F6B84985C4}"/>
                  </a:ext>
                </a:extLst>
              </p:cNvPr>
              <p:cNvSpPr>
                <a:spLocks noChangeArrowheads="1"/>
              </p:cNvSpPr>
              <p:nvPr/>
            </p:nvSpPr>
            <p:spPr bwMode="auto">
              <a:xfrm>
                <a:off x="2955" y="1148"/>
                <a:ext cx="2892" cy="788"/>
              </a:xfrm>
              <a:prstGeom prst="rect">
                <a:avLst/>
              </a:prstGeom>
              <a:noFill/>
              <a:ln w="19050">
                <a:noFill/>
                <a:miter lim="800000"/>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80000"/>
                  </a:lnSpc>
                  <a:spcBef>
                    <a:spcPct val="0"/>
                  </a:spcBef>
                  <a:spcAft>
                    <a:spcPct val="0"/>
                  </a:spcAft>
                  <a:buClrTx/>
                  <a:buSzTx/>
                  <a:buFontTx/>
                  <a:buNone/>
                  <a:tabLst/>
                  <a:defRPr/>
                </a:pPr>
                <a:r>
                  <a:rPr kumimoji="0" lang="en-US" sz="24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rPr>
                  <a:t>use header info to deliver</a:t>
                </a:r>
              </a:p>
              <a:p>
                <a:pPr marL="0" marR="0" lvl="0" indent="0" algn="l" defTabSz="914400" rtl="0" eaLnBrk="0" fontAlgn="base" latinLnBrk="0" hangingPunct="0">
                  <a:lnSpc>
                    <a:spcPct val="80000"/>
                  </a:lnSpc>
                  <a:spcBef>
                    <a:spcPct val="0"/>
                  </a:spcBef>
                  <a:spcAft>
                    <a:spcPct val="0"/>
                  </a:spcAft>
                  <a:buClrTx/>
                  <a:buSzTx/>
                  <a:buFontTx/>
                  <a:buNone/>
                  <a:tabLst/>
                  <a:defRPr/>
                </a:pPr>
                <a:r>
                  <a:rPr kumimoji="0" lang="en-US" sz="24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rPr>
                  <a:t>received segments to correct </a:t>
                </a:r>
              </a:p>
              <a:p>
                <a:pPr marL="0" marR="0" lvl="0" indent="0" algn="l" defTabSz="914400" rtl="0" eaLnBrk="0" fontAlgn="base" latinLnBrk="0" hangingPunct="0">
                  <a:lnSpc>
                    <a:spcPct val="80000"/>
                  </a:lnSpc>
                  <a:spcBef>
                    <a:spcPct val="0"/>
                  </a:spcBef>
                  <a:spcAft>
                    <a:spcPct val="0"/>
                  </a:spcAft>
                  <a:buClrTx/>
                  <a:buSzTx/>
                  <a:buFontTx/>
                  <a:buNone/>
                  <a:tabLst/>
                  <a:defRPr/>
                </a:pPr>
                <a:r>
                  <a:rPr kumimoji="0" lang="en-US" sz="24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rPr>
                  <a:t>socket</a:t>
                </a:r>
              </a:p>
            </p:txBody>
          </p:sp>
          <p:grpSp>
            <p:nvGrpSpPr>
              <p:cNvPr id="137" name="Group 42">
                <a:extLst>
                  <a:ext uri="{FF2B5EF4-FFF2-40B4-BE49-F238E27FC236}">
                    <a16:creationId xmlns:a16="http://schemas.microsoft.com/office/drawing/2014/main" id="{4D9CEE39-3F97-1346-9C27-5F6F930F2A8E}"/>
                  </a:ext>
                </a:extLst>
              </p:cNvPr>
              <p:cNvGrpSpPr>
                <a:grpSpLocks/>
              </p:cNvGrpSpPr>
              <p:nvPr/>
            </p:nvGrpSpPr>
            <p:grpSpPr bwMode="auto">
              <a:xfrm>
                <a:off x="2899" y="903"/>
                <a:ext cx="2553" cy="348"/>
                <a:chOff x="905" y="3594"/>
                <a:chExt cx="2049" cy="348"/>
              </a:xfrm>
            </p:grpSpPr>
            <p:sp>
              <p:nvSpPr>
                <p:cNvPr id="138" name="Rectangle 43">
                  <a:extLst>
                    <a:ext uri="{FF2B5EF4-FFF2-40B4-BE49-F238E27FC236}">
                      <a16:creationId xmlns:a16="http://schemas.microsoft.com/office/drawing/2014/main" id="{8DE7A6B0-1014-184E-9108-23C65807C202}"/>
                    </a:ext>
                  </a:extLst>
                </p:cNvPr>
                <p:cNvSpPr>
                  <a:spLocks noChangeArrowheads="1"/>
                </p:cNvSpPr>
                <p:nvPr/>
              </p:nvSpPr>
              <p:spPr bwMode="auto">
                <a:xfrm>
                  <a:off x="1422" y="3732"/>
                  <a:ext cx="1002" cy="210"/>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panose="020F0502020204030204"/>
                    <a:ea typeface="ＭＳ Ｐゴシック" charset="0"/>
                    <a:cs typeface="+mn-cs"/>
                  </a:endParaRPr>
                </a:p>
              </p:txBody>
            </p:sp>
            <p:sp>
              <p:nvSpPr>
                <p:cNvPr id="139" name="Text Box 44">
                  <a:extLst>
                    <a:ext uri="{FF2B5EF4-FFF2-40B4-BE49-F238E27FC236}">
                      <a16:creationId xmlns:a16="http://schemas.microsoft.com/office/drawing/2014/main" id="{88457A8D-2DB2-C848-9B52-93F5252D0E1B}"/>
                    </a:ext>
                  </a:extLst>
                </p:cNvPr>
                <p:cNvSpPr txBox="1">
                  <a:spLocks noChangeArrowheads="1"/>
                </p:cNvSpPr>
                <p:nvPr/>
              </p:nvSpPr>
              <p:spPr bwMode="auto">
                <a:xfrm>
                  <a:off x="905" y="3594"/>
                  <a:ext cx="2049" cy="330"/>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800" b="0" i="1" u="none" strike="noStrike" kern="0" cap="none" spc="0" normalizeH="0" baseline="0" noProof="0" dirty="0">
                      <a:ln>
                        <a:noFill/>
                      </a:ln>
                      <a:solidFill>
                        <a:srgbClr val="CC0000"/>
                      </a:solidFill>
                      <a:effectLst/>
                      <a:uLnTx/>
                      <a:uFillTx/>
                      <a:latin typeface="Calibri" panose="020F0502020204030204"/>
                      <a:ea typeface="ＭＳ Ｐゴシック" charset="0"/>
                      <a:cs typeface="+mn-cs"/>
                    </a:rPr>
                    <a:t>demultiplexing at receiver:</a:t>
                  </a:r>
                </a:p>
              </p:txBody>
            </p:sp>
          </p:grpSp>
        </p:grpSp>
      </p:grpSp>
      <p:grpSp>
        <p:nvGrpSpPr>
          <p:cNvPr id="140" name="Group 57">
            <a:extLst>
              <a:ext uri="{FF2B5EF4-FFF2-40B4-BE49-F238E27FC236}">
                <a16:creationId xmlns:a16="http://schemas.microsoft.com/office/drawing/2014/main" id="{AE84E6CF-C8B6-044E-92D9-9754C3253112}"/>
              </a:ext>
            </a:extLst>
          </p:cNvPr>
          <p:cNvGrpSpPr>
            <a:grpSpLocks/>
          </p:cNvGrpSpPr>
          <p:nvPr/>
        </p:nvGrpSpPr>
        <p:grpSpPr bwMode="auto">
          <a:xfrm>
            <a:off x="9823306" y="4171232"/>
            <a:ext cx="533400" cy="206375"/>
            <a:chOff x="344" y="1846"/>
            <a:chExt cx="336" cy="130"/>
          </a:xfrm>
        </p:grpSpPr>
        <p:sp>
          <p:nvSpPr>
            <p:cNvPr id="141" name="Rectangle 35">
              <a:extLst>
                <a:ext uri="{FF2B5EF4-FFF2-40B4-BE49-F238E27FC236}">
                  <a16:creationId xmlns:a16="http://schemas.microsoft.com/office/drawing/2014/main" id="{7D4B092F-0804-EE4A-94E0-8271C5100190}"/>
                </a:ext>
              </a:extLst>
            </p:cNvPr>
            <p:cNvSpPr>
              <a:spLocks noChangeArrowheads="1"/>
            </p:cNvSpPr>
            <p:nvPr/>
          </p:nvSpPr>
          <p:spPr bwMode="auto">
            <a:xfrm>
              <a:off x="344" y="1846"/>
              <a:ext cx="336" cy="130"/>
            </a:xfrm>
            <a:prstGeom prst="rect">
              <a:avLst/>
            </a:prstGeom>
            <a:solidFill>
              <a:srgbClr val="FFFF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42" name="Rectangle 54">
              <a:extLst>
                <a:ext uri="{FF2B5EF4-FFF2-40B4-BE49-F238E27FC236}">
                  <a16:creationId xmlns:a16="http://schemas.microsoft.com/office/drawing/2014/main" id="{8FBA6612-C2CB-7A4A-BDE1-C5A9430DFE88}"/>
                </a:ext>
              </a:extLst>
            </p:cNvPr>
            <p:cNvSpPr>
              <a:spLocks noChangeArrowheads="1"/>
            </p:cNvSpPr>
            <p:nvPr/>
          </p:nvSpPr>
          <p:spPr bwMode="auto">
            <a:xfrm>
              <a:off x="454" y="1863"/>
              <a:ext cx="110" cy="99"/>
            </a:xfrm>
            <a:prstGeom prst="rect">
              <a:avLst/>
            </a:prstGeom>
            <a:solidFill>
              <a:srgbClr val="FFFFFF"/>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43" name="Rectangle 55">
              <a:extLst>
                <a:ext uri="{FF2B5EF4-FFF2-40B4-BE49-F238E27FC236}">
                  <a16:creationId xmlns:a16="http://schemas.microsoft.com/office/drawing/2014/main" id="{CB6C4329-1870-6D47-94B8-AB8D08DC0029}"/>
                </a:ext>
              </a:extLst>
            </p:cNvPr>
            <p:cNvSpPr>
              <a:spLocks noChangeArrowheads="1"/>
            </p:cNvSpPr>
            <p:nvPr/>
          </p:nvSpPr>
          <p:spPr bwMode="auto">
            <a:xfrm>
              <a:off x="578" y="1921"/>
              <a:ext cx="29" cy="35"/>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44" name="Rectangle 56">
              <a:extLst>
                <a:ext uri="{FF2B5EF4-FFF2-40B4-BE49-F238E27FC236}">
                  <a16:creationId xmlns:a16="http://schemas.microsoft.com/office/drawing/2014/main" id="{7506EAD6-B400-9A41-8C08-BA08298518AB}"/>
                </a:ext>
              </a:extLst>
            </p:cNvPr>
            <p:cNvSpPr>
              <a:spLocks noChangeArrowheads="1"/>
            </p:cNvSpPr>
            <p:nvPr/>
          </p:nvSpPr>
          <p:spPr bwMode="auto">
            <a:xfrm>
              <a:off x="407" y="1922"/>
              <a:ext cx="29" cy="35"/>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145" name="Rectangle 23">
            <a:extLst>
              <a:ext uri="{FF2B5EF4-FFF2-40B4-BE49-F238E27FC236}">
                <a16:creationId xmlns:a16="http://schemas.microsoft.com/office/drawing/2014/main" id="{F1314FFD-BA11-A042-BA84-1061E3729058}"/>
              </a:ext>
            </a:extLst>
          </p:cNvPr>
          <p:cNvSpPr>
            <a:spLocks noChangeArrowheads="1"/>
          </p:cNvSpPr>
          <p:nvPr/>
        </p:nvSpPr>
        <p:spPr bwMode="auto">
          <a:xfrm>
            <a:off x="5656118" y="3623544"/>
            <a:ext cx="1497013" cy="1981200"/>
          </a:xfrm>
          <a:prstGeom prst="rect">
            <a:avLst/>
          </a:prstGeom>
          <a:solidFill>
            <a:srgbClr val="00009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46" name="Rectangle 24">
            <a:extLst>
              <a:ext uri="{FF2B5EF4-FFF2-40B4-BE49-F238E27FC236}">
                <a16:creationId xmlns:a16="http://schemas.microsoft.com/office/drawing/2014/main" id="{89D8A59C-E128-B74A-B94F-06FAC9DB7326}"/>
              </a:ext>
            </a:extLst>
          </p:cNvPr>
          <p:cNvSpPr>
            <a:spLocks noChangeArrowheads="1"/>
          </p:cNvSpPr>
          <p:nvPr/>
        </p:nvSpPr>
        <p:spPr bwMode="auto">
          <a:xfrm>
            <a:off x="5621193" y="3677519"/>
            <a:ext cx="1473200" cy="1979613"/>
          </a:xfrm>
          <a:prstGeom prst="rect">
            <a:avLst/>
          </a:prstGeom>
          <a:solidFill>
            <a:srgbClr val="FFFFFF"/>
          </a:solidFill>
          <a:ln w="28575">
            <a:solidFill>
              <a:srgbClr val="000000"/>
            </a:solidFill>
            <a:miter lim="800000"/>
            <a:headEnd/>
            <a:tailEnd/>
          </a:ln>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47" name="Line 25">
            <a:extLst>
              <a:ext uri="{FF2B5EF4-FFF2-40B4-BE49-F238E27FC236}">
                <a16:creationId xmlns:a16="http://schemas.microsoft.com/office/drawing/2014/main" id="{B922FB1F-8B1A-1843-A740-29E910EB3E97}"/>
              </a:ext>
            </a:extLst>
          </p:cNvPr>
          <p:cNvSpPr>
            <a:spLocks noChangeShapeType="1"/>
          </p:cNvSpPr>
          <p:nvPr/>
        </p:nvSpPr>
        <p:spPr bwMode="auto">
          <a:xfrm>
            <a:off x="5627543" y="4447457"/>
            <a:ext cx="1460500" cy="3175"/>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48" name="Text Box 26">
            <a:extLst>
              <a:ext uri="{FF2B5EF4-FFF2-40B4-BE49-F238E27FC236}">
                <a16:creationId xmlns:a16="http://schemas.microsoft.com/office/drawing/2014/main" id="{BE3B5056-5F96-5946-AEC3-17140DB163F4}"/>
              </a:ext>
            </a:extLst>
          </p:cNvPr>
          <p:cNvSpPr txBox="1">
            <a:spLocks noChangeArrowheads="1"/>
          </p:cNvSpPr>
          <p:nvPr/>
        </p:nvSpPr>
        <p:spPr bwMode="auto">
          <a:xfrm>
            <a:off x="5698981" y="4429994"/>
            <a:ext cx="1317625" cy="3254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transport</a:t>
            </a:r>
          </a:p>
        </p:txBody>
      </p:sp>
      <p:sp>
        <p:nvSpPr>
          <p:cNvPr id="149" name="Line 27">
            <a:extLst>
              <a:ext uri="{FF2B5EF4-FFF2-40B4-BE49-F238E27FC236}">
                <a16:creationId xmlns:a16="http://schemas.microsoft.com/office/drawing/2014/main" id="{FF1A214D-FBCE-7342-8332-F3FA9C577B4A}"/>
              </a:ext>
            </a:extLst>
          </p:cNvPr>
          <p:cNvSpPr>
            <a:spLocks noChangeShapeType="1"/>
          </p:cNvSpPr>
          <p:nvPr/>
        </p:nvSpPr>
        <p:spPr bwMode="auto">
          <a:xfrm>
            <a:off x="5629131" y="4764957"/>
            <a:ext cx="1457325" cy="0"/>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50" name="Text Box 26">
            <a:extLst>
              <a:ext uri="{FF2B5EF4-FFF2-40B4-BE49-F238E27FC236}">
                <a16:creationId xmlns:a16="http://schemas.microsoft.com/office/drawing/2014/main" id="{975D136A-FEFB-9E40-BA33-B33E91228F15}"/>
              </a:ext>
            </a:extLst>
          </p:cNvPr>
          <p:cNvSpPr txBox="1">
            <a:spLocks noChangeArrowheads="1"/>
          </p:cNvSpPr>
          <p:nvPr/>
        </p:nvSpPr>
        <p:spPr bwMode="auto">
          <a:xfrm>
            <a:off x="5695806" y="3644182"/>
            <a:ext cx="1317625" cy="3254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application</a:t>
            </a:r>
          </a:p>
        </p:txBody>
      </p:sp>
      <p:sp>
        <p:nvSpPr>
          <p:cNvPr id="151" name="Text Box 26">
            <a:extLst>
              <a:ext uri="{FF2B5EF4-FFF2-40B4-BE49-F238E27FC236}">
                <a16:creationId xmlns:a16="http://schemas.microsoft.com/office/drawing/2014/main" id="{50D62C6A-4C80-854F-A4B8-723E99A5A7F0}"/>
              </a:ext>
            </a:extLst>
          </p:cNvPr>
          <p:cNvSpPr txBox="1">
            <a:spLocks noChangeArrowheads="1"/>
          </p:cNvSpPr>
          <p:nvPr/>
        </p:nvSpPr>
        <p:spPr bwMode="auto">
          <a:xfrm>
            <a:off x="5692631" y="5334869"/>
            <a:ext cx="1317625" cy="3254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physical</a:t>
            </a:r>
          </a:p>
        </p:txBody>
      </p:sp>
      <p:sp>
        <p:nvSpPr>
          <p:cNvPr id="152" name="Text Box 26">
            <a:extLst>
              <a:ext uri="{FF2B5EF4-FFF2-40B4-BE49-F238E27FC236}">
                <a16:creationId xmlns:a16="http://schemas.microsoft.com/office/drawing/2014/main" id="{A79D3A45-C33B-7046-9088-A02FAACCA14B}"/>
              </a:ext>
            </a:extLst>
          </p:cNvPr>
          <p:cNvSpPr txBox="1">
            <a:spLocks noChangeArrowheads="1"/>
          </p:cNvSpPr>
          <p:nvPr/>
        </p:nvSpPr>
        <p:spPr bwMode="auto">
          <a:xfrm>
            <a:off x="5692631" y="5049119"/>
            <a:ext cx="1317625" cy="3254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link</a:t>
            </a:r>
          </a:p>
        </p:txBody>
      </p:sp>
      <p:sp>
        <p:nvSpPr>
          <p:cNvPr id="153" name="Text Box 26">
            <a:extLst>
              <a:ext uri="{FF2B5EF4-FFF2-40B4-BE49-F238E27FC236}">
                <a16:creationId xmlns:a16="http://schemas.microsoft.com/office/drawing/2014/main" id="{F3520259-D4C5-3340-8000-3B8C746A7797}"/>
              </a:ext>
            </a:extLst>
          </p:cNvPr>
          <p:cNvSpPr txBox="1">
            <a:spLocks noChangeArrowheads="1"/>
          </p:cNvSpPr>
          <p:nvPr/>
        </p:nvSpPr>
        <p:spPr bwMode="auto">
          <a:xfrm>
            <a:off x="5692631" y="4750669"/>
            <a:ext cx="1317625" cy="3254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network</a:t>
            </a:r>
          </a:p>
        </p:txBody>
      </p:sp>
      <p:sp>
        <p:nvSpPr>
          <p:cNvPr id="154" name="Oval 120">
            <a:extLst>
              <a:ext uri="{FF2B5EF4-FFF2-40B4-BE49-F238E27FC236}">
                <a16:creationId xmlns:a16="http://schemas.microsoft.com/office/drawing/2014/main" id="{A77294DB-DD97-F741-82FD-F8B94839A458}"/>
              </a:ext>
            </a:extLst>
          </p:cNvPr>
          <p:cNvSpPr>
            <a:spLocks noChangeArrowheads="1"/>
          </p:cNvSpPr>
          <p:nvPr/>
        </p:nvSpPr>
        <p:spPr bwMode="auto">
          <a:xfrm>
            <a:off x="6392718" y="4018832"/>
            <a:ext cx="598488" cy="304800"/>
          </a:xfrm>
          <a:prstGeom prst="ellipse">
            <a:avLst/>
          </a:prstGeom>
          <a:solidFill>
            <a:srgbClr val="CCFFFF"/>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panose="020F0502020204030204"/>
                <a:ea typeface="ＭＳ Ｐゴシック" charset="0"/>
                <a:cs typeface="+mn-cs"/>
              </a:rPr>
              <a:t>P2</a:t>
            </a:r>
          </a:p>
        </p:txBody>
      </p:sp>
      <p:sp>
        <p:nvSpPr>
          <p:cNvPr id="155" name="Line 27">
            <a:extLst>
              <a:ext uri="{FF2B5EF4-FFF2-40B4-BE49-F238E27FC236}">
                <a16:creationId xmlns:a16="http://schemas.microsoft.com/office/drawing/2014/main" id="{E1326351-38D1-A440-A7B8-5079367D54AC}"/>
              </a:ext>
            </a:extLst>
          </p:cNvPr>
          <p:cNvSpPr>
            <a:spLocks noChangeShapeType="1"/>
          </p:cNvSpPr>
          <p:nvPr/>
        </p:nvSpPr>
        <p:spPr bwMode="auto">
          <a:xfrm>
            <a:off x="5625956" y="5076107"/>
            <a:ext cx="1457325" cy="0"/>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56" name="Line 27">
            <a:extLst>
              <a:ext uri="{FF2B5EF4-FFF2-40B4-BE49-F238E27FC236}">
                <a16:creationId xmlns:a16="http://schemas.microsoft.com/office/drawing/2014/main" id="{891B0B5D-A14D-1A40-B291-CC1A04A094FC}"/>
              </a:ext>
            </a:extLst>
          </p:cNvPr>
          <p:cNvSpPr>
            <a:spLocks noChangeShapeType="1"/>
          </p:cNvSpPr>
          <p:nvPr/>
        </p:nvSpPr>
        <p:spPr bwMode="auto">
          <a:xfrm>
            <a:off x="5622781" y="5374557"/>
            <a:ext cx="1457325" cy="0"/>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57" name="Oval 128">
            <a:extLst>
              <a:ext uri="{FF2B5EF4-FFF2-40B4-BE49-F238E27FC236}">
                <a16:creationId xmlns:a16="http://schemas.microsoft.com/office/drawing/2014/main" id="{AAD00A20-9526-2F4E-9C87-C3B249C8E909}"/>
              </a:ext>
            </a:extLst>
          </p:cNvPr>
          <p:cNvSpPr>
            <a:spLocks noChangeArrowheads="1"/>
          </p:cNvSpPr>
          <p:nvPr/>
        </p:nvSpPr>
        <p:spPr bwMode="auto">
          <a:xfrm>
            <a:off x="5687868" y="4018832"/>
            <a:ext cx="598488" cy="304800"/>
          </a:xfrm>
          <a:prstGeom prst="ellipse">
            <a:avLst/>
          </a:prstGeom>
          <a:solidFill>
            <a:srgbClr val="CCFFFF"/>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panose="020F0502020204030204"/>
                <a:ea typeface="ＭＳ Ｐゴシック" charset="0"/>
                <a:cs typeface="+mn-cs"/>
              </a:rPr>
              <a:t>P1</a:t>
            </a:r>
          </a:p>
        </p:txBody>
      </p:sp>
      <p:grpSp>
        <p:nvGrpSpPr>
          <p:cNvPr id="158" name="Group 134">
            <a:extLst>
              <a:ext uri="{FF2B5EF4-FFF2-40B4-BE49-F238E27FC236}">
                <a16:creationId xmlns:a16="http://schemas.microsoft.com/office/drawing/2014/main" id="{015BC705-D8E3-EA41-A198-6A8DDB031BE2}"/>
              </a:ext>
            </a:extLst>
          </p:cNvPr>
          <p:cNvGrpSpPr>
            <a:grpSpLocks/>
          </p:cNvGrpSpPr>
          <p:nvPr/>
        </p:nvGrpSpPr>
        <p:grpSpPr bwMode="auto">
          <a:xfrm>
            <a:off x="6468918" y="4377607"/>
            <a:ext cx="412750" cy="158750"/>
            <a:chOff x="1383" y="2620"/>
            <a:chExt cx="260" cy="100"/>
          </a:xfrm>
        </p:grpSpPr>
        <p:sp>
          <p:nvSpPr>
            <p:cNvPr id="159" name="Rectangle 130">
              <a:extLst>
                <a:ext uri="{FF2B5EF4-FFF2-40B4-BE49-F238E27FC236}">
                  <a16:creationId xmlns:a16="http://schemas.microsoft.com/office/drawing/2014/main" id="{617E09BE-67A7-E846-8718-4C5F4E894E09}"/>
                </a:ext>
              </a:extLst>
            </p:cNvPr>
            <p:cNvSpPr>
              <a:spLocks noChangeArrowheads="1"/>
            </p:cNvSpPr>
            <p:nvPr/>
          </p:nvSpPr>
          <p:spPr bwMode="auto">
            <a:xfrm>
              <a:off x="1383" y="2620"/>
              <a:ext cx="260" cy="100"/>
            </a:xfrm>
            <a:prstGeom prst="rect">
              <a:avLst/>
            </a:prstGeom>
            <a:solidFill>
              <a:srgbClr val="FFFF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60" name="Rectangle 131">
              <a:extLst>
                <a:ext uri="{FF2B5EF4-FFF2-40B4-BE49-F238E27FC236}">
                  <a16:creationId xmlns:a16="http://schemas.microsoft.com/office/drawing/2014/main" id="{DAEC0345-B8B5-6942-9E07-837C51C11EAA}"/>
                </a:ext>
              </a:extLst>
            </p:cNvPr>
            <p:cNvSpPr>
              <a:spLocks noChangeArrowheads="1"/>
            </p:cNvSpPr>
            <p:nvPr/>
          </p:nvSpPr>
          <p:spPr bwMode="auto">
            <a:xfrm>
              <a:off x="1434" y="2633"/>
              <a:ext cx="155" cy="76"/>
            </a:xfrm>
            <a:prstGeom prst="rect">
              <a:avLst/>
            </a:prstGeom>
            <a:solidFill>
              <a:srgbClr val="FFFFFF"/>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61" name="Rectangle 132">
              <a:extLst>
                <a:ext uri="{FF2B5EF4-FFF2-40B4-BE49-F238E27FC236}">
                  <a16:creationId xmlns:a16="http://schemas.microsoft.com/office/drawing/2014/main" id="{CBC575E8-9188-C944-A373-1BE60CEDE448}"/>
                </a:ext>
              </a:extLst>
            </p:cNvPr>
            <p:cNvSpPr>
              <a:spLocks noChangeArrowheads="1"/>
            </p:cNvSpPr>
            <p:nvPr/>
          </p:nvSpPr>
          <p:spPr bwMode="auto">
            <a:xfrm>
              <a:off x="1599" y="2678"/>
              <a:ext cx="27" cy="27"/>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62" name="Rectangle 133">
              <a:extLst>
                <a:ext uri="{FF2B5EF4-FFF2-40B4-BE49-F238E27FC236}">
                  <a16:creationId xmlns:a16="http://schemas.microsoft.com/office/drawing/2014/main" id="{5CBAC889-4624-214B-8DD0-1C5D2121C35A}"/>
                </a:ext>
              </a:extLst>
            </p:cNvPr>
            <p:cNvSpPr>
              <a:spLocks noChangeArrowheads="1"/>
            </p:cNvSpPr>
            <p:nvPr/>
          </p:nvSpPr>
          <p:spPr bwMode="auto">
            <a:xfrm>
              <a:off x="1394" y="2679"/>
              <a:ext cx="27" cy="27"/>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grpSp>
        <p:nvGrpSpPr>
          <p:cNvPr id="163" name="Group 135">
            <a:extLst>
              <a:ext uri="{FF2B5EF4-FFF2-40B4-BE49-F238E27FC236}">
                <a16:creationId xmlns:a16="http://schemas.microsoft.com/office/drawing/2014/main" id="{E0C06B10-B8DE-5649-9DA7-1C38410338CA}"/>
              </a:ext>
            </a:extLst>
          </p:cNvPr>
          <p:cNvGrpSpPr>
            <a:grpSpLocks/>
          </p:cNvGrpSpPr>
          <p:nvPr/>
        </p:nvGrpSpPr>
        <p:grpSpPr bwMode="auto">
          <a:xfrm>
            <a:off x="5767243" y="4369669"/>
            <a:ext cx="412750" cy="158750"/>
            <a:chOff x="1383" y="2620"/>
            <a:chExt cx="260" cy="100"/>
          </a:xfrm>
        </p:grpSpPr>
        <p:sp>
          <p:nvSpPr>
            <p:cNvPr id="164" name="Rectangle 136">
              <a:extLst>
                <a:ext uri="{FF2B5EF4-FFF2-40B4-BE49-F238E27FC236}">
                  <a16:creationId xmlns:a16="http://schemas.microsoft.com/office/drawing/2014/main" id="{90DDD937-6604-0E4A-BC22-D30869333133}"/>
                </a:ext>
              </a:extLst>
            </p:cNvPr>
            <p:cNvSpPr>
              <a:spLocks noChangeArrowheads="1"/>
            </p:cNvSpPr>
            <p:nvPr/>
          </p:nvSpPr>
          <p:spPr bwMode="auto">
            <a:xfrm>
              <a:off x="1383" y="2620"/>
              <a:ext cx="260" cy="100"/>
            </a:xfrm>
            <a:prstGeom prst="rect">
              <a:avLst/>
            </a:prstGeom>
            <a:solidFill>
              <a:srgbClr val="FFFF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65" name="Rectangle 137">
              <a:extLst>
                <a:ext uri="{FF2B5EF4-FFF2-40B4-BE49-F238E27FC236}">
                  <a16:creationId xmlns:a16="http://schemas.microsoft.com/office/drawing/2014/main" id="{12ACDF7C-B3D8-9B4A-BD4A-D8CF4A028253}"/>
                </a:ext>
              </a:extLst>
            </p:cNvPr>
            <p:cNvSpPr>
              <a:spLocks noChangeArrowheads="1"/>
            </p:cNvSpPr>
            <p:nvPr/>
          </p:nvSpPr>
          <p:spPr bwMode="auto">
            <a:xfrm>
              <a:off x="1434" y="2633"/>
              <a:ext cx="155" cy="76"/>
            </a:xfrm>
            <a:prstGeom prst="rect">
              <a:avLst/>
            </a:prstGeom>
            <a:solidFill>
              <a:srgbClr val="FFFFFF"/>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66" name="Rectangle 138">
              <a:extLst>
                <a:ext uri="{FF2B5EF4-FFF2-40B4-BE49-F238E27FC236}">
                  <a16:creationId xmlns:a16="http://schemas.microsoft.com/office/drawing/2014/main" id="{BBABF61C-A52E-5440-86D9-57F0C4530FF0}"/>
                </a:ext>
              </a:extLst>
            </p:cNvPr>
            <p:cNvSpPr>
              <a:spLocks noChangeArrowheads="1"/>
            </p:cNvSpPr>
            <p:nvPr/>
          </p:nvSpPr>
          <p:spPr bwMode="auto">
            <a:xfrm>
              <a:off x="1599" y="2678"/>
              <a:ext cx="27" cy="27"/>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67" name="Rectangle 139">
              <a:extLst>
                <a:ext uri="{FF2B5EF4-FFF2-40B4-BE49-F238E27FC236}">
                  <a16:creationId xmlns:a16="http://schemas.microsoft.com/office/drawing/2014/main" id="{32461327-4600-6E4F-AB44-FD06E8C35B24}"/>
                </a:ext>
              </a:extLst>
            </p:cNvPr>
            <p:cNvSpPr>
              <a:spLocks noChangeArrowheads="1"/>
            </p:cNvSpPr>
            <p:nvPr/>
          </p:nvSpPr>
          <p:spPr bwMode="auto">
            <a:xfrm>
              <a:off x="1394" y="2679"/>
              <a:ext cx="27" cy="27"/>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170" name="Rectangle 23">
            <a:extLst>
              <a:ext uri="{FF2B5EF4-FFF2-40B4-BE49-F238E27FC236}">
                <a16:creationId xmlns:a16="http://schemas.microsoft.com/office/drawing/2014/main" id="{18A5F7E9-E597-8A49-8FBA-5EBCB6131519}"/>
              </a:ext>
            </a:extLst>
          </p:cNvPr>
          <p:cNvSpPr>
            <a:spLocks noChangeArrowheads="1"/>
          </p:cNvSpPr>
          <p:nvPr/>
        </p:nvSpPr>
        <p:spPr bwMode="auto">
          <a:xfrm>
            <a:off x="7918306" y="3993432"/>
            <a:ext cx="1296987" cy="1981200"/>
          </a:xfrm>
          <a:prstGeom prst="rect">
            <a:avLst/>
          </a:prstGeom>
          <a:solidFill>
            <a:srgbClr val="00009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71" name="Rectangle 24">
            <a:extLst>
              <a:ext uri="{FF2B5EF4-FFF2-40B4-BE49-F238E27FC236}">
                <a16:creationId xmlns:a16="http://schemas.microsoft.com/office/drawing/2014/main" id="{5DFFE03C-FB1C-D742-84E9-52CBDDB98DB1}"/>
              </a:ext>
            </a:extLst>
          </p:cNvPr>
          <p:cNvSpPr>
            <a:spLocks noChangeArrowheads="1"/>
          </p:cNvSpPr>
          <p:nvPr/>
        </p:nvSpPr>
        <p:spPr bwMode="auto">
          <a:xfrm>
            <a:off x="7880206" y="4047407"/>
            <a:ext cx="1273175" cy="1979612"/>
          </a:xfrm>
          <a:prstGeom prst="rect">
            <a:avLst/>
          </a:prstGeom>
          <a:solidFill>
            <a:srgbClr val="FFFFFF"/>
          </a:solidFill>
          <a:ln w="28575">
            <a:solidFill>
              <a:srgbClr val="000000"/>
            </a:solidFill>
            <a:miter lim="800000"/>
            <a:headEnd/>
            <a:tailEnd/>
          </a:ln>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72" name="Line 25">
            <a:extLst>
              <a:ext uri="{FF2B5EF4-FFF2-40B4-BE49-F238E27FC236}">
                <a16:creationId xmlns:a16="http://schemas.microsoft.com/office/drawing/2014/main" id="{5AD7BC14-F444-E745-8910-70D580A778B1}"/>
              </a:ext>
            </a:extLst>
          </p:cNvPr>
          <p:cNvSpPr>
            <a:spLocks noChangeShapeType="1"/>
          </p:cNvSpPr>
          <p:nvPr/>
        </p:nvSpPr>
        <p:spPr bwMode="auto">
          <a:xfrm>
            <a:off x="7889731" y="4807819"/>
            <a:ext cx="1263650" cy="3175"/>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73" name="Text Box 26">
            <a:extLst>
              <a:ext uri="{FF2B5EF4-FFF2-40B4-BE49-F238E27FC236}">
                <a16:creationId xmlns:a16="http://schemas.microsoft.com/office/drawing/2014/main" id="{1058B2AB-1EA8-1A46-9E03-D8FFDD9E541B}"/>
              </a:ext>
            </a:extLst>
          </p:cNvPr>
          <p:cNvSpPr txBox="1">
            <a:spLocks noChangeArrowheads="1"/>
          </p:cNvSpPr>
          <p:nvPr/>
        </p:nvSpPr>
        <p:spPr bwMode="auto">
          <a:xfrm>
            <a:off x="7846868" y="4790357"/>
            <a:ext cx="1317625" cy="3254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transport</a:t>
            </a:r>
          </a:p>
        </p:txBody>
      </p:sp>
      <p:sp>
        <p:nvSpPr>
          <p:cNvPr id="174" name="Line 27">
            <a:extLst>
              <a:ext uri="{FF2B5EF4-FFF2-40B4-BE49-F238E27FC236}">
                <a16:creationId xmlns:a16="http://schemas.microsoft.com/office/drawing/2014/main" id="{3A83CA24-DF84-F740-B870-F5C298378EA2}"/>
              </a:ext>
            </a:extLst>
          </p:cNvPr>
          <p:cNvSpPr>
            <a:spLocks noChangeShapeType="1"/>
          </p:cNvSpPr>
          <p:nvPr/>
        </p:nvSpPr>
        <p:spPr bwMode="auto">
          <a:xfrm>
            <a:off x="7897668" y="5128494"/>
            <a:ext cx="1263650" cy="3175"/>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75" name="Line 28">
            <a:extLst>
              <a:ext uri="{FF2B5EF4-FFF2-40B4-BE49-F238E27FC236}">
                <a16:creationId xmlns:a16="http://schemas.microsoft.com/office/drawing/2014/main" id="{1D5846CF-9A4C-784A-A5A4-98F8F1486DDE}"/>
              </a:ext>
            </a:extLst>
          </p:cNvPr>
          <p:cNvSpPr>
            <a:spLocks noChangeShapeType="1"/>
          </p:cNvSpPr>
          <p:nvPr/>
        </p:nvSpPr>
        <p:spPr bwMode="auto">
          <a:xfrm>
            <a:off x="7883381" y="5438057"/>
            <a:ext cx="1263650" cy="3175"/>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76" name="Line 29">
            <a:extLst>
              <a:ext uri="{FF2B5EF4-FFF2-40B4-BE49-F238E27FC236}">
                <a16:creationId xmlns:a16="http://schemas.microsoft.com/office/drawing/2014/main" id="{987AF988-33D7-A644-9737-1635D99E92DD}"/>
              </a:ext>
            </a:extLst>
          </p:cNvPr>
          <p:cNvSpPr>
            <a:spLocks noChangeShapeType="1"/>
          </p:cNvSpPr>
          <p:nvPr/>
        </p:nvSpPr>
        <p:spPr bwMode="auto">
          <a:xfrm>
            <a:off x="7883381" y="5723807"/>
            <a:ext cx="1263650" cy="3175"/>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77" name="Text Box 26">
            <a:extLst>
              <a:ext uri="{FF2B5EF4-FFF2-40B4-BE49-F238E27FC236}">
                <a16:creationId xmlns:a16="http://schemas.microsoft.com/office/drawing/2014/main" id="{DC53D19A-63B2-7141-9008-9BC3F678052E}"/>
              </a:ext>
            </a:extLst>
          </p:cNvPr>
          <p:cNvSpPr txBox="1">
            <a:spLocks noChangeArrowheads="1"/>
          </p:cNvSpPr>
          <p:nvPr/>
        </p:nvSpPr>
        <p:spPr bwMode="auto">
          <a:xfrm>
            <a:off x="7881793" y="4037882"/>
            <a:ext cx="1317625" cy="3254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application</a:t>
            </a:r>
          </a:p>
        </p:txBody>
      </p:sp>
      <p:sp>
        <p:nvSpPr>
          <p:cNvPr id="178" name="Text Box 26">
            <a:extLst>
              <a:ext uri="{FF2B5EF4-FFF2-40B4-BE49-F238E27FC236}">
                <a16:creationId xmlns:a16="http://schemas.microsoft.com/office/drawing/2014/main" id="{668FFB30-2FA6-AE41-99EF-4D74E37F3EF5}"/>
              </a:ext>
            </a:extLst>
          </p:cNvPr>
          <p:cNvSpPr txBox="1">
            <a:spLocks noChangeArrowheads="1"/>
          </p:cNvSpPr>
          <p:nvPr/>
        </p:nvSpPr>
        <p:spPr bwMode="auto">
          <a:xfrm>
            <a:off x="7837343" y="5695232"/>
            <a:ext cx="1317625" cy="3254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physical</a:t>
            </a:r>
          </a:p>
        </p:txBody>
      </p:sp>
      <p:sp>
        <p:nvSpPr>
          <p:cNvPr id="179" name="Text Box 26">
            <a:extLst>
              <a:ext uri="{FF2B5EF4-FFF2-40B4-BE49-F238E27FC236}">
                <a16:creationId xmlns:a16="http://schemas.microsoft.com/office/drawing/2014/main" id="{9646084A-4EA0-5345-8A3E-91D3475359E6}"/>
              </a:ext>
            </a:extLst>
          </p:cNvPr>
          <p:cNvSpPr txBox="1">
            <a:spLocks noChangeArrowheads="1"/>
          </p:cNvSpPr>
          <p:nvPr/>
        </p:nvSpPr>
        <p:spPr bwMode="auto">
          <a:xfrm>
            <a:off x="7856393" y="5409482"/>
            <a:ext cx="1317625" cy="3254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link</a:t>
            </a:r>
          </a:p>
        </p:txBody>
      </p:sp>
      <p:sp>
        <p:nvSpPr>
          <p:cNvPr id="180" name="Text Box 26">
            <a:extLst>
              <a:ext uri="{FF2B5EF4-FFF2-40B4-BE49-F238E27FC236}">
                <a16:creationId xmlns:a16="http://schemas.microsoft.com/office/drawing/2014/main" id="{9FDE009F-BD4C-6B4C-A66D-690533C0F57F}"/>
              </a:ext>
            </a:extLst>
          </p:cNvPr>
          <p:cNvSpPr txBox="1">
            <a:spLocks noChangeArrowheads="1"/>
          </p:cNvSpPr>
          <p:nvPr/>
        </p:nvSpPr>
        <p:spPr bwMode="auto">
          <a:xfrm>
            <a:off x="7846868" y="5114207"/>
            <a:ext cx="1317625" cy="3254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network</a:t>
            </a:r>
          </a:p>
        </p:txBody>
      </p:sp>
      <p:sp>
        <p:nvSpPr>
          <p:cNvPr id="181" name="Oval 101">
            <a:extLst>
              <a:ext uri="{FF2B5EF4-FFF2-40B4-BE49-F238E27FC236}">
                <a16:creationId xmlns:a16="http://schemas.microsoft.com/office/drawing/2014/main" id="{092F802C-72A1-EE41-9CEB-72883AD3F29F}"/>
              </a:ext>
            </a:extLst>
          </p:cNvPr>
          <p:cNvSpPr>
            <a:spLocks noChangeArrowheads="1"/>
          </p:cNvSpPr>
          <p:nvPr/>
        </p:nvSpPr>
        <p:spPr bwMode="auto">
          <a:xfrm>
            <a:off x="8216756" y="4379194"/>
            <a:ext cx="598487" cy="304800"/>
          </a:xfrm>
          <a:prstGeom prst="ellipse">
            <a:avLst/>
          </a:prstGeom>
          <a:solidFill>
            <a:srgbClr val="CCFFFF"/>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panose="020F0502020204030204"/>
                <a:ea typeface="ＭＳ Ｐゴシック" charset="0"/>
                <a:cs typeface="+mn-cs"/>
              </a:rPr>
              <a:t>P4</a:t>
            </a:r>
          </a:p>
        </p:txBody>
      </p:sp>
      <p:sp>
        <p:nvSpPr>
          <p:cNvPr id="182" name="Freeform 103">
            <a:extLst>
              <a:ext uri="{FF2B5EF4-FFF2-40B4-BE49-F238E27FC236}">
                <a16:creationId xmlns:a16="http://schemas.microsoft.com/office/drawing/2014/main" id="{DEF6D5D3-E4DA-4B46-BBC5-93311E115D92}"/>
              </a:ext>
            </a:extLst>
          </p:cNvPr>
          <p:cNvSpPr>
            <a:spLocks/>
          </p:cNvSpPr>
          <p:nvPr/>
        </p:nvSpPr>
        <p:spPr bwMode="auto">
          <a:xfrm>
            <a:off x="9166081" y="4025182"/>
            <a:ext cx="581025" cy="2038350"/>
          </a:xfrm>
          <a:custGeom>
            <a:avLst/>
            <a:gdLst>
              <a:gd name="T0" fmla="*/ 2147483647 w 366"/>
              <a:gd name="T1" fmla="*/ 2147483647 h 1284"/>
              <a:gd name="T2" fmla="*/ 2147483647 w 366"/>
              <a:gd name="T3" fmla="*/ 0 h 1284"/>
              <a:gd name="T4" fmla="*/ 0 w 366"/>
              <a:gd name="T5" fmla="*/ 2147483647 h 1284"/>
              <a:gd name="T6" fmla="*/ 2147483647 w 366"/>
              <a:gd name="T7" fmla="*/ 2147483647 h 1284"/>
              <a:gd name="T8" fmla="*/ 2147483647 w 366"/>
              <a:gd name="T9" fmla="*/ 2147483647 h 12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6" h="1284">
                <a:moveTo>
                  <a:pt x="366" y="1278"/>
                </a:moveTo>
                <a:lnTo>
                  <a:pt x="12" y="0"/>
                </a:lnTo>
                <a:lnTo>
                  <a:pt x="0" y="1224"/>
                </a:lnTo>
                <a:lnTo>
                  <a:pt x="186" y="1284"/>
                </a:lnTo>
                <a:lnTo>
                  <a:pt x="366" y="1278"/>
                </a:lnTo>
                <a:close/>
              </a:path>
            </a:pathLst>
          </a:custGeom>
          <a:gradFill rotWithShape="1">
            <a:gsLst>
              <a:gs pos="0">
                <a:srgbClr val="B2B2B2"/>
              </a:gs>
              <a:gs pos="100000">
                <a:srgbClr val="FFFFFF"/>
              </a:gs>
            </a:gsLst>
            <a:lin ang="0" scaled="1"/>
          </a:gradFill>
          <a:ln w="9525">
            <a:solidFill>
              <a:srgbClr val="DDDDDD"/>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83" name="Freeform 70">
            <a:extLst>
              <a:ext uri="{FF2B5EF4-FFF2-40B4-BE49-F238E27FC236}">
                <a16:creationId xmlns:a16="http://schemas.microsoft.com/office/drawing/2014/main" id="{4A88383C-61F9-1949-9D88-EC83EDA3F2B6}"/>
              </a:ext>
            </a:extLst>
          </p:cNvPr>
          <p:cNvSpPr>
            <a:spLocks/>
          </p:cNvSpPr>
          <p:nvPr/>
        </p:nvSpPr>
        <p:spPr bwMode="auto">
          <a:xfrm>
            <a:off x="2976418" y="4045819"/>
            <a:ext cx="552450" cy="2082800"/>
          </a:xfrm>
          <a:custGeom>
            <a:avLst/>
            <a:gdLst>
              <a:gd name="T0" fmla="*/ 0 w 348"/>
              <a:gd name="T1" fmla="*/ 2147483647 h 1312"/>
              <a:gd name="T2" fmla="*/ 2147483647 w 348"/>
              <a:gd name="T3" fmla="*/ 0 h 1312"/>
              <a:gd name="T4" fmla="*/ 2147483647 w 348"/>
              <a:gd name="T5" fmla="*/ 2147483647 h 1312"/>
              <a:gd name="T6" fmla="*/ 2147483647 w 348"/>
              <a:gd name="T7" fmla="*/ 2147483647 h 1312"/>
              <a:gd name="T8" fmla="*/ 0 w 348"/>
              <a:gd name="T9" fmla="*/ 2147483647 h 13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48" h="1312">
                <a:moveTo>
                  <a:pt x="0" y="1306"/>
                </a:moveTo>
                <a:lnTo>
                  <a:pt x="348" y="0"/>
                </a:lnTo>
                <a:lnTo>
                  <a:pt x="342" y="1258"/>
                </a:lnTo>
                <a:lnTo>
                  <a:pt x="180" y="1312"/>
                </a:lnTo>
                <a:lnTo>
                  <a:pt x="0" y="1306"/>
                </a:lnTo>
                <a:close/>
              </a:path>
            </a:pathLst>
          </a:custGeom>
          <a:gradFill rotWithShape="1">
            <a:gsLst>
              <a:gs pos="0">
                <a:srgbClr val="FFFFFF"/>
              </a:gs>
              <a:gs pos="100000">
                <a:srgbClr val="B2B2B2"/>
              </a:gs>
            </a:gsLst>
            <a:lin ang="0" scaled="1"/>
          </a:gradFill>
          <a:ln w="9525">
            <a:solidFill>
              <a:srgbClr val="DDDDDD"/>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84" name="Rectangle 23">
            <a:extLst>
              <a:ext uri="{FF2B5EF4-FFF2-40B4-BE49-F238E27FC236}">
                <a16:creationId xmlns:a16="http://schemas.microsoft.com/office/drawing/2014/main" id="{AC94A5E0-4794-4246-825A-61CE412794C5}"/>
              </a:ext>
            </a:extLst>
          </p:cNvPr>
          <p:cNvSpPr>
            <a:spLocks noChangeArrowheads="1"/>
          </p:cNvSpPr>
          <p:nvPr/>
        </p:nvSpPr>
        <p:spPr bwMode="auto">
          <a:xfrm>
            <a:off x="3573318" y="4001369"/>
            <a:ext cx="1296988" cy="1981200"/>
          </a:xfrm>
          <a:prstGeom prst="rect">
            <a:avLst/>
          </a:prstGeom>
          <a:solidFill>
            <a:srgbClr val="00009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85" name="Rectangle 24">
            <a:extLst>
              <a:ext uri="{FF2B5EF4-FFF2-40B4-BE49-F238E27FC236}">
                <a16:creationId xmlns:a16="http://schemas.microsoft.com/office/drawing/2014/main" id="{6F8DDC46-C4B7-DF4E-8AF5-C602B6EAA1C4}"/>
              </a:ext>
            </a:extLst>
          </p:cNvPr>
          <p:cNvSpPr>
            <a:spLocks noChangeArrowheads="1"/>
          </p:cNvSpPr>
          <p:nvPr/>
        </p:nvSpPr>
        <p:spPr bwMode="auto">
          <a:xfrm>
            <a:off x="3535218" y="4055344"/>
            <a:ext cx="1273175" cy="1979613"/>
          </a:xfrm>
          <a:prstGeom prst="rect">
            <a:avLst/>
          </a:prstGeom>
          <a:solidFill>
            <a:srgbClr val="FFFFFF"/>
          </a:solidFill>
          <a:ln w="28575">
            <a:solidFill>
              <a:srgbClr val="000000"/>
            </a:solidFill>
            <a:miter lim="800000"/>
            <a:headEnd/>
            <a:tailEnd/>
          </a:ln>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86" name="Line 25">
            <a:extLst>
              <a:ext uri="{FF2B5EF4-FFF2-40B4-BE49-F238E27FC236}">
                <a16:creationId xmlns:a16="http://schemas.microsoft.com/office/drawing/2014/main" id="{DBA82451-A905-D646-87C3-445C7FB42130}"/>
              </a:ext>
            </a:extLst>
          </p:cNvPr>
          <p:cNvSpPr>
            <a:spLocks noChangeShapeType="1"/>
          </p:cNvSpPr>
          <p:nvPr/>
        </p:nvSpPr>
        <p:spPr bwMode="auto">
          <a:xfrm>
            <a:off x="3544743" y="4815757"/>
            <a:ext cx="1263650" cy="3175"/>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87" name="Text Box 26">
            <a:extLst>
              <a:ext uri="{FF2B5EF4-FFF2-40B4-BE49-F238E27FC236}">
                <a16:creationId xmlns:a16="http://schemas.microsoft.com/office/drawing/2014/main" id="{20A57016-2D36-9945-9BC2-7F8B323410D1}"/>
              </a:ext>
            </a:extLst>
          </p:cNvPr>
          <p:cNvSpPr txBox="1">
            <a:spLocks noChangeArrowheads="1"/>
          </p:cNvSpPr>
          <p:nvPr/>
        </p:nvSpPr>
        <p:spPr bwMode="auto">
          <a:xfrm>
            <a:off x="3501881" y="4798294"/>
            <a:ext cx="1317625" cy="3254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transport</a:t>
            </a:r>
          </a:p>
        </p:txBody>
      </p:sp>
      <p:sp>
        <p:nvSpPr>
          <p:cNvPr id="188" name="Line 27">
            <a:extLst>
              <a:ext uri="{FF2B5EF4-FFF2-40B4-BE49-F238E27FC236}">
                <a16:creationId xmlns:a16="http://schemas.microsoft.com/office/drawing/2014/main" id="{C4DE758D-2140-4D46-8462-D030054EF893}"/>
              </a:ext>
            </a:extLst>
          </p:cNvPr>
          <p:cNvSpPr>
            <a:spLocks noChangeShapeType="1"/>
          </p:cNvSpPr>
          <p:nvPr/>
        </p:nvSpPr>
        <p:spPr bwMode="auto">
          <a:xfrm>
            <a:off x="3552681" y="5136432"/>
            <a:ext cx="1263650" cy="3175"/>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89" name="Line 28">
            <a:extLst>
              <a:ext uri="{FF2B5EF4-FFF2-40B4-BE49-F238E27FC236}">
                <a16:creationId xmlns:a16="http://schemas.microsoft.com/office/drawing/2014/main" id="{54E984A7-4546-6E49-B9F8-528EAF4E1F35}"/>
              </a:ext>
            </a:extLst>
          </p:cNvPr>
          <p:cNvSpPr>
            <a:spLocks noChangeShapeType="1"/>
          </p:cNvSpPr>
          <p:nvPr/>
        </p:nvSpPr>
        <p:spPr bwMode="auto">
          <a:xfrm>
            <a:off x="3538393" y="5445994"/>
            <a:ext cx="1263650" cy="3175"/>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90" name="Line 29">
            <a:extLst>
              <a:ext uri="{FF2B5EF4-FFF2-40B4-BE49-F238E27FC236}">
                <a16:creationId xmlns:a16="http://schemas.microsoft.com/office/drawing/2014/main" id="{85DE9E64-476F-6F4E-8BFA-3205F1E596F5}"/>
              </a:ext>
            </a:extLst>
          </p:cNvPr>
          <p:cNvSpPr>
            <a:spLocks noChangeShapeType="1"/>
          </p:cNvSpPr>
          <p:nvPr/>
        </p:nvSpPr>
        <p:spPr bwMode="auto">
          <a:xfrm>
            <a:off x="3538393" y="5731744"/>
            <a:ext cx="1263650" cy="3175"/>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91" name="Text Box 26">
            <a:extLst>
              <a:ext uri="{FF2B5EF4-FFF2-40B4-BE49-F238E27FC236}">
                <a16:creationId xmlns:a16="http://schemas.microsoft.com/office/drawing/2014/main" id="{A1B9282E-64F8-1442-8F95-7A9813CE8F60}"/>
              </a:ext>
            </a:extLst>
          </p:cNvPr>
          <p:cNvSpPr txBox="1">
            <a:spLocks noChangeArrowheads="1"/>
          </p:cNvSpPr>
          <p:nvPr/>
        </p:nvSpPr>
        <p:spPr bwMode="auto">
          <a:xfrm>
            <a:off x="3536806" y="4045819"/>
            <a:ext cx="1317625" cy="3254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application</a:t>
            </a:r>
          </a:p>
        </p:txBody>
      </p:sp>
      <p:sp>
        <p:nvSpPr>
          <p:cNvPr id="192" name="Text Box 26">
            <a:extLst>
              <a:ext uri="{FF2B5EF4-FFF2-40B4-BE49-F238E27FC236}">
                <a16:creationId xmlns:a16="http://schemas.microsoft.com/office/drawing/2014/main" id="{83782313-46E0-BE46-BEED-BDC4F6A04AD7}"/>
              </a:ext>
            </a:extLst>
          </p:cNvPr>
          <p:cNvSpPr txBox="1">
            <a:spLocks noChangeArrowheads="1"/>
          </p:cNvSpPr>
          <p:nvPr/>
        </p:nvSpPr>
        <p:spPr bwMode="auto">
          <a:xfrm>
            <a:off x="3492356" y="5703169"/>
            <a:ext cx="1317625" cy="3254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physical</a:t>
            </a:r>
          </a:p>
        </p:txBody>
      </p:sp>
      <p:sp>
        <p:nvSpPr>
          <p:cNvPr id="193" name="Text Box 26">
            <a:extLst>
              <a:ext uri="{FF2B5EF4-FFF2-40B4-BE49-F238E27FC236}">
                <a16:creationId xmlns:a16="http://schemas.microsoft.com/office/drawing/2014/main" id="{E3A71501-A89A-D249-84FB-20D98047A254}"/>
              </a:ext>
            </a:extLst>
          </p:cNvPr>
          <p:cNvSpPr txBox="1">
            <a:spLocks noChangeArrowheads="1"/>
          </p:cNvSpPr>
          <p:nvPr/>
        </p:nvSpPr>
        <p:spPr bwMode="auto">
          <a:xfrm>
            <a:off x="3511406" y="5417419"/>
            <a:ext cx="1317625" cy="3254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link</a:t>
            </a:r>
          </a:p>
        </p:txBody>
      </p:sp>
      <p:sp>
        <p:nvSpPr>
          <p:cNvPr id="194" name="Text Box 26">
            <a:extLst>
              <a:ext uri="{FF2B5EF4-FFF2-40B4-BE49-F238E27FC236}">
                <a16:creationId xmlns:a16="http://schemas.microsoft.com/office/drawing/2014/main" id="{6C7F0039-C145-9D4F-92E4-1AF9B0406DA4}"/>
              </a:ext>
            </a:extLst>
          </p:cNvPr>
          <p:cNvSpPr txBox="1">
            <a:spLocks noChangeArrowheads="1"/>
          </p:cNvSpPr>
          <p:nvPr/>
        </p:nvSpPr>
        <p:spPr bwMode="auto">
          <a:xfrm>
            <a:off x="3501881" y="5122144"/>
            <a:ext cx="1317625" cy="3254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network</a:t>
            </a:r>
          </a:p>
        </p:txBody>
      </p:sp>
      <p:sp>
        <p:nvSpPr>
          <p:cNvPr id="195" name="Oval 23">
            <a:extLst>
              <a:ext uri="{FF2B5EF4-FFF2-40B4-BE49-F238E27FC236}">
                <a16:creationId xmlns:a16="http://schemas.microsoft.com/office/drawing/2014/main" id="{34D7692A-81D8-4D48-8FE7-F92A1F47470B}"/>
              </a:ext>
            </a:extLst>
          </p:cNvPr>
          <p:cNvSpPr>
            <a:spLocks noChangeArrowheads="1"/>
          </p:cNvSpPr>
          <p:nvPr/>
        </p:nvSpPr>
        <p:spPr bwMode="auto">
          <a:xfrm>
            <a:off x="3871768" y="4387132"/>
            <a:ext cx="598488" cy="304800"/>
          </a:xfrm>
          <a:prstGeom prst="ellipse">
            <a:avLst/>
          </a:prstGeom>
          <a:solidFill>
            <a:srgbClr val="CCFFFF"/>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panose="020F0502020204030204"/>
                <a:ea typeface="ＭＳ Ｐゴシック" charset="0"/>
                <a:cs typeface="+mn-cs"/>
              </a:rPr>
              <a:t>P3</a:t>
            </a:r>
          </a:p>
        </p:txBody>
      </p:sp>
      <p:grpSp>
        <p:nvGrpSpPr>
          <p:cNvPr id="196" name="Group 149">
            <a:extLst>
              <a:ext uri="{FF2B5EF4-FFF2-40B4-BE49-F238E27FC236}">
                <a16:creationId xmlns:a16="http://schemas.microsoft.com/office/drawing/2014/main" id="{21881EDC-E749-4F46-8C1C-B44DD21BA9AD}"/>
              </a:ext>
            </a:extLst>
          </p:cNvPr>
          <p:cNvGrpSpPr>
            <a:grpSpLocks/>
          </p:cNvGrpSpPr>
          <p:nvPr/>
        </p:nvGrpSpPr>
        <p:grpSpPr bwMode="auto">
          <a:xfrm>
            <a:off x="3962256" y="4725269"/>
            <a:ext cx="412750" cy="158750"/>
            <a:chOff x="1287" y="2524"/>
            <a:chExt cx="260" cy="100"/>
          </a:xfrm>
        </p:grpSpPr>
        <p:sp>
          <p:nvSpPr>
            <p:cNvPr id="197" name="Rectangle 73">
              <a:extLst>
                <a:ext uri="{FF2B5EF4-FFF2-40B4-BE49-F238E27FC236}">
                  <a16:creationId xmlns:a16="http://schemas.microsoft.com/office/drawing/2014/main" id="{F3D0248D-63A0-3447-AD45-C92BA38B9971}"/>
                </a:ext>
              </a:extLst>
            </p:cNvPr>
            <p:cNvSpPr>
              <a:spLocks noChangeArrowheads="1"/>
            </p:cNvSpPr>
            <p:nvPr/>
          </p:nvSpPr>
          <p:spPr bwMode="auto">
            <a:xfrm>
              <a:off x="1287" y="2524"/>
              <a:ext cx="260" cy="100"/>
            </a:xfrm>
            <a:prstGeom prst="rect">
              <a:avLst/>
            </a:prstGeom>
            <a:solidFill>
              <a:srgbClr val="FFFF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98" name="Rectangle 74">
              <a:extLst>
                <a:ext uri="{FF2B5EF4-FFF2-40B4-BE49-F238E27FC236}">
                  <a16:creationId xmlns:a16="http://schemas.microsoft.com/office/drawing/2014/main" id="{A8C44BD4-B473-EA48-B1D2-4212120DE72C}"/>
                </a:ext>
              </a:extLst>
            </p:cNvPr>
            <p:cNvSpPr>
              <a:spLocks noChangeArrowheads="1"/>
            </p:cNvSpPr>
            <p:nvPr/>
          </p:nvSpPr>
          <p:spPr bwMode="auto">
            <a:xfrm>
              <a:off x="1338" y="2537"/>
              <a:ext cx="155" cy="76"/>
            </a:xfrm>
            <a:prstGeom prst="rect">
              <a:avLst/>
            </a:prstGeom>
            <a:solidFill>
              <a:srgbClr val="FFFFFF"/>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99" name="Rectangle 75">
              <a:extLst>
                <a:ext uri="{FF2B5EF4-FFF2-40B4-BE49-F238E27FC236}">
                  <a16:creationId xmlns:a16="http://schemas.microsoft.com/office/drawing/2014/main" id="{08B6F9A7-9AD7-B040-B431-D7898B467262}"/>
                </a:ext>
              </a:extLst>
            </p:cNvPr>
            <p:cNvSpPr>
              <a:spLocks noChangeArrowheads="1"/>
            </p:cNvSpPr>
            <p:nvPr/>
          </p:nvSpPr>
          <p:spPr bwMode="auto">
            <a:xfrm>
              <a:off x="1503" y="2582"/>
              <a:ext cx="27" cy="27"/>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00" name="Rectangle 129">
              <a:extLst>
                <a:ext uri="{FF2B5EF4-FFF2-40B4-BE49-F238E27FC236}">
                  <a16:creationId xmlns:a16="http://schemas.microsoft.com/office/drawing/2014/main" id="{310C322C-F672-7946-BD16-DA4CE50EE19B}"/>
                </a:ext>
              </a:extLst>
            </p:cNvPr>
            <p:cNvSpPr>
              <a:spLocks noChangeArrowheads="1"/>
            </p:cNvSpPr>
            <p:nvPr/>
          </p:nvSpPr>
          <p:spPr bwMode="auto">
            <a:xfrm>
              <a:off x="1298" y="2583"/>
              <a:ext cx="27" cy="27"/>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grpSp>
        <p:nvGrpSpPr>
          <p:cNvPr id="201" name="Group 150">
            <a:extLst>
              <a:ext uri="{FF2B5EF4-FFF2-40B4-BE49-F238E27FC236}">
                <a16:creationId xmlns:a16="http://schemas.microsoft.com/office/drawing/2014/main" id="{C5660C67-80CE-084B-8B8D-F5CCCDA73638}"/>
              </a:ext>
            </a:extLst>
          </p:cNvPr>
          <p:cNvGrpSpPr>
            <a:grpSpLocks/>
          </p:cNvGrpSpPr>
          <p:nvPr/>
        </p:nvGrpSpPr>
        <p:grpSpPr bwMode="auto">
          <a:xfrm>
            <a:off x="8302481" y="4723682"/>
            <a:ext cx="412750" cy="158750"/>
            <a:chOff x="1287" y="2524"/>
            <a:chExt cx="260" cy="100"/>
          </a:xfrm>
        </p:grpSpPr>
        <p:sp>
          <p:nvSpPr>
            <p:cNvPr id="202" name="Rectangle 151">
              <a:extLst>
                <a:ext uri="{FF2B5EF4-FFF2-40B4-BE49-F238E27FC236}">
                  <a16:creationId xmlns:a16="http://schemas.microsoft.com/office/drawing/2014/main" id="{E39443DC-01F4-7A42-BC3B-BD48B19524D4}"/>
                </a:ext>
              </a:extLst>
            </p:cNvPr>
            <p:cNvSpPr>
              <a:spLocks noChangeArrowheads="1"/>
            </p:cNvSpPr>
            <p:nvPr/>
          </p:nvSpPr>
          <p:spPr bwMode="auto">
            <a:xfrm>
              <a:off x="1287" y="2524"/>
              <a:ext cx="260" cy="100"/>
            </a:xfrm>
            <a:prstGeom prst="rect">
              <a:avLst/>
            </a:prstGeom>
            <a:solidFill>
              <a:srgbClr val="FFFF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03" name="Rectangle 152">
              <a:extLst>
                <a:ext uri="{FF2B5EF4-FFF2-40B4-BE49-F238E27FC236}">
                  <a16:creationId xmlns:a16="http://schemas.microsoft.com/office/drawing/2014/main" id="{810BA023-C5B8-434B-9FF4-507BAFBB2551}"/>
                </a:ext>
              </a:extLst>
            </p:cNvPr>
            <p:cNvSpPr>
              <a:spLocks noChangeArrowheads="1"/>
            </p:cNvSpPr>
            <p:nvPr/>
          </p:nvSpPr>
          <p:spPr bwMode="auto">
            <a:xfrm>
              <a:off x="1338" y="2537"/>
              <a:ext cx="155" cy="76"/>
            </a:xfrm>
            <a:prstGeom prst="rect">
              <a:avLst/>
            </a:prstGeom>
            <a:solidFill>
              <a:srgbClr val="FFFFFF"/>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04" name="Rectangle 153">
              <a:extLst>
                <a:ext uri="{FF2B5EF4-FFF2-40B4-BE49-F238E27FC236}">
                  <a16:creationId xmlns:a16="http://schemas.microsoft.com/office/drawing/2014/main" id="{48739CB2-AA1C-8B4E-8D0B-CFBBB2A4F3F2}"/>
                </a:ext>
              </a:extLst>
            </p:cNvPr>
            <p:cNvSpPr>
              <a:spLocks noChangeArrowheads="1"/>
            </p:cNvSpPr>
            <p:nvPr/>
          </p:nvSpPr>
          <p:spPr bwMode="auto">
            <a:xfrm>
              <a:off x="1503" y="2582"/>
              <a:ext cx="27" cy="27"/>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05" name="Rectangle 154">
              <a:extLst>
                <a:ext uri="{FF2B5EF4-FFF2-40B4-BE49-F238E27FC236}">
                  <a16:creationId xmlns:a16="http://schemas.microsoft.com/office/drawing/2014/main" id="{435BB581-5D52-C345-BA75-358EC9A4374C}"/>
                </a:ext>
              </a:extLst>
            </p:cNvPr>
            <p:cNvSpPr>
              <a:spLocks noChangeArrowheads="1"/>
            </p:cNvSpPr>
            <p:nvPr/>
          </p:nvSpPr>
          <p:spPr bwMode="auto">
            <a:xfrm>
              <a:off x="1298" y="2583"/>
              <a:ext cx="27" cy="27"/>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206" name="Freeform 146">
            <a:extLst>
              <a:ext uri="{FF2B5EF4-FFF2-40B4-BE49-F238E27FC236}">
                <a16:creationId xmlns:a16="http://schemas.microsoft.com/office/drawing/2014/main" id="{8EB20ED3-9276-204C-BA00-A485E0531DD2}"/>
              </a:ext>
            </a:extLst>
          </p:cNvPr>
          <p:cNvSpPr>
            <a:spLocks/>
          </p:cNvSpPr>
          <p:nvPr/>
        </p:nvSpPr>
        <p:spPr bwMode="auto">
          <a:xfrm>
            <a:off x="6349856" y="4425232"/>
            <a:ext cx="2173287" cy="1989137"/>
          </a:xfrm>
          <a:custGeom>
            <a:avLst/>
            <a:gdLst>
              <a:gd name="T0" fmla="*/ 2147483647 w 1369"/>
              <a:gd name="T1" fmla="*/ 2147483647 h 1253"/>
              <a:gd name="T2" fmla="*/ 2147483647 w 1369"/>
              <a:gd name="T3" fmla="*/ 2147483647 h 1253"/>
              <a:gd name="T4" fmla="*/ 2147483647 w 1369"/>
              <a:gd name="T5" fmla="*/ 2147483647 h 1253"/>
              <a:gd name="T6" fmla="*/ 0 w 1369"/>
              <a:gd name="T7" fmla="*/ 2147483647 h 1253"/>
              <a:gd name="T8" fmla="*/ 2147483647 w 1369"/>
              <a:gd name="T9" fmla="*/ 0 h 125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9" h="1253">
                <a:moveTo>
                  <a:pt x="1369" y="216"/>
                </a:moveTo>
                <a:lnTo>
                  <a:pt x="1362" y="1252"/>
                </a:lnTo>
                <a:lnTo>
                  <a:pt x="16" y="1253"/>
                </a:lnTo>
                <a:lnTo>
                  <a:pt x="0" y="121"/>
                </a:lnTo>
                <a:lnTo>
                  <a:pt x="191" y="0"/>
                </a:lnTo>
              </a:path>
            </a:pathLst>
          </a:custGeom>
          <a:noFill/>
          <a:ln w="19050" cap="flat" cmpd="sng">
            <a:solidFill>
              <a:srgbClr val="000099"/>
            </a:solidFill>
            <a:prstDash val="solid"/>
            <a:round/>
            <a:headEnd type="none" w="med" len="med"/>
            <a:tailEnd type="triangl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07" name="Freeform 147">
            <a:extLst>
              <a:ext uri="{FF2B5EF4-FFF2-40B4-BE49-F238E27FC236}">
                <a16:creationId xmlns:a16="http://schemas.microsoft.com/office/drawing/2014/main" id="{911482D4-C931-F64A-A760-F208DA9E7FB6}"/>
              </a:ext>
            </a:extLst>
          </p:cNvPr>
          <p:cNvSpPr>
            <a:spLocks/>
          </p:cNvSpPr>
          <p:nvPr/>
        </p:nvSpPr>
        <p:spPr bwMode="auto">
          <a:xfrm>
            <a:off x="6468918" y="4456982"/>
            <a:ext cx="1984375" cy="1876425"/>
          </a:xfrm>
          <a:custGeom>
            <a:avLst/>
            <a:gdLst>
              <a:gd name="T0" fmla="*/ 2147483647 w 1250"/>
              <a:gd name="T1" fmla="*/ 2147483647 h 1182"/>
              <a:gd name="T2" fmla="*/ 2147483647 w 1250"/>
              <a:gd name="T3" fmla="*/ 2147483647 h 1182"/>
              <a:gd name="T4" fmla="*/ 2147483647 w 1250"/>
              <a:gd name="T5" fmla="*/ 2147483647 h 1182"/>
              <a:gd name="T6" fmla="*/ 0 w 1250"/>
              <a:gd name="T7" fmla="*/ 2147483647 h 1182"/>
              <a:gd name="T8" fmla="*/ 2147483647 w 1250"/>
              <a:gd name="T9" fmla="*/ 0 h 118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50" h="1182">
                <a:moveTo>
                  <a:pt x="1250" y="190"/>
                </a:moveTo>
                <a:lnTo>
                  <a:pt x="1244" y="1182"/>
                </a:lnTo>
                <a:lnTo>
                  <a:pt x="19" y="1181"/>
                </a:lnTo>
                <a:lnTo>
                  <a:pt x="0" y="155"/>
                </a:lnTo>
                <a:lnTo>
                  <a:pt x="171" y="0"/>
                </a:lnTo>
              </a:path>
            </a:pathLst>
          </a:custGeom>
          <a:noFill/>
          <a:ln w="19050" cap="flat" cmpd="sng">
            <a:solidFill>
              <a:srgbClr val="000099"/>
            </a:solidFill>
            <a:prstDash val="solid"/>
            <a:round/>
            <a:headEnd type="triangl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08" name="Oval 36">
            <a:extLst>
              <a:ext uri="{FF2B5EF4-FFF2-40B4-BE49-F238E27FC236}">
                <a16:creationId xmlns:a16="http://schemas.microsoft.com/office/drawing/2014/main" id="{6C459D77-5631-504A-9CB0-A48BD9C61B3E}"/>
              </a:ext>
            </a:extLst>
          </p:cNvPr>
          <p:cNvSpPr>
            <a:spLocks noChangeArrowheads="1"/>
          </p:cNvSpPr>
          <p:nvPr/>
        </p:nvSpPr>
        <p:spPr bwMode="auto">
          <a:xfrm>
            <a:off x="9809018" y="4536357"/>
            <a:ext cx="598488" cy="304800"/>
          </a:xfrm>
          <a:prstGeom prst="ellipse">
            <a:avLst/>
          </a:prstGeom>
          <a:solidFill>
            <a:srgbClr val="CCFFFF"/>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Comic Sans MS" charset="0"/>
              <a:ea typeface="ＭＳ Ｐゴシック" charset="0"/>
              <a:cs typeface="+mn-cs"/>
            </a:endParaRPr>
          </a:p>
        </p:txBody>
      </p:sp>
      <p:grpSp>
        <p:nvGrpSpPr>
          <p:cNvPr id="8" name="Group 7"/>
          <p:cNvGrpSpPr/>
          <p:nvPr/>
        </p:nvGrpSpPr>
        <p:grpSpPr>
          <a:xfrm>
            <a:off x="6060931" y="4663331"/>
            <a:ext cx="555332" cy="71510"/>
            <a:chOff x="1420065" y="5012608"/>
            <a:chExt cx="555332" cy="71510"/>
          </a:xfrm>
        </p:grpSpPr>
        <p:sp>
          <p:nvSpPr>
            <p:cNvPr id="210" name="Oval 166">
              <a:extLst>
                <a:ext uri="{FF2B5EF4-FFF2-40B4-BE49-F238E27FC236}">
                  <a16:creationId xmlns:a16="http://schemas.microsoft.com/office/drawing/2014/main" id="{ADD1825C-C7DB-6844-A3DF-BCF2BA1F0533}"/>
                </a:ext>
              </a:extLst>
            </p:cNvPr>
            <p:cNvSpPr>
              <a:spLocks noChangeArrowheads="1"/>
            </p:cNvSpPr>
            <p:nvPr/>
          </p:nvSpPr>
          <p:spPr bwMode="auto">
            <a:xfrm>
              <a:off x="1420065" y="5012608"/>
              <a:ext cx="196850" cy="69850"/>
            </a:xfrm>
            <a:prstGeom prst="ellipse">
              <a:avLst/>
            </a:prstGeom>
            <a:noFill/>
            <a:ln w="28575">
              <a:solidFill>
                <a:srgbClr val="CC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211" name="Oval 167">
              <a:extLst>
                <a:ext uri="{FF2B5EF4-FFF2-40B4-BE49-F238E27FC236}">
                  <a16:creationId xmlns:a16="http://schemas.microsoft.com/office/drawing/2014/main" id="{0600B33C-3B3C-0646-85DB-B042B7A87603}"/>
                </a:ext>
              </a:extLst>
            </p:cNvPr>
            <p:cNvSpPr>
              <a:spLocks noChangeArrowheads="1"/>
            </p:cNvSpPr>
            <p:nvPr/>
          </p:nvSpPr>
          <p:spPr bwMode="auto">
            <a:xfrm>
              <a:off x="1778547" y="5014268"/>
              <a:ext cx="196850" cy="69850"/>
            </a:xfrm>
            <a:prstGeom prst="ellipse">
              <a:avLst/>
            </a:prstGeom>
            <a:noFill/>
            <a:ln w="28575">
              <a:solidFill>
                <a:srgbClr val="CC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grpSp>
      <p:sp>
        <p:nvSpPr>
          <p:cNvPr id="212" name="Freeform 168">
            <a:extLst>
              <a:ext uri="{FF2B5EF4-FFF2-40B4-BE49-F238E27FC236}">
                <a16:creationId xmlns:a16="http://schemas.microsoft.com/office/drawing/2014/main" id="{202E5E96-F7A0-1448-90F0-6A79F4073978}"/>
              </a:ext>
            </a:extLst>
          </p:cNvPr>
          <p:cNvSpPr>
            <a:spLocks/>
          </p:cNvSpPr>
          <p:nvPr/>
        </p:nvSpPr>
        <p:spPr bwMode="auto">
          <a:xfrm>
            <a:off x="5311630" y="3275882"/>
            <a:ext cx="688975" cy="1435100"/>
          </a:xfrm>
          <a:custGeom>
            <a:avLst/>
            <a:gdLst>
              <a:gd name="T0" fmla="*/ 434 w 434"/>
              <a:gd name="T1" fmla="*/ 904 h 904"/>
              <a:gd name="T2" fmla="*/ 2 w 434"/>
              <a:gd name="T3" fmla="*/ 902 h 904"/>
              <a:gd name="T4" fmla="*/ 0 w 434"/>
              <a:gd name="T5" fmla="*/ 0 h 904"/>
              <a:gd name="T6" fmla="*/ 0 60000 65536"/>
              <a:gd name="T7" fmla="*/ 0 60000 65536"/>
              <a:gd name="T8" fmla="*/ 0 60000 65536"/>
            </a:gdLst>
            <a:ahLst/>
            <a:cxnLst>
              <a:cxn ang="T6">
                <a:pos x="T0" y="T1"/>
              </a:cxn>
              <a:cxn ang="T7">
                <a:pos x="T2" y="T3"/>
              </a:cxn>
              <a:cxn ang="T8">
                <a:pos x="T4" y="T5"/>
              </a:cxn>
            </a:cxnLst>
            <a:rect l="0" t="0" r="r" b="b"/>
            <a:pathLst>
              <a:path w="434" h="904">
                <a:moveTo>
                  <a:pt x="434" y="904"/>
                </a:moveTo>
                <a:lnTo>
                  <a:pt x="2" y="902"/>
                </a:lnTo>
                <a:lnTo>
                  <a:pt x="0" y="0"/>
                </a:lnTo>
              </a:path>
            </a:pathLst>
          </a:custGeom>
          <a:noFill/>
          <a:ln w="19050" cap="flat" cmpd="sng">
            <a:solidFill>
              <a:srgbClr val="CC0000"/>
            </a:solidFill>
            <a:prstDash val="solid"/>
            <a:round/>
            <a:headEnd type="triangl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213" name="Group 172">
            <a:extLst>
              <a:ext uri="{FF2B5EF4-FFF2-40B4-BE49-F238E27FC236}">
                <a16:creationId xmlns:a16="http://schemas.microsoft.com/office/drawing/2014/main" id="{A2D29F5F-484F-7547-9B9A-8974E37BD10F}"/>
              </a:ext>
            </a:extLst>
          </p:cNvPr>
          <p:cNvGrpSpPr>
            <a:grpSpLocks/>
          </p:cNvGrpSpPr>
          <p:nvPr/>
        </p:nvGrpSpPr>
        <p:grpSpPr bwMode="auto">
          <a:xfrm>
            <a:off x="6211743" y="3239369"/>
            <a:ext cx="1047750" cy="1441450"/>
            <a:chOff x="2432" y="1758"/>
            <a:chExt cx="660" cy="908"/>
          </a:xfrm>
        </p:grpSpPr>
        <p:sp>
          <p:nvSpPr>
            <p:cNvPr id="214" name="Oval 170">
              <a:extLst>
                <a:ext uri="{FF2B5EF4-FFF2-40B4-BE49-F238E27FC236}">
                  <a16:creationId xmlns:a16="http://schemas.microsoft.com/office/drawing/2014/main" id="{E03C7F13-7247-C24D-85C2-723A1405F160}"/>
                </a:ext>
              </a:extLst>
            </p:cNvPr>
            <p:cNvSpPr>
              <a:spLocks noChangeArrowheads="1"/>
            </p:cNvSpPr>
            <p:nvPr/>
          </p:nvSpPr>
          <p:spPr bwMode="auto">
            <a:xfrm>
              <a:off x="2432" y="2564"/>
              <a:ext cx="144" cy="102"/>
            </a:xfrm>
            <a:prstGeom prst="ellipse">
              <a:avLst/>
            </a:prstGeom>
            <a:noFill/>
            <a:ln w="28575">
              <a:solidFill>
                <a:srgbClr val="CC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215" name="Freeform 171">
              <a:extLst>
                <a:ext uri="{FF2B5EF4-FFF2-40B4-BE49-F238E27FC236}">
                  <a16:creationId xmlns:a16="http://schemas.microsoft.com/office/drawing/2014/main" id="{9BC6BA8A-16A3-F446-97F4-76774828464D}"/>
                </a:ext>
              </a:extLst>
            </p:cNvPr>
            <p:cNvSpPr>
              <a:spLocks/>
            </p:cNvSpPr>
            <p:nvPr/>
          </p:nvSpPr>
          <p:spPr bwMode="auto">
            <a:xfrm>
              <a:off x="2506" y="1758"/>
              <a:ext cx="586" cy="810"/>
            </a:xfrm>
            <a:custGeom>
              <a:avLst/>
              <a:gdLst>
                <a:gd name="T0" fmla="*/ 0 w 586"/>
                <a:gd name="T1" fmla="*/ 810 h 810"/>
                <a:gd name="T2" fmla="*/ 2 w 586"/>
                <a:gd name="T3" fmla="*/ 808 h 810"/>
                <a:gd name="T4" fmla="*/ 2 w 586"/>
                <a:gd name="T5" fmla="*/ 170 h 810"/>
                <a:gd name="T6" fmla="*/ 586 w 586"/>
                <a:gd name="T7" fmla="*/ 0 h 81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86" h="810">
                  <a:moveTo>
                    <a:pt x="0" y="810"/>
                  </a:moveTo>
                  <a:lnTo>
                    <a:pt x="2" y="808"/>
                  </a:lnTo>
                  <a:lnTo>
                    <a:pt x="2" y="170"/>
                  </a:lnTo>
                  <a:lnTo>
                    <a:pt x="586" y="0"/>
                  </a:lnTo>
                </a:path>
              </a:pathLst>
            </a:custGeom>
            <a:noFill/>
            <a:ln w="12700" cap="flat" cmpd="sng">
              <a:solidFill>
                <a:srgbClr val="CC0000"/>
              </a:solidFill>
              <a:prstDash val="solid"/>
              <a:round/>
              <a:headEnd type="triangl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216" name="Group 179">
            <a:extLst>
              <a:ext uri="{FF2B5EF4-FFF2-40B4-BE49-F238E27FC236}">
                <a16:creationId xmlns:a16="http://schemas.microsoft.com/office/drawing/2014/main" id="{D0DD382B-DAC3-2346-B02D-B07D99212014}"/>
              </a:ext>
            </a:extLst>
          </p:cNvPr>
          <p:cNvGrpSpPr>
            <a:grpSpLocks/>
          </p:cNvGrpSpPr>
          <p:nvPr/>
        </p:nvGrpSpPr>
        <p:grpSpPr bwMode="auto">
          <a:xfrm>
            <a:off x="2511281" y="5555532"/>
            <a:ext cx="800100" cy="828675"/>
            <a:chOff x="-44" y="1473"/>
            <a:chExt cx="981" cy="1105"/>
          </a:xfrm>
        </p:grpSpPr>
        <p:pic>
          <p:nvPicPr>
            <p:cNvPr id="217" name="Picture 180" descr="desktop_computer_stylized_medium">
              <a:extLst>
                <a:ext uri="{FF2B5EF4-FFF2-40B4-BE49-F238E27FC236}">
                  <a16:creationId xmlns:a16="http://schemas.microsoft.com/office/drawing/2014/main" id="{DED124CB-DBF2-BA4A-A3F5-D0D2EE27E0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18" name="Freeform 181">
              <a:extLst>
                <a:ext uri="{FF2B5EF4-FFF2-40B4-BE49-F238E27FC236}">
                  <a16:creationId xmlns:a16="http://schemas.microsoft.com/office/drawing/2014/main" id="{45C70753-F80F-0E44-A5BE-EA6A01030121}"/>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219" name="Group 182">
            <a:extLst>
              <a:ext uri="{FF2B5EF4-FFF2-40B4-BE49-F238E27FC236}">
                <a16:creationId xmlns:a16="http://schemas.microsoft.com/office/drawing/2014/main" id="{8C1F52F1-3DCD-D94D-B922-F8CEBAB5F0B4}"/>
              </a:ext>
            </a:extLst>
          </p:cNvPr>
          <p:cNvGrpSpPr>
            <a:grpSpLocks/>
          </p:cNvGrpSpPr>
          <p:nvPr/>
        </p:nvGrpSpPr>
        <p:grpSpPr bwMode="auto">
          <a:xfrm flipH="1">
            <a:off x="9493106" y="5469807"/>
            <a:ext cx="788987" cy="782637"/>
            <a:chOff x="-44" y="1473"/>
            <a:chExt cx="981" cy="1105"/>
          </a:xfrm>
        </p:grpSpPr>
        <p:pic>
          <p:nvPicPr>
            <p:cNvPr id="220" name="Picture 183" descr="desktop_computer_stylized_medium">
              <a:extLst>
                <a:ext uri="{FF2B5EF4-FFF2-40B4-BE49-F238E27FC236}">
                  <a16:creationId xmlns:a16="http://schemas.microsoft.com/office/drawing/2014/main" id="{E6083DB7-3B07-6F40-9810-0033E2E06F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21" name="Freeform 184">
              <a:extLst>
                <a:ext uri="{FF2B5EF4-FFF2-40B4-BE49-F238E27FC236}">
                  <a16:creationId xmlns:a16="http://schemas.microsoft.com/office/drawing/2014/main" id="{28CB0DC7-F192-5840-BCC3-B9D662106044}"/>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222" name="Group 185">
            <a:extLst>
              <a:ext uri="{FF2B5EF4-FFF2-40B4-BE49-F238E27FC236}">
                <a16:creationId xmlns:a16="http://schemas.microsoft.com/office/drawing/2014/main" id="{7750F2FB-96FA-374A-AF56-26502EF04672}"/>
              </a:ext>
            </a:extLst>
          </p:cNvPr>
          <p:cNvGrpSpPr>
            <a:grpSpLocks/>
          </p:cNvGrpSpPr>
          <p:nvPr/>
        </p:nvGrpSpPr>
        <p:grpSpPr bwMode="auto">
          <a:xfrm>
            <a:off x="5083031" y="5055469"/>
            <a:ext cx="358775" cy="704850"/>
            <a:chOff x="4140" y="429"/>
            <a:chExt cx="1425" cy="2396"/>
          </a:xfrm>
        </p:grpSpPr>
        <p:sp>
          <p:nvSpPr>
            <p:cNvPr id="223" name="Freeform 186">
              <a:extLst>
                <a:ext uri="{FF2B5EF4-FFF2-40B4-BE49-F238E27FC236}">
                  <a16:creationId xmlns:a16="http://schemas.microsoft.com/office/drawing/2014/main" id="{E441858B-A566-F746-B48C-912CA3020CC8}"/>
                </a:ext>
              </a:extLst>
            </p:cNvPr>
            <p:cNvSpPr>
              <a:spLocks/>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24" name="Rectangle 187">
              <a:extLst>
                <a:ext uri="{FF2B5EF4-FFF2-40B4-BE49-F238E27FC236}">
                  <a16:creationId xmlns:a16="http://schemas.microsoft.com/office/drawing/2014/main" id="{20003129-35A4-1E46-8065-8AF4C6403D57}"/>
                </a:ext>
              </a:extLst>
            </p:cNvPr>
            <p:cNvSpPr>
              <a:spLocks noChangeArrowheads="1"/>
            </p:cNvSpPr>
            <p:nvPr/>
          </p:nvSpPr>
          <p:spPr bwMode="auto">
            <a:xfrm>
              <a:off x="4203" y="429"/>
              <a:ext cx="1053" cy="2283"/>
            </a:xfrm>
            <a:prstGeom prst="rect">
              <a:avLst/>
            </a:pr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25" name="Freeform 188">
              <a:extLst>
                <a:ext uri="{FF2B5EF4-FFF2-40B4-BE49-F238E27FC236}">
                  <a16:creationId xmlns:a16="http://schemas.microsoft.com/office/drawing/2014/main" id="{6F94D7AE-C4D1-AF4A-B970-086B7D245ACF}"/>
                </a:ext>
              </a:extLst>
            </p:cNvPr>
            <p:cNvSpPr>
              <a:spLocks/>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26" name="Freeform 189">
              <a:extLst>
                <a:ext uri="{FF2B5EF4-FFF2-40B4-BE49-F238E27FC236}">
                  <a16:creationId xmlns:a16="http://schemas.microsoft.com/office/drawing/2014/main" id="{EAFC03EF-54DF-8942-9852-25739DA158B4}"/>
                </a:ext>
              </a:extLst>
            </p:cNvPr>
            <p:cNvSpPr>
              <a:spLocks/>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27" name="Rectangle 190">
              <a:extLst>
                <a:ext uri="{FF2B5EF4-FFF2-40B4-BE49-F238E27FC236}">
                  <a16:creationId xmlns:a16="http://schemas.microsoft.com/office/drawing/2014/main" id="{2241F7B6-5281-A74E-8DCB-3BE3777E9369}"/>
                </a:ext>
              </a:extLst>
            </p:cNvPr>
            <p:cNvSpPr>
              <a:spLocks noChangeArrowheads="1"/>
            </p:cNvSpPr>
            <p:nvPr/>
          </p:nvSpPr>
          <p:spPr bwMode="auto">
            <a:xfrm>
              <a:off x="4209" y="693"/>
              <a:ext cx="599" cy="49"/>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228" name="Group 191">
              <a:extLst>
                <a:ext uri="{FF2B5EF4-FFF2-40B4-BE49-F238E27FC236}">
                  <a16:creationId xmlns:a16="http://schemas.microsoft.com/office/drawing/2014/main" id="{02DB0249-6EBB-FF4B-B17F-CC771B255D00}"/>
                </a:ext>
              </a:extLst>
            </p:cNvPr>
            <p:cNvGrpSpPr>
              <a:grpSpLocks/>
            </p:cNvGrpSpPr>
            <p:nvPr/>
          </p:nvGrpSpPr>
          <p:grpSpPr bwMode="auto">
            <a:xfrm>
              <a:off x="4749" y="668"/>
              <a:ext cx="581" cy="145"/>
              <a:chOff x="614" y="2568"/>
              <a:chExt cx="725" cy="139"/>
            </a:xfrm>
          </p:grpSpPr>
          <p:sp>
            <p:nvSpPr>
              <p:cNvPr id="253" name="AutoShape 192">
                <a:extLst>
                  <a:ext uri="{FF2B5EF4-FFF2-40B4-BE49-F238E27FC236}">
                    <a16:creationId xmlns:a16="http://schemas.microsoft.com/office/drawing/2014/main" id="{BE55370E-BC12-1B42-9E3C-C950033EEF89}"/>
                  </a:ext>
                </a:extLst>
              </p:cNvPr>
              <p:cNvSpPr>
                <a:spLocks noChangeArrowheads="1"/>
              </p:cNvSpPr>
              <p:nvPr/>
            </p:nvSpPr>
            <p:spPr bwMode="auto">
              <a:xfrm>
                <a:off x="617" y="2567"/>
                <a:ext cx="724" cy="140"/>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54" name="AutoShape 193">
                <a:extLst>
                  <a:ext uri="{FF2B5EF4-FFF2-40B4-BE49-F238E27FC236}">
                    <a16:creationId xmlns:a16="http://schemas.microsoft.com/office/drawing/2014/main" id="{1BBB99EB-2FFB-5942-9855-24BEE1C68997}"/>
                  </a:ext>
                </a:extLst>
              </p:cNvPr>
              <p:cNvSpPr>
                <a:spLocks noChangeArrowheads="1"/>
              </p:cNvSpPr>
              <p:nvPr/>
            </p:nvSpPr>
            <p:spPr bwMode="auto">
              <a:xfrm>
                <a:off x="633" y="2582"/>
                <a:ext cx="692"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229" name="Rectangle 194">
              <a:extLst>
                <a:ext uri="{FF2B5EF4-FFF2-40B4-BE49-F238E27FC236}">
                  <a16:creationId xmlns:a16="http://schemas.microsoft.com/office/drawing/2014/main" id="{9C5699FC-2B4E-BD46-B9CC-CA578E2EA709}"/>
                </a:ext>
              </a:extLst>
            </p:cNvPr>
            <p:cNvSpPr>
              <a:spLocks noChangeArrowheads="1"/>
            </p:cNvSpPr>
            <p:nvPr/>
          </p:nvSpPr>
          <p:spPr bwMode="auto">
            <a:xfrm>
              <a:off x="4222" y="1017"/>
              <a:ext cx="599" cy="49"/>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230" name="Group 195">
              <a:extLst>
                <a:ext uri="{FF2B5EF4-FFF2-40B4-BE49-F238E27FC236}">
                  <a16:creationId xmlns:a16="http://schemas.microsoft.com/office/drawing/2014/main" id="{676615F3-A30A-9740-8080-AFEE6BAAEF98}"/>
                </a:ext>
              </a:extLst>
            </p:cNvPr>
            <p:cNvGrpSpPr>
              <a:grpSpLocks/>
            </p:cNvGrpSpPr>
            <p:nvPr/>
          </p:nvGrpSpPr>
          <p:grpSpPr bwMode="auto">
            <a:xfrm>
              <a:off x="4747" y="994"/>
              <a:ext cx="581" cy="134"/>
              <a:chOff x="614" y="2568"/>
              <a:chExt cx="725" cy="139"/>
            </a:xfrm>
          </p:grpSpPr>
          <p:sp>
            <p:nvSpPr>
              <p:cNvPr id="251" name="AutoShape 196">
                <a:extLst>
                  <a:ext uri="{FF2B5EF4-FFF2-40B4-BE49-F238E27FC236}">
                    <a16:creationId xmlns:a16="http://schemas.microsoft.com/office/drawing/2014/main" id="{D31569A0-2CDC-3B4B-B7FA-067BF2CB0D93}"/>
                  </a:ext>
                </a:extLst>
              </p:cNvPr>
              <p:cNvSpPr>
                <a:spLocks noChangeArrowheads="1"/>
              </p:cNvSpPr>
              <p:nvPr/>
            </p:nvSpPr>
            <p:spPr bwMode="auto">
              <a:xfrm>
                <a:off x="612" y="2570"/>
                <a:ext cx="724" cy="162"/>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52" name="AutoShape 197">
                <a:extLst>
                  <a:ext uri="{FF2B5EF4-FFF2-40B4-BE49-F238E27FC236}">
                    <a16:creationId xmlns:a16="http://schemas.microsoft.com/office/drawing/2014/main" id="{5D70C5E6-3DFB-1D45-8469-DE5EA96E13E8}"/>
                  </a:ext>
                </a:extLst>
              </p:cNvPr>
              <p:cNvSpPr>
                <a:spLocks noChangeArrowheads="1"/>
              </p:cNvSpPr>
              <p:nvPr/>
            </p:nvSpPr>
            <p:spPr bwMode="auto">
              <a:xfrm>
                <a:off x="628" y="2586"/>
                <a:ext cx="692" cy="106"/>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231" name="Rectangle 198">
              <a:extLst>
                <a:ext uri="{FF2B5EF4-FFF2-40B4-BE49-F238E27FC236}">
                  <a16:creationId xmlns:a16="http://schemas.microsoft.com/office/drawing/2014/main" id="{AE060187-10EA-1F4E-AEDE-8C6C0E8358D2}"/>
                </a:ext>
              </a:extLst>
            </p:cNvPr>
            <p:cNvSpPr>
              <a:spLocks noChangeArrowheads="1"/>
            </p:cNvSpPr>
            <p:nvPr/>
          </p:nvSpPr>
          <p:spPr bwMode="auto">
            <a:xfrm>
              <a:off x="4216" y="1357"/>
              <a:ext cx="599" cy="49"/>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32" name="Rectangle 199">
              <a:extLst>
                <a:ext uri="{FF2B5EF4-FFF2-40B4-BE49-F238E27FC236}">
                  <a16:creationId xmlns:a16="http://schemas.microsoft.com/office/drawing/2014/main" id="{32874526-51C0-C749-BDC8-3D9F62AFE767}"/>
                </a:ext>
              </a:extLst>
            </p:cNvPr>
            <p:cNvSpPr>
              <a:spLocks noChangeArrowheads="1"/>
            </p:cNvSpPr>
            <p:nvPr/>
          </p:nvSpPr>
          <p:spPr bwMode="auto">
            <a:xfrm>
              <a:off x="4228" y="1654"/>
              <a:ext cx="593" cy="49"/>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233" name="Group 200">
              <a:extLst>
                <a:ext uri="{FF2B5EF4-FFF2-40B4-BE49-F238E27FC236}">
                  <a16:creationId xmlns:a16="http://schemas.microsoft.com/office/drawing/2014/main" id="{09E63F43-E74F-6045-A673-3756891EE94D}"/>
                </a:ext>
              </a:extLst>
            </p:cNvPr>
            <p:cNvGrpSpPr>
              <a:grpSpLocks/>
            </p:cNvGrpSpPr>
            <p:nvPr/>
          </p:nvGrpSpPr>
          <p:grpSpPr bwMode="auto">
            <a:xfrm>
              <a:off x="4735" y="1627"/>
              <a:ext cx="582" cy="151"/>
              <a:chOff x="614" y="2568"/>
              <a:chExt cx="725" cy="139"/>
            </a:xfrm>
          </p:grpSpPr>
          <p:sp>
            <p:nvSpPr>
              <p:cNvPr id="249" name="AutoShape 201">
                <a:extLst>
                  <a:ext uri="{FF2B5EF4-FFF2-40B4-BE49-F238E27FC236}">
                    <a16:creationId xmlns:a16="http://schemas.microsoft.com/office/drawing/2014/main" id="{0296B9BB-82CD-2A45-8E56-F4ACF6FCC028}"/>
                  </a:ext>
                </a:extLst>
              </p:cNvPr>
              <p:cNvSpPr>
                <a:spLocks noChangeArrowheads="1"/>
              </p:cNvSpPr>
              <p:nvPr/>
            </p:nvSpPr>
            <p:spPr bwMode="auto">
              <a:xfrm>
                <a:off x="611" y="2568"/>
                <a:ext cx="730" cy="139"/>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50" name="AutoShape 202">
                <a:extLst>
                  <a:ext uri="{FF2B5EF4-FFF2-40B4-BE49-F238E27FC236}">
                    <a16:creationId xmlns:a16="http://schemas.microsoft.com/office/drawing/2014/main" id="{DD3C3254-A817-B449-AE0F-31BEFF504A04}"/>
                  </a:ext>
                </a:extLst>
              </p:cNvPr>
              <p:cNvSpPr>
                <a:spLocks noChangeArrowheads="1"/>
              </p:cNvSpPr>
              <p:nvPr/>
            </p:nvSpPr>
            <p:spPr bwMode="auto">
              <a:xfrm>
                <a:off x="627" y="2583"/>
                <a:ext cx="699"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234" name="Freeform 203">
              <a:extLst>
                <a:ext uri="{FF2B5EF4-FFF2-40B4-BE49-F238E27FC236}">
                  <a16:creationId xmlns:a16="http://schemas.microsoft.com/office/drawing/2014/main" id="{D05041BE-8046-EB49-A23A-C7FEB06D9108}"/>
                </a:ext>
              </a:extLst>
            </p:cNvPr>
            <p:cNvSpPr>
              <a:spLocks/>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235" name="Group 204">
              <a:extLst>
                <a:ext uri="{FF2B5EF4-FFF2-40B4-BE49-F238E27FC236}">
                  <a16:creationId xmlns:a16="http://schemas.microsoft.com/office/drawing/2014/main" id="{BD1D997D-F690-4C4E-9473-F0433427C91F}"/>
                </a:ext>
              </a:extLst>
            </p:cNvPr>
            <p:cNvGrpSpPr>
              <a:grpSpLocks/>
            </p:cNvGrpSpPr>
            <p:nvPr/>
          </p:nvGrpSpPr>
          <p:grpSpPr bwMode="auto">
            <a:xfrm>
              <a:off x="4739" y="1327"/>
              <a:ext cx="582" cy="139"/>
              <a:chOff x="614" y="2568"/>
              <a:chExt cx="725" cy="139"/>
            </a:xfrm>
          </p:grpSpPr>
          <p:sp>
            <p:nvSpPr>
              <p:cNvPr id="247" name="AutoShape 205">
                <a:extLst>
                  <a:ext uri="{FF2B5EF4-FFF2-40B4-BE49-F238E27FC236}">
                    <a16:creationId xmlns:a16="http://schemas.microsoft.com/office/drawing/2014/main" id="{631C3D3D-8F7D-6F44-AD56-665A5242B691}"/>
                  </a:ext>
                </a:extLst>
              </p:cNvPr>
              <p:cNvSpPr>
                <a:spLocks noChangeArrowheads="1"/>
              </p:cNvSpPr>
              <p:nvPr/>
            </p:nvSpPr>
            <p:spPr bwMode="auto">
              <a:xfrm>
                <a:off x="614" y="2566"/>
                <a:ext cx="723" cy="140"/>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48" name="AutoShape 206">
                <a:extLst>
                  <a:ext uri="{FF2B5EF4-FFF2-40B4-BE49-F238E27FC236}">
                    <a16:creationId xmlns:a16="http://schemas.microsoft.com/office/drawing/2014/main" id="{E7F87D38-4528-0F45-9911-B79B599D25FC}"/>
                  </a:ext>
                </a:extLst>
              </p:cNvPr>
              <p:cNvSpPr>
                <a:spLocks noChangeArrowheads="1"/>
              </p:cNvSpPr>
              <p:nvPr/>
            </p:nvSpPr>
            <p:spPr bwMode="auto">
              <a:xfrm>
                <a:off x="630" y="2582"/>
                <a:ext cx="691" cy="108"/>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236" name="Rectangle 207">
              <a:extLst>
                <a:ext uri="{FF2B5EF4-FFF2-40B4-BE49-F238E27FC236}">
                  <a16:creationId xmlns:a16="http://schemas.microsoft.com/office/drawing/2014/main" id="{60B24777-81BE-BC42-AC64-6F2229E5FBE5}"/>
                </a:ext>
              </a:extLst>
            </p:cNvPr>
            <p:cNvSpPr>
              <a:spLocks noChangeArrowheads="1"/>
            </p:cNvSpPr>
            <p:nvPr/>
          </p:nvSpPr>
          <p:spPr bwMode="auto">
            <a:xfrm>
              <a:off x="5250" y="429"/>
              <a:ext cx="69" cy="2288"/>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37" name="Freeform 208">
              <a:extLst>
                <a:ext uri="{FF2B5EF4-FFF2-40B4-BE49-F238E27FC236}">
                  <a16:creationId xmlns:a16="http://schemas.microsoft.com/office/drawing/2014/main" id="{FD1049FD-ADAC-FC43-A186-6585ECAE4331}"/>
                </a:ext>
              </a:extLst>
            </p:cNvPr>
            <p:cNvSpPr>
              <a:spLocks/>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38" name="Freeform 209">
              <a:extLst>
                <a:ext uri="{FF2B5EF4-FFF2-40B4-BE49-F238E27FC236}">
                  <a16:creationId xmlns:a16="http://schemas.microsoft.com/office/drawing/2014/main" id="{A25585BA-2AFC-3047-B9D5-7CC45D5DBC49}"/>
                </a:ext>
              </a:extLst>
            </p:cNvPr>
            <p:cNvSpPr>
              <a:spLocks/>
            </p:cNvSpPr>
            <p:nvPr/>
          </p:nvSpPr>
          <p:spPr bwMode="auto">
            <a:xfrm>
              <a:off x="5315" y="680"/>
              <a:ext cx="244" cy="240"/>
            </a:xfrm>
            <a:custGeom>
              <a:avLst/>
              <a:gdLst>
                <a:gd name="T0" fmla="*/ 0 w 304"/>
                <a:gd name="T1" fmla="*/ 0 h 288"/>
                <a:gd name="T2" fmla="*/ 34 w 304"/>
                <a:gd name="T3" fmla="*/ 27 h 288"/>
                <a:gd name="T4" fmla="*/ 31 w 304"/>
                <a:gd name="T5" fmla="*/ 48 h 288"/>
                <a:gd name="T6" fmla="*/ 2 w 304"/>
                <a:gd name="T7" fmla="*/ 2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39" name="Oval 210">
              <a:extLst>
                <a:ext uri="{FF2B5EF4-FFF2-40B4-BE49-F238E27FC236}">
                  <a16:creationId xmlns:a16="http://schemas.microsoft.com/office/drawing/2014/main" id="{78C608B6-FCB9-3F43-A504-D33DD77827D8}"/>
                </a:ext>
              </a:extLst>
            </p:cNvPr>
            <p:cNvSpPr>
              <a:spLocks noChangeArrowheads="1"/>
            </p:cNvSpPr>
            <p:nvPr/>
          </p:nvSpPr>
          <p:spPr bwMode="auto">
            <a:xfrm>
              <a:off x="5515" y="2609"/>
              <a:ext cx="50" cy="97"/>
            </a:xfrm>
            <a:prstGeom prst="ellipse">
              <a:avLst/>
            </a:prstGeom>
            <a:solidFill>
              <a:srgbClr val="3333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40" name="Freeform 211">
              <a:extLst>
                <a:ext uri="{FF2B5EF4-FFF2-40B4-BE49-F238E27FC236}">
                  <a16:creationId xmlns:a16="http://schemas.microsoft.com/office/drawing/2014/main" id="{F24BE4FA-86B6-5840-8B76-BF70EF006A8E}"/>
                </a:ext>
              </a:extLst>
            </p:cNvPr>
            <p:cNvSpPr>
              <a:spLocks/>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41" name="AutoShape 212">
              <a:extLst>
                <a:ext uri="{FF2B5EF4-FFF2-40B4-BE49-F238E27FC236}">
                  <a16:creationId xmlns:a16="http://schemas.microsoft.com/office/drawing/2014/main" id="{22C6B4EC-00C6-BA43-95E2-370E8204DDA3}"/>
                </a:ext>
              </a:extLst>
            </p:cNvPr>
            <p:cNvSpPr>
              <a:spLocks noChangeArrowheads="1"/>
            </p:cNvSpPr>
            <p:nvPr/>
          </p:nvSpPr>
          <p:spPr bwMode="auto">
            <a:xfrm>
              <a:off x="4140" y="2679"/>
              <a:ext cx="1198" cy="146"/>
            </a:xfrm>
            <a:prstGeom prst="roundRect">
              <a:avLst>
                <a:gd name="adj" fmla="val 50000"/>
              </a:avLst>
            </a:prstGeom>
            <a:solidFill>
              <a:srgbClr val="DDDDDD"/>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42" name="AutoShape 213">
              <a:extLst>
                <a:ext uri="{FF2B5EF4-FFF2-40B4-BE49-F238E27FC236}">
                  <a16:creationId xmlns:a16="http://schemas.microsoft.com/office/drawing/2014/main" id="{7B9210ED-D802-C84E-8A67-93399801B5DA}"/>
                </a:ext>
              </a:extLst>
            </p:cNvPr>
            <p:cNvSpPr>
              <a:spLocks noChangeArrowheads="1"/>
            </p:cNvSpPr>
            <p:nvPr/>
          </p:nvSpPr>
          <p:spPr bwMode="auto">
            <a:xfrm>
              <a:off x="4203" y="2712"/>
              <a:ext cx="1072" cy="81"/>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43" name="Oval 214">
              <a:extLst>
                <a:ext uri="{FF2B5EF4-FFF2-40B4-BE49-F238E27FC236}">
                  <a16:creationId xmlns:a16="http://schemas.microsoft.com/office/drawing/2014/main" id="{552E77C8-7BFE-BF4D-8F0B-DF6513BE6459}"/>
                </a:ext>
              </a:extLst>
            </p:cNvPr>
            <p:cNvSpPr>
              <a:spLocks noChangeArrowheads="1"/>
            </p:cNvSpPr>
            <p:nvPr/>
          </p:nvSpPr>
          <p:spPr bwMode="auto">
            <a:xfrm>
              <a:off x="4310" y="2382"/>
              <a:ext cx="158" cy="146"/>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44" name="Oval 215">
              <a:extLst>
                <a:ext uri="{FF2B5EF4-FFF2-40B4-BE49-F238E27FC236}">
                  <a16:creationId xmlns:a16="http://schemas.microsoft.com/office/drawing/2014/main" id="{86496A7E-E21F-444D-B883-E410329FF242}"/>
                </a:ext>
              </a:extLst>
            </p:cNvPr>
            <p:cNvSpPr>
              <a:spLocks noChangeArrowheads="1"/>
            </p:cNvSpPr>
            <p:nvPr/>
          </p:nvSpPr>
          <p:spPr bwMode="auto">
            <a:xfrm>
              <a:off x="4487" y="2382"/>
              <a:ext cx="158" cy="146"/>
            </a:xfrm>
            <a:prstGeom prst="ellipse">
              <a:avLst/>
            </a:prstGeom>
            <a:solidFill>
              <a:srgbClr val="FF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Arial" charset="0"/>
                <a:ea typeface="ＭＳ Ｐゴシック" charset="0"/>
                <a:cs typeface="Arial" charset="0"/>
              </a:endParaRPr>
            </a:p>
          </p:txBody>
        </p:sp>
        <p:sp>
          <p:nvSpPr>
            <p:cNvPr id="245" name="Oval 216">
              <a:extLst>
                <a:ext uri="{FF2B5EF4-FFF2-40B4-BE49-F238E27FC236}">
                  <a16:creationId xmlns:a16="http://schemas.microsoft.com/office/drawing/2014/main" id="{555E4B0D-EDB2-D04B-B9AD-93FA92DDAA2D}"/>
                </a:ext>
              </a:extLst>
            </p:cNvPr>
            <p:cNvSpPr>
              <a:spLocks noChangeArrowheads="1"/>
            </p:cNvSpPr>
            <p:nvPr/>
          </p:nvSpPr>
          <p:spPr bwMode="auto">
            <a:xfrm>
              <a:off x="4663" y="2382"/>
              <a:ext cx="158" cy="140"/>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46" name="Rectangle 217">
              <a:extLst>
                <a:ext uri="{FF2B5EF4-FFF2-40B4-BE49-F238E27FC236}">
                  <a16:creationId xmlns:a16="http://schemas.microsoft.com/office/drawing/2014/main" id="{DE659B39-E72A-634A-A2AC-C4BA4DC9C619}"/>
                </a:ext>
              </a:extLst>
            </p:cNvPr>
            <p:cNvSpPr>
              <a:spLocks noChangeArrowheads="1"/>
            </p:cNvSpPr>
            <p:nvPr/>
          </p:nvSpPr>
          <p:spPr bwMode="auto">
            <a:xfrm>
              <a:off x="5061" y="1837"/>
              <a:ext cx="88" cy="761"/>
            </a:xfrm>
            <a:prstGeom prst="rect">
              <a:avLst/>
            </a:prstGeom>
            <a:solidFill>
              <a:srgbClr val="292929"/>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grpSp>
        <p:nvGrpSpPr>
          <p:cNvPr id="255" name="Group 176">
            <a:extLst>
              <a:ext uri="{FF2B5EF4-FFF2-40B4-BE49-F238E27FC236}">
                <a16:creationId xmlns:a16="http://schemas.microsoft.com/office/drawing/2014/main" id="{A688A9DA-2CE4-9245-B0CF-12C3AB6DA03D}"/>
              </a:ext>
            </a:extLst>
          </p:cNvPr>
          <p:cNvGrpSpPr>
            <a:grpSpLocks/>
          </p:cNvGrpSpPr>
          <p:nvPr/>
        </p:nvGrpSpPr>
        <p:grpSpPr bwMode="auto">
          <a:xfrm>
            <a:off x="1183088" y="1563001"/>
            <a:ext cx="4826032" cy="1719654"/>
            <a:chOff x="5" y="727"/>
            <a:chExt cx="2460" cy="1047"/>
          </a:xfrm>
        </p:grpSpPr>
        <p:sp>
          <p:nvSpPr>
            <p:cNvPr id="256" name="Text Box 45">
              <a:extLst>
                <a:ext uri="{FF2B5EF4-FFF2-40B4-BE49-F238E27FC236}">
                  <a16:creationId xmlns:a16="http://schemas.microsoft.com/office/drawing/2014/main" id="{08227C49-D6DA-834A-88D1-4F61E7C3A2C1}"/>
                </a:ext>
              </a:extLst>
            </p:cNvPr>
            <p:cNvSpPr txBox="1">
              <a:spLocks noChangeArrowheads="1"/>
            </p:cNvSpPr>
            <p:nvPr/>
          </p:nvSpPr>
          <p:spPr bwMode="auto">
            <a:xfrm>
              <a:off x="133" y="1101"/>
              <a:ext cx="2332" cy="621"/>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handle data from multiple</a:t>
              </a:r>
            </a:p>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sockets, add transport header (later used for demultiplexing)</a:t>
              </a:r>
            </a:p>
          </p:txBody>
        </p:sp>
        <p:sp>
          <p:nvSpPr>
            <p:cNvPr id="257" name="Rectangle 46">
              <a:extLst>
                <a:ext uri="{FF2B5EF4-FFF2-40B4-BE49-F238E27FC236}">
                  <a16:creationId xmlns:a16="http://schemas.microsoft.com/office/drawing/2014/main" id="{3B2C1C25-63A3-9D42-A34A-56DE5B3AC226}"/>
                </a:ext>
              </a:extLst>
            </p:cNvPr>
            <p:cNvSpPr>
              <a:spLocks noChangeArrowheads="1"/>
            </p:cNvSpPr>
            <p:nvPr/>
          </p:nvSpPr>
          <p:spPr bwMode="auto">
            <a:xfrm>
              <a:off x="5" y="901"/>
              <a:ext cx="2298" cy="873"/>
            </a:xfrm>
            <a:prstGeom prst="rect">
              <a:avLst/>
            </a:prstGeom>
            <a:noFill/>
            <a:ln w="19050">
              <a:solidFill>
                <a:srgbClr val="CC0000"/>
              </a:solidFill>
              <a:miter lim="800000"/>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panose="020F0502020204030204"/>
                <a:ea typeface="ＭＳ Ｐゴシック" charset="0"/>
                <a:cs typeface="+mn-cs"/>
              </a:endParaRPr>
            </a:p>
          </p:txBody>
        </p:sp>
        <p:grpSp>
          <p:nvGrpSpPr>
            <p:cNvPr id="258" name="Group 47">
              <a:extLst>
                <a:ext uri="{FF2B5EF4-FFF2-40B4-BE49-F238E27FC236}">
                  <a16:creationId xmlns:a16="http://schemas.microsoft.com/office/drawing/2014/main" id="{9141C6D7-5B52-C14E-B286-0BE1FAEACCB8}"/>
                </a:ext>
              </a:extLst>
            </p:cNvPr>
            <p:cNvGrpSpPr>
              <a:grpSpLocks/>
            </p:cNvGrpSpPr>
            <p:nvPr/>
          </p:nvGrpSpPr>
          <p:grpSpPr bwMode="auto">
            <a:xfrm>
              <a:off x="91" y="727"/>
              <a:ext cx="1854" cy="375"/>
              <a:chOff x="869" y="3567"/>
              <a:chExt cx="1780" cy="375"/>
            </a:xfrm>
          </p:grpSpPr>
          <p:sp>
            <p:nvSpPr>
              <p:cNvPr id="259" name="Rectangle 48">
                <a:extLst>
                  <a:ext uri="{FF2B5EF4-FFF2-40B4-BE49-F238E27FC236}">
                    <a16:creationId xmlns:a16="http://schemas.microsoft.com/office/drawing/2014/main" id="{9B8AF1CA-3C6F-F243-9464-0DF4CA71C4FF}"/>
                  </a:ext>
                </a:extLst>
              </p:cNvPr>
              <p:cNvSpPr>
                <a:spLocks noChangeArrowheads="1"/>
              </p:cNvSpPr>
              <p:nvPr/>
            </p:nvSpPr>
            <p:spPr bwMode="auto">
              <a:xfrm>
                <a:off x="1422" y="3732"/>
                <a:ext cx="1006" cy="210"/>
              </a:xfrm>
              <a:prstGeom prst="rect">
                <a:avLst/>
              </a:prstGeom>
              <a:solidFill>
                <a:schemeClr val="bg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panose="020F0502020204030204"/>
                  <a:ea typeface="ＭＳ Ｐゴシック" charset="0"/>
                  <a:cs typeface="+mn-cs"/>
                </a:endParaRPr>
              </a:p>
            </p:txBody>
          </p:sp>
          <p:sp>
            <p:nvSpPr>
              <p:cNvPr id="260" name="Text Box 49">
                <a:extLst>
                  <a:ext uri="{FF2B5EF4-FFF2-40B4-BE49-F238E27FC236}">
                    <a16:creationId xmlns:a16="http://schemas.microsoft.com/office/drawing/2014/main" id="{70A5AF43-DDA0-2A40-9B92-B39F358268CD}"/>
                  </a:ext>
                </a:extLst>
              </p:cNvPr>
              <p:cNvSpPr txBox="1">
                <a:spLocks noChangeArrowheads="1"/>
              </p:cNvSpPr>
              <p:nvPr/>
            </p:nvSpPr>
            <p:spPr bwMode="auto">
              <a:xfrm>
                <a:off x="869" y="3567"/>
                <a:ext cx="1780" cy="330"/>
              </a:xfrm>
              <a:prstGeom prst="rect">
                <a:avLst/>
              </a:prstGeom>
              <a:solidFill>
                <a:schemeClr val="bg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1" u="none" strike="noStrike" kern="1200" cap="none" spc="0" normalizeH="0" baseline="0" noProof="0" dirty="0">
                    <a:ln>
                      <a:noFill/>
                    </a:ln>
                    <a:solidFill>
                      <a:srgbClr val="CC0000"/>
                    </a:solidFill>
                    <a:effectLst/>
                    <a:uLnTx/>
                    <a:uFillTx/>
                    <a:latin typeface="Calibri" panose="020F0502020204030204"/>
                    <a:ea typeface="ＭＳ Ｐゴシック" charset="0"/>
                    <a:cs typeface="+mn-cs"/>
                  </a:rPr>
                  <a:t>multiplexing at sender:</a:t>
                </a:r>
              </a:p>
            </p:txBody>
          </p:sp>
        </p:grpSp>
      </p:grpSp>
      <p:sp>
        <p:nvSpPr>
          <p:cNvPr id="169" name="Freeform 142">
            <a:extLst>
              <a:ext uri="{FF2B5EF4-FFF2-40B4-BE49-F238E27FC236}">
                <a16:creationId xmlns:a16="http://schemas.microsoft.com/office/drawing/2014/main" id="{9633E13F-8D02-CA4B-A3EB-E64D4EB42802}"/>
              </a:ext>
            </a:extLst>
          </p:cNvPr>
          <p:cNvSpPr>
            <a:spLocks/>
          </p:cNvSpPr>
          <p:nvPr/>
        </p:nvSpPr>
        <p:spPr bwMode="auto">
          <a:xfrm>
            <a:off x="4198793" y="4458569"/>
            <a:ext cx="1962150" cy="1897063"/>
          </a:xfrm>
          <a:custGeom>
            <a:avLst/>
            <a:gdLst>
              <a:gd name="T0" fmla="*/ 0 w 1236"/>
              <a:gd name="T1" fmla="*/ 2147483647 h 1195"/>
              <a:gd name="T2" fmla="*/ 2147483647 w 1236"/>
              <a:gd name="T3" fmla="*/ 2147483647 h 1195"/>
              <a:gd name="T4" fmla="*/ 2147483647 w 1236"/>
              <a:gd name="T5" fmla="*/ 2147483647 h 1195"/>
              <a:gd name="T6" fmla="*/ 2147483647 w 1236"/>
              <a:gd name="T7" fmla="*/ 2147483647 h 1195"/>
              <a:gd name="T8" fmla="*/ 2147483647 w 1236"/>
              <a:gd name="T9" fmla="*/ 0 h 119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36" h="1195">
                <a:moveTo>
                  <a:pt x="0" y="202"/>
                </a:moveTo>
                <a:lnTo>
                  <a:pt x="6" y="1194"/>
                </a:lnTo>
                <a:lnTo>
                  <a:pt x="1236" y="1195"/>
                </a:lnTo>
                <a:lnTo>
                  <a:pt x="1227" y="150"/>
                </a:lnTo>
                <a:lnTo>
                  <a:pt x="1069" y="0"/>
                </a:lnTo>
              </a:path>
            </a:pathLst>
          </a:custGeom>
          <a:noFill/>
          <a:ln w="19050" cap="flat" cmpd="sng">
            <a:solidFill>
              <a:srgbClr val="000099"/>
            </a:solidFill>
            <a:prstDash val="solid"/>
            <a:round/>
            <a:headEnd type="triangl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68" name="Freeform 141">
            <a:extLst>
              <a:ext uri="{FF2B5EF4-FFF2-40B4-BE49-F238E27FC236}">
                <a16:creationId xmlns:a16="http://schemas.microsoft.com/office/drawing/2014/main" id="{68E70704-F4BA-164C-AD06-3859E25D67E2}"/>
              </a:ext>
            </a:extLst>
          </p:cNvPr>
          <p:cNvSpPr>
            <a:spLocks/>
          </p:cNvSpPr>
          <p:nvPr/>
        </p:nvSpPr>
        <p:spPr bwMode="auto">
          <a:xfrm>
            <a:off x="4135293" y="4433169"/>
            <a:ext cx="2160588" cy="1989138"/>
          </a:xfrm>
          <a:custGeom>
            <a:avLst/>
            <a:gdLst>
              <a:gd name="T0" fmla="*/ 0 w 1361"/>
              <a:gd name="T1" fmla="*/ 2147483647 h 1253"/>
              <a:gd name="T2" fmla="*/ 2147483647 w 1361"/>
              <a:gd name="T3" fmla="*/ 2147483647 h 1253"/>
              <a:gd name="T4" fmla="*/ 2147483647 w 1361"/>
              <a:gd name="T5" fmla="*/ 2147483647 h 1253"/>
              <a:gd name="T6" fmla="*/ 2147483647 w 1361"/>
              <a:gd name="T7" fmla="*/ 2147483647 h 1253"/>
              <a:gd name="T8" fmla="*/ 2147483647 w 1361"/>
              <a:gd name="T9" fmla="*/ 2147483647 h 1253"/>
              <a:gd name="T10" fmla="*/ 2147483647 w 1361"/>
              <a:gd name="T11" fmla="*/ 0 h 125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361" h="1253">
                <a:moveTo>
                  <a:pt x="0" y="216"/>
                </a:moveTo>
                <a:lnTo>
                  <a:pt x="7" y="1252"/>
                </a:lnTo>
                <a:lnTo>
                  <a:pt x="1320" y="1253"/>
                </a:lnTo>
                <a:lnTo>
                  <a:pt x="1361" y="1252"/>
                </a:lnTo>
                <a:lnTo>
                  <a:pt x="1353" y="114"/>
                </a:lnTo>
                <a:lnTo>
                  <a:pt x="1178" y="0"/>
                </a:lnTo>
              </a:path>
            </a:pathLst>
          </a:custGeom>
          <a:noFill/>
          <a:ln w="19050" cap="flat" cmpd="sng">
            <a:solidFill>
              <a:srgbClr val="000099"/>
            </a:solidFill>
            <a:prstDash val="solid"/>
            <a:round/>
            <a:headEnd type="none" w="med" len="med"/>
            <a:tailEnd type="triangl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7" name="Group 6"/>
          <p:cNvGrpSpPr/>
          <p:nvPr/>
        </p:nvGrpSpPr>
        <p:grpSpPr>
          <a:xfrm>
            <a:off x="4450940" y="4321755"/>
            <a:ext cx="3748969" cy="114880"/>
            <a:chOff x="4450940" y="4321755"/>
            <a:chExt cx="3748969" cy="114880"/>
          </a:xfrm>
        </p:grpSpPr>
        <p:sp>
          <p:nvSpPr>
            <p:cNvPr id="6" name="Left-Right Arrow 5"/>
            <p:cNvSpPr/>
            <p:nvPr/>
          </p:nvSpPr>
          <p:spPr>
            <a:xfrm rot="20821812">
              <a:off x="4450940" y="4321755"/>
              <a:ext cx="1216152" cy="99004"/>
            </a:xfrm>
            <a:prstGeom prst="leftRightArrow">
              <a:avLst/>
            </a:prstGeom>
            <a:solidFill>
              <a:srgbClr val="000090"/>
            </a:solidFill>
            <a:ln>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61" name="Left-Right Arrow 260"/>
            <p:cNvSpPr/>
            <p:nvPr/>
          </p:nvSpPr>
          <p:spPr>
            <a:xfrm rot="778188" flipV="1">
              <a:off x="6983757" y="4337631"/>
              <a:ext cx="1216152" cy="99004"/>
            </a:xfrm>
            <a:prstGeom prst="leftRightArrow">
              <a:avLst/>
            </a:prstGeom>
            <a:solidFill>
              <a:srgbClr val="000090"/>
            </a:solidFill>
            <a:ln>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sp>
        <p:nvSpPr>
          <p:cNvPr id="209" name="Slide Number Placeholder 2">
            <a:extLst>
              <a:ext uri="{FF2B5EF4-FFF2-40B4-BE49-F238E27FC236}">
                <a16:creationId xmlns:a16="http://schemas.microsoft.com/office/drawing/2014/main" id="{1BB112E7-9179-7C48-99F0-38E45F5BCFEB}"/>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16</a:t>
            </a:fld>
            <a:endParaRPr lang="en-US" dirty="0"/>
          </a:p>
        </p:txBody>
      </p:sp>
    </p:spTree>
    <p:extLst>
      <p:ext uri="{BB962C8B-B14F-4D97-AF65-F5344CB8AC3E}">
        <p14:creationId xmlns:p14="http://schemas.microsoft.com/office/powerpoint/2010/main" val="2972402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nodeType="clickEffect">
                                  <p:stCondLst>
                                    <p:cond delay="0"/>
                                  </p:stCondLst>
                                  <p:childTnLst>
                                    <p:animEffect transition="out" filter="dissolve">
                                      <p:cBhvr>
                                        <p:cTn id="11" dur="500"/>
                                        <p:tgtEl>
                                          <p:spTgt spid="7"/>
                                        </p:tgtEl>
                                      </p:cBhvr>
                                    </p:animEffect>
                                    <p:set>
                                      <p:cBhvr>
                                        <p:cTn id="12" dur="1" fill="hold">
                                          <p:stCondLst>
                                            <p:cond delay="499"/>
                                          </p:stCondLst>
                                        </p:cTn>
                                        <p:tgtEl>
                                          <p:spTgt spid="7"/>
                                        </p:tgtEl>
                                        <p:attrNameLst>
                                          <p:attrName>style.visibility</p:attrName>
                                        </p:attrNameLst>
                                      </p:cBhvr>
                                      <p:to>
                                        <p:strVal val="hidden"/>
                                      </p:to>
                                    </p:set>
                                  </p:childTnLst>
                                </p:cTn>
                              </p:par>
                              <p:par>
                                <p:cTn id="13" presetID="9" presetClass="entr" presetSubtype="0" fill="hold" nodeType="withEffect">
                                  <p:stCondLst>
                                    <p:cond delay="0"/>
                                  </p:stCondLst>
                                  <p:childTnLst>
                                    <p:set>
                                      <p:cBhvr>
                                        <p:cTn id="14" dur="1" fill="hold">
                                          <p:stCondLst>
                                            <p:cond delay="0"/>
                                          </p:stCondLst>
                                        </p:cTn>
                                        <p:tgtEl>
                                          <p:spTgt spid="255"/>
                                        </p:tgtEl>
                                        <p:attrNameLst>
                                          <p:attrName>style.visibility</p:attrName>
                                        </p:attrNameLst>
                                      </p:cBhvr>
                                      <p:to>
                                        <p:strVal val="visible"/>
                                      </p:to>
                                    </p:set>
                                    <p:animEffect transition="in" filter="dissolve">
                                      <p:cBhvr>
                                        <p:cTn id="15" dur="500"/>
                                        <p:tgtEl>
                                          <p:spTgt spid="255"/>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212"/>
                                        </p:tgtEl>
                                        <p:attrNameLst>
                                          <p:attrName>style.visibility</p:attrName>
                                        </p:attrNameLst>
                                      </p:cBhvr>
                                      <p:to>
                                        <p:strVal val="visible"/>
                                      </p:to>
                                    </p:set>
                                    <p:animEffect transition="in" filter="dissolve">
                                      <p:cBhvr>
                                        <p:cTn id="18" dur="500"/>
                                        <p:tgtEl>
                                          <p:spTgt spid="212"/>
                                        </p:tgtEl>
                                      </p:cBhvr>
                                    </p:animEffect>
                                  </p:childTnLst>
                                </p:cTn>
                              </p:par>
                              <p:par>
                                <p:cTn id="19" presetID="9"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dissolve">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213"/>
                                        </p:tgtEl>
                                        <p:attrNameLst>
                                          <p:attrName>style.visibility</p:attrName>
                                        </p:attrNameLst>
                                      </p:cBhvr>
                                      <p:to>
                                        <p:strVal val="visible"/>
                                      </p:to>
                                    </p:set>
                                  </p:childTnLst>
                                </p:cTn>
                              </p:par>
                              <p:par>
                                <p:cTn id="26" presetID="9" presetClass="entr" presetSubtype="0" fill="hold" nodeType="with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dissolve">
                                      <p:cBhvr>
                                        <p:cTn id="28" dur="500"/>
                                        <p:tgtEl>
                                          <p:spTgt spid="5"/>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168"/>
                                        </p:tgtEl>
                                        <p:attrNameLst>
                                          <p:attrName>style.visibility</p:attrName>
                                        </p:attrNameLst>
                                      </p:cBhvr>
                                      <p:to>
                                        <p:strVal val="visible"/>
                                      </p:to>
                                    </p:set>
                                    <p:animEffect transition="in" filter="dissolve">
                                      <p:cBhvr>
                                        <p:cTn id="31" dur="500"/>
                                        <p:tgtEl>
                                          <p:spTgt spid="168"/>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206"/>
                                        </p:tgtEl>
                                        <p:attrNameLst>
                                          <p:attrName>style.visibility</p:attrName>
                                        </p:attrNameLst>
                                      </p:cBhvr>
                                      <p:to>
                                        <p:strVal val="visible"/>
                                      </p:to>
                                    </p:set>
                                    <p:animEffect transition="in" filter="dissolve">
                                      <p:cBhvr>
                                        <p:cTn id="34" dur="500"/>
                                        <p:tgtEl>
                                          <p:spTgt spid="206"/>
                                        </p:tgtEl>
                                      </p:cBhvr>
                                    </p:animEffect>
                                  </p:childTnLst>
                                </p:cTn>
                              </p:par>
                              <p:par>
                                <p:cTn id="35" presetID="9" presetClass="exit" presetSubtype="0" fill="hold" grpId="0" nodeType="withEffect">
                                  <p:stCondLst>
                                    <p:cond delay="0"/>
                                  </p:stCondLst>
                                  <p:childTnLst>
                                    <p:animEffect transition="out" filter="dissolve">
                                      <p:cBhvr>
                                        <p:cTn id="36" dur="500"/>
                                        <p:tgtEl>
                                          <p:spTgt spid="169"/>
                                        </p:tgtEl>
                                      </p:cBhvr>
                                    </p:animEffect>
                                    <p:set>
                                      <p:cBhvr>
                                        <p:cTn id="37" dur="1" fill="hold">
                                          <p:stCondLst>
                                            <p:cond delay="499"/>
                                          </p:stCondLst>
                                        </p:cTn>
                                        <p:tgtEl>
                                          <p:spTgt spid="169"/>
                                        </p:tgtEl>
                                        <p:attrNameLst>
                                          <p:attrName>style.visibility</p:attrName>
                                        </p:attrNameLst>
                                      </p:cBhvr>
                                      <p:to>
                                        <p:strVal val="hidden"/>
                                      </p:to>
                                    </p:set>
                                  </p:childTnLst>
                                </p:cTn>
                              </p:par>
                              <p:par>
                                <p:cTn id="38" presetID="9" presetClass="exit" presetSubtype="0" fill="hold" nodeType="withEffect">
                                  <p:stCondLst>
                                    <p:cond delay="0"/>
                                  </p:stCondLst>
                                  <p:childTnLst>
                                    <p:animEffect transition="out" filter="dissolve">
                                      <p:cBhvr>
                                        <p:cTn id="39" dur="500"/>
                                        <p:tgtEl>
                                          <p:spTgt spid="8"/>
                                        </p:tgtEl>
                                      </p:cBhvr>
                                    </p:animEffect>
                                    <p:set>
                                      <p:cBhvr>
                                        <p:cTn id="40" dur="1" fill="hold">
                                          <p:stCondLst>
                                            <p:cond delay="499"/>
                                          </p:stCondLst>
                                        </p:cTn>
                                        <p:tgtEl>
                                          <p:spTgt spid="8"/>
                                        </p:tgtEl>
                                        <p:attrNameLst>
                                          <p:attrName>style.visibility</p:attrName>
                                        </p:attrNameLst>
                                      </p:cBhvr>
                                      <p:to>
                                        <p:strVal val="hidden"/>
                                      </p:to>
                                    </p:set>
                                  </p:childTnLst>
                                </p:cTn>
                              </p:par>
                              <p:par>
                                <p:cTn id="41" presetID="9" presetClass="exit" presetSubtype="0" fill="hold" grpId="1" nodeType="withEffect">
                                  <p:stCondLst>
                                    <p:cond delay="0"/>
                                  </p:stCondLst>
                                  <p:childTnLst>
                                    <p:animEffect transition="out" filter="dissolve">
                                      <p:cBhvr>
                                        <p:cTn id="42" dur="500"/>
                                        <p:tgtEl>
                                          <p:spTgt spid="212"/>
                                        </p:tgtEl>
                                      </p:cBhvr>
                                    </p:animEffect>
                                    <p:set>
                                      <p:cBhvr>
                                        <p:cTn id="43" dur="1" fill="hold">
                                          <p:stCondLst>
                                            <p:cond delay="499"/>
                                          </p:stCondLst>
                                        </p:cTn>
                                        <p:tgtEl>
                                          <p:spTgt spid="212"/>
                                        </p:tgtEl>
                                        <p:attrNameLst>
                                          <p:attrName>style.visibility</p:attrName>
                                        </p:attrNameLst>
                                      </p:cBhvr>
                                      <p:to>
                                        <p:strVal val="hidden"/>
                                      </p:to>
                                    </p:set>
                                  </p:childTnLst>
                                </p:cTn>
                              </p:par>
                              <p:par>
                                <p:cTn id="44" presetID="9" presetClass="exit" presetSubtype="0" fill="hold" nodeType="withEffect">
                                  <p:stCondLst>
                                    <p:cond delay="0"/>
                                  </p:stCondLst>
                                  <p:childTnLst>
                                    <p:animEffect transition="out" filter="dissolve">
                                      <p:cBhvr>
                                        <p:cTn id="45" dur="500"/>
                                        <p:tgtEl>
                                          <p:spTgt spid="255"/>
                                        </p:tgtEl>
                                      </p:cBhvr>
                                    </p:animEffect>
                                    <p:set>
                                      <p:cBhvr>
                                        <p:cTn id="46" dur="1" fill="hold">
                                          <p:stCondLst>
                                            <p:cond delay="499"/>
                                          </p:stCondLst>
                                        </p:cTn>
                                        <p:tgtEl>
                                          <p:spTgt spid="255"/>
                                        </p:tgtEl>
                                        <p:attrNameLst>
                                          <p:attrName>style.visibility</p:attrName>
                                        </p:attrNameLst>
                                      </p:cBhvr>
                                      <p:to>
                                        <p:strVal val="hidden"/>
                                      </p:to>
                                    </p:set>
                                  </p:childTnLst>
                                </p:cTn>
                              </p:par>
                              <p:par>
                                <p:cTn id="47" presetID="9" presetClass="exit" presetSubtype="0" fill="hold" grpId="0" nodeType="withEffect">
                                  <p:stCondLst>
                                    <p:cond delay="0"/>
                                  </p:stCondLst>
                                  <p:childTnLst>
                                    <p:animEffect transition="out" filter="dissolve">
                                      <p:cBhvr>
                                        <p:cTn id="48" dur="500"/>
                                        <p:tgtEl>
                                          <p:spTgt spid="207"/>
                                        </p:tgtEl>
                                      </p:cBhvr>
                                    </p:animEffect>
                                    <p:set>
                                      <p:cBhvr>
                                        <p:cTn id="49" dur="1" fill="hold">
                                          <p:stCondLst>
                                            <p:cond delay="499"/>
                                          </p:stCondLst>
                                        </p:cTn>
                                        <p:tgtEl>
                                          <p:spTgt spid="20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6" grpId="0" animBg="1"/>
      <p:bldP spid="207" grpId="0" animBg="1"/>
      <p:bldP spid="212" grpId="0" animBg="1"/>
      <p:bldP spid="212" grpId="1" animBg="1"/>
      <p:bldP spid="169" grpId="0" animBg="1"/>
      <p:bldP spid="168"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100625" cy="894622"/>
          </a:xfrm>
        </p:spPr>
        <p:txBody>
          <a:bodyPr>
            <a:normAutofit/>
          </a:bodyPr>
          <a:lstStyle/>
          <a:p>
            <a:r>
              <a:rPr lang="en-US" sz="4400" dirty="0"/>
              <a:t>How demultiplexing </a:t>
            </a:r>
            <a:r>
              <a:rPr lang="en-US" dirty="0"/>
              <a:t>w</a:t>
            </a:r>
            <a:r>
              <a:rPr lang="en-US" sz="4400" dirty="0"/>
              <a:t>orks</a:t>
            </a:r>
          </a:p>
        </p:txBody>
      </p:sp>
      <p:sp>
        <p:nvSpPr>
          <p:cNvPr id="277" name="Rectangle 23">
            <a:extLst>
              <a:ext uri="{FF2B5EF4-FFF2-40B4-BE49-F238E27FC236}">
                <a16:creationId xmlns:a16="http://schemas.microsoft.com/office/drawing/2014/main" id="{0F916DA5-15D2-0A42-8C9B-01DCE4B192B4}"/>
              </a:ext>
            </a:extLst>
          </p:cNvPr>
          <p:cNvSpPr txBox="1">
            <a:spLocks noChangeArrowheads="1"/>
          </p:cNvSpPr>
          <p:nvPr/>
        </p:nvSpPr>
        <p:spPr bwMode="auto">
          <a:xfrm>
            <a:off x="812799" y="1565761"/>
            <a:ext cx="5703304" cy="27908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284163" indent="-284163" algn="l" rtl="0" eaLnBrk="0" fontAlgn="base" hangingPunct="0">
              <a:lnSpc>
                <a:spcPct val="85000"/>
              </a:lnSpc>
              <a:spcBef>
                <a:spcPct val="20000"/>
              </a:spcBef>
              <a:spcAft>
                <a:spcPct val="0"/>
              </a:spcAft>
              <a:buClr>
                <a:srgbClr val="000099"/>
              </a:buClr>
              <a:buSzPct val="100000"/>
              <a:buFont typeface="Wingdings" pitchFamily="2" charset="2"/>
              <a:buChar char="§"/>
              <a:defRPr sz="2800">
                <a:solidFill>
                  <a:schemeClr val="tx1"/>
                </a:solidFill>
                <a:latin typeface="+mn-lt"/>
                <a:ea typeface="ＭＳ Ｐゴシック" charset="0"/>
                <a:cs typeface="ＭＳ Ｐゴシック" charset="0"/>
              </a:defRPr>
            </a:lvl1pPr>
            <a:lvl2pPr marL="687388" indent="-230188" algn="l" rtl="0" eaLnBrk="0" fontAlgn="base" hangingPunct="0">
              <a:lnSpc>
                <a:spcPct val="85000"/>
              </a:lnSpc>
              <a:spcBef>
                <a:spcPct val="20000"/>
              </a:spcBef>
              <a:spcAft>
                <a:spcPct val="0"/>
              </a:spcAft>
              <a:buClr>
                <a:srgbClr val="000099"/>
              </a:buClr>
              <a:buFont typeface="Arial" panose="020B0604020202020204" pitchFamily="34" charset="0"/>
              <a:buChar char="•"/>
              <a:defRPr sz="2400">
                <a:solidFill>
                  <a:schemeClr val="tx1"/>
                </a:solidFill>
                <a:latin typeface="+mn-lt"/>
                <a:ea typeface="ＭＳ Ｐゴシック" charset="0"/>
              </a:defRPr>
            </a:lvl2pPr>
            <a:lvl3pPr marL="1143000" indent="-228600" algn="l" rtl="0" eaLnBrk="0" fontAlgn="base" hangingPunct="0">
              <a:spcBef>
                <a:spcPct val="20000"/>
              </a:spcBef>
              <a:spcAft>
                <a:spcPct val="0"/>
              </a:spcAft>
              <a:buChar char="•"/>
              <a:defRPr sz="2000">
                <a:solidFill>
                  <a:schemeClr val="tx1"/>
                </a:solidFill>
                <a:latin typeface="+mn-lt"/>
                <a:ea typeface="ＭＳ Ｐゴシック" charset="0"/>
              </a:defRPr>
            </a:lvl3pPr>
            <a:lvl4pPr marL="1600200" indent="-228600" algn="l" rtl="0" eaLnBrk="0" fontAlgn="base" hangingPunct="0">
              <a:spcBef>
                <a:spcPct val="20000"/>
              </a:spcBef>
              <a:spcAft>
                <a:spcPct val="0"/>
              </a:spcAft>
              <a:buChar char="–"/>
              <a:defRPr sz="1800">
                <a:solidFill>
                  <a:schemeClr val="tx1"/>
                </a:solidFill>
                <a:latin typeface="Times New Roman" pitchFamily="-109" charset="0"/>
                <a:ea typeface="ＭＳ Ｐゴシック" charset="0"/>
              </a:defRPr>
            </a:lvl4pPr>
            <a:lvl5pPr marL="2057400" indent="-228600" algn="l" rtl="0" eaLnBrk="0" fontAlgn="base" hangingPunct="0">
              <a:spcBef>
                <a:spcPct val="20000"/>
              </a:spcBef>
              <a:spcAft>
                <a:spcPct val="0"/>
              </a:spcAft>
              <a:buChar char="»"/>
              <a:defRPr sz="1800">
                <a:solidFill>
                  <a:schemeClr val="tx1"/>
                </a:solidFill>
                <a:latin typeface="Times New Roman" pitchFamily="-109" charset="0"/>
                <a:ea typeface="ＭＳ Ｐゴシック" charset="0"/>
              </a:defRPr>
            </a:lvl5pPr>
            <a:lvl6pPr marL="2514600" indent="-228600" algn="l" rtl="0" eaLnBrk="0" fontAlgn="base" hangingPunct="0">
              <a:spcBef>
                <a:spcPct val="20000"/>
              </a:spcBef>
              <a:spcAft>
                <a:spcPct val="0"/>
              </a:spcAft>
              <a:buChar char="»"/>
              <a:defRPr sz="1800">
                <a:solidFill>
                  <a:schemeClr val="tx1"/>
                </a:solidFill>
                <a:latin typeface="Times New Roman" pitchFamily="-109" charset="0"/>
              </a:defRPr>
            </a:lvl6pPr>
            <a:lvl7pPr marL="2971800" indent="-228600" algn="l" rtl="0" eaLnBrk="0" fontAlgn="base" hangingPunct="0">
              <a:spcBef>
                <a:spcPct val="20000"/>
              </a:spcBef>
              <a:spcAft>
                <a:spcPct val="0"/>
              </a:spcAft>
              <a:buChar char="»"/>
              <a:defRPr sz="1800">
                <a:solidFill>
                  <a:schemeClr val="tx1"/>
                </a:solidFill>
                <a:latin typeface="Times New Roman" pitchFamily="-109" charset="0"/>
              </a:defRPr>
            </a:lvl7pPr>
            <a:lvl8pPr marL="3429000" indent="-228600" algn="l" rtl="0" eaLnBrk="0" fontAlgn="base" hangingPunct="0">
              <a:spcBef>
                <a:spcPct val="20000"/>
              </a:spcBef>
              <a:spcAft>
                <a:spcPct val="0"/>
              </a:spcAft>
              <a:buChar char="»"/>
              <a:defRPr sz="1800">
                <a:solidFill>
                  <a:schemeClr val="tx1"/>
                </a:solidFill>
                <a:latin typeface="Times New Roman" pitchFamily="-109" charset="0"/>
              </a:defRPr>
            </a:lvl8pPr>
            <a:lvl9pPr marL="3886200" indent="-228600" algn="l" rtl="0" eaLnBrk="0" fontAlgn="base" hangingPunct="0">
              <a:spcBef>
                <a:spcPct val="20000"/>
              </a:spcBef>
              <a:spcAft>
                <a:spcPct val="0"/>
              </a:spcAft>
              <a:buChar char="»"/>
              <a:defRPr sz="1800">
                <a:solidFill>
                  <a:schemeClr val="tx1"/>
                </a:solidFill>
                <a:latin typeface="Times New Roman" pitchFamily="-109" charset="0"/>
              </a:defRPr>
            </a:lvl9pPr>
          </a:lstStyle>
          <a:p>
            <a:pPr marL="284163" marR="0" lvl="0" indent="-284163" algn="l" defTabSz="914400" rtl="0" eaLnBrk="0" fontAlgn="base" latinLnBrk="0" hangingPunct="0">
              <a:lnSpc>
                <a:spcPct val="85000"/>
              </a:lnSpc>
              <a:spcBef>
                <a:spcPct val="20000"/>
              </a:spcBef>
              <a:spcAft>
                <a:spcPct val="0"/>
              </a:spcAft>
              <a:buClr>
                <a:srgbClr val="000099"/>
              </a:buClr>
              <a:buSzPct val="100000"/>
              <a:buFont typeface="Wingdings" charset="2"/>
              <a:buChar char="§"/>
              <a:tabLst/>
              <a:defRPr/>
            </a:pPr>
            <a:r>
              <a:rPr kumimoji="0" lang="en-US" sz="32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rPr>
              <a:t>host receives IP datagrams</a:t>
            </a:r>
          </a:p>
          <a:p>
            <a:pPr marL="687388" marR="0" lvl="1" indent="-230188" algn="l" defTabSz="914400" rtl="0" eaLnBrk="0" fontAlgn="base" latinLnBrk="0" hangingPunct="0">
              <a:lnSpc>
                <a:spcPct val="85000"/>
              </a:lnSpc>
              <a:spcBef>
                <a:spcPct val="20000"/>
              </a:spcBef>
              <a:spcAft>
                <a:spcPct val="0"/>
              </a:spcAft>
              <a:buClr>
                <a:srgbClr val="000099"/>
              </a:buClr>
              <a:buSzTx/>
              <a:buFont typeface="Arial"/>
              <a:buChar char="•"/>
              <a:tabLst/>
              <a:defRPr/>
            </a:pPr>
            <a:r>
              <a:rPr kumimoji="0" lang="en-US" sz="28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rPr>
              <a:t>each datagram has source IP address, destination IP address</a:t>
            </a:r>
          </a:p>
          <a:p>
            <a:pPr marL="687388" marR="0" lvl="1" indent="-230188" algn="l" defTabSz="914400" rtl="0" eaLnBrk="0" fontAlgn="base" latinLnBrk="0" hangingPunct="0">
              <a:lnSpc>
                <a:spcPct val="85000"/>
              </a:lnSpc>
              <a:spcBef>
                <a:spcPct val="20000"/>
              </a:spcBef>
              <a:spcAft>
                <a:spcPct val="0"/>
              </a:spcAft>
              <a:buClr>
                <a:srgbClr val="000099"/>
              </a:buClr>
              <a:buSzTx/>
              <a:buFont typeface="Arial"/>
              <a:buChar char="•"/>
              <a:tabLst/>
              <a:defRPr/>
            </a:pPr>
            <a:r>
              <a:rPr kumimoji="0" lang="en-US" sz="28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rPr>
              <a:t>each datagram carries one transport-layer segment</a:t>
            </a:r>
          </a:p>
          <a:p>
            <a:pPr marL="687388" marR="0" lvl="1" indent="-230188" algn="l" defTabSz="914400" rtl="0" eaLnBrk="0" fontAlgn="base" latinLnBrk="0" hangingPunct="0">
              <a:lnSpc>
                <a:spcPct val="85000"/>
              </a:lnSpc>
              <a:spcBef>
                <a:spcPct val="20000"/>
              </a:spcBef>
              <a:spcAft>
                <a:spcPct val="0"/>
              </a:spcAft>
              <a:buClr>
                <a:srgbClr val="000099"/>
              </a:buClr>
              <a:buSzTx/>
              <a:buFont typeface="Arial"/>
              <a:buChar char="•"/>
              <a:tabLst/>
              <a:defRPr/>
            </a:pPr>
            <a:r>
              <a:rPr kumimoji="0" lang="en-US" sz="28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rPr>
              <a:t>each segment has source, destination port number </a:t>
            </a:r>
          </a:p>
          <a:p>
            <a:pPr marL="284163" marR="0" lvl="0" indent="-284163" algn="l" defTabSz="914400" rtl="0" eaLnBrk="0" fontAlgn="base" latinLnBrk="0" hangingPunct="0">
              <a:lnSpc>
                <a:spcPct val="85000"/>
              </a:lnSpc>
              <a:spcBef>
                <a:spcPct val="20000"/>
              </a:spcBef>
              <a:spcAft>
                <a:spcPct val="0"/>
              </a:spcAft>
              <a:buClr>
                <a:srgbClr val="000099"/>
              </a:buClr>
              <a:buSzPct val="100000"/>
              <a:buFont typeface="Wingdings" charset="2"/>
              <a:buChar char="§"/>
              <a:tabLst/>
              <a:defRPr/>
            </a:pPr>
            <a:r>
              <a:rPr kumimoji="0" lang="en-US" sz="32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rPr>
              <a:t>host uses </a:t>
            </a:r>
            <a:r>
              <a:rPr kumimoji="0" lang="en-US" sz="3200" b="0" i="1" u="none" strike="noStrike" kern="0" cap="none" spc="0" normalizeH="0" baseline="0" noProof="0" dirty="0">
                <a:ln>
                  <a:noFill/>
                </a:ln>
                <a:solidFill>
                  <a:srgbClr val="CC0000"/>
                </a:solidFill>
                <a:effectLst/>
                <a:uLnTx/>
                <a:uFillTx/>
                <a:latin typeface="Calibri" panose="020F0502020204030204"/>
                <a:ea typeface="ＭＳ Ｐゴシック" charset="0"/>
                <a:cs typeface="+mn-cs"/>
              </a:rPr>
              <a:t>IP addresses &amp; port numbers</a:t>
            </a:r>
            <a:r>
              <a:rPr kumimoji="0" lang="en-US" sz="32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rPr>
              <a:t> to direct segment to appropriate socket</a:t>
            </a:r>
          </a:p>
        </p:txBody>
      </p:sp>
      <p:grpSp>
        <p:nvGrpSpPr>
          <p:cNvPr id="5" name="Group 4"/>
          <p:cNvGrpSpPr/>
          <p:nvPr/>
        </p:nvGrpSpPr>
        <p:grpSpPr>
          <a:xfrm>
            <a:off x="7543216" y="1704452"/>
            <a:ext cx="3414712" cy="4121150"/>
            <a:chOff x="7543216" y="1704452"/>
            <a:chExt cx="3414712" cy="4121150"/>
          </a:xfrm>
        </p:grpSpPr>
        <p:sp>
          <p:nvSpPr>
            <p:cNvPr id="275" name="Rectangle 75">
              <a:extLst>
                <a:ext uri="{FF2B5EF4-FFF2-40B4-BE49-F238E27FC236}">
                  <a16:creationId xmlns:a16="http://schemas.microsoft.com/office/drawing/2014/main" id="{FCCA66F1-5923-DC45-83A7-1942BA80E808}"/>
                </a:ext>
              </a:extLst>
            </p:cNvPr>
            <p:cNvSpPr>
              <a:spLocks noChangeArrowheads="1"/>
            </p:cNvSpPr>
            <p:nvPr/>
          </p:nvSpPr>
          <p:spPr bwMode="auto">
            <a:xfrm>
              <a:off x="7633703" y="2048939"/>
              <a:ext cx="3324225" cy="3200400"/>
            </a:xfrm>
            <a:prstGeom prst="rect">
              <a:avLst/>
            </a:prstGeom>
            <a:solidFill>
              <a:srgbClr val="000099"/>
            </a:solidFill>
            <a:ln>
              <a:noFill/>
            </a:ln>
            <a:effectLst/>
            <a:extLst>
              <a:ext uri="{91240B29-F687-4f45-9708-019B960494DF}">
                <a14:hiddenLine xmlns="" xmlns:a14="http://schemas.microsoft.com/office/drawing/2010/main" w="1905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276" name="Rectangle 65">
              <a:extLst>
                <a:ext uri="{FF2B5EF4-FFF2-40B4-BE49-F238E27FC236}">
                  <a16:creationId xmlns:a16="http://schemas.microsoft.com/office/drawing/2014/main" id="{325B2818-1D14-0544-87D5-B34939698E97}"/>
                </a:ext>
              </a:extLst>
            </p:cNvPr>
            <p:cNvSpPr>
              <a:spLocks noChangeArrowheads="1"/>
            </p:cNvSpPr>
            <p:nvPr/>
          </p:nvSpPr>
          <p:spPr bwMode="auto">
            <a:xfrm>
              <a:off x="7557503" y="2144189"/>
              <a:ext cx="3324225" cy="3200400"/>
            </a:xfrm>
            <a:prstGeom prst="rect">
              <a:avLst/>
            </a:prstGeom>
            <a:solidFill>
              <a:srgbClr val="FFFFFF"/>
            </a:solidFill>
            <a:ln w="19050">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78" name="Text Box 63">
              <a:extLst>
                <a:ext uri="{FF2B5EF4-FFF2-40B4-BE49-F238E27FC236}">
                  <a16:creationId xmlns:a16="http://schemas.microsoft.com/office/drawing/2014/main" id="{0308811F-F83C-684C-9A70-7056E7030121}"/>
                </a:ext>
              </a:extLst>
            </p:cNvPr>
            <p:cNvSpPr txBox="1">
              <a:spLocks noChangeArrowheads="1"/>
            </p:cNvSpPr>
            <p:nvPr/>
          </p:nvSpPr>
          <p:spPr bwMode="auto">
            <a:xfrm>
              <a:off x="7597191" y="2156889"/>
              <a:ext cx="1563687" cy="36671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CC0000"/>
                  </a:solidFill>
                  <a:effectLst/>
                  <a:uLnTx/>
                  <a:uFillTx/>
                  <a:latin typeface="Tahoma" charset="0"/>
                  <a:ea typeface="ＭＳ Ｐゴシック" charset="0"/>
                  <a:cs typeface="+mn-cs"/>
                </a:rPr>
                <a:t>source port #</a:t>
              </a:r>
              <a:endParaRPr kumimoji="0" lang="en-US" sz="2400" b="0" i="0" u="none" strike="noStrike" kern="0" cap="none" spc="0" normalizeH="0" baseline="0" noProof="0">
                <a:ln>
                  <a:noFill/>
                </a:ln>
                <a:solidFill>
                  <a:srgbClr val="CC0000"/>
                </a:solidFill>
                <a:effectLst/>
                <a:uLnTx/>
                <a:uFillTx/>
                <a:latin typeface="Tahoma" charset="0"/>
                <a:ea typeface="ＭＳ Ｐゴシック" charset="0"/>
                <a:cs typeface="+mn-cs"/>
              </a:endParaRPr>
            </a:p>
          </p:txBody>
        </p:sp>
        <p:sp>
          <p:nvSpPr>
            <p:cNvPr id="279" name="Text Box 64">
              <a:extLst>
                <a:ext uri="{FF2B5EF4-FFF2-40B4-BE49-F238E27FC236}">
                  <a16:creationId xmlns:a16="http://schemas.microsoft.com/office/drawing/2014/main" id="{DFDB1254-258A-D74F-9312-2F08048EE0A6}"/>
                </a:ext>
              </a:extLst>
            </p:cNvPr>
            <p:cNvSpPr txBox="1">
              <a:spLocks noChangeArrowheads="1"/>
            </p:cNvSpPr>
            <p:nvPr/>
          </p:nvSpPr>
          <p:spPr bwMode="auto">
            <a:xfrm>
              <a:off x="9383128" y="2156889"/>
              <a:ext cx="1328738" cy="36671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CC0000"/>
                  </a:solidFill>
                  <a:effectLst/>
                  <a:uLnTx/>
                  <a:uFillTx/>
                  <a:latin typeface="Tahoma" charset="0"/>
                  <a:ea typeface="ＭＳ Ｐゴシック" charset="0"/>
                  <a:cs typeface="+mn-cs"/>
                </a:rPr>
                <a:t>dest port #</a:t>
              </a:r>
              <a:endParaRPr kumimoji="0" lang="en-US" sz="2400" b="0" i="0" u="none" strike="noStrike" kern="0" cap="none" spc="0" normalizeH="0" baseline="0" noProof="0">
                <a:ln>
                  <a:noFill/>
                </a:ln>
                <a:solidFill>
                  <a:srgbClr val="CC0000"/>
                </a:solidFill>
                <a:effectLst/>
                <a:uLnTx/>
                <a:uFillTx/>
                <a:latin typeface="Tahoma" charset="0"/>
                <a:ea typeface="ＭＳ Ｐゴシック" charset="0"/>
                <a:cs typeface="+mn-cs"/>
              </a:endParaRPr>
            </a:p>
          </p:txBody>
        </p:sp>
        <p:sp>
          <p:nvSpPr>
            <p:cNvPr id="280" name="Line 66">
              <a:extLst>
                <a:ext uri="{FF2B5EF4-FFF2-40B4-BE49-F238E27FC236}">
                  <a16:creationId xmlns:a16="http://schemas.microsoft.com/office/drawing/2014/main" id="{7758F487-6FB2-F34B-84F0-976833827475}"/>
                </a:ext>
              </a:extLst>
            </p:cNvPr>
            <p:cNvSpPr>
              <a:spLocks noChangeShapeType="1"/>
            </p:cNvSpPr>
            <p:nvPr/>
          </p:nvSpPr>
          <p:spPr bwMode="auto">
            <a:xfrm flipV="1">
              <a:off x="7547978" y="2544239"/>
              <a:ext cx="3328988" cy="0"/>
            </a:xfrm>
            <a:prstGeom prst="line">
              <a:avLst/>
            </a:prstGeom>
            <a:noFill/>
            <a:ln w="1905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81" name="Line 68">
              <a:extLst>
                <a:ext uri="{FF2B5EF4-FFF2-40B4-BE49-F238E27FC236}">
                  <a16:creationId xmlns:a16="http://schemas.microsoft.com/office/drawing/2014/main" id="{A9895192-7D02-2F4C-B006-EAE3FEF5F7A4}"/>
                </a:ext>
              </a:extLst>
            </p:cNvPr>
            <p:cNvSpPr>
              <a:spLocks noChangeShapeType="1"/>
            </p:cNvSpPr>
            <p:nvPr/>
          </p:nvSpPr>
          <p:spPr bwMode="auto">
            <a:xfrm flipV="1">
              <a:off x="7557503" y="3534839"/>
              <a:ext cx="3324225" cy="0"/>
            </a:xfrm>
            <a:prstGeom prst="line">
              <a:avLst/>
            </a:prstGeom>
            <a:noFill/>
            <a:ln w="1905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82" name="Line 69">
              <a:extLst>
                <a:ext uri="{FF2B5EF4-FFF2-40B4-BE49-F238E27FC236}">
                  <a16:creationId xmlns:a16="http://schemas.microsoft.com/office/drawing/2014/main" id="{7ABA37B1-9C1B-8F43-9F10-44126FAB2D3C}"/>
                </a:ext>
              </a:extLst>
            </p:cNvPr>
            <p:cNvSpPr>
              <a:spLocks noChangeShapeType="1"/>
            </p:cNvSpPr>
            <p:nvPr/>
          </p:nvSpPr>
          <p:spPr bwMode="auto">
            <a:xfrm flipV="1">
              <a:off x="9195803" y="2144189"/>
              <a:ext cx="0" cy="395288"/>
            </a:xfrm>
            <a:prstGeom prst="line">
              <a:avLst/>
            </a:prstGeom>
            <a:noFill/>
            <a:ln w="1905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83" name="Text Box 70">
              <a:extLst>
                <a:ext uri="{FF2B5EF4-FFF2-40B4-BE49-F238E27FC236}">
                  <a16:creationId xmlns:a16="http://schemas.microsoft.com/office/drawing/2014/main" id="{B3C9350B-DCA6-5E4A-91AA-5C2AD14EC263}"/>
                </a:ext>
              </a:extLst>
            </p:cNvPr>
            <p:cNvSpPr txBox="1">
              <a:spLocks noChangeArrowheads="1"/>
            </p:cNvSpPr>
            <p:nvPr/>
          </p:nvSpPr>
          <p:spPr bwMode="auto">
            <a:xfrm>
              <a:off x="8740191" y="1704452"/>
              <a:ext cx="863600" cy="36671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rPr>
                <a:t>32 bits</a:t>
              </a: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84" name="Line 71">
              <a:extLst>
                <a:ext uri="{FF2B5EF4-FFF2-40B4-BE49-F238E27FC236}">
                  <a16:creationId xmlns:a16="http://schemas.microsoft.com/office/drawing/2014/main" id="{D16D54C4-5717-9E46-AA93-1E6BB3430444}"/>
                </a:ext>
              </a:extLst>
            </p:cNvPr>
            <p:cNvSpPr>
              <a:spLocks noChangeShapeType="1"/>
            </p:cNvSpPr>
            <p:nvPr/>
          </p:nvSpPr>
          <p:spPr bwMode="auto">
            <a:xfrm>
              <a:off x="9653003" y="1910827"/>
              <a:ext cx="1200150" cy="4762"/>
            </a:xfrm>
            <a:prstGeom prst="line">
              <a:avLst/>
            </a:prstGeom>
            <a:noFill/>
            <a:ln w="19050">
              <a:solidFill>
                <a:srgbClr val="00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85" name="Line 72">
              <a:extLst>
                <a:ext uri="{FF2B5EF4-FFF2-40B4-BE49-F238E27FC236}">
                  <a16:creationId xmlns:a16="http://schemas.microsoft.com/office/drawing/2014/main" id="{332269D9-54A4-6446-BBAD-BD3F06A73E96}"/>
                </a:ext>
              </a:extLst>
            </p:cNvPr>
            <p:cNvSpPr>
              <a:spLocks noChangeShapeType="1"/>
            </p:cNvSpPr>
            <p:nvPr/>
          </p:nvSpPr>
          <p:spPr bwMode="auto">
            <a:xfrm rot="10800000">
              <a:off x="7543216" y="1920352"/>
              <a:ext cx="1128712" cy="0"/>
            </a:xfrm>
            <a:prstGeom prst="line">
              <a:avLst/>
            </a:prstGeom>
            <a:noFill/>
            <a:ln w="19050">
              <a:solidFill>
                <a:srgbClr val="00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86" name="Text Box 73">
              <a:extLst>
                <a:ext uri="{FF2B5EF4-FFF2-40B4-BE49-F238E27FC236}">
                  <a16:creationId xmlns:a16="http://schemas.microsoft.com/office/drawing/2014/main" id="{8F7D97AE-E89E-684A-9571-5959DA8E3347}"/>
                </a:ext>
              </a:extLst>
            </p:cNvPr>
            <p:cNvSpPr txBox="1">
              <a:spLocks noChangeArrowheads="1"/>
            </p:cNvSpPr>
            <p:nvPr/>
          </p:nvSpPr>
          <p:spPr bwMode="auto">
            <a:xfrm>
              <a:off x="8451266" y="3865039"/>
              <a:ext cx="1389062" cy="100647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Tahoma" charset="0"/>
                  <a:ea typeface="ＭＳ Ｐゴシック" charset="0"/>
                  <a:cs typeface="+mn-cs"/>
                </a:rPr>
                <a:t>application</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Tahoma" charset="0"/>
                  <a:ea typeface="ＭＳ Ｐゴシック" charset="0"/>
                  <a:cs typeface="+mn-cs"/>
                </a:rPr>
                <a:t>data </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Tahoma" charset="0"/>
                  <a:ea typeface="ＭＳ Ｐゴシック" charset="0"/>
                  <a:cs typeface="+mn-cs"/>
                </a:rPr>
                <a:t>(payload)</a:t>
              </a:r>
              <a:endParaRPr kumimoji="0" lang="en-US" sz="24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87" name="Text Box 74">
              <a:extLst>
                <a:ext uri="{FF2B5EF4-FFF2-40B4-BE49-F238E27FC236}">
                  <a16:creationId xmlns:a16="http://schemas.microsoft.com/office/drawing/2014/main" id="{A5362E3E-8643-6A43-A4FE-BD56FF4F0BD3}"/>
                </a:ext>
              </a:extLst>
            </p:cNvPr>
            <p:cNvSpPr txBox="1">
              <a:spLocks noChangeArrowheads="1"/>
            </p:cNvSpPr>
            <p:nvPr/>
          </p:nvSpPr>
          <p:spPr bwMode="auto">
            <a:xfrm>
              <a:off x="8067091" y="2898252"/>
              <a:ext cx="2290762" cy="39687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000000"/>
                  </a:solidFill>
                  <a:effectLst/>
                  <a:uLnTx/>
                  <a:uFillTx/>
                  <a:latin typeface="Tahoma" charset="0"/>
                  <a:ea typeface="ＭＳ Ｐゴシック" charset="0"/>
                  <a:cs typeface="+mn-cs"/>
                </a:rPr>
                <a:t>other header fields</a:t>
              </a: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88" name="Text Box 76">
              <a:extLst>
                <a:ext uri="{FF2B5EF4-FFF2-40B4-BE49-F238E27FC236}">
                  <a16:creationId xmlns:a16="http://schemas.microsoft.com/office/drawing/2014/main" id="{2FE71CF3-191A-C44F-839C-1CF4D7DFFAA5}"/>
                </a:ext>
              </a:extLst>
            </p:cNvPr>
            <p:cNvSpPr txBox="1">
              <a:spLocks noChangeArrowheads="1"/>
            </p:cNvSpPr>
            <p:nvPr/>
          </p:nvSpPr>
          <p:spPr bwMode="auto">
            <a:xfrm>
              <a:off x="7770228" y="5428727"/>
              <a:ext cx="3060700" cy="39687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000000"/>
                  </a:solidFill>
                  <a:effectLst/>
                  <a:uLnTx/>
                  <a:uFillTx/>
                  <a:latin typeface="Tahoma" charset="0"/>
                  <a:ea typeface="ＭＳ Ｐゴシック" charset="0"/>
                  <a:cs typeface="+mn-cs"/>
                </a:rPr>
                <a:t>TCP/UDP segment format</a:t>
              </a: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4" name="Oval 3"/>
          <p:cNvSpPr/>
          <p:nvPr/>
        </p:nvSpPr>
        <p:spPr>
          <a:xfrm>
            <a:off x="7299923" y="1976355"/>
            <a:ext cx="2083205" cy="689091"/>
          </a:xfrm>
          <a:prstGeom prst="ellipse">
            <a:avLst/>
          </a:prstGeom>
          <a:noFill/>
          <a:ln w="38100">
            <a:solidFill>
              <a:srgbClr val="CD0004"/>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9" name="Oval 18"/>
          <p:cNvSpPr/>
          <p:nvPr/>
        </p:nvSpPr>
        <p:spPr>
          <a:xfrm>
            <a:off x="9014727" y="1985006"/>
            <a:ext cx="2083205" cy="689091"/>
          </a:xfrm>
          <a:prstGeom prst="ellipse">
            <a:avLst/>
          </a:prstGeom>
          <a:noFill/>
          <a:ln w="38100">
            <a:solidFill>
              <a:srgbClr val="CD0004"/>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0" name="Slide Number Placeholder 2">
            <a:extLst>
              <a:ext uri="{FF2B5EF4-FFF2-40B4-BE49-F238E27FC236}">
                <a16:creationId xmlns:a16="http://schemas.microsoft.com/office/drawing/2014/main" id="{CB301DF9-007E-7F42-9982-6FB05291D925}"/>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17</a:t>
            </a:fld>
            <a:endParaRPr lang="en-US" dirty="0"/>
          </a:p>
        </p:txBody>
      </p:sp>
    </p:spTree>
    <p:extLst>
      <p:ext uri="{BB962C8B-B14F-4D97-AF65-F5344CB8AC3E}">
        <p14:creationId xmlns:p14="http://schemas.microsoft.com/office/powerpoint/2010/main" val="38505494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dissolv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dissolve">
                                      <p:cBhvr>
                                        <p:cTn id="1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9"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100625" cy="894622"/>
          </a:xfrm>
        </p:spPr>
        <p:txBody>
          <a:bodyPr>
            <a:normAutofit/>
          </a:bodyPr>
          <a:lstStyle/>
          <a:p>
            <a:r>
              <a:rPr lang="en-US" sz="4400" dirty="0"/>
              <a:t>Connectionless demultiplexing</a:t>
            </a:r>
          </a:p>
        </p:txBody>
      </p:sp>
      <p:sp>
        <p:nvSpPr>
          <p:cNvPr id="18" name="Rectangle 3">
            <a:extLst>
              <a:ext uri="{FF2B5EF4-FFF2-40B4-BE49-F238E27FC236}">
                <a16:creationId xmlns:a16="http://schemas.microsoft.com/office/drawing/2014/main" id="{5E258CE6-39AA-994E-A005-93DEFB62A33E}"/>
              </a:ext>
            </a:extLst>
          </p:cNvPr>
          <p:cNvSpPr txBox="1">
            <a:spLocks noChangeArrowheads="1"/>
          </p:cNvSpPr>
          <p:nvPr/>
        </p:nvSpPr>
        <p:spPr>
          <a:xfrm>
            <a:off x="798689" y="1523600"/>
            <a:ext cx="5254159" cy="2113756"/>
          </a:xfrm>
          <a:prstGeom prst="rect">
            <a:avLst/>
          </a:prstGeom>
        </p:spPr>
        <p:txBody>
          <a:bodyPr vert="horz" lIns="91440" tIns="45720" rIns="91440" bIns="45720" rtlCol="0">
            <a:normAutofit fontScale="92500" lnSpcReduction="10000"/>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7150" marR="0" lvl="0" indent="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kumimoji="0" lang="en-US" sz="3500" b="0" i="1" u="none" strike="noStrike" kern="1200" cap="none" spc="0" normalizeH="0" baseline="0" noProof="0" dirty="0">
                <a:ln>
                  <a:noFill/>
                </a:ln>
                <a:solidFill>
                  <a:prstClr val="black"/>
                </a:solidFill>
                <a:effectLst/>
                <a:uLnTx/>
                <a:uFillTx/>
                <a:latin typeface="Calibri" panose="020F0502020204030204"/>
                <a:ea typeface="+mn-ea"/>
                <a:cs typeface="+mn-cs"/>
              </a:rPr>
              <a:t>Recall:</a:t>
            </a:r>
            <a:r>
              <a:rPr kumimoji="0" lang="en-US" sz="3500" b="0" i="0" u="none" strike="noStrike" kern="1200" cap="none" spc="0" normalizeH="0" baseline="0" noProof="0" dirty="0">
                <a:ln>
                  <a:noFill/>
                </a:ln>
                <a:solidFill>
                  <a:prstClr val="black"/>
                </a:solidFill>
                <a:effectLst/>
                <a:uLnTx/>
                <a:uFillTx/>
                <a:latin typeface="Calibri" panose="020F0502020204030204"/>
                <a:ea typeface="+mn-ea"/>
                <a:cs typeface="+mn-cs"/>
              </a:rPr>
              <a:t> </a:t>
            </a:r>
          </a:p>
          <a:p>
            <a:pPr marL="347663" marR="0" lvl="0" indent="-290513" algn="l" defTabSz="914400" rtl="0" eaLnBrk="1" fontAlgn="auto" latinLnBrk="0" hangingPunct="1">
              <a:lnSpc>
                <a:spcPct val="90000"/>
              </a:lnSpc>
              <a:spcBef>
                <a:spcPts val="1000"/>
              </a:spcBef>
              <a:spcAft>
                <a:spcPts val="0"/>
              </a:spcAft>
              <a:buClr>
                <a:srgbClr val="0000A3"/>
              </a:buClr>
              <a:buSzTx/>
              <a:buFont typeface="Wingdings" charset="2"/>
              <a:buChar char="§"/>
              <a:tabLst/>
              <a:defRPr/>
            </a:pPr>
            <a:r>
              <a:rPr kumimoji="0" lang="en-US" sz="3500" b="0" i="0" u="none" strike="noStrike" kern="1200" cap="none" spc="0" normalizeH="0" baseline="0" noProof="0" dirty="0">
                <a:ln>
                  <a:noFill/>
                </a:ln>
                <a:solidFill>
                  <a:prstClr val="black"/>
                </a:solidFill>
                <a:effectLst/>
                <a:uLnTx/>
                <a:uFillTx/>
                <a:latin typeface="Calibri" panose="020F0502020204030204"/>
                <a:ea typeface="+mn-ea"/>
                <a:cs typeface="+mn-cs"/>
              </a:rPr>
              <a:t>when creating socket, must specify </a:t>
            </a:r>
            <a:r>
              <a:rPr kumimoji="0" lang="en-US" sz="3500" b="0" i="1" u="none" strike="noStrike" kern="1200" cap="none" spc="0" normalizeH="0" baseline="0" noProof="0" dirty="0">
                <a:ln>
                  <a:noFill/>
                </a:ln>
                <a:solidFill>
                  <a:srgbClr val="CD0004"/>
                </a:solidFill>
                <a:effectLst/>
                <a:uLnTx/>
                <a:uFillTx/>
                <a:latin typeface="Calibri" panose="020F0502020204030204"/>
                <a:ea typeface="+mn-ea"/>
                <a:cs typeface="+mn-cs"/>
              </a:rPr>
              <a:t>host-local </a:t>
            </a:r>
            <a:r>
              <a:rPr kumimoji="0" lang="en-US" sz="3500" b="0" i="0" u="none" strike="noStrike" kern="1200" cap="none" spc="0" normalizeH="0" baseline="0" noProof="0" dirty="0">
                <a:ln>
                  <a:noFill/>
                </a:ln>
                <a:solidFill>
                  <a:prstClr val="black"/>
                </a:solidFill>
                <a:effectLst/>
                <a:uLnTx/>
                <a:uFillTx/>
                <a:latin typeface="Calibri" panose="020F0502020204030204"/>
                <a:ea typeface="+mn-ea"/>
                <a:cs typeface="+mn-cs"/>
              </a:rPr>
              <a:t>port #:</a:t>
            </a:r>
          </a:p>
          <a:p>
            <a:pPr marL="347663" marR="0" lvl="0" indent="-290513" algn="l" defTabSz="914400" rtl="0" eaLnBrk="1" fontAlgn="auto" latinLnBrk="0" hangingPunct="1">
              <a:lnSpc>
                <a:spcPct val="90000"/>
              </a:lnSpc>
              <a:spcBef>
                <a:spcPts val="1000"/>
              </a:spcBef>
              <a:spcAft>
                <a:spcPts val="0"/>
              </a:spcAft>
              <a:buClr>
                <a:srgbClr val="0000A3"/>
              </a:buClr>
              <a:buSzTx/>
              <a:buFont typeface="Wingdings" charset="0"/>
              <a:buNone/>
              <a:tabLst/>
              <a:defRPr/>
            </a:pPr>
            <a:r>
              <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2400" b="0" i="0" u="none" strike="noStrike" kern="1200" cap="none" spc="0" normalizeH="0" baseline="0" noProof="0" dirty="0" err="1">
                <a:ln>
                  <a:noFill/>
                </a:ln>
                <a:solidFill>
                  <a:prstClr val="black"/>
                </a:solidFill>
                <a:effectLst/>
                <a:uLnTx/>
                <a:uFillTx/>
                <a:latin typeface="Courier" pitchFamily="2" charset="0"/>
                <a:ea typeface="+mn-ea"/>
                <a:cs typeface="+mn-cs"/>
              </a:rPr>
              <a:t>DatagramSocket</a:t>
            </a:r>
            <a:r>
              <a:rPr kumimoji="0" lang="en-US" sz="2400" b="0" i="0" u="none" strike="noStrike" kern="1200" cap="none" spc="0" normalizeH="0" baseline="0" noProof="0" dirty="0">
                <a:ln>
                  <a:noFill/>
                </a:ln>
                <a:solidFill>
                  <a:prstClr val="black"/>
                </a:solidFill>
                <a:effectLst/>
                <a:uLnTx/>
                <a:uFillTx/>
                <a:latin typeface="Courier" pitchFamily="2" charset="0"/>
                <a:ea typeface="+mn-ea"/>
                <a:cs typeface="+mn-cs"/>
              </a:rPr>
              <a:t> mySocket1        = new </a:t>
            </a:r>
            <a:r>
              <a:rPr kumimoji="0" lang="en-US" sz="2400" b="0" i="0" u="none" strike="noStrike" kern="1200" cap="none" spc="0" normalizeH="0" baseline="0" noProof="0" dirty="0" err="1">
                <a:ln>
                  <a:noFill/>
                </a:ln>
                <a:solidFill>
                  <a:prstClr val="black"/>
                </a:solidFill>
                <a:effectLst/>
                <a:uLnTx/>
                <a:uFillTx/>
                <a:latin typeface="Courier" pitchFamily="2" charset="0"/>
                <a:ea typeface="+mn-ea"/>
                <a:cs typeface="+mn-cs"/>
              </a:rPr>
              <a:t>DatagramSocket</a:t>
            </a:r>
            <a:r>
              <a:rPr kumimoji="0" lang="en-US" sz="2400" b="0" i="0" u="none" strike="noStrike" kern="1200" cap="none" spc="0" normalizeH="0" baseline="0" noProof="0" dirty="0">
                <a:ln>
                  <a:noFill/>
                </a:ln>
                <a:solidFill>
                  <a:prstClr val="black"/>
                </a:solidFill>
                <a:effectLst/>
                <a:uLnTx/>
                <a:uFillTx/>
                <a:latin typeface="Courier" pitchFamily="2" charset="0"/>
                <a:ea typeface="+mn-ea"/>
                <a:cs typeface="+mn-cs"/>
              </a:rPr>
              <a:t>(</a:t>
            </a:r>
            <a:r>
              <a:rPr kumimoji="0" lang="en-US" sz="2400" b="0" i="0" u="none" strike="noStrike" kern="1200" cap="none" spc="0" normalizeH="0" baseline="0" noProof="0" dirty="0">
                <a:ln>
                  <a:noFill/>
                </a:ln>
                <a:solidFill>
                  <a:srgbClr val="CC0000"/>
                </a:solidFill>
                <a:effectLst/>
                <a:uLnTx/>
                <a:uFillTx/>
                <a:latin typeface="Courier" pitchFamily="2" charset="0"/>
                <a:ea typeface="+mn-ea"/>
                <a:cs typeface="+mn-cs"/>
              </a:rPr>
              <a:t>12534</a:t>
            </a:r>
            <a:r>
              <a:rPr kumimoji="0" lang="en-US" sz="2400" b="0" i="0" u="none" strike="noStrike" kern="1200" cap="none" spc="0" normalizeH="0" baseline="0" noProof="0" dirty="0">
                <a:ln>
                  <a:noFill/>
                </a:ln>
                <a:solidFill>
                  <a:prstClr val="black"/>
                </a:solidFill>
                <a:effectLst/>
                <a:uLnTx/>
                <a:uFillTx/>
                <a:latin typeface="Courier" pitchFamily="2" charset="0"/>
                <a:ea typeface="+mn-ea"/>
                <a:cs typeface="+mn-cs"/>
              </a:rPr>
              <a:t>);</a:t>
            </a:r>
          </a:p>
          <a:p>
            <a:pPr marL="347663" marR="0" lvl="0" indent="-290513" algn="l" defTabSz="914400" rtl="0" eaLnBrk="1" fontAlgn="auto" latinLnBrk="0" hangingPunct="1">
              <a:lnSpc>
                <a:spcPct val="90000"/>
              </a:lnSpc>
              <a:spcBef>
                <a:spcPts val="1000"/>
              </a:spcBef>
              <a:spcAft>
                <a:spcPts val="0"/>
              </a:spcAft>
              <a:buClr>
                <a:srgbClr val="0000A3"/>
              </a:buClr>
              <a:buSzTx/>
              <a:buFont typeface="Wingdings" charset="0"/>
              <a:buNone/>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9" name="Rectangle 105">
            <a:extLst>
              <a:ext uri="{FF2B5EF4-FFF2-40B4-BE49-F238E27FC236}">
                <a16:creationId xmlns:a16="http://schemas.microsoft.com/office/drawing/2014/main" id="{86EE0BD4-F2E4-AA4C-ABE7-69DA3D493545}"/>
              </a:ext>
            </a:extLst>
          </p:cNvPr>
          <p:cNvSpPr txBox="1">
            <a:spLocks noChangeArrowheads="1"/>
          </p:cNvSpPr>
          <p:nvPr/>
        </p:nvSpPr>
        <p:spPr>
          <a:xfrm>
            <a:off x="6774662" y="1514612"/>
            <a:ext cx="4894407" cy="2368550"/>
          </a:xfrm>
          <a:prstGeom prst="rect">
            <a:avLst/>
          </a:prstGeom>
        </p:spPr>
        <p:txBody>
          <a:bodyPr vert="horz" lIns="91440" tIns="45720" rIns="91440" bIns="45720" rtlCol="0">
            <a:normAutofit fontScale="92500" lnSpcReduction="10000"/>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30175" marR="0" lvl="0" indent="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when receiving host receives </a:t>
            </a:r>
            <a:r>
              <a:rPr kumimoji="0" lang="en-US" sz="3200" b="0" i="1" u="none" strike="noStrike" kern="1200" cap="none" spc="0" normalizeH="0" baseline="0" noProof="0" dirty="0">
                <a:ln>
                  <a:noFill/>
                </a:ln>
                <a:solidFill>
                  <a:prstClr val="black"/>
                </a:solidFill>
                <a:effectLst/>
                <a:uLnTx/>
                <a:uFillTx/>
                <a:latin typeface="Calibri" panose="020F0502020204030204"/>
                <a:ea typeface="+mn-ea"/>
                <a:cs typeface="+mn-cs"/>
              </a:rPr>
              <a:t>UDP </a:t>
            </a: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segment:</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checks destination port # in segment</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directs UDP segment to socket with that port #</a:t>
            </a:r>
          </a:p>
        </p:txBody>
      </p:sp>
      <p:sp>
        <p:nvSpPr>
          <p:cNvPr id="20" name="Rectangle 108">
            <a:extLst>
              <a:ext uri="{FF2B5EF4-FFF2-40B4-BE49-F238E27FC236}">
                <a16:creationId xmlns:a16="http://schemas.microsoft.com/office/drawing/2014/main" id="{D64D1D76-B139-F94A-A00F-C768B6656938}"/>
              </a:ext>
            </a:extLst>
          </p:cNvPr>
          <p:cNvSpPr>
            <a:spLocks noChangeArrowheads="1"/>
          </p:cNvSpPr>
          <p:nvPr/>
        </p:nvSpPr>
        <p:spPr bwMode="auto">
          <a:xfrm>
            <a:off x="883807" y="3328506"/>
            <a:ext cx="5227637" cy="275181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347663" marR="0" lvl="0" indent="-290513" algn="l" defTabSz="914400" rtl="0" eaLnBrk="1" fontAlgn="auto" latinLnBrk="0" hangingPunct="1">
              <a:lnSpc>
                <a:spcPct val="85000"/>
              </a:lnSpc>
              <a:spcBef>
                <a:spcPct val="20000"/>
              </a:spcBef>
              <a:spcAft>
                <a:spcPts val="0"/>
              </a:spcAft>
              <a:buClr>
                <a:srgbClr val="000099"/>
              </a:buClr>
              <a:buSzPct val="65000"/>
              <a:buFont typeface="Wingdings" charset="0"/>
              <a:buChar char="v"/>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endParaRPr>
          </a:p>
          <a:p>
            <a:pPr marL="292100" marR="0" lvl="0" indent="-292100" algn="l" defTabSz="914400" rtl="0" eaLnBrk="1" fontAlgn="auto" latinLnBrk="0" hangingPunct="1">
              <a:lnSpc>
                <a:spcPct val="85000"/>
              </a:lnSpc>
              <a:spcBef>
                <a:spcPct val="20000"/>
              </a:spcBef>
              <a:spcAft>
                <a:spcPts val="0"/>
              </a:spcAft>
              <a:buClr>
                <a:srgbClr val="000099"/>
              </a:buClr>
              <a:buSzPct val="100000"/>
              <a:buFont typeface="Wingdings" charset="2"/>
              <a:buChar char="§"/>
              <a:tabLst/>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when creating datagram to send into UDP socket, must specify</a:t>
            </a:r>
          </a:p>
          <a:p>
            <a:pPr marL="858838" marR="0" lvl="1" indent="-239713" algn="l" defTabSz="914400" rtl="0" eaLnBrk="1" fontAlgn="auto" latinLnBrk="0" hangingPunct="1">
              <a:lnSpc>
                <a:spcPct val="85000"/>
              </a:lnSpc>
              <a:spcBef>
                <a:spcPct val="20000"/>
              </a:spcBef>
              <a:spcAft>
                <a:spcPts val="0"/>
              </a:spcAft>
              <a:buClr>
                <a:srgbClr val="000099"/>
              </a:buClr>
              <a:buSzTx/>
              <a:buFont typeface="Arial"/>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destination IP address</a:t>
            </a:r>
          </a:p>
          <a:p>
            <a:pPr marL="858838" marR="0" lvl="1" indent="-239713" algn="l" defTabSz="914400" rtl="0" eaLnBrk="1" fontAlgn="auto" latinLnBrk="0" hangingPunct="1">
              <a:lnSpc>
                <a:spcPct val="85000"/>
              </a:lnSpc>
              <a:spcBef>
                <a:spcPct val="20000"/>
              </a:spcBef>
              <a:spcAft>
                <a:spcPts val="0"/>
              </a:spcAft>
              <a:buClr>
                <a:srgbClr val="000099"/>
              </a:buClr>
              <a:buSzTx/>
              <a:buFont typeface="Arial"/>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destination port #</a:t>
            </a:r>
          </a:p>
        </p:txBody>
      </p:sp>
      <p:sp>
        <p:nvSpPr>
          <p:cNvPr id="21" name="Rectangle 111">
            <a:extLst>
              <a:ext uri="{FF2B5EF4-FFF2-40B4-BE49-F238E27FC236}">
                <a16:creationId xmlns:a16="http://schemas.microsoft.com/office/drawing/2014/main" id="{1D23ED05-24C1-E24F-9A5D-E84D26B5270D}"/>
              </a:ext>
            </a:extLst>
          </p:cNvPr>
          <p:cNvSpPr>
            <a:spLocks noChangeArrowheads="1"/>
          </p:cNvSpPr>
          <p:nvPr/>
        </p:nvSpPr>
        <p:spPr bwMode="auto">
          <a:xfrm>
            <a:off x="6349002" y="4420787"/>
            <a:ext cx="5188153" cy="233688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ctr" defTabSz="914400" rtl="0" eaLnBrk="1" fontAlgn="auto" latinLnBrk="0" hangingPunct="1">
              <a:lnSpc>
                <a:spcPct val="90000"/>
              </a:lnSpc>
              <a:spcBef>
                <a:spcPct val="20000"/>
              </a:spcBef>
              <a:spcAft>
                <a:spcPts val="0"/>
              </a:spcAft>
              <a:buClr>
                <a:srgbClr val="000099"/>
              </a:buClr>
              <a:buSzPct val="65000"/>
              <a:buFont typeface="Wingdings" charset="0"/>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IP/UDP datagrams with </a:t>
            </a:r>
            <a:r>
              <a:rPr kumimoji="0" lang="en-US" sz="2800" b="0" i="1" u="none" strike="noStrike" kern="1200" cap="none" spc="0" normalizeH="0" baseline="0" noProof="0" dirty="0">
                <a:ln>
                  <a:noFill/>
                </a:ln>
                <a:solidFill>
                  <a:srgbClr val="CC0000"/>
                </a:solidFill>
                <a:effectLst/>
                <a:uLnTx/>
                <a:uFillTx/>
                <a:latin typeface="Calibri" panose="020F0502020204030204"/>
                <a:ea typeface="ＭＳ Ｐゴシック" charset="0"/>
                <a:cs typeface="+mn-cs"/>
              </a:rPr>
              <a:t>same </a:t>
            </a:r>
            <a:r>
              <a:rPr kumimoji="0" lang="en-US" sz="2800" b="0" i="1" u="none" strike="noStrike" kern="1200" cap="none" spc="0" normalizeH="0" baseline="0" noProof="0" dirty="0" err="1">
                <a:ln>
                  <a:noFill/>
                </a:ln>
                <a:solidFill>
                  <a:srgbClr val="CC0000"/>
                </a:solidFill>
                <a:effectLst/>
                <a:uLnTx/>
                <a:uFillTx/>
                <a:latin typeface="Calibri" panose="020F0502020204030204"/>
                <a:ea typeface="ＭＳ Ｐゴシック" charset="0"/>
                <a:cs typeface="+mn-cs"/>
              </a:rPr>
              <a:t>dest</a:t>
            </a:r>
            <a:r>
              <a:rPr kumimoji="0" lang="en-US" sz="2800" b="0" i="1" u="none" strike="noStrike" kern="1200" cap="none" spc="0" normalizeH="0" baseline="0" noProof="0" dirty="0">
                <a:ln>
                  <a:noFill/>
                </a:ln>
                <a:solidFill>
                  <a:srgbClr val="CC0000"/>
                </a:solidFill>
                <a:effectLst/>
                <a:uLnTx/>
                <a:uFillTx/>
                <a:latin typeface="Calibri" panose="020F0502020204030204"/>
                <a:ea typeface="ＭＳ Ｐゴシック" charset="0"/>
                <a:cs typeface="+mn-cs"/>
              </a:rPr>
              <a:t>. port #,</a:t>
            </a:r>
            <a:r>
              <a:rPr kumimoji="0" lang="en-US" sz="28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 but different source IP addresses and/or source port numbers will be directed to </a:t>
            </a:r>
            <a:r>
              <a:rPr kumimoji="0" lang="en-US" sz="2800" b="0" i="1" u="none" strike="noStrike" kern="1200" cap="none" spc="0" normalizeH="0" baseline="0" noProof="0" dirty="0">
                <a:ln>
                  <a:noFill/>
                </a:ln>
                <a:solidFill>
                  <a:srgbClr val="CC0000"/>
                </a:solidFill>
                <a:effectLst/>
                <a:uLnTx/>
                <a:uFillTx/>
                <a:latin typeface="Calibri" panose="020F0502020204030204"/>
                <a:ea typeface="ＭＳ Ｐゴシック" charset="0"/>
                <a:cs typeface="+mn-cs"/>
              </a:rPr>
              <a:t>same socket </a:t>
            </a:r>
            <a:r>
              <a:rPr kumimoji="0" lang="en-US" sz="28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at receiving host</a:t>
            </a:r>
          </a:p>
        </p:txBody>
      </p:sp>
      <p:sp>
        <p:nvSpPr>
          <p:cNvPr id="23" name="AutoShape 113">
            <a:extLst>
              <a:ext uri="{FF2B5EF4-FFF2-40B4-BE49-F238E27FC236}">
                <a16:creationId xmlns:a16="http://schemas.microsoft.com/office/drawing/2014/main" id="{AE0FE900-8538-8F4F-BD27-2C9A09F232E9}"/>
              </a:ext>
            </a:extLst>
          </p:cNvPr>
          <p:cNvSpPr>
            <a:spLocks noChangeArrowheads="1"/>
          </p:cNvSpPr>
          <p:nvPr/>
        </p:nvSpPr>
        <p:spPr bwMode="auto">
          <a:xfrm rot="5400000">
            <a:off x="8662884" y="3896801"/>
            <a:ext cx="560388" cy="311150"/>
          </a:xfrm>
          <a:prstGeom prst="rightArrow">
            <a:avLst>
              <a:gd name="adj1" fmla="val 50000"/>
              <a:gd name="adj2" fmla="val 45026"/>
            </a:avLst>
          </a:prstGeom>
          <a:solidFill>
            <a:srgbClr val="CC0000"/>
          </a:solidFill>
          <a:ln w="9525">
            <a:solidFill>
              <a:srgbClr val="CC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panose="020F0502020204030204"/>
              <a:ea typeface="ＭＳ Ｐゴシック" charset="0"/>
              <a:cs typeface="+mn-cs"/>
            </a:endParaRPr>
          </a:p>
        </p:txBody>
      </p:sp>
      <p:sp>
        <p:nvSpPr>
          <p:cNvPr id="4" name="Oval 3">
            <a:extLst>
              <a:ext uri="{FF2B5EF4-FFF2-40B4-BE49-F238E27FC236}">
                <a16:creationId xmlns:a16="http://schemas.microsoft.com/office/drawing/2014/main" id="{7E32E731-A5B9-B44F-853B-A87FFA65AAE0}"/>
              </a:ext>
            </a:extLst>
          </p:cNvPr>
          <p:cNvSpPr/>
          <p:nvPr/>
        </p:nvSpPr>
        <p:spPr>
          <a:xfrm>
            <a:off x="4202130" y="2887038"/>
            <a:ext cx="1909314" cy="996124"/>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9" name="Slide Number Placeholder 2">
            <a:extLst>
              <a:ext uri="{FF2B5EF4-FFF2-40B4-BE49-F238E27FC236}">
                <a16:creationId xmlns:a16="http://schemas.microsoft.com/office/drawing/2014/main" id="{86F80CC4-FDCF-FF42-8BB3-8A9B1A2B5D65}"/>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18</a:t>
            </a:fld>
            <a:endParaRPr lang="en-US" dirty="0"/>
          </a:p>
        </p:txBody>
      </p:sp>
    </p:spTree>
    <p:extLst>
      <p:ext uri="{BB962C8B-B14F-4D97-AF65-F5344CB8AC3E}">
        <p14:creationId xmlns:p14="http://schemas.microsoft.com/office/powerpoint/2010/main" val="1538930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dissolve">
                                      <p:cBhvr>
                                        <p:cTn id="12" dur="500"/>
                                        <p:tgtEl>
                                          <p:spTgt spid="20"/>
                                        </p:tgtEl>
                                      </p:cBhvr>
                                    </p:animEffect>
                                  </p:childTnLst>
                                </p:cTn>
                              </p:par>
                              <p:par>
                                <p:cTn id="13" presetID="9" presetClass="exit" presetSubtype="0" fill="hold" grpId="1" nodeType="withEffect">
                                  <p:stCondLst>
                                    <p:cond delay="0"/>
                                  </p:stCondLst>
                                  <p:childTnLst>
                                    <p:animEffect transition="out" filter="dissolve">
                                      <p:cBhvr>
                                        <p:cTn id="14" dur="500"/>
                                        <p:tgtEl>
                                          <p:spTgt spid="4"/>
                                        </p:tgtEl>
                                      </p:cBhvr>
                                    </p:animEffect>
                                    <p:set>
                                      <p:cBhvr>
                                        <p:cTn id="15" dur="1" fill="hold">
                                          <p:stCondLst>
                                            <p:cond delay="499"/>
                                          </p:stCondLst>
                                        </p:cTn>
                                        <p:tgtEl>
                                          <p:spTgt spid="4"/>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dissolve">
                                      <p:cBhvr>
                                        <p:cTn id="20" dur="500"/>
                                        <p:tgtEl>
                                          <p:spTgt spid="19"/>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21"/>
                                        </p:tgtEl>
                                        <p:attrNameLst>
                                          <p:attrName>style.visibility</p:attrName>
                                        </p:attrNameLst>
                                      </p:cBhvr>
                                      <p:to>
                                        <p:strVal val="visible"/>
                                      </p:to>
                                    </p:set>
                                    <p:animEffect transition="in" filter="dissolve">
                                      <p:cBhvr>
                                        <p:cTn id="25" dur="500"/>
                                        <p:tgtEl>
                                          <p:spTgt spid="21"/>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23"/>
                                        </p:tgtEl>
                                        <p:attrNameLst>
                                          <p:attrName>style.visibility</p:attrName>
                                        </p:attrNameLst>
                                      </p:cBhvr>
                                      <p:to>
                                        <p:strVal val="visible"/>
                                      </p:to>
                                    </p:set>
                                    <p:animEffect transition="in" filter="dissolve">
                                      <p:cBhvr>
                                        <p:cTn id="28"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1" grpId="0"/>
      <p:bldP spid="23" grpId="0" animBg="1"/>
      <p:bldP spid="4" grpId="0" animBg="1"/>
      <p:bldP spid="4" grpId="1"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100625" cy="894622"/>
          </a:xfrm>
        </p:spPr>
        <p:txBody>
          <a:bodyPr>
            <a:normAutofit/>
          </a:bodyPr>
          <a:lstStyle/>
          <a:p>
            <a:r>
              <a:rPr lang="en-US" sz="4400" dirty="0"/>
              <a:t>Connectionless demultiplexing: an example</a:t>
            </a:r>
          </a:p>
        </p:txBody>
      </p:sp>
      <p:sp>
        <p:nvSpPr>
          <p:cNvPr id="138" name="Rectangle 44">
            <a:extLst>
              <a:ext uri="{FF2B5EF4-FFF2-40B4-BE49-F238E27FC236}">
                <a16:creationId xmlns:a16="http://schemas.microsoft.com/office/drawing/2014/main" id="{E4FB09F6-4D90-9944-956D-25B59CB77E40}"/>
              </a:ext>
            </a:extLst>
          </p:cNvPr>
          <p:cNvSpPr txBox="1">
            <a:spLocks noChangeArrowheads="1"/>
          </p:cNvSpPr>
          <p:nvPr/>
        </p:nvSpPr>
        <p:spPr bwMode="auto">
          <a:xfrm>
            <a:off x="4598987" y="1387147"/>
            <a:ext cx="4217987" cy="7254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284163" indent="-284163" algn="l" rtl="0" eaLnBrk="0" fontAlgn="base" hangingPunct="0">
              <a:lnSpc>
                <a:spcPct val="85000"/>
              </a:lnSpc>
              <a:spcBef>
                <a:spcPct val="20000"/>
              </a:spcBef>
              <a:spcAft>
                <a:spcPct val="0"/>
              </a:spcAft>
              <a:buClr>
                <a:srgbClr val="000099"/>
              </a:buClr>
              <a:buSzPct val="100000"/>
              <a:buFont typeface="Wingdings" pitchFamily="2" charset="2"/>
              <a:buChar char="§"/>
              <a:defRPr sz="3200">
                <a:solidFill>
                  <a:schemeClr val="tx1"/>
                </a:solidFill>
                <a:latin typeface="+mn-lt"/>
                <a:ea typeface="ＭＳ Ｐゴシック" charset="0"/>
                <a:cs typeface="ＭＳ Ｐゴシック" charset="0"/>
              </a:defRPr>
            </a:lvl1pPr>
            <a:lvl2pPr marL="687388" indent="-230188" algn="l" rtl="0" eaLnBrk="0" fontAlgn="base" hangingPunct="0">
              <a:lnSpc>
                <a:spcPct val="85000"/>
              </a:lnSpc>
              <a:spcBef>
                <a:spcPct val="20000"/>
              </a:spcBef>
              <a:spcAft>
                <a:spcPct val="0"/>
              </a:spcAft>
              <a:buClr>
                <a:srgbClr val="000099"/>
              </a:buClr>
              <a:buFont typeface="Arial" panose="020B0604020202020204" pitchFamily="34" charset="0"/>
              <a:buChar char="•"/>
              <a:defRPr sz="2800">
                <a:solidFill>
                  <a:schemeClr val="tx1"/>
                </a:solidFill>
                <a:latin typeface="+mn-lt"/>
                <a:ea typeface="ＭＳ Ｐゴシック" charset="0"/>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0"/>
              </a:defRPr>
            </a:lvl3pPr>
            <a:lvl4pPr marL="1600200" indent="-228600" algn="l" rtl="0" eaLnBrk="0" fontAlgn="base" hangingPunct="0">
              <a:spcBef>
                <a:spcPct val="20000"/>
              </a:spcBef>
              <a:spcAft>
                <a:spcPct val="0"/>
              </a:spcAft>
              <a:buChar char="–"/>
              <a:defRPr sz="2000">
                <a:solidFill>
                  <a:schemeClr val="tx1"/>
                </a:solidFill>
                <a:latin typeface="Times New Roman" pitchFamily="-109" charset="0"/>
                <a:ea typeface="ＭＳ Ｐゴシック" charset="0"/>
              </a:defRPr>
            </a:lvl4pPr>
            <a:lvl5pPr marL="2057400" indent="-228600" algn="l" rtl="0" eaLnBrk="0" fontAlgn="base" hangingPunct="0">
              <a:spcBef>
                <a:spcPct val="20000"/>
              </a:spcBef>
              <a:spcAft>
                <a:spcPct val="0"/>
              </a:spcAft>
              <a:buChar char="»"/>
              <a:defRPr sz="2000">
                <a:solidFill>
                  <a:schemeClr val="tx1"/>
                </a:solidFill>
                <a:latin typeface="Times New Roman" pitchFamily="-109" charset="0"/>
                <a:ea typeface="ＭＳ Ｐゴシック" charset="0"/>
              </a:defRPr>
            </a:lvl5pPr>
            <a:lvl6pPr marL="2514600" indent="-228600" algn="l" rtl="0" eaLnBrk="0" fontAlgn="base" hangingPunct="0">
              <a:spcBef>
                <a:spcPct val="20000"/>
              </a:spcBef>
              <a:spcAft>
                <a:spcPct val="0"/>
              </a:spcAft>
              <a:buChar char="»"/>
              <a:defRPr sz="2000">
                <a:solidFill>
                  <a:schemeClr val="tx1"/>
                </a:solidFill>
                <a:latin typeface="Times New Roman" pitchFamily="-109" charset="0"/>
              </a:defRPr>
            </a:lvl6pPr>
            <a:lvl7pPr marL="2971800" indent="-228600" algn="l" rtl="0" eaLnBrk="0" fontAlgn="base" hangingPunct="0">
              <a:spcBef>
                <a:spcPct val="20000"/>
              </a:spcBef>
              <a:spcAft>
                <a:spcPct val="0"/>
              </a:spcAft>
              <a:buChar char="»"/>
              <a:defRPr sz="2000">
                <a:solidFill>
                  <a:schemeClr val="tx1"/>
                </a:solidFill>
                <a:latin typeface="Times New Roman" pitchFamily="-109" charset="0"/>
              </a:defRPr>
            </a:lvl7pPr>
            <a:lvl8pPr marL="3429000" indent="-228600" algn="l" rtl="0" eaLnBrk="0" fontAlgn="base" hangingPunct="0">
              <a:spcBef>
                <a:spcPct val="20000"/>
              </a:spcBef>
              <a:spcAft>
                <a:spcPct val="0"/>
              </a:spcAft>
              <a:buChar char="»"/>
              <a:defRPr sz="2000">
                <a:solidFill>
                  <a:schemeClr val="tx1"/>
                </a:solidFill>
                <a:latin typeface="Times New Roman" pitchFamily="-109" charset="0"/>
              </a:defRPr>
            </a:lvl8pPr>
            <a:lvl9pPr marL="3886200" indent="-228600" algn="l" rtl="0" eaLnBrk="0" fontAlgn="base" hangingPunct="0">
              <a:spcBef>
                <a:spcPct val="20000"/>
              </a:spcBef>
              <a:spcAft>
                <a:spcPct val="0"/>
              </a:spcAft>
              <a:buChar char="»"/>
              <a:defRPr sz="2000">
                <a:solidFill>
                  <a:schemeClr val="tx1"/>
                </a:solidFill>
                <a:latin typeface="Times New Roman" pitchFamily="-109" charset="0"/>
              </a:defRPr>
            </a:lvl9pPr>
          </a:lstStyle>
          <a:p>
            <a:pPr marL="173038" marR="0" lvl="0" indent="-173038" algn="l" defTabSz="914400" rtl="0" eaLnBrk="0" fontAlgn="base" latinLnBrk="0" hangingPunct="0">
              <a:lnSpc>
                <a:spcPct val="85000"/>
              </a:lnSpc>
              <a:spcBef>
                <a:spcPct val="20000"/>
              </a:spcBef>
              <a:spcAft>
                <a:spcPct val="0"/>
              </a:spcAft>
              <a:buClr>
                <a:srgbClr val="000099"/>
              </a:buClr>
              <a:buSzPct val="100000"/>
              <a:buFont typeface="Wingdings" charset="0"/>
              <a:buNone/>
              <a:tabLst/>
              <a:defRPr/>
            </a:pPr>
            <a:r>
              <a:rPr kumimoji="0" lang="en-US" sz="2000" b="1" i="0" u="none" strike="noStrike" kern="0" cap="none" spc="0" normalizeH="0" baseline="0" noProof="0" dirty="0" err="1">
                <a:ln>
                  <a:noFill/>
                </a:ln>
                <a:solidFill>
                  <a:srgbClr val="000000"/>
                </a:solidFill>
                <a:effectLst/>
                <a:uLnTx/>
                <a:uFillTx/>
                <a:latin typeface="Courier New" charset="0"/>
                <a:ea typeface="ＭＳ Ｐゴシック" charset="0"/>
                <a:cs typeface="+mn-cs"/>
              </a:rPr>
              <a:t>DatagramSocket</a:t>
            </a:r>
            <a:r>
              <a:rPr kumimoji="0" lang="en-US" sz="2000" b="1" i="0" u="none" strike="noStrike" kern="0" cap="none" spc="0" normalizeH="0" baseline="0" noProof="0" dirty="0">
                <a:ln>
                  <a:noFill/>
                </a:ln>
                <a:solidFill>
                  <a:srgbClr val="000000"/>
                </a:solidFill>
                <a:effectLst/>
                <a:uLnTx/>
                <a:uFillTx/>
                <a:latin typeface="Courier New" charset="0"/>
                <a:ea typeface="ＭＳ Ｐゴシック" charset="0"/>
                <a:cs typeface="+mn-cs"/>
              </a:rPr>
              <a:t> </a:t>
            </a:r>
            <a:r>
              <a:rPr kumimoji="0" lang="en-US" sz="2000" b="1" i="0" u="none" strike="noStrike" kern="0" cap="none" spc="0" normalizeH="0" baseline="0" noProof="0" dirty="0" err="1">
                <a:ln>
                  <a:noFill/>
                </a:ln>
                <a:solidFill>
                  <a:srgbClr val="000000"/>
                </a:solidFill>
                <a:effectLst/>
                <a:uLnTx/>
                <a:uFillTx/>
                <a:latin typeface="Courier New" charset="0"/>
                <a:ea typeface="ＭＳ Ｐゴシック" charset="0"/>
                <a:cs typeface="+mn-cs"/>
              </a:rPr>
              <a:t>serverSocket</a:t>
            </a:r>
            <a:r>
              <a:rPr kumimoji="0" lang="en-US" sz="2000" b="1" i="0" u="none" strike="noStrike" kern="0" cap="none" spc="0" normalizeH="0" baseline="0" noProof="0" dirty="0">
                <a:ln>
                  <a:noFill/>
                </a:ln>
                <a:solidFill>
                  <a:srgbClr val="000000"/>
                </a:solidFill>
                <a:effectLst/>
                <a:uLnTx/>
                <a:uFillTx/>
                <a:latin typeface="Courier New" charset="0"/>
                <a:ea typeface="ＭＳ Ｐゴシック" charset="0"/>
                <a:cs typeface="+mn-cs"/>
              </a:rPr>
              <a:t> = new </a:t>
            </a:r>
            <a:r>
              <a:rPr kumimoji="0" lang="en-US" sz="2000" b="1" i="0" u="none" strike="noStrike" kern="0" cap="none" spc="0" normalizeH="0" baseline="0" noProof="0" dirty="0" err="1">
                <a:ln>
                  <a:noFill/>
                </a:ln>
                <a:solidFill>
                  <a:srgbClr val="000000"/>
                </a:solidFill>
                <a:effectLst/>
                <a:uLnTx/>
                <a:uFillTx/>
                <a:latin typeface="Courier New" charset="0"/>
                <a:ea typeface="ＭＳ Ｐゴシック" charset="0"/>
                <a:cs typeface="+mn-cs"/>
              </a:rPr>
              <a:t>DatagramSocket</a:t>
            </a:r>
            <a:endParaRPr kumimoji="0" lang="en-US" sz="2000" b="1" i="0" u="none" strike="noStrike" kern="0" cap="none" spc="0" normalizeH="0" baseline="0" noProof="0" dirty="0">
              <a:ln>
                <a:noFill/>
              </a:ln>
              <a:solidFill>
                <a:srgbClr val="000000"/>
              </a:solidFill>
              <a:effectLst/>
              <a:uLnTx/>
              <a:uFillTx/>
              <a:latin typeface="Courier New" charset="0"/>
              <a:ea typeface="ＭＳ Ｐゴシック" charset="0"/>
              <a:cs typeface="+mn-cs"/>
            </a:endParaRPr>
          </a:p>
          <a:p>
            <a:pPr marL="173038" marR="0" lvl="0" indent="-173038" algn="l" defTabSz="914400" rtl="0" eaLnBrk="0" fontAlgn="base" latinLnBrk="0" hangingPunct="0">
              <a:lnSpc>
                <a:spcPct val="85000"/>
              </a:lnSpc>
              <a:spcBef>
                <a:spcPct val="20000"/>
              </a:spcBef>
              <a:spcAft>
                <a:spcPct val="0"/>
              </a:spcAft>
              <a:buClr>
                <a:srgbClr val="000099"/>
              </a:buClr>
              <a:buSzPct val="100000"/>
              <a:buFont typeface="Wingdings" charset="0"/>
              <a:buNone/>
              <a:tabLst/>
              <a:defRPr/>
            </a:pPr>
            <a:r>
              <a:rPr kumimoji="0" lang="en-US" sz="2000" b="1" i="0" u="none" strike="noStrike" kern="0" cap="none" spc="0" normalizeH="0" baseline="0" noProof="0" dirty="0">
                <a:ln>
                  <a:noFill/>
                </a:ln>
                <a:solidFill>
                  <a:srgbClr val="000000"/>
                </a:solidFill>
                <a:effectLst/>
                <a:uLnTx/>
                <a:uFillTx/>
                <a:latin typeface="Courier New" charset="0"/>
                <a:ea typeface="ＭＳ Ｐゴシック" charset="0"/>
                <a:cs typeface="+mn-cs"/>
              </a:rPr>
              <a:t> (</a:t>
            </a:r>
            <a:r>
              <a:rPr kumimoji="0" lang="en-US" sz="2000" b="1" i="0" u="none" strike="noStrike" kern="0" cap="none" spc="0" normalizeH="0" baseline="0" noProof="0" dirty="0">
                <a:ln>
                  <a:noFill/>
                </a:ln>
                <a:solidFill>
                  <a:srgbClr val="CC0000"/>
                </a:solidFill>
                <a:effectLst/>
                <a:uLnTx/>
                <a:uFillTx/>
                <a:latin typeface="Courier New" charset="0"/>
                <a:ea typeface="ＭＳ Ｐゴシック" charset="0"/>
                <a:cs typeface="+mn-cs"/>
              </a:rPr>
              <a:t>6428</a:t>
            </a:r>
            <a:r>
              <a:rPr kumimoji="0" lang="en-US" sz="2000" b="1" i="0" u="none" strike="noStrike" kern="0" cap="none" spc="0" normalizeH="0" baseline="0" noProof="0" dirty="0">
                <a:ln>
                  <a:noFill/>
                </a:ln>
                <a:solidFill>
                  <a:srgbClr val="000000"/>
                </a:solidFill>
                <a:effectLst/>
                <a:uLnTx/>
                <a:uFillTx/>
                <a:latin typeface="Courier New" charset="0"/>
                <a:ea typeface="ＭＳ Ｐゴシック" charset="0"/>
                <a:cs typeface="+mn-cs"/>
              </a:rPr>
              <a:t>);</a:t>
            </a:r>
          </a:p>
          <a:p>
            <a:pPr marL="173038" marR="0" lvl="0" indent="-173038" algn="l" defTabSz="914400" rtl="0" eaLnBrk="0" fontAlgn="base" latinLnBrk="0" hangingPunct="0">
              <a:lnSpc>
                <a:spcPct val="85000"/>
              </a:lnSpc>
              <a:spcBef>
                <a:spcPct val="20000"/>
              </a:spcBef>
              <a:spcAft>
                <a:spcPct val="0"/>
              </a:spcAft>
              <a:buClr>
                <a:srgbClr val="000099"/>
              </a:buClr>
              <a:buSzPct val="100000"/>
              <a:buFont typeface="Wingdings" charset="2"/>
              <a:buChar char="§"/>
              <a:tabLst/>
              <a:defRPr/>
            </a:pPr>
            <a:endParaRPr kumimoji="0" lang="en-US" sz="4000" b="0" i="0" u="none" strike="noStrike" kern="0" cap="none" spc="0" normalizeH="0" baseline="0" noProof="0" dirty="0">
              <a:ln>
                <a:noFill/>
              </a:ln>
              <a:solidFill>
                <a:srgbClr val="000000"/>
              </a:solidFill>
              <a:effectLst/>
              <a:uLnTx/>
              <a:uFillTx/>
              <a:latin typeface="Gill Sans MT"/>
              <a:ea typeface="ＭＳ Ｐゴシック" charset="0"/>
              <a:cs typeface="+mn-cs"/>
            </a:endParaRPr>
          </a:p>
        </p:txBody>
      </p:sp>
      <p:sp>
        <p:nvSpPr>
          <p:cNvPr id="139" name="Freeform 89">
            <a:extLst>
              <a:ext uri="{FF2B5EF4-FFF2-40B4-BE49-F238E27FC236}">
                <a16:creationId xmlns:a16="http://schemas.microsoft.com/office/drawing/2014/main" id="{28FDDD2F-FD14-B643-A369-43EE4030BEDB}"/>
              </a:ext>
            </a:extLst>
          </p:cNvPr>
          <p:cNvSpPr>
            <a:spLocks/>
          </p:cNvSpPr>
          <p:nvPr/>
        </p:nvSpPr>
        <p:spPr bwMode="auto">
          <a:xfrm>
            <a:off x="4799806" y="2502914"/>
            <a:ext cx="552450" cy="2082800"/>
          </a:xfrm>
          <a:custGeom>
            <a:avLst/>
            <a:gdLst>
              <a:gd name="T0" fmla="*/ 0 w 348"/>
              <a:gd name="T1" fmla="*/ 2147483647 h 1312"/>
              <a:gd name="T2" fmla="*/ 2147483647 w 348"/>
              <a:gd name="T3" fmla="*/ 0 h 1312"/>
              <a:gd name="T4" fmla="*/ 2147483647 w 348"/>
              <a:gd name="T5" fmla="*/ 2147483647 h 1312"/>
              <a:gd name="T6" fmla="*/ 2147483647 w 348"/>
              <a:gd name="T7" fmla="*/ 2147483647 h 1312"/>
              <a:gd name="T8" fmla="*/ 0 w 348"/>
              <a:gd name="T9" fmla="*/ 2147483647 h 13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48" h="1312">
                <a:moveTo>
                  <a:pt x="0" y="1306"/>
                </a:moveTo>
                <a:lnTo>
                  <a:pt x="348" y="0"/>
                </a:lnTo>
                <a:lnTo>
                  <a:pt x="342" y="1258"/>
                </a:lnTo>
                <a:lnTo>
                  <a:pt x="180" y="1312"/>
                </a:lnTo>
                <a:lnTo>
                  <a:pt x="0" y="1306"/>
                </a:lnTo>
                <a:close/>
              </a:path>
            </a:pathLst>
          </a:custGeom>
          <a:gradFill rotWithShape="1">
            <a:gsLst>
              <a:gs pos="0">
                <a:srgbClr val="FFFFFF"/>
              </a:gs>
              <a:gs pos="100000">
                <a:srgbClr val="B2B2B2"/>
              </a:gs>
            </a:gsLst>
            <a:lin ang="0" scaled="1"/>
          </a:gradFill>
          <a:ln w="9525">
            <a:solidFill>
              <a:srgbClr val="DDDDDD"/>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40" name="Freeform 97">
            <a:extLst>
              <a:ext uri="{FF2B5EF4-FFF2-40B4-BE49-F238E27FC236}">
                <a16:creationId xmlns:a16="http://schemas.microsoft.com/office/drawing/2014/main" id="{64DF8D3E-75B9-8F40-BCD6-78530C047B4F}"/>
              </a:ext>
            </a:extLst>
          </p:cNvPr>
          <p:cNvSpPr>
            <a:spLocks/>
          </p:cNvSpPr>
          <p:nvPr/>
        </p:nvSpPr>
        <p:spPr bwMode="auto">
          <a:xfrm>
            <a:off x="2015331" y="2807714"/>
            <a:ext cx="460375" cy="2193925"/>
          </a:xfrm>
          <a:custGeom>
            <a:avLst/>
            <a:gdLst>
              <a:gd name="T0" fmla="*/ 2147483647 w 290"/>
              <a:gd name="T1" fmla="*/ 2147483647 h 1382"/>
              <a:gd name="T2" fmla="*/ 0 w 290"/>
              <a:gd name="T3" fmla="*/ 2147483647 h 1382"/>
              <a:gd name="T4" fmla="*/ 2147483647 w 290"/>
              <a:gd name="T5" fmla="*/ 0 h 1382"/>
              <a:gd name="T6" fmla="*/ 2147483647 w 290"/>
              <a:gd name="T7" fmla="*/ 2147483647 h 1382"/>
              <a:gd name="T8" fmla="*/ 2147483647 w 290"/>
              <a:gd name="T9" fmla="*/ 2147483647 h 1382"/>
              <a:gd name="T10" fmla="*/ 2147483647 w 290"/>
              <a:gd name="T11" fmla="*/ 2147483647 h 138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90" h="1382">
                <a:moveTo>
                  <a:pt x="15" y="1382"/>
                </a:moveTo>
                <a:lnTo>
                  <a:pt x="0" y="1360"/>
                </a:lnTo>
                <a:lnTo>
                  <a:pt x="290" y="0"/>
                </a:lnTo>
                <a:lnTo>
                  <a:pt x="284" y="1258"/>
                </a:lnTo>
                <a:lnTo>
                  <a:pt x="182" y="1382"/>
                </a:lnTo>
                <a:lnTo>
                  <a:pt x="15" y="1382"/>
                </a:lnTo>
                <a:close/>
              </a:path>
            </a:pathLst>
          </a:custGeom>
          <a:gradFill rotWithShape="1">
            <a:gsLst>
              <a:gs pos="0">
                <a:srgbClr val="FFFFFF"/>
              </a:gs>
              <a:gs pos="100000">
                <a:srgbClr val="B2B2B2"/>
              </a:gs>
            </a:gsLst>
            <a:lin ang="0" scaled="1"/>
          </a:gradFill>
          <a:ln w="9525">
            <a:solidFill>
              <a:srgbClr val="DDDDDD"/>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41" name="Rectangle 23">
            <a:extLst>
              <a:ext uri="{FF2B5EF4-FFF2-40B4-BE49-F238E27FC236}">
                <a16:creationId xmlns:a16="http://schemas.microsoft.com/office/drawing/2014/main" id="{17E6F561-D2E2-784F-818C-D83319DE8316}"/>
              </a:ext>
            </a:extLst>
          </p:cNvPr>
          <p:cNvSpPr>
            <a:spLocks noChangeArrowheads="1"/>
          </p:cNvSpPr>
          <p:nvPr/>
        </p:nvSpPr>
        <p:spPr bwMode="auto">
          <a:xfrm>
            <a:off x="2520156" y="2774376"/>
            <a:ext cx="1296987" cy="1981200"/>
          </a:xfrm>
          <a:prstGeom prst="rect">
            <a:avLst/>
          </a:prstGeom>
          <a:solidFill>
            <a:srgbClr val="00009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42" name="Rectangle 24">
            <a:extLst>
              <a:ext uri="{FF2B5EF4-FFF2-40B4-BE49-F238E27FC236}">
                <a16:creationId xmlns:a16="http://schemas.microsoft.com/office/drawing/2014/main" id="{F331F96E-BFA3-B949-B96F-DCA5E9AF3F44}"/>
              </a:ext>
            </a:extLst>
          </p:cNvPr>
          <p:cNvSpPr>
            <a:spLocks noChangeArrowheads="1"/>
          </p:cNvSpPr>
          <p:nvPr/>
        </p:nvSpPr>
        <p:spPr bwMode="auto">
          <a:xfrm>
            <a:off x="2482056" y="2828351"/>
            <a:ext cx="1273175" cy="1979613"/>
          </a:xfrm>
          <a:prstGeom prst="rect">
            <a:avLst/>
          </a:prstGeom>
          <a:solidFill>
            <a:srgbClr val="FFFFFF"/>
          </a:solidFill>
          <a:ln w="28575">
            <a:solidFill>
              <a:srgbClr val="000000"/>
            </a:solidFill>
            <a:miter lim="800000"/>
            <a:headEnd/>
            <a:tailEnd/>
          </a:ln>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43" name="Line 25">
            <a:extLst>
              <a:ext uri="{FF2B5EF4-FFF2-40B4-BE49-F238E27FC236}">
                <a16:creationId xmlns:a16="http://schemas.microsoft.com/office/drawing/2014/main" id="{2EFF90D8-8133-E042-BB15-B540A8DAEE38}"/>
              </a:ext>
            </a:extLst>
          </p:cNvPr>
          <p:cNvSpPr>
            <a:spLocks noChangeShapeType="1"/>
          </p:cNvSpPr>
          <p:nvPr/>
        </p:nvSpPr>
        <p:spPr bwMode="auto">
          <a:xfrm>
            <a:off x="2491581" y="3588764"/>
            <a:ext cx="1263650" cy="3175"/>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44" name="Text Box 26">
            <a:extLst>
              <a:ext uri="{FF2B5EF4-FFF2-40B4-BE49-F238E27FC236}">
                <a16:creationId xmlns:a16="http://schemas.microsoft.com/office/drawing/2014/main" id="{53A1C5C8-02A4-B440-B555-BBEB69595759}"/>
              </a:ext>
            </a:extLst>
          </p:cNvPr>
          <p:cNvSpPr txBox="1">
            <a:spLocks noChangeArrowheads="1"/>
          </p:cNvSpPr>
          <p:nvPr/>
        </p:nvSpPr>
        <p:spPr bwMode="auto">
          <a:xfrm>
            <a:off x="2448718" y="3571301"/>
            <a:ext cx="1317625" cy="3254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transport</a:t>
            </a:r>
          </a:p>
        </p:txBody>
      </p:sp>
      <p:sp>
        <p:nvSpPr>
          <p:cNvPr id="145" name="Line 27">
            <a:extLst>
              <a:ext uri="{FF2B5EF4-FFF2-40B4-BE49-F238E27FC236}">
                <a16:creationId xmlns:a16="http://schemas.microsoft.com/office/drawing/2014/main" id="{E1E8AAE6-A7CD-924F-8779-9257D875BE82}"/>
              </a:ext>
            </a:extLst>
          </p:cNvPr>
          <p:cNvSpPr>
            <a:spLocks noChangeShapeType="1"/>
          </p:cNvSpPr>
          <p:nvPr/>
        </p:nvSpPr>
        <p:spPr bwMode="auto">
          <a:xfrm>
            <a:off x="2499518" y="3909439"/>
            <a:ext cx="1263650" cy="3175"/>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46" name="Line 28">
            <a:extLst>
              <a:ext uri="{FF2B5EF4-FFF2-40B4-BE49-F238E27FC236}">
                <a16:creationId xmlns:a16="http://schemas.microsoft.com/office/drawing/2014/main" id="{CA7EEA54-B56E-2B48-9F82-BCDEC7D39BF8}"/>
              </a:ext>
            </a:extLst>
          </p:cNvPr>
          <p:cNvSpPr>
            <a:spLocks noChangeShapeType="1"/>
          </p:cNvSpPr>
          <p:nvPr/>
        </p:nvSpPr>
        <p:spPr bwMode="auto">
          <a:xfrm>
            <a:off x="2485231" y="4219001"/>
            <a:ext cx="1263650" cy="3175"/>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47" name="Line 29">
            <a:extLst>
              <a:ext uri="{FF2B5EF4-FFF2-40B4-BE49-F238E27FC236}">
                <a16:creationId xmlns:a16="http://schemas.microsoft.com/office/drawing/2014/main" id="{73328B79-CBD4-B041-B159-E3286EADBC62}"/>
              </a:ext>
            </a:extLst>
          </p:cNvPr>
          <p:cNvSpPr>
            <a:spLocks noChangeShapeType="1"/>
          </p:cNvSpPr>
          <p:nvPr/>
        </p:nvSpPr>
        <p:spPr bwMode="auto">
          <a:xfrm>
            <a:off x="2485231" y="4504751"/>
            <a:ext cx="1263650" cy="3175"/>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48" name="Text Box 26">
            <a:extLst>
              <a:ext uri="{FF2B5EF4-FFF2-40B4-BE49-F238E27FC236}">
                <a16:creationId xmlns:a16="http://schemas.microsoft.com/office/drawing/2014/main" id="{3062900D-4135-244C-9B1F-EE7CC03B0254}"/>
              </a:ext>
            </a:extLst>
          </p:cNvPr>
          <p:cNvSpPr txBox="1">
            <a:spLocks noChangeArrowheads="1"/>
          </p:cNvSpPr>
          <p:nvPr/>
        </p:nvSpPr>
        <p:spPr bwMode="auto">
          <a:xfrm>
            <a:off x="2483643" y="2818826"/>
            <a:ext cx="1317625" cy="3254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application</a:t>
            </a:r>
          </a:p>
        </p:txBody>
      </p:sp>
      <p:sp>
        <p:nvSpPr>
          <p:cNvPr id="149" name="Text Box 26">
            <a:extLst>
              <a:ext uri="{FF2B5EF4-FFF2-40B4-BE49-F238E27FC236}">
                <a16:creationId xmlns:a16="http://schemas.microsoft.com/office/drawing/2014/main" id="{F09CC3DB-2FE1-524D-8CDC-16023843D213}"/>
              </a:ext>
            </a:extLst>
          </p:cNvPr>
          <p:cNvSpPr txBox="1">
            <a:spLocks noChangeArrowheads="1"/>
          </p:cNvSpPr>
          <p:nvPr/>
        </p:nvSpPr>
        <p:spPr bwMode="auto">
          <a:xfrm>
            <a:off x="2439193" y="4476176"/>
            <a:ext cx="1317625" cy="3254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physical</a:t>
            </a:r>
          </a:p>
        </p:txBody>
      </p:sp>
      <p:sp>
        <p:nvSpPr>
          <p:cNvPr id="150" name="Text Box 26">
            <a:extLst>
              <a:ext uri="{FF2B5EF4-FFF2-40B4-BE49-F238E27FC236}">
                <a16:creationId xmlns:a16="http://schemas.microsoft.com/office/drawing/2014/main" id="{11BEC4C2-90AF-3642-B6AA-A63B2A81DFAF}"/>
              </a:ext>
            </a:extLst>
          </p:cNvPr>
          <p:cNvSpPr txBox="1">
            <a:spLocks noChangeArrowheads="1"/>
          </p:cNvSpPr>
          <p:nvPr/>
        </p:nvSpPr>
        <p:spPr bwMode="auto">
          <a:xfrm>
            <a:off x="2458243" y="4190426"/>
            <a:ext cx="1317625" cy="3254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link</a:t>
            </a:r>
          </a:p>
        </p:txBody>
      </p:sp>
      <p:sp>
        <p:nvSpPr>
          <p:cNvPr id="151" name="Text Box 26">
            <a:extLst>
              <a:ext uri="{FF2B5EF4-FFF2-40B4-BE49-F238E27FC236}">
                <a16:creationId xmlns:a16="http://schemas.microsoft.com/office/drawing/2014/main" id="{0727B177-EE8F-9E43-B808-DF3EFBDC0328}"/>
              </a:ext>
            </a:extLst>
          </p:cNvPr>
          <p:cNvSpPr txBox="1">
            <a:spLocks noChangeArrowheads="1"/>
          </p:cNvSpPr>
          <p:nvPr/>
        </p:nvSpPr>
        <p:spPr bwMode="auto">
          <a:xfrm>
            <a:off x="2448718" y="3895151"/>
            <a:ext cx="1317625" cy="3254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network</a:t>
            </a:r>
          </a:p>
        </p:txBody>
      </p:sp>
      <p:sp>
        <p:nvSpPr>
          <p:cNvPr id="152" name="Oval 110">
            <a:extLst>
              <a:ext uri="{FF2B5EF4-FFF2-40B4-BE49-F238E27FC236}">
                <a16:creationId xmlns:a16="http://schemas.microsoft.com/office/drawing/2014/main" id="{4FA9CEB5-639E-E640-8612-6A0B009F2759}"/>
              </a:ext>
            </a:extLst>
          </p:cNvPr>
          <p:cNvSpPr>
            <a:spLocks noChangeArrowheads="1"/>
          </p:cNvSpPr>
          <p:nvPr/>
        </p:nvSpPr>
        <p:spPr bwMode="auto">
          <a:xfrm>
            <a:off x="2818606" y="3104576"/>
            <a:ext cx="598487" cy="304800"/>
          </a:xfrm>
          <a:prstGeom prst="ellipse">
            <a:avLst/>
          </a:prstGeom>
          <a:solidFill>
            <a:srgbClr val="CCFFFF"/>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Arial" charset="0"/>
                <a:ea typeface="ＭＳ Ｐゴシック" charset="0"/>
                <a:cs typeface="+mn-cs"/>
              </a:rPr>
              <a:t>P3</a:t>
            </a:r>
          </a:p>
        </p:txBody>
      </p:sp>
      <p:grpSp>
        <p:nvGrpSpPr>
          <p:cNvPr id="153" name="Group 111">
            <a:extLst>
              <a:ext uri="{FF2B5EF4-FFF2-40B4-BE49-F238E27FC236}">
                <a16:creationId xmlns:a16="http://schemas.microsoft.com/office/drawing/2014/main" id="{2D14C00E-16C9-D747-9CCE-229E757B8227}"/>
              </a:ext>
            </a:extLst>
          </p:cNvPr>
          <p:cNvGrpSpPr>
            <a:grpSpLocks/>
          </p:cNvGrpSpPr>
          <p:nvPr/>
        </p:nvGrpSpPr>
        <p:grpSpPr bwMode="auto">
          <a:xfrm>
            <a:off x="2786856" y="3428426"/>
            <a:ext cx="620712" cy="228600"/>
            <a:chOff x="1287" y="2524"/>
            <a:chExt cx="260" cy="100"/>
          </a:xfrm>
        </p:grpSpPr>
        <p:sp>
          <p:nvSpPr>
            <p:cNvPr id="154" name="Rectangle 112">
              <a:extLst>
                <a:ext uri="{FF2B5EF4-FFF2-40B4-BE49-F238E27FC236}">
                  <a16:creationId xmlns:a16="http://schemas.microsoft.com/office/drawing/2014/main" id="{3540F8E1-1FDC-E24A-98FB-7869060F66B9}"/>
                </a:ext>
              </a:extLst>
            </p:cNvPr>
            <p:cNvSpPr>
              <a:spLocks noChangeArrowheads="1"/>
            </p:cNvSpPr>
            <p:nvPr/>
          </p:nvSpPr>
          <p:spPr bwMode="auto">
            <a:xfrm>
              <a:off x="1287" y="2524"/>
              <a:ext cx="260" cy="100"/>
            </a:xfrm>
            <a:prstGeom prst="rect">
              <a:avLst/>
            </a:prstGeom>
            <a:solidFill>
              <a:srgbClr val="FFFF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55" name="Rectangle 113">
              <a:extLst>
                <a:ext uri="{FF2B5EF4-FFF2-40B4-BE49-F238E27FC236}">
                  <a16:creationId xmlns:a16="http://schemas.microsoft.com/office/drawing/2014/main" id="{054ED091-B9B7-3540-A7FD-87F3C3C14D7F}"/>
                </a:ext>
              </a:extLst>
            </p:cNvPr>
            <p:cNvSpPr>
              <a:spLocks noChangeArrowheads="1"/>
            </p:cNvSpPr>
            <p:nvPr/>
          </p:nvSpPr>
          <p:spPr bwMode="auto">
            <a:xfrm>
              <a:off x="1338" y="2537"/>
              <a:ext cx="155" cy="76"/>
            </a:xfrm>
            <a:prstGeom prst="rect">
              <a:avLst/>
            </a:prstGeom>
            <a:solidFill>
              <a:srgbClr val="FFFFFF"/>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56" name="Rectangle 114">
              <a:extLst>
                <a:ext uri="{FF2B5EF4-FFF2-40B4-BE49-F238E27FC236}">
                  <a16:creationId xmlns:a16="http://schemas.microsoft.com/office/drawing/2014/main" id="{380957E5-07F4-134E-B56E-1EC9D1C841A1}"/>
                </a:ext>
              </a:extLst>
            </p:cNvPr>
            <p:cNvSpPr>
              <a:spLocks noChangeArrowheads="1"/>
            </p:cNvSpPr>
            <p:nvPr/>
          </p:nvSpPr>
          <p:spPr bwMode="auto">
            <a:xfrm>
              <a:off x="1503" y="2582"/>
              <a:ext cx="27" cy="26"/>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57" name="Rectangle 115">
              <a:extLst>
                <a:ext uri="{FF2B5EF4-FFF2-40B4-BE49-F238E27FC236}">
                  <a16:creationId xmlns:a16="http://schemas.microsoft.com/office/drawing/2014/main" id="{35B79E71-94E3-544D-ADB2-B31B6EA8EC32}"/>
                </a:ext>
              </a:extLst>
            </p:cNvPr>
            <p:cNvSpPr>
              <a:spLocks noChangeArrowheads="1"/>
            </p:cNvSpPr>
            <p:nvPr/>
          </p:nvSpPr>
          <p:spPr bwMode="auto">
            <a:xfrm>
              <a:off x="1298" y="2583"/>
              <a:ext cx="27" cy="27"/>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158" name="Rectangle 23">
            <a:extLst>
              <a:ext uri="{FF2B5EF4-FFF2-40B4-BE49-F238E27FC236}">
                <a16:creationId xmlns:a16="http://schemas.microsoft.com/office/drawing/2014/main" id="{4CF23822-9D9B-0E42-93CC-6BA8EA8935C9}"/>
              </a:ext>
            </a:extLst>
          </p:cNvPr>
          <p:cNvSpPr>
            <a:spLocks noChangeArrowheads="1"/>
          </p:cNvSpPr>
          <p:nvPr/>
        </p:nvSpPr>
        <p:spPr bwMode="auto">
          <a:xfrm>
            <a:off x="5347493" y="2541014"/>
            <a:ext cx="1497013" cy="1981200"/>
          </a:xfrm>
          <a:prstGeom prst="rect">
            <a:avLst/>
          </a:prstGeom>
          <a:solidFill>
            <a:srgbClr val="00009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59" name="Rectangle 24">
            <a:extLst>
              <a:ext uri="{FF2B5EF4-FFF2-40B4-BE49-F238E27FC236}">
                <a16:creationId xmlns:a16="http://schemas.microsoft.com/office/drawing/2014/main" id="{043A00F1-55AA-3943-A4DB-B6F911EC93DC}"/>
              </a:ext>
            </a:extLst>
          </p:cNvPr>
          <p:cNvSpPr>
            <a:spLocks noChangeArrowheads="1"/>
          </p:cNvSpPr>
          <p:nvPr/>
        </p:nvSpPr>
        <p:spPr bwMode="auto">
          <a:xfrm>
            <a:off x="5312568" y="2594989"/>
            <a:ext cx="1473200" cy="1979612"/>
          </a:xfrm>
          <a:prstGeom prst="rect">
            <a:avLst/>
          </a:prstGeom>
          <a:solidFill>
            <a:srgbClr val="FFFFFF"/>
          </a:solidFill>
          <a:ln w="28575">
            <a:solidFill>
              <a:srgbClr val="000000"/>
            </a:solidFill>
            <a:miter lim="800000"/>
            <a:headEnd/>
            <a:tailEnd/>
          </a:ln>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60" name="Line 25">
            <a:extLst>
              <a:ext uri="{FF2B5EF4-FFF2-40B4-BE49-F238E27FC236}">
                <a16:creationId xmlns:a16="http://schemas.microsoft.com/office/drawing/2014/main" id="{97882FBC-8DAC-564D-B4C8-8B618C94ED21}"/>
              </a:ext>
            </a:extLst>
          </p:cNvPr>
          <p:cNvSpPr>
            <a:spLocks noChangeShapeType="1"/>
          </p:cNvSpPr>
          <p:nvPr/>
        </p:nvSpPr>
        <p:spPr bwMode="auto">
          <a:xfrm>
            <a:off x="5318918" y="3364926"/>
            <a:ext cx="1460500" cy="3175"/>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61" name="Text Box 26">
            <a:extLst>
              <a:ext uri="{FF2B5EF4-FFF2-40B4-BE49-F238E27FC236}">
                <a16:creationId xmlns:a16="http://schemas.microsoft.com/office/drawing/2014/main" id="{6533FADA-08A6-274F-99DA-B76CD13186B6}"/>
              </a:ext>
            </a:extLst>
          </p:cNvPr>
          <p:cNvSpPr txBox="1">
            <a:spLocks noChangeArrowheads="1"/>
          </p:cNvSpPr>
          <p:nvPr/>
        </p:nvSpPr>
        <p:spPr bwMode="auto">
          <a:xfrm>
            <a:off x="5390356" y="3347464"/>
            <a:ext cx="1317625" cy="3254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transport</a:t>
            </a:r>
          </a:p>
        </p:txBody>
      </p:sp>
      <p:sp>
        <p:nvSpPr>
          <p:cNvPr id="162" name="Line 27">
            <a:extLst>
              <a:ext uri="{FF2B5EF4-FFF2-40B4-BE49-F238E27FC236}">
                <a16:creationId xmlns:a16="http://schemas.microsoft.com/office/drawing/2014/main" id="{59739078-AC3B-BB43-A01C-5156C6AC1069}"/>
              </a:ext>
            </a:extLst>
          </p:cNvPr>
          <p:cNvSpPr>
            <a:spLocks noChangeShapeType="1"/>
          </p:cNvSpPr>
          <p:nvPr/>
        </p:nvSpPr>
        <p:spPr bwMode="auto">
          <a:xfrm>
            <a:off x="5320506" y="3682426"/>
            <a:ext cx="1457325" cy="0"/>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63" name="Text Box 26">
            <a:extLst>
              <a:ext uri="{FF2B5EF4-FFF2-40B4-BE49-F238E27FC236}">
                <a16:creationId xmlns:a16="http://schemas.microsoft.com/office/drawing/2014/main" id="{78720604-E3E1-AA4C-8564-8B884DC18870}"/>
              </a:ext>
            </a:extLst>
          </p:cNvPr>
          <p:cNvSpPr txBox="1">
            <a:spLocks noChangeArrowheads="1"/>
          </p:cNvSpPr>
          <p:nvPr/>
        </p:nvSpPr>
        <p:spPr bwMode="auto">
          <a:xfrm>
            <a:off x="5387181" y="2561651"/>
            <a:ext cx="1317625" cy="3254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application</a:t>
            </a:r>
          </a:p>
        </p:txBody>
      </p:sp>
      <p:sp>
        <p:nvSpPr>
          <p:cNvPr id="164" name="Text Box 26">
            <a:extLst>
              <a:ext uri="{FF2B5EF4-FFF2-40B4-BE49-F238E27FC236}">
                <a16:creationId xmlns:a16="http://schemas.microsoft.com/office/drawing/2014/main" id="{0FE55F8B-E56B-8B4C-8A35-D5894CB5AA54}"/>
              </a:ext>
            </a:extLst>
          </p:cNvPr>
          <p:cNvSpPr txBox="1">
            <a:spLocks noChangeArrowheads="1"/>
          </p:cNvSpPr>
          <p:nvPr/>
        </p:nvSpPr>
        <p:spPr bwMode="auto">
          <a:xfrm>
            <a:off x="5384006" y="4252339"/>
            <a:ext cx="1317625" cy="3254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physical</a:t>
            </a:r>
          </a:p>
        </p:txBody>
      </p:sp>
      <p:sp>
        <p:nvSpPr>
          <p:cNvPr id="165" name="Text Box 26">
            <a:extLst>
              <a:ext uri="{FF2B5EF4-FFF2-40B4-BE49-F238E27FC236}">
                <a16:creationId xmlns:a16="http://schemas.microsoft.com/office/drawing/2014/main" id="{3CBEC5FD-FC48-0B44-A978-2775A463A9BB}"/>
              </a:ext>
            </a:extLst>
          </p:cNvPr>
          <p:cNvSpPr txBox="1">
            <a:spLocks noChangeArrowheads="1"/>
          </p:cNvSpPr>
          <p:nvPr/>
        </p:nvSpPr>
        <p:spPr bwMode="auto">
          <a:xfrm>
            <a:off x="5384006" y="3966589"/>
            <a:ext cx="1317625" cy="3254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link</a:t>
            </a:r>
          </a:p>
        </p:txBody>
      </p:sp>
      <p:sp>
        <p:nvSpPr>
          <p:cNvPr id="166" name="Text Box 26">
            <a:extLst>
              <a:ext uri="{FF2B5EF4-FFF2-40B4-BE49-F238E27FC236}">
                <a16:creationId xmlns:a16="http://schemas.microsoft.com/office/drawing/2014/main" id="{36939330-E1D8-DD43-8326-8E30CD151A67}"/>
              </a:ext>
            </a:extLst>
          </p:cNvPr>
          <p:cNvSpPr txBox="1">
            <a:spLocks noChangeArrowheads="1"/>
          </p:cNvSpPr>
          <p:nvPr/>
        </p:nvSpPr>
        <p:spPr bwMode="auto">
          <a:xfrm>
            <a:off x="5384006" y="3668139"/>
            <a:ext cx="1317625" cy="3254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network</a:t>
            </a:r>
          </a:p>
        </p:txBody>
      </p:sp>
      <p:sp>
        <p:nvSpPr>
          <p:cNvPr id="167" name="Line 27">
            <a:extLst>
              <a:ext uri="{FF2B5EF4-FFF2-40B4-BE49-F238E27FC236}">
                <a16:creationId xmlns:a16="http://schemas.microsoft.com/office/drawing/2014/main" id="{8F676BB3-CB93-FC44-95E3-71A593E11393}"/>
              </a:ext>
            </a:extLst>
          </p:cNvPr>
          <p:cNvSpPr>
            <a:spLocks noChangeShapeType="1"/>
          </p:cNvSpPr>
          <p:nvPr/>
        </p:nvSpPr>
        <p:spPr bwMode="auto">
          <a:xfrm>
            <a:off x="5317331" y="3993576"/>
            <a:ext cx="1457325" cy="0"/>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68" name="Line 27">
            <a:extLst>
              <a:ext uri="{FF2B5EF4-FFF2-40B4-BE49-F238E27FC236}">
                <a16:creationId xmlns:a16="http://schemas.microsoft.com/office/drawing/2014/main" id="{3257C166-E64A-3645-B552-FD16B4D71AEB}"/>
              </a:ext>
            </a:extLst>
          </p:cNvPr>
          <p:cNvSpPr>
            <a:spLocks noChangeShapeType="1"/>
          </p:cNvSpPr>
          <p:nvPr/>
        </p:nvSpPr>
        <p:spPr bwMode="auto">
          <a:xfrm>
            <a:off x="5314156" y="4292026"/>
            <a:ext cx="1457325" cy="0"/>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69" name="Oval 128">
            <a:extLst>
              <a:ext uri="{FF2B5EF4-FFF2-40B4-BE49-F238E27FC236}">
                <a16:creationId xmlns:a16="http://schemas.microsoft.com/office/drawing/2014/main" id="{65AB5E7C-E09E-3141-92D4-FB563873BAA1}"/>
              </a:ext>
            </a:extLst>
          </p:cNvPr>
          <p:cNvSpPr>
            <a:spLocks noChangeArrowheads="1"/>
          </p:cNvSpPr>
          <p:nvPr/>
        </p:nvSpPr>
        <p:spPr bwMode="auto">
          <a:xfrm>
            <a:off x="5731668" y="2901376"/>
            <a:ext cx="598488" cy="304800"/>
          </a:xfrm>
          <a:prstGeom prst="ellipse">
            <a:avLst/>
          </a:prstGeom>
          <a:solidFill>
            <a:srgbClr val="CCFFFF"/>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Arial" charset="0"/>
                <a:ea typeface="ＭＳ Ｐゴシック" charset="0"/>
                <a:cs typeface="+mn-cs"/>
              </a:rPr>
              <a:t>P1</a:t>
            </a:r>
          </a:p>
        </p:txBody>
      </p:sp>
      <p:grpSp>
        <p:nvGrpSpPr>
          <p:cNvPr id="170" name="Group 134">
            <a:extLst>
              <a:ext uri="{FF2B5EF4-FFF2-40B4-BE49-F238E27FC236}">
                <a16:creationId xmlns:a16="http://schemas.microsoft.com/office/drawing/2014/main" id="{00BF5763-3E40-E147-ACE8-5ED526226DDB}"/>
              </a:ext>
            </a:extLst>
          </p:cNvPr>
          <p:cNvGrpSpPr>
            <a:grpSpLocks/>
          </p:cNvGrpSpPr>
          <p:nvPr/>
        </p:nvGrpSpPr>
        <p:grpSpPr bwMode="auto">
          <a:xfrm>
            <a:off x="5603081" y="3217289"/>
            <a:ext cx="887412" cy="228600"/>
            <a:chOff x="1383" y="2620"/>
            <a:chExt cx="260" cy="100"/>
          </a:xfrm>
        </p:grpSpPr>
        <p:sp>
          <p:nvSpPr>
            <p:cNvPr id="171" name="Rectangle 135">
              <a:extLst>
                <a:ext uri="{FF2B5EF4-FFF2-40B4-BE49-F238E27FC236}">
                  <a16:creationId xmlns:a16="http://schemas.microsoft.com/office/drawing/2014/main" id="{CDC340F8-E46E-7E41-8E35-64383D0A17F3}"/>
                </a:ext>
              </a:extLst>
            </p:cNvPr>
            <p:cNvSpPr>
              <a:spLocks noChangeArrowheads="1"/>
            </p:cNvSpPr>
            <p:nvPr/>
          </p:nvSpPr>
          <p:spPr bwMode="auto">
            <a:xfrm>
              <a:off x="1383" y="2620"/>
              <a:ext cx="260" cy="100"/>
            </a:xfrm>
            <a:prstGeom prst="rect">
              <a:avLst/>
            </a:prstGeom>
            <a:solidFill>
              <a:srgbClr val="FFFF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72" name="Rectangle 136">
              <a:extLst>
                <a:ext uri="{FF2B5EF4-FFF2-40B4-BE49-F238E27FC236}">
                  <a16:creationId xmlns:a16="http://schemas.microsoft.com/office/drawing/2014/main" id="{CEB2486C-9B9D-0C40-80F1-0DB2CBB3DFB8}"/>
                </a:ext>
              </a:extLst>
            </p:cNvPr>
            <p:cNvSpPr>
              <a:spLocks noChangeArrowheads="1"/>
            </p:cNvSpPr>
            <p:nvPr/>
          </p:nvSpPr>
          <p:spPr bwMode="auto">
            <a:xfrm>
              <a:off x="1434" y="2633"/>
              <a:ext cx="155" cy="76"/>
            </a:xfrm>
            <a:prstGeom prst="rect">
              <a:avLst/>
            </a:prstGeom>
            <a:solidFill>
              <a:srgbClr val="FFFFFF"/>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73" name="Rectangle 137">
              <a:extLst>
                <a:ext uri="{FF2B5EF4-FFF2-40B4-BE49-F238E27FC236}">
                  <a16:creationId xmlns:a16="http://schemas.microsoft.com/office/drawing/2014/main" id="{1376AAC2-B46A-1E4A-9BBE-A4B572F451E5}"/>
                </a:ext>
              </a:extLst>
            </p:cNvPr>
            <p:cNvSpPr>
              <a:spLocks noChangeArrowheads="1"/>
            </p:cNvSpPr>
            <p:nvPr/>
          </p:nvSpPr>
          <p:spPr bwMode="auto">
            <a:xfrm>
              <a:off x="1599" y="2678"/>
              <a:ext cx="27" cy="26"/>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74" name="Rectangle 138">
              <a:extLst>
                <a:ext uri="{FF2B5EF4-FFF2-40B4-BE49-F238E27FC236}">
                  <a16:creationId xmlns:a16="http://schemas.microsoft.com/office/drawing/2014/main" id="{D0F29441-9D82-0744-927B-FB9235C641D8}"/>
                </a:ext>
              </a:extLst>
            </p:cNvPr>
            <p:cNvSpPr>
              <a:spLocks noChangeArrowheads="1"/>
            </p:cNvSpPr>
            <p:nvPr/>
          </p:nvSpPr>
          <p:spPr bwMode="auto">
            <a:xfrm>
              <a:off x="1394" y="2679"/>
              <a:ext cx="27" cy="27"/>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175" name="Rectangle 23">
            <a:extLst>
              <a:ext uri="{FF2B5EF4-FFF2-40B4-BE49-F238E27FC236}">
                <a16:creationId xmlns:a16="http://schemas.microsoft.com/office/drawing/2014/main" id="{5DBC5F7E-FBFE-9545-9C61-2B1EE876BE58}"/>
              </a:ext>
            </a:extLst>
          </p:cNvPr>
          <p:cNvSpPr>
            <a:spLocks noChangeArrowheads="1"/>
          </p:cNvSpPr>
          <p:nvPr/>
        </p:nvSpPr>
        <p:spPr bwMode="auto">
          <a:xfrm>
            <a:off x="8354218" y="2766439"/>
            <a:ext cx="1296988" cy="1981200"/>
          </a:xfrm>
          <a:prstGeom prst="rect">
            <a:avLst/>
          </a:prstGeom>
          <a:solidFill>
            <a:srgbClr val="00009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76" name="Rectangle 24">
            <a:extLst>
              <a:ext uri="{FF2B5EF4-FFF2-40B4-BE49-F238E27FC236}">
                <a16:creationId xmlns:a16="http://schemas.microsoft.com/office/drawing/2014/main" id="{7B52E473-BC4F-2546-8F23-4292A3FB8917}"/>
              </a:ext>
            </a:extLst>
          </p:cNvPr>
          <p:cNvSpPr>
            <a:spLocks noChangeArrowheads="1"/>
          </p:cNvSpPr>
          <p:nvPr/>
        </p:nvSpPr>
        <p:spPr bwMode="auto">
          <a:xfrm>
            <a:off x="8316118" y="2820414"/>
            <a:ext cx="1273175" cy="1979612"/>
          </a:xfrm>
          <a:prstGeom prst="rect">
            <a:avLst/>
          </a:prstGeom>
          <a:solidFill>
            <a:srgbClr val="FFFFFF"/>
          </a:solidFill>
          <a:ln w="28575">
            <a:solidFill>
              <a:srgbClr val="000000"/>
            </a:solidFill>
            <a:miter lim="800000"/>
            <a:headEnd/>
            <a:tailEnd/>
          </a:ln>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77" name="Line 25">
            <a:extLst>
              <a:ext uri="{FF2B5EF4-FFF2-40B4-BE49-F238E27FC236}">
                <a16:creationId xmlns:a16="http://schemas.microsoft.com/office/drawing/2014/main" id="{803956DE-2FA5-4140-9507-22E455660033}"/>
              </a:ext>
            </a:extLst>
          </p:cNvPr>
          <p:cNvSpPr>
            <a:spLocks noChangeShapeType="1"/>
          </p:cNvSpPr>
          <p:nvPr/>
        </p:nvSpPr>
        <p:spPr bwMode="auto">
          <a:xfrm>
            <a:off x="8325643" y="3580826"/>
            <a:ext cx="1263650" cy="3175"/>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78" name="Text Box 26">
            <a:extLst>
              <a:ext uri="{FF2B5EF4-FFF2-40B4-BE49-F238E27FC236}">
                <a16:creationId xmlns:a16="http://schemas.microsoft.com/office/drawing/2014/main" id="{47E3A0E5-1B3A-834F-8B2A-507EC67A3628}"/>
              </a:ext>
            </a:extLst>
          </p:cNvPr>
          <p:cNvSpPr txBox="1">
            <a:spLocks noChangeArrowheads="1"/>
          </p:cNvSpPr>
          <p:nvPr/>
        </p:nvSpPr>
        <p:spPr bwMode="auto">
          <a:xfrm>
            <a:off x="8282781" y="3563364"/>
            <a:ext cx="1317625" cy="3254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transport</a:t>
            </a:r>
          </a:p>
        </p:txBody>
      </p:sp>
      <p:sp>
        <p:nvSpPr>
          <p:cNvPr id="179" name="Line 27">
            <a:extLst>
              <a:ext uri="{FF2B5EF4-FFF2-40B4-BE49-F238E27FC236}">
                <a16:creationId xmlns:a16="http://schemas.microsoft.com/office/drawing/2014/main" id="{24C8311A-F267-2B40-8506-DF30931D127F}"/>
              </a:ext>
            </a:extLst>
          </p:cNvPr>
          <p:cNvSpPr>
            <a:spLocks noChangeShapeType="1"/>
          </p:cNvSpPr>
          <p:nvPr/>
        </p:nvSpPr>
        <p:spPr bwMode="auto">
          <a:xfrm>
            <a:off x="8333581" y="3901501"/>
            <a:ext cx="1263650" cy="3175"/>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80" name="Line 28">
            <a:extLst>
              <a:ext uri="{FF2B5EF4-FFF2-40B4-BE49-F238E27FC236}">
                <a16:creationId xmlns:a16="http://schemas.microsoft.com/office/drawing/2014/main" id="{90B576E6-B5C3-E047-92FE-7535DC86865B}"/>
              </a:ext>
            </a:extLst>
          </p:cNvPr>
          <p:cNvSpPr>
            <a:spLocks noChangeShapeType="1"/>
          </p:cNvSpPr>
          <p:nvPr/>
        </p:nvSpPr>
        <p:spPr bwMode="auto">
          <a:xfrm>
            <a:off x="8319293" y="4211064"/>
            <a:ext cx="1263650" cy="3175"/>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81" name="Line 29">
            <a:extLst>
              <a:ext uri="{FF2B5EF4-FFF2-40B4-BE49-F238E27FC236}">
                <a16:creationId xmlns:a16="http://schemas.microsoft.com/office/drawing/2014/main" id="{DE510BC2-1C0A-3D45-B7F0-09B9A2AFDE5D}"/>
              </a:ext>
            </a:extLst>
          </p:cNvPr>
          <p:cNvSpPr>
            <a:spLocks noChangeShapeType="1"/>
          </p:cNvSpPr>
          <p:nvPr/>
        </p:nvSpPr>
        <p:spPr bwMode="auto">
          <a:xfrm>
            <a:off x="8319293" y="4496814"/>
            <a:ext cx="1263650" cy="3175"/>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82" name="Text Box 26">
            <a:extLst>
              <a:ext uri="{FF2B5EF4-FFF2-40B4-BE49-F238E27FC236}">
                <a16:creationId xmlns:a16="http://schemas.microsoft.com/office/drawing/2014/main" id="{DDAE1A42-ED4F-654B-87D0-169CF6BB1331}"/>
              </a:ext>
            </a:extLst>
          </p:cNvPr>
          <p:cNvSpPr txBox="1">
            <a:spLocks noChangeArrowheads="1"/>
          </p:cNvSpPr>
          <p:nvPr/>
        </p:nvSpPr>
        <p:spPr bwMode="auto">
          <a:xfrm>
            <a:off x="8317706" y="2810889"/>
            <a:ext cx="1317625" cy="3254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application</a:t>
            </a:r>
          </a:p>
        </p:txBody>
      </p:sp>
      <p:sp>
        <p:nvSpPr>
          <p:cNvPr id="183" name="Text Box 26">
            <a:extLst>
              <a:ext uri="{FF2B5EF4-FFF2-40B4-BE49-F238E27FC236}">
                <a16:creationId xmlns:a16="http://schemas.microsoft.com/office/drawing/2014/main" id="{7A014FEE-D35D-4D4E-A6F2-B759C9BE8A46}"/>
              </a:ext>
            </a:extLst>
          </p:cNvPr>
          <p:cNvSpPr txBox="1">
            <a:spLocks noChangeArrowheads="1"/>
          </p:cNvSpPr>
          <p:nvPr/>
        </p:nvSpPr>
        <p:spPr bwMode="auto">
          <a:xfrm>
            <a:off x="8273256" y="4468239"/>
            <a:ext cx="1317625" cy="3254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physical</a:t>
            </a:r>
          </a:p>
        </p:txBody>
      </p:sp>
      <p:sp>
        <p:nvSpPr>
          <p:cNvPr id="184" name="Text Box 26">
            <a:extLst>
              <a:ext uri="{FF2B5EF4-FFF2-40B4-BE49-F238E27FC236}">
                <a16:creationId xmlns:a16="http://schemas.microsoft.com/office/drawing/2014/main" id="{7B48DF71-7962-E445-ACB0-EE3318149C71}"/>
              </a:ext>
            </a:extLst>
          </p:cNvPr>
          <p:cNvSpPr txBox="1">
            <a:spLocks noChangeArrowheads="1"/>
          </p:cNvSpPr>
          <p:nvPr/>
        </p:nvSpPr>
        <p:spPr bwMode="auto">
          <a:xfrm>
            <a:off x="8292306" y="4182489"/>
            <a:ext cx="1317625" cy="3254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link</a:t>
            </a:r>
          </a:p>
        </p:txBody>
      </p:sp>
      <p:sp>
        <p:nvSpPr>
          <p:cNvPr id="185" name="Text Box 26">
            <a:extLst>
              <a:ext uri="{FF2B5EF4-FFF2-40B4-BE49-F238E27FC236}">
                <a16:creationId xmlns:a16="http://schemas.microsoft.com/office/drawing/2014/main" id="{35F89933-4707-5D4A-921A-EC7B51E40D15}"/>
              </a:ext>
            </a:extLst>
          </p:cNvPr>
          <p:cNvSpPr txBox="1">
            <a:spLocks noChangeArrowheads="1"/>
          </p:cNvSpPr>
          <p:nvPr/>
        </p:nvSpPr>
        <p:spPr bwMode="auto">
          <a:xfrm>
            <a:off x="8282781" y="3887214"/>
            <a:ext cx="1317625" cy="3254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network</a:t>
            </a:r>
          </a:p>
        </p:txBody>
      </p:sp>
      <p:sp>
        <p:nvSpPr>
          <p:cNvPr id="186" name="Oval 153">
            <a:extLst>
              <a:ext uri="{FF2B5EF4-FFF2-40B4-BE49-F238E27FC236}">
                <a16:creationId xmlns:a16="http://schemas.microsoft.com/office/drawing/2014/main" id="{215E7B91-C0B7-B74C-B6E7-B5818A2553F2}"/>
              </a:ext>
            </a:extLst>
          </p:cNvPr>
          <p:cNvSpPr>
            <a:spLocks noChangeArrowheads="1"/>
          </p:cNvSpPr>
          <p:nvPr/>
        </p:nvSpPr>
        <p:spPr bwMode="auto">
          <a:xfrm>
            <a:off x="8652668" y="3118864"/>
            <a:ext cx="598488" cy="304800"/>
          </a:xfrm>
          <a:prstGeom prst="ellipse">
            <a:avLst/>
          </a:prstGeom>
          <a:solidFill>
            <a:srgbClr val="CCFFFF"/>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Arial" charset="0"/>
                <a:ea typeface="ＭＳ Ｐゴシック" charset="0"/>
                <a:cs typeface="+mn-cs"/>
              </a:rPr>
              <a:t>P4</a:t>
            </a:r>
          </a:p>
        </p:txBody>
      </p:sp>
      <p:sp>
        <p:nvSpPr>
          <p:cNvPr id="187" name="Freeform 154">
            <a:extLst>
              <a:ext uri="{FF2B5EF4-FFF2-40B4-BE49-F238E27FC236}">
                <a16:creationId xmlns:a16="http://schemas.microsoft.com/office/drawing/2014/main" id="{3380745A-BF26-D24C-8ACE-76BF4A51F666}"/>
              </a:ext>
            </a:extLst>
          </p:cNvPr>
          <p:cNvSpPr>
            <a:spLocks/>
          </p:cNvSpPr>
          <p:nvPr/>
        </p:nvSpPr>
        <p:spPr bwMode="auto">
          <a:xfrm>
            <a:off x="9613106" y="2787076"/>
            <a:ext cx="504825" cy="2133600"/>
          </a:xfrm>
          <a:custGeom>
            <a:avLst/>
            <a:gdLst>
              <a:gd name="T0" fmla="*/ 2147483647 w 318"/>
              <a:gd name="T1" fmla="*/ 2147483647 h 1344"/>
              <a:gd name="T2" fmla="*/ 2147483647 w 318"/>
              <a:gd name="T3" fmla="*/ 0 h 1344"/>
              <a:gd name="T4" fmla="*/ 0 w 318"/>
              <a:gd name="T5" fmla="*/ 2147483647 h 1344"/>
              <a:gd name="T6" fmla="*/ 2147483647 w 318"/>
              <a:gd name="T7" fmla="*/ 2147483647 h 1344"/>
              <a:gd name="T8" fmla="*/ 2147483647 w 318"/>
              <a:gd name="T9" fmla="*/ 2147483647 h 13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18" h="1344">
                <a:moveTo>
                  <a:pt x="318" y="1344"/>
                </a:moveTo>
                <a:lnTo>
                  <a:pt x="12" y="0"/>
                </a:lnTo>
                <a:lnTo>
                  <a:pt x="0" y="1224"/>
                </a:lnTo>
                <a:lnTo>
                  <a:pt x="121" y="1344"/>
                </a:lnTo>
                <a:lnTo>
                  <a:pt x="318" y="1344"/>
                </a:lnTo>
                <a:close/>
              </a:path>
            </a:pathLst>
          </a:custGeom>
          <a:gradFill rotWithShape="1">
            <a:gsLst>
              <a:gs pos="0">
                <a:srgbClr val="B2B2B2"/>
              </a:gs>
              <a:gs pos="100000">
                <a:srgbClr val="FFFFFF"/>
              </a:gs>
            </a:gsLst>
            <a:lin ang="0" scaled="1"/>
          </a:gradFill>
          <a:ln w="9525">
            <a:solidFill>
              <a:srgbClr val="DDDDDD"/>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188" name="Group 156">
            <a:extLst>
              <a:ext uri="{FF2B5EF4-FFF2-40B4-BE49-F238E27FC236}">
                <a16:creationId xmlns:a16="http://schemas.microsoft.com/office/drawing/2014/main" id="{4260C82D-FA4B-EA40-B99D-03E56D50D1BA}"/>
              </a:ext>
            </a:extLst>
          </p:cNvPr>
          <p:cNvGrpSpPr>
            <a:grpSpLocks/>
          </p:cNvGrpSpPr>
          <p:nvPr/>
        </p:nvGrpSpPr>
        <p:grpSpPr bwMode="auto">
          <a:xfrm>
            <a:off x="8646318" y="3450651"/>
            <a:ext cx="620713" cy="204788"/>
            <a:chOff x="1287" y="2524"/>
            <a:chExt cx="260" cy="100"/>
          </a:xfrm>
        </p:grpSpPr>
        <p:sp>
          <p:nvSpPr>
            <p:cNvPr id="189" name="Rectangle 157">
              <a:extLst>
                <a:ext uri="{FF2B5EF4-FFF2-40B4-BE49-F238E27FC236}">
                  <a16:creationId xmlns:a16="http://schemas.microsoft.com/office/drawing/2014/main" id="{3C55969E-575D-4843-85A0-C9288C89A71A}"/>
                </a:ext>
              </a:extLst>
            </p:cNvPr>
            <p:cNvSpPr>
              <a:spLocks noChangeArrowheads="1"/>
            </p:cNvSpPr>
            <p:nvPr/>
          </p:nvSpPr>
          <p:spPr bwMode="auto">
            <a:xfrm>
              <a:off x="1287" y="2524"/>
              <a:ext cx="260" cy="100"/>
            </a:xfrm>
            <a:prstGeom prst="rect">
              <a:avLst/>
            </a:prstGeom>
            <a:solidFill>
              <a:srgbClr val="FFFF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90" name="Rectangle 158">
              <a:extLst>
                <a:ext uri="{FF2B5EF4-FFF2-40B4-BE49-F238E27FC236}">
                  <a16:creationId xmlns:a16="http://schemas.microsoft.com/office/drawing/2014/main" id="{1D81D694-BFCE-CD4C-8B46-411E3E05EFAC}"/>
                </a:ext>
              </a:extLst>
            </p:cNvPr>
            <p:cNvSpPr>
              <a:spLocks noChangeArrowheads="1"/>
            </p:cNvSpPr>
            <p:nvPr/>
          </p:nvSpPr>
          <p:spPr bwMode="auto">
            <a:xfrm>
              <a:off x="1338" y="2537"/>
              <a:ext cx="155" cy="76"/>
            </a:xfrm>
            <a:prstGeom prst="rect">
              <a:avLst/>
            </a:prstGeom>
            <a:solidFill>
              <a:srgbClr val="FFFFFF"/>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91" name="Rectangle 159">
              <a:extLst>
                <a:ext uri="{FF2B5EF4-FFF2-40B4-BE49-F238E27FC236}">
                  <a16:creationId xmlns:a16="http://schemas.microsoft.com/office/drawing/2014/main" id="{1E24AC3B-00C1-CD43-B2CA-0A3FFEF53694}"/>
                </a:ext>
              </a:extLst>
            </p:cNvPr>
            <p:cNvSpPr>
              <a:spLocks noChangeArrowheads="1"/>
            </p:cNvSpPr>
            <p:nvPr/>
          </p:nvSpPr>
          <p:spPr bwMode="auto">
            <a:xfrm>
              <a:off x="1503" y="2582"/>
              <a:ext cx="27" cy="27"/>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92" name="Rectangle 160">
              <a:extLst>
                <a:ext uri="{FF2B5EF4-FFF2-40B4-BE49-F238E27FC236}">
                  <a16:creationId xmlns:a16="http://schemas.microsoft.com/office/drawing/2014/main" id="{9B3524D6-8B31-5B45-AE62-56D9DEC06C91}"/>
                </a:ext>
              </a:extLst>
            </p:cNvPr>
            <p:cNvSpPr>
              <a:spLocks noChangeArrowheads="1"/>
            </p:cNvSpPr>
            <p:nvPr/>
          </p:nvSpPr>
          <p:spPr bwMode="auto">
            <a:xfrm>
              <a:off x="1298" y="2583"/>
              <a:ext cx="27" cy="27"/>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193" name="Rectangle 173">
            <a:extLst>
              <a:ext uri="{FF2B5EF4-FFF2-40B4-BE49-F238E27FC236}">
                <a16:creationId xmlns:a16="http://schemas.microsoft.com/office/drawing/2014/main" id="{ACF402A0-C6AF-8D4B-9459-C028398F8678}"/>
              </a:ext>
            </a:extLst>
          </p:cNvPr>
          <p:cNvSpPr>
            <a:spLocks noChangeArrowheads="1"/>
          </p:cNvSpPr>
          <p:nvPr/>
        </p:nvSpPr>
        <p:spPr bwMode="auto">
          <a:xfrm>
            <a:off x="7968800" y="2094763"/>
            <a:ext cx="4189623" cy="6556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115888" marR="0" lvl="0" indent="-115888" algn="l" defTabSz="914400" rtl="0" eaLnBrk="0" fontAlgn="base" latinLnBrk="0" hangingPunct="0">
              <a:lnSpc>
                <a:spcPct val="85000"/>
              </a:lnSpc>
              <a:spcBef>
                <a:spcPct val="20000"/>
              </a:spcBef>
              <a:spcAft>
                <a:spcPct val="0"/>
              </a:spcAft>
              <a:buClr>
                <a:srgbClr val="000099"/>
              </a:buClr>
              <a:buSzPct val="65000"/>
              <a:buFont typeface="Wingdings" charset="0"/>
              <a:buNone/>
              <a:tabLst/>
              <a:defRPr/>
            </a:pPr>
            <a:r>
              <a:rPr kumimoji="0" lang="en-US" sz="1800" b="1" i="0" u="none" strike="noStrike" kern="1200" cap="none" spc="0" normalizeH="0" baseline="0" noProof="0" dirty="0" err="1">
                <a:ln>
                  <a:noFill/>
                </a:ln>
                <a:solidFill>
                  <a:srgbClr val="000000"/>
                </a:solidFill>
                <a:effectLst/>
                <a:uLnTx/>
                <a:uFillTx/>
                <a:latin typeface="Courier New" charset="0"/>
                <a:ea typeface="ＭＳ Ｐゴシック" charset="0"/>
                <a:cs typeface="+mn-cs"/>
              </a:rPr>
              <a:t>DatagramSocket</a:t>
            </a:r>
            <a:r>
              <a:rPr kumimoji="0" lang="en-US" sz="1800" b="1" i="0" u="none" strike="noStrike" kern="1200" cap="none" spc="0" normalizeH="0" baseline="0" noProof="0" dirty="0">
                <a:ln>
                  <a:noFill/>
                </a:ln>
                <a:solidFill>
                  <a:srgbClr val="000000"/>
                </a:solidFill>
                <a:effectLst/>
                <a:uLnTx/>
                <a:uFillTx/>
                <a:latin typeface="Courier New" charset="0"/>
                <a:ea typeface="ＭＳ Ｐゴシック" charset="0"/>
                <a:cs typeface="+mn-cs"/>
              </a:rPr>
              <a:t> mySocket1 = new </a:t>
            </a:r>
            <a:r>
              <a:rPr kumimoji="0" lang="en-US" sz="1800" b="1" i="0" u="none" strike="noStrike" kern="1200" cap="none" spc="0" normalizeH="0" baseline="0" noProof="0" dirty="0" err="1">
                <a:ln>
                  <a:noFill/>
                </a:ln>
                <a:solidFill>
                  <a:srgbClr val="000000"/>
                </a:solidFill>
                <a:effectLst/>
                <a:uLnTx/>
                <a:uFillTx/>
                <a:latin typeface="Courier New" charset="0"/>
                <a:ea typeface="ＭＳ Ｐゴシック" charset="0"/>
                <a:cs typeface="+mn-cs"/>
              </a:rPr>
              <a:t>DatagramSocket</a:t>
            </a:r>
            <a:r>
              <a:rPr kumimoji="0" lang="en-US" sz="1800" b="1" i="0" u="none" strike="noStrike" kern="1200" cap="none" spc="0" normalizeH="0" baseline="0" noProof="0" dirty="0">
                <a:ln>
                  <a:noFill/>
                </a:ln>
                <a:solidFill>
                  <a:srgbClr val="000000"/>
                </a:solidFill>
                <a:effectLst/>
                <a:uLnTx/>
                <a:uFillTx/>
                <a:latin typeface="Courier New" charset="0"/>
                <a:ea typeface="ＭＳ Ｐゴシック" charset="0"/>
                <a:cs typeface="+mn-cs"/>
              </a:rPr>
              <a:t> (</a:t>
            </a:r>
            <a:r>
              <a:rPr kumimoji="0" lang="en-US" sz="1800" b="1" i="0" u="none" strike="noStrike" kern="1200" cap="none" spc="0" normalizeH="0" baseline="0" noProof="0" dirty="0">
                <a:ln>
                  <a:noFill/>
                </a:ln>
                <a:solidFill>
                  <a:srgbClr val="CC0000"/>
                </a:solidFill>
                <a:effectLst/>
                <a:uLnTx/>
                <a:uFillTx/>
                <a:latin typeface="Courier New" charset="0"/>
                <a:ea typeface="ＭＳ Ｐゴシック" charset="0"/>
                <a:cs typeface="+mn-cs"/>
              </a:rPr>
              <a:t>5775</a:t>
            </a:r>
            <a:r>
              <a:rPr kumimoji="0" lang="en-US" sz="1800" b="1" i="0" u="none" strike="noStrike" kern="1200" cap="none" spc="0" normalizeH="0" baseline="0" noProof="0" dirty="0">
                <a:ln>
                  <a:noFill/>
                </a:ln>
                <a:solidFill>
                  <a:srgbClr val="000000"/>
                </a:solidFill>
                <a:effectLst/>
                <a:uLnTx/>
                <a:uFillTx/>
                <a:latin typeface="Courier New" charset="0"/>
                <a:ea typeface="ＭＳ Ｐゴシック" charset="0"/>
                <a:cs typeface="+mn-cs"/>
              </a:rPr>
              <a:t>);</a:t>
            </a:r>
          </a:p>
          <a:p>
            <a:pPr marL="115888" marR="0" lvl="0" indent="-115888" algn="l" defTabSz="914400" rtl="0" eaLnBrk="0" fontAlgn="base" latinLnBrk="0" hangingPunct="0">
              <a:lnSpc>
                <a:spcPct val="85000"/>
              </a:lnSpc>
              <a:spcBef>
                <a:spcPct val="20000"/>
              </a:spcBef>
              <a:spcAft>
                <a:spcPct val="0"/>
              </a:spcAft>
              <a:buClr>
                <a:srgbClr val="000099"/>
              </a:buClr>
              <a:buSzPct val="65000"/>
              <a:buFont typeface="Wingdings" charset="0"/>
              <a:buNone/>
              <a:tabLst/>
              <a:defRPr/>
            </a:pPr>
            <a:endParaRPr kumimoji="0" lang="en-US" sz="1800" b="0" i="0" u="none" strike="noStrike" kern="1200" cap="none" spc="0" normalizeH="0" baseline="0" noProof="0" dirty="0">
              <a:ln>
                <a:noFill/>
              </a:ln>
              <a:solidFill>
                <a:srgbClr val="000000"/>
              </a:solidFill>
              <a:effectLst/>
              <a:uLnTx/>
              <a:uFillTx/>
              <a:latin typeface="Courier New" charset="0"/>
              <a:ea typeface="ＭＳ Ｐゴシック" charset="0"/>
              <a:cs typeface="+mn-cs"/>
            </a:endParaRPr>
          </a:p>
        </p:txBody>
      </p:sp>
      <p:sp>
        <p:nvSpPr>
          <p:cNvPr id="194" name="Rectangle 174">
            <a:extLst>
              <a:ext uri="{FF2B5EF4-FFF2-40B4-BE49-F238E27FC236}">
                <a16:creationId xmlns:a16="http://schemas.microsoft.com/office/drawing/2014/main" id="{4C60141B-5E00-944A-9D60-A427659E8698}"/>
              </a:ext>
            </a:extLst>
          </p:cNvPr>
          <p:cNvSpPr>
            <a:spLocks noChangeArrowheads="1"/>
          </p:cNvSpPr>
          <p:nvPr/>
        </p:nvSpPr>
        <p:spPr bwMode="auto">
          <a:xfrm>
            <a:off x="496329" y="2088579"/>
            <a:ext cx="3755375" cy="65563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115888" marR="0" lvl="0" indent="-115888" algn="l" defTabSz="914400" rtl="0" eaLnBrk="0" fontAlgn="base" latinLnBrk="0" hangingPunct="0">
              <a:lnSpc>
                <a:spcPct val="85000"/>
              </a:lnSpc>
              <a:spcBef>
                <a:spcPct val="20000"/>
              </a:spcBef>
              <a:spcAft>
                <a:spcPct val="0"/>
              </a:spcAft>
              <a:buClr>
                <a:srgbClr val="000099"/>
              </a:buClr>
              <a:buSzPct val="65000"/>
              <a:buFont typeface="Wingdings" charset="0"/>
              <a:buNone/>
              <a:tabLst/>
              <a:defRPr/>
            </a:pPr>
            <a:r>
              <a:rPr kumimoji="0" lang="en-US" sz="1800" b="1" i="0" u="none" strike="noStrike" kern="1200" cap="none" spc="0" normalizeH="0" baseline="0" noProof="0" dirty="0" err="1">
                <a:ln>
                  <a:noFill/>
                </a:ln>
                <a:solidFill>
                  <a:srgbClr val="000000"/>
                </a:solidFill>
                <a:effectLst/>
                <a:uLnTx/>
                <a:uFillTx/>
                <a:latin typeface="Courier New" charset="0"/>
                <a:ea typeface="ＭＳ Ｐゴシック" charset="0"/>
                <a:cs typeface="+mn-cs"/>
              </a:rPr>
              <a:t>DatagramSocket</a:t>
            </a:r>
            <a:r>
              <a:rPr kumimoji="0" lang="en-US" sz="1800" b="1" i="0" u="none" strike="noStrike" kern="1200" cap="none" spc="0" normalizeH="0" baseline="0" noProof="0" dirty="0">
                <a:ln>
                  <a:noFill/>
                </a:ln>
                <a:solidFill>
                  <a:srgbClr val="000000"/>
                </a:solidFill>
                <a:effectLst/>
                <a:uLnTx/>
                <a:uFillTx/>
                <a:latin typeface="Courier New" charset="0"/>
                <a:ea typeface="ＭＳ Ｐゴシック" charset="0"/>
                <a:cs typeface="+mn-cs"/>
              </a:rPr>
              <a:t> mySocket2 = new </a:t>
            </a:r>
            <a:r>
              <a:rPr kumimoji="0" lang="en-US" sz="1800" b="1" i="0" u="none" strike="noStrike" kern="1200" cap="none" spc="0" normalizeH="0" baseline="0" noProof="0" dirty="0" err="1">
                <a:ln>
                  <a:noFill/>
                </a:ln>
                <a:solidFill>
                  <a:srgbClr val="000000"/>
                </a:solidFill>
                <a:effectLst/>
                <a:uLnTx/>
                <a:uFillTx/>
                <a:latin typeface="Courier New" charset="0"/>
                <a:ea typeface="ＭＳ Ｐゴシック" charset="0"/>
                <a:cs typeface="+mn-cs"/>
              </a:rPr>
              <a:t>DatagramSocket</a:t>
            </a:r>
            <a:endParaRPr kumimoji="0" lang="en-US" sz="1800" b="1" i="0" u="none" strike="noStrike" kern="1200" cap="none" spc="0" normalizeH="0" baseline="0" noProof="0" dirty="0">
              <a:ln>
                <a:noFill/>
              </a:ln>
              <a:solidFill>
                <a:srgbClr val="000000"/>
              </a:solidFill>
              <a:effectLst/>
              <a:uLnTx/>
              <a:uFillTx/>
              <a:latin typeface="Courier New" charset="0"/>
              <a:ea typeface="ＭＳ Ｐゴシック" charset="0"/>
              <a:cs typeface="+mn-cs"/>
            </a:endParaRPr>
          </a:p>
          <a:p>
            <a:pPr marL="115888" marR="0" lvl="0" indent="-115888" algn="l" defTabSz="914400" rtl="0" eaLnBrk="0" fontAlgn="base" latinLnBrk="0" hangingPunct="0">
              <a:lnSpc>
                <a:spcPct val="85000"/>
              </a:lnSpc>
              <a:spcBef>
                <a:spcPct val="20000"/>
              </a:spcBef>
              <a:spcAft>
                <a:spcPct val="0"/>
              </a:spcAft>
              <a:buClr>
                <a:srgbClr val="000099"/>
              </a:buClr>
              <a:buSzPct val="65000"/>
              <a:buFont typeface="Wingdings" charset="0"/>
              <a:buNone/>
              <a:tabLst/>
              <a:defRPr/>
            </a:pPr>
            <a:r>
              <a:rPr kumimoji="0" lang="en-US" sz="1800" b="1" i="0" u="none" strike="noStrike" kern="1200" cap="none" spc="0" normalizeH="0" baseline="0" noProof="0" dirty="0">
                <a:ln>
                  <a:noFill/>
                </a:ln>
                <a:solidFill>
                  <a:srgbClr val="000000"/>
                </a:solidFill>
                <a:effectLst/>
                <a:uLnTx/>
                <a:uFillTx/>
                <a:latin typeface="Courier New" charset="0"/>
                <a:ea typeface="ＭＳ Ｐゴシック" charset="0"/>
                <a:cs typeface="+mn-cs"/>
              </a:rPr>
              <a:t> (</a:t>
            </a:r>
            <a:r>
              <a:rPr kumimoji="0" lang="en-US" sz="1800" b="1" i="0" u="none" strike="noStrike" kern="1200" cap="none" spc="0" normalizeH="0" baseline="0" noProof="0" dirty="0">
                <a:ln>
                  <a:noFill/>
                </a:ln>
                <a:solidFill>
                  <a:srgbClr val="CC0000"/>
                </a:solidFill>
                <a:effectLst/>
                <a:uLnTx/>
                <a:uFillTx/>
                <a:latin typeface="Courier New" charset="0"/>
                <a:ea typeface="ＭＳ Ｐゴシック" charset="0"/>
                <a:cs typeface="+mn-cs"/>
              </a:rPr>
              <a:t>9157</a:t>
            </a:r>
            <a:r>
              <a:rPr kumimoji="0" lang="en-US" sz="1800" b="1" i="0" u="none" strike="noStrike" kern="1200" cap="none" spc="0" normalizeH="0" baseline="0" noProof="0" dirty="0">
                <a:ln>
                  <a:noFill/>
                </a:ln>
                <a:solidFill>
                  <a:srgbClr val="000000"/>
                </a:solidFill>
                <a:effectLst/>
                <a:uLnTx/>
                <a:uFillTx/>
                <a:latin typeface="Courier New" charset="0"/>
                <a:ea typeface="ＭＳ Ｐゴシック" charset="0"/>
                <a:cs typeface="+mn-cs"/>
              </a:rPr>
              <a:t>);</a:t>
            </a:r>
          </a:p>
          <a:p>
            <a:pPr marL="115888" marR="0" lvl="0" indent="-115888" algn="l" defTabSz="914400" rtl="0" eaLnBrk="0" fontAlgn="base" latinLnBrk="0" hangingPunct="0">
              <a:lnSpc>
                <a:spcPct val="85000"/>
              </a:lnSpc>
              <a:spcBef>
                <a:spcPct val="20000"/>
              </a:spcBef>
              <a:spcAft>
                <a:spcPct val="0"/>
              </a:spcAft>
              <a:buClr>
                <a:srgbClr val="000099"/>
              </a:buClr>
              <a:buSzPct val="65000"/>
              <a:buFont typeface="Wingdings" charset="0"/>
              <a:buNone/>
              <a:tabLst/>
              <a:defRPr/>
            </a:pPr>
            <a:endParaRPr kumimoji="0" lang="en-US" sz="2000" b="0" i="0" u="none" strike="noStrike" kern="1200" cap="none" spc="0" normalizeH="0" baseline="0" noProof="0" dirty="0">
              <a:ln>
                <a:noFill/>
              </a:ln>
              <a:solidFill>
                <a:srgbClr val="000000"/>
              </a:solidFill>
              <a:effectLst/>
              <a:uLnTx/>
              <a:uFillTx/>
              <a:latin typeface="Courier New" charset="0"/>
              <a:ea typeface="ＭＳ Ｐゴシック" charset="0"/>
              <a:cs typeface="+mn-cs"/>
            </a:endParaRPr>
          </a:p>
        </p:txBody>
      </p:sp>
      <p:sp>
        <p:nvSpPr>
          <p:cNvPr id="195" name="Line 177">
            <a:extLst>
              <a:ext uri="{FF2B5EF4-FFF2-40B4-BE49-F238E27FC236}">
                <a16:creationId xmlns:a16="http://schemas.microsoft.com/office/drawing/2014/main" id="{3415A4E4-A8D6-0A45-87D5-0E83D0C0F914}"/>
              </a:ext>
            </a:extLst>
          </p:cNvPr>
          <p:cNvSpPr>
            <a:spLocks noChangeShapeType="1"/>
          </p:cNvSpPr>
          <p:nvPr/>
        </p:nvSpPr>
        <p:spPr bwMode="auto">
          <a:xfrm>
            <a:off x="3023393" y="3531614"/>
            <a:ext cx="0" cy="2176462"/>
          </a:xfrm>
          <a:prstGeom prst="line">
            <a:avLst/>
          </a:prstGeom>
          <a:noFill/>
          <a:ln w="19050">
            <a:solidFill>
              <a:srgbClr val="CC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96" name="Line 178">
            <a:extLst>
              <a:ext uri="{FF2B5EF4-FFF2-40B4-BE49-F238E27FC236}">
                <a16:creationId xmlns:a16="http://schemas.microsoft.com/office/drawing/2014/main" id="{A9D1D210-F533-114F-8A39-1FAA948B33D4}"/>
              </a:ext>
            </a:extLst>
          </p:cNvPr>
          <p:cNvSpPr>
            <a:spLocks noChangeShapeType="1"/>
          </p:cNvSpPr>
          <p:nvPr/>
        </p:nvSpPr>
        <p:spPr bwMode="auto">
          <a:xfrm>
            <a:off x="5953918" y="3290314"/>
            <a:ext cx="12700" cy="2408237"/>
          </a:xfrm>
          <a:prstGeom prst="line">
            <a:avLst/>
          </a:prstGeom>
          <a:noFill/>
          <a:ln w="19050">
            <a:solidFill>
              <a:srgbClr val="CC0000"/>
            </a:solidFill>
            <a:round/>
            <a:headEnd type="triangle" w="med" len="me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97" name="Line 180">
            <a:extLst>
              <a:ext uri="{FF2B5EF4-FFF2-40B4-BE49-F238E27FC236}">
                <a16:creationId xmlns:a16="http://schemas.microsoft.com/office/drawing/2014/main" id="{6B5344BE-1CCC-B340-996D-3B09BDFBBE3A}"/>
              </a:ext>
            </a:extLst>
          </p:cNvPr>
          <p:cNvSpPr>
            <a:spLocks noChangeShapeType="1"/>
          </p:cNvSpPr>
          <p:nvPr/>
        </p:nvSpPr>
        <p:spPr bwMode="auto">
          <a:xfrm>
            <a:off x="3023393" y="5690614"/>
            <a:ext cx="2936875" cy="0"/>
          </a:xfrm>
          <a:prstGeom prst="line">
            <a:avLst/>
          </a:prstGeom>
          <a:noFill/>
          <a:ln w="19050">
            <a:solidFill>
              <a:srgbClr val="CC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98" name="Line 181">
            <a:extLst>
              <a:ext uri="{FF2B5EF4-FFF2-40B4-BE49-F238E27FC236}">
                <a16:creationId xmlns:a16="http://schemas.microsoft.com/office/drawing/2014/main" id="{75872309-2BFC-8644-8732-E37B001E22A7}"/>
              </a:ext>
            </a:extLst>
          </p:cNvPr>
          <p:cNvSpPr>
            <a:spLocks noChangeShapeType="1"/>
          </p:cNvSpPr>
          <p:nvPr/>
        </p:nvSpPr>
        <p:spPr bwMode="auto">
          <a:xfrm>
            <a:off x="5830093" y="3303014"/>
            <a:ext cx="0" cy="2246312"/>
          </a:xfrm>
          <a:prstGeom prst="line">
            <a:avLst/>
          </a:prstGeom>
          <a:noFill/>
          <a:ln w="19050">
            <a:solidFill>
              <a:srgbClr val="CC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99" name="Line 182">
            <a:extLst>
              <a:ext uri="{FF2B5EF4-FFF2-40B4-BE49-F238E27FC236}">
                <a16:creationId xmlns:a16="http://schemas.microsoft.com/office/drawing/2014/main" id="{ED8FED43-69D8-CD40-86EB-26FB24C6EABD}"/>
              </a:ext>
            </a:extLst>
          </p:cNvPr>
          <p:cNvSpPr>
            <a:spLocks noChangeShapeType="1"/>
          </p:cNvSpPr>
          <p:nvPr/>
        </p:nvSpPr>
        <p:spPr bwMode="auto">
          <a:xfrm>
            <a:off x="3131343" y="5531864"/>
            <a:ext cx="2740025" cy="0"/>
          </a:xfrm>
          <a:prstGeom prst="line">
            <a:avLst/>
          </a:prstGeom>
          <a:noFill/>
          <a:ln w="19050">
            <a:solidFill>
              <a:srgbClr val="CC0000"/>
            </a:solidFill>
            <a:round/>
            <a:headEnd type="triangle" w="med" len="me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200" name="Line 183">
            <a:extLst>
              <a:ext uri="{FF2B5EF4-FFF2-40B4-BE49-F238E27FC236}">
                <a16:creationId xmlns:a16="http://schemas.microsoft.com/office/drawing/2014/main" id="{4E77B951-325F-9646-965F-1E9415527950}"/>
              </a:ext>
            </a:extLst>
          </p:cNvPr>
          <p:cNvSpPr>
            <a:spLocks noChangeShapeType="1"/>
          </p:cNvSpPr>
          <p:nvPr/>
        </p:nvSpPr>
        <p:spPr bwMode="auto">
          <a:xfrm>
            <a:off x="3124993" y="3518914"/>
            <a:ext cx="12700" cy="2017712"/>
          </a:xfrm>
          <a:prstGeom prst="line">
            <a:avLst/>
          </a:prstGeom>
          <a:noFill/>
          <a:ln w="19050">
            <a:solidFill>
              <a:srgbClr val="CC0000"/>
            </a:solidFill>
            <a:round/>
            <a:headEnd type="triangle" w="med" len="me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201" name="Line 184">
            <a:extLst>
              <a:ext uri="{FF2B5EF4-FFF2-40B4-BE49-F238E27FC236}">
                <a16:creationId xmlns:a16="http://schemas.microsoft.com/office/drawing/2014/main" id="{DE96BAA3-92F8-8647-B475-DC04328C350D}"/>
              </a:ext>
            </a:extLst>
          </p:cNvPr>
          <p:cNvSpPr>
            <a:spLocks noChangeShapeType="1"/>
          </p:cNvSpPr>
          <p:nvPr/>
        </p:nvSpPr>
        <p:spPr bwMode="auto">
          <a:xfrm>
            <a:off x="9033668" y="3569714"/>
            <a:ext cx="0" cy="2176462"/>
          </a:xfrm>
          <a:prstGeom prst="line">
            <a:avLst/>
          </a:prstGeom>
          <a:noFill/>
          <a:ln w="19050">
            <a:solidFill>
              <a:srgbClr val="CC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202" name="Line 185">
            <a:extLst>
              <a:ext uri="{FF2B5EF4-FFF2-40B4-BE49-F238E27FC236}">
                <a16:creationId xmlns:a16="http://schemas.microsoft.com/office/drawing/2014/main" id="{98C53D0E-36E0-9746-B2E0-7A179BBFF854}"/>
              </a:ext>
            </a:extLst>
          </p:cNvPr>
          <p:cNvSpPr>
            <a:spLocks noChangeShapeType="1"/>
          </p:cNvSpPr>
          <p:nvPr/>
        </p:nvSpPr>
        <p:spPr bwMode="auto">
          <a:xfrm>
            <a:off x="8916193" y="3537964"/>
            <a:ext cx="12700" cy="2017712"/>
          </a:xfrm>
          <a:prstGeom prst="line">
            <a:avLst/>
          </a:prstGeom>
          <a:noFill/>
          <a:ln w="19050">
            <a:solidFill>
              <a:srgbClr val="CC0000"/>
            </a:solidFill>
            <a:round/>
            <a:headEnd type="triangle" w="med" len="me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203" name="Line 186">
            <a:extLst>
              <a:ext uri="{FF2B5EF4-FFF2-40B4-BE49-F238E27FC236}">
                <a16:creationId xmlns:a16="http://schemas.microsoft.com/office/drawing/2014/main" id="{5CF7BEF4-FCF9-5245-97E3-9295F72ABEAF}"/>
              </a:ext>
            </a:extLst>
          </p:cNvPr>
          <p:cNvSpPr>
            <a:spLocks noChangeShapeType="1"/>
          </p:cNvSpPr>
          <p:nvPr/>
        </p:nvSpPr>
        <p:spPr bwMode="auto">
          <a:xfrm>
            <a:off x="6096793" y="3309364"/>
            <a:ext cx="12700" cy="2408237"/>
          </a:xfrm>
          <a:prstGeom prst="line">
            <a:avLst/>
          </a:prstGeom>
          <a:noFill/>
          <a:ln w="19050">
            <a:solidFill>
              <a:srgbClr val="CC0000"/>
            </a:solidFill>
            <a:round/>
            <a:headEnd type="triangle" w="med" len="me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204" name="Line 187">
            <a:extLst>
              <a:ext uri="{FF2B5EF4-FFF2-40B4-BE49-F238E27FC236}">
                <a16:creationId xmlns:a16="http://schemas.microsoft.com/office/drawing/2014/main" id="{2FEDDAA8-4D5A-F644-8D9D-D75448B5AB9C}"/>
              </a:ext>
            </a:extLst>
          </p:cNvPr>
          <p:cNvSpPr>
            <a:spLocks noChangeShapeType="1"/>
          </p:cNvSpPr>
          <p:nvPr/>
        </p:nvSpPr>
        <p:spPr bwMode="auto">
          <a:xfrm>
            <a:off x="6230143" y="3322064"/>
            <a:ext cx="0" cy="2246312"/>
          </a:xfrm>
          <a:prstGeom prst="line">
            <a:avLst/>
          </a:prstGeom>
          <a:noFill/>
          <a:ln w="19050">
            <a:solidFill>
              <a:srgbClr val="CC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205" name="Line 188">
            <a:extLst>
              <a:ext uri="{FF2B5EF4-FFF2-40B4-BE49-F238E27FC236}">
                <a16:creationId xmlns:a16="http://schemas.microsoft.com/office/drawing/2014/main" id="{785832B0-11E2-7D42-892F-39130A9455CB}"/>
              </a:ext>
            </a:extLst>
          </p:cNvPr>
          <p:cNvSpPr>
            <a:spLocks noChangeShapeType="1"/>
          </p:cNvSpPr>
          <p:nvPr/>
        </p:nvSpPr>
        <p:spPr bwMode="auto">
          <a:xfrm>
            <a:off x="6119018" y="5709664"/>
            <a:ext cx="2936875" cy="0"/>
          </a:xfrm>
          <a:prstGeom prst="line">
            <a:avLst/>
          </a:prstGeom>
          <a:noFill/>
          <a:ln w="19050">
            <a:solidFill>
              <a:srgbClr val="CC0000"/>
            </a:solidFill>
            <a:round/>
            <a:headEnd type="triangle" w="med" len="me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206" name="Line 189">
            <a:extLst>
              <a:ext uri="{FF2B5EF4-FFF2-40B4-BE49-F238E27FC236}">
                <a16:creationId xmlns:a16="http://schemas.microsoft.com/office/drawing/2014/main" id="{CB7F98CB-6143-EE46-9171-A611901AA528}"/>
              </a:ext>
            </a:extLst>
          </p:cNvPr>
          <p:cNvSpPr>
            <a:spLocks noChangeShapeType="1"/>
          </p:cNvSpPr>
          <p:nvPr/>
        </p:nvSpPr>
        <p:spPr bwMode="auto">
          <a:xfrm>
            <a:off x="6204743" y="5541389"/>
            <a:ext cx="2740025" cy="0"/>
          </a:xfrm>
          <a:prstGeom prst="line">
            <a:avLst/>
          </a:prstGeom>
          <a:noFill/>
          <a:ln w="19050">
            <a:solidFill>
              <a:srgbClr val="CC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grpSp>
        <p:nvGrpSpPr>
          <p:cNvPr id="207" name="Group 196">
            <a:extLst>
              <a:ext uri="{FF2B5EF4-FFF2-40B4-BE49-F238E27FC236}">
                <a16:creationId xmlns:a16="http://schemas.microsoft.com/office/drawing/2014/main" id="{3B303B9E-D7B6-B44F-B2C6-EAF4FBBE0075}"/>
              </a:ext>
            </a:extLst>
          </p:cNvPr>
          <p:cNvGrpSpPr>
            <a:grpSpLocks/>
          </p:cNvGrpSpPr>
          <p:nvPr/>
        </p:nvGrpSpPr>
        <p:grpSpPr bwMode="auto">
          <a:xfrm>
            <a:off x="2740818" y="5790626"/>
            <a:ext cx="1644650" cy="652463"/>
            <a:chOff x="1318" y="3697"/>
            <a:chExt cx="1036" cy="411"/>
          </a:xfrm>
        </p:grpSpPr>
        <p:sp>
          <p:nvSpPr>
            <p:cNvPr id="208" name="Rectangle 193">
              <a:extLst>
                <a:ext uri="{FF2B5EF4-FFF2-40B4-BE49-F238E27FC236}">
                  <a16:creationId xmlns:a16="http://schemas.microsoft.com/office/drawing/2014/main" id="{5E867730-FF86-E94C-84E9-3C3B7F8650AF}"/>
                </a:ext>
              </a:extLst>
            </p:cNvPr>
            <p:cNvSpPr>
              <a:spLocks noChangeArrowheads="1"/>
            </p:cNvSpPr>
            <p:nvPr/>
          </p:nvSpPr>
          <p:spPr bwMode="auto">
            <a:xfrm>
              <a:off x="1553" y="3697"/>
              <a:ext cx="678" cy="138"/>
            </a:xfrm>
            <a:prstGeom prst="rect">
              <a:avLst/>
            </a:prstGeom>
            <a:solidFill>
              <a:srgbClr val="3C6CDF"/>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09" name="Line 194">
              <a:extLst>
                <a:ext uri="{FF2B5EF4-FFF2-40B4-BE49-F238E27FC236}">
                  <a16:creationId xmlns:a16="http://schemas.microsoft.com/office/drawing/2014/main" id="{DCB14944-9918-094E-A124-FFAF2CCC01E8}"/>
                </a:ext>
              </a:extLst>
            </p:cNvPr>
            <p:cNvSpPr>
              <a:spLocks noChangeShapeType="1"/>
            </p:cNvSpPr>
            <p:nvPr/>
          </p:nvSpPr>
          <p:spPr bwMode="auto">
            <a:xfrm flipV="1">
              <a:off x="2179" y="3770"/>
              <a:ext cx="175" cy="0"/>
            </a:xfrm>
            <a:prstGeom prst="line">
              <a:avLst/>
            </a:prstGeom>
            <a:noFill/>
            <a:ln w="38100">
              <a:solidFill>
                <a:srgbClr val="CC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10" name="Text Box 195">
              <a:extLst>
                <a:ext uri="{FF2B5EF4-FFF2-40B4-BE49-F238E27FC236}">
                  <a16:creationId xmlns:a16="http://schemas.microsoft.com/office/drawing/2014/main" id="{7F105679-9AE1-A34E-A646-23B52D1B8449}"/>
                </a:ext>
              </a:extLst>
            </p:cNvPr>
            <p:cNvSpPr txBox="1">
              <a:spLocks noChangeArrowheads="1"/>
            </p:cNvSpPr>
            <p:nvPr/>
          </p:nvSpPr>
          <p:spPr bwMode="auto">
            <a:xfrm>
              <a:off x="1318" y="3822"/>
              <a:ext cx="994" cy="28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r" defTabSz="914400" rtl="0" eaLnBrk="0" fontAlgn="base" latinLnBrk="0" hangingPunct="0">
                <a:lnSpc>
                  <a:spcPct val="85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Tahoma" charset="0"/>
                  <a:ea typeface="ＭＳ Ｐゴシック" charset="0"/>
                  <a:cs typeface="+mn-cs"/>
                </a:rPr>
                <a:t>source port: 9157</a:t>
              </a:r>
            </a:p>
            <a:p>
              <a:pPr marL="0" marR="0" lvl="0" indent="0" algn="r" defTabSz="914400" rtl="0" eaLnBrk="0" fontAlgn="base" latinLnBrk="0" hangingPunct="0">
                <a:lnSpc>
                  <a:spcPct val="85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Tahoma" charset="0"/>
                  <a:ea typeface="ＭＳ Ｐゴシック" charset="0"/>
                  <a:cs typeface="+mn-cs"/>
                </a:rPr>
                <a:t>dest port: 6428</a:t>
              </a:r>
            </a:p>
          </p:txBody>
        </p:sp>
      </p:grpSp>
      <p:grpSp>
        <p:nvGrpSpPr>
          <p:cNvPr id="211" name="Group 201">
            <a:extLst>
              <a:ext uri="{FF2B5EF4-FFF2-40B4-BE49-F238E27FC236}">
                <a16:creationId xmlns:a16="http://schemas.microsoft.com/office/drawing/2014/main" id="{C26B3BDC-40D0-554B-BF75-79BA0C664254}"/>
              </a:ext>
            </a:extLst>
          </p:cNvPr>
          <p:cNvGrpSpPr>
            <a:grpSpLocks/>
          </p:cNvGrpSpPr>
          <p:nvPr/>
        </p:nvGrpSpPr>
        <p:grpSpPr bwMode="auto">
          <a:xfrm>
            <a:off x="4039393" y="4914326"/>
            <a:ext cx="1692275" cy="652463"/>
            <a:chOff x="2741" y="3750"/>
            <a:chExt cx="1066" cy="411"/>
          </a:xfrm>
        </p:grpSpPr>
        <p:sp>
          <p:nvSpPr>
            <p:cNvPr id="212" name="Rectangle 198">
              <a:extLst>
                <a:ext uri="{FF2B5EF4-FFF2-40B4-BE49-F238E27FC236}">
                  <a16:creationId xmlns:a16="http://schemas.microsoft.com/office/drawing/2014/main" id="{2AEC7827-74B2-8F4D-A5B2-46F174C8BC7A}"/>
                </a:ext>
              </a:extLst>
            </p:cNvPr>
            <p:cNvSpPr>
              <a:spLocks noChangeArrowheads="1"/>
            </p:cNvSpPr>
            <p:nvPr/>
          </p:nvSpPr>
          <p:spPr bwMode="auto">
            <a:xfrm>
              <a:off x="2859" y="3750"/>
              <a:ext cx="678" cy="138"/>
            </a:xfrm>
            <a:prstGeom prst="rect">
              <a:avLst/>
            </a:prstGeom>
            <a:solidFill>
              <a:srgbClr val="3C6CDF"/>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13" name="Line 199">
              <a:extLst>
                <a:ext uri="{FF2B5EF4-FFF2-40B4-BE49-F238E27FC236}">
                  <a16:creationId xmlns:a16="http://schemas.microsoft.com/office/drawing/2014/main" id="{51BE463B-088F-174F-AFA2-906D7DEE343D}"/>
                </a:ext>
              </a:extLst>
            </p:cNvPr>
            <p:cNvSpPr>
              <a:spLocks noChangeShapeType="1"/>
            </p:cNvSpPr>
            <p:nvPr/>
          </p:nvSpPr>
          <p:spPr bwMode="auto">
            <a:xfrm flipV="1">
              <a:off x="2741" y="3837"/>
              <a:ext cx="175" cy="0"/>
            </a:xfrm>
            <a:prstGeom prst="line">
              <a:avLst/>
            </a:prstGeom>
            <a:noFill/>
            <a:ln w="38100">
              <a:solidFill>
                <a:srgbClr val="CC0000"/>
              </a:solidFill>
              <a:round/>
              <a:headEnd type="triangle" w="med" len="me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14" name="Text Box 200">
              <a:extLst>
                <a:ext uri="{FF2B5EF4-FFF2-40B4-BE49-F238E27FC236}">
                  <a16:creationId xmlns:a16="http://schemas.microsoft.com/office/drawing/2014/main" id="{0F6793CB-ABA9-534D-B627-3241E60849A0}"/>
                </a:ext>
              </a:extLst>
            </p:cNvPr>
            <p:cNvSpPr txBox="1">
              <a:spLocks noChangeArrowheads="1"/>
            </p:cNvSpPr>
            <p:nvPr/>
          </p:nvSpPr>
          <p:spPr bwMode="auto">
            <a:xfrm>
              <a:off x="2813" y="3875"/>
              <a:ext cx="994" cy="28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0" fontAlgn="base" latinLnBrk="0" hangingPunct="0">
                <a:lnSpc>
                  <a:spcPct val="85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Tahoma" charset="0"/>
                  <a:ea typeface="ＭＳ Ｐゴシック" charset="0"/>
                  <a:cs typeface="+mn-cs"/>
                </a:rPr>
                <a:t>source port: 6428</a:t>
              </a:r>
            </a:p>
            <a:p>
              <a:pPr marL="0" marR="0" lvl="0" indent="0" algn="l" defTabSz="914400" rtl="0" eaLnBrk="0" fontAlgn="base" latinLnBrk="0" hangingPunct="0">
                <a:lnSpc>
                  <a:spcPct val="85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Tahoma" charset="0"/>
                  <a:ea typeface="ＭＳ Ｐゴシック" charset="0"/>
                  <a:cs typeface="+mn-cs"/>
                </a:rPr>
                <a:t>dest port: 9157</a:t>
              </a:r>
            </a:p>
          </p:txBody>
        </p:sp>
      </p:grpSp>
      <p:grpSp>
        <p:nvGrpSpPr>
          <p:cNvPr id="215" name="Group 202">
            <a:extLst>
              <a:ext uri="{FF2B5EF4-FFF2-40B4-BE49-F238E27FC236}">
                <a16:creationId xmlns:a16="http://schemas.microsoft.com/office/drawing/2014/main" id="{2BA0D7D3-1E9F-874D-9578-106CF426BDAB}"/>
              </a:ext>
            </a:extLst>
          </p:cNvPr>
          <p:cNvGrpSpPr>
            <a:grpSpLocks/>
          </p:cNvGrpSpPr>
          <p:nvPr/>
        </p:nvGrpSpPr>
        <p:grpSpPr bwMode="auto">
          <a:xfrm>
            <a:off x="7063581" y="4914326"/>
            <a:ext cx="1341437" cy="652463"/>
            <a:chOff x="1509" y="3697"/>
            <a:chExt cx="845" cy="411"/>
          </a:xfrm>
        </p:grpSpPr>
        <p:sp>
          <p:nvSpPr>
            <p:cNvPr id="216" name="Rectangle 203">
              <a:extLst>
                <a:ext uri="{FF2B5EF4-FFF2-40B4-BE49-F238E27FC236}">
                  <a16:creationId xmlns:a16="http://schemas.microsoft.com/office/drawing/2014/main" id="{B2A9891A-642F-6D49-A890-0C106C26FAD8}"/>
                </a:ext>
              </a:extLst>
            </p:cNvPr>
            <p:cNvSpPr>
              <a:spLocks noChangeArrowheads="1"/>
            </p:cNvSpPr>
            <p:nvPr/>
          </p:nvSpPr>
          <p:spPr bwMode="auto">
            <a:xfrm>
              <a:off x="1553" y="3697"/>
              <a:ext cx="678" cy="138"/>
            </a:xfrm>
            <a:prstGeom prst="rect">
              <a:avLst/>
            </a:prstGeom>
            <a:solidFill>
              <a:srgbClr val="3C6CDF"/>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17" name="Line 204">
              <a:extLst>
                <a:ext uri="{FF2B5EF4-FFF2-40B4-BE49-F238E27FC236}">
                  <a16:creationId xmlns:a16="http://schemas.microsoft.com/office/drawing/2014/main" id="{521F25C6-A7B0-BD43-AB39-10E85195A07C}"/>
                </a:ext>
              </a:extLst>
            </p:cNvPr>
            <p:cNvSpPr>
              <a:spLocks noChangeShapeType="1"/>
            </p:cNvSpPr>
            <p:nvPr/>
          </p:nvSpPr>
          <p:spPr bwMode="auto">
            <a:xfrm flipV="1">
              <a:off x="2179" y="3770"/>
              <a:ext cx="175" cy="0"/>
            </a:xfrm>
            <a:prstGeom prst="line">
              <a:avLst/>
            </a:prstGeom>
            <a:noFill/>
            <a:ln w="38100">
              <a:solidFill>
                <a:srgbClr val="CC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18" name="Text Box 205">
              <a:extLst>
                <a:ext uri="{FF2B5EF4-FFF2-40B4-BE49-F238E27FC236}">
                  <a16:creationId xmlns:a16="http://schemas.microsoft.com/office/drawing/2014/main" id="{A375B067-6627-F24A-ADAA-564841EB89F9}"/>
                </a:ext>
              </a:extLst>
            </p:cNvPr>
            <p:cNvSpPr txBox="1">
              <a:spLocks noChangeArrowheads="1"/>
            </p:cNvSpPr>
            <p:nvPr/>
          </p:nvSpPr>
          <p:spPr bwMode="auto">
            <a:xfrm>
              <a:off x="1509" y="3822"/>
              <a:ext cx="803" cy="28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r" defTabSz="914400" rtl="0" eaLnBrk="0" fontAlgn="base" latinLnBrk="0" hangingPunct="0">
                <a:lnSpc>
                  <a:spcPct val="85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Tahoma" charset="0"/>
                  <a:ea typeface="ＭＳ Ｐゴシック" charset="0"/>
                  <a:cs typeface="+mn-cs"/>
                </a:rPr>
                <a:t>source port: ?</a:t>
              </a:r>
            </a:p>
            <a:p>
              <a:pPr marL="0" marR="0" lvl="0" indent="0" algn="r" defTabSz="914400" rtl="0" eaLnBrk="0" fontAlgn="base" latinLnBrk="0" hangingPunct="0">
                <a:lnSpc>
                  <a:spcPct val="85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Tahoma" charset="0"/>
                  <a:ea typeface="ＭＳ Ｐゴシック" charset="0"/>
                  <a:cs typeface="+mn-cs"/>
                </a:rPr>
                <a:t>dest port: ?</a:t>
              </a:r>
            </a:p>
          </p:txBody>
        </p:sp>
      </p:grpSp>
      <p:grpSp>
        <p:nvGrpSpPr>
          <p:cNvPr id="219" name="Group 206">
            <a:extLst>
              <a:ext uri="{FF2B5EF4-FFF2-40B4-BE49-F238E27FC236}">
                <a16:creationId xmlns:a16="http://schemas.microsoft.com/office/drawing/2014/main" id="{B5181A21-D7E7-3E42-9344-472D54222757}"/>
              </a:ext>
            </a:extLst>
          </p:cNvPr>
          <p:cNvGrpSpPr>
            <a:grpSpLocks/>
          </p:cNvGrpSpPr>
          <p:nvPr/>
        </p:nvGrpSpPr>
        <p:grpSpPr bwMode="auto">
          <a:xfrm>
            <a:off x="6304756" y="5768401"/>
            <a:ext cx="1389062" cy="652463"/>
            <a:chOff x="2741" y="3750"/>
            <a:chExt cx="875" cy="411"/>
          </a:xfrm>
        </p:grpSpPr>
        <p:sp>
          <p:nvSpPr>
            <p:cNvPr id="220" name="Rectangle 207">
              <a:extLst>
                <a:ext uri="{FF2B5EF4-FFF2-40B4-BE49-F238E27FC236}">
                  <a16:creationId xmlns:a16="http://schemas.microsoft.com/office/drawing/2014/main" id="{92ECB27B-35D3-E94B-A9F9-6AB2E4D0E9A5}"/>
                </a:ext>
              </a:extLst>
            </p:cNvPr>
            <p:cNvSpPr>
              <a:spLocks noChangeArrowheads="1"/>
            </p:cNvSpPr>
            <p:nvPr/>
          </p:nvSpPr>
          <p:spPr bwMode="auto">
            <a:xfrm>
              <a:off x="2859" y="3750"/>
              <a:ext cx="678" cy="138"/>
            </a:xfrm>
            <a:prstGeom prst="rect">
              <a:avLst/>
            </a:prstGeom>
            <a:solidFill>
              <a:srgbClr val="3C6CDF"/>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21" name="Line 208">
              <a:extLst>
                <a:ext uri="{FF2B5EF4-FFF2-40B4-BE49-F238E27FC236}">
                  <a16:creationId xmlns:a16="http://schemas.microsoft.com/office/drawing/2014/main" id="{7683B80C-70E1-9C44-94AD-C7C88A9E0CA6}"/>
                </a:ext>
              </a:extLst>
            </p:cNvPr>
            <p:cNvSpPr>
              <a:spLocks noChangeShapeType="1"/>
            </p:cNvSpPr>
            <p:nvPr/>
          </p:nvSpPr>
          <p:spPr bwMode="auto">
            <a:xfrm flipV="1">
              <a:off x="2741" y="3837"/>
              <a:ext cx="175" cy="0"/>
            </a:xfrm>
            <a:prstGeom prst="line">
              <a:avLst/>
            </a:prstGeom>
            <a:noFill/>
            <a:ln w="38100">
              <a:solidFill>
                <a:srgbClr val="CC0000"/>
              </a:solidFill>
              <a:round/>
              <a:headEnd type="triangle" w="med" len="me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22" name="Text Box 209">
              <a:extLst>
                <a:ext uri="{FF2B5EF4-FFF2-40B4-BE49-F238E27FC236}">
                  <a16:creationId xmlns:a16="http://schemas.microsoft.com/office/drawing/2014/main" id="{A346B1BA-6406-6F45-9B45-BAB032C59481}"/>
                </a:ext>
              </a:extLst>
            </p:cNvPr>
            <p:cNvSpPr txBox="1">
              <a:spLocks noChangeArrowheads="1"/>
            </p:cNvSpPr>
            <p:nvPr/>
          </p:nvSpPr>
          <p:spPr bwMode="auto">
            <a:xfrm>
              <a:off x="2813" y="3875"/>
              <a:ext cx="803" cy="28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0" fontAlgn="base" latinLnBrk="0" hangingPunct="0">
                <a:lnSpc>
                  <a:spcPct val="85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Tahoma" charset="0"/>
                  <a:ea typeface="ＭＳ Ｐゴシック" charset="0"/>
                  <a:cs typeface="+mn-cs"/>
                </a:rPr>
                <a:t>source port: ?</a:t>
              </a:r>
            </a:p>
            <a:p>
              <a:pPr marL="0" marR="0" lvl="0" indent="0" algn="l" defTabSz="914400" rtl="0" eaLnBrk="0" fontAlgn="base" latinLnBrk="0" hangingPunct="0">
                <a:lnSpc>
                  <a:spcPct val="85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Tahoma" charset="0"/>
                  <a:ea typeface="ＭＳ Ｐゴシック" charset="0"/>
                  <a:cs typeface="+mn-cs"/>
                </a:rPr>
                <a:t>dest port: ?</a:t>
              </a:r>
            </a:p>
          </p:txBody>
        </p:sp>
      </p:grpSp>
      <p:grpSp>
        <p:nvGrpSpPr>
          <p:cNvPr id="223" name="Group 214">
            <a:extLst>
              <a:ext uri="{FF2B5EF4-FFF2-40B4-BE49-F238E27FC236}">
                <a16:creationId xmlns:a16="http://schemas.microsoft.com/office/drawing/2014/main" id="{E39C7ED5-8B2C-DE4F-80CB-990D1AA7B49F}"/>
              </a:ext>
            </a:extLst>
          </p:cNvPr>
          <p:cNvGrpSpPr>
            <a:grpSpLocks/>
          </p:cNvGrpSpPr>
          <p:nvPr/>
        </p:nvGrpSpPr>
        <p:grpSpPr bwMode="auto">
          <a:xfrm>
            <a:off x="1610518" y="4406326"/>
            <a:ext cx="711200" cy="669925"/>
            <a:chOff x="-44" y="1473"/>
            <a:chExt cx="981" cy="1105"/>
          </a:xfrm>
        </p:grpSpPr>
        <p:pic>
          <p:nvPicPr>
            <p:cNvPr id="224" name="Picture 215" descr="desktop_computer_stylized_medium">
              <a:extLst>
                <a:ext uri="{FF2B5EF4-FFF2-40B4-BE49-F238E27FC236}">
                  <a16:creationId xmlns:a16="http://schemas.microsoft.com/office/drawing/2014/main" id="{E6F7AF8C-6139-A44A-B799-9DB1A49382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25" name="Freeform 216">
              <a:extLst>
                <a:ext uri="{FF2B5EF4-FFF2-40B4-BE49-F238E27FC236}">
                  <a16:creationId xmlns:a16="http://schemas.microsoft.com/office/drawing/2014/main" id="{E7BE33D7-3BA9-1847-9AD9-95F7E1DEA0D8}"/>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226" name="Group 217">
            <a:extLst>
              <a:ext uri="{FF2B5EF4-FFF2-40B4-BE49-F238E27FC236}">
                <a16:creationId xmlns:a16="http://schemas.microsoft.com/office/drawing/2014/main" id="{ECE9DF28-DF72-7544-9229-870F2565D5F7}"/>
              </a:ext>
            </a:extLst>
          </p:cNvPr>
          <p:cNvGrpSpPr>
            <a:grpSpLocks/>
          </p:cNvGrpSpPr>
          <p:nvPr/>
        </p:nvGrpSpPr>
        <p:grpSpPr bwMode="auto">
          <a:xfrm flipH="1">
            <a:off x="9879806" y="4530151"/>
            <a:ext cx="711200" cy="669925"/>
            <a:chOff x="-44" y="1473"/>
            <a:chExt cx="981" cy="1105"/>
          </a:xfrm>
        </p:grpSpPr>
        <p:pic>
          <p:nvPicPr>
            <p:cNvPr id="227" name="Picture 218" descr="desktop_computer_stylized_medium">
              <a:extLst>
                <a:ext uri="{FF2B5EF4-FFF2-40B4-BE49-F238E27FC236}">
                  <a16:creationId xmlns:a16="http://schemas.microsoft.com/office/drawing/2014/main" id="{AAE1CD7B-71E4-DA44-B3BA-A6BCDDB83A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28" name="Freeform 219">
              <a:extLst>
                <a:ext uri="{FF2B5EF4-FFF2-40B4-BE49-F238E27FC236}">
                  <a16:creationId xmlns:a16="http://schemas.microsoft.com/office/drawing/2014/main" id="{E273E05C-F934-1B44-AA55-C146C99BC60F}"/>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229" name="Group 220">
            <a:extLst>
              <a:ext uri="{FF2B5EF4-FFF2-40B4-BE49-F238E27FC236}">
                <a16:creationId xmlns:a16="http://schemas.microsoft.com/office/drawing/2014/main" id="{4338C4B1-DA10-CF42-9E12-96B6998CDA7B}"/>
              </a:ext>
            </a:extLst>
          </p:cNvPr>
          <p:cNvGrpSpPr>
            <a:grpSpLocks/>
          </p:cNvGrpSpPr>
          <p:nvPr/>
        </p:nvGrpSpPr>
        <p:grpSpPr bwMode="auto">
          <a:xfrm>
            <a:off x="4702968" y="3928489"/>
            <a:ext cx="358775" cy="704850"/>
            <a:chOff x="4140" y="429"/>
            <a:chExt cx="1425" cy="2396"/>
          </a:xfrm>
        </p:grpSpPr>
        <p:sp>
          <p:nvSpPr>
            <p:cNvPr id="230" name="Freeform 221">
              <a:extLst>
                <a:ext uri="{FF2B5EF4-FFF2-40B4-BE49-F238E27FC236}">
                  <a16:creationId xmlns:a16="http://schemas.microsoft.com/office/drawing/2014/main" id="{72E2375B-D2CD-524D-99CC-9AA1332B0E2C}"/>
                </a:ext>
              </a:extLst>
            </p:cNvPr>
            <p:cNvSpPr>
              <a:spLocks/>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31" name="Rectangle 222">
              <a:extLst>
                <a:ext uri="{FF2B5EF4-FFF2-40B4-BE49-F238E27FC236}">
                  <a16:creationId xmlns:a16="http://schemas.microsoft.com/office/drawing/2014/main" id="{9A46A85F-576F-5549-8CE1-4D6375E6E22B}"/>
                </a:ext>
              </a:extLst>
            </p:cNvPr>
            <p:cNvSpPr>
              <a:spLocks noChangeArrowheads="1"/>
            </p:cNvSpPr>
            <p:nvPr/>
          </p:nvSpPr>
          <p:spPr bwMode="auto">
            <a:xfrm>
              <a:off x="4203" y="429"/>
              <a:ext cx="1053" cy="2283"/>
            </a:xfrm>
            <a:prstGeom prst="rect">
              <a:avLst/>
            </a:pr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32" name="Freeform 223">
              <a:extLst>
                <a:ext uri="{FF2B5EF4-FFF2-40B4-BE49-F238E27FC236}">
                  <a16:creationId xmlns:a16="http://schemas.microsoft.com/office/drawing/2014/main" id="{2AC2D8E6-5479-B547-832A-A4D633663DE8}"/>
                </a:ext>
              </a:extLst>
            </p:cNvPr>
            <p:cNvSpPr>
              <a:spLocks/>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33" name="Freeform 224">
              <a:extLst>
                <a:ext uri="{FF2B5EF4-FFF2-40B4-BE49-F238E27FC236}">
                  <a16:creationId xmlns:a16="http://schemas.microsoft.com/office/drawing/2014/main" id="{F5154C64-E9B4-9B4B-ADCB-BF7CEFAA6EDD}"/>
                </a:ext>
              </a:extLst>
            </p:cNvPr>
            <p:cNvSpPr>
              <a:spLocks/>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34" name="Rectangle 225">
              <a:extLst>
                <a:ext uri="{FF2B5EF4-FFF2-40B4-BE49-F238E27FC236}">
                  <a16:creationId xmlns:a16="http://schemas.microsoft.com/office/drawing/2014/main" id="{20BD3C08-A36B-8C47-A9E1-98E61BCD2361}"/>
                </a:ext>
              </a:extLst>
            </p:cNvPr>
            <p:cNvSpPr>
              <a:spLocks noChangeArrowheads="1"/>
            </p:cNvSpPr>
            <p:nvPr/>
          </p:nvSpPr>
          <p:spPr bwMode="auto">
            <a:xfrm>
              <a:off x="4209" y="693"/>
              <a:ext cx="599" cy="49"/>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235" name="Group 226">
              <a:extLst>
                <a:ext uri="{FF2B5EF4-FFF2-40B4-BE49-F238E27FC236}">
                  <a16:creationId xmlns:a16="http://schemas.microsoft.com/office/drawing/2014/main" id="{BA9CB11E-6522-2A4E-B926-6BB8F2D61B29}"/>
                </a:ext>
              </a:extLst>
            </p:cNvPr>
            <p:cNvGrpSpPr>
              <a:grpSpLocks/>
            </p:cNvGrpSpPr>
            <p:nvPr/>
          </p:nvGrpSpPr>
          <p:grpSpPr bwMode="auto">
            <a:xfrm>
              <a:off x="4749" y="668"/>
              <a:ext cx="581" cy="145"/>
              <a:chOff x="614" y="2568"/>
              <a:chExt cx="725" cy="139"/>
            </a:xfrm>
          </p:grpSpPr>
          <p:sp>
            <p:nvSpPr>
              <p:cNvPr id="260" name="AutoShape 227">
                <a:extLst>
                  <a:ext uri="{FF2B5EF4-FFF2-40B4-BE49-F238E27FC236}">
                    <a16:creationId xmlns:a16="http://schemas.microsoft.com/office/drawing/2014/main" id="{A66F61C7-D146-2444-9233-EEEFDA6DB534}"/>
                  </a:ext>
                </a:extLst>
              </p:cNvPr>
              <p:cNvSpPr>
                <a:spLocks noChangeArrowheads="1"/>
              </p:cNvSpPr>
              <p:nvPr/>
            </p:nvSpPr>
            <p:spPr bwMode="auto">
              <a:xfrm>
                <a:off x="617" y="2567"/>
                <a:ext cx="724" cy="140"/>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61" name="AutoShape 228">
                <a:extLst>
                  <a:ext uri="{FF2B5EF4-FFF2-40B4-BE49-F238E27FC236}">
                    <a16:creationId xmlns:a16="http://schemas.microsoft.com/office/drawing/2014/main" id="{C237943C-1D9E-C340-92B4-E279FE5EB9A1}"/>
                  </a:ext>
                </a:extLst>
              </p:cNvPr>
              <p:cNvSpPr>
                <a:spLocks noChangeArrowheads="1"/>
              </p:cNvSpPr>
              <p:nvPr/>
            </p:nvSpPr>
            <p:spPr bwMode="auto">
              <a:xfrm>
                <a:off x="633" y="2582"/>
                <a:ext cx="692"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236" name="Rectangle 229">
              <a:extLst>
                <a:ext uri="{FF2B5EF4-FFF2-40B4-BE49-F238E27FC236}">
                  <a16:creationId xmlns:a16="http://schemas.microsoft.com/office/drawing/2014/main" id="{C81D6CA2-B425-4946-AE7A-8E40C0836516}"/>
                </a:ext>
              </a:extLst>
            </p:cNvPr>
            <p:cNvSpPr>
              <a:spLocks noChangeArrowheads="1"/>
            </p:cNvSpPr>
            <p:nvPr/>
          </p:nvSpPr>
          <p:spPr bwMode="auto">
            <a:xfrm>
              <a:off x="4222" y="1017"/>
              <a:ext cx="599" cy="49"/>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237" name="Group 230">
              <a:extLst>
                <a:ext uri="{FF2B5EF4-FFF2-40B4-BE49-F238E27FC236}">
                  <a16:creationId xmlns:a16="http://schemas.microsoft.com/office/drawing/2014/main" id="{E1CF8BC0-EDFE-2A4B-A9FD-D7352BEF920B}"/>
                </a:ext>
              </a:extLst>
            </p:cNvPr>
            <p:cNvGrpSpPr>
              <a:grpSpLocks/>
            </p:cNvGrpSpPr>
            <p:nvPr/>
          </p:nvGrpSpPr>
          <p:grpSpPr bwMode="auto">
            <a:xfrm>
              <a:off x="4747" y="994"/>
              <a:ext cx="581" cy="134"/>
              <a:chOff x="614" y="2568"/>
              <a:chExt cx="725" cy="139"/>
            </a:xfrm>
          </p:grpSpPr>
          <p:sp>
            <p:nvSpPr>
              <p:cNvPr id="258" name="AutoShape 231">
                <a:extLst>
                  <a:ext uri="{FF2B5EF4-FFF2-40B4-BE49-F238E27FC236}">
                    <a16:creationId xmlns:a16="http://schemas.microsoft.com/office/drawing/2014/main" id="{0A9026E3-01D2-A044-85D9-3C22E36B944E}"/>
                  </a:ext>
                </a:extLst>
              </p:cNvPr>
              <p:cNvSpPr>
                <a:spLocks noChangeArrowheads="1"/>
              </p:cNvSpPr>
              <p:nvPr/>
            </p:nvSpPr>
            <p:spPr bwMode="auto">
              <a:xfrm>
                <a:off x="612" y="2570"/>
                <a:ext cx="724" cy="162"/>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59" name="AutoShape 232">
                <a:extLst>
                  <a:ext uri="{FF2B5EF4-FFF2-40B4-BE49-F238E27FC236}">
                    <a16:creationId xmlns:a16="http://schemas.microsoft.com/office/drawing/2014/main" id="{89380DF0-55D0-544B-ABE2-D6ADD8851B2B}"/>
                  </a:ext>
                </a:extLst>
              </p:cNvPr>
              <p:cNvSpPr>
                <a:spLocks noChangeArrowheads="1"/>
              </p:cNvSpPr>
              <p:nvPr/>
            </p:nvSpPr>
            <p:spPr bwMode="auto">
              <a:xfrm>
                <a:off x="628" y="2586"/>
                <a:ext cx="692" cy="106"/>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238" name="Rectangle 233">
              <a:extLst>
                <a:ext uri="{FF2B5EF4-FFF2-40B4-BE49-F238E27FC236}">
                  <a16:creationId xmlns:a16="http://schemas.microsoft.com/office/drawing/2014/main" id="{DF34371F-6EF2-844A-9475-6B8ECC1E25C3}"/>
                </a:ext>
              </a:extLst>
            </p:cNvPr>
            <p:cNvSpPr>
              <a:spLocks noChangeArrowheads="1"/>
            </p:cNvSpPr>
            <p:nvPr/>
          </p:nvSpPr>
          <p:spPr bwMode="auto">
            <a:xfrm>
              <a:off x="4216" y="1357"/>
              <a:ext cx="599" cy="49"/>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39" name="Rectangle 234">
              <a:extLst>
                <a:ext uri="{FF2B5EF4-FFF2-40B4-BE49-F238E27FC236}">
                  <a16:creationId xmlns:a16="http://schemas.microsoft.com/office/drawing/2014/main" id="{7BF59601-B231-7F4D-B6B7-74CA58AE9412}"/>
                </a:ext>
              </a:extLst>
            </p:cNvPr>
            <p:cNvSpPr>
              <a:spLocks noChangeArrowheads="1"/>
            </p:cNvSpPr>
            <p:nvPr/>
          </p:nvSpPr>
          <p:spPr bwMode="auto">
            <a:xfrm>
              <a:off x="4228" y="1654"/>
              <a:ext cx="593" cy="49"/>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240" name="Group 235">
              <a:extLst>
                <a:ext uri="{FF2B5EF4-FFF2-40B4-BE49-F238E27FC236}">
                  <a16:creationId xmlns:a16="http://schemas.microsoft.com/office/drawing/2014/main" id="{653CAD17-3E1A-0A44-BF50-DB027FAD871F}"/>
                </a:ext>
              </a:extLst>
            </p:cNvPr>
            <p:cNvGrpSpPr>
              <a:grpSpLocks/>
            </p:cNvGrpSpPr>
            <p:nvPr/>
          </p:nvGrpSpPr>
          <p:grpSpPr bwMode="auto">
            <a:xfrm>
              <a:off x="4735" y="1627"/>
              <a:ext cx="582" cy="151"/>
              <a:chOff x="614" y="2568"/>
              <a:chExt cx="725" cy="139"/>
            </a:xfrm>
          </p:grpSpPr>
          <p:sp>
            <p:nvSpPr>
              <p:cNvPr id="256" name="AutoShape 236">
                <a:extLst>
                  <a:ext uri="{FF2B5EF4-FFF2-40B4-BE49-F238E27FC236}">
                    <a16:creationId xmlns:a16="http://schemas.microsoft.com/office/drawing/2014/main" id="{2AB347AE-B389-704D-8A3A-F1B0478B7030}"/>
                  </a:ext>
                </a:extLst>
              </p:cNvPr>
              <p:cNvSpPr>
                <a:spLocks noChangeArrowheads="1"/>
              </p:cNvSpPr>
              <p:nvPr/>
            </p:nvSpPr>
            <p:spPr bwMode="auto">
              <a:xfrm>
                <a:off x="611" y="2568"/>
                <a:ext cx="730" cy="139"/>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57" name="AutoShape 237">
                <a:extLst>
                  <a:ext uri="{FF2B5EF4-FFF2-40B4-BE49-F238E27FC236}">
                    <a16:creationId xmlns:a16="http://schemas.microsoft.com/office/drawing/2014/main" id="{F96FEA1E-5620-D24E-93C8-5E69D78BD082}"/>
                  </a:ext>
                </a:extLst>
              </p:cNvPr>
              <p:cNvSpPr>
                <a:spLocks noChangeArrowheads="1"/>
              </p:cNvSpPr>
              <p:nvPr/>
            </p:nvSpPr>
            <p:spPr bwMode="auto">
              <a:xfrm>
                <a:off x="627" y="2583"/>
                <a:ext cx="699"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241" name="Freeform 238">
              <a:extLst>
                <a:ext uri="{FF2B5EF4-FFF2-40B4-BE49-F238E27FC236}">
                  <a16:creationId xmlns:a16="http://schemas.microsoft.com/office/drawing/2014/main" id="{84910C8E-8844-DE49-A1A3-762F8BB12AFA}"/>
                </a:ext>
              </a:extLst>
            </p:cNvPr>
            <p:cNvSpPr>
              <a:spLocks/>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242" name="Group 239">
              <a:extLst>
                <a:ext uri="{FF2B5EF4-FFF2-40B4-BE49-F238E27FC236}">
                  <a16:creationId xmlns:a16="http://schemas.microsoft.com/office/drawing/2014/main" id="{BBBD2321-95AE-9C40-B018-8ECE1F278C87}"/>
                </a:ext>
              </a:extLst>
            </p:cNvPr>
            <p:cNvGrpSpPr>
              <a:grpSpLocks/>
            </p:cNvGrpSpPr>
            <p:nvPr/>
          </p:nvGrpSpPr>
          <p:grpSpPr bwMode="auto">
            <a:xfrm>
              <a:off x="4739" y="1327"/>
              <a:ext cx="582" cy="139"/>
              <a:chOff x="614" y="2568"/>
              <a:chExt cx="725" cy="139"/>
            </a:xfrm>
          </p:grpSpPr>
          <p:sp>
            <p:nvSpPr>
              <p:cNvPr id="254" name="AutoShape 240">
                <a:extLst>
                  <a:ext uri="{FF2B5EF4-FFF2-40B4-BE49-F238E27FC236}">
                    <a16:creationId xmlns:a16="http://schemas.microsoft.com/office/drawing/2014/main" id="{5F0A8B0F-BFF3-D645-8BC2-E03084A73592}"/>
                  </a:ext>
                </a:extLst>
              </p:cNvPr>
              <p:cNvSpPr>
                <a:spLocks noChangeArrowheads="1"/>
              </p:cNvSpPr>
              <p:nvPr/>
            </p:nvSpPr>
            <p:spPr bwMode="auto">
              <a:xfrm>
                <a:off x="614" y="2566"/>
                <a:ext cx="723" cy="140"/>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55" name="AutoShape 241">
                <a:extLst>
                  <a:ext uri="{FF2B5EF4-FFF2-40B4-BE49-F238E27FC236}">
                    <a16:creationId xmlns:a16="http://schemas.microsoft.com/office/drawing/2014/main" id="{F04409C4-53CF-1E47-924D-AAE899D78D5A}"/>
                  </a:ext>
                </a:extLst>
              </p:cNvPr>
              <p:cNvSpPr>
                <a:spLocks noChangeArrowheads="1"/>
              </p:cNvSpPr>
              <p:nvPr/>
            </p:nvSpPr>
            <p:spPr bwMode="auto">
              <a:xfrm>
                <a:off x="630" y="2582"/>
                <a:ext cx="691" cy="108"/>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243" name="Rectangle 242">
              <a:extLst>
                <a:ext uri="{FF2B5EF4-FFF2-40B4-BE49-F238E27FC236}">
                  <a16:creationId xmlns:a16="http://schemas.microsoft.com/office/drawing/2014/main" id="{B79FB686-7827-8648-B573-39D9BD56AEA5}"/>
                </a:ext>
              </a:extLst>
            </p:cNvPr>
            <p:cNvSpPr>
              <a:spLocks noChangeArrowheads="1"/>
            </p:cNvSpPr>
            <p:nvPr/>
          </p:nvSpPr>
          <p:spPr bwMode="auto">
            <a:xfrm>
              <a:off x="5250" y="429"/>
              <a:ext cx="69" cy="2288"/>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44" name="Freeform 243">
              <a:extLst>
                <a:ext uri="{FF2B5EF4-FFF2-40B4-BE49-F238E27FC236}">
                  <a16:creationId xmlns:a16="http://schemas.microsoft.com/office/drawing/2014/main" id="{FDD2EBD5-F1D6-1A40-89DB-A8C30D93187D}"/>
                </a:ext>
              </a:extLst>
            </p:cNvPr>
            <p:cNvSpPr>
              <a:spLocks/>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45" name="Freeform 244">
              <a:extLst>
                <a:ext uri="{FF2B5EF4-FFF2-40B4-BE49-F238E27FC236}">
                  <a16:creationId xmlns:a16="http://schemas.microsoft.com/office/drawing/2014/main" id="{CE0C4D67-AE5D-BA4D-8695-DB491DDD2F0B}"/>
                </a:ext>
              </a:extLst>
            </p:cNvPr>
            <p:cNvSpPr>
              <a:spLocks/>
            </p:cNvSpPr>
            <p:nvPr/>
          </p:nvSpPr>
          <p:spPr bwMode="auto">
            <a:xfrm>
              <a:off x="5315" y="680"/>
              <a:ext cx="244" cy="240"/>
            </a:xfrm>
            <a:custGeom>
              <a:avLst/>
              <a:gdLst>
                <a:gd name="T0" fmla="*/ 0 w 304"/>
                <a:gd name="T1" fmla="*/ 0 h 288"/>
                <a:gd name="T2" fmla="*/ 34 w 304"/>
                <a:gd name="T3" fmla="*/ 27 h 288"/>
                <a:gd name="T4" fmla="*/ 31 w 304"/>
                <a:gd name="T5" fmla="*/ 48 h 288"/>
                <a:gd name="T6" fmla="*/ 2 w 304"/>
                <a:gd name="T7" fmla="*/ 2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46" name="Oval 245">
              <a:extLst>
                <a:ext uri="{FF2B5EF4-FFF2-40B4-BE49-F238E27FC236}">
                  <a16:creationId xmlns:a16="http://schemas.microsoft.com/office/drawing/2014/main" id="{F37BD5E1-82F5-4442-A0E8-832E39193FEE}"/>
                </a:ext>
              </a:extLst>
            </p:cNvPr>
            <p:cNvSpPr>
              <a:spLocks noChangeArrowheads="1"/>
            </p:cNvSpPr>
            <p:nvPr/>
          </p:nvSpPr>
          <p:spPr bwMode="auto">
            <a:xfrm>
              <a:off x="5515" y="2609"/>
              <a:ext cx="50" cy="97"/>
            </a:xfrm>
            <a:prstGeom prst="ellipse">
              <a:avLst/>
            </a:prstGeom>
            <a:solidFill>
              <a:srgbClr val="3333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47" name="Freeform 246">
              <a:extLst>
                <a:ext uri="{FF2B5EF4-FFF2-40B4-BE49-F238E27FC236}">
                  <a16:creationId xmlns:a16="http://schemas.microsoft.com/office/drawing/2014/main" id="{65CB1E0E-0881-3D44-874F-DFDC02FDDF75}"/>
                </a:ext>
              </a:extLst>
            </p:cNvPr>
            <p:cNvSpPr>
              <a:spLocks/>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48" name="AutoShape 247">
              <a:extLst>
                <a:ext uri="{FF2B5EF4-FFF2-40B4-BE49-F238E27FC236}">
                  <a16:creationId xmlns:a16="http://schemas.microsoft.com/office/drawing/2014/main" id="{6DADA001-6CFD-B446-972E-A78724803E36}"/>
                </a:ext>
              </a:extLst>
            </p:cNvPr>
            <p:cNvSpPr>
              <a:spLocks noChangeArrowheads="1"/>
            </p:cNvSpPr>
            <p:nvPr/>
          </p:nvSpPr>
          <p:spPr bwMode="auto">
            <a:xfrm>
              <a:off x="4140" y="2679"/>
              <a:ext cx="1198" cy="146"/>
            </a:xfrm>
            <a:prstGeom prst="roundRect">
              <a:avLst>
                <a:gd name="adj" fmla="val 50000"/>
              </a:avLst>
            </a:prstGeom>
            <a:solidFill>
              <a:srgbClr val="DDDDDD"/>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49" name="AutoShape 248">
              <a:extLst>
                <a:ext uri="{FF2B5EF4-FFF2-40B4-BE49-F238E27FC236}">
                  <a16:creationId xmlns:a16="http://schemas.microsoft.com/office/drawing/2014/main" id="{3A9F1280-193F-A148-B533-A4E2BCD4EE1D}"/>
                </a:ext>
              </a:extLst>
            </p:cNvPr>
            <p:cNvSpPr>
              <a:spLocks noChangeArrowheads="1"/>
            </p:cNvSpPr>
            <p:nvPr/>
          </p:nvSpPr>
          <p:spPr bwMode="auto">
            <a:xfrm>
              <a:off x="4203" y="2712"/>
              <a:ext cx="1072" cy="81"/>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50" name="Oval 249">
              <a:extLst>
                <a:ext uri="{FF2B5EF4-FFF2-40B4-BE49-F238E27FC236}">
                  <a16:creationId xmlns:a16="http://schemas.microsoft.com/office/drawing/2014/main" id="{64151D18-1A99-BB43-8662-5409F09FC644}"/>
                </a:ext>
              </a:extLst>
            </p:cNvPr>
            <p:cNvSpPr>
              <a:spLocks noChangeArrowheads="1"/>
            </p:cNvSpPr>
            <p:nvPr/>
          </p:nvSpPr>
          <p:spPr bwMode="auto">
            <a:xfrm>
              <a:off x="4310" y="2382"/>
              <a:ext cx="158" cy="146"/>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51" name="Oval 250">
              <a:extLst>
                <a:ext uri="{FF2B5EF4-FFF2-40B4-BE49-F238E27FC236}">
                  <a16:creationId xmlns:a16="http://schemas.microsoft.com/office/drawing/2014/main" id="{86E3B505-373D-FA41-AC57-224E553E6727}"/>
                </a:ext>
              </a:extLst>
            </p:cNvPr>
            <p:cNvSpPr>
              <a:spLocks noChangeArrowheads="1"/>
            </p:cNvSpPr>
            <p:nvPr/>
          </p:nvSpPr>
          <p:spPr bwMode="auto">
            <a:xfrm>
              <a:off x="4487" y="2382"/>
              <a:ext cx="158" cy="146"/>
            </a:xfrm>
            <a:prstGeom prst="ellipse">
              <a:avLst/>
            </a:prstGeom>
            <a:solidFill>
              <a:srgbClr val="FF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Arial" charset="0"/>
                <a:ea typeface="ＭＳ Ｐゴシック" charset="0"/>
                <a:cs typeface="Arial" charset="0"/>
              </a:endParaRPr>
            </a:p>
          </p:txBody>
        </p:sp>
        <p:sp>
          <p:nvSpPr>
            <p:cNvPr id="252" name="Oval 251">
              <a:extLst>
                <a:ext uri="{FF2B5EF4-FFF2-40B4-BE49-F238E27FC236}">
                  <a16:creationId xmlns:a16="http://schemas.microsoft.com/office/drawing/2014/main" id="{3E492A9C-D2EF-444F-9F40-D87F1FF8E812}"/>
                </a:ext>
              </a:extLst>
            </p:cNvPr>
            <p:cNvSpPr>
              <a:spLocks noChangeArrowheads="1"/>
            </p:cNvSpPr>
            <p:nvPr/>
          </p:nvSpPr>
          <p:spPr bwMode="auto">
            <a:xfrm>
              <a:off x="4663" y="2382"/>
              <a:ext cx="158" cy="140"/>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53" name="Rectangle 252">
              <a:extLst>
                <a:ext uri="{FF2B5EF4-FFF2-40B4-BE49-F238E27FC236}">
                  <a16:creationId xmlns:a16="http://schemas.microsoft.com/office/drawing/2014/main" id="{B30ABD37-057E-DC41-B1A5-29A2C4236031}"/>
                </a:ext>
              </a:extLst>
            </p:cNvPr>
            <p:cNvSpPr>
              <a:spLocks noChangeArrowheads="1"/>
            </p:cNvSpPr>
            <p:nvPr/>
          </p:nvSpPr>
          <p:spPr bwMode="auto">
            <a:xfrm>
              <a:off x="5061" y="1837"/>
              <a:ext cx="88" cy="761"/>
            </a:xfrm>
            <a:prstGeom prst="rect">
              <a:avLst/>
            </a:prstGeom>
            <a:solidFill>
              <a:srgbClr val="292929"/>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127" name="Slide Number Placeholder 2">
            <a:extLst>
              <a:ext uri="{FF2B5EF4-FFF2-40B4-BE49-F238E27FC236}">
                <a16:creationId xmlns:a16="http://schemas.microsoft.com/office/drawing/2014/main" id="{7A20C98F-8CB3-904A-A136-78573229D8FE}"/>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19</a:t>
            </a:fld>
            <a:endParaRPr lang="en-US" dirty="0"/>
          </a:p>
        </p:txBody>
      </p:sp>
    </p:spTree>
    <p:extLst>
      <p:ext uri="{BB962C8B-B14F-4D97-AF65-F5344CB8AC3E}">
        <p14:creationId xmlns:p14="http://schemas.microsoft.com/office/powerpoint/2010/main" val="2715106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3"/>
                                        </p:tgtEl>
                                        <p:attrNameLst>
                                          <p:attrName>style.visibility</p:attrName>
                                        </p:attrNameLst>
                                      </p:cBhvr>
                                      <p:to>
                                        <p:strVal val="visible"/>
                                      </p:to>
                                    </p:set>
                                    <p:animEffect transition="in" filter="dissolve">
                                      <p:cBhvr>
                                        <p:cTn id="7" dur="500"/>
                                        <p:tgtEl>
                                          <p:spTgt spid="153"/>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94"/>
                                        </p:tgtEl>
                                        <p:attrNameLst>
                                          <p:attrName>style.visibility</p:attrName>
                                        </p:attrNameLst>
                                      </p:cBhvr>
                                      <p:to>
                                        <p:strVal val="visible"/>
                                      </p:to>
                                    </p:set>
                                    <p:animEffect transition="in" filter="dissolve">
                                      <p:cBhvr>
                                        <p:cTn id="10" dur="500"/>
                                        <p:tgtEl>
                                          <p:spTgt spid="194"/>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188"/>
                                        </p:tgtEl>
                                        <p:attrNameLst>
                                          <p:attrName>style.visibility</p:attrName>
                                        </p:attrNameLst>
                                      </p:cBhvr>
                                      <p:to>
                                        <p:strVal val="visible"/>
                                      </p:to>
                                    </p:set>
                                    <p:animEffect transition="in" filter="dissolve">
                                      <p:cBhvr>
                                        <p:cTn id="15" dur="500"/>
                                        <p:tgtEl>
                                          <p:spTgt spid="188"/>
                                        </p:tgtEl>
                                      </p:cBhvr>
                                    </p:animEffect>
                                  </p:childTnLst>
                                </p:cTn>
                              </p:par>
                              <p:par>
                                <p:cTn id="16" presetID="9" presetClass="entr" presetSubtype="0" fill="hold" nodeType="withEffect">
                                  <p:stCondLst>
                                    <p:cond delay="0"/>
                                  </p:stCondLst>
                                  <p:childTnLst>
                                    <p:set>
                                      <p:cBhvr>
                                        <p:cTn id="17" dur="1" fill="hold">
                                          <p:stCondLst>
                                            <p:cond delay="0"/>
                                          </p:stCondLst>
                                        </p:cTn>
                                        <p:tgtEl>
                                          <p:spTgt spid="193">
                                            <p:txEl>
                                              <p:pRg st="0" end="0"/>
                                            </p:txEl>
                                          </p:spTgt>
                                        </p:tgtEl>
                                        <p:attrNameLst>
                                          <p:attrName>style.visibility</p:attrName>
                                        </p:attrNameLst>
                                      </p:cBhvr>
                                      <p:to>
                                        <p:strVal val="visible"/>
                                      </p:to>
                                    </p:set>
                                    <p:animEffect transition="in" filter="dissolve">
                                      <p:cBhvr>
                                        <p:cTn id="18" dur="500"/>
                                        <p:tgtEl>
                                          <p:spTgt spid="193">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nodeType="clickEffect">
                                  <p:stCondLst>
                                    <p:cond delay="0"/>
                                  </p:stCondLst>
                                  <p:childTnLst>
                                    <p:set>
                                      <p:cBhvr>
                                        <p:cTn id="22" dur="1" fill="hold">
                                          <p:stCondLst>
                                            <p:cond delay="0"/>
                                          </p:stCondLst>
                                        </p:cTn>
                                        <p:tgtEl>
                                          <p:spTgt spid="170"/>
                                        </p:tgtEl>
                                        <p:attrNameLst>
                                          <p:attrName>style.visibility</p:attrName>
                                        </p:attrNameLst>
                                      </p:cBhvr>
                                      <p:to>
                                        <p:strVal val="visible"/>
                                      </p:to>
                                    </p:set>
                                    <p:animEffect transition="in" filter="dissolve">
                                      <p:cBhvr>
                                        <p:cTn id="23" dur="500"/>
                                        <p:tgtEl>
                                          <p:spTgt spid="170"/>
                                        </p:tgtEl>
                                      </p:cBhvr>
                                    </p:animEffect>
                                  </p:childTnLst>
                                </p:cTn>
                              </p:par>
                              <p:par>
                                <p:cTn id="24" presetID="1" presetClass="entr" presetSubtype="0" fill="hold" grpId="0" nodeType="withEffect">
                                  <p:stCondLst>
                                    <p:cond delay="0"/>
                                  </p:stCondLst>
                                  <p:childTnLst>
                                    <p:set>
                                      <p:cBhvr>
                                        <p:cTn id="25" dur="1" fill="hold">
                                          <p:stCondLst>
                                            <p:cond delay="0"/>
                                          </p:stCondLst>
                                        </p:cTn>
                                        <p:tgtEl>
                                          <p:spTgt spid="138">
                                            <p:txEl>
                                              <p:pRg st="0" end="0"/>
                                            </p:txEl>
                                          </p:spTgt>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138">
                                            <p:txEl>
                                              <p:pRg st="1" end="1"/>
                                            </p:txEl>
                                          </p:spTgt>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195"/>
                                        </p:tgtEl>
                                        <p:attrNameLst>
                                          <p:attrName>style.visibility</p:attrName>
                                        </p:attrNameLst>
                                      </p:cBhvr>
                                      <p:to>
                                        <p:strVal val="visible"/>
                                      </p:to>
                                    </p:set>
                                    <p:animEffect transition="in" filter="wipe(up)">
                                      <p:cBhvr>
                                        <p:cTn id="32" dur="500"/>
                                        <p:tgtEl>
                                          <p:spTgt spid="195"/>
                                        </p:tgtEl>
                                      </p:cBhvr>
                                    </p:animEffect>
                                  </p:childTnLst>
                                </p:cTn>
                              </p:par>
                            </p:childTnLst>
                          </p:cTn>
                        </p:par>
                        <p:par>
                          <p:cTn id="33" fill="hold">
                            <p:stCondLst>
                              <p:cond delay="500"/>
                            </p:stCondLst>
                            <p:childTnLst>
                              <p:par>
                                <p:cTn id="34" presetID="22" presetClass="entr" presetSubtype="8" fill="hold" nodeType="afterEffect">
                                  <p:stCondLst>
                                    <p:cond delay="0"/>
                                  </p:stCondLst>
                                  <p:childTnLst>
                                    <p:set>
                                      <p:cBhvr>
                                        <p:cTn id="35" dur="1" fill="hold">
                                          <p:stCondLst>
                                            <p:cond delay="0"/>
                                          </p:stCondLst>
                                        </p:cTn>
                                        <p:tgtEl>
                                          <p:spTgt spid="197"/>
                                        </p:tgtEl>
                                        <p:attrNameLst>
                                          <p:attrName>style.visibility</p:attrName>
                                        </p:attrNameLst>
                                      </p:cBhvr>
                                      <p:to>
                                        <p:strVal val="visible"/>
                                      </p:to>
                                    </p:set>
                                    <p:animEffect transition="in" filter="wipe(left)">
                                      <p:cBhvr>
                                        <p:cTn id="36" dur="500"/>
                                        <p:tgtEl>
                                          <p:spTgt spid="197"/>
                                        </p:tgtEl>
                                      </p:cBhvr>
                                    </p:animEffect>
                                  </p:childTnLst>
                                </p:cTn>
                              </p:par>
                              <p:par>
                                <p:cTn id="37" presetID="22" presetClass="entr" presetSubtype="8" fill="hold" nodeType="withEffect">
                                  <p:stCondLst>
                                    <p:cond delay="0"/>
                                  </p:stCondLst>
                                  <p:childTnLst>
                                    <p:set>
                                      <p:cBhvr>
                                        <p:cTn id="38" dur="1" fill="hold">
                                          <p:stCondLst>
                                            <p:cond delay="0"/>
                                          </p:stCondLst>
                                        </p:cTn>
                                        <p:tgtEl>
                                          <p:spTgt spid="207"/>
                                        </p:tgtEl>
                                        <p:attrNameLst>
                                          <p:attrName>style.visibility</p:attrName>
                                        </p:attrNameLst>
                                      </p:cBhvr>
                                      <p:to>
                                        <p:strVal val="visible"/>
                                      </p:to>
                                    </p:set>
                                    <p:animEffect transition="in" filter="wipe(left)">
                                      <p:cBhvr>
                                        <p:cTn id="39" dur="500"/>
                                        <p:tgtEl>
                                          <p:spTgt spid="207"/>
                                        </p:tgtEl>
                                      </p:cBhvr>
                                    </p:animEffect>
                                  </p:childTnLst>
                                </p:cTn>
                              </p:par>
                            </p:childTnLst>
                          </p:cTn>
                        </p:par>
                        <p:par>
                          <p:cTn id="40" fill="hold">
                            <p:stCondLst>
                              <p:cond delay="1000"/>
                            </p:stCondLst>
                            <p:childTnLst>
                              <p:par>
                                <p:cTn id="41" presetID="22" presetClass="entr" presetSubtype="4" fill="hold" nodeType="afterEffect">
                                  <p:stCondLst>
                                    <p:cond delay="0"/>
                                  </p:stCondLst>
                                  <p:childTnLst>
                                    <p:set>
                                      <p:cBhvr>
                                        <p:cTn id="42" dur="1" fill="hold">
                                          <p:stCondLst>
                                            <p:cond delay="0"/>
                                          </p:stCondLst>
                                        </p:cTn>
                                        <p:tgtEl>
                                          <p:spTgt spid="196"/>
                                        </p:tgtEl>
                                        <p:attrNameLst>
                                          <p:attrName>style.visibility</p:attrName>
                                        </p:attrNameLst>
                                      </p:cBhvr>
                                      <p:to>
                                        <p:strVal val="visible"/>
                                      </p:to>
                                    </p:set>
                                    <p:animEffect transition="in" filter="wipe(down)">
                                      <p:cBhvr>
                                        <p:cTn id="43" dur="500"/>
                                        <p:tgtEl>
                                          <p:spTgt spid="196"/>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1" fill="hold" nodeType="clickEffect">
                                  <p:stCondLst>
                                    <p:cond delay="0"/>
                                  </p:stCondLst>
                                  <p:childTnLst>
                                    <p:set>
                                      <p:cBhvr>
                                        <p:cTn id="47" dur="1" fill="hold">
                                          <p:stCondLst>
                                            <p:cond delay="0"/>
                                          </p:stCondLst>
                                        </p:cTn>
                                        <p:tgtEl>
                                          <p:spTgt spid="198"/>
                                        </p:tgtEl>
                                        <p:attrNameLst>
                                          <p:attrName>style.visibility</p:attrName>
                                        </p:attrNameLst>
                                      </p:cBhvr>
                                      <p:to>
                                        <p:strVal val="visible"/>
                                      </p:to>
                                    </p:set>
                                    <p:animEffect transition="in" filter="wipe(up)">
                                      <p:cBhvr>
                                        <p:cTn id="48" dur="500"/>
                                        <p:tgtEl>
                                          <p:spTgt spid="198"/>
                                        </p:tgtEl>
                                      </p:cBhvr>
                                    </p:animEffect>
                                  </p:childTnLst>
                                </p:cTn>
                              </p:par>
                            </p:childTnLst>
                          </p:cTn>
                        </p:par>
                        <p:par>
                          <p:cTn id="49" fill="hold">
                            <p:stCondLst>
                              <p:cond delay="500"/>
                            </p:stCondLst>
                            <p:childTnLst>
                              <p:par>
                                <p:cTn id="50" presetID="22" presetClass="entr" presetSubtype="2" fill="hold" nodeType="afterEffect">
                                  <p:stCondLst>
                                    <p:cond delay="0"/>
                                  </p:stCondLst>
                                  <p:childTnLst>
                                    <p:set>
                                      <p:cBhvr>
                                        <p:cTn id="51" dur="1" fill="hold">
                                          <p:stCondLst>
                                            <p:cond delay="0"/>
                                          </p:stCondLst>
                                        </p:cTn>
                                        <p:tgtEl>
                                          <p:spTgt spid="199"/>
                                        </p:tgtEl>
                                        <p:attrNameLst>
                                          <p:attrName>style.visibility</p:attrName>
                                        </p:attrNameLst>
                                      </p:cBhvr>
                                      <p:to>
                                        <p:strVal val="visible"/>
                                      </p:to>
                                    </p:set>
                                    <p:animEffect transition="in" filter="wipe(right)">
                                      <p:cBhvr>
                                        <p:cTn id="52" dur="500"/>
                                        <p:tgtEl>
                                          <p:spTgt spid="199"/>
                                        </p:tgtEl>
                                      </p:cBhvr>
                                    </p:animEffect>
                                  </p:childTnLst>
                                </p:cTn>
                              </p:par>
                              <p:par>
                                <p:cTn id="53" presetID="22" presetClass="entr" presetSubtype="2" fill="hold" nodeType="withEffect">
                                  <p:stCondLst>
                                    <p:cond delay="0"/>
                                  </p:stCondLst>
                                  <p:childTnLst>
                                    <p:set>
                                      <p:cBhvr>
                                        <p:cTn id="54" dur="1" fill="hold">
                                          <p:stCondLst>
                                            <p:cond delay="0"/>
                                          </p:stCondLst>
                                        </p:cTn>
                                        <p:tgtEl>
                                          <p:spTgt spid="211"/>
                                        </p:tgtEl>
                                        <p:attrNameLst>
                                          <p:attrName>style.visibility</p:attrName>
                                        </p:attrNameLst>
                                      </p:cBhvr>
                                      <p:to>
                                        <p:strVal val="visible"/>
                                      </p:to>
                                    </p:set>
                                    <p:animEffect transition="in" filter="wipe(right)">
                                      <p:cBhvr>
                                        <p:cTn id="55" dur="500"/>
                                        <p:tgtEl>
                                          <p:spTgt spid="211"/>
                                        </p:tgtEl>
                                      </p:cBhvr>
                                    </p:animEffect>
                                  </p:childTnLst>
                                </p:cTn>
                              </p:par>
                            </p:childTnLst>
                          </p:cTn>
                        </p:par>
                        <p:par>
                          <p:cTn id="56" fill="hold">
                            <p:stCondLst>
                              <p:cond delay="1000"/>
                            </p:stCondLst>
                            <p:childTnLst>
                              <p:par>
                                <p:cTn id="57" presetID="22" presetClass="entr" presetSubtype="4" fill="hold" nodeType="afterEffect">
                                  <p:stCondLst>
                                    <p:cond delay="0"/>
                                  </p:stCondLst>
                                  <p:childTnLst>
                                    <p:set>
                                      <p:cBhvr>
                                        <p:cTn id="58" dur="1" fill="hold">
                                          <p:stCondLst>
                                            <p:cond delay="0"/>
                                          </p:stCondLst>
                                        </p:cTn>
                                        <p:tgtEl>
                                          <p:spTgt spid="200"/>
                                        </p:tgtEl>
                                        <p:attrNameLst>
                                          <p:attrName>style.visibility</p:attrName>
                                        </p:attrNameLst>
                                      </p:cBhvr>
                                      <p:to>
                                        <p:strVal val="visible"/>
                                      </p:to>
                                    </p:set>
                                    <p:animEffect transition="in" filter="wipe(down)">
                                      <p:cBhvr>
                                        <p:cTn id="59" dur="500"/>
                                        <p:tgtEl>
                                          <p:spTgt spid="200"/>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1" fill="hold" nodeType="clickEffect">
                                  <p:stCondLst>
                                    <p:cond delay="0"/>
                                  </p:stCondLst>
                                  <p:childTnLst>
                                    <p:set>
                                      <p:cBhvr>
                                        <p:cTn id="63" dur="1" fill="hold">
                                          <p:stCondLst>
                                            <p:cond delay="0"/>
                                          </p:stCondLst>
                                        </p:cTn>
                                        <p:tgtEl>
                                          <p:spTgt spid="204"/>
                                        </p:tgtEl>
                                        <p:attrNameLst>
                                          <p:attrName>style.visibility</p:attrName>
                                        </p:attrNameLst>
                                      </p:cBhvr>
                                      <p:to>
                                        <p:strVal val="visible"/>
                                      </p:to>
                                    </p:set>
                                    <p:animEffect transition="in" filter="wipe(up)">
                                      <p:cBhvr>
                                        <p:cTn id="64" dur="500"/>
                                        <p:tgtEl>
                                          <p:spTgt spid="204"/>
                                        </p:tgtEl>
                                      </p:cBhvr>
                                    </p:animEffect>
                                  </p:childTnLst>
                                </p:cTn>
                              </p:par>
                            </p:childTnLst>
                          </p:cTn>
                        </p:par>
                        <p:par>
                          <p:cTn id="65" fill="hold">
                            <p:stCondLst>
                              <p:cond delay="500"/>
                            </p:stCondLst>
                            <p:childTnLst>
                              <p:par>
                                <p:cTn id="66" presetID="22" presetClass="entr" presetSubtype="8" fill="hold" nodeType="afterEffect">
                                  <p:stCondLst>
                                    <p:cond delay="0"/>
                                  </p:stCondLst>
                                  <p:childTnLst>
                                    <p:set>
                                      <p:cBhvr>
                                        <p:cTn id="67" dur="1" fill="hold">
                                          <p:stCondLst>
                                            <p:cond delay="0"/>
                                          </p:stCondLst>
                                        </p:cTn>
                                        <p:tgtEl>
                                          <p:spTgt spid="206"/>
                                        </p:tgtEl>
                                        <p:attrNameLst>
                                          <p:attrName>style.visibility</p:attrName>
                                        </p:attrNameLst>
                                      </p:cBhvr>
                                      <p:to>
                                        <p:strVal val="visible"/>
                                      </p:to>
                                    </p:set>
                                    <p:animEffect transition="in" filter="wipe(left)">
                                      <p:cBhvr>
                                        <p:cTn id="68" dur="500"/>
                                        <p:tgtEl>
                                          <p:spTgt spid="206"/>
                                        </p:tgtEl>
                                      </p:cBhvr>
                                    </p:animEffect>
                                  </p:childTnLst>
                                </p:cTn>
                              </p:par>
                              <p:par>
                                <p:cTn id="69" presetID="22" presetClass="entr" presetSubtype="8" fill="hold" nodeType="withEffect">
                                  <p:stCondLst>
                                    <p:cond delay="0"/>
                                  </p:stCondLst>
                                  <p:childTnLst>
                                    <p:set>
                                      <p:cBhvr>
                                        <p:cTn id="70" dur="1" fill="hold">
                                          <p:stCondLst>
                                            <p:cond delay="0"/>
                                          </p:stCondLst>
                                        </p:cTn>
                                        <p:tgtEl>
                                          <p:spTgt spid="215"/>
                                        </p:tgtEl>
                                        <p:attrNameLst>
                                          <p:attrName>style.visibility</p:attrName>
                                        </p:attrNameLst>
                                      </p:cBhvr>
                                      <p:to>
                                        <p:strVal val="visible"/>
                                      </p:to>
                                    </p:set>
                                    <p:animEffect transition="in" filter="wipe(left)">
                                      <p:cBhvr>
                                        <p:cTn id="71" dur="500"/>
                                        <p:tgtEl>
                                          <p:spTgt spid="215"/>
                                        </p:tgtEl>
                                      </p:cBhvr>
                                    </p:animEffect>
                                  </p:childTnLst>
                                </p:cTn>
                              </p:par>
                            </p:childTnLst>
                          </p:cTn>
                        </p:par>
                        <p:par>
                          <p:cTn id="72" fill="hold">
                            <p:stCondLst>
                              <p:cond delay="1000"/>
                            </p:stCondLst>
                            <p:childTnLst>
                              <p:par>
                                <p:cTn id="73" presetID="22" presetClass="entr" presetSubtype="4" fill="hold" nodeType="afterEffect">
                                  <p:stCondLst>
                                    <p:cond delay="0"/>
                                  </p:stCondLst>
                                  <p:childTnLst>
                                    <p:set>
                                      <p:cBhvr>
                                        <p:cTn id="74" dur="1" fill="hold">
                                          <p:stCondLst>
                                            <p:cond delay="0"/>
                                          </p:stCondLst>
                                        </p:cTn>
                                        <p:tgtEl>
                                          <p:spTgt spid="202"/>
                                        </p:tgtEl>
                                        <p:attrNameLst>
                                          <p:attrName>style.visibility</p:attrName>
                                        </p:attrNameLst>
                                      </p:cBhvr>
                                      <p:to>
                                        <p:strVal val="visible"/>
                                      </p:to>
                                    </p:set>
                                    <p:animEffect transition="in" filter="wipe(down)">
                                      <p:cBhvr>
                                        <p:cTn id="75" dur="500"/>
                                        <p:tgtEl>
                                          <p:spTgt spid="202"/>
                                        </p:tgtEl>
                                      </p:cBhvr>
                                    </p:animEffect>
                                  </p:childTnLst>
                                </p:cTn>
                              </p:par>
                            </p:childTnLst>
                          </p:cTn>
                        </p:par>
                        <p:par>
                          <p:cTn id="76" fill="hold">
                            <p:stCondLst>
                              <p:cond delay="1500"/>
                            </p:stCondLst>
                            <p:childTnLst>
                              <p:par>
                                <p:cTn id="77" presetID="22" presetClass="entr" presetSubtype="1" fill="hold" nodeType="afterEffect">
                                  <p:stCondLst>
                                    <p:cond delay="0"/>
                                  </p:stCondLst>
                                  <p:childTnLst>
                                    <p:set>
                                      <p:cBhvr>
                                        <p:cTn id="78" dur="1" fill="hold">
                                          <p:stCondLst>
                                            <p:cond delay="0"/>
                                          </p:stCondLst>
                                        </p:cTn>
                                        <p:tgtEl>
                                          <p:spTgt spid="201"/>
                                        </p:tgtEl>
                                        <p:attrNameLst>
                                          <p:attrName>style.visibility</p:attrName>
                                        </p:attrNameLst>
                                      </p:cBhvr>
                                      <p:to>
                                        <p:strVal val="visible"/>
                                      </p:to>
                                    </p:set>
                                    <p:animEffect transition="in" filter="wipe(up)">
                                      <p:cBhvr>
                                        <p:cTn id="79" dur="500"/>
                                        <p:tgtEl>
                                          <p:spTgt spid="201"/>
                                        </p:tgtEl>
                                      </p:cBhvr>
                                    </p:animEffect>
                                  </p:childTnLst>
                                </p:cTn>
                              </p:par>
                            </p:childTnLst>
                          </p:cTn>
                        </p:par>
                        <p:par>
                          <p:cTn id="80" fill="hold">
                            <p:stCondLst>
                              <p:cond delay="2000"/>
                            </p:stCondLst>
                            <p:childTnLst>
                              <p:par>
                                <p:cTn id="81" presetID="22" presetClass="entr" presetSubtype="2" fill="hold" nodeType="afterEffect">
                                  <p:stCondLst>
                                    <p:cond delay="0"/>
                                  </p:stCondLst>
                                  <p:childTnLst>
                                    <p:set>
                                      <p:cBhvr>
                                        <p:cTn id="82" dur="1" fill="hold">
                                          <p:stCondLst>
                                            <p:cond delay="0"/>
                                          </p:stCondLst>
                                        </p:cTn>
                                        <p:tgtEl>
                                          <p:spTgt spid="205"/>
                                        </p:tgtEl>
                                        <p:attrNameLst>
                                          <p:attrName>style.visibility</p:attrName>
                                        </p:attrNameLst>
                                      </p:cBhvr>
                                      <p:to>
                                        <p:strVal val="visible"/>
                                      </p:to>
                                    </p:set>
                                    <p:animEffect transition="in" filter="wipe(right)">
                                      <p:cBhvr>
                                        <p:cTn id="83" dur="500"/>
                                        <p:tgtEl>
                                          <p:spTgt spid="205"/>
                                        </p:tgtEl>
                                      </p:cBhvr>
                                    </p:animEffect>
                                  </p:childTnLst>
                                </p:cTn>
                              </p:par>
                              <p:par>
                                <p:cTn id="84" presetID="22" presetClass="entr" presetSubtype="2" fill="hold" nodeType="withEffect">
                                  <p:stCondLst>
                                    <p:cond delay="0"/>
                                  </p:stCondLst>
                                  <p:childTnLst>
                                    <p:set>
                                      <p:cBhvr>
                                        <p:cTn id="85" dur="1" fill="hold">
                                          <p:stCondLst>
                                            <p:cond delay="0"/>
                                          </p:stCondLst>
                                        </p:cTn>
                                        <p:tgtEl>
                                          <p:spTgt spid="219"/>
                                        </p:tgtEl>
                                        <p:attrNameLst>
                                          <p:attrName>style.visibility</p:attrName>
                                        </p:attrNameLst>
                                      </p:cBhvr>
                                      <p:to>
                                        <p:strVal val="visible"/>
                                      </p:to>
                                    </p:set>
                                    <p:animEffect transition="in" filter="wipe(right)">
                                      <p:cBhvr>
                                        <p:cTn id="86" dur="500"/>
                                        <p:tgtEl>
                                          <p:spTgt spid="219"/>
                                        </p:tgtEl>
                                      </p:cBhvr>
                                    </p:animEffect>
                                  </p:childTnLst>
                                </p:cTn>
                              </p:par>
                            </p:childTnLst>
                          </p:cTn>
                        </p:par>
                        <p:par>
                          <p:cTn id="87" fill="hold">
                            <p:stCondLst>
                              <p:cond delay="2500"/>
                            </p:stCondLst>
                            <p:childTnLst>
                              <p:par>
                                <p:cTn id="88" presetID="22" presetClass="entr" presetSubtype="4" fill="hold" nodeType="afterEffect">
                                  <p:stCondLst>
                                    <p:cond delay="0"/>
                                  </p:stCondLst>
                                  <p:childTnLst>
                                    <p:set>
                                      <p:cBhvr>
                                        <p:cTn id="89" dur="1" fill="hold">
                                          <p:stCondLst>
                                            <p:cond delay="0"/>
                                          </p:stCondLst>
                                        </p:cTn>
                                        <p:tgtEl>
                                          <p:spTgt spid="203"/>
                                        </p:tgtEl>
                                        <p:attrNameLst>
                                          <p:attrName>style.visibility</p:attrName>
                                        </p:attrNameLst>
                                      </p:cBhvr>
                                      <p:to>
                                        <p:strVal val="visible"/>
                                      </p:to>
                                    </p:set>
                                    <p:animEffect transition="in" filter="wipe(down)">
                                      <p:cBhvr>
                                        <p:cTn id="90" dur="500"/>
                                        <p:tgtEl>
                                          <p:spTgt spid="2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8" grpId="0" build="p"/>
      <p:bldP spid="19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1" y="289325"/>
            <a:ext cx="10515600" cy="894622"/>
          </a:xfrm>
        </p:spPr>
        <p:txBody>
          <a:bodyPr>
            <a:normAutofit/>
          </a:bodyPr>
          <a:lstStyle/>
          <a:p>
            <a:r>
              <a:rPr lang="en-US" altLang="en-US" sz="4400" dirty="0">
                <a:cs typeface="Calibri" panose="020F0502020204030204" pitchFamily="34" charset="0"/>
              </a:rPr>
              <a:t>Transport layer: overview</a:t>
            </a:r>
            <a:endParaRPr lang="en-US" sz="4400" dirty="0"/>
          </a:p>
        </p:txBody>
      </p:sp>
      <p:sp>
        <p:nvSpPr>
          <p:cNvPr id="4" name="Content Placeholder 3">
            <a:extLst>
              <a:ext uri="{FF2B5EF4-FFF2-40B4-BE49-F238E27FC236}">
                <a16:creationId xmlns:a16="http://schemas.microsoft.com/office/drawing/2014/main" id="{F6E2ACD2-5E28-0840-A1E8-F9AB901FE8BC}"/>
              </a:ext>
            </a:extLst>
          </p:cNvPr>
          <p:cNvSpPr>
            <a:spLocks noGrp="1"/>
          </p:cNvSpPr>
          <p:nvPr>
            <p:ph sz="half" idx="1"/>
          </p:nvPr>
        </p:nvSpPr>
        <p:spPr>
          <a:xfrm>
            <a:off x="781763" y="1253331"/>
            <a:ext cx="4842088" cy="4351338"/>
          </a:xfrm>
        </p:spPr>
        <p:txBody>
          <a:bodyPr>
            <a:noAutofit/>
          </a:bodyPr>
          <a:lstStyle/>
          <a:p>
            <a:pPr marL="11113" indent="0">
              <a:buNone/>
            </a:pPr>
            <a:r>
              <a:rPr lang="en-US" altLang="en-US" sz="3200" i="1" dirty="0">
                <a:solidFill>
                  <a:srgbClr val="CC0000"/>
                </a:solidFill>
                <a:latin typeface="Calibri" panose="020F0502020204030204" pitchFamily="34" charset="0"/>
                <a:cs typeface="Calibri" panose="020F0502020204030204" pitchFamily="34" charset="0"/>
              </a:rPr>
              <a:t>Our goal:</a:t>
            </a:r>
            <a:r>
              <a:rPr lang="en-US" altLang="en-US" sz="3200" i="1" dirty="0">
                <a:latin typeface="Calibri" panose="020F0502020204030204" pitchFamily="34" charset="0"/>
                <a:cs typeface="Calibri" panose="020F0502020204030204" pitchFamily="34" charset="0"/>
              </a:rPr>
              <a:t> </a:t>
            </a:r>
          </a:p>
          <a:p>
            <a:pPr marL="400050" indent="-285750">
              <a:buFont typeface="Wingdings" charset="2"/>
              <a:buChar char="§"/>
              <a:defRPr/>
            </a:pPr>
            <a:r>
              <a:rPr lang="en-US" sz="3200" dirty="0"/>
              <a:t>understand principles behind transport layer services:</a:t>
            </a:r>
          </a:p>
          <a:p>
            <a:pPr lvl="1">
              <a:buFont typeface="Arial"/>
              <a:buChar char="•"/>
              <a:defRPr/>
            </a:pPr>
            <a:r>
              <a:rPr lang="en-US" sz="2800" dirty="0"/>
              <a:t>multiplexing, demultiplexing</a:t>
            </a:r>
          </a:p>
          <a:p>
            <a:pPr lvl="1">
              <a:buFont typeface="Arial"/>
              <a:buChar char="•"/>
              <a:defRPr/>
            </a:pPr>
            <a:r>
              <a:rPr lang="en-US" sz="2800" dirty="0"/>
              <a:t>reliable data transfer</a:t>
            </a:r>
          </a:p>
          <a:p>
            <a:pPr lvl="1">
              <a:buFont typeface="Arial"/>
              <a:buChar char="•"/>
              <a:defRPr/>
            </a:pPr>
            <a:r>
              <a:rPr lang="en-US" sz="2800" dirty="0"/>
              <a:t>flow control</a:t>
            </a:r>
          </a:p>
          <a:p>
            <a:pPr lvl="1">
              <a:buFont typeface="Arial"/>
              <a:buChar char="•"/>
              <a:defRPr/>
            </a:pPr>
            <a:r>
              <a:rPr lang="en-US" sz="2800" dirty="0"/>
              <a:t>congestion control</a:t>
            </a:r>
            <a:endParaRPr lang="en-US" sz="3200" dirty="0"/>
          </a:p>
          <a:p>
            <a:endParaRPr lang="en-US" dirty="0"/>
          </a:p>
        </p:txBody>
      </p:sp>
      <p:sp>
        <p:nvSpPr>
          <p:cNvPr id="9" name="Rectangle 4">
            <a:extLst>
              <a:ext uri="{FF2B5EF4-FFF2-40B4-BE49-F238E27FC236}">
                <a16:creationId xmlns:a16="http://schemas.microsoft.com/office/drawing/2014/main" id="{55AB9D8D-7F05-094B-8DA6-3095A7A7A096}"/>
              </a:ext>
            </a:extLst>
          </p:cNvPr>
          <p:cNvSpPr>
            <a:spLocks noGrp="1" noChangeArrowheads="1"/>
          </p:cNvSpPr>
          <p:nvPr>
            <p:ph sz="half" idx="2"/>
          </p:nvPr>
        </p:nvSpPr>
        <p:spPr>
          <a:xfrm>
            <a:off x="5968416" y="1815962"/>
            <a:ext cx="5994400" cy="4799013"/>
          </a:xfrm>
        </p:spPr>
        <p:txBody>
          <a:bodyPr>
            <a:normAutofit/>
          </a:bodyPr>
          <a:lstStyle/>
          <a:p>
            <a:pPr marL="457200" indent="-285750">
              <a:buFont typeface="Wingdings" charset="2"/>
              <a:buChar char="§"/>
              <a:defRPr/>
            </a:pPr>
            <a:r>
              <a:rPr lang="en-US" sz="3200" dirty="0"/>
              <a:t>learn about Internet transport layer protocols:</a:t>
            </a:r>
          </a:p>
          <a:p>
            <a:pPr lvl="1">
              <a:buFont typeface="Arial"/>
              <a:buChar char="•"/>
              <a:defRPr/>
            </a:pPr>
            <a:r>
              <a:rPr lang="en-US" sz="2800" dirty="0"/>
              <a:t>UDP: connectionless transport</a:t>
            </a:r>
          </a:p>
          <a:p>
            <a:pPr lvl="1">
              <a:buFont typeface="Arial"/>
              <a:buChar char="•"/>
              <a:defRPr/>
            </a:pPr>
            <a:r>
              <a:rPr lang="en-US" sz="2800" dirty="0"/>
              <a:t>TCP: connection-oriented reliable transport</a:t>
            </a:r>
          </a:p>
          <a:p>
            <a:pPr lvl="1">
              <a:buFont typeface="Arial"/>
              <a:buChar char="•"/>
              <a:defRPr/>
            </a:pPr>
            <a:r>
              <a:rPr lang="en-US" sz="2800" dirty="0"/>
              <a:t>TCP congestion control</a:t>
            </a:r>
            <a:endParaRPr lang="en-US" dirty="0"/>
          </a:p>
          <a:p>
            <a:pPr eaLnBrk="1" hangingPunct="1">
              <a:buFont typeface="Wingdings" panose="05000000000000000000" pitchFamily="2" charset="2"/>
              <a:buNone/>
            </a:pPr>
            <a:endParaRPr lang="en-US" altLang="en-US" sz="2400" dirty="0"/>
          </a:p>
        </p:txBody>
      </p:sp>
      <p:sp>
        <p:nvSpPr>
          <p:cNvPr id="3" name="Slide Number Placeholder 2">
            <a:extLst>
              <a:ext uri="{FF2B5EF4-FFF2-40B4-BE49-F238E27FC236}">
                <a16:creationId xmlns:a16="http://schemas.microsoft.com/office/drawing/2014/main" id="{11084F46-D79C-3048-9B21-CEBC66650819}"/>
              </a:ext>
            </a:extLst>
          </p:cNvPr>
          <p:cNvSpPr>
            <a:spLocks noGrp="1"/>
          </p:cNvSpPr>
          <p:nvPr>
            <p:ph type="sldNum" sz="quarter" idx="4"/>
          </p:nvPr>
        </p:nvSpPr>
        <p:spPr>
          <a:xfrm>
            <a:off x="9219616" y="6454664"/>
            <a:ext cx="2743200" cy="365125"/>
          </a:xfrm>
        </p:spPr>
        <p:txBody>
          <a:bodyPr/>
          <a:lstStyle/>
          <a:p>
            <a:r>
              <a:rPr lang="en-US" dirty="0"/>
              <a:t>Transport Layer: 3-</a:t>
            </a:r>
            <a:fld id="{C4204591-24BD-A542-B9D5-F8D8A88D2FEE}" type="slidenum">
              <a:rPr lang="en-US" smtClean="0"/>
              <a:pPr/>
              <a:t>2</a:t>
            </a:fld>
            <a:endParaRPr lang="en-US" dirty="0"/>
          </a:p>
        </p:txBody>
      </p:sp>
    </p:spTree>
    <p:extLst>
      <p:ext uri="{BB962C8B-B14F-4D97-AF65-F5344CB8AC3E}">
        <p14:creationId xmlns:p14="http://schemas.microsoft.com/office/powerpoint/2010/main" val="42151904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100625" cy="894622"/>
          </a:xfrm>
        </p:spPr>
        <p:txBody>
          <a:bodyPr>
            <a:normAutofit/>
          </a:bodyPr>
          <a:lstStyle/>
          <a:p>
            <a:r>
              <a:rPr lang="en-US" sz="4400" dirty="0"/>
              <a:t>Connection-oriented demultiplexing</a:t>
            </a:r>
          </a:p>
        </p:txBody>
      </p:sp>
      <p:sp>
        <p:nvSpPr>
          <p:cNvPr id="128" name="Rectangle 3">
            <a:extLst>
              <a:ext uri="{FF2B5EF4-FFF2-40B4-BE49-F238E27FC236}">
                <a16:creationId xmlns:a16="http://schemas.microsoft.com/office/drawing/2014/main" id="{2C2F9B28-FDD9-B047-936F-1DE26AECFD6E}"/>
              </a:ext>
            </a:extLst>
          </p:cNvPr>
          <p:cNvSpPr txBox="1">
            <a:spLocks noChangeArrowheads="1"/>
          </p:cNvSpPr>
          <p:nvPr/>
        </p:nvSpPr>
        <p:spPr>
          <a:xfrm>
            <a:off x="798689" y="1495768"/>
            <a:ext cx="4770837" cy="2942610"/>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00050" marR="0" lvl="0" indent="-276225" algn="l" defTabSz="914400" rtl="0" eaLnBrk="1" fontAlgn="auto" latinLnBrk="0" hangingPunct="1">
              <a:lnSpc>
                <a:spcPct val="90000"/>
              </a:lnSpc>
              <a:spcBef>
                <a:spcPts val="1000"/>
              </a:spcBef>
              <a:spcAft>
                <a:spcPts val="0"/>
              </a:spcAft>
              <a:buClr>
                <a:srgbClr val="0000A3"/>
              </a:buClr>
              <a:buSzTx/>
              <a:buFont typeface="Wingdings" charset="2"/>
              <a:buChar char="§"/>
              <a:tabLst/>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TCP socket identified by </a:t>
            </a:r>
            <a:r>
              <a:rPr kumimoji="0" lang="en-US" sz="3200" b="0" i="0" u="none" strike="noStrike" kern="1200" cap="none" spc="0" normalizeH="0" baseline="0" noProof="0" dirty="0">
                <a:ln>
                  <a:noFill/>
                </a:ln>
                <a:solidFill>
                  <a:srgbClr val="C00000"/>
                </a:solidFill>
                <a:effectLst/>
                <a:uLnTx/>
                <a:uFillTx/>
                <a:latin typeface="Calibri" panose="020F0502020204030204"/>
                <a:ea typeface="+mn-ea"/>
                <a:cs typeface="+mn-cs"/>
              </a:rPr>
              <a:t>4-</a:t>
            </a: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tuple: </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source IP address</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source port number</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a:buChar char="•"/>
              <a:tabLst/>
              <a:defRPr/>
            </a:pPr>
            <a:r>
              <a:rPr kumimoji="0" lang="en-US" sz="2800" b="0" i="0" u="none" strike="noStrike" kern="1200" cap="none" spc="0" normalizeH="0" baseline="0" noProof="0" dirty="0" err="1">
                <a:ln>
                  <a:noFill/>
                </a:ln>
                <a:solidFill>
                  <a:prstClr val="black"/>
                </a:solidFill>
                <a:effectLst/>
                <a:uLnTx/>
                <a:uFillTx/>
                <a:latin typeface="Calibri" panose="020F0502020204030204"/>
                <a:ea typeface="+mn-ea"/>
                <a:cs typeface="+mn-cs"/>
              </a:rPr>
              <a:t>dest</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IP address</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a:buChar char="•"/>
              <a:tabLst/>
              <a:defRPr/>
            </a:pPr>
            <a:r>
              <a:rPr kumimoji="0" lang="en-US" sz="2800" b="0" i="0" u="none" strike="noStrike" kern="1200" cap="none" spc="0" normalizeH="0" baseline="0" noProof="0" dirty="0" err="1">
                <a:ln>
                  <a:noFill/>
                </a:ln>
                <a:solidFill>
                  <a:prstClr val="black"/>
                </a:solidFill>
                <a:effectLst/>
                <a:uLnTx/>
                <a:uFillTx/>
                <a:latin typeface="Calibri" panose="020F0502020204030204"/>
                <a:ea typeface="+mn-ea"/>
                <a:cs typeface="+mn-cs"/>
              </a:rPr>
              <a:t>dest</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port number</a:t>
            </a:r>
          </a:p>
        </p:txBody>
      </p:sp>
      <p:sp>
        <p:nvSpPr>
          <p:cNvPr id="129" name="Rectangle 4">
            <a:extLst>
              <a:ext uri="{FF2B5EF4-FFF2-40B4-BE49-F238E27FC236}">
                <a16:creationId xmlns:a16="http://schemas.microsoft.com/office/drawing/2014/main" id="{C6672EA0-BD4C-AA4C-B327-560672E6A24F}"/>
              </a:ext>
            </a:extLst>
          </p:cNvPr>
          <p:cNvSpPr txBox="1">
            <a:spLocks noChangeArrowheads="1"/>
          </p:cNvSpPr>
          <p:nvPr/>
        </p:nvSpPr>
        <p:spPr>
          <a:xfrm>
            <a:off x="6476415" y="1510775"/>
            <a:ext cx="5036711" cy="4974770"/>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68313" marR="0" lvl="0" indent="-288925" algn="l" defTabSz="914400" rtl="0" eaLnBrk="1" fontAlgn="auto" latinLnBrk="0" hangingPunct="1">
              <a:lnSpc>
                <a:spcPct val="90000"/>
              </a:lnSpc>
              <a:spcBef>
                <a:spcPts val="1000"/>
              </a:spcBef>
              <a:spcAft>
                <a:spcPts val="0"/>
              </a:spcAft>
              <a:buClr>
                <a:srgbClr val="0000A3"/>
              </a:buClr>
              <a:buSzTx/>
              <a:buFont typeface="Wingdings" charset="2"/>
              <a:buChar char="§"/>
              <a:tabLst/>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server may support many simultaneous TCP sockets:</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each socket identified by its own 4-tuple</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each socket associated with a different connecting client</a:t>
            </a:r>
          </a:p>
        </p:txBody>
      </p:sp>
      <p:sp>
        <p:nvSpPr>
          <p:cNvPr id="6" name="Rectangle 3">
            <a:extLst>
              <a:ext uri="{FF2B5EF4-FFF2-40B4-BE49-F238E27FC236}">
                <a16:creationId xmlns:a16="http://schemas.microsoft.com/office/drawing/2014/main" id="{2C2F9B28-FDD9-B047-936F-1DE26AECFD6E}"/>
              </a:ext>
            </a:extLst>
          </p:cNvPr>
          <p:cNvSpPr txBox="1">
            <a:spLocks noChangeArrowheads="1"/>
          </p:cNvSpPr>
          <p:nvPr/>
        </p:nvSpPr>
        <p:spPr>
          <a:xfrm>
            <a:off x="784324" y="4284442"/>
            <a:ext cx="4770837" cy="2228578"/>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00050" marR="0" lvl="0" indent="-269875" algn="l" defTabSz="914400" rtl="0" eaLnBrk="1" fontAlgn="auto" latinLnBrk="0" hangingPunct="1">
              <a:lnSpc>
                <a:spcPct val="90000"/>
              </a:lnSpc>
              <a:spcBef>
                <a:spcPts val="1000"/>
              </a:spcBef>
              <a:spcAft>
                <a:spcPts val="0"/>
              </a:spcAft>
              <a:buClr>
                <a:srgbClr val="0000A3"/>
              </a:buClr>
              <a:buSzTx/>
              <a:buFont typeface="Wingdings" charset="2"/>
              <a:buChar char="§"/>
              <a:tabLst/>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demux: receiver uses </a:t>
            </a:r>
            <a:r>
              <a:rPr kumimoji="0" lang="en-US" sz="3200" b="0" i="1" u="none" strike="noStrike" kern="1200" cap="none" spc="0" normalizeH="0" baseline="0" noProof="0" dirty="0">
                <a:ln>
                  <a:noFill/>
                </a:ln>
                <a:solidFill>
                  <a:srgbClr val="C00000"/>
                </a:solidFill>
                <a:effectLst/>
                <a:uLnTx/>
                <a:uFillTx/>
                <a:latin typeface="Calibri" panose="020F0502020204030204"/>
                <a:ea typeface="+mn-ea"/>
                <a:cs typeface="+mn-cs"/>
              </a:rPr>
              <a:t>all four values </a:t>
            </a:r>
            <a:r>
              <a:rPr kumimoji="0" lang="en-US" sz="3200" b="0" i="1" u="none" strike="noStrike" kern="1200" cap="none" spc="0" normalizeH="0" baseline="0" noProof="0" dirty="0">
                <a:ln>
                  <a:noFill/>
                </a:ln>
                <a:solidFill>
                  <a:prstClr val="black"/>
                </a:solidFill>
                <a:effectLst/>
                <a:uLnTx/>
                <a:uFillTx/>
                <a:latin typeface="Calibri" panose="020F0502020204030204"/>
                <a:ea typeface="+mn-ea"/>
                <a:cs typeface="+mn-cs"/>
              </a:rPr>
              <a:t>(4-tuple)</a:t>
            </a: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 to direct segment to appropriate socket</a:t>
            </a:r>
          </a:p>
        </p:txBody>
      </p:sp>
      <p:sp>
        <p:nvSpPr>
          <p:cNvPr id="7" name="Slide Number Placeholder 2">
            <a:extLst>
              <a:ext uri="{FF2B5EF4-FFF2-40B4-BE49-F238E27FC236}">
                <a16:creationId xmlns:a16="http://schemas.microsoft.com/office/drawing/2014/main" id="{AE4D1361-EDC2-E64C-B2A5-339968681A4D}"/>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20</a:t>
            </a:fld>
            <a:endParaRPr lang="en-US" dirty="0"/>
          </a:p>
        </p:txBody>
      </p:sp>
    </p:spTree>
    <p:extLst>
      <p:ext uri="{BB962C8B-B14F-4D97-AF65-F5344CB8AC3E}">
        <p14:creationId xmlns:p14="http://schemas.microsoft.com/office/powerpoint/2010/main" val="1345492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29"/>
                                        </p:tgtEl>
                                        <p:attrNameLst>
                                          <p:attrName>style.visibility</p:attrName>
                                        </p:attrNameLst>
                                      </p:cBhvr>
                                      <p:to>
                                        <p:strVal val="visible"/>
                                      </p:to>
                                    </p:set>
                                    <p:animEffect transition="in" filter="dissolve">
                                      <p:cBhvr>
                                        <p:cTn id="12" dur="500"/>
                                        <p:tgtEl>
                                          <p:spTgt spid="1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 grpId="0"/>
      <p:bldP spid="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100625" cy="894622"/>
          </a:xfrm>
        </p:spPr>
        <p:txBody>
          <a:bodyPr>
            <a:normAutofit/>
          </a:bodyPr>
          <a:lstStyle/>
          <a:p>
            <a:r>
              <a:rPr lang="en-US" sz="4400" dirty="0"/>
              <a:t>Connection-oriented demultiplexing: example</a:t>
            </a:r>
          </a:p>
        </p:txBody>
      </p:sp>
      <p:sp>
        <p:nvSpPr>
          <p:cNvPr id="525" name="Freeform 5">
            <a:extLst>
              <a:ext uri="{FF2B5EF4-FFF2-40B4-BE49-F238E27FC236}">
                <a16:creationId xmlns:a16="http://schemas.microsoft.com/office/drawing/2014/main" id="{7563D6BB-009E-434A-9515-A6EAB0387E14}"/>
              </a:ext>
            </a:extLst>
          </p:cNvPr>
          <p:cNvSpPr>
            <a:spLocks/>
          </p:cNvSpPr>
          <p:nvPr/>
        </p:nvSpPr>
        <p:spPr bwMode="auto">
          <a:xfrm>
            <a:off x="4454236" y="1478017"/>
            <a:ext cx="552450" cy="2082800"/>
          </a:xfrm>
          <a:custGeom>
            <a:avLst/>
            <a:gdLst>
              <a:gd name="T0" fmla="*/ 0 w 348"/>
              <a:gd name="T1" fmla="*/ 2147483647 h 1312"/>
              <a:gd name="T2" fmla="*/ 2147483647 w 348"/>
              <a:gd name="T3" fmla="*/ 0 h 1312"/>
              <a:gd name="T4" fmla="*/ 2147483647 w 348"/>
              <a:gd name="T5" fmla="*/ 2147483647 h 1312"/>
              <a:gd name="T6" fmla="*/ 2147483647 w 348"/>
              <a:gd name="T7" fmla="*/ 2147483647 h 1312"/>
              <a:gd name="T8" fmla="*/ 0 w 348"/>
              <a:gd name="T9" fmla="*/ 2147483647 h 13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48" h="1312">
                <a:moveTo>
                  <a:pt x="0" y="1306"/>
                </a:moveTo>
                <a:lnTo>
                  <a:pt x="348" y="0"/>
                </a:lnTo>
                <a:lnTo>
                  <a:pt x="342" y="1258"/>
                </a:lnTo>
                <a:lnTo>
                  <a:pt x="180" y="1312"/>
                </a:lnTo>
                <a:lnTo>
                  <a:pt x="0" y="1306"/>
                </a:lnTo>
                <a:close/>
              </a:path>
            </a:pathLst>
          </a:custGeom>
          <a:gradFill rotWithShape="1">
            <a:gsLst>
              <a:gs pos="0">
                <a:srgbClr val="FFFFFF"/>
              </a:gs>
              <a:gs pos="100000">
                <a:srgbClr val="B2B2B2"/>
              </a:gs>
            </a:gsLst>
            <a:lin ang="0" scaled="1"/>
          </a:gradFill>
          <a:ln w="9525">
            <a:solidFill>
              <a:srgbClr val="DDDDDD"/>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526" name="Freeform 6">
            <a:extLst>
              <a:ext uri="{FF2B5EF4-FFF2-40B4-BE49-F238E27FC236}">
                <a16:creationId xmlns:a16="http://schemas.microsoft.com/office/drawing/2014/main" id="{C4ABCFDA-E140-9C42-81C9-A5B5F6C446B3}"/>
              </a:ext>
            </a:extLst>
          </p:cNvPr>
          <p:cNvSpPr>
            <a:spLocks/>
          </p:cNvSpPr>
          <p:nvPr/>
        </p:nvSpPr>
        <p:spPr bwMode="auto">
          <a:xfrm>
            <a:off x="2052349" y="1657405"/>
            <a:ext cx="460375" cy="2193925"/>
          </a:xfrm>
          <a:custGeom>
            <a:avLst/>
            <a:gdLst>
              <a:gd name="T0" fmla="*/ 2147483647 w 290"/>
              <a:gd name="T1" fmla="*/ 2147483647 h 1382"/>
              <a:gd name="T2" fmla="*/ 0 w 290"/>
              <a:gd name="T3" fmla="*/ 2147483647 h 1382"/>
              <a:gd name="T4" fmla="*/ 2147483647 w 290"/>
              <a:gd name="T5" fmla="*/ 0 h 1382"/>
              <a:gd name="T6" fmla="*/ 2147483647 w 290"/>
              <a:gd name="T7" fmla="*/ 2147483647 h 1382"/>
              <a:gd name="T8" fmla="*/ 2147483647 w 290"/>
              <a:gd name="T9" fmla="*/ 2147483647 h 1382"/>
              <a:gd name="T10" fmla="*/ 2147483647 w 290"/>
              <a:gd name="T11" fmla="*/ 2147483647 h 138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90" h="1382">
                <a:moveTo>
                  <a:pt x="15" y="1382"/>
                </a:moveTo>
                <a:lnTo>
                  <a:pt x="0" y="1360"/>
                </a:lnTo>
                <a:lnTo>
                  <a:pt x="290" y="0"/>
                </a:lnTo>
                <a:lnTo>
                  <a:pt x="284" y="1258"/>
                </a:lnTo>
                <a:lnTo>
                  <a:pt x="182" y="1382"/>
                </a:lnTo>
                <a:lnTo>
                  <a:pt x="15" y="1382"/>
                </a:lnTo>
                <a:close/>
              </a:path>
            </a:pathLst>
          </a:custGeom>
          <a:gradFill rotWithShape="1">
            <a:gsLst>
              <a:gs pos="0">
                <a:srgbClr val="FFFFFF"/>
              </a:gs>
              <a:gs pos="100000">
                <a:srgbClr val="B2B2B2"/>
              </a:gs>
            </a:gsLst>
            <a:lin ang="0" scaled="1"/>
          </a:gradFill>
          <a:ln w="9525">
            <a:solidFill>
              <a:srgbClr val="DDDDDD"/>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527" name="Rectangle 23">
            <a:extLst>
              <a:ext uri="{FF2B5EF4-FFF2-40B4-BE49-F238E27FC236}">
                <a16:creationId xmlns:a16="http://schemas.microsoft.com/office/drawing/2014/main" id="{614F9B0E-1109-CC4B-8E75-55A6C74E6801}"/>
              </a:ext>
            </a:extLst>
          </p:cNvPr>
          <p:cNvSpPr>
            <a:spLocks noChangeArrowheads="1"/>
          </p:cNvSpPr>
          <p:nvPr/>
        </p:nvSpPr>
        <p:spPr bwMode="auto">
          <a:xfrm>
            <a:off x="2568286" y="1624067"/>
            <a:ext cx="1296988" cy="1981200"/>
          </a:xfrm>
          <a:prstGeom prst="rect">
            <a:avLst/>
          </a:prstGeom>
          <a:solidFill>
            <a:srgbClr val="00009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528" name="Rectangle 24">
            <a:extLst>
              <a:ext uri="{FF2B5EF4-FFF2-40B4-BE49-F238E27FC236}">
                <a16:creationId xmlns:a16="http://schemas.microsoft.com/office/drawing/2014/main" id="{CBD89C10-5030-2D42-A25D-BFEC970A8F20}"/>
              </a:ext>
            </a:extLst>
          </p:cNvPr>
          <p:cNvSpPr>
            <a:spLocks noChangeArrowheads="1"/>
          </p:cNvSpPr>
          <p:nvPr/>
        </p:nvSpPr>
        <p:spPr bwMode="auto">
          <a:xfrm>
            <a:off x="2530186" y="1678042"/>
            <a:ext cx="1273175" cy="1979613"/>
          </a:xfrm>
          <a:prstGeom prst="rect">
            <a:avLst/>
          </a:prstGeom>
          <a:solidFill>
            <a:srgbClr val="FFFFFF"/>
          </a:solidFill>
          <a:ln w="28575">
            <a:solidFill>
              <a:srgbClr val="000000"/>
            </a:solidFill>
            <a:miter lim="800000"/>
            <a:headEnd/>
            <a:tailEnd/>
          </a:ln>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529" name="Line 25">
            <a:extLst>
              <a:ext uri="{FF2B5EF4-FFF2-40B4-BE49-F238E27FC236}">
                <a16:creationId xmlns:a16="http://schemas.microsoft.com/office/drawing/2014/main" id="{8D7EF085-D57A-E243-98DA-BEAC54BDE621}"/>
              </a:ext>
            </a:extLst>
          </p:cNvPr>
          <p:cNvSpPr>
            <a:spLocks noChangeShapeType="1"/>
          </p:cNvSpPr>
          <p:nvPr/>
        </p:nvSpPr>
        <p:spPr bwMode="auto">
          <a:xfrm>
            <a:off x="2539711" y="2438455"/>
            <a:ext cx="1263650" cy="3175"/>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530" name="Text Box 26">
            <a:extLst>
              <a:ext uri="{FF2B5EF4-FFF2-40B4-BE49-F238E27FC236}">
                <a16:creationId xmlns:a16="http://schemas.microsoft.com/office/drawing/2014/main" id="{0ED9175A-7497-DD4F-9C18-ACF0B19F7B51}"/>
              </a:ext>
            </a:extLst>
          </p:cNvPr>
          <p:cNvSpPr txBox="1">
            <a:spLocks noChangeArrowheads="1"/>
          </p:cNvSpPr>
          <p:nvPr/>
        </p:nvSpPr>
        <p:spPr bwMode="auto">
          <a:xfrm>
            <a:off x="2496849" y="2420992"/>
            <a:ext cx="1317625" cy="3254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transport</a:t>
            </a:r>
          </a:p>
        </p:txBody>
      </p:sp>
      <p:sp>
        <p:nvSpPr>
          <p:cNvPr id="531" name="Line 27">
            <a:extLst>
              <a:ext uri="{FF2B5EF4-FFF2-40B4-BE49-F238E27FC236}">
                <a16:creationId xmlns:a16="http://schemas.microsoft.com/office/drawing/2014/main" id="{FD58D124-018E-3848-9BB8-DBD51A4D851F}"/>
              </a:ext>
            </a:extLst>
          </p:cNvPr>
          <p:cNvSpPr>
            <a:spLocks noChangeShapeType="1"/>
          </p:cNvSpPr>
          <p:nvPr/>
        </p:nvSpPr>
        <p:spPr bwMode="auto">
          <a:xfrm>
            <a:off x="2547649" y="2759130"/>
            <a:ext cx="1263650" cy="3175"/>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532" name="Line 28">
            <a:extLst>
              <a:ext uri="{FF2B5EF4-FFF2-40B4-BE49-F238E27FC236}">
                <a16:creationId xmlns:a16="http://schemas.microsoft.com/office/drawing/2014/main" id="{15074162-585A-BC41-91A3-96670F676188}"/>
              </a:ext>
            </a:extLst>
          </p:cNvPr>
          <p:cNvSpPr>
            <a:spLocks noChangeShapeType="1"/>
          </p:cNvSpPr>
          <p:nvPr/>
        </p:nvSpPr>
        <p:spPr bwMode="auto">
          <a:xfrm>
            <a:off x="2533361" y="3068692"/>
            <a:ext cx="1263650" cy="3175"/>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533" name="Line 29">
            <a:extLst>
              <a:ext uri="{FF2B5EF4-FFF2-40B4-BE49-F238E27FC236}">
                <a16:creationId xmlns:a16="http://schemas.microsoft.com/office/drawing/2014/main" id="{23B1C83D-9CD1-7141-80E9-B23AF1A120DD}"/>
              </a:ext>
            </a:extLst>
          </p:cNvPr>
          <p:cNvSpPr>
            <a:spLocks noChangeShapeType="1"/>
          </p:cNvSpPr>
          <p:nvPr/>
        </p:nvSpPr>
        <p:spPr bwMode="auto">
          <a:xfrm>
            <a:off x="2533361" y="3354442"/>
            <a:ext cx="1263650" cy="3175"/>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534" name="Text Box 26">
            <a:extLst>
              <a:ext uri="{FF2B5EF4-FFF2-40B4-BE49-F238E27FC236}">
                <a16:creationId xmlns:a16="http://schemas.microsoft.com/office/drawing/2014/main" id="{18FD1BAC-22E0-E743-8D85-AD83603D9B8E}"/>
              </a:ext>
            </a:extLst>
          </p:cNvPr>
          <p:cNvSpPr txBox="1">
            <a:spLocks noChangeArrowheads="1"/>
          </p:cNvSpPr>
          <p:nvPr/>
        </p:nvSpPr>
        <p:spPr bwMode="auto">
          <a:xfrm>
            <a:off x="2531774" y="1668517"/>
            <a:ext cx="1317625" cy="3254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application</a:t>
            </a:r>
          </a:p>
        </p:txBody>
      </p:sp>
      <p:sp>
        <p:nvSpPr>
          <p:cNvPr id="535" name="Text Box 26">
            <a:extLst>
              <a:ext uri="{FF2B5EF4-FFF2-40B4-BE49-F238E27FC236}">
                <a16:creationId xmlns:a16="http://schemas.microsoft.com/office/drawing/2014/main" id="{FA894B51-006F-1749-B20E-08F2DE8012E4}"/>
              </a:ext>
            </a:extLst>
          </p:cNvPr>
          <p:cNvSpPr txBox="1">
            <a:spLocks noChangeArrowheads="1"/>
          </p:cNvSpPr>
          <p:nvPr/>
        </p:nvSpPr>
        <p:spPr bwMode="auto">
          <a:xfrm>
            <a:off x="2487324" y="3325867"/>
            <a:ext cx="1317625" cy="3254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physical</a:t>
            </a:r>
          </a:p>
        </p:txBody>
      </p:sp>
      <p:sp>
        <p:nvSpPr>
          <p:cNvPr id="536" name="Text Box 26">
            <a:extLst>
              <a:ext uri="{FF2B5EF4-FFF2-40B4-BE49-F238E27FC236}">
                <a16:creationId xmlns:a16="http://schemas.microsoft.com/office/drawing/2014/main" id="{986C06D0-2FCC-3C4A-8B26-E47FEACB6A76}"/>
              </a:ext>
            </a:extLst>
          </p:cNvPr>
          <p:cNvSpPr txBox="1">
            <a:spLocks noChangeArrowheads="1"/>
          </p:cNvSpPr>
          <p:nvPr/>
        </p:nvSpPr>
        <p:spPr bwMode="auto">
          <a:xfrm>
            <a:off x="2506374" y="3040117"/>
            <a:ext cx="1317625" cy="3254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link</a:t>
            </a:r>
          </a:p>
        </p:txBody>
      </p:sp>
      <p:sp>
        <p:nvSpPr>
          <p:cNvPr id="537" name="Text Box 26">
            <a:extLst>
              <a:ext uri="{FF2B5EF4-FFF2-40B4-BE49-F238E27FC236}">
                <a16:creationId xmlns:a16="http://schemas.microsoft.com/office/drawing/2014/main" id="{D076C0F4-C178-3E40-A5A0-D9949817A0D5}"/>
              </a:ext>
            </a:extLst>
          </p:cNvPr>
          <p:cNvSpPr txBox="1">
            <a:spLocks noChangeArrowheads="1"/>
          </p:cNvSpPr>
          <p:nvPr/>
        </p:nvSpPr>
        <p:spPr bwMode="auto">
          <a:xfrm>
            <a:off x="2496849" y="2744842"/>
            <a:ext cx="1317625" cy="3254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network</a:t>
            </a:r>
          </a:p>
        </p:txBody>
      </p:sp>
      <p:sp>
        <p:nvSpPr>
          <p:cNvPr id="538" name="Oval 19">
            <a:extLst>
              <a:ext uri="{FF2B5EF4-FFF2-40B4-BE49-F238E27FC236}">
                <a16:creationId xmlns:a16="http://schemas.microsoft.com/office/drawing/2014/main" id="{2A71094C-18F7-1C46-8C86-7D8D2BCF2A4A}"/>
              </a:ext>
            </a:extLst>
          </p:cNvPr>
          <p:cNvSpPr>
            <a:spLocks noChangeArrowheads="1"/>
          </p:cNvSpPr>
          <p:nvPr/>
        </p:nvSpPr>
        <p:spPr bwMode="auto">
          <a:xfrm>
            <a:off x="2866736" y="1954267"/>
            <a:ext cx="598488" cy="304800"/>
          </a:xfrm>
          <a:prstGeom prst="ellipse">
            <a:avLst/>
          </a:prstGeom>
          <a:solidFill>
            <a:srgbClr val="CCFFFF"/>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Arial" charset="0"/>
                <a:ea typeface="ＭＳ Ｐゴシック" charset="0"/>
                <a:cs typeface="+mn-cs"/>
              </a:rPr>
              <a:t>P1</a:t>
            </a: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grpSp>
        <p:nvGrpSpPr>
          <p:cNvPr id="539" name="Group 20">
            <a:extLst>
              <a:ext uri="{FF2B5EF4-FFF2-40B4-BE49-F238E27FC236}">
                <a16:creationId xmlns:a16="http://schemas.microsoft.com/office/drawing/2014/main" id="{554821E9-E611-EF4C-B4ED-D5A7C0CB1055}"/>
              </a:ext>
            </a:extLst>
          </p:cNvPr>
          <p:cNvGrpSpPr>
            <a:grpSpLocks/>
          </p:cNvGrpSpPr>
          <p:nvPr/>
        </p:nvGrpSpPr>
        <p:grpSpPr bwMode="auto">
          <a:xfrm>
            <a:off x="2834986" y="2278117"/>
            <a:ext cx="620713" cy="228600"/>
            <a:chOff x="1287" y="2524"/>
            <a:chExt cx="260" cy="100"/>
          </a:xfrm>
        </p:grpSpPr>
        <p:sp>
          <p:nvSpPr>
            <p:cNvPr id="540" name="Rectangle 21">
              <a:extLst>
                <a:ext uri="{FF2B5EF4-FFF2-40B4-BE49-F238E27FC236}">
                  <a16:creationId xmlns:a16="http://schemas.microsoft.com/office/drawing/2014/main" id="{BEBEC012-39DF-A541-830E-6FF13ADAE416}"/>
                </a:ext>
              </a:extLst>
            </p:cNvPr>
            <p:cNvSpPr>
              <a:spLocks noChangeArrowheads="1"/>
            </p:cNvSpPr>
            <p:nvPr/>
          </p:nvSpPr>
          <p:spPr bwMode="auto">
            <a:xfrm>
              <a:off x="1287" y="2524"/>
              <a:ext cx="260" cy="100"/>
            </a:xfrm>
            <a:prstGeom prst="rect">
              <a:avLst/>
            </a:prstGeom>
            <a:solidFill>
              <a:srgbClr val="FFFF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541" name="Rectangle 22">
              <a:extLst>
                <a:ext uri="{FF2B5EF4-FFF2-40B4-BE49-F238E27FC236}">
                  <a16:creationId xmlns:a16="http://schemas.microsoft.com/office/drawing/2014/main" id="{C54558CA-8722-654B-8BA0-93D5C1A67599}"/>
                </a:ext>
              </a:extLst>
            </p:cNvPr>
            <p:cNvSpPr>
              <a:spLocks noChangeArrowheads="1"/>
            </p:cNvSpPr>
            <p:nvPr/>
          </p:nvSpPr>
          <p:spPr bwMode="auto">
            <a:xfrm>
              <a:off x="1338" y="2537"/>
              <a:ext cx="155" cy="76"/>
            </a:xfrm>
            <a:prstGeom prst="rect">
              <a:avLst/>
            </a:prstGeom>
            <a:solidFill>
              <a:srgbClr val="FFFFFF"/>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542" name="Rectangle 23">
              <a:extLst>
                <a:ext uri="{FF2B5EF4-FFF2-40B4-BE49-F238E27FC236}">
                  <a16:creationId xmlns:a16="http://schemas.microsoft.com/office/drawing/2014/main" id="{4ECE78D1-C229-D44C-8946-E5D845D77BF2}"/>
                </a:ext>
              </a:extLst>
            </p:cNvPr>
            <p:cNvSpPr>
              <a:spLocks noChangeArrowheads="1"/>
            </p:cNvSpPr>
            <p:nvPr/>
          </p:nvSpPr>
          <p:spPr bwMode="auto">
            <a:xfrm>
              <a:off x="1503" y="2582"/>
              <a:ext cx="27" cy="26"/>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543" name="Rectangle 24">
              <a:extLst>
                <a:ext uri="{FF2B5EF4-FFF2-40B4-BE49-F238E27FC236}">
                  <a16:creationId xmlns:a16="http://schemas.microsoft.com/office/drawing/2014/main" id="{5E3A5BD1-1D56-EA42-9427-8F0D4DE4565B}"/>
                </a:ext>
              </a:extLst>
            </p:cNvPr>
            <p:cNvSpPr>
              <a:spLocks noChangeArrowheads="1"/>
            </p:cNvSpPr>
            <p:nvPr/>
          </p:nvSpPr>
          <p:spPr bwMode="auto">
            <a:xfrm>
              <a:off x="1298" y="2583"/>
              <a:ext cx="27" cy="27"/>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544" name="Rectangle 23">
            <a:extLst>
              <a:ext uri="{FF2B5EF4-FFF2-40B4-BE49-F238E27FC236}">
                <a16:creationId xmlns:a16="http://schemas.microsoft.com/office/drawing/2014/main" id="{9E1F493A-E899-D74E-919F-F4A60AE16A91}"/>
              </a:ext>
            </a:extLst>
          </p:cNvPr>
          <p:cNvSpPr>
            <a:spLocks noChangeArrowheads="1"/>
          </p:cNvSpPr>
          <p:nvPr/>
        </p:nvSpPr>
        <p:spPr bwMode="auto">
          <a:xfrm>
            <a:off x="5067011" y="1390705"/>
            <a:ext cx="2254250" cy="1981200"/>
          </a:xfrm>
          <a:prstGeom prst="rect">
            <a:avLst/>
          </a:prstGeom>
          <a:solidFill>
            <a:srgbClr val="00009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545" name="Rectangle 24">
            <a:extLst>
              <a:ext uri="{FF2B5EF4-FFF2-40B4-BE49-F238E27FC236}">
                <a16:creationId xmlns:a16="http://schemas.microsoft.com/office/drawing/2014/main" id="{49A0180F-5303-6E4C-99BF-19A56AAC7C47}"/>
              </a:ext>
            </a:extLst>
          </p:cNvPr>
          <p:cNvSpPr>
            <a:spLocks noChangeArrowheads="1"/>
          </p:cNvSpPr>
          <p:nvPr/>
        </p:nvSpPr>
        <p:spPr bwMode="auto">
          <a:xfrm>
            <a:off x="5013036" y="1468492"/>
            <a:ext cx="2225675" cy="1979613"/>
          </a:xfrm>
          <a:prstGeom prst="rect">
            <a:avLst/>
          </a:prstGeom>
          <a:solidFill>
            <a:srgbClr val="FFFFFF"/>
          </a:solidFill>
          <a:ln w="28575">
            <a:solidFill>
              <a:srgbClr val="000000"/>
            </a:solidFill>
            <a:miter lim="800000"/>
            <a:headEnd/>
            <a:tailEnd/>
          </a:ln>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546" name="Text Box 26">
            <a:extLst>
              <a:ext uri="{FF2B5EF4-FFF2-40B4-BE49-F238E27FC236}">
                <a16:creationId xmlns:a16="http://schemas.microsoft.com/office/drawing/2014/main" id="{23645F4E-01B1-3349-9A7F-2F24FC4C20C1}"/>
              </a:ext>
            </a:extLst>
          </p:cNvPr>
          <p:cNvSpPr txBox="1">
            <a:spLocks noChangeArrowheads="1"/>
          </p:cNvSpPr>
          <p:nvPr/>
        </p:nvSpPr>
        <p:spPr bwMode="auto">
          <a:xfrm>
            <a:off x="5438486" y="2197155"/>
            <a:ext cx="1317625" cy="3254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transport</a:t>
            </a:r>
          </a:p>
        </p:txBody>
      </p:sp>
      <p:sp>
        <p:nvSpPr>
          <p:cNvPr id="547" name="Text Box 26">
            <a:extLst>
              <a:ext uri="{FF2B5EF4-FFF2-40B4-BE49-F238E27FC236}">
                <a16:creationId xmlns:a16="http://schemas.microsoft.com/office/drawing/2014/main" id="{9BED65C6-B309-8B4D-A068-E19EDFD116B4}"/>
              </a:ext>
            </a:extLst>
          </p:cNvPr>
          <p:cNvSpPr txBox="1">
            <a:spLocks noChangeArrowheads="1"/>
          </p:cNvSpPr>
          <p:nvPr/>
        </p:nvSpPr>
        <p:spPr bwMode="auto">
          <a:xfrm>
            <a:off x="5492461" y="1420867"/>
            <a:ext cx="1317625" cy="3254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application</a:t>
            </a:r>
          </a:p>
        </p:txBody>
      </p:sp>
      <p:sp>
        <p:nvSpPr>
          <p:cNvPr id="548" name="Text Box 26">
            <a:extLst>
              <a:ext uri="{FF2B5EF4-FFF2-40B4-BE49-F238E27FC236}">
                <a16:creationId xmlns:a16="http://schemas.microsoft.com/office/drawing/2014/main" id="{3CB9E7E9-E087-BE49-8C38-35C7E48BA8C9}"/>
              </a:ext>
            </a:extLst>
          </p:cNvPr>
          <p:cNvSpPr txBox="1">
            <a:spLocks noChangeArrowheads="1"/>
          </p:cNvSpPr>
          <p:nvPr/>
        </p:nvSpPr>
        <p:spPr bwMode="auto">
          <a:xfrm>
            <a:off x="5432136" y="3102030"/>
            <a:ext cx="1317625" cy="3254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physical</a:t>
            </a:r>
          </a:p>
        </p:txBody>
      </p:sp>
      <p:sp>
        <p:nvSpPr>
          <p:cNvPr id="549" name="Text Box 26">
            <a:extLst>
              <a:ext uri="{FF2B5EF4-FFF2-40B4-BE49-F238E27FC236}">
                <a16:creationId xmlns:a16="http://schemas.microsoft.com/office/drawing/2014/main" id="{75F58D18-0976-1447-9AE8-E0B265BD816E}"/>
              </a:ext>
            </a:extLst>
          </p:cNvPr>
          <p:cNvSpPr txBox="1">
            <a:spLocks noChangeArrowheads="1"/>
          </p:cNvSpPr>
          <p:nvPr/>
        </p:nvSpPr>
        <p:spPr bwMode="auto">
          <a:xfrm>
            <a:off x="5432136" y="2816280"/>
            <a:ext cx="1317625" cy="3254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link</a:t>
            </a:r>
          </a:p>
        </p:txBody>
      </p:sp>
      <p:sp>
        <p:nvSpPr>
          <p:cNvPr id="550" name="Oval 36">
            <a:extLst>
              <a:ext uri="{FF2B5EF4-FFF2-40B4-BE49-F238E27FC236}">
                <a16:creationId xmlns:a16="http://schemas.microsoft.com/office/drawing/2014/main" id="{2A7F5798-BB67-5141-90FB-F51D589E31C6}"/>
              </a:ext>
            </a:extLst>
          </p:cNvPr>
          <p:cNvSpPr>
            <a:spLocks noChangeArrowheads="1"/>
          </p:cNvSpPr>
          <p:nvPr/>
        </p:nvSpPr>
        <p:spPr bwMode="auto">
          <a:xfrm>
            <a:off x="5132099" y="1727255"/>
            <a:ext cx="598487" cy="304800"/>
          </a:xfrm>
          <a:prstGeom prst="ellipse">
            <a:avLst/>
          </a:prstGeom>
          <a:solidFill>
            <a:srgbClr val="CCFFFF"/>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Arial" charset="0"/>
                <a:ea typeface="ＭＳ Ｐゴシック" charset="0"/>
                <a:cs typeface="+mn-cs"/>
              </a:rPr>
              <a:t>P4</a:t>
            </a:r>
          </a:p>
        </p:txBody>
      </p:sp>
      <p:sp>
        <p:nvSpPr>
          <p:cNvPr id="551" name="Rectangle 23">
            <a:extLst>
              <a:ext uri="{FF2B5EF4-FFF2-40B4-BE49-F238E27FC236}">
                <a16:creationId xmlns:a16="http://schemas.microsoft.com/office/drawing/2014/main" id="{32D4A7B1-DBDA-2B47-8511-4BF8176AC42D}"/>
              </a:ext>
            </a:extLst>
          </p:cNvPr>
          <p:cNvSpPr>
            <a:spLocks noChangeArrowheads="1"/>
          </p:cNvSpPr>
          <p:nvPr/>
        </p:nvSpPr>
        <p:spPr bwMode="auto">
          <a:xfrm>
            <a:off x="8202324" y="1616130"/>
            <a:ext cx="1296987" cy="1981200"/>
          </a:xfrm>
          <a:prstGeom prst="rect">
            <a:avLst/>
          </a:prstGeom>
          <a:solidFill>
            <a:srgbClr val="00009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552" name="Rectangle 24">
            <a:extLst>
              <a:ext uri="{FF2B5EF4-FFF2-40B4-BE49-F238E27FC236}">
                <a16:creationId xmlns:a16="http://schemas.microsoft.com/office/drawing/2014/main" id="{DAED2C2D-612B-9147-A573-0082B49107C3}"/>
              </a:ext>
            </a:extLst>
          </p:cNvPr>
          <p:cNvSpPr>
            <a:spLocks noChangeArrowheads="1"/>
          </p:cNvSpPr>
          <p:nvPr/>
        </p:nvSpPr>
        <p:spPr bwMode="auto">
          <a:xfrm>
            <a:off x="8005474" y="1657405"/>
            <a:ext cx="1631950" cy="1979612"/>
          </a:xfrm>
          <a:prstGeom prst="rect">
            <a:avLst/>
          </a:prstGeom>
          <a:solidFill>
            <a:srgbClr val="FFFFFF"/>
          </a:solidFill>
          <a:ln w="28575">
            <a:solidFill>
              <a:srgbClr val="000000"/>
            </a:solidFill>
            <a:miter lim="800000"/>
            <a:headEnd/>
            <a:tailEnd/>
          </a:ln>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553" name="Text Box 26">
            <a:extLst>
              <a:ext uri="{FF2B5EF4-FFF2-40B4-BE49-F238E27FC236}">
                <a16:creationId xmlns:a16="http://schemas.microsoft.com/office/drawing/2014/main" id="{892F681F-FE7B-A849-886C-3DB4B71509FA}"/>
              </a:ext>
            </a:extLst>
          </p:cNvPr>
          <p:cNvSpPr txBox="1">
            <a:spLocks noChangeArrowheads="1"/>
          </p:cNvSpPr>
          <p:nvPr/>
        </p:nvSpPr>
        <p:spPr bwMode="auto">
          <a:xfrm>
            <a:off x="8130886" y="2413055"/>
            <a:ext cx="1317625" cy="3254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transport</a:t>
            </a:r>
          </a:p>
        </p:txBody>
      </p:sp>
      <p:sp>
        <p:nvSpPr>
          <p:cNvPr id="554" name="Text Box 26">
            <a:extLst>
              <a:ext uri="{FF2B5EF4-FFF2-40B4-BE49-F238E27FC236}">
                <a16:creationId xmlns:a16="http://schemas.microsoft.com/office/drawing/2014/main" id="{5491EDD3-2B63-BB4B-87FA-02E376F65B7B}"/>
              </a:ext>
            </a:extLst>
          </p:cNvPr>
          <p:cNvSpPr txBox="1">
            <a:spLocks noChangeArrowheads="1"/>
          </p:cNvSpPr>
          <p:nvPr/>
        </p:nvSpPr>
        <p:spPr bwMode="auto">
          <a:xfrm>
            <a:off x="8165811" y="1660580"/>
            <a:ext cx="1317625" cy="3254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application</a:t>
            </a:r>
          </a:p>
        </p:txBody>
      </p:sp>
      <p:sp>
        <p:nvSpPr>
          <p:cNvPr id="555" name="Text Box 26">
            <a:extLst>
              <a:ext uri="{FF2B5EF4-FFF2-40B4-BE49-F238E27FC236}">
                <a16:creationId xmlns:a16="http://schemas.microsoft.com/office/drawing/2014/main" id="{0FB3A86D-FFE9-EE49-AD2D-1E57E4F89BB1}"/>
              </a:ext>
            </a:extLst>
          </p:cNvPr>
          <p:cNvSpPr txBox="1">
            <a:spLocks noChangeArrowheads="1"/>
          </p:cNvSpPr>
          <p:nvPr/>
        </p:nvSpPr>
        <p:spPr bwMode="auto">
          <a:xfrm>
            <a:off x="8173749" y="3317930"/>
            <a:ext cx="1317625" cy="3254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physical</a:t>
            </a:r>
          </a:p>
        </p:txBody>
      </p:sp>
      <p:sp>
        <p:nvSpPr>
          <p:cNvPr id="556" name="Text Box 26">
            <a:extLst>
              <a:ext uri="{FF2B5EF4-FFF2-40B4-BE49-F238E27FC236}">
                <a16:creationId xmlns:a16="http://schemas.microsoft.com/office/drawing/2014/main" id="{9835580D-BB7F-E64A-B442-691428929F13}"/>
              </a:ext>
            </a:extLst>
          </p:cNvPr>
          <p:cNvSpPr txBox="1">
            <a:spLocks noChangeArrowheads="1"/>
          </p:cNvSpPr>
          <p:nvPr/>
        </p:nvSpPr>
        <p:spPr bwMode="auto">
          <a:xfrm>
            <a:off x="8140411" y="3032180"/>
            <a:ext cx="1317625" cy="3254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link</a:t>
            </a:r>
          </a:p>
        </p:txBody>
      </p:sp>
      <p:sp>
        <p:nvSpPr>
          <p:cNvPr id="557" name="Text Box 26">
            <a:extLst>
              <a:ext uri="{FF2B5EF4-FFF2-40B4-BE49-F238E27FC236}">
                <a16:creationId xmlns:a16="http://schemas.microsoft.com/office/drawing/2014/main" id="{31A0CB7D-BCCB-D34A-A890-C07347817887}"/>
              </a:ext>
            </a:extLst>
          </p:cNvPr>
          <p:cNvSpPr txBox="1">
            <a:spLocks noChangeArrowheads="1"/>
          </p:cNvSpPr>
          <p:nvPr/>
        </p:nvSpPr>
        <p:spPr bwMode="auto">
          <a:xfrm>
            <a:off x="8130886" y="2736905"/>
            <a:ext cx="1317625" cy="3254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network</a:t>
            </a:r>
          </a:p>
        </p:txBody>
      </p:sp>
      <p:sp>
        <p:nvSpPr>
          <p:cNvPr id="558" name="Oval 53">
            <a:extLst>
              <a:ext uri="{FF2B5EF4-FFF2-40B4-BE49-F238E27FC236}">
                <a16:creationId xmlns:a16="http://schemas.microsoft.com/office/drawing/2014/main" id="{F992062B-7A21-DE43-9A4C-83CB3E9CB13F}"/>
              </a:ext>
            </a:extLst>
          </p:cNvPr>
          <p:cNvSpPr>
            <a:spLocks noChangeArrowheads="1"/>
          </p:cNvSpPr>
          <p:nvPr/>
        </p:nvSpPr>
        <p:spPr bwMode="auto">
          <a:xfrm>
            <a:off x="8086436" y="1954267"/>
            <a:ext cx="598488" cy="304800"/>
          </a:xfrm>
          <a:prstGeom prst="ellipse">
            <a:avLst/>
          </a:prstGeom>
          <a:solidFill>
            <a:srgbClr val="CCFFFF"/>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Arial" charset="0"/>
                <a:ea typeface="ＭＳ Ｐゴシック" charset="0"/>
                <a:cs typeface="+mn-cs"/>
              </a:rPr>
              <a:t>P2</a:t>
            </a:r>
          </a:p>
        </p:txBody>
      </p:sp>
      <p:sp>
        <p:nvSpPr>
          <p:cNvPr id="559" name="Freeform 54">
            <a:extLst>
              <a:ext uri="{FF2B5EF4-FFF2-40B4-BE49-F238E27FC236}">
                <a16:creationId xmlns:a16="http://schemas.microsoft.com/office/drawing/2014/main" id="{AC38FC98-798D-384B-B25B-E64D646DDFC5}"/>
              </a:ext>
            </a:extLst>
          </p:cNvPr>
          <p:cNvSpPr>
            <a:spLocks/>
          </p:cNvSpPr>
          <p:nvPr/>
        </p:nvSpPr>
        <p:spPr bwMode="auto">
          <a:xfrm>
            <a:off x="9661236" y="1636767"/>
            <a:ext cx="504825" cy="2133600"/>
          </a:xfrm>
          <a:custGeom>
            <a:avLst/>
            <a:gdLst>
              <a:gd name="T0" fmla="*/ 2147483647 w 318"/>
              <a:gd name="T1" fmla="*/ 2147483647 h 1344"/>
              <a:gd name="T2" fmla="*/ 2147483647 w 318"/>
              <a:gd name="T3" fmla="*/ 0 h 1344"/>
              <a:gd name="T4" fmla="*/ 0 w 318"/>
              <a:gd name="T5" fmla="*/ 2147483647 h 1344"/>
              <a:gd name="T6" fmla="*/ 2147483647 w 318"/>
              <a:gd name="T7" fmla="*/ 2147483647 h 1344"/>
              <a:gd name="T8" fmla="*/ 2147483647 w 318"/>
              <a:gd name="T9" fmla="*/ 2147483647 h 13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18" h="1344">
                <a:moveTo>
                  <a:pt x="318" y="1344"/>
                </a:moveTo>
                <a:lnTo>
                  <a:pt x="12" y="0"/>
                </a:lnTo>
                <a:lnTo>
                  <a:pt x="0" y="1224"/>
                </a:lnTo>
                <a:lnTo>
                  <a:pt x="121" y="1344"/>
                </a:lnTo>
                <a:lnTo>
                  <a:pt x="318" y="1344"/>
                </a:lnTo>
                <a:close/>
              </a:path>
            </a:pathLst>
          </a:custGeom>
          <a:gradFill rotWithShape="1">
            <a:gsLst>
              <a:gs pos="0">
                <a:srgbClr val="B2B2B2"/>
              </a:gs>
              <a:gs pos="100000">
                <a:srgbClr val="FFFFFF"/>
              </a:gs>
            </a:gsLst>
            <a:lin ang="0" scaled="1"/>
          </a:gradFill>
          <a:ln w="9525">
            <a:solidFill>
              <a:srgbClr val="DDDDDD"/>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568" name="Text Box 93">
            <a:extLst>
              <a:ext uri="{FF2B5EF4-FFF2-40B4-BE49-F238E27FC236}">
                <a16:creationId xmlns:a16="http://schemas.microsoft.com/office/drawing/2014/main" id="{28913095-A052-0A42-8972-4D75538256AD}"/>
              </a:ext>
            </a:extLst>
          </p:cNvPr>
          <p:cNvSpPr txBox="1">
            <a:spLocks noChangeArrowheads="1"/>
          </p:cNvSpPr>
          <p:nvPr/>
        </p:nvSpPr>
        <p:spPr bwMode="auto">
          <a:xfrm flipH="1">
            <a:off x="1723736" y="4418067"/>
            <a:ext cx="1147763" cy="5302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8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Gill Sans MT" charset="0"/>
                <a:ea typeface="ＭＳ Ｐゴシック" charset="0"/>
                <a:cs typeface="+mn-cs"/>
              </a:rPr>
              <a:t>host: IP address A</a:t>
            </a:r>
          </a:p>
        </p:txBody>
      </p:sp>
      <p:sp>
        <p:nvSpPr>
          <p:cNvPr id="569" name="Text Box 94">
            <a:extLst>
              <a:ext uri="{FF2B5EF4-FFF2-40B4-BE49-F238E27FC236}">
                <a16:creationId xmlns:a16="http://schemas.microsoft.com/office/drawing/2014/main" id="{E982CF1A-0928-6A45-8462-D083EBC09BA7}"/>
              </a:ext>
            </a:extLst>
          </p:cNvPr>
          <p:cNvSpPr txBox="1">
            <a:spLocks noChangeArrowheads="1"/>
          </p:cNvSpPr>
          <p:nvPr/>
        </p:nvSpPr>
        <p:spPr bwMode="auto">
          <a:xfrm flipH="1">
            <a:off x="9480261" y="4314880"/>
            <a:ext cx="1147763" cy="5302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8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Gill Sans MT" charset="0"/>
                <a:ea typeface="ＭＳ Ｐゴシック" charset="0"/>
                <a:cs typeface="+mn-cs"/>
              </a:rPr>
              <a:t>host: IP address C</a:t>
            </a:r>
          </a:p>
        </p:txBody>
      </p:sp>
      <p:sp>
        <p:nvSpPr>
          <p:cNvPr id="570" name="Line 96">
            <a:extLst>
              <a:ext uri="{FF2B5EF4-FFF2-40B4-BE49-F238E27FC236}">
                <a16:creationId xmlns:a16="http://schemas.microsoft.com/office/drawing/2014/main" id="{2EEED614-F433-E440-B256-A6E56708BB1E}"/>
              </a:ext>
            </a:extLst>
          </p:cNvPr>
          <p:cNvSpPr>
            <a:spLocks noChangeShapeType="1"/>
          </p:cNvSpPr>
          <p:nvPr/>
        </p:nvSpPr>
        <p:spPr bwMode="auto">
          <a:xfrm>
            <a:off x="4989224" y="3144892"/>
            <a:ext cx="2233612" cy="0"/>
          </a:xfrm>
          <a:prstGeom prst="line">
            <a:avLst/>
          </a:prstGeom>
          <a:noFill/>
          <a:ln w="1905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571" name="Line 97">
            <a:extLst>
              <a:ext uri="{FF2B5EF4-FFF2-40B4-BE49-F238E27FC236}">
                <a16:creationId xmlns:a16="http://schemas.microsoft.com/office/drawing/2014/main" id="{098FD8B8-DDC2-8146-812C-346AC97FA30A}"/>
              </a:ext>
            </a:extLst>
          </p:cNvPr>
          <p:cNvSpPr>
            <a:spLocks noChangeShapeType="1"/>
          </p:cNvSpPr>
          <p:nvPr/>
        </p:nvSpPr>
        <p:spPr bwMode="auto">
          <a:xfrm>
            <a:off x="5005099" y="2843267"/>
            <a:ext cx="2233612" cy="0"/>
          </a:xfrm>
          <a:prstGeom prst="line">
            <a:avLst/>
          </a:prstGeom>
          <a:noFill/>
          <a:ln w="1905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572" name="Text Box 26">
            <a:extLst>
              <a:ext uri="{FF2B5EF4-FFF2-40B4-BE49-F238E27FC236}">
                <a16:creationId xmlns:a16="http://schemas.microsoft.com/office/drawing/2014/main" id="{8BEC305F-DB39-A945-9B16-8D9FBE53F071}"/>
              </a:ext>
            </a:extLst>
          </p:cNvPr>
          <p:cNvSpPr txBox="1">
            <a:spLocks noChangeArrowheads="1"/>
          </p:cNvSpPr>
          <p:nvPr/>
        </p:nvSpPr>
        <p:spPr bwMode="auto">
          <a:xfrm>
            <a:off x="5392449" y="2508305"/>
            <a:ext cx="1317625" cy="3254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1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network</a:t>
            </a:r>
          </a:p>
        </p:txBody>
      </p:sp>
      <p:sp>
        <p:nvSpPr>
          <p:cNvPr id="573" name="Line 99">
            <a:extLst>
              <a:ext uri="{FF2B5EF4-FFF2-40B4-BE49-F238E27FC236}">
                <a16:creationId xmlns:a16="http://schemas.microsoft.com/office/drawing/2014/main" id="{7CB610F0-F0BE-7D49-8D7A-0F03DEB1C350}"/>
              </a:ext>
            </a:extLst>
          </p:cNvPr>
          <p:cNvSpPr>
            <a:spLocks noChangeShapeType="1"/>
          </p:cNvSpPr>
          <p:nvPr/>
        </p:nvSpPr>
        <p:spPr bwMode="auto">
          <a:xfrm>
            <a:off x="5008274" y="2521005"/>
            <a:ext cx="2233612" cy="0"/>
          </a:xfrm>
          <a:prstGeom prst="line">
            <a:avLst/>
          </a:prstGeom>
          <a:noFill/>
          <a:ln w="1905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574" name="Line 100">
            <a:extLst>
              <a:ext uri="{FF2B5EF4-FFF2-40B4-BE49-F238E27FC236}">
                <a16:creationId xmlns:a16="http://schemas.microsoft.com/office/drawing/2014/main" id="{1D31CBE9-4A8E-BC4A-A036-BA509B6CF5EA}"/>
              </a:ext>
            </a:extLst>
          </p:cNvPr>
          <p:cNvSpPr>
            <a:spLocks noChangeShapeType="1"/>
          </p:cNvSpPr>
          <p:nvPr/>
        </p:nvSpPr>
        <p:spPr bwMode="auto">
          <a:xfrm>
            <a:off x="5011449" y="2198742"/>
            <a:ext cx="2233612" cy="0"/>
          </a:xfrm>
          <a:prstGeom prst="line">
            <a:avLst/>
          </a:prstGeom>
          <a:noFill/>
          <a:ln w="1905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575" name="Group 101">
            <a:extLst>
              <a:ext uri="{FF2B5EF4-FFF2-40B4-BE49-F238E27FC236}">
                <a16:creationId xmlns:a16="http://schemas.microsoft.com/office/drawing/2014/main" id="{91441727-AAD7-1140-AF05-A3D324B8DC6B}"/>
              </a:ext>
            </a:extLst>
          </p:cNvPr>
          <p:cNvGrpSpPr>
            <a:grpSpLocks/>
          </p:cNvGrpSpPr>
          <p:nvPr/>
        </p:nvGrpSpPr>
        <p:grpSpPr bwMode="auto">
          <a:xfrm>
            <a:off x="5187661" y="2060630"/>
            <a:ext cx="473075" cy="228600"/>
            <a:chOff x="1287" y="2524"/>
            <a:chExt cx="260" cy="100"/>
          </a:xfrm>
        </p:grpSpPr>
        <p:sp>
          <p:nvSpPr>
            <p:cNvPr id="576" name="Rectangle 102">
              <a:extLst>
                <a:ext uri="{FF2B5EF4-FFF2-40B4-BE49-F238E27FC236}">
                  <a16:creationId xmlns:a16="http://schemas.microsoft.com/office/drawing/2014/main" id="{70206F36-B050-C844-A36F-47D4A71EE355}"/>
                </a:ext>
              </a:extLst>
            </p:cNvPr>
            <p:cNvSpPr>
              <a:spLocks noChangeArrowheads="1"/>
            </p:cNvSpPr>
            <p:nvPr/>
          </p:nvSpPr>
          <p:spPr bwMode="auto">
            <a:xfrm>
              <a:off x="1287" y="2524"/>
              <a:ext cx="260" cy="100"/>
            </a:xfrm>
            <a:prstGeom prst="rect">
              <a:avLst/>
            </a:prstGeom>
            <a:solidFill>
              <a:srgbClr val="FFFF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577" name="Rectangle 103">
              <a:extLst>
                <a:ext uri="{FF2B5EF4-FFF2-40B4-BE49-F238E27FC236}">
                  <a16:creationId xmlns:a16="http://schemas.microsoft.com/office/drawing/2014/main" id="{5F70B84F-C600-BF41-9794-BB79AB85B4E5}"/>
                </a:ext>
              </a:extLst>
            </p:cNvPr>
            <p:cNvSpPr>
              <a:spLocks noChangeArrowheads="1"/>
            </p:cNvSpPr>
            <p:nvPr/>
          </p:nvSpPr>
          <p:spPr bwMode="auto">
            <a:xfrm>
              <a:off x="1338" y="2537"/>
              <a:ext cx="155" cy="76"/>
            </a:xfrm>
            <a:prstGeom prst="rect">
              <a:avLst/>
            </a:prstGeom>
            <a:solidFill>
              <a:srgbClr val="FFFFFF"/>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578" name="Rectangle 104">
              <a:extLst>
                <a:ext uri="{FF2B5EF4-FFF2-40B4-BE49-F238E27FC236}">
                  <a16:creationId xmlns:a16="http://schemas.microsoft.com/office/drawing/2014/main" id="{9352E66B-31B1-0244-9A00-013E38F02047}"/>
                </a:ext>
              </a:extLst>
            </p:cNvPr>
            <p:cNvSpPr>
              <a:spLocks noChangeArrowheads="1"/>
            </p:cNvSpPr>
            <p:nvPr/>
          </p:nvSpPr>
          <p:spPr bwMode="auto">
            <a:xfrm>
              <a:off x="1503" y="2582"/>
              <a:ext cx="27" cy="26"/>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579" name="Rectangle 105">
              <a:extLst>
                <a:ext uri="{FF2B5EF4-FFF2-40B4-BE49-F238E27FC236}">
                  <a16:creationId xmlns:a16="http://schemas.microsoft.com/office/drawing/2014/main" id="{A72F3B32-D2F7-184C-B710-25A136D5D062}"/>
                </a:ext>
              </a:extLst>
            </p:cNvPr>
            <p:cNvSpPr>
              <a:spLocks noChangeArrowheads="1"/>
            </p:cNvSpPr>
            <p:nvPr/>
          </p:nvSpPr>
          <p:spPr bwMode="auto">
            <a:xfrm>
              <a:off x="1298" y="2583"/>
              <a:ext cx="27" cy="27"/>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580" name="Oval 106">
            <a:extLst>
              <a:ext uri="{FF2B5EF4-FFF2-40B4-BE49-F238E27FC236}">
                <a16:creationId xmlns:a16="http://schemas.microsoft.com/office/drawing/2014/main" id="{775F6544-1FEC-F148-8D8D-09EF67871450}"/>
              </a:ext>
            </a:extLst>
          </p:cNvPr>
          <p:cNvSpPr>
            <a:spLocks noChangeArrowheads="1"/>
          </p:cNvSpPr>
          <p:nvPr/>
        </p:nvSpPr>
        <p:spPr bwMode="auto">
          <a:xfrm>
            <a:off x="6498936" y="1732017"/>
            <a:ext cx="598488" cy="304800"/>
          </a:xfrm>
          <a:prstGeom prst="ellipse">
            <a:avLst/>
          </a:prstGeom>
          <a:solidFill>
            <a:srgbClr val="CCFFFF"/>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Arial" charset="0"/>
                <a:ea typeface="ＭＳ Ｐゴシック" charset="0"/>
                <a:cs typeface="+mn-cs"/>
              </a:rPr>
              <a:t>P6</a:t>
            </a:r>
          </a:p>
        </p:txBody>
      </p:sp>
      <p:sp>
        <p:nvSpPr>
          <p:cNvPr id="581" name="Oval 112">
            <a:extLst>
              <a:ext uri="{FF2B5EF4-FFF2-40B4-BE49-F238E27FC236}">
                <a16:creationId xmlns:a16="http://schemas.microsoft.com/office/drawing/2014/main" id="{1A7AFB65-C131-864D-BB01-D752C9A2B6C2}"/>
              </a:ext>
            </a:extLst>
          </p:cNvPr>
          <p:cNvSpPr>
            <a:spLocks noChangeArrowheads="1"/>
          </p:cNvSpPr>
          <p:nvPr/>
        </p:nvSpPr>
        <p:spPr bwMode="auto">
          <a:xfrm>
            <a:off x="5827424" y="1730430"/>
            <a:ext cx="598487" cy="304800"/>
          </a:xfrm>
          <a:prstGeom prst="ellipse">
            <a:avLst/>
          </a:prstGeom>
          <a:solidFill>
            <a:srgbClr val="CCFFFF"/>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Arial" charset="0"/>
                <a:ea typeface="ＭＳ Ｐゴシック" charset="0"/>
                <a:cs typeface="+mn-cs"/>
              </a:rPr>
              <a:t>P5</a:t>
            </a:r>
          </a:p>
        </p:txBody>
      </p:sp>
      <p:grpSp>
        <p:nvGrpSpPr>
          <p:cNvPr id="582" name="Group 118">
            <a:extLst>
              <a:ext uri="{FF2B5EF4-FFF2-40B4-BE49-F238E27FC236}">
                <a16:creationId xmlns:a16="http://schemas.microsoft.com/office/drawing/2014/main" id="{72BEDA86-D9D6-634C-B8D0-F4A3A594F27F}"/>
              </a:ext>
            </a:extLst>
          </p:cNvPr>
          <p:cNvGrpSpPr>
            <a:grpSpLocks/>
          </p:cNvGrpSpPr>
          <p:nvPr/>
        </p:nvGrpSpPr>
        <p:grpSpPr bwMode="auto">
          <a:xfrm>
            <a:off x="5892511" y="2065392"/>
            <a:ext cx="473075" cy="228600"/>
            <a:chOff x="1287" y="2524"/>
            <a:chExt cx="260" cy="100"/>
          </a:xfrm>
        </p:grpSpPr>
        <p:sp>
          <p:nvSpPr>
            <p:cNvPr id="583" name="Rectangle 119">
              <a:extLst>
                <a:ext uri="{FF2B5EF4-FFF2-40B4-BE49-F238E27FC236}">
                  <a16:creationId xmlns:a16="http://schemas.microsoft.com/office/drawing/2014/main" id="{967F16BC-79F0-D947-BF48-B3D4DFC37607}"/>
                </a:ext>
              </a:extLst>
            </p:cNvPr>
            <p:cNvSpPr>
              <a:spLocks noChangeArrowheads="1"/>
            </p:cNvSpPr>
            <p:nvPr/>
          </p:nvSpPr>
          <p:spPr bwMode="auto">
            <a:xfrm>
              <a:off x="1287" y="2524"/>
              <a:ext cx="260" cy="100"/>
            </a:xfrm>
            <a:prstGeom prst="rect">
              <a:avLst/>
            </a:prstGeom>
            <a:solidFill>
              <a:srgbClr val="FFFF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584" name="Rectangle 120">
              <a:extLst>
                <a:ext uri="{FF2B5EF4-FFF2-40B4-BE49-F238E27FC236}">
                  <a16:creationId xmlns:a16="http://schemas.microsoft.com/office/drawing/2014/main" id="{E857091F-6411-DE41-A408-86F1597775F1}"/>
                </a:ext>
              </a:extLst>
            </p:cNvPr>
            <p:cNvSpPr>
              <a:spLocks noChangeArrowheads="1"/>
            </p:cNvSpPr>
            <p:nvPr/>
          </p:nvSpPr>
          <p:spPr bwMode="auto">
            <a:xfrm>
              <a:off x="1338" y="2537"/>
              <a:ext cx="155" cy="76"/>
            </a:xfrm>
            <a:prstGeom prst="rect">
              <a:avLst/>
            </a:prstGeom>
            <a:solidFill>
              <a:srgbClr val="FFFFFF"/>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585" name="Rectangle 121">
              <a:extLst>
                <a:ext uri="{FF2B5EF4-FFF2-40B4-BE49-F238E27FC236}">
                  <a16:creationId xmlns:a16="http://schemas.microsoft.com/office/drawing/2014/main" id="{10EEFABE-8406-A849-8F8B-3E87430B80EE}"/>
                </a:ext>
              </a:extLst>
            </p:cNvPr>
            <p:cNvSpPr>
              <a:spLocks noChangeArrowheads="1"/>
            </p:cNvSpPr>
            <p:nvPr/>
          </p:nvSpPr>
          <p:spPr bwMode="auto">
            <a:xfrm>
              <a:off x="1503" y="2582"/>
              <a:ext cx="27" cy="26"/>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586" name="Rectangle 122">
              <a:extLst>
                <a:ext uri="{FF2B5EF4-FFF2-40B4-BE49-F238E27FC236}">
                  <a16:creationId xmlns:a16="http://schemas.microsoft.com/office/drawing/2014/main" id="{65CA8326-C8A6-0740-8CBC-12905C529885}"/>
                </a:ext>
              </a:extLst>
            </p:cNvPr>
            <p:cNvSpPr>
              <a:spLocks noChangeArrowheads="1"/>
            </p:cNvSpPr>
            <p:nvPr/>
          </p:nvSpPr>
          <p:spPr bwMode="auto">
            <a:xfrm>
              <a:off x="1298" y="2583"/>
              <a:ext cx="27" cy="27"/>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grpSp>
        <p:nvGrpSpPr>
          <p:cNvPr id="587" name="Group 123">
            <a:extLst>
              <a:ext uri="{FF2B5EF4-FFF2-40B4-BE49-F238E27FC236}">
                <a16:creationId xmlns:a16="http://schemas.microsoft.com/office/drawing/2014/main" id="{997E9D96-904C-5A46-A87E-C65B0FD83028}"/>
              </a:ext>
            </a:extLst>
          </p:cNvPr>
          <p:cNvGrpSpPr>
            <a:grpSpLocks/>
          </p:cNvGrpSpPr>
          <p:nvPr/>
        </p:nvGrpSpPr>
        <p:grpSpPr bwMode="auto">
          <a:xfrm>
            <a:off x="6564024" y="2070155"/>
            <a:ext cx="473075" cy="228600"/>
            <a:chOff x="1287" y="2524"/>
            <a:chExt cx="260" cy="100"/>
          </a:xfrm>
        </p:grpSpPr>
        <p:sp>
          <p:nvSpPr>
            <p:cNvPr id="588" name="Rectangle 124">
              <a:extLst>
                <a:ext uri="{FF2B5EF4-FFF2-40B4-BE49-F238E27FC236}">
                  <a16:creationId xmlns:a16="http://schemas.microsoft.com/office/drawing/2014/main" id="{83A5305C-938A-3540-92FC-D9E6B3AA52E9}"/>
                </a:ext>
              </a:extLst>
            </p:cNvPr>
            <p:cNvSpPr>
              <a:spLocks noChangeArrowheads="1"/>
            </p:cNvSpPr>
            <p:nvPr/>
          </p:nvSpPr>
          <p:spPr bwMode="auto">
            <a:xfrm>
              <a:off x="1287" y="2524"/>
              <a:ext cx="260" cy="100"/>
            </a:xfrm>
            <a:prstGeom prst="rect">
              <a:avLst/>
            </a:prstGeom>
            <a:solidFill>
              <a:srgbClr val="FFFF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589" name="Rectangle 125">
              <a:extLst>
                <a:ext uri="{FF2B5EF4-FFF2-40B4-BE49-F238E27FC236}">
                  <a16:creationId xmlns:a16="http://schemas.microsoft.com/office/drawing/2014/main" id="{5B51F3FA-BED2-9741-B674-7BC7A9E263FC}"/>
                </a:ext>
              </a:extLst>
            </p:cNvPr>
            <p:cNvSpPr>
              <a:spLocks noChangeArrowheads="1"/>
            </p:cNvSpPr>
            <p:nvPr/>
          </p:nvSpPr>
          <p:spPr bwMode="auto">
            <a:xfrm>
              <a:off x="1338" y="2537"/>
              <a:ext cx="155" cy="76"/>
            </a:xfrm>
            <a:prstGeom prst="rect">
              <a:avLst/>
            </a:prstGeom>
            <a:solidFill>
              <a:srgbClr val="FFFFFF"/>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590" name="Rectangle 126">
              <a:extLst>
                <a:ext uri="{FF2B5EF4-FFF2-40B4-BE49-F238E27FC236}">
                  <a16:creationId xmlns:a16="http://schemas.microsoft.com/office/drawing/2014/main" id="{79C8DFFC-9ECB-D741-B85F-80F0EF7532BF}"/>
                </a:ext>
              </a:extLst>
            </p:cNvPr>
            <p:cNvSpPr>
              <a:spLocks noChangeArrowheads="1"/>
            </p:cNvSpPr>
            <p:nvPr/>
          </p:nvSpPr>
          <p:spPr bwMode="auto">
            <a:xfrm>
              <a:off x="1503" y="2582"/>
              <a:ext cx="27" cy="26"/>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591" name="Rectangle 127">
              <a:extLst>
                <a:ext uri="{FF2B5EF4-FFF2-40B4-BE49-F238E27FC236}">
                  <a16:creationId xmlns:a16="http://schemas.microsoft.com/office/drawing/2014/main" id="{978D323D-4AE7-9141-B532-67630F4025DB}"/>
                </a:ext>
              </a:extLst>
            </p:cNvPr>
            <p:cNvSpPr>
              <a:spLocks noChangeArrowheads="1"/>
            </p:cNvSpPr>
            <p:nvPr/>
          </p:nvSpPr>
          <p:spPr bwMode="auto">
            <a:xfrm>
              <a:off x="1298" y="2583"/>
              <a:ext cx="27" cy="27"/>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592" name="Line 133">
            <a:extLst>
              <a:ext uri="{FF2B5EF4-FFF2-40B4-BE49-F238E27FC236}">
                <a16:creationId xmlns:a16="http://schemas.microsoft.com/office/drawing/2014/main" id="{B3924FC9-2487-424F-B323-57225BB1F6F0}"/>
              </a:ext>
            </a:extLst>
          </p:cNvPr>
          <p:cNvSpPr>
            <a:spLocks noChangeShapeType="1"/>
          </p:cNvSpPr>
          <p:nvPr/>
        </p:nvSpPr>
        <p:spPr bwMode="auto">
          <a:xfrm>
            <a:off x="7997536" y="3360792"/>
            <a:ext cx="1638300" cy="0"/>
          </a:xfrm>
          <a:prstGeom prst="line">
            <a:avLst/>
          </a:prstGeom>
          <a:noFill/>
          <a:ln w="1905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593" name="Line 134">
            <a:extLst>
              <a:ext uri="{FF2B5EF4-FFF2-40B4-BE49-F238E27FC236}">
                <a16:creationId xmlns:a16="http://schemas.microsoft.com/office/drawing/2014/main" id="{8C5E5D9B-06EC-8040-963A-0448FFE65135}"/>
              </a:ext>
            </a:extLst>
          </p:cNvPr>
          <p:cNvSpPr>
            <a:spLocks noChangeShapeType="1"/>
          </p:cNvSpPr>
          <p:nvPr/>
        </p:nvSpPr>
        <p:spPr bwMode="auto">
          <a:xfrm>
            <a:off x="7988011" y="3065517"/>
            <a:ext cx="1638300" cy="0"/>
          </a:xfrm>
          <a:prstGeom prst="line">
            <a:avLst/>
          </a:prstGeom>
          <a:noFill/>
          <a:ln w="1905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594" name="Line 135">
            <a:extLst>
              <a:ext uri="{FF2B5EF4-FFF2-40B4-BE49-F238E27FC236}">
                <a16:creationId xmlns:a16="http://schemas.microsoft.com/office/drawing/2014/main" id="{B6E44884-802F-C140-8F4F-ECCAD20C64C2}"/>
              </a:ext>
            </a:extLst>
          </p:cNvPr>
          <p:cNvSpPr>
            <a:spLocks noChangeShapeType="1"/>
          </p:cNvSpPr>
          <p:nvPr/>
        </p:nvSpPr>
        <p:spPr bwMode="auto">
          <a:xfrm>
            <a:off x="7988011" y="2770242"/>
            <a:ext cx="1638300" cy="0"/>
          </a:xfrm>
          <a:prstGeom prst="line">
            <a:avLst/>
          </a:prstGeom>
          <a:noFill/>
          <a:ln w="1905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595" name="Line 136">
            <a:extLst>
              <a:ext uri="{FF2B5EF4-FFF2-40B4-BE49-F238E27FC236}">
                <a16:creationId xmlns:a16="http://schemas.microsoft.com/office/drawing/2014/main" id="{267911A5-63F3-4640-87F3-C5B06264CB37}"/>
              </a:ext>
            </a:extLst>
          </p:cNvPr>
          <p:cNvSpPr>
            <a:spLocks noChangeShapeType="1"/>
          </p:cNvSpPr>
          <p:nvPr/>
        </p:nvSpPr>
        <p:spPr bwMode="auto">
          <a:xfrm>
            <a:off x="7988011" y="2465442"/>
            <a:ext cx="1638300" cy="0"/>
          </a:xfrm>
          <a:prstGeom prst="line">
            <a:avLst/>
          </a:prstGeom>
          <a:noFill/>
          <a:ln w="1905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596" name="Group 128">
            <a:extLst>
              <a:ext uri="{FF2B5EF4-FFF2-40B4-BE49-F238E27FC236}">
                <a16:creationId xmlns:a16="http://schemas.microsoft.com/office/drawing/2014/main" id="{7EE1E98D-B6C0-2C4E-AD21-6D19C0FB7F86}"/>
              </a:ext>
            </a:extLst>
          </p:cNvPr>
          <p:cNvGrpSpPr>
            <a:grpSpLocks/>
          </p:cNvGrpSpPr>
          <p:nvPr/>
        </p:nvGrpSpPr>
        <p:grpSpPr bwMode="auto">
          <a:xfrm>
            <a:off x="8140411" y="2292405"/>
            <a:ext cx="473075" cy="228600"/>
            <a:chOff x="1287" y="2524"/>
            <a:chExt cx="260" cy="100"/>
          </a:xfrm>
        </p:grpSpPr>
        <p:sp>
          <p:nvSpPr>
            <p:cNvPr id="597" name="Rectangle 129">
              <a:extLst>
                <a:ext uri="{FF2B5EF4-FFF2-40B4-BE49-F238E27FC236}">
                  <a16:creationId xmlns:a16="http://schemas.microsoft.com/office/drawing/2014/main" id="{61B34E55-D106-A049-9E71-650BFC4F134B}"/>
                </a:ext>
              </a:extLst>
            </p:cNvPr>
            <p:cNvSpPr>
              <a:spLocks noChangeArrowheads="1"/>
            </p:cNvSpPr>
            <p:nvPr/>
          </p:nvSpPr>
          <p:spPr bwMode="auto">
            <a:xfrm>
              <a:off x="1287" y="2524"/>
              <a:ext cx="260" cy="100"/>
            </a:xfrm>
            <a:prstGeom prst="rect">
              <a:avLst/>
            </a:prstGeom>
            <a:solidFill>
              <a:srgbClr val="FFFF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598" name="Rectangle 130">
              <a:extLst>
                <a:ext uri="{FF2B5EF4-FFF2-40B4-BE49-F238E27FC236}">
                  <a16:creationId xmlns:a16="http://schemas.microsoft.com/office/drawing/2014/main" id="{11316511-2186-B14B-B2A0-0967B623A5F9}"/>
                </a:ext>
              </a:extLst>
            </p:cNvPr>
            <p:cNvSpPr>
              <a:spLocks noChangeArrowheads="1"/>
            </p:cNvSpPr>
            <p:nvPr/>
          </p:nvSpPr>
          <p:spPr bwMode="auto">
            <a:xfrm>
              <a:off x="1338" y="2537"/>
              <a:ext cx="155" cy="76"/>
            </a:xfrm>
            <a:prstGeom prst="rect">
              <a:avLst/>
            </a:prstGeom>
            <a:solidFill>
              <a:srgbClr val="FFFFFF"/>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599" name="Rectangle 131">
              <a:extLst>
                <a:ext uri="{FF2B5EF4-FFF2-40B4-BE49-F238E27FC236}">
                  <a16:creationId xmlns:a16="http://schemas.microsoft.com/office/drawing/2014/main" id="{7A116F04-A632-B845-B528-4E4C72A94792}"/>
                </a:ext>
              </a:extLst>
            </p:cNvPr>
            <p:cNvSpPr>
              <a:spLocks noChangeArrowheads="1"/>
            </p:cNvSpPr>
            <p:nvPr/>
          </p:nvSpPr>
          <p:spPr bwMode="auto">
            <a:xfrm>
              <a:off x="1503" y="2582"/>
              <a:ext cx="27" cy="26"/>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600" name="Rectangle 132">
              <a:extLst>
                <a:ext uri="{FF2B5EF4-FFF2-40B4-BE49-F238E27FC236}">
                  <a16:creationId xmlns:a16="http://schemas.microsoft.com/office/drawing/2014/main" id="{4A85FADB-4AF1-F94D-8774-770D5D087635}"/>
                </a:ext>
              </a:extLst>
            </p:cNvPr>
            <p:cNvSpPr>
              <a:spLocks noChangeArrowheads="1"/>
            </p:cNvSpPr>
            <p:nvPr/>
          </p:nvSpPr>
          <p:spPr bwMode="auto">
            <a:xfrm>
              <a:off x="1298" y="2583"/>
              <a:ext cx="27" cy="27"/>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grpSp>
        <p:nvGrpSpPr>
          <p:cNvPr id="601" name="Group 137">
            <a:extLst>
              <a:ext uri="{FF2B5EF4-FFF2-40B4-BE49-F238E27FC236}">
                <a16:creationId xmlns:a16="http://schemas.microsoft.com/office/drawing/2014/main" id="{9F60C830-B1B4-8D40-9EFA-BCF609F3183A}"/>
              </a:ext>
            </a:extLst>
          </p:cNvPr>
          <p:cNvGrpSpPr>
            <a:grpSpLocks/>
          </p:cNvGrpSpPr>
          <p:nvPr/>
        </p:nvGrpSpPr>
        <p:grpSpPr bwMode="auto">
          <a:xfrm>
            <a:off x="8935749" y="2282880"/>
            <a:ext cx="473075" cy="228600"/>
            <a:chOff x="1287" y="2524"/>
            <a:chExt cx="260" cy="100"/>
          </a:xfrm>
        </p:grpSpPr>
        <p:sp>
          <p:nvSpPr>
            <p:cNvPr id="602" name="Rectangle 138">
              <a:extLst>
                <a:ext uri="{FF2B5EF4-FFF2-40B4-BE49-F238E27FC236}">
                  <a16:creationId xmlns:a16="http://schemas.microsoft.com/office/drawing/2014/main" id="{6EF6EEDA-22BF-6241-8415-4BAB32D12862}"/>
                </a:ext>
              </a:extLst>
            </p:cNvPr>
            <p:cNvSpPr>
              <a:spLocks noChangeArrowheads="1"/>
            </p:cNvSpPr>
            <p:nvPr/>
          </p:nvSpPr>
          <p:spPr bwMode="auto">
            <a:xfrm>
              <a:off x="1287" y="2524"/>
              <a:ext cx="260" cy="100"/>
            </a:xfrm>
            <a:prstGeom prst="rect">
              <a:avLst/>
            </a:prstGeom>
            <a:solidFill>
              <a:srgbClr val="FFFF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603" name="Rectangle 139">
              <a:extLst>
                <a:ext uri="{FF2B5EF4-FFF2-40B4-BE49-F238E27FC236}">
                  <a16:creationId xmlns:a16="http://schemas.microsoft.com/office/drawing/2014/main" id="{3DD5FE6D-6228-3940-8146-E91BBCD9F57B}"/>
                </a:ext>
              </a:extLst>
            </p:cNvPr>
            <p:cNvSpPr>
              <a:spLocks noChangeArrowheads="1"/>
            </p:cNvSpPr>
            <p:nvPr/>
          </p:nvSpPr>
          <p:spPr bwMode="auto">
            <a:xfrm>
              <a:off x="1338" y="2537"/>
              <a:ext cx="155" cy="76"/>
            </a:xfrm>
            <a:prstGeom prst="rect">
              <a:avLst/>
            </a:prstGeom>
            <a:solidFill>
              <a:srgbClr val="FFFFFF"/>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604" name="Rectangle 140">
              <a:extLst>
                <a:ext uri="{FF2B5EF4-FFF2-40B4-BE49-F238E27FC236}">
                  <a16:creationId xmlns:a16="http://schemas.microsoft.com/office/drawing/2014/main" id="{15547CDB-C790-C348-AE10-9B28B2C54F9B}"/>
                </a:ext>
              </a:extLst>
            </p:cNvPr>
            <p:cNvSpPr>
              <a:spLocks noChangeArrowheads="1"/>
            </p:cNvSpPr>
            <p:nvPr/>
          </p:nvSpPr>
          <p:spPr bwMode="auto">
            <a:xfrm>
              <a:off x="1503" y="2582"/>
              <a:ext cx="27" cy="26"/>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605" name="Rectangle 141">
              <a:extLst>
                <a:ext uri="{FF2B5EF4-FFF2-40B4-BE49-F238E27FC236}">
                  <a16:creationId xmlns:a16="http://schemas.microsoft.com/office/drawing/2014/main" id="{59BAD7A1-391C-F44A-8C97-BB2749F44B10}"/>
                </a:ext>
              </a:extLst>
            </p:cNvPr>
            <p:cNvSpPr>
              <a:spLocks noChangeArrowheads="1"/>
            </p:cNvSpPr>
            <p:nvPr/>
          </p:nvSpPr>
          <p:spPr bwMode="auto">
            <a:xfrm>
              <a:off x="1298" y="2583"/>
              <a:ext cx="27" cy="27"/>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606" name="Oval 143">
            <a:extLst>
              <a:ext uri="{FF2B5EF4-FFF2-40B4-BE49-F238E27FC236}">
                <a16:creationId xmlns:a16="http://schemas.microsoft.com/office/drawing/2014/main" id="{714C3193-ABA3-E549-9000-1B9EA94280C7}"/>
              </a:ext>
            </a:extLst>
          </p:cNvPr>
          <p:cNvSpPr>
            <a:spLocks noChangeArrowheads="1"/>
          </p:cNvSpPr>
          <p:nvPr/>
        </p:nvSpPr>
        <p:spPr bwMode="auto">
          <a:xfrm>
            <a:off x="8877011" y="1949505"/>
            <a:ext cx="598488" cy="304800"/>
          </a:xfrm>
          <a:prstGeom prst="ellipse">
            <a:avLst/>
          </a:prstGeom>
          <a:solidFill>
            <a:srgbClr val="CCFFFF"/>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Arial" charset="0"/>
                <a:ea typeface="ＭＳ Ｐゴシック" charset="0"/>
                <a:cs typeface="+mn-cs"/>
              </a:rPr>
              <a:t>P3</a:t>
            </a:r>
          </a:p>
        </p:txBody>
      </p:sp>
      <p:grpSp>
        <p:nvGrpSpPr>
          <p:cNvPr id="5" name="Group 4"/>
          <p:cNvGrpSpPr/>
          <p:nvPr/>
        </p:nvGrpSpPr>
        <p:grpSpPr>
          <a:xfrm>
            <a:off x="3128674" y="2152705"/>
            <a:ext cx="2695575" cy="3382962"/>
            <a:chOff x="3128674" y="2152705"/>
            <a:chExt cx="2695575" cy="3382962"/>
          </a:xfrm>
        </p:grpSpPr>
        <p:grpSp>
          <p:nvGrpSpPr>
            <p:cNvPr id="4" name="Group 3"/>
            <p:cNvGrpSpPr/>
            <p:nvPr/>
          </p:nvGrpSpPr>
          <p:grpSpPr>
            <a:xfrm>
              <a:off x="3301711" y="4192642"/>
              <a:ext cx="2173288" cy="1343025"/>
              <a:chOff x="3301711" y="4192642"/>
              <a:chExt cx="2173288" cy="1343025"/>
            </a:xfrm>
          </p:grpSpPr>
          <p:grpSp>
            <p:nvGrpSpPr>
              <p:cNvPr id="560" name="Group 76">
                <a:extLst>
                  <a:ext uri="{FF2B5EF4-FFF2-40B4-BE49-F238E27FC236}">
                    <a16:creationId xmlns:a16="http://schemas.microsoft.com/office/drawing/2014/main" id="{54B1DF71-9399-154E-A326-E57B31715B46}"/>
                  </a:ext>
                </a:extLst>
              </p:cNvPr>
              <p:cNvGrpSpPr>
                <a:grpSpLocks/>
              </p:cNvGrpSpPr>
              <p:nvPr/>
            </p:nvGrpSpPr>
            <p:grpSpPr bwMode="auto">
              <a:xfrm>
                <a:off x="3450936" y="4883205"/>
                <a:ext cx="2024063" cy="652462"/>
                <a:chOff x="1079" y="3697"/>
                <a:chExt cx="1275" cy="411"/>
              </a:xfrm>
            </p:grpSpPr>
            <p:sp>
              <p:nvSpPr>
                <p:cNvPr id="561" name="Rectangle 77">
                  <a:extLst>
                    <a:ext uri="{FF2B5EF4-FFF2-40B4-BE49-F238E27FC236}">
                      <a16:creationId xmlns:a16="http://schemas.microsoft.com/office/drawing/2014/main" id="{126F8F0C-1620-8242-B2D8-31D60CE3B0C0}"/>
                    </a:ext>
                  </a:extLst>
                </p:cNvPr>
                <p:cNvSpPr>
                  <a:spLocks noChangeArrowheads="1"/>
                </p:cNvSpPr>
                <p:nvPr/>
              </p:nvSpPr>
              <p:spPr bwMode="auto">
                <a:xfrm>
                  <a:off x="1553" y="3697"/>
                  <a:ext cx="678" cy="138"/>
                </a:xfrm>
                <a:prstGeom prst="rect">
                  <a:avLst/>
                </a:prstGeom>
                <a:solidFill>
                  <a:srgbClr val="3C6CDF"/>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562" name="Line 78">
                  <a:extLst>
                    <a:ext uri="{FF2B5EF4-FFF2-40B4-BE49-F238E27FC236}">
                      <a16:creationId xmlns:a16="http://schemas.microsoft.com/office/drawing/2014/main" id="{B4AFF46B-1913-5749-A0C2-475F8713C47B}"/>
                    </a:ext>
                  </a:extLst>
                </p:cNvPr>
                <p:cNvSpPr>
                  <a:spLocks noChangeShapeType="1"/>
                </p:cNvSpPr>
                <p:nvPr/>
              </p:nvSpPr>
              <p:spPr bwMode="auto">
                <a:xfrm flipV="1">
                  <a:off x="2179" y="3770"/>
                  <a:ext cx="175" cy="0"/>
                </a:xfrm>
                <a:prstGeom prst="line">
                  <a:avLst/>
                </a:prstGeom>
                <a:noFill/>
                <a:ln w="38100">
                  <a:solidFill>
                    <a:srgbClr val="CC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563" name="Text Box 79">
                  <a:extLst>
                    <a:ext uri="{FF2B5EF4-FFF2-40B4-BE49-F238E27FC236}">
                      <a16:creationId xmlns:a16="http://schemas.microsoft.com/office/drawing/2014/main" id="{CE607ED2-10F4-764C-A00E-207E57A6B5CE}"/>
                    </a:ext>
                  </a:extLst>
                </p:cNvPr>
                <p:cNvSpPr txBox="1">
                  <a:spLocks noChangeArrowheads="1"/>
                </p:cNvSpPr>
                <p:nvPr/>
              </p:nvSpPr>
              <p:spPr bwMode="auto">
                <a:xfrm>
                  <a:off x="1079" y="3822"/>
                  <a:ext cx="1233" cy="28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r" defTabSz="914400" rtl="0" eaLnBrk="0" fontAlgn="base" latinLnBrk="0" hangingPunct="0">
                    <a:lnSpc>
                      <a:spcPct val="85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source </a:t>
                  </a:r>
                  <a:r>
                    <a:rPr kumimoji="0" lang="en-US" sz="1400" b="0" i="0" u="none" strike="noStrike" kern="0" cap="none" spc="0" normalizeH="0" baseline="0" noProof="0" dirty="0" err="1">
                      <a:ln>
                        <a:noFill/>
                      </a:ln>
                      <a:solidFill>
                        <a:srgbClr val="000000"/>
                      </a:solidFill>
                      <a:effectLst/>
                      <a:uLnTx/>
                      <a:uFillTx/>
                      <a:latin typeface="Tahoma" charset="0"/>
                      <a:ea typeface="ＭＳ Ｐゴシック" charset="0"/>
                      <a:cs typeface="+mn-cs"/>
                    </a:rPr>
                    <a:t>IP,port</a:t>
                  </a: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 A,9157</a:t>
                  </a:r>
                </a:p>
                <a:p>
                  <a:pPr marL="0" marR="0" lvl="0" indent="0" algn="r" defTabSz="914400" rtl="0" eaLnBrk="0" fontAlgn="base" latinLnBrk="0" hangingPunct="0">
                    <a:lnSpc>
                      <a:spcPct val="85000"/>
                    </a:lnSpc>
                    <a:spcBef>
                      <a:spcPct val="0"/>
                    </a:spcBef>
                    <a:spcAft>
                      <a:spcPct val="0"/>
                    </a:spcAft>
                    <a:buClrTx/>
                    <a:buSzTx/>
                    <a:buFontTx/>
                    <a:buNone/>
                    <a:tabLst/>
                    <a:defRPr/>
                  </a:pPr>
                  <a:r>
                    <a:rPr kumimoji="0" lang="en-US" sz="1400" b="0" i="0" u="none" strike="noStrike" kern="0" cap="none" spc="0" normalizeH="0" baseline="0" noProof="0" dirty="0" err="1">
                      <a:ln>
                        <a:noFill/>
                      </a:ln>
                      <a:solidFill>
                        <a:srgbClr val="000000"/>
                      </a:solidFill>
                      <a:effectLst/>
                      <a:uLnTx/>
                      <a:uFillTx/>
                      <a:latin typeface="Tahoma" charset="0"/>
                      <a:ea typeface="ＭＳ Ｐゴシック" charset="0"/>
                      <a:cs typeface="+mn-cs"/>
                    </a:rPr>
                    <a:t>dest</a:t>
                  </a: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 IP, port: B,80</a:t>
                  </a:r>
                </a:p>
              </p:txBody>
            </p:sp>
          </p:grpSp>
          <p:grpSp>
            <p:nvGrpSpPr>
              <p:cNvPr id="564" name="Group 80">
                <a:extLst>
                  <a:ext uri="{FF2B5EF4-FFF2-40B4-BE49-F238E27FC236}">
                    <a16:creationId xmlns:a16="http://schemas.microsoft.com/office/drawing/2014/main" id="{BE97DD4B-C63C-784B-AC3B-62C82E3DEAE1}"/>
                  </a:ext>
                </a:extLst>
              </p:cNvPr>
              <p:cNvGrpSpPr>
                <a:grpSpLocks/>
              </p:cNvGrpSpPr>
              <p:nvPr/>
            </p:nvGrpSpPr>
            <p:grpSpPr bwMode="auto">
              <a:xfrm>
                <a:off x="3301711" y="4192642"/>
                <a:ext cx="1887538" cy="652463"/>
                <a:chOff x="2741" y="3750"/>
                <a:chExt cx="1189" cy="411"/>
              </a:xfrm>
            </p:grpSpPr>
            <p:sp>
              <p:nvSpPr>
                <p:cNvPr id="565" name="Rectangle 81">
                  <a:extLst>
                    <a:ext uri="{FF2B5EF4-FFF2-40B4-BE49-F238E27FC236}">
                      <a16:creationId xmlns:a16="http://schemas.microsoft.com/office/drawing/2014/main" id="{4CBF1123-14B9-314E-90DC-C336B1E56772}"/>
                    </a:ext>
                  </a:extLst>
                </p:cNvPr>
                <p:cNvSpPr>
                  <a:spLocks noChangeArrowheads="1"/>
                </p:cNvSpPr>
                <p:nvPr/>
              </p:nvSpPr>
              <p:spPr bwMode="auto">
                <a:xfrm>
                  <a:off x="2859" y="3750"/>
                  <a:ext cx="678" cy="138"/>
                </a:xfrm>
                <a:prstGeom prst="rect">
                  <a:avLst/>
                </a:prstGeom>
                <a:solidFill>
                  <a:srgbClr val="3C6CDF"/>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566" name="Line 82">
                  <a:extLst>
                    <a:ext uri="{FF2B5EF4-FFF2-40B4-BE49-F238E27FC236}">
                      <a16:creationId xmlns:a16="http://schemas.microsoft.com/office/drawing/2014/main" id="{C63CC2F7-6C69-D341-8C27-77AE238CB115}"/>
                    </a:ext>
                  </a:extLst>
                </p:cNvPr>
                <p:cNvSpPr>
                  <a:spLocks noChangeShapeType="1"/>
                </p:cNvSpPr>
                <p:nvPr/>
              </p:nvSpPr>
              <p:spPr bwMode="auto">
                <a:xfrm flipV="1">
                  <a:off x="2741" y="3837"/>
                  <a:ext cx="175" cy="0"/>
                </a:xfrm>
                <a:prstGeom prst="line">
                  <a:avLst/>
                </a:prstGeom>
                <a:noFill/>
                <a:ln w="38100">
                  <a:solidFill>
                    <a:srgbClr val="CC0000"/>
                  </a:solidFill>
                  <a:round/>
                  <a:headEnd type="triangle" w="med" len="me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567" name="Text Box 83">
                  <a:extLst>
                    <a:ext uri="{FF2B5EF4-FFF2-40B4-BE49-F238E27FC236}">
                      <a16:creationId xmlns:a16="http://schemas.microsoft.com/office/drawing/2014/main" id="{FEC19C07-3FF2-1243-80F2-5776AC478D33}"/>
                    </a:ext>
                  </a:extLst>
                </p:cNvPr>
                <p:cNvSpPr txBox="1">
                  <a:spLocks noChangeArrowheads="1"/>
                </p:cNvSpPr>
                <p:nvPr/>
              </p:nvSpPr>
              <p:spPr bwMode="auto">
                <a:xfrm>
                  <a:off x="2813" y="3875"/>
                  <a:ext cx="1117" cy="28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0" fontAlgn="base" latinLnBrk="0" hangingPunct="0">
                    <a:lnSpc>
                      <a:spcPct val="85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Tahoma" charset="0"/>
                      <a:ea typeface="ＭＳ Ｐゴシック" charset="0"/>
                      <a:cs typeface="+mn-cs"/>
                    </a:rPr>
                    <a:t>source IP,port: B,80</a:t>
                  </a:r>
                </a:p>
                <a:p>
                  <a:pPr marL="0" marR="0" lvl="0" indent="0" algn="l" defTabSz="914400" rtl="0" eaLnBrk="0" fontAlgn="base" latinLnBrk="0" hangingPunct="0">
                    <a:lnSpc>
                      <a:spcPct val="85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Tahoma" charset="0"/>
                      <a:ea typeface="ＭＳ Ｐゴシック" charset="0"/>
                      <a:cs typeface="+mn-cs"/>
                    </a:rPr>
                    <a:t>dest IP,port: A,9157</a:t>
                  </a:r>
                </a:p>
              </p:txBody>
            </p:sp>
          </p:grpSp>
        </p:grpSp>
        <p:sp>
          <p:nvSpPr>
            <p:cNvPr id="607" name="Freeform 144">
              <a:extLst>
                <a:ext uri="{FF2B5EF4-FFF2-40B4-BE49-F238E27FC236}">
                  <a16:creationId xmlns:a16="http://schemas.microsoft.com/office/drawing/2014/main" id="{C20C0751-24F4-5540-AE77-1F150DE44DAE}"/>
                </a:ext>
              </a:extLst>
            </p:cNvPr>
            <p:cNvSpPr>
              <a:spLocks/>
            </p:cNvSpPr>
            <p:nvPr/>
          </p:nvSpPr>
          <p:spPr bwMode="auto">
            <a:xfrm>
              <a:off x="3128674" y="2152705"/>
              <a:ext cx="2695575" cy="2695575"/>
            </a:xfrm>
            <a:custGeom>
              <a:avLst/>
              <a:gdLst>
                <a:gd name="T0" fmla="*/ 0 w 1698"/>
                <a:gd name="T1" fmla="*/ 2147483647 h 1698"/>
                <a:gd name="T2" fmla="*/ 0 w 1698"/>
                <a:gd name="T3" fmla="*/ 2147483647 h 1698"/>
                <a:gd name="T4" fmla="*/ 2147483647 w 1698"/>
                <a:gd name="T5" fmla="*/ 2147483647 h 1698"/>
                <a:gd name="T6" fmla="*/ 2147483647 w 1698"/>
                <a:gd name="T7" fmla="*/ 2147483647 h 1698"/>
                <a:gd name="T8" fmla="*/ 2147483647 w 1698"/>
                <a:gd name="T9" fmla="*/ 0 h 169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698" h="1698">
                  <a:moveTo>
                    <a:pt x="0" y="131"/>
                  </a:moveTo>
                  <a:lnTo>
                    <a:pt x="0" y="1698"/>
                  </a:lnTo>
                  <a:lnTo>
                    <a:pt x="1698" y="1690"/>
                  </a:lnTo>
                  <a:lnTo>
                    <a:pt x="1691" y="148"/>
                  </a:lnTo>
                  <a:lnTo>
                    <a:pt x="1443" y="0"/>
                  </a:lnTo>
                </a:path>
              </a:pathLst>
            </a:custGeom>
            <a:noFill/>
            <a:ln w="28575" cap="flat" cmpd="sng">
              <a:solidFill>
                <a:srgbClr val="CC0000"/>
              </a:solidFill>
              <a:prstDash val="solid"/>
              <a:round/>
              <a:headEnd type="triangle" w="med" len="med"/>
              <a:tailEnd type="triangl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sp>
        <p:nvSpPr>
          <p:cNvPr id="608" name="Freeform 145">
            <a:extLst>
              <a:ext uri="{FF2B5EF4-FFF2-40B4-BE49-F238E27FC236}">
                <a16:creationId xmlns:a16="http://schemas.microsoft.com/office/drawing/2014/main" id="{29302AA3-50A5-1244-9A33-D38F93F145D5}"/>
              </a:ext>
            </a:extLst>
          </p:cNvPr>
          <p:cNvSpPr>
            <a:spLocks/>
          </p:cNvSpPr>
          <p:nvPr/>
        </p:nvSpPr>
        <p:spPr bwMode="auto">
          <a:xfrm>
            <a:off x="6114761" y="2184455"/>
            <a:ext cx="3089275" cy="3252787"/>
          </a:xfrm>
          <a:custGeom>
            <a:avLst/>
            <a:gdLst>
              <a:gd name="T0" fmla="*/ 0 w 1946"/>
              <a:gd name="T1" fmla="*/ 0 h 1801"/>
              <a:gd name="T2" fmla="*/ 0 w 1946"/>
              <a:gd name="T3" fmla="*/ 2147483647 h 1801"/>
              <a:gd name="T4" fmla="*/ 2147483647 w 1946"/>
              <a:gd name="T5" fmla="*/ 2147483647 h 1801"/>
              <a:gd name="T6" fmla="*/ 2147483647 w 1946"/>
              <a:gd name="T7" fmla="*/ 2147483647 h 180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46" h="1801">
                <a:moveTo>
                  <a:pt x="0" y="0"/>
                </a:moveTo>
                <a:lnTo>
                  <a:pt x="0" y="1801"/>
                </a:lnTo>
                <a:lnTo>
                  <a:pt x="1946" y="1794"/>
                </a:lnTo>
                <a:lnTo>
                  <a:pt x="1925" y="132"/>
                </a:lnTo>
              </a:path>
            </a:pathLst>
          </a:custGeom>
          <a:noFill/>
          <a:ln w="28575" cap="flat" cmpd="sng">
            <a:solidFill>
              <a:srgbClr val="CC0000"/>
            </a:solidFill>
            <a:prstDash val="solid"/>
            <a:round/>
            <a:headEnd type="triangle" w="med" len="med"/>
            <a:tailEnd type="triangl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7" name="Group 6"/>
          <p:cNvGrpSpPr/>
          <p:nvPr/>
        </p:nvGrpSpPr>
        <p:grpSpPr>
          <a:xfrm>
            <a:off x="6773574" y="2173342"/>
            <a:ext cx="2170112" cy="2876550"/>
            <a:chOff x="6773574" y="2173342"/>
            <a:chExt cx="2170112" cy="2876550"/>
          </a:xfrm>
        </p:grpSpPr>
        <p:sp>
          <p:nvSpPr>
            <p:cNvPr id="609" name="Freeform 146">
              <a:extLst>
                <a:ext uri="{FF2B5EF4-FFF2-40B4-BE49-F238E27FC236}">
                  <a16:creationId xmlns:a16="http://schemas.microsoft.com/office/drawing/2014/main" id="{6BB33F5D-182F-DB4B-A83A-42910CF0B783}"/>
                </a:ext>
              </a:extLst>
            </p:cNvPr>
            <p:cNvSpPr>
              <a:spLocks/>
            </p:cNvSpPr>
            <p:nvPr/>
          </p:nvSpPr>
          <p:spPr bwMode="auto">
            <a:xfrm>
              <a:off x="6773574" y="2173342"/>
              <a:ext cx="1609725" cy="2465388"/>
            </a:xfrm>
            <a:custGeom>
              <a:avLst/>
              <a:gdLst>
                <a:gd name="T0" fmla="*/ 0 w 1014"/>
                <a:gd name="T1" fmla="*/ 0 h 1480"/>
                <a:gd name="T2" fmla="*/ 0 w 1014"/>
                <a:gd name="T3" fmla="*/ 2147483647 h 1480"/>
                <a:gd name="T4" fmla="*/ 2147483647 w 1014"/>
                <a:gd name="T5" fmla="*/ 2147483647 h 1480"/>
                <a:gd name="T6" fmla="*/ 2147483647 w 1014"/>
                <a:gd name="T7" fmla="*/ 2147483647 h 148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014" h="1480">
                  <a:moveTo>
                    <a:pt x="0" y="0"/>
                  </a:moveTo>
                  <a:lnTo>
                    <a:pt x="0" y="1480"/>
                  </a:lnTo>
                  <a:lnTo>
                    <a:pt x="1014" y="1480"/>
                  </a:lnTo>
                  <a:lnTo>
                    <a:pt x="1014" y="146"/>
                  </a:lnTo>
                </a:path>
              </a:pathLst>
            </a:custGeom>
            <a:noFill/>
            <a:ln w="28575" cap="flat" cmpd="sng">
              <a:solidFill>
                <a:srgbClr val="CC0000"/>
              </a:solidFill>
              <a:prstDash val="solid"/>
              <a:round/>
              <a:headEnd type="triangle" w="med" len="med"/>
              <a:tailEnd type="triangl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610" name="Group 147">
              <a:extLst>
                <a:ext uri="{FF2B5EF4-FFF2-40B4-BE49-F238E27FC236}">
                  <a16:creationId xmlns:a16="http://schemas.microsoft.com/office/drawing/2014/main" id="{8F2EC129-42A1-CA45-9C29-F66369B61163}"/>
                </a:ext>
              </a:extLst>
            </p:cNvPr>
            <p:cNvGrpSpPr>
              <a:grpSpLocks/>
            </p:cNvGrpSpPr>
            <p:nvPr/>
          </p:nvGrpSpPr>
          <p:grpSpPr bwMode="auto">
            <a:xfrm>
              <a:off x="6871999" y="4397430"/>
              <a:ext cx="2071687" cy="652462"/>
              <a:chOff x="2741" y="3750"/>
              <a:chExt cx="1305" cy="411"/>
            </a:xfrm>
          </p:grpSpPr>
          <p:sp>
            <p:nvSpPr>
              <p:cNvPr id="611" name="Rectangle 148">
                <a:extLst>
                  <a:ext uri="{FF2B5EF4-FFF2-40B4-BE49-F238E27FC236}">
                    <a16:creationId xmlns:a16="http://schemas.microsoft.com/office/drawing/2014/main" id="{5531015F-C493-CC46-9820-D16FD2137132}"/>
                  </a:ext>
                </a:extLst>
              </p:cNvPr>
              <p:cNvSpPr>
                <a:spLocks noChangeArrowheads="1"/>
              </p:cNvSpPr>
              <p:nvPr/>
            </p:nvSpPr>
            <p:spPr bwMode="auto">
              <a:xfrm>
                <a:off x="2859" y="3750"/>
                <a:ext cx="678" cy="138"/>
              </a:xfrm>
              <a:prstGeom prst="rect">
                <a:avLst/>
              </a:prstGeom>
              <a:solidFill>
                <a:srgbClr val="3C6CDF"/>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612" name="Line 149">
                <a:extLst>
                  <a:ext uri="{FF2B5EF4-FFF2-40B4-BE49-F238E27FC236}">
                    <a16:creationId xmlns:a16="http://schemas.microsoft.com/office/drawing/2014/main" id="{2E6849E0-3812-A84C-9E80-84DB1D6B09BE}"/>
                  </a:ext>
                </a:extLst>
              </p:cNvPr>
              <p:cNvSpPr>
                <a:spLocks noChangeShapeType="1"/>
              </p:cNvSpPr>
              <p:nvPr/>
            </p:nvSpPr>
            <p:spPr bwMode="auto">
              <a:xfrm flipV="1">
                <a:off x="2741" y="3837"/>
                <a:ext cx="175" cy="0"/>
              </a:xfrm>
              <a:prstGeom prst="line">
                <a:avLst/>
              </a:prstGeom>
              <a:noFill/>
              <a:ln w="38100">
                <a:solidFill>
                  <a:srgbClr val="CC0000"/>
                </a:solidFill>
                <a:round/>
                <a:headEnd type="triangle" w="med" len="me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613" name="Text Box 150">
                <a:extLst>
                  <a:ext uri="{FF2B5EF4-FFF2-40B4-BE49-F238E27FC236}">
                    <a16:creationId xmlns:a16="http://schemas.microsoft.com/office/drawing/2014/main" id="{EC838B59-7BC3-3F46-8B4A-83CBD6DB573B}"/>
                  </a:ext>
                </a:extLst>
              </p:cNvPr>
              <p:cNvSpPr txBox="1">
                <a:spLocks noChangeArrowheads="1"/>
              </p:cNvSpPr>
              <p:nvPr/>
            </p:nvSpPr>
            <p:spPr bwMode="auto">
              <a:xfrm>
                <a:off x="2813" y="3875"/>
                <a:ext cx="1233" cy="28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0" fontAlgn="base" latinLnBrk="0" hangingPunct="0">
                  <a:lnSpc>
                    <a:spcPct val="85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Tahoma" charset="0"/>
                    <a:ea typeface="ＭＳ Ｐゴシック" charset="0"/>
                    <a:cs typeface="+mn-cs"/>
                  </a:rPr>
                  <a:t>source IP,port: C,5775</a:t>
                </a:r>
              </a:p>
              <a:p>
                <a:pPr marL="0" marR="0" lvl="0" indent="0" algn="l" defTabSz="914400" rtl="0" eaLnBrk="0" fontAlgn="base" latinLnBrk="0" hangingPunct="0">
                  <a:lnSpc>
                    <a:spcPct val="85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Tahoma" charset="0"/>
                    <a:ea typeface="ＭＳ Ｐゴシック" charset="0"/>
                    <a:cs typeface="+mn-cs"/>
                  </a:rPr>
                  <a:t>dest IP,port: B,80</a:t>
                </a:r>
              </a:p>
            </p:txBody>
          </p:sp>
        </p:grpSp>
      </p:grpSp>
      <p:grpSp>
        <p:nvGrpSpPr>
          <p:cNvPr id="614" name="Group 151">
            <a:extLst>
              <a:ext uri="{FF2B5EF4-FFF2-40B4-BE49-F238E27FC236}">
                <a16:creationId xmlns:a16="http://schemas.microsoft.com/office/drawing/2014/main" id="{69105778-FE71-EB4F-B01B-3760910DFB08}"/>
              </a:ext>
            </a:extLst>
          </p:cNvPr>
          <p:cNvGrpSpPr>
            <a:grpSpLocks/>
          </p:cNvGrpSpPr>
          <p:nvPr/>
        </p:nvGrpSpPr>
        <p:grpSpPr bwMode="auto">
          <a:xfrm>
            <a:off x="6941849" y="5186417"/>
            <a:ext cx="2063750" cy="661988"/>
            <a:chOff x="2741" y="3750"/>
            <a:chExt cx="1300" cy="417"/>
          </a:xfrm>
        </p:grpSpPr>
        <p:sp>
          <p:nvSpPr>
            <p:cNvPr id="615" name="Rectangle 152">
              <a:extLst>
                <a:ext uri="{FF2B5EF4-FFF2-40B4-BE49-F238E27FC236}">
                  <a16:creationId xmlns:a16="http://schemas.microsoft.com/office/drawing/2014/main" id="{885FFA84-ACB8-0744-B24C-9A28B05875F1}"/>
                </a:ext>
              </a:extLst>
            </p:cNvPr>
            <p:cNvSpPr>
              <a:spLocks noChangeArrowheads="1"/>
            </p:cNvSpPr>
            <p:nvPr/>
          </p:nvSpPr>
          <p:spPr bwMode="auto">
            <a:xfrm>
              <a:off x="2859" y="3750"/>
              <a:ext cx="678" cy="138"/>
            </a:xfrm>
            <a:prstGeom prst="rect">
              <a:avLst/>
            </a:prstGeom>
            <a:solidFill>
              <a:srgbClr val="3C6CDF"/>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616" name="Line 153">
              <a:extLst>
                <a:ext uri="{FF2B5EF4-FFF2-40B4-BE49-F238E27FC236}">
                  <a16:creationId xmlns:a16="http://schemas.microsoft.com/office/drawing/2014/main" id="{0B2DDB46-0A9D-004F-9F24-788225385A0B}"/>
                </a:ext>
              </a:extLst>
            </p:cNvPr>
            <p:cNvSpPr>
              <a:spLocks noChangeShapeType="1"/>
            </p:cNvSpPr>
            <p:nvPr/>
          </p:nvSpPr>
          <p:spPr bwMode="auto">
            <a:xfrm flipV="1">
              <a:off x="2741" y="3837"/>
              <a:ext cx="175" cy="0"/>
            </a:xfrm>
            <a:prstGeom prst="line">
              <a:avLst/>
            </a:prstGeom>
            <a:noFill/>
            <a:ln w="38100">
              <a:solidFill>
                <a:srgbClr val="CC0000"/>
              </a:solidFill>
              <a:round/>
              <a:headEnd type="triangle" w="med" len="me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617" name="Text Box 154">
              <a:extLst>
                <a:ext uri="{FF2B5EF4-FFF2-40B4-BE49-F238E27FC236}">
                  <a16:creationId xmlns:a16="http://schemas.microsoft.com/office/drawing/2014/main" id="{33813E80-F8C8-1546-93E7-7005B836EEC5}"/>
                </a:ext>
              </a:extLst>
            </p:cNvPr>
            <p:cNvSpPr txBox="1">
              <a:spLocks noChangeArrowheads="1"/>
            </p:cNvSpPr>
            <p:nvPr/>
          </p:nvSpPr>
          <p:spPr bwMode="auto">
            <a:xfrm>
              <a:off x="2813" y="3875"/>
              <a:ext cx="1228" cy="29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0" fontAlgn="base" latinLnBrk="0" hangingPunct="0">
                <a:lnSpc>
                  <a:spcPct val="85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source </a:t>
              </a:r>
              <a:r>
                <a:rPr kumimoji="0" lang="en-US" sz="1400" b="0" i="0" u="none" strike="noStrike" kern="0" cap="none" spc="0" normalizeH="0" baseline="0" noProof="0" dirty="0" err="1">
                  <a:ln>
                    <a:noFill/>
                  </a:ln>
                  <a:solidFill>
                    <a:srgbClr val="000000"/>
                  </a:solidFill>
                  <a:effectLst/>
                  <a:uLnTx/>
                  <a:uFillTx/>
                  <a:latin typeface="Tahoma" charset="0"/>
                  <a:ea typeface="ＭＳ Ｐゴシック" charset="0"/>
                  <a:cs typeface="+mn-cs"/>
                </a:rPr>
                <a:t>IP,port</a:t>
              </a: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 C,9157</a:t>
              </a:r>
            </a:p>
            <a:p>
              <a:pPr marL="0" marR="0" lvl="0" indent="0" algn="l" defTabSz="914400" rtl="0" eaLnBrk="0" fontAlgn="base" latinLnBrk="0" hangingPunct="0">
                <a:lnSpc>
                  <a:spcPct val="85000"/>
                </a:lnSpc>
                <a:spcBef>
                  <a:spcPct val="0"/>
                </a:spcBef>
                <a:spcAft>
                  <a:spcPct val="0"/>
                </a:spcAft>
                <a:buClrTx/>
                <a:buSzTx/>
                <a:buFontTx/>
                <a:buNone/>
                <a:tabLst/>
                <a:defRPr/>
              </a:pPr>
              <a:r>
                <a:rPr kumimoji="0" lang="en-US" sz="1400" b="0" i="0" u="none" strike="noStrike" kern="0" cap="none" spc="0" normalizeH="0" baseline="0" noProof="0" dirty="0" err="1">
                  <a:ln>
                    <a:noFill/>
                  </a:ln>
                  <a:solidFill>
                    <a:srgbClr val="000000"/>
                  </a:solidFill>
                  <a:effectLst/>
                  <a:uLnTx/>
                  <a:uFillTx/>
                  <a:latin typeface="Tahoma" charset="0"/>
                  <a:ea typeface="ＭＳ Ｐゴシック" charset="0"/>
                  <a:cs typeface="+mn-cs"/>
                </a:rPr>
                <a:t>dest</a:t>
              </a: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 </a:t>
              </a:r>
              <a:r>
                <a:rPr kumimoji="0" lang="en-US" sz="1400" b="0" i="0" u="none" strike="noStrike" kern="0" cap="none" spc="0" normalizeH="0" baseline="0" noProof="0" dirty="0" err="1">
                  <a:ln>
                    <a:noFill/>
                  </a:ln>
                  <a:solidFill>
                    <a:srgbClr val="000000"/>
                  </a:solidFill>
                  <a:effectLst/>
                  <a:uLnTx/>
                  <a:uFillTx/>
                  <a:latin typeface="Tahoma" charset="0"/>
                  <a:ea typeface="ＭＳ Ｐゴシック" charset="0"/>
                  <a:cs typeface="+mn-cs"/>
                </a:rPr>
                <a:t>IP,port</a:t>
              </a: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 B,80</a:t>
              </a:r>
            </a:p>
          </p:txBody>
        </p:sp>
      </p:grpSp>
      <p:sp>
        <p:nvSpPr>
          <p:cNvPr id="621" name="Text Box 160">
            <a:extLst>
              <a:ext uri="{FF2B5EF4-FFF2-40B4-BE49-F238E27FC236}">
                <a16:creationId xmlns:a16="http://schemas.microsoft.com/office/drawing/2014/main" id="{49EFE28C-CCBF-994C-948D-5E439252E1FF}"/>
              </a:ext>
            </a:extLst>
          </p:cNvPr>
          <p:cNvSpPr txBox="1">
            <a:spLocks noChangeArrowheads="1"/>
          </p:cNvSpPr>
          <p:nvPr/>
        </p:nvSpPr>
        <p:spPr bwMode="auto">
          <a:xfrm flipH="1">
            <a:off x="6681499" y="3414767"/>
            <a:ext cx="1147762" cy="5302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8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Gill Sans MT" charset="0"/>
                <a:ea typeface="ＭＳ Ｐゴシック" charset="0"/>
                <a:cs typeface="+mn-cs"/>
              </a:rPr>
              <a:t>server: IP address B</a:t>
            </a:r>
          </a:p>
        </p:txBody>
      </p:sp>
      <p:grpSp>
        <p:nvGrpSpPr>
          <p:cNvPr id="622" name="Group 161">
            <a:extLst>
              <a:ext uri="{FF2B5EF4-FFF2-40B4-BE49-F238E27FC236}">
                <a16:creationId xmlns:a16="http://schemas.microsoft.com/office/drawing/2014/main" id="{F577BA28-7CF9-6040-97DF-D64452645ABD}"/>
              </a:ext>
            </a:extLst>
          </p:cNvPr>
          <p:cNvGrpSpPr>
            <a:grpSpLocks/>
          </p:cNvGrpSpPr>
          <p:nvPr/>
        </p:nvGrpSpPr>
        <p:grpSpPr bwMode="auto">
          <a:xfrm>
            <a:off x="4455824" y="2905180"/>
            <a:ext cx="358775" cy="704850"/>
            <a:chOff x="4140" y="429"/>
            <a:chExt cx="1425" cy="2396"/>
          </a:xfrm>
        </p:grpSpPr>
        <p:sp>
          <p:nvSpPr>
            <p:cNvPr id="623" name="Freeform 162">
              <a:extLst>
                <a:ext uri="{FF2B5EF4-FFF2-40B4-BE49-F238E27FC236}">
                  <a16:creationId xmlns:a16="http://schemas.microsoft.com/office/drawing/2014/main" id="{933B9AE8-1AB5-0247-896A-09244B6616F9}"/>
                </a:ext>
              </a:extLst>
            </p:cNvPr>
            <p:cNvSpPr>
              <a:spLocks/>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624" name="Rectangle 163">
              <a:extLst>
                <a:ext uri="{FF2B5EF4-FFF2-40B4-BE49-F238E27FC236}">
                  <a16:creationId xmlns:a16="http://schemas.microsoft.com/office/drawing/2014/main" id="{69892481-5981-1C41-BD9D-4791FA8BA07F}"/>
                </a:ext>
              </a:extLst>
            </p:cNvPr>
            <p:cNvSpPr>
              <a:spLocks noChangeArrowheads="1"/>
            </p:cNvSpPr>
            <p:nvPr/>
          </p:nvSpPr>
          <p:spPr bwMode="auto">
            <a:xfrm>
              <a:off x="4203" y="429"/>
              <a:ext cx="1053" cy="2283"/>
            </a:xfrm>
            <a:prstGeom prst="rect">
              <a:avLst/>
            </a:pr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625" name="Freeform 164">
              <a:extLst>
                <a:ext uri="{FF2B5EF4-FFF2-40B4-BE49-F238E27FC236}">
                  <a16:creationId xmlns:a16="http://schemas.microsoft.com/office/drawing/2014/main" id="{354758CC-97E4-CA41-BF22-FC3AA11AB139}"/>
                </a:ext>
              </a:extLst>
            </p:cNvPr>
            <p:cNvSpPr>
              <a:spLocks/>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626" name="Freeform 165">
              <a:extLst>
                <a:ext uri="{FF2B5EF4-FFF2-40B4-BE49-F238E27FC236}">
                  <a16:creationId xmlns:a16="http://schemas.microsoft.com/office/drawing/2014/main" id="{452D8B73-C85C-AF42-85A5-B7F8AAB96935}"/>
                </a:ext>
              </a:extLst>
            </p:cNvPr>
            <p:cNvSpPr>
              <a:spLocks/>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627" name="Rectangle 166">
              <a:extLst>
                <a:ext uri="{FF2B5EF4-FFF2-40B4-BE49-F238E27FC236}">
                  <a16:creationId xmlns:a16="http://schemas.microsoft.com/office/drawing/2014/main" id="{4CB417AA-005D-CD44-9481-C2F20963092B}"/>
                </a:ext>
              </a:extLst>
            </p:cNvPr>
            <p:cNvSpPr>
              <a:spLocks noChangeArrowheads="1"/>
            </p:cNvSpPr>
            <p:nvPr/>
          </p:nvSpPr>
          <p:spPr bwMode="auto">
            <a:xfrm>
              <a:off x="4209" y="693"/>
              <a:ext cx="599" cy="49"/>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628" name="Group 167">
              <a:extLst>
                <a:ext uri="{FF2B5EF4-FFF2-40B4-BE49-F238E27FC236}">
                  <a16:creationId xmlns:a16="http://schemas.microsoft.com/office/drawing/2014/main" id="{54399D05-60E0-3447-A0B8-793547A7FDFA}"/>
                </a:ext>
              </a:extLst>
            </p:cNvPr>
            <p:cNvGrpSpPr>
              <a:grpSpLocks/>
            </p:cNvGrpSpPr>
            <p:nvPr/>
          </p:nvGrpSpPr>
          <p:grpSpPr bwMode="auto">
            <a:xfrm>
              <a:off x="4749" y="668"/>
              <a:ext cx="581" cy="145"/>
              <a:chOff x="614" y="2568"/>
              <a:chExt cx="725" cy="139"/>
            </a:xfrm>
          </p:grpSpPr>
          <p:sp>
            <p:nvSpPr>
              <p:cNvPr id="653" name="AutoShape 168">
                <a:extLst>
                  <a:ext uri="{FF2B5EF4-FFF2-40B4-BE49-F238E27FC236}">
                    <a16:creationId xmlns:a16="http://schemas.microsoft.com/office/drawing/2014/main" id="{0E8C1976-030F-F746-864E-A99490854668}"/>
                  </a:ext>
                </a:extLst>
              </p:cNvPr>
              <p:cNvSpPr>
                <a:spLocks noChangeArrowheads="1"/>
              </p:cNvSpPr>
              <p:nvPr/>
            </p:nvSpPr>
            <p:spPr bwMode="auto">
              <a:xfrm>
                <a:off x="617" y="2567"/>
                <a:ext cx="724" cy="140"/>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654" name="AutoShape 169">
                <a:extLst>
                  <a:ext uri="{FF2B5EF4-FFF2-40B4-BE49-F238E27FC236}">
                    <a16:creationId xmlns:a16="http://schemas.microsoft.com/office/drawing/2014/main" id="{C0F343F2-B11A-FB40-AC3A-93CAC1E9A9F0}"/>
                  </a:ext>
                </a:extLst>
              </p:cNvPr>
              <p:cNvSpPr>
                <a:spLocks noChangeArrowheads="1"/>
              </p:cNvSpPr>
              <p:nvPr/>
            </p:nvSpPr>
            <p:spPr bwMode="auto">
              <a:xfrm>
                <a:off x="633" y="2582"/>
                <a:ext cx="692"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629" name="Rectangle 170">
              <a:extLst>
                <a:ext uri="{FF2B5EF4-FFF2-40B4-BE49-F238E27FC236}">
                  <a16:creationId xmlns:a16="http://schemas.microsoft.com/office/drawing/2014/main" id="{72257BB6-BE40-C84A-9F2C-7D75F5B3408A}"/>
                </a:ext>
              </a:extLst>
            </p:cNvPr>
            <p:cNvSpPr>
              <a:spLocks noChangeArrowheads="1"/>
            </p:cNvSpPr>
            <p:nvPr/>
          </p:nvSpPr>
          <p:spPr bwMode="auto">
            <a:xfrm>
              <a:off x="4222" y="1017"/>
              <a:ext cx="599" cy="49"/>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630" name="Group 171">
              <a:extLst>
                <a:ext uri="{FF2B5EF4-FFF2-40B4-BE49-F238E27FC236}">
                  <a16:creationId xmlns:a16="http://schemas.microsoft.com/office/drawing/2014/main" id="{249FAA90-2012-A843-9B2F-CC46D38944BE}"/>
                </a:ext>
              </a:extLst>
            </p:cNvPr>
            <p:cNvGrpSpPr>
              <a:grpSpLocks/>
            </p:cNvGrpSpPr>
            <p:nvPr/>
          </p:nvGrpSpPr>
          <p:grpSpPr bwMode="auto">
            <a:xfrm>
              <a:off x="4747" y="994"/>
              <a:ext cx="581" cy="134"/>
              <a:chOff x="614" y="2568"/>
              <a:chExt cx="725" cy="139"/>
            </a:xfrm>
          </p:grpSpPr>
          <p:sp>
            <p:nvSpPr>
              <p:cNvPr id="651" name="AutoShape 172">
                <a:extLst>
                  <a:ext uri="{FF2B5EF4-FFF2-40B4-BE49-F238E27FC236}">
                    <a16:creationId xmlns:a16="http://schemas.microsoft.com/office/drawing/2014/main" id="{1EEEC70E-1D82-B143-BDE1-8B59092C041E}"/>
                  </a:ext>
                </a:extLst>
              </p:cNvPr>
              <p:cNvSpPr>
                <a:spLocks noChangeArrowheads="1"/>
              </p:cNvSpPr>
              <p:nvPr/>
            </p:nvSpPr>
            <p:spPr bwMode="auto">
              <a:xfrm>
                <a:off x="612" y="2570"/>
                <a:ext cx="724" cy="162"/>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652" name="AutoShape 173">
                <a:extLst>
                  <a:ext uri="{FF2B5EF4-FFF2-40B4-BE49-F238E27FC236}">
                    <a16:creationId xmlns:a16="http://schemas.microsoft.com/office/drawing/2014/main" id="{EAE13528-3255-7344-B721-B6980B90F5D4}"/>
                  </a:ext>
                </a:extLst>
              </p:cNvPr>
              <p:cNvSpPr>
                <a:spLocks noChangeArrowheads="1"/>
              </p:cNvSpPr>
              <p:nvPr/>
            </p:nvSpPr>
            <p:spPr bwMode="auto">
              <a:xfrm>
                <a:off x="628" y="2586"/>
                <a:ext cx="692" cy="106"/>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631" name="Rectangle 174">
              <a:extLst>
                <a:ext uri="{FF2B5EF4-FFF2-40B4-BE49-F238E27FC236}">
                  <a16:creationId xmlns:a16="http://schemas.microsoft.com/office/drawing/2014/main" id="{7188C30C-A22A-5D45-91C2-1ACAE8C1CB9F}"/>
                </a:ext>
              </a:extLst>
            </p:cNvPr>
            <p:cNvSpPr>
              <a:spLocks noChangeArrowheads="1"/>
            </p:cNvSpPr>
            <p:nvPr/>
          </p:nvSpPr>
          <p:spPr bwMode="auto">
            <a:xfrm>
              <a:off x="4216" y="1357"/>
              <a:ext cx="599" cy="49"/>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632" name="Rectangle 175">
              <a:extLst>
                <a:ext uri="{FF2B5EF4-FFF2-40B4-BE49-F238E27FC236}">
                  <a16:creationId xmlns:a16="http://schemas.microsoft.com/office/drawing/2014/main" id="{F5086B84-99D0-6841-BE96-8395BC0620D5}"/>
                </a:ext>
              </a:extLst>
            </p:cNvPr>
            <p:cNvSpPr>
              <a:spLocks noChangeArrowheads="1"/>
            </p:cNvSpPr>
            <p:nvPr/>
          </p:nvSpPr>
          <p:spPr bwMode="auto">
            <a:xfrm>
              <a:off x="4228" y="1654"/>
              <a:ext cx="593" cy="49"/>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633" name="Group 176">
              <a:extLst>
                <a:ext uri="{FF2B5EF4-FFF2-40B4-BE49-F238E27FC236}">
                  <a16:creationId xmlns:a16="http://schemas.microsoft.com/office/drawing/2014/main" id="{962F32CB-2CBA-0D4F-B8E2-EFFEF093D1AA}"/>
                </a:ext>
              </a:extLst>
            </p:cNvPr>
            <p:cNvGrpSpPr>
              <a:grpSpLocks/>
            </p:cNvGrpSpPr>
            <p:nvPr/>
          </p:nvGrpSpPr>
          <p:grpSpPr bwMode="auto">
            <a:xfrm>
              <a:off x="4735" y="1627"/>
              <a:ext cx="582" cy="151"/>
              <a:chOff x="614" y="2568"/>
              <a:chExt cx="725" cy="139"/>
            </a:xfrm>
          </p:grpSpPr>
          <p:sp>
            <p:nvSpPr>
              <p:cNvPr id="649" name="AutoShape 177">
                <a:extLst>
                  <a:ext uri="{FF2B5EF4-FFF2-40B4-BE49-F238E27FC236}">
                    <a16:creationId xmlns:a16="http://schemas.microsoft.com/office/drawing/2014/main" id="{EE96D227-3E09-6043-A826-C244873EE1DF}"/>
                  </a:ext>
                </a:extLst>
              </p:cNvPr>
              <p:cNvSpPr>
                <a:spLocks noChangeArrowheads="1"/>
              </p:cNvSpPr>
              <p:nvPr/>
            </p:nvSpPr>
            <p:spPr bwMode="auto">
              <a:xfrm>
                <a:off x="611" y="2568"/>
                <a:ext cx="730" cy="139"/>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650" name="AutoShape 178">
                <a:extLst>
                  <a:ext uri="{FF2B5EF4-FFF2-40B4-BE49-F238E27FC236}">
                    <a16:creationId xmlns:a16="http://schemas.microsoft.com/office/drawing/2014/main" id="{EE37F51B-AE5B-774A-9400-F6B84CC895AF}"/>
                  </a:ext>
                </a:extLst>
              </p:cNvPr>
              <p:cNvSpPr>
                <a:spLocks noChangeArrowheads="1"/>
              </p:cNvSpPr>
              <p:nvPr/>
            </p:nvSpPr>
            <p:spPr bwMode="auto">
              <a:xfrm>
                <a:off x="627" y="2583"/>
                <a:ext cx="699"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634" name="Freeform 179">
              <a:extLst>
                <a:ext uri="{FF2B5EF4-FFF2-40B4-BE49-F238E27FC236}">
                  <a16:creationId xmlns:a16="http://schemas.microsoft.com/office/drawing/2014/main" id="{BB4E54F7-0208-D144-94CD-AE16252B07BE}"/>
                </a:ext>
              </a:extLst>
            </p:cNvPr>
            <p:cNvSpPr>
              <a:spLocks/>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635" name="Group 180">
              <a:extLst>
                <a:ext uri="{FF2B5EF4-FFF2-40B4-BE49-F238E27FC236}">
                  <a16:creationId xmlns:a16="http://schemas.microsoft.com/office/drawing/2014/main" id="{CDDF1C6E-720C-1C4E-97D6-FEEA034A422E}"/>
                </a:ext>
              </a:extLst>
            </p:cNvPr>
            <p:cNvGrpSpPr>
              <a:grpSpLocks/>
            </p:cNvGrpSpPr>
            <p:nvPr/>
          </p:nvGrpSpPr>
          <p:grpSpPr bwMode="auto">
            <a:xfrm>
              <a:off x="4739" y="1327"/>
              <a:ext cx="582" cy="139"/>
              <a:chOff x="614" y="2568"/>
              <a:chExt cx="725" cy="139"/>
            </a:xfrm>
          </p:grpSpPr>
          <p:sp>
            <p:nvSpPr>
              <p:cNvPr id="647" name="AutoShape 181">
                <a:extLst>
                  <a:ext uri="{FF2B5EF4-FFF2-40B4-BE49-F238E27FC236}">
                    <a16:creationId xmlns:a16="http://schemas.microsoft.com/office/drawing/2014/main" id="{FCE1B24C-C6D5-A74E-BCC9-1790A44777C2}"/>
                  </a:ext>
                </a:extLst>
              </p:cNvPr>
              <p:cNvSpPr>
                <a:spLocks noChangeArrowheads="1"/>
              </p:cNvSpPr>
              <p:nvPr/>
            </p:nvSpPr>
            <p:spPr bwMode="auto">
              <a:xfrm>
                <a:off x="614" y="2566"/>
                <a:ext cx="723" cy="140"/>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648" name="AutoShape 182">
                <a:extLst>
                  <a:ext uri="{FF2B5EF4-FFF2-40B4-BE49-F238E27FC236}">
                    <a16:creationId xmlns:a16="http://schemas.microsoft.com/office/drawing/2014/main" id="{ECD7FAA8-997C-6741-B542-8F6CB8A79865}"/>
                  </a:ext>
                </a:extLst>
              </p:cNvPr>
              <p:cNvSpPr>
                <a:spLocks noChangeArrowheads="1"/>
              </p:cNvSpPr>
              <p:nvPr/>
            </p:nvSpPr>
            <p:spPr bwMode="auto">
              <a:xfrm>
                <a:off x="630" y="2582"/>
                <a:ext cx="691" cy="108"/>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636" name="Rectangle 183">
              <a:extLst>
                <a:ext uri="{FF2B5EF4-FFF2-40B4-BE49-F238E27FC236}">
                  <a16:creationId xmlns:a16="http://schemas.microsoft.com/office/drawing/2014/main" id="{FABC00AC-70CA-7043-A832-BD8E42059D35}"/>
                </a:ext>
              </a:extLst>
            </p:cNvPr>
            <p:cNvSpPr>
              <a:spLocks noChangeArrowheads="1"/>
            </p:cNvSpPr>
            <p:nvPr/>
          </p:nvSpPr>
          <p:spPr bwMode="auto">
            <a:xfrm>
              <a:off x="5250" y="429"/>
              <a:ext cx="69" cy="2288"/>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637" name="Freeform 184">
              <a:extLst>
                <a:ext uri="{FF2B5EF4-FFF2-40B4-BE49-F238E27FC236}">
                  <a16:creationId xmlns:a16="http://schemas.microsoft.com/office/drawing/2014/main" id="{113F4917-6305-434E-A2A6-9F8FC8CD2073}"/>
                </a:ext>
              </a:extLst>
            </p:cNvPr>
            <p:cNvSpPr>
              <a:spLocks/>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638" name="Freeform 185">
              <a:extLst>
                <a:ext uri="{FF2B5EF4-FFF2-40B4-BE49-F238E27FC236}">
                  <a16:creationId xmlns:a16="http://schemas.microsoft.com/office/drawing/2014/main" id="{14DDB482-D40B-9E4B-B569-8524D8E8FF92}"/>
                </a:ext>
              </a:extLst>
            </p:cNvPr>
            <p:cNvSpPr>
              <a:spLocks/>
            </p:cNvSpPr>
            <p:nvPr/>
          </p:nvSpPr>
          <p:spPr bwMode="auto">
            <a:xfrm>
              <a:off x="5315" y="680"/>
              <a:ext cx="244" cy="240"/>
            </a:xfrm>
            <a:custGeom>
              <a:avLst/>
              <a:gdLst>
                <a:gd name="T0" fmla="*/ 0 w 304"/>
                <a:gd name="T1" fmla="*/ 0 h 288"/>
                <a:gd name="T2" fmla="*/ 34 w 304"/>
                <a:gd name="T3" fmla="*/ 27 h 288"/>
                <a:gd name="T4" fmla="*/ 31 w 304"/>
                <a:gd name="T5" fmla="*/ 48 h 288"/>
                <a:gd name="T6" fmla="*/ 2 w 304"/>
                <a:gd name="T7" fmla="*/ 2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639" name="Oval 186">
              <a:extLst>
                <a:ext uri="{FF2B5EF4-FFF2-40B4-BE49-F238E27FC236}">
                  <a16:creationId xmlns:a16="http://schemas.microsoft.com/office/drawing/2014/main" id="{44EB568A-9CE3-C54A-9206-BDCE5E179782}"/>
                </a:ext>
              </a:extLst>
            </p:cNvPr>
            <p:cNvSpPr>
              <a:spLocks noChangeArrowheads="1"/>
            </p:cNvSpPr>
            <p:nvPr/>
          </p:nvSpPr>
          <p:spPr bwMode="auto">
            <a:xfrm>
              <a:off x="5515" y="2609"/>
              <a:ext cx="50" cy="97"/>
            </a:xfrm>
            <a:prstGeom prst="ellipse">
              <a:avLst/>
            </a:prstGeom>
            <a:solidFill>
              <a:srgbClr val="3333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640" name="Freeform 187">
              <a:extLst>
                <a:ext uri="{FF2B5EF4-FFF2-40B4-BE49-F238E27FC236}">
                  <a16:creationId xmlns:a16="http://schemas.microsoft.com/office/drawing/2014/main" id="{47334A5D-96E6-664D-926C-2595FA58305F}"/>
                </a:ext>
              </a:extLst>
            </p:cNvPr>
            <p:cNvSpPr>
              <a:spLocks/>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641" name="AutoShape 188">
              <a:extLst>
                <a:ext uri="{FF2B5EF4-FFF2-40B4-BE49-F238E27FC236}">
                  <a16:creationId xmlns:a16="http://schemas.microsoft.com/office/drawing/2014/main" id="{013B8477-EEF2-7747-8060-985EE5C53ACD}"/>
                </a:ext>
              </a:extLst>
            </p:cNvPr>
            <p:cNvSpPr>
              <a:spLocks noChangeArrowheads="1"/>
            </p:cNvSpPr>
            <p:nvPr/>
          </p:nvSpPr>
          <p:spPr bwMode="auto">
            <a:xfrm>
              <a:off x="4140" y="2679"/>
              <a:ext cx="1198" cy="146"/>
            </a:xfrm>
            <a:prstGeom prst="roundRect">
              <a:avLst>
                <a:gd name="adj" fmla="val 50000"/>
              </a:avLst>
            </a:prstGeom>
            <a:solidFill>
              <a:srgbClr val="DDDDDD"/>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642" name="AutoShape 189">
              <a:extLst>
                <a:ext uri="{FF2B5EF4-FFF2-40B4-BE49-F238E27FC236}">
                  <a16:creationId xmlns:a16="http://schemas.microsoft.com/office/drawing/2014/main" id="{8385C752-6DAC-4A48-9BB5-AEA57D6A9BF6}"/>
                </a:ext>
              </a:extLst>
            </p:cNvPr>
            <p:cNvSpPr>
              <a:spLocks noChangeArrowheads="1"/>
            </p:cNvSpPr>
            <p:nvPr/>
          </p:nvSpPr>
          <p:spPr bwMode="auto">
            <a:xfrm>
              <a:off x="4203" y="2712"/>
              <a:ext cx="1072" cy="81"/>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643" name="Oval 190">
              <a:extLst>
                <a:ext uri="{FF2B5EF4-FFF2-40B4-BE49-F238E27FC236}">
                  <a16:creationId xmlns:a16="http://schemas.microsoft.com/office/drawing/2014/main" id="{0B04B216-03CD-F645-ACA2-BD47FCE98AD8}"/>
                </a:ext>
              </a:extLst>
            </p:cNvPr>
            <p:cNvSpPr>
              <a:spLocks noChangeArrowheads="1"/>
            </p:cNvSpPr>
            <p:nvPr/>
          </p:nvSpPr>
          <p:spPr bwMode="auto">
            <a:xfrm>
              <a:off x="4310" y="2382"/>
              <a:ext cx="158" cy="146"/>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644" name="Oval 191">
              <a:extLst>
                <a:ext uri="{FF2B5EF4-FFF2-40B4-BE49-F238E27FC236}">
                  <a16:creationId xmlns:a16="http://schemas.microsoft.com/office/drawing/2014/main" id="{268FC658-A568-D546-9053-FA503C84E7FB}"/>
                </a:ext>
              </a:extLst>
            </p:cNvPr>
            <p:cNvSpPr>
              <a:spLocks noChangeArrowheads="1"/>
            </p:cNvSpPr>
            <p:nvPr/>
          </p:nvSpPr>
          <p:spPr bwMode="auto">
            <a:xfrm>
              <a:off x="4487" y="2382"/>
              <a:ext cx="158" cy="146"/>
            </a:xfrm>
            <a:prstGeom prst="ellipse">
              <a:avLst/>
            </a:prstGeom>
            <a:solidFill>
              <a:srgbClr val="FF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Arial" charset="0"/>
                <a:ea typeface="ＭＳ Ｐゴシック" charset="0"/>
                <a:cs typeface="Arial" charset="0"/>
              </a:endParaRPr>
            </a:p>
          </p:txBody>
        </p:sp>
        <p:sp>
          <p:nvSpPr>
            <p:cNvPr id="645" name="Oval 192">
              <a:extLst>
                <a:ext uri="{FF2B5EF4-FFF2-40B4-BE49-F238E27FC236}">
                  <a16:creationId xmlns:a16="http://schemas.microsoft.com/office/drawing/2014/main" id="{E3521055-5803-D44C-B1AC-A56EE246B7A9}"/>
                </a:ext>
              </a:extLst>
            </p:cNvPr>
            <p:cNvSpPr>
              <a:spLocks noChangeArrowheads="1"/>
            </p:cNvSpPr>
            <p:nvPr/>
          </p:nvSpPr>
          <p:spPr bwMode="auto">
            <a:xfrm>
              <a:off x="4663" y="2382"/>
              <a:ext cx="158" cy="140"/>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646" name="Rectangle 193">
              <a:extLst>
                <a:ext uri="{FF2B5EF4-FFF2-40B4-BE49-F238E27FC236}">
                  <a16:creationId xmlns:a16="http://schemas.microsoft.com/office/drawing/2014/main" id="{B01113D0-7A5F-2845-BBE5-E5DEE7D3C216}"/>
                </a:ext>
              </a:extLst>
            </p:cNvPr>
            <p:cNvSpPr>
              <a:spLocks noChangeArrowheads="1"/>
            </p:cNvSpPr>
            <p:nvPr/>
          </p:nvSpPr>
          <p:spPr bwMode="auto">
            <a:xfrm>
              <a:off x="5061" y="1837"/>
              <a:ext cx="88" cy="761"/>
            </a:xfrm>
            <a:prstGeom prst="rect">
              <a:avLst/>
            </a:prstGeom>
            <a:solidFill>
              <a:srgbClr val="292929"/>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grpSp>
        <p:nvGrpSpPr>
          <p:cNvPr id="655" name="Group 194">
            <a:extLst>
              <a:ext uri="{FF2B5EF4-FFF2-40B4-BE49-F238E27FC236}">
                <a16:creationId xmlns:a16="http://schemas.microsoft.com/office/drawing/2014/main" id="{AE6C24AF-B399-914A-BD00-8F2930D965CE}"/>
              </a:ext>
            </a:extLst>
          </p:cNvPr>
          <p:cNvGrpSpPr>
            <a:grpSpLocks/>
          </p:cNvGrpSpPr>
          <p:nvPr/>
        </p:nvGrpSpPr>
        <p:grpSpPr bwMode="auto">
          <a:xfrm>
            <a:off x="1590386" y="3325867"/>
            <a:ext cx="711200" cy="669925"/>
            <a:chOff x="-44" y="1473"/>
            <a:chExt cx="981" cy="1105"/>
          </a:xfrm>
        </p:grpSpPr>
        <p:pic>
          <p:nvPicPr>
            <p:cNvPr id="656" name="Picture 195" descr="desktop_computer_stylized_medium">
              <a:extLst>
                <a:ext uri="{FF2B5EF4-FFF2-40B4-BE49-F238E27FC236}">
                  <a16:creationId xmlns:a16="http://schemas.microsoft.com/office/drawing/2014/main" id="{449668ED-5F76-8646-97D9-D6F2A29D0D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57" name="Freeform 196">
              <a:extLst>
                <a:ext uri="{FF2B5EF4-FFF2-40B4-BE49-F238E27FC236}">
                  <a16:creationId xmlns:a16="http://schemas.microsoft.com/office/drawing/2014/main" id="{AF9581BE-4372-754E-A062-1EE3EABE6ADC}"/>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658" name="Group 197">
            <a:extLst>
              <a:ext uri="{FF2B5EF4-FFF2-40B4-BE49-F238E27FC236}">
                <a16:creationId xmlns:a16="http://schemas.microsoft.com/office/drawing/2014/main" id="{30AD3BDA-F1F4-4640-8F27-22736C618AA1}"/>
              </a:ext>
            </a:extLst>
          </p:cNvPr>
          <p:cNvGrpSpPr>
            <a:grpSpLocks/>
          </p:cNvGrpSpPr>
          <p:nvPr/>
        </p:nvGrpSpPr>
        <p:grpSpPr bwMode="auto">
          <a:xfrm flipH="1">
            <a:off x="9893011" y="3241730"/>
            <a:ext cx="711200" cy="669925"/>
            <a:chOff x="-44" y="1473"/>
            <a:chExt cx="981" cy="1105"/>
          </a:xfrm>
        </p:grpSpPr>
        <p:pic>
          <p:nvPicPr>
            <p:cNvPr id="659" name="Picture 198" descr="desktop_computer_stylized_medium">
              <a:extLst>
                <a:ext uri="{FF2B5EF4-FFF2-40B4-BE49-F238E27FC236}">
                  <a16:creationId xmlns:a16="http://schemas.microsoft.com/office/drawing/2014/main" id="{C3C56932-EC72-5E4B-9CCA-7833A8B915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60" name="Freeform 199">
              <a:extLst>
                <a:ext uri="{FF2B5EF4-FFF2-40B4-BE49-F238E27FC236}">
                  <a16:creationId xmlns:a16="http://schemas.microsoft.com/office/drawing/2014/main" id="{6742962E-DBDD-4F4E-8296-B71CC5A6A68F}"/>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sp>
        <p:nvSpPr>
          <p:cNvPr id="661" name="Text Box 155">
            <a:extLst>
              <a:ext uri="{FF2B5EF4-FFF2-40B4-BE49-F238E27FC236}">
                <a16:creationId xmlns:a16="http://schemas.microsoft.com/office/drawing/2014/main" id="{05C5CCE5-0F17-B045-BA74-C5A452C2E19A}"/>
              </a:ext>
            </a:extLst>
          </p:cNvPr>
          <p:cNvSpPr txBox="1">
            <a:spLocks noChangeArrowheads="1"/>
          </p:cNvSpPr>
          <p:nvPr/>
        </p:nvSpPr>
        <p:spPr bwMode="auto">
          <a:xfrm>
            <a:off x="822086" y="5737235"/>
            <a:ext cx="6642844" cy="83099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Three segments, all destined to IP address: B,</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 </a:t>
            </a:r>
            <a:r>
              <a:rPr kumimoji="0" lang="en-US" sz="2400" b="0" i="0" u="none" strike="noStrike" kern="1200" cap="none" spc="0" normalizeH="0" baseline="0" noProof="0" dirty="0" err="1">
                <a:ln>
                  <a:noFill/>
                </a:ln>
                <a:solidFill>
                  <a:prstClr val="black"/>
                </a:solidFill>
                <a:effectLst/>
                <a:uLnTx/>
                <a:uFillTx/>
                <a:latin typeface="Calibri" panose="020F0502020204030204"/>
                <a:ea typeface="ＭＳ Ｐゴシック" charset="0"/>
                <a:cs typeface="+mn-cs"/>
              </a:rPr>
              <a:t>dest</a:t>
            </a:r>
            <a:r>
              <a:rPr kumimoji="0" lang="en-US" sz="24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 port: 80 are demultiplexed to </a:t>
            </a:r>
            <a:r>
              <a:rPr kumimoji="0" lang="en-US" sz="2400" b="0" i="1" u="none" strike="noStrike" kern="1200" cap="none" spc="0" normalizeH="0" baseline="0" noProof="0" dirty="0">
                <a:ln>
                  <a:noFill/>
                </a:ln>
                <a:solidFill>
                  <a:srgbClr val="C00000"/>
                </a:solidFill>
                <a:effectLst/>
                <a:uLnTx/>
                <a:uFillTx/>
                <a:latin typeface="Calibri" panose="020F0502020204030204"/>
                <a:ea typeface="ＭＳ Ｐゴシック" charset="0"/>
                <a:cs typeface="+mn-cs"/>
              </a:rPr>
              <a:t>different</a:t>
            </a:r>
            <a:r>
              <a:rPr kumimoji="0" lang="en-US" sz="2400" b="0" i="1"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 </a:t>
            </a:r>
            <a:r>
              <a:rPr kumimoji="0" lang="en-US" sz="24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sockets</a:t>
            </a:r>
          </a:p>
        </p:txBody>
      </p:sp>
      <p:sp>
        <p:nvSpPr>
          <p:cNvPr id="6" name="Oval 5"/>
          <p:cNvSpPr/>
          <p:nvPr/>
        </p:nvSpPr>
        <p:spPr>
          <a:xfrm>
            <a:off x="4454237" y="5186417"/>
            <a:ext cx="1017672" cy="412705"/>
          </a:xfrm>
          <a:prstGeom prst="ellipse">
            <a:avLst/>
          </a:prstGeom>
          <a:noFill/>
          <a:ln w="38100">
            <a:solidFill>
              <a:srgbClr val="CD0004"/>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45" name="Oval 144"/>
          <p:cNvSpPr/>
          <p:nvPr/>
        </p:nvSpPr>
        <p:spPr>
          <a:xfrm>
            <a:off x="7577600" y="4694310"/>
            <a:ext cx="1017672" cy="412705"/>
          </a:xfrm>
          <a:prstGeom prst="ellipse">
            <a:avLst/>
          </a:prstGeom>
          <a:noFill/>
          <a:ln w="38100">
            <a:solidFill>
              <a:srgbClr val="CD0004"/>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46" name="Oval 145"/>
          <p:cNvSpPr/>
          <p:nvPr/>
        </p:nvSpPr>
        <p:spPr>
          <a:xfrm>
            <a:off x="7631575" y="5530882"/>
            <a:ext cx="1017672" cy="412705"/>
          </a:xfrm>
          <a:prstGeom prst="ellipse">
            <a:avLst/>
          </a:prstGeom>
          <a:noFill/>
          <a:ln w="38100">
            <a:solidFill>
              <a:srgbClr val="CD0004"/>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147" name="Picture 4" descr="Image result for apache web server logo">
            <a:extLst>
              <a:ext uri="{FF2B5EF4-FFF2-40B4-BE49-F238E27FC236}">
                <a16:creationId xmlns:a16="http://schemas.microsoft.com/office/drawing/2014/main" id="{2DA3452A-DE33-3D41-95D5-C755A41915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92538" y="1073700"/>
            <a:ext cx="1474756" cy="644858"/>
          </a:xfrm>
          <a:prstGeom prst="rect">
            <a:avLst/>
          </a:prstGeom>
          <a:noFill/>
          <a:extLst>
            <a:ext uri="{909E8E84-426E-40dd-AFC4-6F175D3DCCD1}">
              <a14:hiddenFill xmlns="" xmlns:a14="http://schemas.microsoft.com/office/drawing/2010/main">
                <a:solidFill>
                  <a:srgbClr val="FFFFFF"/>
                </a:solidFill>
              </a14:hiddenFill>
            </a:ext>
          </a:extLst>
        </p:spPr>
      </p:pic>
      <p:sp>
        <p:nvSpPr>
          <p:cNvPr id="144" name="Slide Number Placeholder 2">
            <a:extLst>
              <a:ext uri="{FF2B5EF4-FFF2-40B4-BE49-F238E27FC236}">
                <a16:creationId xmlns:a16="http://schemas.microsoft.com/office/drawing/2014/main" id="{AAD45FF3-B333-6B47-9ECE-46B770CFE6CA}"/>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21</a:t>
            </a:fld>
            <a:endParaRPr lang="en-US" dirty="0"/>
          </a:p>
        </p:txBody>
      </p:sp>
    </p:spTree>
    <p:extLst>
      <p:ext uri="{BB962C8B-B14F-4D97-AF65-F5344CB8AC3E}">
        <p14:creationId xmlns:p14="http://schemas.microsoft.com/office/powerpoint/2010/main" val="2022317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dissolv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608"/>
                                        </p:tgtEl>
                                        <p:attrNameLst>
                                          <p:attrName>style.visibility</p:attrName>
                                        </p:attrNameLst>
                                      </p:cBhvr>
                                      <p:to>
                                        <p:strVal val="visible"/>
                                      </p:to>
                                    </p:set>
                                    <p:animEffect transition="in" filter="dissolve">
                                      <p:cBhvr>
                                        <p:cTn id="17" dur="500"/>
                                        <p:tgtEl>
                                          <p:spTgt spid="608"/>
                                        </p:tgtEl>
                                      </p:cBhvr>
                                    </p:animEffect>
                                  </p:childTnLst>
                                </p:cTn>
                              </p:par>
                              <p:par>
                                <p:cTn id="18" presetID="9" presetClass="entr" presetSubtype="0" fill="hold" nodeType="withEffect">
                                  <p:stCondLst>
                                    <p:cond delay="0"/>
                                  </p:stCondLst>
                                  <p:childTnLst>
                                    <p:set>
                                      <p:cBhvr>
                                        <p:cTn id="19" dur="1" fill="hold">
                                          <p:stCondLst>
                                            <p:cond delay="0"/>
                                          </p:stCondLst>
                                        </p:cTn>
                                        <p:tgtEl>
                                          <p:spTgt spid="614"/>
                                        </p:tgtEl>
                                        <p:attrNameLst>
                                          <p:attrName>style.visibility</p:attrName>
                                        </p:attrNameLst>
                                      </p:cBhvr>
                                      <p:to>
                                        <p:strVal val="visible"/>
                                      </p:to>
                                    </p:set>
                                    <p:animEffect transition="in" filter="dissolve">
                                      <p:cBhvr>
                                        <p:cTn id="20" dur="500"/>
                                        <p:tgtEl>
                                          <p:spTgt spid="614"/>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dissolve">
                                      <p:cBhvr>
                                        <p:cTn id="25" dur="500"/>
                                        <p:tgtEl>
                                          <p:spTgt spid="6"/>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145"/>
                                        </p:tgtEl>
                                        <p:attrNameLst>
                                          <p:attrName>style.visibility</p:attrName>
                                        </p:attrNameLst>
                                      </p:cBhvr>
                                      <p:to>
                                        <p:strVal val="visible"/>
                                      </p:to>
                                    </p:set>
                                    <p:animEffect transition="in" filter="dissolve">
                                      <p:cBhvr>
                                        <p:cTn id="28" dur="500"/>
                                        <p:tgtEl>
                                          <p:spTgt spid="145"/>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146"/>
                                        </p:tgtEl>
                                        <p:attrNameLst>
                                          <p:attrName>style.visibility</p:attrName>
                                        </p:attrNameLst>
                                      </p:cBhvr>
                                      <p:to>
                                        <p:strVal val="visible"/>
                                      </p:to>
                                    </p:set>
                                    <p:animEffect transition="in" filter="dissolve">
                                      <p:cBhvr>
                                        <p:cTn id="31" dur="500"/>
                                        <p:tgtEl>
                                          <p:spTgt spid="146"/>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661"/>
                                        </p:tgtEl>
                                        <p:attrNameLst>
                                          <p:attrName>style.visibility</p:attrName>
                                        </p:attrNameLst>
                                      </p:cBhvr>
                                      <p:to>
                                        <p:strVal val="visible"/>
                                      </p:to>
                                    </p:set>
                                    <p:animEffect transition="in" filter="dissolve">
                                      <p:cBhvr>
                                        <p:cTn id="34" dur="500"/>
                                        <p:tgtEl>
                                          <p:spTgt spid="6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8" grpId="0" animBg="1"/>
      <p:bldP spid="661" grpId="0"/>
      <p:bldP spid="6" grpId="0" animBg="1"/>
      <p:bldP spid="145" grpId="0" animBg="1"/>
      <p:bldP spid="146"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100625" cy="1206442"/>
          </a:xfrm>
        </p:spPr>
        <p:txBody>
          <a:bodyPr>
            <a:normAutofit/>
          </a:bodyPr>
          <a:lstStyle/>
          <a:p>
            <a:r>
              <a:rPr lang="en-US" sz="5400" dirty="0"/>
              <a:t>Summary</a:t>
            </a:r>
            <a:endParaRPr lang="en-US" sz="6000" dirty="0"/>
          </a:p>
        </p:txBody>
      </p:sp>
      <p:sp>
        <p:nvSpPr>
          <p:cNvPr id="128" name="Rectangle 3">
            <a:extLst>
              <a:ext uri="{FF2B5EF4-FFF2-40B4-BE49-F238E27FC236}">
                <a16:creationId xmlns:a16="http://schemas.microsoft.com/office/drawing/2014/main" id="{2C2F9B28-FDD9-B047-936F-1DE26AECFD6E}"/>
              </a:ext>
            </a:extLst>
          </p:cNvPr>
          <p:cNvSpPr txBox="1">
            <a:spLocks noChangeArrowheads="1"/>
          </p:cNvSpPr>
          <p:nvPr/>
        </p:nvSpPr>
        <p:spPr>
          <a:xfrm>
            <a:off x="798690" y="1610067"/>
            <a:ext cx="11100625" cy="5247933"/>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63550" marR="0" lvl="0" indent="-339725" algn="l" defTabSz="914400" rtl="0" eaLnBrk="1" fontAlgn="auto" latinLnBrk="0" hangingPunct="1">
              <a:lnSpc>
                <a:spcPct val="90000"/>
              </a:lnSpc>
              <a:spcBef>
                <a:spcPts val="1000"/>
              </a:spcBef>
              <a:spcAft>
                <a:spcPts val="0"/>
              </a:spcAft>
              <a:buClr>
                <a:srgbClr val="0000A3"/>
              </a:buClr>
              <a:buSzTx/>
              <a:buFont typeface="Wingdings" charset="2"/>
              <a:buChar char="§"/>
              <a:tabLst/>
              <a:defRPr/>
            </a:pPr>
            <a:r>
              <a:rPr kumimoji="0" lang="en-US" sz="3200" b="0" i="0" u="none" strike="noStrike" kern="1200" cap="none" spc="0" normalizeH="0" baseline="0" noProof="0" dirty="0">
                <a:ln>
                  <a:noFill/>
                </a:ln>
                <a:solidFill>
                  <a:prstClr val="black"/>
                </a:solidFill>
                <a:effectLst/>
                <a:uLnTx/>
                <a:uFillTx/>
                <a:latin typeface="Calibri"/>
                <a:ea typeface="+mn-ea"/>
                <a:cs typeface="+mn-cs"/>
              </a:rPr>
              <a:t>Multiplexing, demultiplexing: based on segment, datagram header field values</a:t>
            </a:r>
          </a:p>
          <a:p>
            <a:pPr marL="463550" marR="0" lvl="0" indent="-339725" algn="l" defTabSz="914400" rtl="0" eaLnBrk="1" fontAlgn="auto" latinLnBrk="0" hangingPunct="1">
              <a:lnSpc>
                <a:spcPct val="90000"/>
              </a:lnSpc>
              <a:spcBef>
                <a:spcPts val="1000"/>
              </a:spcBef>
              <a:spcAft>
                <a:spcPts val="0"/>
              </a:spcAft>
              <a:buClr>
                <a:srgbClr val="0000A3"/>
              </a:buClr>
              <a:buSzTx/>
              <a:buFont typeface="Wingdings" charset="2"/>
              <a:buChar char="§"/>
              <a:tabLst/>
              <a:defRPr/>
            </a:pPr>
            <a:r>
              <a:rPr kumimoji="0" lang="en-US" sz="3200" b="1" i="0" u="none" strike="noStrike" kern="1200" cap="none" spc="0" normalizeH="0" baseline="0" noProof="0" dirty="0">
                <a:ln>
                  <a:noFill/>
                </a:ln>
                <a:solidFill>
                  <a:srgbClr val="C00000"/>
                </a:solidFill>
                <a:effectLst/>
                <a:uLnTx/>
                <a:uFillTx/>
                <a:latin typeface="Calibri"/>
                <a:ea typeface="+mn-ea"/>
                <a:cs typeface="+mn-cs"/>
              </a:rPr>
              <a:t>UDP: </a:t>
            </a:r>
            <a:r>
              <a:rPr kumimoji="0" lang="en-US" sz="3200" b="0" i="0" u="none" strike="noStrike" kern="1200" cap="none" spc="0" normalizeH="0" baseline="0" noProof="0" dirty="0">
                <a:ln>
                  <a:noFill/>
                </a:ln>
                <a:solidFill>
                  <a:prstClr val="black"/>
                </a:solidFill>
                <a:effectLst/>
                <a:uLnTx/>
                <a:uFillTx/>
                <a:latin typeface="Calibri"/>
                <a:ea typeface="+mn-ea"/>
                <a:cs typeface="+mn-cs"/>
              </a:rPr>
              <a:t>demultiplexing using destination port number (only)</a:t>
            </a:r>
          </a:p>
          <a:p>
            <a:pPr marL="463550" marR="0" lvl="0" indent="-339725" algn="l" defTabSz="914400" rtl="0" eaLnBrk="1" fontAlgn="auto" latinLnBrk="0" hangingPunct="1">
              <a:lnSpc>
                <a:spcPct val="90000"/>
              </a:lnSpc>
              <a:spcBef>
                <a:spcPts val="1000"/>
              </a:spcBef>
              <a:spcAft>
                <a:spcPts val="0"/>
              </a:spcAft>
              <a:buClr>
                <a:srgbClr val="0000A3"/>
              </a:buClr>
              <a:buSzTx/>
              <a:buFont typeface="Wingdings" charset="2"/>
              <a:buChar char="§"/>
              <a:tabLst/>
              <a:defRPr/>
            </a:pPr>
            <a:r>
              <a:rPr kumimoji="0" lang="en-US" sz="3600" b="1" i="0" u="none" strike="noStrike" kern="1200" cap="none" spc="0" normalizeH="0" baseline="0" noProof="0" dirty="0">
                <a:ln>
                  <a:noFill/>
                </a:ln>
                <a:solidFill>
                  <a:srgbClr val="C00000"/>
                </a:solidFill>
                <a:effectLst/>
                <a:uLnTx/>
                <a:uFillTx/>
                <a:latin typeface="Calibri"/>
                <a:ea typeface="+mn-ea"/>
                <a:cs typeface="+mn-cs"/>
              </a:rPr>
              <a:t>TCP: </a:t>
            </a:r>
            <a:r>
              <a:rPr kumimoji="0" lang="en-US" sz="3200" b="0" i="0" u="none" strike="noStrike" kern="1200" cap="none" spc="0" normalizeH="0" baseline="0" noProof="0" dirty="0">
                <a:ln>
                  <a:noFill/>
                </a:ln>
                <a:solidFill>
                  <a:prstClr val="black"/>
                </a:solidFill>
                <a:effectLst/>
                <a:uLnTx/>
                <a:uFillTx/>
                <a:latin typeface="Calibri"/>
                <a:ea typeface="+mn-ea"/>
                <a:cs typeface="+mn-cs"/>
              </a:rPr>
              <a:t>demultiplexing using 4-tuple: source and destination IP addresses, and port numbers</a:t>
            </a:r>
          </a:p>
          <a:p>
            <a:pPr marL="463550" marR="0" lvl="0" indent="-339725" algn="l" defTabSz="914400" rtl="0" eaLnBrk="1" fontAlgn="auto" latinLnBrk="0" hangingPunct="1">
              <a:lnSpc>
                <a:spcPct val="90000"/>
              </a:lnSpc>
              <a:spcBef>
                <a:spcPts val="1000"/>
              </a:spcBef>
              <a:spcAft>
                <a:spcPts val="0"/>
              </a:spcAft>
              <a:buClr>
                <a:srgbClr val="0000A3"/>
              </a:buClr>
              <a:buSzTx/>
              <a:buFont typeface="Wingdings" charset="2"/>
              <a:buChar char="§"/>
              <a:tabLst/>
              <a:defRPr/>
            </a:pPr>
            <a:r>
              <a:rPr kumimoji="0" lang="en-US" sz="3200" b="0" i="0" u="none" strike="noStrike" kern="1200" cap="none" spc="0" normalizeH="0" baseline="0" noProof="0" dirty="0">
                <a:ln>
                  <a:noFill/>
                </a:ln>
                <a:solidFill>
                  <a:prstClr val="black"/>
                </a:solidFill>
                <a:effectLst/>
                <a:uLnTx/>
                <a:uFillTx/>
                <a:latin typeface="Calibri"/>
                <a:ea typeface="+mn-ea"/>
                <a:cs typeface="+mn-cs"/>
              </a:rPr>
              <a:t>Multiplexing/demultiplexing happen at </a:t>
            </a:r>
            <a:r>
              <a:rPr kumimoji="0" lang="en-US" sz="3200" b="0" i="1" u="none" strike="noStrike" kern="1200" cap="none" spc="0" normalizeH="0" baseline="0" noProof="0" dirty="0">
                <a:ln>
                  <a:noFill/>
                </a:ln>
                <a:solidFill>
                  <a:prstClr val="black"/>
                </a:solidFill>
                <a:effectLst/>
                <a:uLnTx/>
                <a:uFillTx/>
                <a:latin typeface="Calibri"/>
                <a:ea typeface="+mn-ea"/>
                <a:cs typeface="+mn-cs"/>
              </a:rPr>
              <a:t>all</a:t>
            </a:r>
            <a:r>
              <a:rPr kumimoji="0" lang="en-US" sz="3200" b="0" i="0" u="none" strike="noStrike" kern="1200" cap="none" spc="0" normalizeH="0" baseline="0" noProof="0" dirty="0">
                <a:ln>
                  <a:noFill/>
                </a:ln>
                <a:solidFill>
                  <a:prstClr val="black"/>
                </a:solidFill>
                <a:effectLst/>
                <a:uLnTx/>
                <a:uFillTx/>
                <a:latin typeface="Calibri"/>
                <a:ea typeface="+mn-ea"/>
                <a:cs typeface="+mn-cs"/>
              </a:rPr>
              <a:t> layers</a:t>
            </a: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p:txBody>
      </p:sp>
      <p:sp>
        <p:nvSpPr>
          <p:cNvPr id="4" name="Slide Number Placeholder 2">
            <a:extLst>
              <a:ext uri="{FF2B5EF4-FFF2-40B4-BE49-F238E27FC236}">
                <a16:creationId xmlns:a16="http://schemas.microsoft.com/office/drawing/2014/main" id="{81F71E3E-46C8-564B-892B-6C69AC246E56}"/>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22</a:t>
            </a:fld>
            <a:endParaRPr lang="en-US" dirty="0"/>
          </a:p>
        </p:txBody>
      </p:sp>
    </p:spTree>
    <p:extLst>
      <p:ext uri="{BB962C8B-B14F-4D97-AF65-F5344CB8AC3E}">
        <p14:creationId xmlns:p14="http://schemas.microsoft.com/office/powerpoint/2010/main" val="3289100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28">
                                            <p:txEl>
                                              <p:pRg st="1" end="1"/>
                                            </p:txEl>
                                          </p:spTgt>
                                        </p:tgtEl>
                                        <p:attrNameLst>
                                          <p:attrName>style.visibility</p:attrName>
                                        </p:attrNameLst>
                                      </p:cBhvr>
                                      <p:to>
                                        <p:strVal val="visible"/>
                                      </p:to>
                                    </p:set>
                                    <p:animEffect transition="in" filter="dissolve">
                                      <p:cBhvr>
                                        <p:cTn id="7" dur="500"/>
                                        <p:tgtEl>
                                          <p:spTgt spid="128">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28">
                                            <p:txEl>
                                              <p:pRg st="2" end="2"/>
                                            </p:txEl>
                                          </p:spTgt>
                                        </p:tgtEl>
                                        <p:attrNameLst>
                                          <p:attrName>style.visibility</p:attrName>
                                        </p:attrNameLst>
                                      </p:cBhvr>
                                      <p:to>
                                        <p:strVal val="visible"/>
                                      </p:to>
                                    </p:set>
                                    <p:animEffect transition="in" filter="dissolve">
                                      <p:cBhvr>
                                        <p:cTn id="12" dur="500"/>
                                        <p:tgtEl>
                                          <p:spTgt spid="128">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28">
                                            <p:txEl>
                                              <p:pRg st="3" end="3"/>
                                            </p:txEl>
                                          </p:spTgt>
                                        </p:tgtEl>
                                        <p:attrNameLst>
                                          <p:attrName>style.visibility</p:attrName>
                                        </p:attrNameLst>
                                      </p:cBhvr>
                                      <p:to>
                                        <p:strVal val="visible"/>
                                      </p:to>
                                    </p:set>
                                    <p:animEffect transition="in" filter="dissolve">
                                      <p:cBhvr>
                                        <p:cTn id="17" dur="500"/>
                                        <p:tgtEl>
                                          <p:spTgt spid="128">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1" y="289325"/>
            <a:ext cx="10515600" cy="894622"/>
          </a:xfrm>
        </p:spPr>
        <p:txBody>
          <a:bodyPr/>
          <a:lstStyle/>
          <a:p>
            <a:r>
              <a:rPr lang="en-US" altLang="en-US" dirty="0">
                <a:cs typeface="Calibri" panose="020F0502020204030204" pitchFamily="34" charset="0"/>
              </a:rPr>
              <a:t>Chapter 3: roadmap</a:t>
            </a:r>
            <a:endParaRPr lang="en-US" dirty="0"/>
          </a:p>
        </p:txBody>
      </p:sp>
      <p:sp>
        <p:nvSpPr>
          <p:cNvPr id="9" name="Rectangle 4">
            <a:extLst>
              <a:ext uri="{FF2B5EF4-FFF2-40B4-BE49-F238E27FC236}">
                <a16:creationId xmlns:a16="http://schemas.microsoft.com/office/drawing/2014/main" id="{55AB9D8D-7F05-094B-8DA6-3095A7A7A096}"/>
              </a:ext>
            </a:extLst>
          </p:cNvPr>
          <p:cNvSpPr>
            <a:spLocks noGrp="1" noChangeArrowheads="1"/>
          </p:cNvSpPr>
          <p:nvPr>
            <p:ph sz="half" idx="2"/>
          </p:nvPr>
        </p:nvSpPr>
        <p:spPr>
          <a:xfrm>
            <a:off x="798690" y="1414011"/>
            <a:ext cx="6618109" cy="5029078"/>
          </a:xfrm>
        </p:spPr>
        <p:txBody>
          <a:bodyPr>
            <a:normAutofit/>
          </a:bodyPr>
          <a:lstStyle/>
          <a:p>
            <a:pPr marL="403225" indent="-285750">
              <a:spcBef>
                <a:spcPts val="800"/>
              </a:spcBef>
              <a:buClr>
                <a:schemeClr val="bg1">
                  <a:lumMod val="75000"/>
                </a:schemeClr>
              </a:buClr>
            </a:pPr>
            <a:r>
              <a:rPr lang="en-US" altLang="en-US" sz="3200" dirty="0">
                <a:solidFill>
                  <a:schemeClr val="bg1">
                    <a:lumMod val="75000"/>
                  </a:schemeClr>
                </a:solidFill>
                <a:cs typeface="Calibri" panose="020F0502020204030204" pitchFamily="34" charset="0"/>
              </a:rPr>
              <a:t>Transport-layer services</a:t>
            </a:r>
          </a:p>
          <a:p>
            <a:pPr marL="403225" indent="-285750">
              <a:spcBef>
                <a:spcPts val="800"/>
              </a:spcBef>
              <a:buClr>
                <a:schemeClr val="bg1">
                  <a:lumMod val="75000"/>
                </a:schemeClr>
              </a:buClr>
            </a:pPr>
            <a:r>
              <a:rPr lang="en-US" altLang="en-US" sz="3200" dirty="0">
                <a:solidFill>
                  <a:schemeClr val="bg1">
                    <a:lumMod val="75000"/>
                  </a:schemeClr>
                </a:solidFill>
                <a:cs typeface="Calibri" panose="020F0502020204030204" pitchFamily="34" charset="0"/>
              </a:rPr>
              <a:t>Multiplexing and demultiplexing</a:t>
            </a:r>
          </a:p>
          <a:p>
            <a:pPr marL="403225" indent="-285750">
              <a:spcBef>
                <a:spcPts val="800"/>
              </a:spcBef>
            </a:pPr>
            <a:r>
              <a:rPr lang="en-US" altLang="en-US" sz="3200" dirty="0">
                <a:cs typeface="Calibri" panose="020F0502020204030204" pitchFamily="34" charset="0"/>
              </a:rPr>
              <a:t>Connectionless transport: UDP</a:t>
            </a:r>
          </a:p>
          <a:p>
            <a:pPr marL="403225" indent="-285750">
              <a:spcBef>
                <a:spcPts val="800"/>
              </a:spcBef>
              <a:buClr>
                <a:schemeClr val="bg1">
                  <a:lumMod val="75000"/>
                </a:schemeClr>
              </a:buClr>
            </a:pPr>
            <a:r>
              <a:rPr lang="en-US" altLang="en-US" sz="3200" dirty="0">
                <a:solidFill>
                  <a:schemeClr val="bg1">
                    <a:lumMod val="75000"/>
                  </a:schemeClr>
                </a:solidFill>
                <a:cs typeface="Calibri" panose="020F0502020204030204" pitchFamily="34" charset="0"/>
              </a:rPr>
              <a:t>Principles of reliable data transfer </a:t>
            </a:r>
          </a:p>
          <a:p>
            <a:pPr marL="403225" indent="-285750">
              <a:spcBef>
                <a:spcPts val="800"/>
              </a:spcBef>
              <a:buClr>
                <a:schemeClr val="bg1">
                  <a:lumMod val="75000"/>
                </a:schemeClr>
              </a:buClr>
            </a:pPr>
            <a:r>
              <a:rPr lang="en-US" sz="3200" dirty="0">
                <a:solidFill>
                  <a:schemeClr val="bg1">
                    <a:lumMod val="75000"/>
                  </a:schemeClr>
                </a:solidFill>
              </a:rPr>
              <a:t>Connection-oriented transport: TCP</a:t>
            </a:r>
          </a:p>
          <a:p>
            <a:pPr marL="403225" indent="-285750">
              <a:spcBef>
                <a:spcPts val="800"/>
              </a:spcBef>
              <a:buClr>
                <a:schemeClr val="bg1">
                  <a:lumMod val="75000"/>
                </a:schemeClr>
              </a:buClr>
            </a:pPr>
            <a:r>
              <a:rPr lang="en-US" sz="3200" dirty="0">
                <a:solidFill>
                  <a:schemeClr val="bg1">
                    <a:lumMod val="75000"/>
                  </a:schemeClr>
                </a:solidFill>
              </a:rPr>
              <a:t>Principles of congestion control</a:t>
            </a:r>
          </a:p>
          <a:p>
            <a:pPr marL="403225" indent="-285750">
              <a:spcBef>
                <a:spcPts val="800"/>
              </a:spcBef>
              <a:buClr>
                <a:schemeClr val="bg1">
                  <a:lumMod val="75000"/>
                </a:schemeClr>
              </a:buClr>
            </a:pPr>
            <a:r>
              <a:rPr lang="en-US" sz="3200" dirty="0">
                <a:solidFill>
                  <a:schemeClr val="bg1">
                    <a:lumMod val="75000"/>
                  </a:schemeClr>
                </a:solidFill>
              </a:rPr>
              <a:t>TCP congestion control</a:t>
            </a:r>
          </a:p>
          <a:p>
            <a:pPr marL="403225" indent="-285750">
              <a:spcBef>
                <a:spcPts val="800"/>
              </a:spcBef>
              <a:buClr>
                <a:schemeClr val="bg1">
                  <a:lumMod val="75000"/>
                </a:schemeClr>
              </a:buClr>
            </a:pPr>
            <a:r>
              <a:rPr lang="en-US" sz="3200" dirty="0">
                <a:solidFill>
                  <a:schemeClr val="bg1">
                    <a:lumMod val="75000"/>
                  </a:schemeClr>
                </a:solidFill>
              </a:rPr>
              <a:t>Evolution of transport-layer functionality</a:t>
            </a:r>
          </a:p>
          <a:p>
            <a:pPr marL="117475" indent="0">
              <a:spcBef>
                <a:spcPts val="800"/>
              </a:spcBef>
              <a:buClr>
                <a:schemeClr val="bg1">
                  <a:lumMod val="75000"/>
                </a:schemeClr>
              </a:buClr>
              <a:buNone/>
            </a:pPr>
            <a:endParaRPr lang="en-US" sz="3200" dirty="0">
              <a:solidFill>
                <a:schemeClr val="bg1">
                  <a:lumMod val="75000"/>
                </a:schemeClr>
              </a:solidFill>
            </a:endParaRPr>
          </a:p>
          <a:p>
            <a:pPr eaLnBrk="1" hangingPunct="1">
              <a:buFont typeface="Wingdings" panose="05000000000000000000" pitchFamily="2" charset="2"/>
              <a:buNone/>
            </a:pPr>
            <a:endParaRPr lang="en-US" altLang="en-US" sz="2400" dirty="0"/>
          </a:p>
        </p:txBody>
      </p:sp>
      <p:sp>
        <p:nvSpPr>
          <p:cNvPr id="3" name="Slide Number Placeholder 2">
            <a:extLst>
              <a:ext uri="{FF2B5EF4-FFF2-40B4-BE49-F238E27FC236}">
                <a16:creationId xmlns:a16="http://schemas.microsoft.com/office/drawing/2014/main" id="{015CF63D-A871-3249-B853-1FF5A26EE5FD}"/>
              </a:ext>
            </a:extLst>
          </p:cNvPr>
          <p:cNvSpPr>
            <a:spLocks noGrp="1"/>
          </p:cNvSpPr>
          <p:nvPr>
            <p:ph type="sldNum" sz="quarter" idx="4"/>
          </p:nvPr>
        </p:nvSpPr>
        <p:spPr/>
        <p:txBody>
          <a:bodyPr/>
          <a:lstStyle/>
          <a:p>
            <a:r>
              <a:rPr lang="en-US"/>
              <a:t>Transport Layer: 3-</a:t>
            </a:r>
            <a:fld id="{C4204591-24BD-A542-B9D5-F8D8A88D2FEE}" type="slidenum">
              <a:rPr lang="en-US" smtClean="0"/>
              <a:pPr/>
              <a:t>23</a:t>
            </a:fld>
            <a:endParaRPr lang="en-US" dirty="0"/>
          </a:p>
        </p:txBody>
      </p:sp>
      <p:pic>
        <p:nvPicPr>
          <p:cNvPr id="6" name="Picture 5">
            <a:extLst>
              <a:ext uri="{FF2B5EF4-FFF2-40B4-BE49-F238E27FC236}">
                <a16:creationId xmlns:a16="http://schemas.microsoft.com/office/drawing/2014/main" id="{1BA4839A-73B6-AB4F-BAAF-2F0309156AE9}"/>
              </a:ext>
            </a:extLst>
          </p:cNvPr>
          <p:cNvPicPr>
            <a:picLocks noChangeAspect="1"/>
          </p:cNvPicPr>
          <p:nvPr/>
        </p:nvPicPr>
        <p:blipFill>
          <a:blip r:embed="rId3"/>
          <a:stretch>
            <a:fillRect/>
          </a:stretch>
        </p:blipFill>
        <p:spPr>
          <a:xfrm>
            <a:off x="7774329" y="1293471"/>
            <a:ext cx="3657600" cy="2743200"/>
          </a:xfrm>
          <a:prstGeom prst="rect">
            <a:avLst/>
          </a:prstGeom>
        </p:spPr>
      </p:pic>
    </p:spTree>
    <p:extLst>
      <p:ext uri="{BB962C8B-B14F-4D97-AF65-F5344CB8AC3E}">
        <p14:creationId xmlns:p14="http://schemas.microsoft.com/office/powerpoint/2010/main" val="8940794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100625" cy="894622"/>
          </a:xfrm>
        </p:spPr>
        <p:txBody>
          <a:bodyPr>
            <a:normAutofit/>
          </a:bodyPr>
          <a:lstStyle/>
          <a:p>
            <a:r>
              <a:rPr lang="en-US" sz="4400" dirty="0"/>
              <a:t>UDP: User Datagram Protocol</a:t>
            </a:r>
          </a:p>
        </p:txBody>
      </p:sp>
      <p:sp>
        <p:nvSpPr>
          <p:cNvPr id="6" name="Rectangle 3">
            <a:extLst>
              <a:ext uri="{FF2B5EF4-FFF2-40B4-BE49-F238E27FC236}">
                <a16:creationId xmlns:a16="http://schemas.microsoft.com/office/drawing/2014/main" id="{C770DED9-87F6-FB46-A967-6223B68A3E96}"/>
              </a:ext>
            </a:extLst>
          </p:cNvPr>
          <p:cNvSpPr txBox="1">
            <a:spLocks noChangeArrowheads="1"/>
          </p:cNvSpPr>
          <p:nvPr/>
        </p:nvSpPr>
        <p:spPr>
          <a:xfrm>
            <a:off x="618385" y="1528553"/>
            <a:ext cx="5550595" cy="2927537"/>
          </a:xfrm>
          <a:prstGeom prst="rect">
            <a:avLst/>
          </a:prstGeom>
        </p:spPr>
        <p:txBody>
          <a:bodyPr vert="horz" lIns="91440" tIns="45720" rIns="91440" bIns="45720" rtlCol="0">
            <a:normAutofit fontScale="92500"/>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60375" marR="0" lvl="0" indent="-33020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ja-JP" sz="32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“no frills,” “bare bones” Internet transport protocol</a:t>
            </a:r>
          </a:p>
          <a:p>
            <a:pPr marL="460375" marR="0" lvl="0" indent="-33020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ja-JP" sz="32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“best effort” service, UDP segments may be:</a:t>
            </a:r>
          </a:p>
          <a:p>
            <a:pPr marL="808038"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altLang="en-US" sz="32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lost</a:t>
            </a:r>
          </a:p>
          <a:p>
            <a:pPr marL="808038"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altLang="en-US" sz="32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delivered out-of-order to app</a:t>
            </a:r>
          </a:p>
        </p:txBody>
      </p:sp>
      <p:grpSp>
        <p:nvGrpSpPr>
          <p:cNvPr id="8" name="Group 7">
            <a:extLst>
              <a:ext uri="{FF2B5EF4-FFF2-40B4-BE49-F238E27FC236}">
                <a16:creationId xmlns:a16="http://schemas.microsoft.com/office/drawing/2014/main" id="{82E8D3DA-F7E2-3144-9365-F468AE5A3F1F}"/>
              </a:ext>
            </a:extLst>
          </p:cNvPr>
          <p:cNvGrpSpPr/>
          <p:nvPr/>
        </p:nvGrpSpPr>
        <p:grpSpPr>
          <a:xfrm>
            <a:off x="6568225" y="1335368"/>
            <a:ext cx="5029004" cy="5014363"/>
            <a:chOff x="4979987" y="2821302"/>
            <a:chExt cx="6630121" cy="3829830"/>
          </a:xfrm>
        </p:grpSpPr>
        <p:sp>
          <p:nvSpPr>
            <p:cNvPr id="9" name="Rectangle 26">
              <a:extLst>
                <a:ext uri="{FF2B5EF4-FFF2-40B4-BE49-F238E27FC236}">
                  <a16:creationId xmlns:a16="http://schemas.microsoft.com/office/drawing/2014/main" id="{F9D9BC33-5F55-F54A-B992-1DDB07422224}"/>
                </a:ext>
              </a:extLst>
            </p:cNvPr>
            <p:cNvSpPr txBox="1">
              <a:spLocks noChangeArrowheads="1"/>
            </p:cNvSpPr>
            <p:nvPr/>
          </p:nvSpPr>
          <p:spPr bwMode="auto">
            <a:xfrm>
              <a:off x="5218112" y="3235273"/>
              <a:ext cx="6059488" cy="30448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284163" indent="-284163" algn="l" rtl="0" eaLnBrk="0" fontAlgn="base" hangingPunct="0">
                <a:lnSpc>
                  <a:spcPct val="85000"/>
                </a:lnSpc>
                <a:spcBef>
                  <a:spcPct val="20000"/>
                </a:spcBef>
                <a:spcAft>
                  <a:spcPct val="0"/>
                </a:spcAft>
                <a:buClr>
                  <a:srgbClr val="000099"/>
                </a:buClr>
                <a:buSzPct val="100000"/>
                <a:buFont typeface="Wingdings" pitchFamily="2" charset="2"/>
                <a:buChar char="§"/>
                <a:defRPr sz="2800">
                  <a:solidFill>
                    <a:schemeClr val="tx1"/>
                  </a:solidFill>
                  <a:latin typeface="+mn-lt"/>
                  <a:ea typeface="ＭＳ Ｐゴシック" charset="0"/>
                  <a:cs typeface="ＭＳ Ｐゴシック" charset="0"/>
                </a:defRPr>
              </a:lvl1pPr>
              <a:lvl2pPr marL="687388" indent="-230188" algn="l" rtl="0" eaLnBrk="0" fontAlgn="base" hangingPunct="0">
                <a:lnSpc>
                  <a:spcPct val="85000"/>
                </a:lnSpc>
                <a:spcBef>
                  <a:spcPct val="20000"/>
                </a:spcBef>
                <a:spcAft>
                  <a:spcPct val="0"/>
                </a:spcAft>
                <a:buClr>
                  <a:srgbClr val="000099"/>
                </a:buClr>
                <a:buFont typeface="Arial" panose="020B0604020202020204" pitchFamily="34" charset="0"/>
                <a:buChar char="•"/>
                <a:defRPr sz="2400">
                  <a:solidFill>
                    <a:schemeClr val="tx1"/>
                  </a:solidFill>
                  <a:latin typeface="+mn-lt"/>
                  <a:ea typeface="ＭＳ Ｐゴシック" charset="0"/>
                </a:defRPr>
              </a:lvl2pPr>
              <a:lvl3pPr marL="1143000" indent="-228600" algn="l" rtl="0" eaLnBrk="0" fontAlgn="base" hangingPunct="0">
                <a:spcBef>
                  <a:spcPct val="20000"/>
                </a:spcBef>
                <a:spcAft>
                  <a:spcPct val="0"/>
                </a:spcAft>
                <a:buChar char="•"/>
                <a:defRPr sz="2000">
                  <a:solidFill>
                    <a:schemeClr val="tx1"/>
                  </a:solidFill>
                  <a:latin typeface="+mn-lt"/>
                  <a:ea typeface="ＭＳ Ｐゴシック" charset="0"/>
                </a:defRPr>
              </a:lvl3pPr>
              <a:lvl4pPr marL="1600200" indent="-228600" algn="l" rtl="0" eaLnBrk="0" fontAlgn="base" hangingPunct="0">
                <a:spcBef>
                  <a:spcPct val="20000"/>
                </a:spcBef>
                <a:spcAft>
                  <a:spcPct val="0"/>
                </a:spcAft>
                <a:buChar char="–"/>
                <a:defRPr sz="1800">
                  <a:solidFill>
                    <a:schemeClr val="tx1"/>
                  </a:solidFill>
                  <a:latin typeface="Times New Roman" pitchFamily="-109" charset="0"/>
                  <a:ea typeface="ＭＳ Ｐゴシック" charset="0"/>
                </a:defRPr>
              </a:lvl4pPr>
              <a:lvl5pPr marL="2057400" indent="-228600" algn="l" rtl="0" eaLnBrk="0" fontAlgn="base" hangingPunct="0">
                <a:spcBef>
                  <a:spcPct val="20000"/>
                </a:spcBef>
                <a:spcAft>
                  <a:spcPct val="0"/>
                </a:spcAft>
                <a:buChar char="»"/>
                <a:defRPr sz="1800">
                  <a:solidFill>
                    <a:schemeClr val="tx1"/>
                  </a:solidFill>
                  <a:latin typeface="Times New Roman" pitchFamily="-109" charset="0"/>
                  <a:ea typeface="ＭＳ Ｐゴシック" charset="0"/>
                </a:defRPr>
              </a:lvl5pPr>
              <a:lvl6pPr marL="2514600" indent="-228600" algn="l" rtl="0" eaLnBrk="0" fontAlgn="base" hangingPunct="0">
                <a:spcBef>
                  <a:spcPct val="20000"/>
                </a:spcBef>
                <a:spcAft>
                  <a:spcPct val="0"/>
                </a:spcAft>
                <a:buChar char="»"/>
                <a:defRPr sz="1800">
                  <a:solidFill>
                    <a:schemeClr val="tx1"/>
                  </a:solidFill>
                  <a:latin typeface="Times New Roman" pitchFamily="-109" charset="0"/>
                </a:defRPr>
              </a:lvl6pPr>
              <a:lvl7pPr marL="2971800" indent="-228600" algn="l" rtl="0" eaLnBrk="0" fontAlgn="base" hangingPunct="0">
                <a:spcBef>
                  <a:spcPct val="20000"/>
                </a:spcBef>
                <a:spcAft>
                  <a:spcPct val="0"/>
                </a:spcAft>
                <a:buChar char="»"/>
                <a:defRPr sz="1800">
                  <a:solidFill>
                    <a:schemeClr val="tx1"/>
                  </a:solidFill>
                  <a:latin typeface="Times New Roman" pitchFamily="-109" charset="0"/>
                </a:defRPr>
              </a:lvl7pPr>
              <a:lvl8pPr marL="3429000" indent="-228600" algn="l" rtl="0" eaLnBrk="0" fontAlgn="base" hangingPunct="0">
                <a:spcBef>
                  <a:spcPct val="20000"/>
                </a:spcBef>
                <a:spcAft>
                  <a:spcPct val="0"/>
                </a:spcAft>
                <a:buChar char="»"/>
                <a:defRPr sz="1800">
                  <a:solidFill>
                    <a:schemeClr val="tx1"/>
                  </a:solidFill>
                  <a:latin typeface="Times New Roman" pitchFamily="-109" charset="0"/>
                </a:defRPr>
              </a:lvl8pPr>
              <a:lvl9pPr marL="3886200" indent="-228600" algn="l" rtl="0" eaLnBrk="0" fontAlgn="base" hangingPunct="0">
                <a:spcBef>
                  <a:spcPct val="20000"/>
                </a:spcBef>
                <a:spcAft>
                  <a:spcPct val="0"/>
                </a:spcAft>
                <a:buChar char="»"/>
                <a:defRPr sz="1800">
                  <a:solidFill>
                    <a:schemeClr val="tx1"/>
                  </a:solidFill>
                  <a:latin typeface="Times New Roman" pitchFamily="-109" charset="0"/>
                </a:defRPr>
              </a:lvl9pPr>
            </a:lstStyle>
            <a:p>
              <a:pPr marL="284163" marR="0" lvl="0" indent="-284163" algn="l" defTabSz="914400" rtl="0" eaLnBrk="0" fontAlgn="base" latinLnBrk="0" hangingPunct="0">
                <a:lnSpc>
                  <a:spcPct val="85000"/>
                </a:lnSpc>
                <a:spcBef>
                  <a:spcPct val="20000"/>
                </a:spcBef>
                <a:spcAft>
                  <a:spcPct val="0"/>
                </a:spcAft>
                <a:buClr>
                  <a:srgbClr val="000099"/>
                </a:buClr>
                <a:buSzPct val="100000"/>
                <a:buFont typeface="Wingdings" charset="2"/>
                <a:buChar char="§"/>
                <a:tabLst/>
                <a:defRPr/>
              </a:pPr>
              <a:r>
                <a:rPr kumimoji="0" lang="en-US" sz="28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rPr>
                <a:t>no connection establishment (which can add RTT delay)</a:t>
              </a:r>
            </a:p>
            <a:p>
              <a:pPr marL="284163" marR="0" lvl="0" indent="-284163" algn="l" defTabSz="914400" rtl="0" eaLnBrk="0" fontAlgn="base" latinLnBrk="0" hangingPunct="0">
                <a:lnSpc>
                  <a:spcPct val="85000"/>
                </a:lnSpc>
                <a:spcBef>
                  <a:spcPct val="20000"/>
                </a:spcBef>
                <a:spcAft>
                  <a:spcPct val="0"/>
                </a:spcAft>
                <a:buClr>
                  <a:srgbClr val="000099"/>
                </a:buClr>
                <a:buSzPct val="100000"/>
                <a:buFont typeface="Wingdings" charset="2"/>
                <a:buChar char="§"/>
                <a:tabLst/>
                <a:defRPr/>
              </a:pPr>
              <a:r>
                <a:rPr kumimoji="0" lang="en-US" sz="28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rPr>
                <a:t>simple: no connection state at sender, receiver</a:t>
              </a:r>
            </a:p>
            <a:p>
              <a:pPr marL="284163" marR="0" lvl="0" indent="-284163" algn="l" defTabSz="914400" rtl="0" eaLnBrk="0" fontAlgn="base" latinLnBrk="0" hangingPunct="0">
                <a:lnSpc>
                  <a:spcPct val="85000"/>
                </a:lnSpc>
                <a:spcBef>
                  <a:spcPct val="20000"/>
                </a:spcBef>
                <a:spcAft>
                  <a:spcPct val="0"/>
                </a:spcAft>
                <a:buClr>
                  <a:srgbClr val="000099"/>
                </a:buClr>
                <a:buSzPct val="100000"/>
                <a:buFont typeface="Wingdings" charset="2"/>
                <a:buChar char="§"/>
                <a:tabLst/>
                <a:defRPr/>
              </a:pPr>
              <a:r>
                <a:rPr kumimoji="0" lang="en-US" sz="28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rPr>
                <a:t>small header size</a:t>
              </a:r>
            </a:p>
            <a:p>
              <a:pPr marL="284163" marR="0" lvl="0" indent="-284163" algn="l" defTabSz="914400" rtl="0" eaLnBrk="0" fontAlgn="base" latinLnBrk="0" hangingPunct="0">
                <a:lnSpc>
                  <a:spcPct val="85000"/>
                </a:lnSpc>
                <a:spcBef>
                  <a:spcPct val="20000"/>
                </a:spcBef>
                <a:spcAft>
                  <a:spcPct val="0"/>
                </a:spcAft>
                <a:buClr>
                  <a:srgbClr val="000099"/>
                </a:buClr>
                <a:buSzPct val="100000"/>
                <a:buFont typeface="Wingdings" charset="2"/>
                <a:buChar char="§"/>
                <a:tabLst/>
                <a:defRPr/>
              </a:pPr>
              <a:r>
                <a:rPr kumimoji="0" lang="en-US" sz="28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rPr>
                <a:t>no congestion control</a:t>
              </a:r>
            </a:p>
            <a:p>
              <a:pPr marL="687388" marR="0" lvl="1" indent="-284163" algn="l" defTabSz="914400" rtl="0" eaLnBrk="0" fontAlgn="base" latinLnBrk="0" hangingPunct="0">
                <a:lnSpc>
                  <a:spcPct val="85000"/>
                </a:lnSpc>
                <a:spcBef>
                  <a:spcPct val="20000"/>
                </a:spcBef>
                <a:spcAft>
                  <a:spcPct val="0"/>
                </a:spcAft>
                <a:buClr>
                  <a:srgbClr val="000099"/>
                </a:buClr>
                <a:buSzPct val="100000"/>
                <a:buFont typeface="Wingdings" charset="2"/>
                <a:buChar char="§"/>
                <a:tabLst/>
                <a:defRPr/>
              </a:pPr>
              <a:r>
                <a:rPr kumimoji="0" lang="en-US" sz="24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rPr>
                <a:t>UDP can blast away as fast as desired!</a:t>
              </a:r>
            </a:p>
            <a:p>
              <a:pPr marL="687388" marR="0" lvl="1" indent="-284163" algn="l" defTabSz="914400" rtl="0" eaLnBrk="0" fontAlgn="base" latinLnBrk="0" hangingPunct="0">
                <a:lnSpc>
                  <a:spcPct val="85000"/>
                </a:lnSpc>
                <a:spcBef>
                  <a:spcPct val="20000"/>
                </a:spcBef>
                <a:spcAft>
                  <a:spcPct val="0"/>
                </a:spcAft>
                <a:buClr>
                  <a:srgbClr val="000099"/>
                </a:buClr>
                <a:buSzPct val="100000"/>
                <a:buFont typeface="Wingdings" charset="2"/>
                <a:buChar char="§"/>
                <a:tabLst/>
                <a:defRPr/>
              </a:pPr>
              <a:r>
                <a:rPr kumimoji="0" lang="en-US" sz="24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rPr>
                <a:t>can function in the face of congestion</a:t>
              </a:r>
            </a:p>
          </p:txBody>
        </p:sp>
        <p:sp>
          <p:nvSpPr>
            <p:cNvPr id="10" name="Rectangle 27">
              <a:extLst>
                <a:ext uri="{FF2B5EF4-FFF2-40B4-BE49-F238E27FC236}">
                  <a16:creationId xmlns:a16="http://schemas.microsoft.com/office/drawing/2014/main" id="{E3B96135-5F05-0D44-B7B9-9BD478D4E907}"/>
                </a:ext>
              </a:extLst>
            </p:cNvPr>
            <p:cNvSpPr>
              <a:spLocks noChangeArrowheads="1"/>
            </p:cNvSpPr>
            <p:nvPr/>
          </p:nvSpPr>
          <p:spPr bwMode="auto">
            <a:xfrm>
              <a:off x="4979987" y="2988017"/>
              <a:ext cx="6630121" cy="3663115"/>
            </a:xfrm>
            <a:prstGeom prst="rect">
              <a:avLst/>
            </a:prstGeom>
            <a:noFill/>
            <a:ln w="19050">
              <a:solidFill>
                <a:srgbClr val="CC0000"/>
              </a:solidFill>
              <a:miter lim="800000"/>
              <a:headEnd/>
              <a:tailEnd/>
            </a:ln>
            <a:effectLst/>
            <a:extLst>
              <a:ext uri="{909E8E84-426E-40dd-AFC4-6F175D3DCCD1}">
                <a14:hiddenFill xmlns="" xmlns:a14="http://schemas.microsoft.com/office/drawing/2010/main">
                  <a:solidFill>
                    <a:schemeClr val="bg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ＭＳ Ｐゴシック" charset="0"/>
                <a:cs typeface="+mn-cs"/>
              </a:endParaRPr>
            </a:p>
          </p:txBody>
        </p:sp>
        <p:sp>
          <p:nvSpPr>
            <p:cNvPr id="11" name="Text Box 28">
              <a:extLst>
                <a:ext uri="{FF2B5EF4-FFF2-40B4-BE49-F238E27FC236}">
                  <a16:creationId xmlns:a16="http://schemas.microsoft.com/office/drawing/2014/main" id="{3BFEAB49-E79F-FF40-AAAE-C9820F50289A}"/>
                </a:ext>
              </a:extLst>
            </p:cNvPr>
            <p:cNvSpPr txBox="1">
              <a:spLocks noChangeArrowheads="1"/>
            </p:cNvSpPr>
            <p:nvPr/>
          </p:nvSpPr>
          <p:spPr bwMode="auto">
            <a:xfrm>
              <a:off x="5124449" y="2821302"/>
              <a:ext cx="5102112" cy="378906"/>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80000"/>
                </a:lnSpc>
                <a:spcBef>
                  <a:spcPct val="20000"/>
                </a:spcBef>
                <a:spcAft>
                  <a:spcPct val="0"/>
                </a:spcAft>
                <a:buClr>
                  <a:srgbClr val="000099"/>
                </a:buClr>
                <a:buSzPct val="65000"/>
                <a:buFont typeface="Wingdings" charset="0"/>
                <a:buNone/>
                <a:tabLst/>
                <a:defRPr/>
              </a:pPr>
              <a:r>
                <a:rPr kumimoji="0" lang="en-US" sz="3200" b="0" i="0" u="none" strike="noStrike" kern="0" cap="none" spc="0" normalizeH="0" baseline="0" noProof="0" dirty="0">
                  <a:ln>
                    <a:noFill/>
                  </a:ln>
                  <a:solidFill>
                    <a:srgbClr val="CC0000"/>
                  </a:solidFill>
                  <a:effectLst/>
                  <a:uLnTx/>
                  <a:uFillTx/>
                  <a:latin typeface="Calibri" panose="020F0502020204030204"/>
                  <a:ea typeface="ＭＳ Ｐゴシック" charset="0"/>
                  <a:cs typeface="+mn-cs"/>
                </a:rPr>
                <a:t>W</a:t>
              </a:r>
              <a:r>
                <a:rPr kumimoji="0" lang="en-US" sz="3200" b="0" i="0" u="none" strike="noStrike" kern="0" cap="none" spc="0" normalizeH="0" baseline="0" noProof="0" dirty="0" err="1">
                  <a:ln>
                    <a:noFill/>
                  </a:ln>
                  <a:solidFill>
                    <a:srgbClr val="CC0000"/>
                  </a:solidFill>
                  <a:effectLst/>
                  <a:uLnTx/>
                  <a:uFillTx/>
                  <a:latin typeface="Calibri" panose="020F0502020204030204"/>
                  <a:ea typeface="ＭＳ Ｐゴシック" charset="0"/>
                  <a:cs typeface="+mn-cs"/>
                </a:rPr>
                <a:t>hy</a:t>
              </a:r>
              <a:r>
                <a:rPr kumimoji="0" lang="en-US" sz="3200" b="0" i="0" u="none" strike="noStrike" kern="0" cap="none" spc="0" normalizeH="0" baseline="0" noProof="0" dirty="0">
                  <a:ln>
                    <a:noFill/>
                  </a:ln>
                  <a:solidFill>
                    <a:srgbClr val="CC0000"/>
                  </a:solidFill>
                  <a:effectLst/>
                  <a:uLnTx/>
                  <a:uFillTx/>
                  <a:latin typeface="Calibri" panose="020F0502020204030204"/>
                  <a:ea typeface="ＭＳ Ｐゴシック" charset="0"/>
                  <a:cs typeface="+mn-cs"/>
                </a:rPr>
                <a:t> is there a UDP?</a:t>
              </a:r>
              <a:endParaRPr kumimoji="0" lang="en-US" sz="18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endParaRPr>
            </a:p>
          </p:txBody>
        </p:sp>
      </p:grpSp>
      <p:sp>
        <p:nvSpPr>
          <p:cNvPr id="12" name="Rectangle 3">
            <a:extLst>
              <a:ext uri="{FF2B5EF4-FFF2-40B4-BE49-F238E27FC236}">
                <a16:creationId xmlns:a16="http://schemas.microsoft.com/office/drawing/2014/main" id="{B958CE44-F1A4-924D-8CEA-640B52DBA4DF}"/>
              </a:ext>
            </a:extLst>
          </p:cNvPr>
          <p:cNvSpPr txBox="1">
            <a:spLocks noChangeArrowheads="1"/>
          </p:cNvSpPr>
          <p:nvPr/>
        </p:nvSpPr>
        <p:spPr>
          <a:xfrm>
            <a:off x="641997" y="4404835"/>
            <a:ext cx="5550595" cy="2060359"/>
          </a:xfrm>
          <a:prstGeom prst="rect">
            <a:avLst/>
          </a:prstGeom>
        </p:spPr>
        <p:txBody>
          <a:bodyPr vert="horz" lIns="91440" tIns="45720" rIns="91440" bIns="45720" rtlCol="0">
            <a:normAutofit fontScale="92500" lnSpcReduction="10000"/>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60375" marR="0" lvl="0" indent="-333375"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3200" b="0" i="1"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rPr>
              <a:t>connectionless:</a:t>
            </a:r>
            <a:endParaRPr kumimoji="0" lang="en-US" altLang="en-US" sz="3600" b="0" i="0"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endParaRP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altLang="en-US" sz="32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no handshaking between UDP sender, receiver</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altLang="en-US" sz="32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each UDP segment handled independently of others</a:t>
            </a:r>
          </a:p>
        </p:txBody>
      </p:sp>
      <p:sp>
        <p:nvSpPr>
          <p:cNvPr id="13" name="Slide Number Placeholder 2">
            <a:extLst>
              <a:ext uri="{FF2B5EF4-FFF2-40B4-BE49-F238E27FC236}">
                <a16:creationId xmlns:a16="http://schemas.microsoft.com/office/drawing/2014/main" id="{469890C8-B9BA-F74B-84CA-6B1BAB0F6B31}"/>
              </a:ext>
            </a:extLst>
          </p:cNvPr>
          <p:cNvSpPr>
            <a:spLocks noGrp="1"/>
          </p:cNvSpPr>
          <p:nvPr>
            <p:ph type="sldNum" sz="quarter" idx="4"/>
          </p:nvPr>
        </p:nvSpPr>
        <p:spPr>
          <a:xfrm>
            <a:off x="9219616" y="6443089"/>
            <a:ext cx="2743200" cy="365125"/>
          </a:xfrm>
        </p:spPr>
        <p:txBody>
          <a:bodyPr/>
          <a:lstStyle/>
          <a:p>
            <a:r>
              <a:rPr lang="en-US"/>
              <a:t>Transport Layer: 3-</a:t>
            </a:r>
            <a:fld id="{C4204591-24BD-A542-B9D5-F8D8A88D2FEE}" type="slidenum">
              <a:rPr lang="en-US" smtClean="0"/>
              <a:pPr/>
              <a:t>24</a:t>
            </a:fld>
            <a:endParaRPr lang="en-US" dirty="0"/>
          </a:p>
        </p:txBody>
      </p:sp>
    </p:spTree>
    <p:extLst>
      <p:ext uri="{BB962C8B-B14F-4D97-AF65-F5344CB8AC3E}">
        <p14:creationId xmlns:p14="http://schemas.microsoft.com/office/powerpoint/2010/main" val="379916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dissolv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dissolv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100625" cy="894622"/>
          </a:xfrm>
        </p:spPr>
        <p:txBody>
          <a:bodyPr>
            <a:normAutofit/>
          </a:bodyPr>
          <a:lstStyle/>
          <a:p>
            <a:r>
              <a:rPr lang="en-US" sz="4400" dirty="0"/>
              <a:t>UDP: User Datagram Protocol</a:t>
            </a:r>
          </a:p>
        </p:txBody>
      </p:sp>
      <p:sp>
        <p:nvSpPr>
          <p:cNvPr id="7" name="Rectangle 9">
            <a:extLst>
              <a:ext uri="{FF2B5EF4-FFF2-40B4-BE49-F238E27FC236}">
                <a16:creationId xmlns:a16="http://schemas.microsoft.com/office/drawing/2014/main" id="{0EFE9DD4-40BF-D54C-B457-743C8EAA5EAF}"/>
              </a:ext>
            </a:extLst>
          </p:cNvPr>
          <p:cNvSpPr>
            <a:spLocks noChangeArrowheads="1"/>
          </p:cNvSpPr>
          <p:nvPr/>
        </p:nvSpPr>
        <p:spPr bwMode="auto">
          <a:xfrm>
            <a:off x="798690" y="1543058"/>
            <a:ext cx="11100625" cy="488877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292100" marR="0" lvl="0" indent="-292100" algn="l" defTabSz="914400" rtl="0" eaLnBrk="1" fontAlgn="auto" latinLnBrk="0" hangingPunct="1">
              <a:lnSpc>
                <a:spcPct val="85000"/>
              </a:lnSpc>
              <a:spcBef>
                <a:spcPct val="20000"/>
              </a:spcBef>
              <a:spcAft>
                <a:spcPts val="0"/>
              </a:spcAft>
              <a:buClr>
                <a:srgbClr val="000099"/>
              </a:buClr>
              <a:buSzPct val="100000"/>
              <a:buFont typeface="Wingdings" charset="2"/>
              <a:buChar char="§"/>
              <a:tabLst/>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UDP use:</a:t>
            </a:r>
          </a:p>
          <a:p>
            <a:pPr marL="688975" marR="0" lvl="1" indent="-231775" algn="l" defTabSz="914400" rtl="0" eaLnBrk="1" fontAlgn="auto" latinLnBrk="0" hangingPunct="1">
              <a:lnSpc>
                <a:spcPct val="85000"/>
              </a:lnSpc>
              <a:spcBef>
                <a:spcPct val="20000"/>
              </a:spcBef>
              <a:spcAft>
                <a:spcPts val="0"/>
              </a:spcAft>
              <a:buClr>
                <a:srgbClr val="000099"/>
              </a:buClr>
              <a:buSzTx/>
              <a:buFont typeface="Wingdings" charset="0"/>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streaming multimedia apps (loss tolerant, rate sensitive)</a:t>
            </a:r>
          </a:p>
          <a:p>
            <a:pPr marL="688975" marR="0" lvl="1" indent="-231775" algn="l" defTabSz="914400" rtl="0" eaLnBrk="1" fontAlgn="auto" latinLnBrk="0" hangingPunct="1">
              <a:lnSpc>
                <a:spcPct val="85000"/>
              </a:lnSpc>
              <a:spcBef>
                <a:spcPct val="20000"/>
              </a:spcBef>
              <a:spcAft>
                <a:spcPts val="0"/>
              </a:spcAft>
              <a:buClr>
                <a:srgbClr val="000099"/>
              </a:buClr>
              <a:buSzTx/>
              <a:buFont typeface="Wingdings" charset="0"/>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DNS</a:t>
            </a:r>
          </a:p>
          <a:p>
            <a:pPr marL="688975" marR="0" lvl="1" indent="-231775" algn="l" defTabSz="914400" rtl="0" eaLnBrk="1" fontAlgn="auto" latinLnBrk="0" hangingPunct="1">
              <a:lnSpc>
                <a:spcPct val="85000"/>
              </a:lnSpc>
              <a:spcBef>
                <a:spcPct val="20000"/>
              </a:spcBef>
              <a:spcAft>
                <a:spcPts val="0"/>
              </a:spcAft>
              <a:buClr>
                <a:srgbClr val="000099"/>
              </a:buClr>
              <a:buSzTx/>
              <a:buFont typeface="Wingdings" charset="0"/>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SNMP</a:t>
            </a:r>
          </a:p>
          <a:p>
            <a:pPr marL="688975" marR="0" lvl="1" indent="-231775" algn="l" defTabSz="914400" rtl="0" eaLnBrk="1" fontAlgn="auto" latinLnBrk="0" hangingPunct="1">
              <a:lnSpc>
                <a:spcPct val="85000"/>
              </a:lnSpc>
              <a:spcBef>
                <a:spcPct val="20000"/>
              </a:spcBef>
              <a:spcAft>
                <a:spcPts val="0"/>
              </a:spcAft>
              <a:buClr>
                <a:srgbClr val="000099"/>
              </a:buClr>
              <a:buSzTx/>
              <a:buFont typeface="Wingdings" charset="0"/>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HTTP/3</a:t>
            </a:r>
          </a:p>
          <a:p>
            <a:pPr marL="292100" marR="0" lvl="0" indent="-292100" algn="l" defTabSz="914400" rtl="0" eaLnBrk="1" fontAlgn="auto" latinLnBrk="0" hangingPunct="1">
              <a:lnSpc>
                <a:spcPct val="85000"/>
              </a:lnSpc>
              <a:spcBef>
                <a:spcPct val="20000"/>
              </a:spcBef>
              <a:spcAft>
                <a:spcPts val="0"/>
              </a:spcAft>
              <a:buClr>
                <a:srgbClr val="000099"/>
              </a:buClr>
              <a:buSzPct val="100000"/>
              <a:buFont typeface="Wingdings" charset="2"/>
              <a:buChar char="§"/>
              <a:tabLst/>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if reliable transfer needed over UDP (e.g., HTTP/3): </a:t>
            </a:r>
          </a:p>
          <a:p>
            <a:pPr marL="688975" marR="0" lvl="1" indent="-231775" algn="l" defTabSz="914400" rtl="0" eaLnBrk="1" fontAlgn="auto" latinLnBrk="0" hangingPunct="1">
              <a:lnSpc>
                <a:spcPct val="85000"/>
              </a:lnSpc>
              <a:spcBef>
                <a:spcPct val="20000"/>
              </a:spcBef>
              <a:spcAft>
                <a:spcPts val="0"/>
              </a:spcAft>
              <a:buClr>
                <a:srgbClr val="000099"/>
              </a:buClr>
              <a:buSzTx/>
              <a:buFont typeface="Wingdings" charset="0"/>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add needed reliability at application layer</a:t>
            </a:r>
          </a:p>
          <a:p>
            <a:pPr marL="688975" marR="0" lvl="1" indent="-231775" algn="l" defTabSz="914400" rtl="0" eaLnBrk="1" fontAlgn="auto" latinLnBrk="0" hangingPunct="1">
              <a:lnSpc>
                <a:spcPct val="85000"/>
              </a:lnSpc>
              <a:spcBef>
                <a:spcPct val="20000"/>
              </a:spcBef>
              <a:spcAft>
                <a:spcPts val="0"/>
              </a:spcAft>
              <a:buClr>
                <a:srgbClr val="000099"/>
              </a:buClr>
              <a:buSzTx/>
              <a:buFont typeface="Wingdings" charset="0"/>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add congestion control at application layer</a:t>
            </a:r>
          </a:p>
        </p:txBody>
      </p:sp>
      <p:sp>
        <p:nvSpPr>
          <p:cNvPr id="4" name="Slide Number Placeholder 2">
            <a:extLst>
              <a:ext uri="{FF2B5EF4-FFF2-40B4-BE49-F238E27FC236}">
                <a16:creationId xmlns:a16="http://schemas.microsoft.com/office/drawing/2014/main" id="{B160F1B7-DEB2-9342-B89A-69E5B6639506}"/>
              </a:ext>
            </a:extLst>
          </p:cNvPr>
          <p:cNvSpPr>
            <a:spLocks noGrp="1"/>
          </p:cNvSpPr>
          <p:nvPr>
            <p:ph type="sldNum" sz="quarter" idx="4"/>
          </p:nvPr>
        </p:nvSpPr>
        <p:spPr>
          <a:xfrm>
            <a:off x="9219616" y="6443089"/>
            <a:ext cx="2743200" cy="365125"/>
          </a:xfrm>
        </p:spPr>
        <p:txBody>
          <a:bodyPr/>
          <a:lstStyle/>
          <a:p>
            <a:r>
              <a:rPr lang="en-US"/>
              <a:t>Transport Layer: 3-</a:t>
            </a:r>
            <a:fld id="{C4204591-24BD-A542-B9D5-F8D8A88D2FEE}" type="slidenum">
              <a:rPr lang="en-US" smtClean="0"/>
              <a:pPr/>
              <a:t>25</a:t>
            </a:fld>
            <a:endParaRPr lang="en-US" dirty="0"/>
          </a:p>
        </p:txBody>
      </p:sp>
    </p:spTree>
    <p:extLst>
      <p:ext uri="{BB962C8B-B14F-4D97-AF65-F5344CB8AC3E}">
        <p14:creationId xmlns:p14="http://schemas.microsoft.com/office/powerpoint/2010/main" val="1664352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100625" cy="894622"/>
          </a:xfrm>
        </p:spPr>
        <p:txBody>
          <a:bodyPr>
            <a:normAutofit/>
          </a:bodyPr>
          <a:lstStyle/>
          <a:p>
            <a:r>
              <a:rPr lang="en-US" sz="4400" dirty="0"/>
              <a:t>UDP: User Datagram Protocol </a:t>
            </a:r>
            <a:r>
              <a:rPr lang="en-US" sz="3600" dirty="0"/>
              <a:t>[RFC 768]</a:t>
            </a:r>
            <a:endParaRPr lang="en-US" sz="4400" dirty="0"/>
          </a:p>
        </p:txBody>
      </p:sp>
      <p:pic>
        <p:nvPicPr>
          <p:cNvPr id="5" name="Picture 4">
            <a:extLst>
              <a:ext uri="{FF2B5EF4-FFF2-40B4-BE49-F238E27FC236}">
                <a16:creationId xmlns:a16="http://schemas.microsoft.com/office/drawing/2014/main" id="{E4AB0D4F-D972-B342-BA50-EC030780A666}"/>
              </a:ext>
            </a:extLst>
          </p:cNvPr>
          <p:cNvPicPr>
            <a:picLocks noChangeAspect="1"/>
          </p:cNvPicPr>
          <p:nvPr/>
        </p:nvPicPr>
        <p:blipFill>
          <a:blip r:embed="rId3"/>
          <a:stretch>
            <a:fillRect/>
          </a:stretch>
        </p:blipFill>
        <p:spPr>
          <a:xfrm>
            <a:off x="1885243" y="1232551"/>
            <a:ext cx="6509995" cy="5467403"/>
          </a:xfrm>
          <a:prstGeom prst="rect">
            <a:avLst/>
          </a:prstGeom>
        </p:spPr>
      </p:pic>
      <p:sp>
        <p:nvSpPr>
          <p:cNvPr id="4" name="Slide Number Placeholder 2">
            <a:extLst>
              <a:ext uri="{FF2B5EF4-FFF2-40B4-BE49-F238E27FC236}">
                <a16:creationId xmlns:a16="http://schemas.microsoft.com/office/drawing/2014/main" id="{D2BA1565-8605-154A-895B-C65D5D0B1EA5}"/>
              </a:ext>
            </a:extLst>
          </p:cNvPr>
          <p:cNvSpPr>
            <a:spLocks noGrp="1"/>
          </p:cNvSpPr>
          <p:nvPr>
            <p:ph type="sldNum" sz="quarter" idx="4"/>
          </p:nvPr>
        </p:nvSpPr>
        <p:spPr>
          <a:xfrm>
            <a:off x="9219616" y="6443089"/>
            <a:ext cx="2743200" cy="365125"/>
          </a:xfrm>
        </p:spPr>
        <p:txBody>
          <a:bodyPr/>
          <a:lstStyle/>
          <a:p>
            <a:r>
              <a:rPr lang="en-US"/>
              <a:t>Transport Layer: 3-</a:t>
            </a:r>
            <a:fld id="{C4204591-24BD-A542-B9D5-F8D8A88D2FEE}" type="slidenum">
              <a:rPr lang="en-US" smtClean="0"/>
              <a:pPr/>
              <a:t>26</a:t>
            </a:fld>
            <a:endParaRPr lang="en-US" dirty="0"/>
          </a:p>
        </p:txBody>
      </p:sp>
    </p:spTree>
    <p:extLst>
      <p:ext uri="{BB962C8B-B14F-4D97-AF65-F5344CB8AC3E}">
        <p14:creationId xmlns:p14="http://schemas.microsoft.com/office/powerpoint/2010/main" val="29018924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 name="Freeform 103">
            <a:extLst>
              <a:ext uri="{FF2B5EF4-FFF2-40B4-BE49-F238E27FC236}">
                <a16:creationId xmlns:a16="http://schemas.microsoft.com/office/drawing/2014/main" id="{DEF6D5D3-E4DA-4B46-BBC5-93311E115D92}"/>
              </a:ext>
            </a:extLst>
          </p:cNvPr>
          <p:cNvSpPr>
            <a:spLocks/>
          </p:cNvSpPr>
          <p:nvPr/>
        </p:nvSpPr>
        <p:spPr bwMode="auto">
          <a:xfrm>
            <a:off x="10295012" y="2167472"/>
            <a:ext cx="890436" cy="2912558"/>
          </a:xfrm>
          <a:custGeom>
            <a:avLst/>
            <a:gdLst>
              <a:gd name="T0" fmla="*/ 2147483647 w 366"/>
              <a:gd name="T1" fmla="*/ 2147483647 h 1284"/>
              <a:gd name="T2" fmla="*/ 2147483647 w 366"/>
              <a:gd name="T3" fmla="*/ 0 h 1284"/>
              <a:gd name="T4" fmla="*/ 0 w 366"/>
              <a:gd name="T5" fmla="*/ 2147483647 h 1284"/>
              <a:gd name="T6" fmla="*/ 2147483647 w 366"/>
              <a:gd name="T7" fmla="*/ 2147483647 h 1284"/>
              <a:gd name="T8" fmla="*/ 2147483647 w 366"/>
              <a:gd name="T9" fmla="*/ 2147483647 h 12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6" h="1284">
                <a:moveTo>
                  <a:pt x="366" y="1278"/>
                </a:moveTo>
                <a:lnTo>
                  <a:pt x="12" y="0"/>
                </a:lnTo>
                <a:lnTo>
                  <a:pt x="0" y="1224"/>
                </a:lnTo>
                <a:lnTo>
                  <a:pt x="186" y="1284"/>
                </a:lnTo>
                <a:lnTo>
                  <a:pt x="366" y="1278"/>
                </a:lnTo>
                <a:close/>
              </a:path>
            </a:pathLst>
          </a:custGeom>
          <a:gradFill rotWithShape="1">
            <a:gsLst>
              <a:gs pos="0">
                <a:srgbClr val="B2B2B2"/>
              </a:gs>
              <a:gs pos="100000">
                <a:srgbClr val="FFFFFF"/>
              </a:gs>
            </a:gsLst>
            <a:lin ang="0" scaled="1"/>
          </a:gradFill>
          <a:ln w="9525">
            <a:solidFill>
              <a:srgbClr val="DDDDDD"/>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222" name="Group 185">
            <a:extLst>
              <a:ext uri="{FF2B5EF4-FFF2-40B4-BE49-F238E27FC236}">
                <a16:creationId xmlns:a16="http://schemas.microsoft.com/office/drawing/2014/main" id="{7750F2FB-96FA-374A-AF56-26502EF04672}"/>
              </a:ext>
            </a:extLst>
          </p:cNvPr>
          <p:cNvGrpSpPr>
            <a:grpSpLocks/>
          </p:cNvGrpSpPr>
          <p:nvPr/>
        </p:nvGrpSpPr>
        <p:grpSpPr bwMode="auto">
          <a:xfrm>
            <a:off x="10955688" y="4246759"/>
            <a:ext cx="549832" cy="1070215"/>
            <a:chOff x="4140" y="429"/>
            <a:chExt cx="1425" cy="2396"/>
          </a:xfrm>
        </p:grpSpPr>
        <p:sp>
          <p:nvSpPr>
            <p:cNvPr id="223" name="Freeform 186">
              <a:extLst>
                <a:ext uri="{FF2B5EF4-FFF2-40B4-BE49-F238E27FC236}">
                  <a16:creationId xmlns:a16="http://schemas.microsoft.com/office/drawing/2014/main" id="{E441858B-A566-F746-B48C-912CA3020CC8}"/>
                </a:ext>
              </a:extLst>
            </p:cNvPr>
            <p:cNvSpPr>
              <a:spLocks/>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24" name="Rectangle 187">
              <a:extLst>
                <a:ext uri="{FF2B5EF4-FFF2-40B4-BE49-F238E27FC236}">
                  <a16:creationId xmlns:a16="http://schemas.microsoft.com/office/drawing/2014/main" id="{20003129-35A4-1E46-8065-8AF4C6403D57}"/>
                </a:ext>
              </a:extLst>
            </p:cNvPr>
            <p:cNvSpPr>
              <a:spLocks noChangeArrowheads="1"/>
            </p:cNvSpPr>
            <p:nvPr/>
          </p:nvSpPr>
          <p:spPr bwMode="auto">
            <a:xfrm>
              <a:off x="4203" y="429"/>
              <a:ext cx="1053" cy="2283"/>
            </a:xfrm>
            <a:prstGeom prst="rect">
              <a:avLst/>
            </a:pr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25" name="Freeform 188">
              <a:extLst>
                <a:ext uri="{FF2B5EF4-FFF2-40B4-BE49-F238E27FC236}">
                  <a16:creationId xmlns:a16="http://schemas.microsoft.com/office/drawing/2014/main" id="{6F94D7AE-C4D1-AF4A-B970-086B7D245ACF}"/>
                </a:ext>
              </a:extLst>
            </p:cNvPr>
            <p:cNvSpPr>
              <a:spLocks/>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26" name="Freeform 189">
              <a:extLst>
                <a:ext uri="{FF2B5EF4-FFF2-40B4-BE49-F238E27FC236}">
                  <a16:creationId xmlns:a16="http://schemas.microsoft.com/office/drawing/2014/main" id="{EAFC03EF-54DF-8942-9852-25739DA158B4}"/>
                </a:ext>
              </a:extLst>
            </p:cNvPr>
            <p:cNvSpPr>
              <a:spLocks/>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27" name="Rectangle 190">
              <a:extLst>
                <a:ext uri="{FF2B5EF4-FFF2-40B4-BE49-F238E27FC236}">
                  <a16:creationId xmlns:a16="http://schemas.microsoft.com/office/drawing/2014/main" id="{2241F7B6-5281-A74E-8DCB-3BE3777E9369}"/>
                </a:ext>
              </a:extLst>
            </p:cNvPr>
            <p:cNvSpPr>
              <a:spLocks noChangeArrowheads="1"/>
            </p:cNvSpPr>
            <p:nvPr/>
          </p:nvSpPr>
          <p:spPr bwMode="auto">
            <a:xfrm>
              <a:off x="4209" y="693"/>
              <a:ext cx="599" cy="49"/>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228" name="Group 191">
              <a:extLst>
                <a:ext uri="{FF2B5EF4-FFF2-40B4-BE49-F238E27FC236}">
                  <a16:creationId xmlns:a16="http://schemas.microsoft.com/office/drawing/2014/main" id="{02DB0249-6EBB-FF4B-B17F-CC771B255D00}"/>
                </a:ext>
              </a:extLst>
            </p:cNvPr>
            <p:cNvGrpSpPr>
              <a:grpSpLocks/>
            </p:cNvGrpSpPr>
            <p:nvPr/>
          </p:nvGrpSpPr>
          <p:grpSpPr bwMode="auto">
            <a:xfrm>
              <a:off x="4749" y="668"/>
              <a:ext cx="581" cy="145"/>
              <a:chOff x="614" y="2568"/>
              <a:chExt cx="725" cy="139"/>
            </a:xfrm>
          </p:grpSpPr>
          <p:sp>
            <p:nvSpPr>
              <p:cNvPr id="253" name="AutoShape 192">
                <a:extLst>
                  <a:ext uri="{FF2B5EF4-FFF2-40B4-BE49-F238E27FC236}">
                    <a16:creationId xmlns:a16="http://schemas.microsoft.com/office/drawing/2014/main" id="{BE55370E-BC12-1B42-9E3C-C950033EEF89}"/>
                  </a:ext>
                </a:extLst>
              </p:cNvPr>
              <p:cNvSpPr>
                <a:spLocks noChangeArrowheads="1"/>
              </p:cNvSpPr>
              <p:nvPr/>
            </p:nvSpPr>
            <p:spPr bwMode="auto">
              <a:xfrm>
                <a:off x="617" y="2567"/>
                <a:ext cx="724" cy="140"/>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54" name="AutoShape 193">
                <a:extLst>
                  <a:ext uri="{FF2B5EF4-FFF2-40B4-BE49-F238E27FC236}">
                    <a16:creationId xmlns:a16="http://schemas.microsoft.com/office/drawing/2014/main" id="{1BBB99EB-2FFB-5942-9855-24BEE1C68997}"/>
                  </a:ext>
                </a:extLst>
              </p:cNvPr>
              <p:cNvSpPr>
                <a:spLocks noChangeArrowheads="1"/>
              </p:cNvSpPr>
              <p:nvPr/>
            </p:nvSpPr>
            <p:spPr bwMode="auto">
              <a:xfrm>
                <a:off x="633" y="2582"/>
                <a:ext cx="692"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229" name="Rectangle 194">
              <a:extLst>
                <a:ext uri="{FF2B5EF4-FFF2-40B4-BE49-F238E27FC236}">
                  <a16:creationId xmlns:a16="http://schemas.microsoft.com/office/drawing/2014/main" id="{9C5699FC-2B4E-BD46-B9CC-CA578E2EA709}"/>
                </a:ext>
              </a:extLst>
            </p:cNvPr>
            <p:cNvSpPr>
              <a:spLocks noChangeArrowheads="1"/>
            </p:cNvSpPr>
            <p:nvPr/>
          </p:nvSpPr>
          <p:spPr bwMode="auto">
            <a:xfrm>
              <a:off x="4222" y="1017"/>
              <a:ext cx="599" cy="49"/>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230" name="Group 195">
              <a:extLst>
                <a:ext uri="{FF2B5EF4-FFF2-40B4-BE49-F238E27FC236}">
                  <a16:creationId xmlns:a16="http://schemas.microsoft.com/office/drawing/2014/main" id="{676615F3-A30A-9740-8080-AFEE6BAAEF98}"/>
                </a:ext>
              </a:extLst>
            </p:cNvPr>
            <p:cNvGrpSpPr>
              <a:grpSpLocks/>
            </p:cNvGrpSpPr>
            <p:nvPr/>
          </p:nvGrpSpPr>
          <p:grpSpPr bwMode="auto">
            <a:xfrm>
              <a:off x="4747" y="994"/>
              <a:ext cx="581" cy="134"/>
              <a:chOff x="614" y="2568"/>
              <a:chExt cx="725" cy="139"/>
            </a:xfrm>
          </p:grpSpPr>
          <p:sp>
            <p:nvSpPr>
              <p:cNvPr id="251" name="AutoShape 196">
                <a:extLst>
                  <a:ext uri="{FF2B5EF4-FFF2-40B4-BE49-F238E27FC236}">
                    <a16:creationId xmlns:a16="http://schemas.microsoft.com/office/drawing/2014/main" id="{D31569A0-2CDC-3B4B-B7FA-067BF2CB0D93}"/>
                  </a:ext>
                </a:extLst>
              </p:cNvPr>
              <p:cNvSpPr>
                <a:spLocks noChangeArrowheads="1"/>
              </p:cNvSpPr>
              <p:nvPr/>
            </p:nvSpPr>
            <p:spPr bwMode="auto">
              <a:xfrm>
                <a:off x="612" y="2570"/>
                <a:ext cx="724" cy="162"/>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52" name="AutoShape 197">
                <a:extLst>
                  <a:ext uri="{FF2B5EF4-FFF2-40B4-BE49-F238E27FC236}">
                    <a16:creationId xmlns:a16="http://schemas.microsoft.com/office/drawing/2014/main" id="{5D70C5E6-3DFB-1D45-8469-DE5EA96E13E8}"/>
                  </a:ext>
                </a:extLst>
              </p:cNvPr>
              <p:cNvSpPr>
                <a:spLocks noChangeArrowheads="1"/>
              </p:cNvSpPr>
              <p:nvPr/>
            </p:nvSpPr>
            <p:spPr bwMode="auto">
              <a:xfrm>
                <a:off x="628" y="2586"/>
                <a:ext cx="692" cy="106"/>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231" name="Rectangle 198">
              <a:extLst>
                <a:ext uri="{FF2B5EF4-FFF2-40B4-BE49-F238E27FC236}">
                  <a16:creationId xmlns:a16="http://schemas.microsoft.com/office/drawing/2014/main" id="{AE060187-10EA-1F4E-AEDE-8C6C0E8358D2}"/>
                </a:ext>
              </a:extLst>
            </p:cNvPr>
            <p:cNvSpPr>
              <a:spLocks noChangeArrowheads="1"/>
            </p:cNvSpPr>
            <p:nvPr/>
          </p:nvSpPr>
          <p:spPr bwMode="auto">
            <a:xfrm>
              <a:off x="4216" y="1357"/>
              <a:ext cx="599" cy="49"/>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32" name="Rectangle 199">
              <a:extLst>
                <a:ext uri="{FF2B5EF4-FFF2-40B4-BE49-F238E27FC236}">
                  <a16:creationId xmlns:a16="http://schemas.microsoft.com/office/drawing/2014/main" id="{32874526-51C0-C749-BDC8-3D9F62AFE767}"/>
                </a:ext>
              </a:extLst>
            </p:cNvPr>
            <p:cNvSpPr>
              <a:spLocks noChangeArrowheads="1"/>
            </p:cNvSpPr>
            <p:nvPr/>
          </p:nvSpPr>
          <p:spPr bwMode="auto">
            <a:xfrm>
              <a:off x="4228" y="1654"/>
              <a:ext cx="593" cy="49"/>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233" name="Group 200">
              <a:extLst>
                <a:ext uri="{FF2B5EF4-FFF2-40B4-BE49-F238E27FC236}">
                  <a16:creationId xmlns:a16="http://schemas.microsoft.com/office/drawing/2014/main" id="{09E63F43-E74F-6045-A673-3756891EE94D}"/>
                </a:ext>
              </a:extLst>
            </p:cNvPr>
            <p:cNvGrpSpPr>
              <a:grpSpLocks/>
            </p:cNvGrpSpPr>
            <p:nvPr/>
          </p:nvGrpSpPr>
          <p:grpSpPr bwMode="auto">
            <a:xfrm>
              <a:off x="4735" y="1627"/>
              <a:ext cx="582" cy="151"/>
              <a:chOff x="614" y="2568"/>
              <a:chExt cx="725" cy="139"/>
            </a:xfrm>
          </p:grpSpPr>
          <p:sp>
            <p:nvSpPr>
              <p:cNvPr id="249" name="AutoShape 201">
                <a:extLst>
                  <a:ext uri="{FF2B5EF4-FFF2-40B4-BE49-F238E27FC236}">
                    <a16:creationId xmlns:a16="http://schemas.microsoft.com/office/drawing/2014/main" id="{0296B9BB-82CD-2A45-8E56-F4ACF6FCC028}"/>
                  </a:ext>
                </a:extLst>
              </p:cNvPr>
              <p:cNvSpPr>
                <a:spLocks noChangeArrowheads="1"/>
              </p:cNvSpPr>
              <p:nvPr/>
            </p:nvSpPr>
            <p:spPr bwMode="auto">
              <a:xfrm>
                <a:off x="611" y="2568"/>
                <a:ext cx="730" cy="139"/>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50" name="AutoShape 202">
                <a:extLst>
                  <a:ext uri="{FF2B5EF4-FFF2-40B4-BE49-F238E27FC236}">
                    <a16:creationId xmlns:a16="http://schemas.microsoft.com/office/drawing/2014/main" id="{DD3C3254-A817-B449-AE0F-31BEFF504A04}"/>
                  </a:ext>
                </a:extLst>
              </p:cNvPr>
              <p:cNvSpPr>
                <a:spLocks noChangeArrowheads="1"/>
              </p:cNvSpPr>
              <p:nvPr/>
            </p:nvSpPr>
            <p:spPr bwMode="auto">
              <a:xfrm>
                <a:off x="627" y="2583"/>
                <a:ext cx="699"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234" name="Freeform 203">
              <a:extLst>
                <a:ext uri="{FF2B5EF4-FFF2-40B4-BE49-F238E27FC236}">
                  <a16:creationId xmlns:a16="http://schemas.microsoft.com/office/drawing/2014/main" id="{D05041BE-8046-EB49-A23A-C7FEB06D9108}"/>
                </a:ext>
              </a:extLst>
            </p:cNvPr>
            <p:cNvSpPr>
              <a:spLocks/>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235" name="Group 204">
              <a:extLst>
                <a:ext uri="{FF2B5EF4-FFF2-40B4-BE49-F238E27FC236}">
                  <a16:creationId xmlns:a16="http://schemas.microsoft.com/office/drawing/2014/main" id="{BD1D997D-F690-4C4E-9473-F0433427C91F}"/>
                </a:ext>
              </a:extLst>
            </p:cNvPr>
            <p:cNvGrpSpPr>
              <a:grpSpLocks/>
            </p:cNvGrpSpPr>
            <p:nvPr/>
          </p:nvGrpSpPr>
          <p:grpSpPr bwMode="auto">
            <a:xfrm>
              <a:off x="4739" y="1327"/>
              <a:ext cx="582" cy="139"/>
              <a:chOff x="614" y="2568"/>
              <a:chExt cx="725" cy="139"/>
            </a:xfrm>
          </p:grpSpPr>
          <p:sp>
            <p:nvSpPr>
              <p:cNvPr id="247" name="AutoShape 205">
                <a:extLst>
                  <a:ext uri="{FF2B5EF4-FFF2-40B4-BE49-F238E27FC236}">
                    <a16:creationId xmlns:a16="http://schemas.microsoft.com/office/drawing/2014/main" id="{631C3D3D-8F7D-6F44-AD56-665A5242B691}"/>
                  </a:ext>
                </a:extLst>
              </p:cNvPr>
              <p:cNvSpPr>
                <a:spLocks noChangeArrowheads="1"/>
              </p:cNvSpPr>
              <p:nvPr/>
            </p:nvSpPr>
            <p:spPr bwMode="auto">
              <a:xfrm>
                <a:off x="614" y="2566"/>
                <a:ext cx="723" cy="140"/>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48" name="AutoShape 206">
                <a:extLst>
                  <a:ext uri="{FF2B5EF4-FFF2-40B4-BE49-F238E27FC236}">
                    <a16:creationId xmlns:a16="http://schemas.microsoft.com/office/drawing/2014/main" id="{E7F87D38-4528-0F45-9911-B79B599D25FC}"/>
                  </a:ext>
                </a:extLst>
              </p:cNvPr>
              <p:cNvSpPr>
                <a:spLocks noChangeArrowheads="1"/>
              </p:cNvSpPr>
              <p:nvPr/>
            </p:nvSpPr>
            <p:spPr bwMode="auto">
              <a:xfrm>
                <a:off x="630" y="2582"/>
                <a:ext cx="691" cy="108"/>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236" name="Rectangle 207">
              <a:extLst>
                <a:ext uri="{FF2B5EF4-FFF2-40B4-BE49-F238E27FC236}">
                  <a16:creationId xmlns:a16="http://schemas.microsoft.com/office/drawing/2014/main" id="{60B24777-81BE-BC42-AC64-6F2229E5FBE5}"/>
                </a:ext>
              </a:extLst>
            </p:cNvPr>
            <p:cNvSpPr>
              <a:spLocks noChangeArrowheads="1"/>
            </p:cNvSpPr>
            <p:nvPr/>
          </p:nvSpPr>
          <p:spPr bwMode="auto">
            <a:xfrm>
              <a:off x="5250" y="429"/>
              <a:ext cx="69" cy="2288"/>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37" name="Freeform 208">
              <a:extLst>
                <a:ext uri="{FF2B5EF4-FFF2-40B4-BE49-F238E27FC236}">
                  <a16:creationId xmlns:a16="http://schemas.microsoft.com/office/drawing/2014/main" id="{FD1049FD-ADAC-FC43-A186-6585ECAE4331}"/>
                </a:ext>
              </a:extLst>
            </p:cNvPr>
            <p:cNvSpPr>
              <a:spLocks/>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38" name="Freeform 209">
              <a:extLst>
                <a:ext uri="{FF2B5EF4-FFF2-40B4-BE49-F238E27FC236}">
                  <a16:creationId xmlns:a16="http://schemas.microsoft.com/office/drawing/2014/main" id="{A25585BA-2AFC-3047-B9D5-7CC45D5DBC49}"/>
                </a:ext>
              </a:extLst>
            </p:cNvPr>
            <p:cNvSpPr>
              <a:spLocks/>
            </p:cNvSpPr>
            <p:nvPr/>
          </p:nvSpPr>
          <p:spPr bwMode="auto">
            <a:xfrm>
              <a:off x="5315" y="680"/>
              <a:ext cx="244" cy="240"/>
            </a:xfrm>
            <a:custGeom>
              <a:avLst/>
              <a:gdLst>
                <a:gd name="T0" fmla="*/ 0 w 304"/>
                <a:gd name="T1" fmla="*/ 0 h 288"/>
                <a:gd name="T2" fmla="*/ 34 w 304"/>
                <a:gd name="T3" fmla="*/ 27 h 288"/>
                <a:gd name="T4" fmla="*/ 31 w 304"/>
                <a:gd name="T5" fmla="*/ 48 h 288"/>
                <a:gd name="T6" fmla="*/ 2 w 304"/>
                <a:gd name="T7" fmla="*/ 2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39" name="Oval 210">
              <a:extLst>
                <a:ext uri="{FF2B5EF4-FFF2-40B4-BE49-F238E27FC236}">
                  <a16:creationId xmlns:a16="http://schemas.microsoft.com/office/drawing/2014/main" id="{78C608B6-FCB9-3F43-A504-D33DD77827D8}"/>
                </a:ext>
              </a:extLst>
            </p:cNvPr>
            <p:cNvSpPr>
              <a:spLocks noChangeArrowheads="1"/>
            </p:cNvSpPr>
            <p:nvPr/>
          </p:nvSpPr>
          <p:spPr bwMode="auto">
            <a:xfrm>
              <a:off x="5515" y="2609"/>
              <a:ext cx="50" cy="97"/>
            </a:xfrm>
            <a:prstGeom prst="ellipse">
              <a:avLst/>
            </a:prstGeom>
            <a:solidFill>
              <a:srgbClr val="3333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40" name="Freeform 211">
              <a:extLst>
                <a:ext uri="{FF2B5EF4-FFF2-40B4-BE49-F238E27FC236}">
                  <a16:creationId xmlns:a16="http://schemas.microsoft.com/office/drawing/2014/main" id="{F24BE4FA-86B6-5840-8B76-BF70EF006A8E}"/>
                </a:ext>
              </a:extLst>
            </p:cNvPr>
            <p:cNvSpPr>
              <a:spLocks/>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41" name="AutoShape 212">
              <a:extLst>
                <a:ext uri="{FF2B5EF4-FFF2-40B4-BE49-F238E27FC236}">
                  <a16:creationId xmlns:a16="http://schemas.microsoft.com/office/drawing/2014/main" id="{22C6B4EC-00C6-BA43-95E2-370E8204DDA3}"/>
                </a:ext>
              </a:extLst>
            </p:cNvPr>
            <p:cNvSpPr>
              <a:spLocks noChangeArrowheads="1"/>
            </p:cNvSpPr>
            <p:nvPr/>
          </p:nvSpPr>
          <p:spPr bwMode="auto">
            <a:xfrm>
              <a:off x="4140" y="2679"/>
              <a:ext cx="1198" cy="146"/>
            </a:xfrm>
            <a:prstGeom prst="roundRect">
              <a:avLst>
                <a:gd name="adj" fmla="val 50000"/>
              </a:avLst>
            </a:prstGeom>
            <a:solidFill>
              <a:srgbClr val="DDDDDD"/>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42" name="AutoShape 213">
              <a:extLst>
                <a:ext uri="{FF2B5EF4-FFF2-40B4-BE49-F238E27FC236}">
                  <a16:creationId xmlns:a16="http://schemas.microsoft.com/office/drawing/2014/main" id="{7B9210ED-D802-C84E-8A67-93399801B5DA}"/>
                </a:ext>
              </a:extLst>
            </p:cNvPr>
            <p:cNvSpPr>
              <a:spLocks noChangeArrowheads="1"/>
            </p:cNvSpPr>
            <p:nvPr/>
          </p:nvSpPr>
          <p:spPr bwMode="auto">
            <a:xfrm>
              <a:off x="4203" y="2712"/>
              <a:ext cx="1072" cy="81"/>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43" name="Oval 214">
              <a:extLst>
                <a:ext uri="{FF2B5EF4-FFF2-40B4-BE49-F238E27FC236}">
                  <a16:creationId xmlns:a16="http://schemas.microsoft.com/office/drawing/2014/main" id="{552E77C8-7BFE-BF4D-8F0B-DF6513BE6459}"/>
                </a:ext>
              </a:extLst>
            </p:cNvPr>
            <p:cNvSpPr>
              <a:spLocks noChangeArrowheads="1"/>
            </p:cNvSpPr>
            <p:nvPr/>
          </p:nvSpPr>
          <p:spPr bwMode="auto">
            <a:xfrm>
              <a:off x="4310" y="2382"/>
              <a:ext cx="158" cy="146"/>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44" name="Oval 215">
              <a:extLst>
                <a:ext uri="{FF2B5EF4-FFF2-40B4-BE49-F238E27FC236}">
                  <a16:creationId xmlns:a16="http://schemas.microsoft.com/office/drawing/2014/main" id="{86496A7E-E21F-444D-B883-E410329FF242}"/>
                </a:ext>
              </a:extLst>
            </p:cNvPr>
            <p:cNvSpPr>
              <a:spLocks noChangeArrowheads="1"/>
            </p:cNvSpPr>
            <p:nvPr/>
          </p:nvSpPr>
          <p:spPr bwMode="auto">
            <a:xfrm>
              <a:off x="4487" y="2382"/>
              <a:ext cx="158" cy="146"/>
            </a:xfrm>
            <a:prstGeom prst="ellipse">
              <a:avLst/>
            </a:prstGeom>
            <a:solidFill>
              <a:srgbClr val="FF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800" b="0" i="0" u="none" strike="noStrike" kern="0" cap="none" spc="0" normalizeH="0" baseline="0" noProof="0">
                <a:ln>
                  <a:noFill/>
                </a:ln>
                <a:solidFill>
                  <a:srgbClr val="FF0000"/>
                </a:solidFill>
                <a:effectLst/>
                <a:uLnTx/>
                <a:uFillTx/>
                <a:latin typeface="Arial" charset="0"/>
                <a:ea typeface="ＭＳ Ｐゴシック" charset="0"/>
                <a:cs typeface="Arial" charset="0"/>
              </a:endParaRPr>
            </a:p>
          </p:txBody>
        </p:sp>
        <p:sp>
          <p:nvSpPr>
            <p:cNvPr id="245" name="Oval 216">
              <a:extLst>
                <a:ext uri="{FF2B5EF4-FFF2-40B4-BE49-F238E27FC236}">
                  <a16:creationId xmlns:a16="http://schemas.microsoft.com/office/drawing/2014/main" id="{555E4B0D-EDB2-D04B-B9AD-93FA92DDAA2D}"/>
                </a:ext>
              </a:extLst>
            </p:cNvPr>
            <p:cNvSpPr>
              <a:spLocks noChangeArrowheads="1"/>
            </p:cNvSpPr>
            <p:nvPr/>
          </p:nvSpPr>
          <p:spPr bwMode="auto">
            <a:xfrm>
              <a:off x="4663" y="2382"/>
              <a:ext cx="158" cy="140"/>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46" name="Rectangle 217">
              <a:extLst>
                <a:ext uri="{FF2B5EF4-FFF2-40B4-BE49-F238E27FC236}">
                  <a16:creationId xmlns:a16="http://schemas.microsoft.com/office/drawing/2014/main" id="{DE659B39-E72A-634A-A2AC-C4BA4DC9C619}"/>
                </a:ext>
              </a:extLst>
            </p:cNvPr>
            <p:cNvSpPr>
              <a:spLocks noChangeArrowheads="1"/>
            </p:cNvSpPr>
            <p:nvPr/>
          </p:nvSpPr>
          <p:spPr bwMode="auto">
            <a:xfrm>
              <a:off x="5061" y="1837"/>
              <a:ext cx="88" cy="761"/>
            </a:xfrm>
            <a:prstGeom prst="rect">
              <a:avLst/>
            </a:prstGeom>
            <a:solidFill>
              <a:srgbClr val="292929"/>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8" name="TextBox 7">
            <a:extLst>
              <a:ext uri="{FF2B5EF4-FFF2-40B4-BE49-F238E27FC236}">
                <a16:creationId xmlns:a16="http://schemas.microsoft.com/office/drawing/2014/main" id="{95E1F04B-A3B3-534D-A252-A4AC29C657DE}"/>
              </a:ext>
            </a:extLst>
          </p:cNvPr>
          <p:cNvSpPr txBox="1"/>
          <p:nvPr/>
        </p:nvSpPr>
        <p:spPr>
          <a:xfrm>
            <a:off x="8481037" y="1538123"/>
            <a:ext cx="2066400"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SNMP server</a:t>
            </a:r>
          </a:p>
        </p:txBody>
      </p:sp>
      <p:sp>
        <p:nvSpPr>
          <p:cNvPr id="263" name="TextBox 262">
            <a:extLst>
              <a:ext uri="{FF2B5EF4-FFF2-40B4-BE49-F238E27FC236}">
                <a16:creationId xmlns:a16="http://schemas.microsoft.com/office/drawing/2014/main" id="{DC4B02DA-C340-9945-87C2-952E1901FB43}"/>
              </a:ext>
            </a:extLst>
          </p:cNvPr>
          <p:cNvSpPr txBox="1"/>
          <p:nvPr/>
        </p:nvSpPr>
        <p:spPr>
          <a:xfrm>
            <a:off x="1935319" y="1662731"/>
            <a:ext cx="1957459"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SNMP client</a:t>
            </a:r>
          </a:p>
        </p:txBody>
      </p:sp>
      <p:grpSp>
        <p:nvGrpSpPr>
          <p:cNvPr id="3" name="Group 2">
            <a:extLst>
              <a:ext uri="{FF2B5EF4-FFF2-40B4-BE49-F238E27FC236}">
                <a16:creationId xmlns:a16="http://schemas.microsoft.com/office/drawing/2014/main" id="{64AFD9EC-1CA1-D34D-965E-2E8D95748C38}"/>
              </a:ext>
            </a:extLst>
          </p:cNvPr>
          <p:cNvGrpSpPr/>
          <p:nvPr/>
        </p:nvGrpSpPr>
        <p:grpSpPr>
          <a:xfrm>
            <a:off x="8510352" y="2078288"/>
            <a:ext cx="1946338" cy="2912558"/>
            <a:chOff x="8091785" y="2078288"/>
            <a:chExt cx="2364905" cy="2912558"/>
          </a:xfrm>
        </p:grpSpPr>
        <p:sp>
          <p:nvSpPr>
            <p:cNvPr id="145" name="Rectangle 23">
              <a:extLst>
                <a:ext uri="{FF2B5EF4-FFF2-40B4-BE49-F238E27FC236}">
                  <a16:creationId xmlns:a16="http://schemas.microsoft.com/office/drawing/2014/main" id="{F1314FFD-BA11-A042-BA84-1061E3729058}"/>
                </a:ext>
              </a:extLst>
            </p:cNvPr>
            <p:cNvSpPr>
              <a:spLocks noChangeArrowheads="1"/>
            </p:cNvSpPr>
            <p:nvPr/>
          </p:nvSpPr>
          <p:spPr bwMode="auto">
            <a:xfrm>
              <a:off x="8179440" y="2078288"/>
              <a:ext cx="2277250" cy="2799267"/>
            </a:xfrm>
            <a:prstGeom prst="rect">
              <a:avLst/>
            </a:prstGeom>
            <a:solidFill>
              <a:srgbClr val="00009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36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46" name="Rectangle 24">
              <a:extLst>
                <a:ext uri="{FF2B5EF4-FFF2-40B4-BE49-F238E27FC236}">
                  <a16:creationId xmlns:a16="http://schemas.microsoft.com/office/drawing/2014/main" id="{89D8A59C-E128-B74A-B94F-06FAC9DB7326}"/>
                </a:ext>
              </a:extLst>
            </p:cNvPr>
            <p:cNvSpPr>
              <a:spLocks noChangeArrowheads="1"/>
            </p:cNvSpPr>
            <p:nvPr/>
          </p:nvSpPr>
          <p:spPr bwMode="auto">
            <a:xfrm>
              <a:off x="8091785" y="2167472"/>
              <a:ext cx="2254867" cy="2823374"/>
            </a:xfrm>
            <a:prstGeom prst="rect">
              <a:avLst/>
            </a:prstGeom>
            <a:solidFill>
              <a:srgbClr val="FFFFFF"/>
            </a:solidFill>
            <a:ln w="28575">
              <a:solidFill>
                <a:srgbClr val="000000"/>
              </a:solidFill>
              <a:miter lim="800000"/>
              <a:headEnd/>
              <a:tailEnd/>
            </a:ln>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36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47" name="Line 25">
              <a:extLst>
                <a:ext uri="{FF2B5EF4-FFF2-40B4-BE49-F238E27FC236}">
                  <a16:creationId xmlns:a16="http://schemas.microsoft.com/office/drawing/2014/main" id="{B922FB1F-8B1A-1843-A740-29E910EB3E97}"/>
                </a:ext>
              </a:extLst>
            </p:cNvPr>
            <p:cNvSpPr>
              <a:spLocks noChangeShapeType="1"/>
            </p:cNvSpPr>
            <p:nvPr/>
          </p:nvSpPr>
          <p:spPr bwMode="auto">
            <a:xfrm>
              <a:off x="8108956" y="2749010"/>
              <a:ext cx="2238254" cy="4821"/>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48" name="Text Box 26">
              <a:extLst>
                <a:ext uri="{FF2B5EF4-FFF2-40B4-BE49-F238E27FC236}">
                  <a16:creationId xmlns:a16="http://schemas.microsoft.com/office/drawing/2014/main" id="{BE3B5056-5F96-5946-AEC3-17140DB163F4}"/>
                </a:ext>
              </a:extLst>
            </p:cNvPr>
            <p:cNvSpPr txBox="1">
              <a:spLocks noChangeArrowheads="1"/>
            </p:cNvSpPr>
            <p:nvPr/>
          </p:nvSpPr>
          <p:spPr bwMode="auto">
            <a:xfrm>
              <a:off x="8376445" y="2832513"/>
              <a:ext cx="1703276" cy="73744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transport</a:t>
              </a:r>
            </a:p>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(UDP)</a:t>
              </a:r>
            </a:p>
          </p:txBody>
        </p:sp>
        <p:sp>
          <p:nvSpPr>
            <p:cNvPr id="149" name="Line 27">
              <a:extLst>
                <a:ext uri="{FF2B5EF4-FFF2-40B4-BE49-F238E27FC236}">
                  <a16:creationId xmlns:a16="http://schemas.microsoft.com/office/drawing/2014/main" id="{FF1A214D-FBCE-7342-8332-F3FA9C577B4A}"/>
                </a:ext>
              </a:extLst>
            </p:cNvPr>
            <p:cNvSpPr>
              <a:spLocks noChangeShapeType="1"/>
            </p:cNvSpPr>
            <p:nvPr/>
          </p:nvSpPr>
          <p:spPr bwMode="auto">
            <a:xfrm>
              <a:off x="8108201" y="3602458"/>
              <a:ext cx="2233387" cy="0"/>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51" name="Text Box 26">
              <a:extLst>
                <a:ext uri="{FF2B5EF4-FFF2-40B4-BE49-F238E27FC236}">
                  <a16:creationId xmlns:a16="http://schemas.microsoft.com/office/drawing/2014/main" id="{50D62C6A-4C80-854F-A4B8-723E99A5A7F0}"/>
                </a:ext>
              </a:extLst>
            </p:cNvPr>
            <p:cNvSpPr txBox="1">
              <a:spLocks noChangeArrowheads="1"/>
            </p:cNvSpPr>
            <p:nvPr/>
          </p:nvSpPr>
          <p:spPr bwMode="auto">
            <a:xfrm>
              <a:off x="8218436" y="4533100"/>
              <a:ext cx="2019294" cy="44027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physical</a:t>
              </a:r>
            </a:p>
          </p:txBody>
        </p:sp>
        <p:sp>
          <p:nvSpPr>
            <p:cNvPr id="152" name="Text Box 26">
              <a:extLst>
                <a:ext uri="{FF2B5EF4-FFF2-40B4-BE49-F238E27FC236}">
                  <a16:creationId xmlns:a16="http://schemas.microsoft.com/office/drawing/2014/main" id="{A79D3A45-C33B-7046-9088-A02FAACCA14B}"/>
                </a:ext>
              </a:extLst>
            </p:cNvPr>
            <p:cNvSpPr txBox="1">
              <a:spLocks noChangeArrowheads="1"/>
            </p:cNvSpPr>
            <p:nvPr/>
          </p:nvSpPr>
          <p:spPr bwMode="auto">
            <a:xfrm>
              <a:off x="8218436" y="4088345"/>
              <a:ext cx="2019294" cy="44027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link</a:t>
              </a:r>
            </a:p>
          </p:txBody>
        </p:sp>
        <p:sp>
          <p:nvSpPr>
            <p:cNvPr id="153" name="Text Box 26">
              <a:extLst>
                <a:ext uri="{FF2B5EF4-FFF2-40B4-BE49-F238E27FC236}">
                  <a16:creationId xmlns:a16="http://schemas.microsoft.com/office/drawing/2014/main" id="{F3520259-D4C5-3340-8000-3B8C746A7797}"/>
                </a:ext>
              </a:extLst>
            </p:cNvPr>
            <p:cNvSpPr txBox="1">
              <a:spLocks noChangeArrowheads="1"/>
            </p:cNvSpPr>
            <p:nvPr/>
          </p:nvSpPr>
          <p:spPr bwMode="auto">
            <a:xfrm>
              <a:off x="8218436" y="3646079"/>
              <a:ext cx="2019294" cy="39889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network (IP)</a:t>
              </a:r>
            </a:p>
          </p:txBody>
        </p:sp>
        <p:sp>
          <p:nvSpPr>
            <p:cNvPr id="155" name="Line 27">
              <a:extLst>
                <a:ext uri="{FF2B5EF4-FFF2-40B4-BE49-F238E27FC236}">
                  <a16:creationId xmlns:a16="http://schemas.microsoft.com/office/drawing/2014/main" id="{E1326351-38D1-A440-A7B8-5079367D54AC}"/>
                </a:ext>
              </a:extLst>
            </p:cNvPr>
            <p:cNvSpPr>
              <a:spLocks noChangeShapeType="1"/>
            </p:cNvSpPr>
            <p:nvPr/>
          </p:nvSpPr>
          <p:spPr bwMode="auto">
            <a:xfrm>
              <a:off x="8116255" y="4074895"/>
              <a:ext cx="2233388" cy="0"/>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56" name="Line 27">
              <a:extLst>
                <a:ext uri="{FF2B5EF4-FFF2-40B4-BE49-F238E27FC236}">
                  <a16:creationId xmlns:a16="http://schemas.microsoft.com/office/drawing/2014/main" id="{891B0B5D-A14D-1A40-B291-CC1A04A094FC}"/>
                </a:ext>
              </a:extLst>
            </p:cNvPr>
            <p:cNvSpPr>
              <a:spLocks noChangeShapeType="1"/>
            </p:cNvSpPr>
            <p:nvPr/>
          </p:nvSpPr>
          <p:spPr bwMode="auto">
            <a:xfrm>
              <a:off x="8111389" y="4528049"/>
              <a:ext cx="2233388" cy="0"/>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74" name="Text Box 26">
              <a:extLst>
                <a:ext uri="{FF2B5EF4-FFF2-40B4-BE49-F238E27FC236}">
                  <a16:creationId xmlns:a16="http://schemas.microsoft.com/office/drawing/2014/main" id="{D8A757BB-1762-8B47-A046-060F718CBC6B}"/>
                </a:ext>
              </a:extLst>
            </p:cNvPr>
            <p:cNvSpPr txBox="1">
              <a:spLocks noChangeArrowheads="1"/>
            </p:cNvSpPr>
            <p:nvPr/>
          </p:nvSpPr>
          <p:spPr bwMode="auto">
            <a:xfrm>
              <a:off x="8179440" y="2284368"/>
              <a:ext cx="2019294" cy="39889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application</a:t>
              </a:r>
            </a:p>
          </p:txBody>
        </p:sp>
      </p:grpSp>
      <p:sp>
        <p:nvSpPr>
          <p:cNvPr id="114" name="Title 1">
            <a:extLst>
              <a:ext uri="{FF2B5EF4-FFF2-40B4-BE49-F238E27FC236}">
                <a16:creationId xmlns:a16="http://schemas.microsoft.com/office/drawing/2014/main" id="{1464CB5C-96D6-3645-94B5-DB9FA70972D2}"/>
              </a:ext>
            </a:extLst>
          </p:cNvPr>
          <p:cNvSpPr>
            <a:spLocks noGrp="1"/>
          </p:cNvSpPr>
          <p:nvPr>
            <p:ph type="title"/>
          </p:nvPr>
        </p:nvSpPr>
        <p:spPr>
          <a:xfrm>
            <a:off x="798690" y="289325"/>
            <a:ext cx="11100625" cy="894622"/>
          </a:xfrm>
        </p:spPr>
        <p:txBody>
          <a:bodyPr>
            <a:normAutofit/>
          </a:bodyPr>
          <a:lstStyle/>
          <a:p>
            <a:r>
              <a:rPr lang="en-US" sz="4400" dirty="0"/>
              <a:t>UDP: Transport Layer Actions</a:t>
            </a:r>
          </a:p>
        </p:txBody>
      </p:sp>
      <p:cxnSp>
        <p:nvCxnSpPr>
          <p:cNvPr id="10" name="Straight Connector 9">
            <a:extLst>
              <a:ext uri="{FF2B5EF4-FFF2-40B4-BE49-F238E27FC236}">
                <a16:creationId xmlns:a16="http://schemas.microsoft.com/office/drawing/2014/main" id="{19E97DC1-5C01-E843-A657-ADC5FEA14075}"/>
              </a:ext>
            </a:extLst>
          </p:cNvPr>
          <p:cNvCxnSpPr>
            <a:cxnSpLocks/>
            <a:stCxn id="151" idx="2"/>
          </p:cNvCxnSpPr>
          <p:nvPr/>
        </p:nvCxnSpPr>
        <p:spPr>
          <a:xfrm flipH="1">
            <a:off x="7972023" y="4973372"/>
            <a:ext cx="1473513" cy="47439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9C57AC1A-9B60-DC47-A97D-E9C39D845828}"/>
              </a:ext>
            </a:extLst>
          </p:cNvPr>
          <p:cNvCxnSpPr>
            <a:cxnSpLocks/>
          </p:cNvCxnSpPr>
          <p:nvPr/>
        </p:nvCxnSpPr>
        <p:spPr>
          <a:xfrm>
            <a:off x="2578811" y="5062556"/>
            <a:ext cx="1582832" cy="30261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71" name="Freeform 296">
            <a:extLst>
              <a:ext uri="{FF2B5EF4-FFF2-40B4-BE49-F238E27FC236}">
                <a16:creationId xmlns:a16="http://schemas.microsoft.com/office/drawing/2014/main" id="{06DFDE96-5B04-984C-B72D-22D074DF3E82}"/>
              </a:ext>
            </a:extLst>
          </p:cNvPr>
          <p:cNvSpPr>
            <a:spLocks/>
          </p:cNvSpPr>
          <p:nvPr/>
        </p:nvSpPr>
        <p:spPr bwMode="auto">
          <a:xfrm>
            <a:off x="4062521" y="4965666"/>
            <a:ext cx="4036903" cy="1028731"/>
          </a:xfrm>
          <a:custGeom>
            <a:avLst/>
            <a:gdLst>
              <a:gd name="T0" fmla="*/ 2147483647 w 1877"/>
              <a:gd name="T1" fmla="*/ 2147483647 h 917"/>
              <a:gd name="T2" fmla="*/ 2147483647 w 1877"/>
              <a:gd name="T3" fmla="*/ 2147483647 h 917"/>
              <a:gd name="T4" fmla="*/ 2147483647 w 1877"/>
              <a:gd name="T5" fmla="*/ 2147483647 h 917"/>
              <a:gd name="T6" fmla="*/ 2147483647 w 1877"/>
              <a:gd name="T7" fmla="*/ 2147483647 h 917"/>
              <a:gd name="T8" fmla="*/ 2147483647 w 1877"/>
              <a:gd name="T9" fmla="*/ 2147483647 h 917"/>
              <a:gd name="T10" fmla="*/ 2147483647 w 1877"/>
              <a:gd name="T11" fmla="*/ 2147483647 h 917"/>
              <a:gd name="T12" fmla="*/ 2147483647 w 1877"/>
              <a:gd name="T13" fmla="*/ 2147483647 h 917"/>
              <a:gd name="T14" fmla="*/ 2147483647 w 1877"/>
              <a:gd name="T15" fmla="*/ 2147483647 h 917"/>
              <a:gd name="T16" fmla="*/ 2147483647 w 1877"/>
              <a:gd name="T17" fmla="*/ 2147483647 h 917"/>
              <a:gd name="T18" fmla="*/ 2147483647 w 1877"/>
              <a:gd name="T19" fmla="*/ 2147483647 h 917"/>
              <a:gd name="T20" fmla="*/ 2147483647 w 1877"/>
              <a:gd name="T21" fmla="*/ 2147483647 h 917"/>
              <a:gd name="T22" fmla="*/ 2147483647 w 1877"/>
              <a:gd name="T23" fmla="*/ 2147483647 h 917"/>
              <a:gd name="T24" fmla="*/ 2147483647 w 1877"/>
              <a:gd name="T25" fmla="*/ 2147483647 h 917"/>
              <a:gd name="T26" fmla="*/ 2147483647 w 1877"/>
              <a:gd name="T27" fmla="*/ 2147483647 h 917"/>
              <a:gd name="T28" fmla="*/ 2147483647 w 1877"/>
              <a:gd name="T29" fmla="*/ 2147483647 h 917"/>
              <a:gd name="T30" fmla="*/ 2147483647 w 1877"/>
              <a:gd name="T31" fmla="*/ 2147483647 h 91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877"/>
              <a:gd name="T49" fmla="*/ 0 h 917"/>
              <a:gd name="T50" fmla="*/ 1877 w 1877"/>
              <a:gd name="T51" fmla="*/ 917 h 917"/>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877" h="917">
                <a:moveTo>
                  <a:pt x="889" y="23"/>
                </a:moveTo>
                <a:cubicBezTo>
                  <a:pt x="804" y="39"/>
                  <a:pt x="771" y="98"/>
                  <a:pt x="692" y="109"/>
                </a:cubicBezTo>
                <a:cubicBezTo>
                  <a:pt x="613" y="120"/>
                  <a:pt x="511" y="81"/>
                  <a:pt x="415" y="91"/>
                </a:cubicBezTo>
                <a:cubicBezTo>
                  <a:pt x="319" y="101"/>
                  <a:pt x="174" y="126"/>
                  <a:pt x="112" y="170"/>
                </a:cubicBezTo>
                <a:cubicBezTo>
                  <a:pt x="51" y="214"/>
                  <a:pt x="66" y="294"/>
                  <a:pt x="50" y="353"/>
                </a:cubicBezTo>
                <a:cubicBezTo>
                  <a:pt x="34" y="412"/>
                  <a:pt x="0" y="479"/>
                  <a:pt x="14" y="528"/>
                </a:cubicBezTo>
                <a:cubicBezTo>
                  <a:pt x="29" y="577"/>
                  <a:pt x="57" y="608"/>
                  <a:pt x="139" y="650"/>
                </a:cubicBezTo>
                <a:cubicBezTo>
                  <a:pt x="221" y="692"/>
                  <a:pt x="372" y="742"/>
                  <a:pt x="505" y="781"/>
                </a:cubicBezTo>
                <a:cubicBezTo>
                  <a:pt x="638" y="820"/>
                  <a:pt x="789" y="866"/>
                  <a:pt x="933" y="886"/>
                </a:cubicBezTo>
                <a:cubicBezTo>
                  <a:pt x="1077" y="906"/>
                  <a:pt x="1246" y="917"/>
                  <a:pt x="1370" y="901"/>
                </a:cubicBezTo>
                <a:cubicBezTo>
                  <a:pt x="1494" y="885"/>
                  <a:pt x="1594" y="839"/>
                  <a:pt x="1676" y="793"/>
                </a:cubicBezTo>
                <a:cubicBezTo>
                  <a:pt x="1758" y="747"/>
                  <a:pt x="1843" y="720"/>
                  <a:pt x="1860" y="624"/>
                </a:cubicBezTo>
                <a:cubicBezTo>
                  <a:pt x="1877" y="528"/>
                  <a:pt x="1835" y="306"/>
                  <a:pt x="1776" y="219"/>
                </a:cubicBezTo>
                <a:cubicBezTo>
                  <a:pt x="1717" y="132"/>
                  <a:pt x="1599" y="134"/>
                  <a:pt x="1503" y="100"/>
                </a:cubicBezTo>
                <a:cubicBezTo>
                  <a:pt x="1407" y="66"/>
                  <a:pt x="1302" y="26"/>
                  <a:pt x="1200" y="13"/>
                </a:cubicBezTo>
                <a:cubicBezTo>
                  <a:pt x="1098" y="0"/>
                  <a:pt x="974" y="7"/>
                  <a:pt x="889" y="23"/>
                </a:cubicBezTo>
                <a:close/>
              </a:path>
            </a:pathLst>
          </a:custGeom>
          <a:solidFill>
            <a:srgbClr val="9CDFF9"/>
          </a:solidFill>
          <a:ln>
            <a:noFill/>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000000"/>
              </a:solidFill>
              <a:effectLst/>
              <a:uLnTx/>
              <a:uFillTx/>
              <a:latin typeface="Calibri"/>
              <a:ea typeface="ＭＳ Ｐゴシック" panose="020B0600070205080204" pitchFamily="34" charset="-128"/>
              <a:cs typeface="Arial"/>
            </a:endParaRPr>
          </a:p>
        </p:txBody>
      </p:sp>
      <p:sp>
        <p:nvSpPr>
          <p:cNvPr id="163" name="Freeform 70">
            <a:extLst>
              <a:ext uri="{FF2B5EF4-FFF2-40B4-BE49-F238E27FC236}">
                <a16:creationId xmlns:a16="http://schemas.microsoft.com/office/drawing/2014/main" id="{93CF945F-B7C1-9B4F-9438-D2DF7708E687}"/>
              </a:ext>
            </a:extLst>
          </p:cNvPr>
          <p:cNvSpPr>
            <a:spLocks/>
          </p:cNvSpPr>
          <p:nvPr/>
        </p:nvSpPr>
        <p:spPr bwMode="auto">
          <a:xfrm>
            <a:off x="854349" y="2256655"/>
            <a:ext cx="846644" cy="2922199"/>
          </a:xfrm>
          <a:custGeom>
            <a:avLst/>
            <a:gdLst>
              <a:gd name="T0" fmla="*/ 0 w 348"/>
              <a:gd name="T1" fmla="*/ 2147483647 h 1312"/>
              <a:gd name="T2" fmla="*/ 2147483647 w 348"/>
              <a:gd name="T3" fmla="*/ 0 h 1312"/>
              <a:gd name="T4" fmla="*/ 2147483647 w 348"/>
              <a:gd name="T5" fmla="*/ 2147483647 h 1312"/>
              <a:gd name="T6" fmla="*/ 2147483647 w 348"/>
              <a:gd name="T7" fmla="*/ 2147483647 h 1312"/>
              <a:gd name="T8" fmla="*/ 0 w 348"/>
              <a:gd name="T9" fmla="*/ 2147483647 h 13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48" h="1312">
                <a:moveTo>
                  <a:pt x="0" y="1306"/>
                </a:moveTo>
                <a:lnTo>
                  <a:pt x="348" y="0"/>
                </a:lnTo>
                <a:lnTo>
                  <a:pt x="342" y="1258"/>
                </a:lnTo>
                <a:lnTo>
                  <a:pt x="180" y="1312"/>
                </a:lnTo>
                <a:lnTo>
                  <a:pt x="0" y="1306"/>
                </a:lnTo>
                <a:close/>
              </a:path>
            </a:pathLst>
          </a:custGeom>
          <a:gradFill rotWithShape="1">
            <a:gsLst>
              <a:gs pos="0">
                <a:srgbClr val="FFFFFF"/>
              </a:gs>
              <a:gs pos="100000">
                <a:srgbClr val="B2B2B2"/>
              </a:gs>
            </a:gsLst>
            <a:lin ang="0" scaled="1"/>
          </a:gradFill>
          <a:ln w="9525">
            <a:solidFill>
              <a:srgbClr val="DDDDDD"/>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164" name="Group 163">
            <a:extLst>
              <a:ext uri="{FF2B5EF4-FFF2-40B4-BE49-F238E27FC236}">
                <a16:creationId xmlns:a16="http://schemas.microsoft.com/office/drawing/2014/main" id="{AA415DCF-A2D2-344B-9A45-F3F58006C5EE}"/>
              </a:ext>
            </a:extLst>
          </p:cNvPr>
          <p:cNvGrpSpPr/>
          <p:nvPr/>
        </p:nvGrpSpPr>
        <p:grpSpPr>
          <a:xfrm>
            <a:off x="1687770" y="2167472"/>
            <a:ext cx="2131701" cy="2912558"/>
            <a:chOff x="8091785" y="2078288"/>
            <a:chExt cx="2364905" cy="2912558"/>
          </a:xfrm>
        </p:grpSpPr>
        <p:sp>
          <p:nvSpPr>
            <p:cNvPr id="165" name="Rectangle 23">
              <a:extLst>
                <a:ext uri="{FF2B5EF4-FFF2-40B4-BE49-F238E27FC236}">
                  <a16:creationId xmlns:a16="http://schemas.microsoft.com/office/drawing/2014/main" id="{20790EF2-7EC4-BF46-AE61-5F193F0894CD}"/>
                </a:ext>
              </a:extLst>
            </p:cNvPr>
            <p:cNvSpPr>
              <a:spLocks noChangeArrowheads="1"/>
            </p:cNvSpPr>
            <p:nvPr/>
          </p:nvSpPr>
          <p:spPr bwMode="auto">
            <a:xfrm>
              <a:off x="8179440" y="2078288"/>
              <a:ext cx="2277250" cy="2799267"/>
            </a:xfrm>
            <a:prstGeom prst="rect">
              <a:avLst/>
            </a:prstGeom>
            <a:solidFill>
              <a:srgbClr val="00009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36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66" name="Rectangle 24">
              <a:extLst>
                <a:ext uri="{FF2B5EF4-FFF2-40B4-BE49-F238E27FC236}">
                  <a16:creationId xmlns:a16="http://schemas.microsoft.com/office/drawing/2014/main" id="{DF6E9285-B785-804B-BB24-0405637B9911}"/>
                </a:ext>
              </a:extLst>
            </p:cNvPr>
            <p:cNvSpPr>
              <a:spLocks noChangeArrowheads="1"/>
            </p:cNvSpPr>
            <p:nvPr/>
          </p:nvSpPr>
          <p:spPr bwMode="auto">
            <a:xfrm>
              <a:off x="8091785" y="2167472"/>
              <a:ext cx="2254867" cy="2823374"/>
            </a:xfrm>
            <a:prstGeom prst="rect">
              <a:avLst/>
            </a:prstGeom>
            <a:solidFill>
              <a:srgbClr val="FFFFFF"/>
            </a:solidFill>
            <a:ln w="28575">
              <a:solidFill>
                <a:srgbClr val="000000"/>
              </a:solidFill>
              <a:miter lim="800000"/>
              <a:headEnd/>
              <a:tailEnd/>
            </a:ln>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36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67" name="Line 25">
              <a:extLst>
                <a:ext uri="{FF2B5EF4-FFF2-40B4-BE49-F238E27FC236}">
                  <a16:creationId xmlns:a16="http://schemas.microsoft.com/office/drawing/2014/main" id="{C2F7FFF2-43B5-A648-8DB9-1244002B1EED}"/>
                </a:ext>
              </a:extLst>
            </p:cNvPr>
            <p:cNvSpPr>
              <a:spLocks noChangeShapeType="1"/>
            </p:cNvSpPr>
            <p:nvPr/>
          </p:nvSpPr>
          <p:spPr bwMode="auto">
            <a:xfrm>
              <a:off x="8108956" y="2749010"/>
              <a:ext cx="2238254" cy="4821"/>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68" name="Text Box 26">
              <a:extLst>
                <a:ext uri="{FF2B5EF4-FFF2-40B4-BE49-F238E27FC236}">
                  <a16:creationId xmlns:a16="http://schemas.microsoft.com/office/drawing/2014/main" id="{38AC5752-2E10-AE4C-AE2E-F2F12589ABF6}"/>
                </a:ext>
              </a:extLst>
            </p:cNvPr>
            <p:cNvSpPr txBox="1">
              <a:spLocks noChangeArrowheads="1"/>
            </p:cNvSpPr>
            <p:nvPr/>
          </p:nvSpPr>
          <p:spPr bwMode="auto">
            <a:xfrm>
              <a:off x="8376445" y="2832513"/>
              <a:ext cx="1703276" cy="73744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transport</a:t>
              </a:r>
            </a:p>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(UDP)</a:t>
              </a:r>
            </a:p>
          </p:txBody>
        </p:sp>
        <p:sp>
          <p:nvSpPr>
            <p:cNvPr id="169" name="Line 27">
              <a:extLst>
                <a:ext uri="{FF2B5EF4-FFF2-40B4-BE49-F238E27FC236}">
                  <a16:creationId xmlns:a16="http://schemas.microsoft.com/office/drawing/2014/main" id="{E6411346-D908-6048-94E9-4C9C6A9C97BF}"/>
                </a:ext>
              </a:extLst>
            </p:cNvPr>
            <p:cNvSpPr>
              <a:spLocks noChangeShapeType="1"/>
            </p:cNvSpPr>
            <p:nvPr/>
          </p:nvSpPr>
          <p:spPr bwMode="auto">
            <a:xfrm>
              <a:off x="8121121" y="3602458"/>
              <a:ext cx="2233388" cy="0"/>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70" name="Text Box 26">
              <a:extLst>
                <a:ext uri="{FF2B5EF4-FFF2-40B4-BE49-F238E27FC236}">
                  <a16:creationId xmlns:a16="http://schemas.microsoft.com/office/drawing/2014/main" id="{2BD45E5F-4032-7A44-91A7-D2ED37DE30B7}"/>
                </a:ext>
              </a:extLst>
            </p:cNvPr>
            <p:cNvSpPr txBox="1">
              <a:spLocks noChangeArrowheads="1"/>
            </p:cNvSpPr>
            <p:nvPr/>
          </p:nvSpPr>
          <p:spPr bwMode="auto">
            <a:xfrm>
              <a:off x="8218436" y="4533100"/>
              <a:ext cx="2019294" cy="44027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physical</a:t>
              </a:r>
            </a:p>
          </p:txBody>
        </p:sp>
        <p:sp>
          <p:nvSpPr>
            <p:cNvPr id="171" name="Text Box 26">
              <a:extLst>
                <a:ext uri="{FF2B5EF4-FFF2-40B4-BE49-F238E27FC236}">
                  <a16:creationId xmlns:a16="http://schemas.microsoft.com/office/drawing/2014/main" id="{067129BD-4E72-804E-9941-0CFB2ABB0A6B}"/>
                </a:ext>
              </a:extLst>
            </p:cNvPr>
            <p:cNvSpPr txBox="1">
              <a:spLocks noChangeArrowheads="1"/>
            </p:cNvSpPr>
            <p:nvPr/>
          </p:nvSpPr>
          <p:spPr bwMode="auto">
            <a:xfrm>
              <a:off x="8218436" y="4088345"/>
              <a:ext cx="2019294" cy="44027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link</a:t>
              </a:r>
            </a:p>
          </p:txBody>
        </p:sp>
        <p:sp>
          <p:nvSpPr>
            <p:cNvPr id="172" name="Text Box 26">
              <a:extLst>
                <a:ext uri="{FF2B5EF4-FFF2-40B4-BE49-F238E27FC236}">
                  <a16:creationId xmlns:a16="http://schemas.microsoft.com/office/drawing/2014/main" id="{586097BE-C9CD-2B44-A610-13D1A1572A56}"/>
                </a:ext>
              </a:extLst>
            </p:cNvPr>
            <p:cNvSpPr txBox="1">
              <a:spLocks noChangeArrowheads="1"/>
            </p:cNvSpPr>
            <p:nvPr/>
          </p:nvSpPr>
          <p:spPr bwMode="auto">
            <a:xfrm>
              <a:off x="8218436" y="3646079"/>
              <a:ext cx="2019294" cy="73744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network (IP)</a:t>
              </a:r>
            </a:p>
          </p:txBody>
        </p:sp>
        <p:sp>
          <p:nvSpPr>
            <p:cNvPr id="173" name="Line 27">
              <a:extLst>
                <a:ext uri="{FF2B5EF4-FFF2-40B4-BE49-F238E27FC236}">
                  <a16:creationId xmlns:a16="http://schemas.microsoft.com/office/drawing/2014/main" id="{9A1DE5DC-7E6A-4747-9541-02B87C77AC36}"/>
                </a:ext>
              </a:extLst>
            </p:cNvPr>
            <p:cNvSpPr>
              <a:spLocks noChangeShapeType="1"/>
            </p:cNvSpPr>
            <p:nvPr/>
          </p:nvSpPr>
          <p:spPr bwMode="auto">
            <a:xfrm>
              <a:off x="8116255" y="4074895"/>
              <a:ext cx="2233388" cy="0"/>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74" name="Line 27">
              <a:extLst>
                <a:ext uri="{FF2B5EF4-FFF2-40B4-BE49-F238E27FC236}">
                  <a16:creationId xmlns:a16="http://schemas.microsoft.com/office/drawing/2014/main" id="{9B2D570F-120B-6D41-8FE2-002A2DC1204D}"/>
                </a:ext>
              </a:extLst>
            </p:cNvPr>
            <p:cNvSpPr>
              <a:spLocks noChangeShapeType="1"/>
            </p:cNvSpPr>
            <p:nvPr/>
          </p:nvSpPr>
          <p:spPr bwMode="auto">
            <a:xfrm>
              <a:off x="8111389" y="4528049"/>
              <a:ext cx="2233388" cy="0"/>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75" name="Text Box 26">
              <a:extLst>
                <a:ext uri="{FF2B5EF4-FFF2-40B4-BE49-F238E27FC236}">
                  <a16:creationId xmlns:a16="http://schemas.microsoft.com/office/drawing/2014/main" id="{3C035217-7FD4-6C48-AB72-7561321B3669}"/>
                </a:ext>
              </a:extLst>
            </p:cNvPr>
            <p:cNvSpPr txBox="1">
              <a:spLocks noChangeArrowheads="1"/>
            </p:cNvSpPr>
            <p:nvPr/>
          </p:nvSpPr>
          <p:spPr bwMode="auto">
            <a:xfrm>
              <a:off x="8179440" y="2284368"/>
              <a:ext cx="2019294" cy="39889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application</a:t>
              </a:r>
            </a:p>
          </p:txBody>
        </p:sp>
      </p:grpSp>
      <p:grpSp>
        <p:nvGrpSpPr>
          <p:cNvPr id="176" name="Group 175">
            <a:extLst>
              <a:ext uri="{FF2B5EF4-FFF2-40B4-BE49-F238E27FC236}">
                <a16:creationId xmlns:a16="http://schemas.microsoft.com/office/drawing/2014/main" id="{7C64A43A-1B07-3348-A5EB-9B76F69646C0}"/>
              </a:ext>
            </a:extLst>
          </p:cNvPr>
          <p:cNvGrpSpPr/>
          <p:nvPr/>
        </p:nvGrpSpPr>
        <p:grpSpPr>
          <a:xfrm>
            <a:off x="500734" y="4943580"/>
            <a:ext cx="1026523" cy="597153"/>
            <a:chOff x="7493876" y="2774731"/>
            <a:chExt cx="1481958" cy="894622"/>
          </a:xfrm>
        </p:grpSpPr>
        <p:sp>
          <p:nvSpPr>
            <p:cNvPr id="177" name="Freeform 176">
              <a:extLst>
                <a:ext uri="{FF2B5EF4-FFF2-40B4-BE49-F238E27FC236}">
                  <a16:creationId xmlns:a16="http://schemas.microsoft.com/office/drawing/2014/main" id="{0DB8B5ED-7F25-B645-878C-116DE6CD5EA4}"/>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                   </a:t>
              </a:r>
            </a:p>
          </p:txBody>
        </p:sp>
        <p:sp>
          <p:nvSpPr>
            <p:cNvPr id="178" name="Oval 177">
              <a:extLst>
                <a:ext uri="{FF2B5EF4-FFF2-40B4-BE49-F238E27FC236}">
                  <a16:creationId xmlns:a16="http://schemas.microsoft.com/office/drawing/2014/main" id="{AFB4D1D4-1D5D-7C46-A31B-48B19CA0A812}"/>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              </a:t>
              </a:r>
            </a:p>
          </p:txBody>
        </p:sp>
        <p:grpSp>
          <p:nvGrpSpPr>
            <p:cNvPr id="179" name="Group 178">
              <a:extLst>
                <a:ext uri="{FF2B5EF4-FFF2-40B4-BE49-F238E27FC236}">
                  <a16:creationId xmlns:a16="http://schemas.microsoft.com/office/drawing/2014/main" id="{8D1FB4E3-A216-1446-87E1-A06F139F800A}"/>
                </a:ext>
              </a:extLst>
            </p:cNvPr>
            <p:cNvGrpSpPr/>
            <p:nvPr/>
          </p:nvGrpSpPr>
          <p:grpSpPr>
            <a:xfrm>
              <a:off x="7713663" y="2848339"/>
              <a:ext cx="1042107" cy="425543"/>
              <a:chOff x="7786941" y="2884917"/>
              <a:chExt cx="897649" cy="353919"/>
            </a:xfrm>
          </p:grpSpPr>
          <p:sp>
            <p:nvSpPr>
              <p:cNvPr id="180" name="Freeform 179">
                <a:extLst>
                  <a:ext uri="{FF2B5EF4-FFF2-40B4-BE49-F238E27FC236}">
                    <a16:creationId xmlns:a16="http://schemas.microsoft.com/office/drawing/2014/main" id="{2B930530-1BA2-8049-A625-480A1F84B912}"/>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81" name="Freeform 180">
                <a:extLst>
                  <a:ext uri="{FF2B5EF4-FFF2-40B4-BE49-F238E27FC236}">
                    <a16:creationId xmlns:a16="http://schemas.microsoft.com/office/drawing/2014/main" id="{C5B65EDD-F107-4D4D-8254-28F27CB33550}"/>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95" name="Freeform 194">
                <a:extLst>
                  <a:ext uri="{FF2B5EF4-FFF2-40B4-BE49-F238E27FC236}">
                    <a16:creationId xmlns:a16="http://schemas.microsoft.com/office/drawing/2014/main" id="{052D8468-97DE-CD48-9220-0D7B5D1582BB}"/>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96" name="Freeform 195">
                <a:extLst>
                  <a:ext uri="{FF2B5EF4-FFF2-40B4-BE49-F238E27FC236}">
                    <a16:creationId xmlns:a16="http://schemas.microsoft.com/office/drawing/2014/main" id="{CD0FBE04-ADDE-184C-8DFE-2575EA709AD8}"/>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grpSp>
      <p:grpSp>
        <p:nvGrpSpPr>
          <p:cNvPr id="197" name="Group 149">
            <a:extLst>
              <a:ext uri="{FF2B5EF4-FFF2-40B4-BE49-F238E27FC236}">
                <a16:creationId xmlns:a16="http://schemas.microsoft.com/office/drawing/2014/main" id="{1F890155-D0B7-364C-891D-EC128001048E}"/>
              </a:ext>
            </a:extLst>
          </p:cNvPr>
          <p:cNvGrpSpPr>
            <a:grpSpLocks/>
          </p:cNvGrpSpPr>
          <p:nvPr/>
        </p:nvGrpSpPr>
        <p:grpSpPr bwMode="auto">
          <a:xfrm>
            <a:off x="2462207" y="2756023"/>
            <a:ext cx="412750" cy="158750"/>
            <a:chOff x="1287" y="2524"/>
            <a:chExt cx="260" cy="100"/>
          </a:xfrm>
        </p:grpSpPr>
        <p:sp>
          <p:nvSpPr>
            <p:cNvPr id="198" name="Rectangle 73">
              <a:extLst>
                <a:ext uri="{FF2B5EF4-FFF2-40B4-BE49-F238E27FC236}">
                  <a16:creationId xmlns:a16="http://schemas.microsoft.com/office/drawing/2014/main" id="{590049C7-843C-1B4A-89F9-80D6028F7F02}"/>
                </a:ext>
              </a:extLst>
            </p:cNvPr>
            <p:cNvSpPr>
              <a:spLocks noChangeArrowheads="1"/>
            </p:cNvSpPr>
            <p:nvPr/>
          </p:nvSpPr>
          <p:spPr bwMode="auto">
            <a:xfrm>
              <a:off x="1287" y="2524"/>
              <a:ext cx="260" cy="100"/>
            </a:xfrm>
            <a:prstGeom prst="rect">
              <a:avLst/>
            </a:prstGeom>
            <a:solidFill>
              <a:srgbClr val="FFFF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99" name="Rectangle 74">
              <a:extLst>
                <a:ext uri="{FF2B5EF4-FFF2-40B4-BE49-F238E27FC236}">
                  <a16:creationId xmlns:a16="http://schemas.microsoft.com/office/drawing/2014/main" id="{060ED392-F3E2-5445-9D40-5D86C1A7E8FA}"/>
                </a:ext>
              </a:extLst>
            </p:cNvPr>
            <p:cNvSpPr>
              <a:spLocks noChangeArrowheads="1"/>
            </p:cNvSpPr>
            <p:nvPr/>
          </p:nvSpPr>
          <p:spPr bwMode="auto">
            <a:xfrm>
              <a:off x="1338" y="2537"/>
              <a:ext cx="155" cy="76"/>
            </a:xfrm>
            <a:prstGeom prst="rect">
              <a:avLst/>
            </a:prstGeom>
            <a:solidFill>
              <a:srgbClr val="FFFFFF"/>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00" name="Rectangle 75">
              <a:extLst>
                <a:ext uri="{FF2B5EF4-FFF2-40B4-BE49-F238E27FC236}">
                  <a16:creationId xmlns:a16="http://schemas.microsoft.com/office/drawing/2014/main" id="{33BE5C08-8C7C-7149-875A-3BD200DF748C}"/>
                </a:ext>
              </a:extLst>
            </p:cNvPr>
            <p:cNvSpPr>
              <a:spLocks noChangeArrowheads="1"/>
            </p:cNvSpPr>
            <p:nvPr/>
          </p:nvSpPr>
          <p:spPr bwMode="auto">
            <a:xfrm>
              <a:off x="1503" y="2582"/>
              <a:ext cx="27" cy="27"/>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01" name="Rectangle 129">
              <a:extLst>
                <a:ext uri="{FF2B5EF4-FFF2-40B4-BE49-F238E27FC236}">
                  <a16:creationId xmlns:a16="http://schemas.microsoft.com/office/drawing/2014/main" id="{0140B062-405E-0A48-ABA2-65AE09DF9CCF}"/>
                </a:ext>
              </a:extLst>
            </p:cNvPr>
            <p:cNvSpPr>
              <a:spLocks noChangeArrowheads="1"/>
            </p:cNvSpPr>
            <p:nvPr/>
          </p:nvSpPr>
          <p:spPr bwMode="auto">
            <a:xfrm>
              <a:off x="1298" y="2583"/>
              <a:ext cx="27" cy="27"/>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grpSp>
        <p:nvGrpSpPr>
          <p:cNvPr id="85" name="Group 149">
            <a:extLst>
              <a:ext uri="{FF2B5EF4-FFF2-40B4-BE49-F238E27FC236}">
                <a16:creationId xmlns:a16="http://schemas.microsoft.com/office/drawing/2014/main" id="{2BE2291A-54C4-114A-8062-D743A8CDF9EC}"/>
              </a:ext>
            </a:extLst>
          </p:cNvPr>
          <p:cNvGrpSpPr>
            <a:grpSpLocks/>
          </p:cNvGrpSpPr>
          <p:nvPr/>
        </p:nvGrpSpPr>
        <p:grpSpPr bwMode="auto">
          <a:xfrm>
            <a:off x="9681144" y="2673610"/>
            <a:ext cx="412750" cy="158750"/>
            <a:chOff x="1287" y="2524"/>
            <a:chExt cx="260" cy="100"/>
          </a:xfrm>
        </p:grpSpPr>
        <p:sp>
          <p:nvSpPr>
            <p:cNvPr id="86" name="Rectangle 73">
              <a:extLst>
                <a:ext uri="{FF2B5EF4-FFF2-40B4-BE49-F238E27FC236}">
                  <a16:creationId xmlns:a16="http://schemas.microsoft.com/office/drawing/2014/main" id="{A98E76A7-87AD-8242-988E-0E4DFC2782A9}"/>
                </a:ext>
              </a:extLst>
            </p:cNvPr>
            <p:cNvSpPr>
              <a:spLocks noChangeArrowheads="1"/>
            </p:cNvSpPr>
            <p:nvPr/>
          </p:nvSpPr>
          <p:spPr bwMode="auto">
            <a:xfrm>
              <a:off x="1287" y="2524"/>
              <a:ext cx="260" cy="100"/>
            </a:xfrm>
            <a:prstGeom prst="rect">
              <a:avLst/>
            </a:prstGeom>
            <a:solidFill>
              <a:srgbClr val="FFFF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87" name="Rectangle 74">
              <a:extLst>
                <a:ext uri="{FF2B5EF4-FFF2-40B4-BE49-F238E27FC236}">
                  <a16:creationId xmlns:a16="http://schemas.microsoft.com/office/drawing/2014/main" id="{05A0AED4-CB55-8B44-A573-91C3CC5195FE}"/>
                </a:ext>
              </a:extLst>
            </p:cNvPr>
            <p:cNvSpPr>
              <a:spLocks noChangeArrowheads="1"/>
            </p:cNvSpPr>
            <p:nvPr/>
          </p:nvSpPr>
          <p:spPr bwMode="auto">
            <a:xfrm>
              <a:off x="1338" y="2537"/>
              <a:ext cx="155" cy="76"/>
            </a:xfrm>
            <a:prstGeom prst="rect">
              <a:avLst/>
            </a:prstGeom>
            <a:solidFill>
              <a:srgbClr val="FFFFFF"/>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88" name="Rectangle 75">
              <a:extLst>
                <a:ext uri="{FF2B5EF4-FFF2-40B4-BE49-F238E27FC236}">
                  <a16:creationId xmlns:a16="http://schemas.microsoft.com/office/drawing/2014/main" id="{E473A3B0-4DB9-E148-95E3-5518DB468C96}"/>
                </a:ext>
              </a:extLst>
            </p:cNvPr>
            <p:cNvSpPr>
              <a:spLocks noChangeArrowheads="1"/>
            </p:cNvSpPr>
            <p:nvPr/>
          </p:nvSpPr>
          <p:spPr bwMode="auto">
            <a:xfrm>
              <a:off x="1503" y="2582"/>
              <a:ext cx="27" cy="27"/>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89" name="Rectangle 129">
              <a:extLst>
                <a:ext uri="{FF2B5EF4-FFF2-40B4-BE49-F238E27FC236}">
                  <a16:creationId xmlns:a16="http://schemas.microsoft.com/office/drawing/2014/main" id="{E9ED0EE1-76D9-D04D-8893-5E36E5A75578}"/>
                </a:ext>
              </a:extLst>
            </p:cNvPr>
            <p:cNvSpPr>
              <a:spLocks noChangeArrowheads="1"/>
            </p:cNvSpPr>
            <p:nvPr/>
          </p:nvSpPr>
          <p:spPr bwMode="auto">
            <a:xfrm>
              <a:off x="1298" y="2583"/>
              <a:ext cx="27" cy="27"/>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90" name="Slide Number Placeholder 2">
            <a:extLst>
              <a:ext uri="{FF2B5EF4-FFF2-40B4-BE49-F238E27FC236}">
                <a16:creationId xmlns:a16="http://schemas.microsoft.com/office/drawing/2014/main" id="{1B520EE5-2EFC-4746-B182-97170136E2D8}"/>
              </a:ext>
            </a:extLst>
          </p:cNvPr>
          <p:cNvSpPr>
            <a:spLocks noGrp="1"/>
          </p:cNvSpPr>
          <p:nvPr>
            <p:ph type="sldNum" sz="quarter" idx="4"/>
          </p:nvPr>
        </p:nvSpPr>
        <p:spPr>
          <a:xfrm>
            <a:off x="9219616" y="6443089"/>
            <a:ext cx="2743200" cy="365125"/>
          </a:xfrm>
        </p:spPr>
        <p:txBody>
          <a:bodyPr/>
          <a:lstStyle/>
          <a:p>
            <a:r>
              <a:rPr lang="en-US"/>
              <a:t>Transport Layer: 3-</a:t>
            </a:r>
            <a:fld id="{C4204591-24BD-A542-B9D5-F8D8A88D2FEE}" type="slidenum">
              <a:rPr lang="en-US" smtClean="0"/>
              <a:pPr/>
              <a:t>27</a:t>
            </a:fld>
            <a:endParaRPr lang="en-US" dirty="0"/>
          </a:p>
        </p:txBody>
      </p:sp>
    </p:spTree>
    <p:extLst>
      <p:ext uri="{BB962C8B-B14F-4D97-AF65-F5344CB8AC3E}">
        <p14:creationId xmlns:p14="http://schemas.microsoft.com/office/powerpoint/2010/main" val="25934546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8902B4EA-0158-774A-877D-888807F574B5}"/>
              </a:ext>
            </a:extLst>
          </p:cNvPr>
          <p:cNvGrpSpPr/>
          <p:nvPr/>
        </p:nvGrpSpPr>
        <p:grpSpPr>
          <a:xfrm>
            <a:off x="2578811" y="4965666"/>
            <a:ext cx="6866725" cy="1028731"/>
            <a:chOff x="2578811" y="4965666"/>
            <a:chExt cx="6866725" cy="1028731"/>
          </a:xfrm>
        </p:grpSpPr>
        <p:cxnSp>
          <p:nvCxnSpPr>
            <p:cNvPr id="128" name="Straight Connector 127">
              <a:extLst>
                <a:ext uri="{FF2B5EF4-FFF2-40B4-BE49-F238E27FC236}">
                  <a16:creationId xmlns:a16="http://schemas.microsoft.com/office/drawing/2014/main" id="{0763EEB6-87F6-D847-AD1E-3BFDCE6A9543}"/>
                </a:ext>
              </a:extLst>
            </p:cNvPr>
            <p:cNvCxnSpPr>
              <a:cxnSpLocks/>
            </p:cNvCxnSpPr>
            <p:nvPr/>
          </p:nvCxnSpPr>
          <p:spPr>
            <a:xfrm>
              <a:off x="2578811" y="5062556"/>
              <a:ext cx="1582832" cy="30261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 name="Group 5">
              <a:extLst>
                <a:ext uri="{FF2B5EF4-FFF2-40B4-BE49-F238E27FC236}">
                  <a16:creationId xmlns:a16="http://schemas.microsoft.com/office/drawing/2014/main" id="{09891B45-180E-B341-A7C6-D10A683BB102}"/>
                </a:ext>
              </a:extLst>
            </p:cNvPr>
            <p:cNvGrpSpPr/>
            <p:nvPr/>
          </p:nvGrpSpPr>
          <p:grpSpPr>
            <a:xfrm>
              <a:off x="4062521" y="4965666"/>
              <a:ext cx="5383015" cy="1028731"/>
              <a:chOff x="4062521" y="4965666"/>
              <a:chExt cx="5383015" cy="1028731"/>
            </a:xfrm>
          </p:grpSpPr>
          <p:cxnSp>
            <p:nvCxnSpPr>
              <p:cNvPr id="127" name="Straight Connector 126">
                <a:extLst>
                  <a:ext uri="{FF2B5EF4-FFF2-40B4-BE49-F238E27FC236}">
                    <a16:creationId xmlns:a16="http://schemas.microsoft.com/office/drawing/2014/main" id="{16BE7B71-3412-8546-BD1A-8BF76DC47254}"/>
                  </a:ext>
                </a:extLst>
              </p:cNvPr>
              <p:cNvCxnSpPr>
                <a:cxnSpLocks/>
              </p:cNvCxnSpPr>
              <p:nvPr/>
            </p:nvCxnSpPr>
            <p:spPr>
              <a:xfrm flipH="1">
                <a:off x="7972023" y="4973372"/>
                <a:ext cx="1473513" cy="47439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71" name="Freeform 296">
                <a:extLst>
                  <a:ext uri="{FF2B5EF4-FFF2-40B4-BE49-F238E27FC236}">
                    <a16:creationId xmlns:a16="http://schemas.microsoft.com/office/drawing/2014/main" id="{06DFDE96-5B04-984C-B72D-22D074DF3E82}"/>
                  </a:ext>
                </a:extLst>
              </p:cNvPr>
              <p:cNvSpPr>
                <a:spLocks/>
              </p:cNvSpPr>
              <p:nvPr/>
            </p:nvSpPr>
            <p:spPr bwMode="auto">
              <a:xfrm>
                <a:off x="4062521" y="4965666"/>
                <a:ext cx="4036903" cy="1028731"/>
              </a:xfrm>
              <a:custGeom>
                <a:avLst/>
                <a:gdLst>
                  <a:gd name="T0" fmla="*/ 2147483647 w 1877"/>
                  <a:gd name="T1" fmla="*/ 2147483647 h 917"/>
                  <a:gd name="T2" fmla="*/ 2147483647 w 1877"/>
                  <a:gd name="T3" fmla="*/ 2147483647 h 917"/>
                  <a:gd name="T4" fmla="*/ 2147483647 w 1877"/>
                  <a:gd name="T5" fmla="*/ 2147483647 h 917"/>
                  <a:gd name="T6" fmla="*/ 2147483647 w 1877"/>
                  <a:gd name="T7" fmla="*/ 2147483647 h 917"/>
                  <a:gd name="T8" fmla="*/ 2147483647 w 1877"/>
                  <a:gd name="T9" fmla="*/ 2147483647 h 917"/>
                  <a:gd name="T10" fmla="*/ 2147483647 w 1877"/>
                  <a:gd name="T11" fmla="*/ 2147483647 h 917"/>
                  <a:gd name="T12" fmla="*/ 2147483647 w 1877"/>
                  <a:gd name="T13" fmla="*/ 2147483647 h 917"/>
                  <a:gd name="T14" fmla="*/ 2147483647 w 1877"/>
                  <a:gd name="T15" fmla="*/ 2147483647 h 917"/>
                  <a:gd name="T16" fmla="*/ 2147483647 w 1877"/>
                  <a:gd name="T17" fmla="*/ 2147483647 h 917"/>
                  <a:gd name="T18" fmla="*/ 2147483647 w 1877"/>
                  <a:gd name="T19" fmla="*/ 2147483647 h 917"/>
                  <a:gd name="T20" fmla="*/ 2147483647 w 1877"/>
                  <a:gd name="T21" fmla="*/ 2147483647 h 917"/>
                  <a:gd name="T22" fmla="*/ 2147483647 w 1877"/>
                  <a:gd name="T23" fmla="*/ 2147483647 h 917"/>
                  <a:gd name="T24" fmla="*/ 2147483647 w 1877"/>
                  <a:gd name="T25" fmla="*/ 2147483647 h 917"/>
                  <a:gd name="T26" fmla="*/ 2147483647 w 1877"/>
                  <a:gd name="T27" fmla="*/ 2147483647 h 917"/>
                  <a:gd name="T28" fmla="*/ 2147483647 w 1877"/>
                  <a:gd name="T29" fmla="*/ 2147483647 h 917"/>
                  <a:gd name="T30" fmla="*/ 2147483647 w 1877"/>
                  <a:gd name="T31" fmla="*/ 2147483647 h 91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877"/>
                  <a:gd name="T49" fmla="*/ 0 h 917"/>
                  <a:gd name="T50" fmla="*/ 1877 w 1877"/>
                  <a:gd name="T51" fmla="*/ 917 h 917"/>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877" h="917">
                    <a:moveTo>
                      <a:pt x="889" y="23"/>
                    </a:moveTo>
                    <a:cubicBezTo>
                      <a:pt x="804" y="39"/>
                      <a:pt x="771" y="98"/>
                      <a:pt x="692" y="109"/>
                    </a:cubicBezTo>
                    <a:cubicBezTo>
                      <a:pt x="613" y="120"/>
                      <a:pt x="511" y="81"/>
                      <a:pt x="415" y="91"/>
                    </a:cubicBezTo>
                    <a:cubicBezTo>
                      <a:pt x="319" y="101"/>
                      <a:pt x="174" y="126"/>
                      <a:pt x="112" y="170"/>
                    </a:cubicBezTo>
                    <a:cubicBezTo>
                      <a:pt x="51" y="214"/>
                      <a:pt x="66" y="294"/>
                      <a:pt x="50" y="353"/>
                    </a:cubicBezTo>
                    <a:cubicBezTo>
                      <a:pt x="34" y="412"/>
                      <a:pt x="0" y="479"/>
                      <a:pt x="14" y="528"/>
                    </a:cubicBezTo>
                    <a:cubicBezTo>
                      <a:pt x="29" y="577"/>
                      <a:pt x="57" y="608"/>
                      <a:pt x="139" y="650"/>
                    </a:cubicBezTo>
                    <a:cubicBezTo>
                      <a:pt x="221" y="692"/>
                      <a:pt x="372" y="742"/>
                      <a:pt x="505" y="781"/>
                    </a:cubicBezTo>
                    <a:cubicBezTo>
                      <a:pt x="638" y="820"/>
                      <a:pt x="789" y="866"/>
                      <a:pt x="933" y="886"/>
                    </a:cubicBezTo>
                    <a:cubicBezTo>
                      <a:pt x="1077" y="906"/>
                      <a:pt x="1246" y="917"/>
                      <a:pt x="1370" y="901"/>
                    </a:cubicBezTo>
                    <a:cubicBezTo>
                      <a:pt x="1494" y="885"/>
                      <a:pt x="1594" y="839"/>
                      <a:pt x="1676" y="793"/>
                    </a:cubicBezTo>
                    <a:cubicBezTo>
                      <a:pt x="1758" y="747"/>
                      <a:pt x="1843" y="720"/>
                      <a:pt x="1860" y="624"/>
                    </a:cubicBezTo>
                    <a:cubicBezTo>
                      <a:pt x="1877" y="528"/>
                      <a:pt x="1835" y="306"/>
                      <a:pt x="1776" y="219"/>
                    </a:cubicBezTo>
                    <a:cubicBezTo>
                      <a:pt x="1717" y="132"/>
                      <a:pt x="1599" y="134"/>
                      <a:pt x="1503" y="100"/>
                    </a:cubicBezTo>
                    <a:cubicBezTo>
                      <a:pt x="1407" y="66"/>
                      <a:pt x="1302" y="26"/>
                      <a:pt x="1200" y="13"/>
                    </a:cubicBezTo>
                    <a:cubicBezTo>
                      <a:pt x="1098" y="0"/>
                      <a:pt x="974" y="7"/>
                      <a:pt x="889" y="23"/>
                    </a:cubicBezTo>
                    <a:close/>
                  </a:path>
                </a:pathLst>
              </a:custGeom>
              <a:solidFill>
                <a:srgbClr val="9CDFF9"/>
              </a:solidFill>
              <a:ln>
                <a:noFill/>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Calibri"/>
                    <a:ea typeface="ＭＳ Ｐゴシック" panose="020B0600070205080204" pitchFamily="34" charset="-128"/>
                    <a:cs typeface="Arial"/>
                  </a:rPr>
                  <a:t>             </a:t>
                </a:r>
              </a:p>
            </p:txBody>
          </p:sp>
        </p:grpSp>
      </p:grpSp>
      <p:sp>
        <p:nvSpPr>
          <p:cNvPr id="182" name="Freeform 103">
            <a:extLst>
              <a:ext uri="{FF2B5EF4-FFF2-40B4-BE49-F238E27FC236}">
                <a16:creationId xmlns:a16="http://schemas.microsoft.com/office/drawing/2014/main" id="{DEF6D5D3-E4DA-4B46-BBC5-93311E115D92}"/>
              </a:ext>
            </a:extLst>
          </p:cNvPr>
          <p:cNvSpPr>
            <a:spLocks/>
          </p:cNvSpPr>
          <p:nvPr/>
        </p:nvSpPr>
        <p:spPr bwMode="auto">
          <a:xfrm>
            <a:off x="10295012" y="2167472"/>
            <a:ext cx="890436" cy="2912558"/>
          </a:xfrm>
          <a:custGeom>
            <a:avLst/>
            <a:gdLst>
              <a:gd name="T0" fmla="*/ 2147483647 w 366"/>
              <a:gd name="T1" fmla="*/ 2147483647 h 1284"/>
              <a:gd name="T2" fmla="*/ 2147483647 w 366"/>
              <a:gd name="T3" fmla="*/ 0 h 1284"/>
              <a:gd name="T4" fmla="*/ 0 w 366"/>
              <a:gd name="T5" fmla="*/ 2147483647 h 1284"/>
              <a:gd name="T6" fmla="*/ 2147483647 w 366"/>
              <a:gd name="T7" fmla="*/ 2147483647 h 1284"/>
              <a:gd name="T8" fmla="*/ 2147483647 w 366"/>
              <a:gd name="T9" fmla="*/ 2147483647 h 12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6" h="1284">
                <a:moveTo>
                  <a:pt x="366" y="1278"/>
                </a:moveTo>
                <a:lnTo>
                  <a:pt x="12" y="0"/>
                </a:lnTo>
                <a:lnTo>
                  <a:pt x="0" y="1224"/>
                </a:lnTo>
                <a:lnTo>
                  <a:pt x="186" y="1284"/>
                </a:lnTo>
                <a:lnTo>
                  <a:pt x="366" y="1278"/>
                </a:lnTo>
                <a:close/>
              </a:path>
            </a:pathLst>
          </a:custGeom>
          <a:gradFill rotWithShape="1">
            <a:gsLst>
              <a:gs pos="0">
                <a:srgbClr val="B2B2B2"/>
              </a:gs>
              <a:gs pos="100000">
                <a:srgbClr val="FFFFFF"/>
              </a:gs>
            </a:gsLst>
            <a:lin ang="0" scaled="1"/>
          </a:gradFill>
          <a:ln w="9525">
            <a:solidFill>
              <a:srgbClr val="DDDDDD"/>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83" name="Freeform 70">
            <a:extLst>
              <a:ext uri="{FF2B5EF4-FFF2-40B4-BE49-F238E27FC236}">
                <a16:creationId xmlns:a16="http://schemas.microsoft.com/office/drawing/2014/main" id="{4A88383C-61F9-1949-9D88-EC83EDA3F2B6}"/>
              </a:ext>
            </a:extLst>
          </p:cNvPr>
          <p:cNvSpPr>
            <a:spLocks/>
          </p:cNvSpPr>
          <p:nvPr/>
        </p:nvSpPr>
        <p:spPr bwMode="auto">
          <a:xfrm>
            <a:off x="854349" y="2256655"/>
            <a:ext cx="846644" cy="2922199"/>
          </a:xfrm>
          <a:custGeom>
            <a:avLst/>
            <a:gdLst>
              <a:gd name="T0" fmla="*/ 0 w 348"/>
              <a:gd name="T1" fmla="*/ 2147483647 h 1312"/>
              <a:gd name="T2" fmla="*/ 2147483647 w 348"/>
              <a:gd name="T3" fmla="*/ 0 h 1312"/>
              <a:gd name="T4" fmla="*/ 2147483647 w 348"/>
              <a:gd name="T5" fmla="*/ 2147483647 h 1312"/>
              <a:gd name="T6" fmla="*/ 2147483647 w 348"/>
              <a:gd name="T7" fmla="*/ 2147483647 h 1312"/>
              <a:gd name="T8" fmla="*/ 0 w 348"/>
              <a:gd name="T9" fmla="*/ 2147483647 h 13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48" h="1312">
                <a:moveTo>
                  <a:pt x="0" y="1306"/>
                </a:moveTo>
                <a:lnTo>
                  <a:pt x="348" y="0"/>
                </a:lnTo>
                <a:lnTo>
                  <a:pt x="342" y="1258"/>
                </a:lnTo>
                <a:lnTo>
                  <a:pt x="180" y="1312"/>
                </a:lnTo>
                <a:lnTo>
                  <a:pt x="0" y="1306"/>
                </a:lnTo>
                <a:close/>
              </a:path>
            </a:pathLst>
          </a:custGeom>
          <a:gradFill rotWithShape="1">
            <a:gsLst>
              <a:gs pos="0">
                <a:srgbClr val="FFFFFF"/>
              </a:gs>
              <a:gs pos="100000">
                <a:srgbClr val="B2B2B2"/>
              </a:gs>
            </a:gsLst>
            <a:lin ang="0" scaled="1"/>
          </a:gradFill>
          <a:ln w="9525">
            <a:solidFill>
              <a:srgbClr val="DDDDDD"/>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222" name="Group 185">
            <a:extLst>
              <a:ext uri="{FF2B5EF4-FFF2-40B4-BE49-F238E27FC236}">
                <a16:creationId xmlns:a16="http://schemas.microsoft.com/office/drawing/2014/main" id="{7750F2FB-96FA-374A-AF56-26502EF04672}"/>
              </a:ext>
            </a:extLst>
          </p:cNvPr>
          <p:cNvGrpSpPr>
            <a:grpSpLocks/>
          </p:cNvGrpSpPr>
          <p:nvPr/>
        </p:nvGrpSpPr>
        <p:grpSpPr bwMode="auto">
          <a:xfrm>
            <a:off x="10955688" y="4246759"/>
            <a:ext cx="549832" cy="1070215"/>
            <a:chOff x="4140" y="429"/>
            <a:chExt cx="1425" cy="2396"/>
          </a:xfrm>
        </p:grpSpPr>
        <p:sp>
          <p:nvSpPr>
            <p:cNvPr id="223" name="Freeform 186">
              <a:extLst>
                <a:ext uri="{FF2B5EF4-FFF2-40B4-BE49-F238E27FC236}">
                  <a16:creationId xmlns:a16="http://schemas.microsoft.com/office/drawing/2014/main" id="{E441858B-A566-F746-B48C-912CA3020CC8}"/>
                </a:ext>
              </a:extLst>
            </p:cNvPr>
            <p:cNvSpPr>
              <a:spLocks/>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24" name="Rectangle 187">
              <a:extLst>
                <a:ext uri="{FF2B5EF4-FFF2-40B4-BE49-F238E27FC236}">
                  <a16:creationId xmlns:a16="http://schemas.microsoft.com/office/drawing/2014/main" id="{20003129-35A4-1E46-8065-8AF4C6403D57}"/>
                </a:ext>
              </a:extLst>
            </p:cNvPr>
            <p:cNvSpPr>
              <a:spLocks noChangeArrowheads="1"/>
            </p:cNvSpPr>
            <p:nvPr/>
          </p:nvSpPr>
          <p:spPr bwMode="auto">
            <a:xfrm>
              <a:off x="4203" y="429"/>
              <a:ext cx="1053" cy="2283"/>
            </a:xfrm>
            <a:prstGeom prst="rect">
              <a:avLst/>
            </a:pr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25" name="Freeform 188">
              <a:extLst>
                <a:ext uri="{FF2B5EF4-FFF2-40B4-BE49-F238E27FC236}">
                  <a16:creationId xmlns:a16="http://schemas.microsoft.com/office/drawing/2014/main" id="{6F94D7AE-C4D1-AF4A-B970-086B7D245ACF}"/>
                </a:ext>
              </a:extLst>
            </p:cNvPr>
            <p:cNvSpPr>
              <a:spLocks/>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26" name="Freeform 189">
              <a:extLst>
                <a:ext uri="{FF2B5EF4-FFF2-40B4-BE49-F238E27FC236}">
                  <a16:creationId xmlns:a16="http://schemas.microsoft.com/office/drawing/2014/main" id="{EAFC03EF-54DF-8942-9852-25739DA158B4}"/>
                </a:ext>
              </a:extLst>
            </p:cNvPr>
            <p:cNvSpPr>
              <a:spLocks/>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27" name="Rectangle 190">
              <a:extLst>
                <a:ext uri="{FF2B5EF4-FFF2-40B4-BE49-F238E27FC236}">
                  <a16:creationId xmlns:a16="http://schemas.microsoft.com/office/drawing/2014/main" id="{2241F7B6-5281-A74E-8DCB-3BE3777E9369}"/>
                </a:ext>
              </a:extLst>
            </p:cNvPr>
            <p:cNvSpPr>
              <a:spLocks noChangeArrowheads="1"/>
            </p:cNvSpPr>
            <p:nvPr/>
          </p:nvSpPr>
          <p:spPr bwMode="auto">
            <a:xfrm>
              <a:off x="4209" y="693"/>
              <a:ext cx="599" cy="49"/>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228" name="Group 191">
              <a:extLst>
                <a:ext uri="{FF2B5EF4-FFF2-40B4-BE49-F238E27FC236}">
                  <a16:creationId xmlns:a16="http://schemas.microsoft.com/office/drawing/2014/main" id="{02DB0249-6EBB-FF4B-B17F-CC771B255D00}"/>
                </a:ext>
              </a:extLst>
            </p:cNvPr>
            <p:cNvGrpSpPr>
              <a:grpSpLocks/>
            </p:cNvGrpSpPr>
            <p:nvPr/>
          </p:nvGrpSpPr>
          <p:grpSpPr bwMode="auto">
            <a:xfrm>
              <a:off x="4749" y="668"/>
              <a:ext cx="581" cy="145"/>
              <a:chOff x="614" y="2568"/>
              <a:chExt cx="725" cy="139"/>
            </a:xfrm>
          </p:grpSpPr>
          <p:sp>
            <p:nvSpPr>
              <p:cNvPr id="253" name="AutoShape 192">
                <a:extLst>
                  <a:ext uri="{FF2B5EF4-FFF2-40B4-BE49-F238E27FC236}">
                    <a16:creationId xmlns:a16="http://schemas.microsoft.com/office/drawing/2014/main" id="{BE55370E-BC12-1B42-9E3C-C950033EEF89}"/>
                  </a:ext>
                </a:extLst>
              </p:cNvPr>
              <p:cNvSpPr>
                <a:spLocks noChangeArrowheads="1"/>
              </p:cNvSpPr>
              <p:nvPr/>
            </p:nvSpPr>
            <p:spPr bwMode="auto">
              <a:xfrm>
                <a:off x="617" y="2567"/>
                <a:ext cx="724" cy="140"/>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54" name="AutoShape 193">
                <a:extLst>
                  <a:ext uri="{FF2B5EF4-FFF2-40B4-BE49-F238E27FC236}">
                    <a16:creationId xmlns:a16="http://schemas.microsoft.com/office/drawing/2014/main" id="{1BBB99EB-2FFB-5942-9855-24BEE1C68997}"/>
                  </a:ext>
                </a:extLst>
              </p:cNvPr>
              <p:cNvSpPr>
                <a:spLocks noChangeArrowheads="1"/>
              </p:cNvSpPr>
              <p:nvPr/>
            </p:nvSpPr>
            <p:spPr bwMode="auto">
              <a:xfrm>
                <a:off x="633" y="2582"/>
                <a:ext cx="692"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229" name="Rectangle 194">
              <a:extLst>
                <a:ext uri="{FF2B5EF4-FFF2-40B4-BE49-F238E27FC236}">
                  <a16:creationId xmlns:a16="http://schemas.microsoft.com/office/drawing/2014/main" id="{9C5699FC-2B4E-BD46-B9CC-CA578E2EA709}"/>
                </a:ext>
              </a:extLst>
            </p:cNvPr>
            <p:cNvSpPr>
              <a:spLocks noChangeArrowheads="1"/>
            </p:cNvSpPr>
            <p:nvPr/>
          </p:nvSpPr>
          <p:spPr bwMode="auto">
            <a:xfrm>
              <a:off x="4222" y="1017"/>
              <a:ext cx="599" cy="49"/>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230" name="Group 195">
              <a:extLst>
                <a:ext uri="{FF2B5EF4-FFF2-40B4-BE49-F238E27FC236}">
                  <a16:creationId xmlns:a16="http://schemas.microsoft.com/office/drawing/2014/main" id="{676615F3-A30A-9740-8080-AFEE6BAAEF98}"/>
                </a:ext>
              </a:extLst>
            </p:cNvPr>
            <p:cNvGrpSpPr>
              <a:grpSpLocks/>
            </p:cNvGrpSpPr>
            <p:nvPr/>
          </p:nvGrpSpPr>
          <p:grpSpPr bwMode="auto">
            <a:xfrm>
              <a:off x="4747" y="994"/>
              <a:ext cx="581" cy="134"/>
              <a:chOff x="614" y="2568"/>
              <a:chExt cx="725" cy="139"/>
            </a:xfrm>
          </p:grpSpPr>
          <p:sp>
            <p:nvSpPr>
              <p:cNvPr id="251" name="AutoShape 196">
                <a:extLst>
                  <a:ext uri="{FF2B5EF4-FFF2-40B4-BE49-F238E27FC236}">
                    <a16:creationId xmlns:a16="http://schemas.microsoft.com/office/drawing/2014/main" id="{D31569A0-2CDC-3B4B-B7FA-067BF2CB0D93}"/>
                  </a:ext>
                </a:extLst>
              </p:cNvPr>
              <p:cNvSpPr>
                <a:spLocks noChangeArrowheads="1"/>
              </p:cNvSpPr>
              <p:nvPr/>
            </p:nvSpPr>
            <p:spPr bwMode="auto">
              <a:xfrm>
                <a:off x="612" y="2570"/>
                <a:ext cx="724" cy="162"/>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52" name="AutoShape 197">
                <a:extLst>
                  <a:ext uri="{FF2B5EF4-FFF2-40B4-BE49-F238E27FC236}">
                    <a16:creationId xmlns:a16="http://schemas.microsoft.com/office/drawing/2014/main" id="{5D70C5E6-3DFB-1D45-8469-DE5EA96E13E8}"/>
                  </a:ext>
                </a:extLst>
              </p:cNvPr>
              <p:cNvSpPr>
                <a:spLocks noChangeArrowheads="1"/>
              </p:cNvSpPr>
              <p:nvPr/>
            </p:nvSpPr>
            <p:spPr bwMode="auto">
              <a:xfrm>
                <a:off x="628" y="2586"/>
                <a:ext cx="692" cy="106"/>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231" name="Rectangle 198">
              <a:extLst>
                <a:ext uri="{FF2B5EF4-FFF2-40B4-BE49-F238E27FC236}">
                  <a16:creationId xmlns:a16="http://schemas.microsoft.com/office/drawing/2014/main" id="{AE060187-10EA-1F4E-AEDE-8C6C0E8358D2}"/>
                </a:ext>
              </a:extLst>
            </p:cNvPr>
            <p:cNvSpPr>
              <a:spLocks noChangeArrowheads="1"/>
            </p:cNvSpPr>
            <p:nvPr/>
          </p:nvSpPr>
          <p:spPr bwMode="auto">
            <a:xfrm>
              <a:off x="4216" y="1357"/>
              <a:ext cx="599" cy="49"/>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32" name="Rectangle 199">
              <a:extLst>
                <a:ext uri="{FF2B5EF4-FFF2-40B4-BE49-F238E27FC236}">
                  <a16:creationId xmlns:a16="http://schemas.microsoft.com/office/drawing/2014/main" id="{32874526-51C0-C749-BDC8-3D9F62AFE767}"/>
                </a:ext>
              </a:extLst>
            </p:cNvPr>
            <p:cNvSpPr>
              <a:spLocks noChangeArrowheads="1"/>
            </p:cNvSpPr>
            <p:nvPr/>
          </p:nvSpPr>
          <p:spPr bwMode="auto">
            <a:xfrm>
              <a:off x="4228" y="1654"/>
              <a:ext cx="593" cy="49"/>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233" name="Group 200">
              <a:extLst>
                <a:ext uri="{FF2B5EF4-FFF2-40B4-BE49-F238E27FC236}">
                  <a16:creationId xmlns:a16="http://schemas.microsoft.com/office/drawing/2014/main" id="{09E63F43-E74F-6045-A673-3756891EE94D}"/>
                </a:ext>
              </a:extLst>
            </p:cNvPr>
            <p:cNvGrpSpPr>
              <a:grpSpLocks/>
            </p:cNvGrpSpPr>
            <p:nvPr/>
          </p:nvGrpSpPr>
          <p:grpSpPr bwMode="auto">
            <a:xfrm>
              <a:off x="4735" y="1627"/>
              <a:ext cx="582" cy="151"/>
              <a:chOff x="614" y="2568"/>
              <a:chExt cx="725" cy="139"/>
            </a:xfrm>
          </p:grpSpPr>
          <p:sp>
            <p:nvSpPr>
              <p:cNvPr id="249" name="AutoShape 201">
                <a:extLst>
                  <a:ext uri="{FF2B5EF4-FFF2-40B4-BE49-F238E27FC236}">
                    <a16:creationId xmlns:a16="http://schemas.microsoft.com/office/drawing/2014/main" id="{0296B9BB-82CD-2A45-8E56-F4ACF6FCC028}"/>
                  </a:ext>
                </a:extLst>
              </p:cNvPr>
              <p:cNvSpPr>
                <a:spLocks noChangeArrowheads="1"/>
              </p:cNvSpPr>
              <p:nvPr/>
            </p:nvSpPr>
            <p:spPr bwMode="auto">
              <a:xfrm>
                <a:off x="611" y="2568"/>
                <a:ext cx="730" cy="139"/>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50" name="AutoShape 202">
                <a:extLst>
                  <a:ext uri="{FF2B5EF4-FFF2-40B4-BE49-F238E27FC236}">
                    <a16:creationId xmlns:a16="http://schemas.microsoft.com/office/drawing/2014/main" id="{DD3C3254-A817-B449-AE0F-31BEFF504A04}"/>
                  </a:ext>
                </a:extLst>
              </p:cNvPr>
              <p:cNvSpPr>
                <a:spLocks noChangeArrowheads="1"/>
              </p:cNvSpPr>
              <p:nvPr/>
            </p:nvSpPr>
            <p:spPr bwMode="auto">
              <a:xfrm>
                <a:off x="627" y="2583"/>
                <a:ext cx="699"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234" name="Freeform 203">
              <a:extLst>
                <a:ext uri="{FF2B5EF4-FFF2-40B4-BE49-F238E27FC236}">
                  <a16:creationId xmlns:a16="http://schemas.microsoft.com/office/drawing/2014/main" id="{D05041BE-8046-EB49-A23A-C7FEB06D9108}"/>
                </a:ext>
              </a:extLst>
            </p:cNvPr>
            <p:cNvSpPr>
              <a:spLocks/>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235" name="Group 204">
              <a:extLst>
                <a:ext uri="{FF2B5EF4-FFF2-40B4-BE49-F238E27FC236}">
                  <a16:creationId xmlns:a16="http://schemas.microsoft.com/office/drawing/2014/main" id="{BD1D997D-F690-4C4E-9473-F0433427C91F}"/>
                </a:ext>
              </a:extLst>
            </p:cNvPr>
            <p:cNvGrpSpPr>
              <a:grpSpLocks/>
            </p:cNvGrpSpPr>
            <p:nvPr/>
          </p:nvGrpSpPr>
          <p:grpSpPr bwMode="auto">
            <a:xfrm>
              <a:off x="4739" y="1327"/>
              <a:ext cx="582" cy="139"/>
              <a:chOff x="614" y="2568"/>
              <a:chExt cx="725" cy="139"/>
            </a:xfrm>
          </p:grpSpPr>
          <p:sp>
            <p:nvSpPr>
              <p:cNvPr id="247" name="AutoShape 205">
                <a:extLst>
                  <a:ext uri="{FF2B5EF4-FFF2-40B4-BE49-F238E27FC236}">
                    <a16:creationId xmlns:a16="http://schemas.microsoft.com/office/drawing/2014/main" id="{631C3D3D-8F7D-6F44-AD56-665A5242B691}"/>
                  </a:ext>
                </a:extLst>
              </p:cNvPr>
              <p:cNvSpPr>
                <a:spLocks noChangeArrowheads="1"/>
              </p:cNvSpPr>
              <p:nvPr/>
            </p:nvSpPr>
            <p:spPr bwMode="auto">
              <a:xfrm>
                <a:off x="614" y="2566"/>
                <a:ext cx="723" cy="140"/>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48" name="AutoShape 206">
                <a:extLst>
                  <a:ext uri="{FF2B5EF4-FFF2-40B4-BE49-F238E27FC236}">
                    <a16:creationId xmlns:a16="http://schemas.microsoft.com/office/drawing/2014/main" id="{E7F87D38-4528-0F45-9911-B79B599D25FC}"/>
                  </a:ext>
                </a:extLst>
              </p:cNvPr>
              <p:cNvSpPr>
                <a:spLocks noChangeArrowheads="1"/>
              </p:cNvSpPr>
              <p:nvPr/>
            </p:nvSpPr>
            <p:spPr bwMode="auto">
              <a:xfrm>
                <a:off x="630" y="2582"/>
                <a:ext cx="691" cy="108"/>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236" name="Rectangle 207">
              <a:extLst>
                <a:ext uri="{FF2B5EF4-FFF2-40B4-BE49-F238E27FC236}">
                  <a16:creationId xmlns:a16="http://schemas.microsoft.com/office/drawing/2014/main" id="{60B24777-81BE-BC42-AC64-6F2229E5FBE5}"/>
                </a:ext>
              </a:extLst>
            </p:cNvPr>
            <p:cNvSpPr>
              <a:spLocks noChangeArrowheads="1"/>
            </p:cNvSpPr>
            <p:nvPr/>
          </p:nvSpPr>
          <p:spPr bwMode="auto">
            <a:xfrm>
              <a:off x="5250" y="429"/>
              <a:ext cx="69" cy="2288"/>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37" name="Freeform 208">
              <a:extLst>
                <a:ext uri="{FF2B5EF4-FFF2-40B4-BE49-F238E27FC236}">
                  <a16:creationId xmlns:a16="http://schemas.microsoft.com/office/drawing/2014/main" id="{FD1049FD-ADAC-FC43-A186-6585ECAE4331}"/>
                </a:ext>
              </a:extLst>
            </p:cNvPr>
            <p:cNvSpPr>
              <a:spLocks/>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38" name="Freeform 209">
              <a:extLst>
                <a:ext uri="{FF2B5EF4-FFF2-40B4-BE49-F238E27FC236}">
                  <a16:creationId xmlns:a16="http://schemas.microsoft.com/office/drawing/2014/main" id="{A25585BA-2AFC-3047-B9D5-7CC45D5DBC49}"/>
                </a:ext>
              </a:extLst>
            </p:cNvPr>
            <p:cNvSpPr>
              <a:spLocks/>
            </p:cNvSpPr>
            <p:nvPr/>
          </p:nvSpPr>
          <p:spPr bwMode="auto">
            <a:xfrm>
              <a:off x="5315" y="680"/>
              <a:ext cx="244" cy="240"/>
            </a:xfrm>
            <a:custGeom>
              <a:avLst/>
              <a:gdLst>
                <a:gd name="T0" fmla="*/ 0 w 304"/>
                <a:gd name="T1" fmla="*/ 0 h 288"/>
                <a:gd name="T2" fmla="*/ 34 w 304"/>
                <a:gd name="T3" fmla="*/ 27 h 288"/>
                <a:gd name="T4" fmla="*/ 31 w 304"/>
                <a:gd name="T5" fmla="*/ 48 h 288"/>
                <a:gd name="T6" fmla="*/ 2 w 304"/>
                <a:gd name="T7" fmla="*/ 2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39" name="Oval 210">
              <a:extLst>
                <a:ext uri="{FF2B5EF4-FFF2-40B4-BE49-F238E27FC236}">
                  <a16:creationId xmlns:a16="http://schemas.microsoft.com/office/drawing/2014/main" id="{78C608B6-FCB9-3F43-A504-D33DD77827D8}"/>
                </a:ext>
              </a:extLst>
            </p:cNvPr>
            <p:cNvSpPr>
              <a:spLocks noChangeArrowheads="1"/>
            </p:cNvSpPr>
            <p:nvPr/>
          </p:nvSpPr>
          <p:spPr bwMode="auto">
            <a:xfrm>
              <a:off x="5515" y="2609"/>
              <a:ext cx="50" cy="97"/>
            </a:xfrm>
            <a:prstGeom prst="ellipse">
              <a:avLst/>
            </a:prstGeom>
            <a:solidFill>
              <a:srgbClr val="3333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40" name="Freeform 211">
              <a:extLst>
                <a:ext uri="{FF2B5EF4-FFF2-40B4-BE49-F238E27FC236}">
                  <a16:creationId xmlns:a16="http://schemas.microsoft.com/office/drawing/2014/main" id="{F24BE4FA-86B6-5840-8B76-BF70EF006A8E}"/>
                </a:ext>
              </a:extLst>
            </p:cNvPr>
            <p:cNvSpPr>
              <a:spLocks/>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41" name="AutoShape 212">
              <a:extLst>
                <a:ext uri="{FF2B5EF4-FFF2-40B4-BE49-F238E27FC236}">
                  <a16:creationId xmlns:a16="http://schemas.microsoft.com/office/drawing/2014/main" id="{22C6B4EC-00C6-BA43-95E2-370E8204DDA3}"/>
                </a:ext>
              </a:extLst>
            </p:cNvPr>
            <p:cNvSpPr>
              <a:spLocks noChangeArrowheads="1"/>
            </p:cNvSpPr>
            <p:nvPr/>
          </p:nvSpPr>
          <p:spPr bwMode="auto">
            <a:xfrm>
              <a:off x="4140" y="2679"/>
              <a:ext cx="1198" cy="146"/>
            </a:xfrm>
            <a:prstGeom prst="roundRect">
              <a:avLst>
                <a:gd name="adj" fmla="val 50000"/>
              </a:avLst>
            </a:prstGeom>
            <a:solidFill>
              <a:srgbClr val="DDDDDD"/>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42" name="AutoShape 213">
              <a:extLst>
                <a:ext uri="{FF2B5EF4-FFF2-40B4-BE49-F238E27FC236}">
                  <a16:creationId xmlns:a16="http://schemas.microsoft.com/office/drawing/2014/main" id="{7B9210ED-D802-C84E-8A67-93399801B5DA}"/>
                </a:ext>
              </a:extLst>
            </p:cNvPr>
            <p:cNvSpPr>
              <a:spLocks noChangeArrowheads="1"/>
            </p:cNvSpPr>
            <p:nvPr/>
          </p:nvSpPr>
          <p:spPr bwMode="auto">
            <a:xfrm>
              <a:off x="4203" y="2712"/>
              <a:ext cx="1072" cy="81"/>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43" name="Oval 214">
              <a:extLst>
                <a:ext uri="{FF2B5EF4-FFF2-40B4-BE49-F238E27FC236}">
                  <a16:creationId xmlns:a16="http://schemas.microsoft.com/office/drawing/2014/main" id="{552E77C8-7BFE-BF4D-8F0B-DF6513BE6459}"/>
                </a:ext>
              </a:extLst>
            </p:cNvPr>
            <p:cNvSpPr>
              <a:spLocks noChangeArrowheads="1"/>
            </p:cNvSpPr>
            <p:nvPr/>
          </p:nvSpPr>
          <p:spPr bwMode="auto">
            <a:xfrm>
              <a:off x="4310" y="2382"/>
              <a:ext cx="158" cy="146"/>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44" name="Oval 215">
              <a:extLst>
                <a:ext uri="{FF2B5EF4-FFF2-40B4-BE49-F238E27FC236}">
                  <a16:creationId xmlns:a16="http://schemas.microsoft.com/office/drawing/2014/main" id="{86496A7E-E21F-444D-B883-E410329FF242}"/>
                </a:ext>
              </a:extLst>
            </p:cNvPr>
            <p:cNvSpPr>
              <a:spLocks noChangeArrowheads="1"/>
            </p:cNvSpPr>
            <p:nvPr/>
          </p:nvSpPr>
          <p:spPr bwMode="auto">
            <a:xfrm>
              <a:off x="4487" y="2382"/>
              <a:ext cx="158" cy="146"/>
            </a:xfrm>
            <a:prstGeom prst="ellipse">
              <a:avLst/>
            </a:prstGeom>
            <a:solidFill>
              <a:srgbClr val="FF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800" b="0" i="0" u="none" strike="noStrike" kern="0" cap="none" spc="0" normalizeH="0" baseline="0" noProof="0">
                <a:ln>
                  <a:noFill/>
                </a:ln>
                <a:solidFill>
                  <a:srgbClr val="FF0000"/>
                </a:solidFill>
                <a:effectLst/>
                <a:uLnTx/>
                <a:uFillTx/>
                <a:latin typeface="Arial" charset="0"/>
                <a:ea typeface="ＭＳ Ｐゴシック" charset="0"/>
                <a:cs typeface="Arial" charset="0"/>
              </a:endParaRPr>
            </a:p>
          </p:txBody>
        </p:sp>
        <p:sp>
          <p:nvSpPr>
            <p:cNvPr id="245" name="Oval 216">
              <a:extLst>
                <a:ext uri="{FF2B5EF4-FFF2-40B4-BE49-F238E27FC236}">
                  <a16:creationId xmlns:a16="http://schemas.microsoft.com/office/drawing/2014/main" id="{555E4B0D-EDB2-D04B-B9AD-93FA92DDAA2D}"/>
                </a:ext>
              </a:extLst>
            </p:cNvPr>
            <p:cNvSpPr>
              <a:spLocks noChangeArrowheads="1"/>
            </p:cNvSpPr>
            <p:nvPr/>
          </p:nvSpPr>
          <p:spPr bwMode="auto">
            <a:xfrm>
              <a:off x="4663" y="2382"/>
              <a:ext cx="158" cy="140"/>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46" name="Rectangle 217">
              <a:extLst>
                <a:ext uri="{FF2B5EF4-FFF2-40B4-BE49-F238E27FC236}">
                  <a16:creationId xmlns:a16="http://schemas.microsoft.com/office/drawing/2014/main" id="{DE659B39-E72A-634A-A2AC-C4BA4DC9C619}"/>
                </a:ext>
              </a:extLst>
            </p:cNvPr>
            <p:cNvSpPr>
              <a:spLocks noChangeArrowheads="1"/>
            </p:cNvSpPr>
            <p:nvPr/>
          </p:nvSpPr>
          <p:spPr bwMode="auto">
            <a:xfrm>
              <a:off x="5061" y="1837"/>
              <a:ext cx="88" cy="761"/>
            </a:xfrm>
            <a:prstGeom prst="rect">
              <a:avLst/>
            </a:prstGeom>
            <a:solidFill>
              <a:srgbClr val="292929"/>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8" name="TextBox 7">
            <a:extLst>
              <a:ext uri="{FF2B5EF4-FFF2-40B4-BE49-F238E27FC236}">
                <a16:creationId xmlns:a16="http://schemas.microsoft.com/office/drawing/2014/main" id="{95E1F04B-A3B3-534D-A252-A4AC29C657DE}"/>
              </a:ext>
            </a:extLst>
          </p:cNvPr>
          <p:cNvSpPr txBox="1"/>
          <p:nvPr/>
        </p:nvSpPr>
        <p:spPr>
          <a:xfrm>
            <a:off x="8481037" y="1538123"/>
            <a:ext cx="2066400"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SNMP server</a:t>
            </a:r>
          </a:p>
        </p:txBody>
      </p:sp>
      <p:sp>
        <p:nvSpPr>
          <p:cNvPr id="263" name="TextBox 262">
            <a:extLst>
              <a:ext uri="{FF2B5EF4-FFF2-40B4-BE49-F238E27FC236}">
                <a16:creationId xmlns:a16="http://schemas.microsoft.com/office/drawing/2014/main" id="{DC4B02DA-C340-9945-87C2-952E1901FB43}"/>
              </a:ext>
            </a:extLst>
          </p:cNvPr>
          <p:cNvSpPr txBox="1"/>
          <p:nvPr/>
        </p:nvSpPr>
        <p:spPr>
          <a:xfrm>
            <a:off x="1935319" y="1662731"/>
            <a:ext cx="1957459"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SNMP client</a:t>
            </a:r>
          </a:p>
        </p:txBody>
      </p:sp>
      <p:grpSp>
        <p:nvGrpSpPr>
          <p:cNvPr id="3" name="Group 2">
            <a:extLst>
              <a:ext uri="{FF2B5EF4-FFF2-40B4-BE49-F238E27FC236}">
                <a16:creationId xmlns:a16="http://schemas.microsoft.com/office/drawing/2014/main" id="{64AFD9EC-1CA1-D34D-965E-2E8D95748C38}"/>
              </a:ext>
            </a:extLst>
          </p:cNvPr>
          <p:cNvGrpSpPr/>
          <p:nvPr/>
        </p:nvGrpSpPr>
        <p:grpSpPr>
          <a:xfrm>
            <a:off x="8510352" y="2078288"/>
            <a:ext cx="1946338" cy="2912558"/>
            <a:chOff x="8091785" y="2078288"/>
            <a:chExt cx="2364905" cy="2912558"/>
          </a:xfrm>
        </p:grpSpPr>
        <p:sp>
          <p:nvSpPr>
            <p:cNvPr id="145" name="Rectangle 23">
              <a:extLst>
                <a:ext uri="{FF2B5EF4-FFF2-40B4-BE49-F238E27FC236}">
                  <a16:creationId xmlns:a16="http://schemas.microsoft.com/office/drawing/2014/main" id="{F1314FFD-BA11-A042-BA84-1061E3729058}"/>
                </a:ext>
              </a:extLst>
            </p:cNvPr>
            <p:cNvSpPr>
              <a:spLocks noChangeArrowheads="1"/>
            </p:cNvSpPr>
            <p:nvPr/>
          </p:nvSpPr>
          <p:spPr bwMode="auto">
            <a:xfrm>
              <a:off x="8179440" y="2078288"/>
              <a:ext cx="2277250" cy="2799267"/>
            </a:xfrm>
            <a:prstGeom prst="rect">
              <a:avLst/>
            </a:prstGeom>
            <a:solidFill>
              <a:srgbClr val="00009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36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46" name="Rectangle 24">
              <a:extLst>
                <a:ext uri="{FF2B5EF4-FFF2-40B4-BE49-F238E27FC236}">
                  <a16:creationId xmlns:a16="http://schemas.microsoft.com/office/drawing/2014/main" id="{89D8A59C-E128-B74A-B94F-06FAC9DB7326}"/>
                </a:ext>
              </a:extLst>
            </p:cNvPr>
            <p:cNvSpPr>
              <a:spLocks noChangeArrowheads="1"/>
            </p:cNvSpPr>
            <p:nvPr/>
          </p:nvSpPr>
          <p:spPr bwMode="auto">
            <a:xfrm>
              <a:off x="8091785" y="2167472"/>
              <a:ext cx="2254867" cy="2823374"/>
            </a:xfrm>
            <a:prstGeom prst="rect">
              <a:avLst/>
            </a:prstGeom>
            <a:solidFill>
              <a:srgbClr val="FFFFFF"/>
            </a:solidFill>
            <a:ln w="28575">
              <a:solidFill>
                <a:srgbClr val="000000"/>
              </a:solidFill>
              <a:miter lim="800000"/>
              <a:headEnd/>
              <a:tailEnd/>
            </a:ln>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36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47" name="Line 25">
              <a:extLst>
                <a:ext uri="{FF2B5EF4-FFF2-40B4-BE49-F238E27FC236}">
                  <a16:creationId xmlns:a16="http://schemas.microsoft.com/office/drawing/2014/main" id="{B922FB1F-8B1A-1843-A740-29E910EB3E97}"/>
                </a:ext>
              </a:extLst>
            </p:cNvPr>
            <p:cNvSpPr>
              <a:spLocks noChangeShapeType="1"/>
            </p:cNvSpPr>
            <p:nvPr/>
          </p:nvSpPr>
          <p:spPr bwMode="auto">
            <a:xfrm>
              <a:off x="8108956" y="2749010"/>
              <a:ext cx="2238254" cy="4821"/>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48" name="Text Box 26">
              <a:extLst>
                <a:ext uri="{FF2B5EF4-FFF2-40B4-BE49-F238E27FC236}">
                  <a16:creationId xmlns:a16="http://schemas.microsoft.com/office/drawing/2014/main" id="{BE3B5056-5F96-5946-AEC3-17140DB163F4}"/>
                </a:ext>
              </a:extLst>
            </p:cNvPr>
            <p:cNvSpPr txBox="1">
              <a:spLocks noChangeArrowheads="1"/>
            </p:cNvSpPr>
            <p:nvPr/>
          </p:nvSpPr>
          <p:spPr bwMode="auto">
            <a:xfrm>
              <a:off x="8376445" y="2832513"/>
              <a:ext cx="1703276" cy="73744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transport</a:t>
              </a:r>
            </a:p>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(UDP)</a:t>
              </a:r>
            </a:p>
          </p:txBody>
        </p:sp>
        <p:sp>
          <p:nvSpPr>
            <p:cNvPr id="149" name="Line 27">
              <a:extLst>
                <a:ext uri="{FF2B5EF4-FFF2-40B4-BE49-F238E27FC236}">
                  <a16:creationId xmlns:a16="http://schemas.microsoft.com/office/drawing/2014/main" id="{FF1A214D-FBCE-7342-8332-F3FA9C577B4A}"/>
                </a:ext>
              </a:extLst>
            </p:cNvPr>
            <p:cNvSpPr>
              <a:spLocks noChangeShapeType="1"/>
            </p:cNvSpPr>
            <p:nvPr/>
          </p:nvSpPr>
          <p:spPr bwMode="auto">
            <a:xfrm>
              <a:off x="8108201" y="3602458"/>
              <a:ext cx="2233387" cy="0"/>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51" name="Text Box 26">
              <a:extLst>
                <a:ext uri="{FF2B5EF4-FFF2-40B4-BE49-F238E27FC236}">
                  <a16:creationId xmlns:a16="http://schemas.microsoft.com/office/drawing/2014/main" id="{50D62C6A-4C80-854F-A4B8-723E99A5A7F0}"/>
                </a:ext>
              </a:extLst>
            </p:cNvPr>
            <p:cNvSpPr txBox="1">
              <a:spLocks noChangeArrowheads="1"/>
            </p:cNvSpPr>
            <p:nvPr/>
          </p:nvSpPr>
          <p:spPr bwMode="auto">
            <a:xfrm>
              <a:off x="8218436" y="4533100"/>
              <a:ext cx="2019294" cy="44027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physical</a:t>
              </a:r>
            </a:p>
          </p:txBody>
        </p:sp>
        <p:sp>
          <p:nvSpPr>
            <p:cNvPr id="152" name="Text Box 26">
              <a:extLst>
                <a:ext uri="{FF2B5EF4-FFF2-40B4-BE49-F238E27FC236}">
                  <a16:creationId xmlns:a16="http://schemas.microsoft.com/office/drawing/2014/main" id="{A79D3A45-C33B-7046-9088-A02FAACCA14B}"/>
                </a:ext>
              </a:extLst>
            </p:cNvPr>
            <p:cNvSpPr txBox="1">
              <a:spLocks noChangeArrowheads="1"/>
            </p:cNvSpPr>
            <p:nvPr/>
          </p:nvSpPr>
          <p:spPr bwMode="auto">
            <a:xfrm>
              <a:off x="8218436" y="4088345"/>
              <a:ext cx="2019294" cy="44027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link</a:t>
              </a:r>
            </a:p>
          </p:txBody>
        </p:sp>
        <p:sp>
          <p:nvSpPr>
            <p:cNvPr id="153" name="Text Box 26">
              <a:extLst>
                <a:ext uri="{FF2B5EF4-FFF2-40B4-BE49-F238E27FC236}">
                  <a16:creationId xmlns:a16="http://schemas.microsoft.com/office/drawing/2014/main" id="{F3520259-D4C5-3340-8000-3B8C746A7797}"/>
                </a:ext>
              </a:extLst>
            </p:cNvPr>
            <p:cNvSpPr txBox="1">
              <a:spLocks noChangeArrowheads="1"/>
            </p:cNvSpPr>
            <p:nvPr/>
          </p:nvSpPr>
          <p:spPr bwMode="auto">
            <a:xfrm>
              <a:off x="8218436" y="3646079"/>
              <a:ext cx="2019294" cy="39889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network (IP)</a:t>
              </a:r>
            </a:p>
          </p:txBody>
        </p:sp>
        <p:sp>
          <p:nvSpPr>
            <p:cNvPr id="155" name="Line 27">
              <a:extLst>
                <a:ext uri="{FF2B5EF4-FFF2-40B4-BE49-F238E27FC236}">
                  <a16:creationId xmlns:a16="http://schemas.microsoft.com/office/drawing/2014/main" id="{E1326351-38D1-A440-A7B8-5079367D54AC}"/>
                </a:ext>
              </a:extLst>
            </p:cNvPr>
            <p:cNvSpPr>
              <a:spLocks noChangeShapeType="1"/>
            </p:cNvSpPr>
            <p:nvPr/>
          </p:nvSpPr>
          <p:spPr bwMode="auto">
            <a:xfrm>
              <a:off x="8116255" y="4074895"/>
              <a:ext cx="2233388" cy="0"/>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56" name="Line 27">
              <a:extLst>
                <a:ext uri="{FF2B5EF4-FFF2-40B4-BE49-F238E27FC236}">
                  <a16:creationId xmlns:a16="http://schemas.microsoft.com/office/drawing/2014/main" id="{891B0B5D-A14D-1A40-B291-CC1A04A094FC}"/>
                </a:ext>
              </a:extLst>
            </p:cNvPr>
            <p:cNvSpPr>
              <a:spLocks noChangeShapeType="1"/>
            </p:cNvSpPr>
            <p:nvPr/>
          </p:nvSpPr>
          <p:spPr bwMode="auto">
            <a:xfrm>
              <a:off x="8111389" y="4528049"/>
              <a:ext cx="2233388" cy="0"/>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74" name="Text Box 26">
              <a:extLst>
                <a:ext uri="{FF2B5EF4-FFF2-40B4-BE49-F238E27FC236}">
                  <a16:creationId xmlns:a16="http://schemas.microsoft.com/office/drawing/2014/main" id="{D8A757BB-1762-8B47-A046-060F718CBC6B}"/>
                </a:ext>
              </a:extLst>
            </p:cNvPr>
            <p:cNvSpPr txBox="1">
              <a:spLocks noChangeArrowheads="1"/>
            </p:cNvSpPr>
            <p:nvPr/>
          </p:nvSpPr>
          <p:spPr bwMode="auto">
            <a:xfrm>
              <a:off x="8179440" y="2284368"/>
              <a:ext cx="2019294" cy="39889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application</a:t>
              </a:r>
            </a:p>
          </p:txBody>
        </p:sp>
      </p:grpSp>
      <p:grpSp>
        <p:nvGrpSpPr>
          <p:cNvPr id="76" name="Group 75">
            <a:extLst>
              <a:ext uri="{FF2B5EF4-FFF2-40B4-BE49-F238E27FC236}">
                <a16:creationId xmlns:a16="http://schemas.microsoft.com/office/drawing/2014/main" id="{EA5C4C69-3F64-BA46-87DE-D8D9E085DAC9}"/>
              </a:ext>
            </a:extLst>
          </p:cNvPr>
          <p:cNvGrpSpPr/>
          <p:nvPr/>
        </p:nvGrpSpPr>
        <p:grpSpPr>
          <a:xfrm>
            <a:off x="1687770" y="2167472"/>
            <a:ext cx="2131701" cy="2912558"/>
            <a:chOff x="8091785" y="2078288"/>
            <a:chExt cx="2364905" cy="2912558"/>
          </a:xfrm>
        </p:grpSpPr>
        <p:sp>
          <p:nvSpPr>
            <p:cNvPr id="77" name="Rectangle 23">
              <a:extLst>
                <a:ext uri="{FF2B5EF4-FFF2-40B4-BE49-F238E27FC236}">
                  <a16:creationId xmlns:a16="http://schemas.microsoft.com/office/drawing/2014/main" id="{12A4D2D3-BB7A-1141-97E1-1746F6AB4244}"/>
                </a:ext>
              </a:extLst>
            </p:cNvPr>
            <p:cNvSpPr>
              <a:spLocks noChangeArrowheads="1"/>
            </p:cNvSpPr>
            <p:nvPr/>
          </p:nvSpPr>
          <p:spPr bwMode="auto">
            <a:xfrm>
              <a:off x="8179440" y="2078288"/>
              <a:ext cx="2277250" cy="2799267"/>
            </a:xfrm>
            <a:prstGeom prst="rect">
              <a:avLst/>
            </a:prstGeom>
            <a:solidFill>
              <a:srgbClr val="00009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36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78" name="Rectangle 24">
              <a:extLst>
                <a:ext uri="{FF2B5EF4-FFF2-40B4-BE49-F238E27FC236}">
                  <a16:creationId xmlns:a16="http://schemas.microsoft.com/office/drawing/2014/main" id="{CC2D939F-B2EB-B142-B2EB-F35198972B0C}"/>
                </a:ext>
              </a:extLst>
            </p:cNvPr>
            <p:cNvSpPr>
              <a:spLocks noChangeArrowheads="1"/>
            </p:cNvSpPr>
            <p:nvPr/>
          </p:nvSpPr>
          <p:spPr bwMode="auto">
            <a:xfrm>
              <a:off x="8091785" y="2167472"/>
              <a:ext cx="2254867" cy="2823374"/>
            </a:xfrm>
            <a:prstGeom prst="rect">
              <a:avLst/>
            </a:prstGeom>
            <a:solidFill>
              <a:srgbClr val="FFFFFF"/>
            </a:solidFill>
            <a:ln w="28575">
              <a:solidFill>
                <a:srgbClr val="000000"/>
              </a:solidFill>
              <a:miter lim="800000"/>
              <a:headEnd/>
              <a:tailEnd/>
            </a:ln>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36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79" name="Line 25">
              <a:extLst>
                <a:ext uri="{FF2B5EF4-FFF2-40B4-BE49-F238E27FC236}">
                  <a16:creationId xmlns:a16="http://schemas.microsoft.com/office/drawing/2014/main" id="{29206320-7227-5C45-BF48-477A94FE149F}"/>
                </a:ext>
              </a:extLst>
            </p:cNvPr>
            <p:cNvSpPr>
              <a:spLocks noChangeShapeType="1"/>
            </p:cNvSpPr>
            <p:nvPr/>
          </p:nvSpPr>
          <p:spPr bwMode="auto">
            <a:xfrm>
              <a:off x="8108956" y="2749010"/>
              <a:ext cx="2238254" cy="4821"/>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80" name="Text Box 26">
              <a:extLst>
                <a:ext uri="{FF2B5EF4-FFF2-40B4-BE49-F238E27FC236}">
                  <a16:creationId xmlns:a16="http://schemas.microsoft.com/office/drawing/2014/main" id="{09388CA4-5912-3745-991A-9A3E60719DA7}"/>
                </a:ext>
              </a:extLst>
            </p:cNvPr>
            <p:cNvSpPr txBox="1">
              <a:spLocks noChangeArrowheads="1"/>
            </p:cNvSpPr>
            <p:nvPr/>
          </p:nvSpPr>
          <p:spPr bwMode="auto">
            <a:xfrm>
              <a:off x="8376445" y="2832513"/>
              <a:ext cx="1703276" cy="73744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transport</a:t>
              </a:r>
            </a:p>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(UDP)</a:t>
              </a:r>
            </a:p>
          </p:txBody>
        </p:sp>
        <p:sp>
          <p:nvSpPr>
            <p:cNvPr id="81" name="Line 27">
              <a:extLst>
                <a:ext uri="{FF2B5EF4-FFF2-40B4-BE49-F238E27FC236}">
                  <a16:creationId xmlns:a16="http://schemas.microsoft.com/office/drawing/2014/main" id="{7462DAE7-AE3D-CD41-8750-E700715A5202}"/>
                </a:ext>
              </a:extLst>
            </p:cNvPr>
            <p:cNvSpPr>
              <a:spLocks noChangeShapeType="1"/>
            </p:cNvSpPr>
            <p:nvPr/>
          </p:nvSpPr>
          <p:spPr bwMode="auto">
            <a:xfrm>
              <a:off x="8121121" y="3602458"/>
              <a:ext cx="2233388" cy="0"/>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82" name="Text Box 26">
              <a:extLst>
                <a:ext uri="{FF2B5EF4-FFF2-40B4-BE49-F238E27FC236}">
                  <a16:creationId xmlns:a16="http://schemas.microsoft.com/office/drawing/2014/main" id="{B868290D-DE89-8749-A32C-C5FCE36D7556}"/>
                </a:ext>
              </a:extLst>
            </p:cNvPr>
            <p:cNvSpPr txBox="1">
              <a:spLocks noChangeArrowheads="1"/>
            </p:cNvSpPr>
            <p:nvPr/>
          </p:nvSpPr>
          <p:spPr bwMode="auto">
            <a:xfrm>
              <a:off x="8218436" y="4533100"/>
              <a:ext cx="2019294" cy="44027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physical</a:t>
              </a:r>
            </a:p>
          </p:txBody>
        </p:sp>
        <p:sp>
          <p:nvSpPr>
            <p:cNvPr id="83" name="Text Box 26">
              <a:extLst>
                <a:ext uri="{FF2B5EF4-FFF2-40B4-BE49-F238E27FC236}">
                  <a16:creationId xmlns:a16="http://schemas.microsoft.com/office/drawing/2014/main" id="{18546DEE-76AB-C744-936A-7F4DF63895D8}"/>
                </a:ext>
              </a:extLst>
            </p:cNvPr>
            <p:cNvSpPr txBox="1">
              <a:spLocks noChangeArrowheads="1"/>
            </p:cNvSpPr>
            <p:nvPr/>
          </p:nvSpPr>
          <p:spPr bwMode="auto">
            <a:xfrm>
              <a:off x="8218436" y="4088345"/>
              <a:ext cx="2019294" cy="44027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link</a:t>
              </a:r>
            </a:p>
          </p:txBody>
        </p:sp>
        <p:sp>
          <p:nvSpPr>
            <p:cNvPr id="84" name="Text Box 26">
              <a:extLst>
                <a:ext uri="{FF2B5EF4-FFF2-40B4-BE49-F238E27FC236}">
                  <a16:creationId xmlns:a16="http://schemas.microsoft.com/office/drawing/2014/main" id="{9DE3AC7C-D9B1-ED4C-B925-37B31767739C}"/>
                </a:ext>
              </a:extLst>
            </p:cNvPr>
            <p:cNvSpPr txBox="1">
              <a:spLocks noChangeArrowheads="1"/>
            </p:cNvSpPr>
            <p:nvPr/>
          </p:nvSpPr>
          <p:spPr bwMode="auto">
            <a:xfrm>
              <a:off x="8218436" y="3646079"/>
              <a:ext cx="2019294" cy="73744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network (IP)</a:t>
              </a:r>
            </a:p>
          </p:txBody>
        </p:sp>
        <p:sp>
          <p:nvSpPr>
            <p:cNvPr id="85" name="Line 27">
              <a:extLst>
                <a:ext uri="{FF2B5EF4-FFF2-40B4-BE49-F238E27FC236}">
                  <a16:creationId xmlns:a16="http://schemas.microsoft.com/office/drawing/2014/main" id="{266E1BE0-4561-9344-ACBD-29F42E90D9F3}"/>
                </a:ext>
              </a:extLst>
            </p:cNvPr>
            <p:cNvSpPr>
              <a:spLocks noChangeShapeType="1"/>
            </p:cNvSpPr>
            <p:nvPr/>
          </p:nvSpPr>
          <p:spPr bwMode="auto">
            <a:xfrm>
              <a:off x="8116255" y="4074895"/>
              <a:ext cx="2233388" cy="0"/>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86" name="Line 27">
              <a:extLst>
                <a:ext uri="{FF2B5EF4-FFF2-40B4-BE49-F238E27FC236}">
                  <a16:creationId xmlns:a16="http://schemas.microsoft.com/office/drawing/2014/main" id="{3ED696C7-AECF-C14F-8CD8-7153D36CBC69}"/>
                </a:ext>
              </a:extLst>
            </p:cNvPr>
            <p:cNvSpPr>
              <a:spLocks noChangeShapeType="1"/>
            </p:cNvSpPr>
            <p:nvPr/>
          </p:nvSpPr>
          <p:spPr bwMode="auto">
            <a:xfrm>
              <a:off x="8111389" y="4528049"/>
              <a:ext cx="2233388" cy="0"/>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87" name="Text Box 26">
              <a:extLst>
                <a:ext uri="{FF2B5EF4-FFF2-40B4-BE49-F238E27FC236}">
                  <a16:creationId xmlns:a16="http://schemas.microsoft.com/office/drawing/2014/main" id="{42139D70-AB44-E047-B37E-AABECE12201B}"/>
                </a:ext>
              </a:extLst>
            </p:cNvPr>
            <p:cNvSpPr txBox="1">
              <a:spLocks noChangeArrowheads="1"/>
            </p:cNvSpPr>
            <p:nvPr/>
          </p:nvSpPr>
          <p:spPr bwMode="auto">
            <a:xfrm>
              <a:off x="8179440" y="2284368"/>
              <a:ext cx="2019294" cy="39889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application</a:t>
              </a:r>
            </a:p>
          </p:txBody>
        </p:sp>
      </p:grpSp>
      <p:grpSp>
        <p:nvGrpSpPr>
          <p:cNvPr id="93" name="Group 92">
            <a:extLst>
              <a:ext uri="{FF2B5EF4-FFF2-40B4-BE49-F238E27FC236}">
                <a16:creationId xmlns:a16="http://schemas.microsoft.com/office/drawing/2014/main" id="{EFA7BEBF-82FA-3440-93DD-AFB07D2DDF8D}"/>
              </a:ext>
            </a:extLst>
          </p:cNvPr>
          <p:cNvGrpSpPr/>
          <p:nvPr/>
        </p:nvGrpSpPr>
        <p:grpSpPr>
          <a:xfrm>
            <a:off x="500734" y="4943580"/>
            <a:ext cx="1026523" cy="597153"/>
            <a:chOff x="7493876" y="2774731"/>
            <a:chExt cx="1481958" cy="894622"/>
          </a:xfrm>
        </p:grpSpPr>
        <p:sp>
          <p:nvSpPr>
            <p:cNvPr id="107" name="Freeform 106">
              <a:extLst>
                <a:ext uri="{FF2B5EF4-FFF2-40B4-BE49-F238E27FC236}">
                  <a16:creationId xmlns:a16="http://schemas.microsoft.com/office/drawing/2014/main" id="{FD49C136-01B9-DB45-BCCD-F4E482387145}"/>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                   </a:t>
              </a:r>
            </a:p>
          </p:txBody>
        </p:sp>
        <p:sp>
          <p:nvSpPr>
            <p:cNvPr id="108" name="Oval 107">
              <a:extLst>
                <a:ext uri="{FF2B5EF4-FFF2-40B4-BE49-F238E27FC236}">
                  <a16:creationId xmlns:a16="http://schemas.microsoft.com/office/drawing/2014/main" id="{3DF9189A-C970-C34D-8402-F20083341C95}"/>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              </a:t>
              </a:r>
            </a:p>
          </p:txBody>
        </p:sp>
        <p:grpSp>
          <p:nvGrpSpPr>
            <p:cNvPr id="109" name="Group 108">
              <a:extLst>
                <a:ext uri="{FF2B5EF4-FFF2-40B4-BE49-F238E27FC236}">
                  <a16:creationId xmlns:a16="http://schemas.microsoft.com/office/drawing/2014/main" id="{51F5139E-A5EB-E64B-B1E6-C3669AE818C6}"/>
                </a:ext>
              </a:extLst>
            </p:cNvPr>
            <p:cNvGrpSpPr/>
            <p:nvPr/>
          </p:nvGrpSpPr>
          <p:grpSpPr>
            <a:xfrm>
              <a:off x="7713663" y="2848339"/>
              <a:ext cx="1042107" cy="425543"/>
              <a:chOff x="7786941" y="2884917"/>
              <a:chExt cx="897649" cy="353919"/>
            </a:xfrm>
          </p:grpSpPr>
          <p:sp>
            <p:nvSpPr>
              <p:cNvPr id="110" name="Freeform 109">
                <a:extLst>
                  <a:ext uri="{FF2B5EF4-FFF2-40B4-BE49-F238E27FC236}">
                    <a16:creationId xmlns:a16="http://schemas.microsoft.com/office/drawing/2014/main" id="{7F7CB1D2-0FD2-A14F-A399-1C2D3650F2EA}"/>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11" name="Freeform 110">
                <a:extLst>
                  <a:ext uri="{FF2B5EF4-FFF2-40B4-BE49-F238E27FC236}">
                    <a16:creationId xmlns:a16="http://schemas.microsoft.com/office/drawing/2014/main" id="{688C61D0-9947-2E41-89C2-D2B4591C1F38}"/>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12" name="Freeform 111">
                <a:extLst>
                  <a:ext uri="{FF2B5EF4-FFF2-40B4-BE49-F238E27FC236}">
                    <a16:creationId xmlns:a16="http://schemas.microsoft.com/office/drawing/2014/main" id="{ADE46CF5-DF22-8F48-87EF-A46F29E0F1A9}"/>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13" name="Freeform 112">
                <a:extLst>
                  <a:ext uri="{FF2B5EF4-FFF2-40B4-BE49-F238E27FC236}">
                    <a16:creationId xmlns:a16="http://schemas.microsoft.com/office/drawing/2014/main" id="{CEACF782-B549-1D4E-B840-69A6AFFE6A7F}"/>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grpSp>
      <p:sp>
        <p:nvSpPr>
          <p:cNvPr id="114" name="Title 1">
            <a:extLst>
              <a:ext uri="{FF2B5EF4-FFF2-40B4-BE49-F238E27FC236}">
                <a16:creationId xmlns:a16="http://schemas.microsoft.com/office/drawing/2014/main" id="{1464CB5C-96D6-3645-94B5-DB9FA70972D2}"/>
              </a:ext>
            </a:extLst>
          </p:cNvPr>
          <p:cNvSpPr>
            <a:spLocks noGrp="1"/>
          </p:cNvSpPr>
          <p:nvPr>
            <p:ph type="title"/>
          </p:nvPr>
        </p:nvSpPr>
        <p:spPr>
          <a:xfrm>
            <a:off x="798690" y="289325"/>
            <a:ext cx="11100625" cy="894622"/>
          </a:xfrm>
        </p:spPr>
        <p:txBody>
          <a:bodyPr>
            <a:normAutofit/>
          </a:bodyPr>
          <a:lstStyle/>
          <a:p>
            <a:r>
              <a:rPr lang="en-US" sz="4400" dirty="0"/>
              <a:t>UDP: Transport Layer Actions</a:t>
            </a:r>
          </a:p>
        </p:txBody>
      </p:sp>
      <p:grpSp>
        <p:nvGrpSpPr>
          <p:cNvPr id="115" name="Group 149">
            <a:extLst>
              <a:ext uri="{FF2B5EF4-FFF2-40B4-BE49-F238E27FC236}">
                <a16:creationId xmlns:a16="http://schemas.microsoft.com/office/drawing/2014/main" id="{D80894D4-838A-2B47-82E9-ED060F8608E9}"/>
              </a:ext>
            </a:extLst>
          </p:cNvPr>
          <p:cNvGrpSpPr>
            <a:grpSpLocks/>
          </p:cNvGrpSpPr>
          <p:nvPr/>
        </p:nvGrpSpPr>
        <p:grpSpPr bwMode="auto">
          <a:xfrm>
            <a:off x="2462207" y="2756023"/>
            <a:ext cx="412750" cy="158750"/>
            <a:chOff x="1287" y="2524"/>
            <a:chExt cx="260" cy="100"/>
          </a:xfrm>
        </p:grpSpPr>
        <p:sp>
          <p:nvSpPr>
            <p:cNvPr id="116" name="Rectangle 73">
              <a:extLst>
                <a:ext uri="{FF2B5EF4-FFF2-40B4-BE49-F238E27FC236}">
                  <a16:creationId xmlns:a16="http://schemas.microsoft.com/office/drawing/2014/main" id="{4F7EB976-F7A9-464D-96B7-3FE5D6F41C71}"/>
                </a:ext>
              </a:extLst>
            </p:cNvPr>
            <p:cNvSpPr>
              <a:spLocks noChangeArrowheads="1"/>
            </p:cNvSpPr>
            <p:nvPr/>
          </p:nvSpPr>
          <p:spPr bwMode="auto">
            <a:xfrm>
              <a:off x="1287" y="2524"/>
              <a:ext cx="260" cy="100"/>
            </a:xfrm>
            <a:prstGeom prst="rect">
              <a:avLst/>
            </a:prstGeom>
            <a:solidFill>
              <a:srgbClr val="FFFF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17" name="Rectangle 74">
              <a:extLst>
                <a:ext uri="{FF2B5EF4-FFF2-40B4-BE49-F238E27FC236}">
                  <a16:creationId xmlns:a16="http://schemas.microsoft.com/office/drawing/2014/main" id="{4368CF72-2B59-FB4B-92FA-68E13D10F3ED}"/>
                </a:ext>
              </a:extLst>
            </p:cNvPr>
            <p:cNvSpPr>
              <a:spLocks noChangeArrowheads="1"/>
            </p:cNvSpPr>
            <p:nvPr/>
          </p:nvSpPr>
          <p:spPr bwMode="auto">
            <a:xfrm>
              <a:off x="1338" y="2537"/>
              <a:ext cx="155" cy="76"/>
            </a:xfrm>
            <a:prstGeom prst="rect">
              <a:avLst/>
            </a:prstGeom>
            <a:solidFill>
              <a:srgbClr val="FFFFFF"/>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18" name="Rectangle 75">
              <a:extLst>
                <a:ext uri="{FF2B5EF4-FFF2-40B4-BE49-F238E27FC236}">
                  <a16:creationId xmlns:a16="http://schemas.microsoft.com/office/drawing/2014/main" id="{0D0AC942-AA10-F747-BEAC-52DAFF24DAB3}"/>
                </a:ext>
              </a:extLst>
            </p:cNvPr>
            <p:cNvSpPr>
              <a:spLocks noChangeArrowheads="1"/>
            </p:cNvSpPr>
            <p:nvPr/>
          </p:nvSpPr>
          <p:spPr bwMode="auto">
            <a:xfrm>
              <a:off x="1503" y="2582"/>
              <a:ext cx="27" cy="27"/>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19" name="Rectangle 129">
              <a:extLst>
                <a:ext uri="{FF2B5EF4-FFF2-40B4-BE49-F238E27FC236}">
                  <a16:creationId xmlns:a16="http://schemas.microsoft.com/office/drawing/2014/main" id="{C51B66A9-7495-DF44-B4DE-37BC9E90E09B}"/>
                </a:ext>
              </a:extLst>
            </p:cNvPr>
            <p:cNvSpPr>
              <a:spLocks noChangeArrowheads="1"/>
            </p:cNvSpPr>
            <p:nvPr/>
          </p:nvSpPr>
          <p:spPr bwMode="auto">
            <a:xfrm>
              <a:off x="1298" y="2583"/>
              <a:ext cx="27" cy="27"/>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grpSp>
        <p:nvGrpSpPr>
          <p:cNvPr id="120" name="Group 149">
            <a:extLst>
              <a:ext uri="{FF2B5EF4-FFF2-40B4-BE49-F238E27FC236}">
                <a16:creationId xmlns:a16="http://schemas.microsoft.com/office/drawing/2014/main" id="{B5F38E94-4EF7-1F4B-AAC4-BF50DC083CD9}"/>
              </a:ext>
            </a:extLst>
          </p:cNvPr>
          <p:cNvGrpSpPr>
            <a:grpSpLocks/>
          </p:cNvGrpSpPr>
          <p:nvPr/>
        </p:nvGrpSpPr>
        <p:grpSpPr bwMode="auto">
          <a:xfrm>
            <a:off x="9681144" y="2673610"/>
            <a:ext cx="412750" cy="158750"/>
            <a:chOff x="1287" y="2524"/>
            <a:chExt cx="260" cy="100"/>
          </a:xfrm>
        </p:grpSpPr>
        <p:sp>
          <p:nvSpPr>
            <p:cNvPr id="121" name="Rectangle 73">
              <a:extLst>
                <a:ext uri="{FF2B5EF4-FFF2-40B4-BE49-F238E27FC236}">
                  <a16:creationId xmlns:a16="http://schemas.microsoft.com/office/drawing/2014/main" id="{71D7BEDA-E8D6-9F4F-8EE3-D5290D9AF39D}"/>
                </a:ext>
              </a:extLst>
            </p:cNvPr>
            <p:cNvSpPr>
              <a:spLocks noChangeArrowheads="1"/>
            </p:cNvSpPr>
            <p:nvPr/>
          </p:nvSpPr>
          <p:spPr bwMode="auto">
            <a:xfrm>
              <a:off x="1287" y="2524"/>
              <a:ext cx="260" cy="100"/>
            </a:xfrm>
            <a:prstGeom prst="rect">
              <a:avLst/>
            </a:prstGeom>
            <a:solidFill>
              <a:srgbClr val="FFFF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22" name="Rectangle 74">
              <a:extLst>
                <a:ext uri="{FF2B5EF4-FFF2-40B4-BE49-F238E27FC236}">
                  <a16:creationId xmlns:a16="http://schemas.microsoft.com/office/drawing/2014/main" id="{D93A8064-E5FB-2844-9B3D-C598CCB67BDD}"/>
                </a:ext>
              </a:extLst>
            </p:cNvPr>
            <p:cNvSpPr>
              <a:spLocks noChangeArrowheads="1"/>
            </p:cNvSpPr>
            <p:nvPr/>
          </p:nvSpPr>
          <p:spPr bwMode="auto">
            <a:xfrm>
              <a:off x="1338" y="2537"/>
              <a:ext cx="155" cy="76"/>
            </a:xfrm>
            <a:prstGeom prst="rect">
              <a:avLst/>
            </a:prstGeom>
            <a:solidFill>
              <a:srgbClr val="FFFFFF"/>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23" name="Rectangle 75">
              <a:extLst>
                <a:ext uri="{FF2B5EF4-FFF2-40B4-BE49-F238E27FC236}">
                  <a16:creationId xmlns:a16="http://schemas.microsoft.com/office/drawing/2014/main" id="{DF7AA994-9DC7-8349-BB16-6DED06C89AC0}"/>
                </a:ext>
              </a:extLst>
            </p:cNvPr>
            <p:cNvSpPr>
              <a:spLocks noChangeArrowheads="1"/>
            </p:cNvSpPr>
            <p:nvPr/>
          </p:nvSpPr>
          <p:spPr bwMode="auto">
            <a:xfrm>
              <a:off x="1503" y="2582"/>
              <a:ext cx="27" cy="27"/>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24" name="Rectangle 129">
              <a:extLst>
                <a:ext uri="{FF2B5EF4-FFF2-40B4-BE49-F238E27FC236}">
                  <a16:creationId xmlns:a16="http://schemas.microsoft.com/office/drawing/2014/main" id="{06FC6EA9-9071-D843-8C39-AFF854F3BEFC}"/>
                </a:ext>
              </a:extLst>
            </p:cNvPr>
            <p:cNvSpPr>
              <a:spLocks noChangeArrowheads="1"/>
            </p:cNvSpPr>
            <p:nvPr/>
          </p:nvSpPr>
          <p:spPr bwMode="auto">
            <a:xfrm>
              <a:off x="1298" y="2583"/>
              <a:ext cx="27" cy="27"/>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2" name="TextBox 1">
            <a:extLst>
              <a:ext uri="{FF2B5EF4-FFF2-40B4-BE49-F238E27FC236}">
                <a16:creationId xmlns:a16="http://schemas.microsoft.com/office/drawing/2014/main" id="{6B2BB341-9BE1-8640-8E8B-7EC80706964E}"/>
              </a:ext>
            </a:extLst>
          </p:cNvPr>
          <p:cNvSpPr txBox="1"/>
          <p:nvPr/>
        </p:nvSpPr>
        <p:spPr>
          <a:xfrm>
            <a:off x="4212477" y="1830701"/>
            <a:ext cx="3898344"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UDP sender actions:</a:t>
            </a:r>
          </a:p>
          <a:p>
            <a:pPr marL="285750" marR="0" lvl="0" indent="-219075" algn="l" defTabSz="914400" rtl="0" eaLnBrk="1" fontAlgn="auto" latinLnBrk="0" hangingPunct="1">
              <a:lnSpc>
                <a:spcPct val="100000"/>
              </a:lnSpc>
              <a:spcBef>
                <a:spcPts val="0"/>
              </a:spcBef>
              <a:spcAft>
                <a:spcPts val="0"/>
              </a:spcAft>
              <a:buClr>
                <a:srgbClr val="0200A3"/>
              </a:buClr>
              <a:buSzTx/>
              <a:buFont typeface="Wingdings" pitchFamily="2" charset="2"/>
              <a:buChar char="§"/>
              <a:tabLst/>
              <a:defRPr/>
            </a:pPr>
            <a:endParaRPr kumimoji="0" lang="en-US" sz="2000" b="0" i="0" u="none" strike="noStrike" kern="1200" cap="none" spc="0" normalizeH="0" baseline="0" noProof="0" dirty="0">
              <a:ln>
                <a:noFill/>
              </a:ln>
              <a:solidFill>
                <a:prstClr val="black"/>
              </a:solidFill>
              <a:effectLst/>
              <a:uLnTx/>
              <a:uFillTx/>
              <a:latin typeface="Calibri"/>
              <a:ea typeface="+mn-ea"/>
              <a:cs typeface="+mn-cs"/>
            </a:endParaRPr>
          </a:p>
        </p:txBody>
      </p:sp>
      <p:sp>
        <p:nvSpPr>
          <p:cNvPr id="102" name="Rectangle 101">
            <a:extLst>
              <a:ext uri="{FF2B5EF4-FFF2-40B4-BE49-F238E27FC236}">
                <a16:creationId xmlns:a16="http://schemas.microsoft.com/office/drawing/2014/main" id="{6480FBEB-6DAE-6343-96A8-03D66CDE01DB}"/>
              </a:ext>
            </a:extLst>
          </p:cNvPr>
          <p:cNvSpPr/>
          <p:nvPr/>
        </p:nvSpPr>
        <p:spPr>
          <a:xfrm>
            <a:off x="8502120" y="2078245"/>
            <a:ext cx="1986815" cy="2938360"/>
          </a:xfrm>
          <a:prstGeom prst="rect">
            <a:avLst/>
          </a:prstGeom>
          <a:solidFill>
            <a:schemeClr val="bg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grpSp>
        <p:nvGrpSpPr>
          <p:cNvPr id="88" name="Group 87">
            <a:extLst>
              <a:ext uri="{FF2B5EF4-FFF2-40B4-BE49-F238E27FC236}">
                <a16:creationId xmlns:a16="http://schemas.microsoft.com/office/drawing/2014/main" id="{CA134BD1-8CE1-DD46-92D0-46AEECA91934}"/>
              </a:ext>
            </a:extLst>
          </p:cNvPr>
          <p:cNvGrpSpPr/>
          <p:nvPr/>
        </p:nvGrpSpPr>
        <p:grpSpPr>
          <a:xfrm>
            <a:off x="9130164" y="2303106"/>
            <a:ext cx="1259074" cy="369332"/>
            <a:chOff x="8934916" y="2775692"/>
            <a:chExt cx="1259074" cy="369332"/>
          </a:xfrm>
        </p:grpSpPr>
        <p:sp>
          <p:nvSpPr>
            <p:cNvPr id="89" name="Rectangle 88">
              <a:extLst>
                <a:ext uri="{FF2B5EF4-FFF2-40B4-BE49-F238E27FC236}">
                  <a16:creationId xmlns:a16="http://schemas.microsoft.com/office/drawing/2014/main" id="{6A02A536-E595-E54F-85ED-50268229A5F1}"/>
                </a:ext>
              </a:extLst>
            </p:cNvPr>
            <p:cNvSpPr/>
            <p:nvPr/>
          </p:nvSpPr>
          <p:spPr>
            <a:xfrm>
              <a:off x="8964931" y="2842303"/>
              <a:ext cx="1140727" cy="246705"/>
            </a:xfrm>
            <a:prstGeom prst="rect">
              <a:avLst/>
            </a:prstGeom>
            <a:solidFill>
              <a:schemeClr val="bg1"/>
            </a:solidFill>
            <a:ln w="25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90" name="TextBox 89">
              <a:extLst>
                <a:ext uri="{FF2B5EF4-FFF2-40B4-BE49-F238E27FC236}">
                  <a16:creationId xmlns:a16="http://schemas.microsoft.com/office/drawing/2014/main" id="{26EE5E72-5714-C64B-A3D2-C89CD03AFF69}"/>
                </a:ext>
              </a:extLst>
            </p:cNvPr>
            <p:cNvSpPr txBox="1"/>
            <p:nvPr/>
          </p:nvSpPr>
          <p:spPr>
            <a:xfrm>
              <a:off x="8934916" y="2775692"/>
              <a:ext cx="125907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SNMP msg</a:t>
              </a:r>
            </a:p>
          </p:txBody>
        </p:sp>
      </p:grpSp>
      <p:sp>
        <p:nvSpPr>
          <p:cNvPr id="91" name="TextBox 90">
            <a:extLst>
              <a:ext uri="{FF2B5EF4-FFF2-40B4-BE49-F238E27FC236}">
                <a16:creationId xmlns:a16="http://schemas.microsoft.com/office/drawing/2014/main" id="{44FC0E6A-CBE5-AC4B-BF65-426B6D4CBC72}"/>
              </a:ext>
            </a:extLst>
          </p:cNvPr>
          <p:cNvSpPr txBox="1"/>
          <p:nvPr/>
        </p:nvSpPr>
        <p:spPr>
          <a:xfrm>
            <a:off x="4391544" y="2325099"/>
            <a:ext cx="3825456" cy="1036887"/>
          </a:xfrm>
          <a:prstGeom prst="rect">
            <a:avLst/>
          </a:prstGeom>
          <a:noFill/>
        </p:spPr>
        <p:txBody>
          <a:bodyPr wrap="square" rtlCol="0">
            <a:spAutoFit/>
          </a:bodyPr>
          <a:lstStyle/>
          <a:p>
            <a:pPr marL="285750" marR="0" lvl="0" indent="-219075" algn="l" defTabSz="914400" rtl="0" eaLnBrk="1" fontAlgn="auto" latinLnBrk="0" hangingPunct="1">
              <a:lnSpc>
                <a:spcPct val="85000"/>
              </a:lnSpc>
              <a:spcBef>
                <a:spcPts val="0"/>
              </a:spcBef>
              <a:spcAft>
                <a:spcPts val="0"/>
              </a:spcAft>
              <a:buClr>
                <a:srgbClr val="0200A3"/>
              </a:buClr>
              <a:buSzTx/>
              <a:buFont typeface="Wingdings" pitchFamily="2" charset="2"/>
              <a:buChar char="§"/>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is passed an application-layer message</a:t>
            </a:r>
          </a:p>
        </p:txBody>
      </p:sp>
      <p:sp>
        <p:nvSpPr>
          <p:cNvPr id="94" name="TextBox 93">
            <a:extLst>
              <a:ext uri="{FF2B5EF4-FFF2-40B4-BE49-F238E27FC236}">
                <a16:creationId xmlns:a16="http://schemas.microsoft.com/office/drawing/2014/main" id="{D9421943-E484-5046-BEAC-6D59475EF6C3}"/>
              </a:ext>
            </a:extLst>
          </p:cNvPr>
          <p:cNvSpPr txBox="1"/>
          <p:nvPr/>
        </p:nvSpPr>
        <p:spPr>
          <a:xfrm>
            <a:off x="4388186" y="2990916"/>
            <a:ext cx="3825456" cy="1036887"/>
          </a:xfrm>
          <a:prstGeom prst="rect">
            <a:avLst/>
          </a:prstGeom>
          <a:noFill/>
        </p:spPr>
        <p:txBody>
          <a:bodyPr wrap="square" rtlCol="0">
            <a:spAutoFit/>
          </a:bodyPr>
          <a:lstStyle/>
          <a:p>
            <a:pPr marL="285750" marR="0" lvl="0" indent="-219075" algn="l" defTabSz="914400" rtl="0" eaLnBrk="1" fontAlgn="auto" latinLnBrk="0" hangingPunct="1">
              <a:lnSpc>
                <a:spcPct val="85000"/>
              </a:lnSpc>
              <a:spcBef>
                <a:spcPts val="0"/>
              </a:spcBef>
              <a:spcAft>
                <a:spcPts val="0"/>
              </a:spcAft>
              <a:buClr>
                <a:srgbClr val="0200A3"/>
              </a:buClr>
              <a:buSzTx/>
              <a:buFont typeface="Wingdings" pitchFamily="2" charset="2"/>
              <a:buChar char="§"/>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determines UDP segment header fields values</a:t>
            </a:r>
          </a:p>
        </p:txBody>
      </p:sp>
      <p:sp>
        <p:nvSpPr>
          <p:cNvPr id="95" name="TextBox 94">
            <a:extLst>
              <a:ext uri="{FF2B5EF4-FFF2-40B4-BE49-F238E27FC236}">
                <a16:creationId xmlns:a16="http://schemas.microsoft.com/office/drawing/2014/main" id="{BFD6C411-175C-8D4E-9A66-3E03AAA9F0F9}"/>
              </a:ext>
            </a:extLst>
          </p:cNvPr>
          <p:cNvSpPr txBox="1"/>
          <p:nvPr/>
        </p:nvSpPr>
        <p:spPr>
          <a:xfrm>
            <a:off x="4376692" y="3592863"/>
            <a:ext cx="3825456" cy="461665"/>
          </a:xfrm>
          <a:prstGeom prst="rect">
            <a:avLst/>
          </a:prstGeom>
          <a:noFill/>
        </p:spPr>
        <p:txBody>
          <a:bodyPr wrap="square" rtlCol="0">
            <a:spAutoFit/>
          </a:bodyPr>
          <a:lstStyle/>
          <a:p>
            <a:pPr marL="285750" marR="0" lvl="0" indent="-219075" algn="l" defTabSz="914400" rtl="0" eaLnBrk="1" fontAlgn="auto" latinLnBrk="0" hangingPunct="1">
              <a:lnSpc>
                <a:spcPct val="100000"/>
              </a:lnSpc>
              <a:spcBef>
                <a:spcPts val="0"/>
              </a:spcBef>
              <a:spcAft>
                <a:spcPts val="0"/>
              </a:spcAft>
              <a:buClr>
                <a:srgbClr val="0200A3"/>
              </a:buClr>
              <a:buSzTx/>
              <a:buFont typeface="Wingdings" pitchFamily="2" charset="2"/>
              <a:buChar char="§"/>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creates UDP segment</a:t>
            </a:r>
          </a:p>
        </p:txBody>
      </p:sp>
      <p:sp>
        <p:nvSpPr>
          <p:cNvPr id="97" name="TextBox 96">
            <a:extLst>
              <a:ext uri="{FF2B5EF4-FFF2-40B4-BE49-F238E27FC236}">
                <a16:creationId xmlns:a16="http://schemas.microsoft.com/office/drawing/2014/main" id="{A88394C2-8FDA-8F48-B59B-B744ABBDA541}"/>
              </a:ext>
            </a:extLst>
          </p:cNvPr>
          <p:cNvSpPr txBox="1"/>
          <p:nvPr/>
        </p:nvSpPr>
        <p:spPr>
          <a:xfrm>
            <a:off x="4381369" y="4025163"/>
            <a:ext cx="3825456" cy="461665"/>
          </a:xfrm>
          <a:prstGeom prst="rect">
            <a:avLst/>
          </a:prstGeom>
          <a:noFill/>
        </p:spPr>
        <p:txBody>
          <a:bodyPr wrap="square" rtlCol="0">
            <a:spAutoFit/>
          </a:bodyPr>
          <a:lstStyle/>
          <a:p>
            <a:pPr marL="285750" marR="0" lvl="0" indent="-219075" algn="l" defTabSz="914400" rtl="0" eaLnBrk="1" fontAlgn="auto" latinLnBrk="0" hangingPunct="1">
              <a:lnSpc>
                <a:spcPct val="100000"/>
              </a:lnSpc>
              <a:spcBef>
                <a:spcPts val="0"/>
              </a:spcBef>
              <a:spcAft>
                <a:spcPts val="0"/>
              </a:spcAft>
              <a:buClr>
                <a:srgbClr val="0200A3"/>
              </a:buClr>
              <a:buSzTx/>
              <a:buFont typeface="Wingdings" pitchFamily="2" charset="2"/>
              <a:buChar char="§"/>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passes segment to IP</a:t>
            </a:r>
          </a:p>
        </p:txBody>
      </p:sp>
      <p:sp>
        <p:nvSpPr>
          <p:cNvPr id="98" name="Rectangle 97">
            <a:extLst>
              <a:ext uri="{FF2B5EF4-FFF2-40B4-BE49-F238E27FC236}">
                <a16:creationId xmlns:a16="http://schemas.microsoft.com/office/drawing/2014/main" id="{EB709716-FAB0-AB45-BCAE-75F8CF2AEC09}"/>
              </a:ext>
            </a:extLst>
          </p:cNvPr>
          <p:cNvSpPr/>
          <p:nvPr/>
        </p:nvSpPr>
        <p:spPr>
          <a:xfrm>
            <a:off x="169333" y="1343378"/>
            <a:ext cx="3723445" cy="4402666"/>
          </a:xfrm>
          <a:prstGeom prst="rect">
            <a:avLst/>
          </a:prstGeom>
          <a:solidFill>
            <a:schemeClr val="bg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grpSp>
        <p:nvGrpSpPr>
          <p:cNvPr id="106" name="Group 105">
            <a:extLst>
              <a:ext uri="{FF2B5EF4-FFF2-40B4-BE49-F238E27FC236}">
                <a16:creationId xmlns:a16="http://schemas.microsoft.com/office/drawing/2014/main" id="{73FB16D4-A4BA-C046-940D-43D50465EB6F}"/>
              </a:ext>
            </a:extLst>
          </p:cNvPr>
          <p:cNvGrpSpPr/>
          <p:nvPr/>
        </p:nvGrpSpPr>
        <p:grpSpPr>
          <a:xfrm>
            <a:off x="8473556" y="2992506"/>
            <a:ext cx="1259074" cy="338554"/>
            <a:chOff x="8964789" y="2639236"/>
            <a:chExt cx="1259074" cy="338554"/>
          </a:xfrm>
        </p:grpSpPr>
        <p:sp>
          <p:nvSpPr>
            <p:cNvPr id="125" name="Rectangle 124">
              <a:extLst>
                <a:ext uri="{FF2B5EF4-FFF2-40B4-BE49-F238E27FC236}">
                  <a16:creationId xmlns:a16="http://schemas.microsoft.com/office/drawing/2014/main" id="{CA58A03E-5455-0E40-8FB9-71E1E5E2CADE}"/>
                </a:ext>
              </a:extLst>
            </p:cNvPr>
            <p:cNvSpPr/>
            <p:nvPr/>
          </p:nvSpPr>
          <p:spPr>
            <a:xfrm>
              <a:off x="9032744" y="2707400"/>
              <a:ext cx="543189" cy="246705"/>
            </a:xfrm>
            <a:prstGeom prst="rect">
              <a:avLst/>
            </a:prstGeom>
            <a:solidFill>
              <a:schemeClr val="bg1"/>
            </a:solidFill>
            <a:ln w="25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26" name="TextBox 125">
              <a:extLst>
                <a:ext uri="{FF2B5EF4-FFF2-40B4-BE49-F238E27FC236}">
                  <a16:creationId xmlns:a16="http://schemas.microsoft.com/office/drawing/2014/main" id="{97A208B0-D27E-5D40-B156-11CB7075B098}"/>
                </a:ext>
              </a:extLst>
            </p:cNvPr>
            <p:cNvSpPr txBox="1"/>
            <p:nvPr/>
          </p:nvSpPr>
          <p:spPr>
            <a:xfrm>
              <a:off x="8964789" y="2639236"/>
              <a:ext cx="1259074"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err="1">
                  <a:ln>
                    <a:noFill/>
                  </a:ln>
                  <a:solidFill>
                    <a:prstClr val="black"/>
                  </a:solidFill>
                  <a:effectLst/>
                  <a:uLnTx/>
                  <a:uFillTx/>
                  <a:latin typeface="Calibri"/>
                  <a:ea typeface="+mn-ea"/>
                  <a:cs typeface="+mn-cs"/>
                </a:rPr>
                <a:t>UDP</a:t>
              </a:r>
              <a:r>
                <a:rPr kumimoji="0" lang="en-US" sz="1600" b="0" i="0" u="none" strike="noStrike" kern="1200" cap="none" spc="0" normalizeH="0" baseline="-25000" noProof="0" dirty="0" err="1">
                  <a:ln>
                    <a:noFill/>
                  </a:ln>
                  <a:solidFill>
                    <a:prstClr val="black"/>
                  </a:solidFill>
                  <a:effectLst/>
                  <a:uLnTx/>
                  <a:uFillTx/>
                  <a:latin typeface="Calibri"/>
                  <a:ea typeface="+mn-ea"/>
                  <a:cs typeface="+mn-cs"/>
                </a:rPr>
                <a:t>h</a:t>
              </a:r>
              <a:endParaRPr kumimoji="0" lang="en-US" sz="1600" b="0" i="0" u="none" strike="noStrike" kern="1200" cap="none" spc="0" normalizeH="0" baseline="-25000" noProof="0" dirty="0">
                <a:ln>
                  <a:noFill/>
                </a:ln>
                <a:solidFill>
                  <a:prstClr val="black"/>
                </a:solidFill>
                <a:effectLst/>
                <a:uLnTx/>
                <a:uFillTx/>
                <a:latin typeface="Calibri"/>
                <a:ea typeface="+mn-ea"/>
                <a:cs typeface="+mn-cs"/>
              </a:endParaRPr>
            </a:p>
          </p:txBody>
        </p:sp>
      </p:grpSp>
      <p:grpSp>
        <p:nvGrpSpPr>
          <p:cNvPr id="5" name="Group 4">
            <a:extLst>
              <a:ext uri="{FF2B5EF4-FFF2-40B4-BE49-F238E27FC236}">
                <a16:creationId xmlns:a16="http://schemas.microsoft.com/office/drawing/2014/main" id="{E73E5E98-A439-0647-8DF1-844937CD72A0}"/>
              </a:ext>
            </a:extLst>
          </p:cNvPr>
          <p:cNvGrpSpPr/>
          <p:nvPr/>
        </p:nvGrpSpPr>
        <p:grpSpPr>
          <a:xfrm>
            <a:off x="8545052" y="3003638"/>
            <a:ext cx="1818022" cy="369332"/>
            <a:chOff x="7863122" y="5632673"/>
            <a:chExt cx="1818022" cy="369332"/>
          </a:xfrm>
        </p:grpSpPr>
        <p:grpSp>
          <p:nvGrpSpPr>
            <p:cNvPr id="99" name="Group 98">
              <a:extLst>
                <a:ext uri="{FF2B5EF4-FFF2-40B4-BE49-F238E27FC236}">
                  <a16:creationId xmlns:a16="http://schemas.microsoft.com/office/drawing/2014/main" id="{39CCB6B2-1F81-ED45-AF48-A3187F0215CC}"/>
                </a:ext>
              </a:extLst>
            </p:cNvPr>
            <p:cNvGrpSpPr/>
            <p:nvPr/>
          </p:nvGrpSpPr>
          <p:grpSpPr>
            <a:xfrm>
              <a:off x="7863122" y="5638955"/>
              <a:ext cx="1259074" cy="338554"/>
              <a:chOff x="8964789" y="2648929"/>
              <a:chExt cx="1259074" cy="338554"/>
            </a:xfrm>
          </p:grpSpPr>
          <p:sp>
            <p:nvSpPr>
              <p:cNvPr id="100" name="Rectangle 99">
                <a:extLst>
                  <a:ext uri="{FF2B5EF4-FFF2-40B4-BE49-F238E27FC236}">
                    <a16:creationId xmlns:a16="http://schemas.microsoft.com/office/drawing/2014/main" id="{B77AF83C-DA1E-A642-9E78-5EEE36A0AD7E}"/>
                  </a:ext>
                </a:extLst>
              </p:cNvPr>
              <p:cNvSpPr/>
              <p:nvPr/>
            </p:nvSpPr>
            <p:spPr>
              <a:xfrm>
                <a:off x="9032744" y="2707400"/>
                <a:ext cx="543189" cy="246705"/>
              </a:xfrm>
              <a:prstGeom prst="rect">
                <a:avLst/>
              </a:prstGeom>
              <a:solidFill>
                <a:schemeClr val="bg1"/>
              </a:solidFill>
              <a:ln w="25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01" name="TextBox 100">
                <a:extLst>
                  <a:ext uri="{FF2B5EF4-FFF2-40B4-BE49-F238E27FC236}">
                    <a16:creationId xmlns:a16="http://schemas.microsoft.com/office/drawing/2014/main" id="{AB8C9E1E-8C93-DA4B-813F-B38E4305D2BE}"/>
                  </a:ext>
                </a:extLst>
              </p:cNvPr>
              <p:cNvSpPr txBox="1"/>
              <p:nvPr/>
            </p:nvSpPr>
            <p:spPr>
              <a:xfrm>
                <a:off x="8964789" y="2648929"/>
                <a:ext cx="1259074"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err="1">
                    <a:ln>
                      <a:noFill/>
                    </a:ln>
                    <a:solidFill>
                      <a:prstClr val="black"/>
                    </a:solidFill>
                    <a:effectLst/>
                    <a:uLnTx/>
                    <a:uFillTx/>
                    <a:latin typeface="Calibri"/>
                    <a:ea typeface="+mn-ea"/>
                    <a:cs typeface="+mn-cs"/>
                  </a:rPr>
                  <a:t>UDP</a:t>
                </a:r>
                <a:r>
                  <a:rPr kumimoji="0" lang="en-US" sz="1600" b="0" i="0" u="none" strike="noStrike" kern="1200" cap="none" spc="0" normalizeH="0" baseline="-25000" noProof="0" dirty="0" err="1">
                    <a:ln>
                      <a:noFill/>
                    </a:ln>
                    <a:solidFill>
                      <a:prstClr val="black"/>
                    </a:solidFill>
                    <a:effectLst/>
                    <a:uLnTx/>
                    <a:uFillTx/>
                    <a:latin typeface="Calibri"/>
                    <a:ea typeface="+mn-ea"/>
                    <a:cs typeface="+mn-cs"/>
                  </a:rPr>
                  <a:t>h</a:t>
                </a:r>
                <a:endParaRPr kumimoji="0" lang="en-US" sz="1600" b="0" i="0" u="none" strike="noStrike" kern="1200" cap="none" spc="0" normalizeH="0" baseline="-25000" noProof="0" dirty="0">
                  <a:ln>
                    <a:noFill/>
                  </a:ln>
                  <a:solidFill>
                    <a:prstClr val="black"/>
                  </a:solidFill>
                  <a:effectLst/>
                  <a:uLnTx/>
                  <a:uFillTx/>
                  <a:latin typeface="Calibri"/>
                  <a:ea typeface="+mn-ea"/>
                  <a:cs typeface="+mn-cs"/>
                </a:endParaRPr>
              </a:p>
            </p:txBody>
          </p:sp>
        </p:grpSp>
        <p:grpSp>
          <p:nvGrpSpPr>
            <p:cNvPr id="103" name="Group 102">
              <a:extLst>
                <a:ext uri="{FF2B5EF4-FFF2-40B4-BE49-F238E27FC236}">
                  <a16:creationId xmlns:a16="http://schemas.microsoft.com/office/drawing/2014/main" id="{8B56BF3A-3903-6343-9BD8-2E85489C092E}"/>
                </a:ext>
              </a:extLst>
            </p:cNvPr>
            <p:cNvGrpSpPr/>
            <p:nvPr/>
          </p:nvGrpSpPr>
          <p:grpSpPr>
            <a:xfrm>
              <a:off x="8422070" y="5632673"/>
              <a:ext cx="1259074" cy="369332"/>
              <a:chOff x="8934916" y="2778923"/>
              <a:chExt cx="1259074" cy="369332"/>
            </a:xfrm>
          </p:grpSpPr>
          <p:sp>
            <p:nvSpPr>
              <p:cNvPr id="104" name="Rectangle 103">
                <a:extLst>
                  <a:ext uri="{FF2B5EF4-FFF2-40B4-BE49-F238E27FC236}">
                    <a16:creationId xmlns:a16="http://schemas.microsoft.com/office/drawing/2014/main" id="{C0632306-DF2A-5145-82E2-F627C1E9171F}"/>
                  </a:ext>
                </a:extLst>
              </p:cNvPr>
              <p:cNvSpPr/>
              <p:nvPr/>
            </p:nvSpPr>
            <p:spPr>
              <a:xfrm>
                <a:off x="8964931" y="2842303"/>
                <a:ext cx="1140727" cy="246705"/>
              </a:xfrm>
              <a:prstGeom prst="rect">
                <a:avLst/>
              </a:prstGeom>
              <a:solidFill>
                <a:schemeClr val="bg1"/>
              </a:solidFill>
              <a:ln w="25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05" name="TextBox 104">
                <a:extLst>
                  <a:ext uri="{FF2B5EF4-FFF2-40B4-BE49-F238E27FC236}">
                    <a16:creationId xmlns:a16="http://schemas.microsoft.com/office/drawing/2014/main" id="{E104975E-6986-5E45-89F2-36AAE86B3B12}"/>
                  </a:ext>
                </a:extLst>
              </p:cNvPr>
              <p:cNvSpPr txBox="1"/>
              <p:nvPr/>
            </p:nvSpPr>
            <p:spPr>
              <a:xfrm>
                <a:off x="8934916" y="2778923"/>
                <a:ext cx="125907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SNMP msg</a:t>
                </a:r>
              </a:p>
            </p:txBody>
          </p:sp>
        </p:grpSp>
      </p:grpSp>
      <p:sp>
        <p:nvSpPr>
          <p:cNvPr id="129" name="Slide Number Placeholder 2">
            <a:extLst>
              <a:ext uri="{FF2B5EF4-FFF2-40B4-BE49-F238E27FC236}">
                <a16:creationId xmlns:a16="http://schemas.microsoft.com/office/drawing/2014/main" id="{D1B0B0FD-EB4E-1D48-A59A-E323764428E9}"/>
              </a:ext>
            </a:extLst>
          </p:cNvPr>
          <p:cNvSpPr>
            <a:spLocks noGrp="1"/>
          </p:cNvSpPr>
          <p:nvPr>
            <p:ph type="sldNum" sz="quarter" idx="4"/>
          </p:nvPr>
        </p:nvSpPr>
        <p:spPr>
          <a:xfrm>
            <a:off x="9219616" y="6443089"/>
            <a:ext cx="2743200" cy="365125"/>
          </a:xfrm>
        </p:spPr>
        <p:txBody>
          <a:bodyPr/>
          <a:lstStyle/>
          <a:p>
            <a:r>
              <a:rPr lang="en-US"/>
              <a:t>Transport Layer: 3-</a:t>
            </a:r>
            <a:fld id="{C4204591-24BD-A542-B9D5-F8D8A88D2FEE}" type="slidenum">
              <a:rPr lang="en-US" smtClean="0"/>
              <a:pPr/>
              <a:t>28</a:t>
            </a:fld>
            <a:endParaRPr lang="en-US" dirty="0"/>
          </a:p>
        </p:txBody>
      </p:sp>
    </p:spTree>
    <p:extLst>
      <p:ext uri="{BB962C8B-B14F-4D97-AF65-F5344CB8AC3E}">
        <p14:creationId xmlns:p14="http://schemas.microsoft.com/office/powerpoint/2010/main" val="2216109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88"/>
                                        </p:tgtEl>
                                        <p:attrNameLst>
                                          <p:attrName>style.visibility</p:attrName>
                                        </p:attrNameLst>
                                      </p:cBhvr>
                                      <p:to>
                                        <p:strVal val="visible"/>
                                      </p:to>
                                    </p:set>
                                    <p:animEffect transition="in" filter="dissolve">
                                      <p:cBhvr>
                                        <p:cTn id="7" dur="500"/>
                                        <p:tgtEl>
                                          <p:spTgt spid="88"/>
                                        </p:tgtEl>
                                      </p:cBhvr>
                                    </p:animEffect>
                                  </p:childTnLst>
                                </p:cTn>
                              </p:par>
                              <p:par>
                                <p:cTn id="8" presetID="0" presetClass="path" presetSubtype="0" accel="50000" decel="50000" fill="hold" nodeType="withEffect">
                                  <p:stCondLst>
                                    <p:cond delay="0"/>
                                  </p:stCondLst>
                                  <p:childTnLst>
                                    <p:animMotion origin="layout" path="M -6.25E-7 -1.48148E-6 L 0.00065 0.10139 " pathEditMode="relative" rAng="0" ptsTypes="AA">
                                      <p:cBhvr>
                                        <p:cTn id="9" dur="2000" fill="hold"/>
                                        <p:tgtEl>
                                          <p:spTgt spid="88"/>
                                        </p:tgtEl>
                                        <p:attrNameLst>
                                          <p:attrName>ppt_x</p:attrName>
                                          <p:attrName>ppt_y</p:attrName>
                                        </p:attrNameLst>
                                      </p:cBhvr>
                                      <p:rCtr x="26" y="5069"/>
                                    </p:animMotion>
                                  </p:childTnLst>
                                </p:cTn>
                              </p:par>
                              <p:par>
                                <p:cTn id="10" presetID="9" presetClass="entr" presetSubtype="0" fill="hold" grpId="0" nodeType="withEffect">
                                  <p:stCondLst>
                                    <p:cond delay="0"/>
                                  </p:stCondLst>
                                  <p:childTnLst>
                                    <p:set>
                                      <p:cBhvr>
                                        <p:cTn id="11" dur="1" fill="hold">
                                          <p:stCondLst>
                                            <p:cond delay="0"/>
                                          </p:stCondLst>
                                        </p:cTn>
                                        <p:tgtEl>
                                          <p:spTgt spid="91"/>
                                        </p:tgtEl>
                                        <p:attrNameLst>
                                          <p:attrName>style.visibility</p:attrName>
                                        </p:attrNameLst>
                                      </p:cBhvr>
                                      <p:to>
                                        <p:strVal val="visible"/>
                                      </p:to>
                                    </p:set>
                                    <p:animEffect transition="in" filter="dissolve">
                                      <p:cBhvr>
                                        <p:cTn id="12" dur="500"/>
                                        <p:tgtEl>
                                          <p:spTgt spid="91"/>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06"/>
                                        </p:tgtEl>
                                        <p:attrNameLst>
                                          <p:attrName>style.visibility</p:attrName>
                                        </p:attrNameLst>
                                      </p:cBhvr>
                                      <p:to>
                                        <p:strVal val="visible"/>
                                      </p:to>
                                    </p:set>
                                    <p:animEffect transition="in" filter="dissolve">
                                      <p:cBhvr>
                                        <p:cTn id="17" dur="500"/>
                                        <p:tgtEl>
                                          <p:spTgt spid="106"/>
                                        </p:tgtEl>
                                      </p:cBhvr>
                                    </p:animEffect>
                                  </p:childTnLst>
                                </p:cTn>
                              </p:par>
                              <p:par>
                                <p:cTn id="18" presetID="9" presetClass="entr" presetSubtype="0" fill="hold" grpId="0" nodeType="withEffect">
                                  <p:stCondLst>
                                    <p:cond delay="0"/>
                                  </p:stCondLst>
                                  <p:childTnLst>
                                    <p:set>
                                      <p:cBhvr>
                                        <p:cTn id="19" dur="1" fill="hold">
                                          <p:stCondLst>
                                            <p:cond delay="0"/>
                                          </p:stCondLst>
                                        </p:cTn>
                                        <p:tgtEl>
                                          <p:spTgt spid="94"/>
                                        </p:tgtEl>
                                        <p:attrNameLst>
                                          <p:attrName>style.visibility</p:attrName>
                                        </p:attrNameLst>
                                      </p:cBhvr>
                                      <p:to>
                                        <p:strVal val="visible"/>
                                      </p:to>
                                    </p:set>
                                    <p:animEffect transition="in" filter="dissolve">
                                      <p:cBhvr>
                                        <p:cTn id="20" dur="500"/>
                                        <p:tgtEl>
                                          <p:spTgt spid="94"/>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xit" presetSubtype="0" fill="hold" nodeType="clickEffect">
                                  <p:stCondLst>
                                    <p:cond delay="0"/>
                                  </p:stCondLst>
                                  <p:childTnLst>
                                    <p:animEffect transition="out" filter="dissolve">
                                      <p:cBhvr>
                                        <p:cTn id="24" dur="500"/>
                                        <p:tgtEl>
                                          <p:spTgt spid="106"/>
                                        </p:tgtEl>
                                      </p:cBhvr>
                                    </p:animEffect>
                                    <p:set>
                                      <p:cBhvr>
                                        <p:cTn id="25" dur="1" fill="hold">
                                          <p:stCondLst>
                                            <p:cond delay="499"/>
                                          </p:stCondLst>
                                        </p:cTn>
                                        <p:tgtEl>
                                          <p:spTgt spid="106"/>
                                        </p:tgtEl>
                                        <p:attrNameLst>
                                          <p:attrName>style.visibility</p:attrName>
                                        </p:attrNameLst>
                                      </p:cBhvr>
                                      <p:to>
                                        <p:strVal val="hidden"/>
                                      </p:to>
                                    </p:set>
                                  </p:childTnLst>
                                </p:cTn>
                              </p:par>
                              <p:par>
                                <p:cTn id="26" presetID="9" presetClass="exit" presetSubtype="0" fill="hold" nodeType="withEffect">
                                  <p:stCondLst>
                                    <p:cond delay="0"/>
                                  </p:stCondLst>
                                  <p:childTnLst>
                                    <p:animEffect transition="out" filter="dissolve">
                                      <p:cBhvr>
                                        <p:cTn id="27" dur="500"/>
                                        <p:tgtEl>
                                          <p:spTgt spid="88"/>
                                        </p:tgtEl>
                                      </p:cBhvr>
                                    </p:animEffect>
                                    <p:set>
                                      <p:cBhvr>
                                        <p:cTn id="28" dur="1" fill="hold">
                                          <p:stCondLst>
                                            <p:cond delay="499"/>
                                          </p:stCondLst>
                                        </p:cTn>
                                        <p:tgtEl>
                                          <p:spTgt spid="88"/>
                                        </p:tgtEl>
                                        <p:attrNameLst>
                                          <p:attrName>style.visibility</p:attrName>
                                        </p:attrNameLst>
                                      </p:cBhvr>
                                      <p:to>
                                        <p:strVal val="hidden"/>
                                      </p:to>
                                    </p:set>
                                  </p:childTnLst>
                                </p:cTn>
                              </p:par>
                            </p:childTnLst>
                          </p:cTn>
                        </p:par>
                        <p:par>
                          <p:cTn id="29" fill="hold">
                            <p:stCondLst>
                              <p:cond delay="500"/>
                            </p:stCondLst>
                            <p:childTnLst>
                              <p:par>
                                <p:cTn id="30" presetID="9" presetClass="entr" presetSubtype="0" fill="hold" nodeType="after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dissolve">
                                      <p:cBhvr>
                                        <p:cTn id="32" dur="500"/>
                                        <p:tgtEl>
                                          <p:spTgt spid="5"/>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95"/>
                                        </p:tgtEl>
                                        <p:attrNameLst>
                                          <p:attrName>style.visibility</p:attrName>
                                        </p:attrNameLst>
                                      </p:cBhvr>
                                      <p:to>
                                        <p:strVal val="visible"/>
                                      </p:to>
                                    </p:set>
                                    <p:animEffect transition="in" filter="dissolve">
                                      <p:cBhvr>
                                        <p:cTn id="35" dur="500"/>
                                        <p:tgtEl>
                                          <p:spTgt spid="95"/>
                                        </p:tgtEl>
                                      </p:cBhvr>
                                    </p:animEffect>
                                  </p:childTnLst>
                                </p:cTn>
                              </p:par>
                            </p:childTnLst>
                          </p:cTn>
                        </p:par>
                      </p:childTnLst>
                    </p:cTn>
                  </p:par>
                  <p:par>
                    <p:cTn id="36" fill="hold">
                      <p:stCondLst>
                        <p:cond delay="indefinite"/>
                      </p:stCondLst>
                      <p:childTnLst>
                        <p:par>
                          <p:cTn id="37" fill="hold">
                            <p:stCondLst>
                              <p:cond delay="0"/>
                            </p:stCondLst>
                            <p:childTnLst>
                              <p:par>
                                <p:cTn id="38" presetID="0" presetClass="path" presetSubtype="0" accel="50000" decel="50000" fill="hold" nodeType="clickEffect">
                                  <p:stCondLst>
                                    <p:cond delay="0"/>
                                  </p:stCondLst>
                                  <p:childTnLst>
                                    <p:animMotion origin="layout" path="M -6.25E-7 -4.81481E-6 L 0.00052 0.09306 " pathEditMode="relative" rAng="0" ptsTypes="AA">
                                      <p:cBhvr>
                                        <p:cTn id="39" dur="2000" fill="hold"/>
                                        <p:tgtEl>
                                          <p:spTgt spid="5"/>
                                        </p:tgtEl>
                                        <p:attrNameLst>
                                          <p:attrName>ppt_x</p:attrName>
                                          <p:attrName>ppt_y</p:attrName>
                                        </p:attrNameLst>
                                      </p:cBhvr>
                                      <p:rCtr x="26" y="4653"/>
                                    </p:animMotion>
                                  </p:childTnLst>
                                </p:cTn>
                              </p:par>
                              <p:par>
                                <p:cTn id="40" presetID="9" presetClass="entr" presetSubtype="0" fill="hold" grpId="0" nodeType="withEffect">
                                  <p:stCondLst>
                                    <p:cond delay="0"/>
                                  </p:stCondLst>
                                  <p:childTnLst>
                                    <p:set>
                                      <p:cBhvr>
                                        <p:cTn id="41" dur="1" fill="hold">
                                          <p:stCondLst>
                                            <p:cond delay="0"/>
                                          </p:stCondLst>
                                        </p:cTn>
                                        <p:tgtEl>
                                          <p:spTgt spid="97"/>
                                        </p:tgtEl>
                                        <p:attrNameLst>
                                          <p:attrName>style.visibility</p:attrName>
                                        </p:attrNameLst>
                                      </p:cBhvr>
                                      <p:to>
                                        <p:strVal val="visible"/>
                                      </p:to>
                                    </p:set>
                                    <p:animEffect transition="in" filter="dissolve">
                                      <p:cBhvr>
                                        <p:cTn id="42" dur="500"/>
                                        <p:tgtEl>
                                          <p:spTgt spid="97"/>
                                        </p:tgtEl>
                                      </p:cBhvr>
                                    </p:animEffect>
                                  </p:childTnLst>
                                </p:cTn>
                              </p:par>
                            </p:childTnLst>
                          </p:cTn>
                        </p:par>
                      </p:childTnLst>
                    </p:cTn>
                  </p:par>
                  <p:par>
                    <p:cTn id="43" fill="hold">
                      <p:stCondLst>
                        <p:cond delay="indefinite"/>
                      </p:stCondLst>
                      <p:childTnLst>
                        <p:par>
                          <p:cTn id="44" fill="hold">
                            <p:stCondLst>
                              <p:cond delay="0"/>
                            </p:stCondLst>
                            <p:childTnLst>
                              <p:par>
                                <p:cTn id="45" presetID="0" presetClass="path" presetSubtype="0" accel="50000" decel="50000" fill="hold" nodeType="clickEffect">
                                  <p:stCondLst>
                                    <p:cond delay="0"/>
                                  </p:stCondLst>
                                  <p:childTnLst>
                                    <p:animMotion origin="layout" path="M -6.25E-7 0.09098 L -0.00221 0.25996 L -0.11419 0.32385 L -0.4332 0.31806 L -0.55885 0.275 L -0.55885 0.275 " pathEditMode="relative" ptsTypes="AAAAAA">
                                      <p:cBhvr>
                                        <p:cTn id="46" dur="2000" fill="hold"/>
                                        <p:tgtEl>
                                          <p:spTgt spid="5"/>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p:bldP spid="94" grpId="0"/>
      <p:bldP spid="95" grpId="0"/>
      <p:bldP spid="97"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 name="Freeform 103">
            <a:extLst>
              <a:ext uri="{FF2B5EF4-FFF2-40B4-BE49-F238E27FC236}">
                <a16:creationId xmlns:a16="http://schemas.microsoft.com/office/drawing/2014/main" id="{DEF6D5D3-E4DA-4B46-BBC5-93311E115D92}"/>
              </a:ext>
            </a:extLst>
          </p:cNvPr>
          <p:cNvSpPr>
            <a:spLocks/>
          </p:cNvSpPr>
          <p:nvPr/>
        </p:nvSpPr>
        <p:spPr bwMode="auto">
          <a:xfrm>
            <a:off x="10295012" y="2167472"/>
            <a:ext cx="890436" cy="2912558"/>
          </a:xfrm>
          <a:custGeom>
            <a:avLst/>
            <a:gdLst>
              <a:gd name="T0" fmla="*/ 2147483647 w 366"/>
              <a:gd name="T1" fmla="*/ 2147483647 h 1284"/>
              <a:gd name="T2" fmla="*/ 2147483647 w 366"/>
              <a:gd name="T3" fmla="*/ 0 h 1284"/>
              <a:gd name="T4" fmla="*/ 0 w 366"/>
              <a:gd name="T5" fmla="*/ 2147483647 h 1284"/>
              <a:gd name="T6" fmla="*/ 2147483647 w 366"/>
              <a:gd name="T7" fmla="*/ 2147483647 h 1284"/>
              <a:gd name="T8" fmla="*/ 2147483647 w 366"/>
              <a:gd name="T9" fmla="*/ 2147483647 h 12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6" h="1284">
                <a:moveTo>
                  <a:pt x="366" y="1278"/>
                </a:moveTo>
                <a:lnTo>
                  <a:pt x="12" y="0"/>
                </a:lnTo>
                <a:lnTo>
                  <a:pt x="0" y="1224"/>
                </a:lnTo>
                <a:lnTo>
                  <a:pt x="186" y="1284"/>
                </a:lnTo>
                <a:lnTo>
                  <a:pt x="366" y="1278"/>
                </a:lnTo>
                <a:close/>
              </a:path>
            </a:pathLst>
          </a:custGeom>
          <a:gradFill rotWithShape="1">
            <a:gsLst>
              <a:gs pos="0">
                <a:srgbClr val="B2B2B2"/>
              </a:gs>
              <a:gs pos="100000">
                <a:srgbClr val="FFFFFF"/>
              </a:gs>
            </a:gsLst>
            <a:lin ang="0" scaled="1"/>
          </a:gradFill>
          <a:ln w="9525">
            <a:solidFill>
              <a:srgbClr val="DDDDDD"/>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83" name="Freeform 70">
            <a:extLst>
              <a:ext uri="{FF2B5EF4-FFF2-40B4-BE49-F238E27FC236}">
                <a16:creationId xmlns:a16="http://schemas.microsoft.com/office/drawing/2014/main" id="{4A88383C-61F9-1949-9D88-EC83EDA3F2B6}"/>
              </a:ext>
            </a:extLst>
          </p:cNvPr>
          <p:cNvSpPr>
            <a:spLocks/>
          </p:cNvSpPr>
          <p:nvPr/>
        </p:nvSpPr>
        <p:spPr bwMode="auto">
          <a:xfrm>
            <a:off x="854349" y="2256655"/>
            <a:ext cx="846644" cy="2922199"/>
          </a:xfrm>
          <a:custGeom>
            <a:avLst/>
            <a:gdLst>
              <a:gd name="T0" fmla="*/ 0 w 348"/>
              <a:gd name="T1" fmla="*/ 2147483647 h 1312"/>
              <a:gd name="T2" fmla="*/ 2147483647 w 348"/>
              <a:gd name="T3" fmla="*/ 0 h 1312"/>
              <a:gd name="T4" fmla="*/ 2147483647 w 348"/>
              <a:gd name="T5" fmla="*/ 2147483647 h 1312"/>
              <a:gd name="T6" fmla="*/ 2147483647 w 348"/>
              <a:gd name="T7" fmla="*/ 2147483647 h 1312"/>
              <a:gd name="T8" fmla="*/ 0 w 348"/>
              <a:gd name="T9" fmla="*/ 2147483647 h 13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48" h="1312">
                <a:moveTo>
                  <a:pt x="0" y="1306"/>
                </a:moveTo>
                <a:lnTo>
                  <a:pt x="348" y="0"/>
                </a:lnTo>
                <a:lnTo>
                  <a:pt x="342" y="1258"/>
                </a:lnTo>
                <a:lnTo>
                  <a:pt x="180" y="1312"/>
                </a:lnTo>
                <a:lnTo>
                  <a:pt x="0" y="1306"/>
                </a:lnTo>
                <a:close/>
              </a:path>
            </a:pathLst>
          </a:custGeom>
          <a:gradFill rotWithShape="1">
            <a:gsLst>
              <a:gs pos="0">
                <a:srgbClr val="FFFFFF"/>
              </a:gs>
              <a:gs pos="100000">
                <a:srgbClr val="B2B2B2"/>
              </a:gs>
            </a:gsLst>
            <a:lin ang="0" scaled="1"/>
          </a:gradFill>
          <a:ln w="9525">
            <a:solidFill>
              <a:srgbClr val="DDDDDD"/>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222" name="Group 185">
            <a:extLst>
              <a:ext uri="{FF2B5EF4-FFF2-40B4-BE49-F238E27FC236}">
                <a16:creationId xmlns:a16="http://schemas.microsoft.com/office/drawing/2014/main" id="{7750F2FB-96FA-374A-AF56-26502EF04672}"/>
              </a:ext>
            </a:extLst>
          </p:cNvPr>
          <p:cNvGrpSpPr>
            <a:grpSpLocks/>
          </p:cNvGrpSpPr>
          <p:nvPr/>
        </p:nvGrpSpPr>
        <p:grpSpPr bwMode="auto">
          <a:xfrm>
            <a:off x="10955688" y="4246759"/>
            <a:ext cx="549832" cy="1070215"/>
            <a:chOff x="4140" y="429"/>
            <a:chExt cx="1425" cy="2396"/>
          </a:xfrm>
        </p:grpSpPr>
        <p:sp>
          <p:nvSpPr>
            <p:cNvPr id="223" name="Freeform 186">
              <a:extLst>
                <a:ext uri="{FF2B5EF4-FFF2-40B4-BE49-F238E27FC236}">
                  <a16:creationId xmlns:a16="http://schemas.microsoft.com/office/drawing/2014/main" id="{E441858B-A566-F746-B48C-912CA3020CC8}"/>
                </a:ext>
              </a:extLst>
            </p:cNvPr>
            <p:cNvSpPr>
              <a:spLocks/>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24" name="Rectangle 187">
              <a:extLst>
                <a:ext uri="{FF2B5EF4-FFF2-40B4-BE49-F238E27FC236}">
                  <a16:creationId xmlns:a16="http://schemas.microsoft.com/office/drawing/2014/main" id="{20003129-35A4-1E46-8065-8AF4C6403D57}"/>
                </a:ext>
              </a:extLst>
            </p:cNvPr>
            <p:cNvSpPr>
              <a:spLocks noChangeArrowheads="1"/>
            </p:cNvSpPr>
            <p:nvPr/>
          </p:nvSpPr>
          <p:spPr bwMode="auto">
            <a:xfrm>
              <a:off x="4203" y="429"/>
              <a:ext cx="1053" cy="2283"/>
            </a:xfrm>
            <a:prstGeom prst="rect">
              <a:avLst/>
            </a:pr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25" name="Freeform 188">
              <a:extLst>
                <a:ext uri="{FF2B5EF4-FFF2-40B4-BE49-F238E27FC236}">
                  <a16:creationId xmlns:a16="http://schemas.microsoft.com/office/drawing/2014/main" id="{6F94D7AE-C4D1-AF4A-B970-086B7D245ACF}"/>
                </a:ext>
              </a:extLst>
            </p:cNvPr>
            <p:cNvSpPr>
              <a:spLocks/>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26" name="Freeform 189">
              <a:extLst>
                <a:ext uri="{FF2B5EF4-FFF2-40B4-BE49-F238E27FC236}">
                  <a16:creationId xmlns:a16="http://schemas.microsoft.com/office/drawing/2014/main" id="{EAFC03EF-54DF-8942-9852-25739DA158B4}"/>
                </a:ext>
              </a:extLst>
            </p:cNvPr>
            <p:cNvSpPr>
              <a:spLocks/>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27" name="Rectangle 190">
              <a:extLst>
                <a:ext uri="{FF2B5EF4-FFF2-40B4-BE49-F238E27FC236}">
                  <a16:creationId xmlns:a16="http://schemas.microsoft.com/office/drawing/2014/main" id="{2241F7B6-5281-A74E-8DCB-3BE3777E9369}"/>
                </a:ext>
              </a:extLst>
            </p:cNvPr>
            <p:cNvSpPr>
              <a:spLocks noChangeArrowheads="1"/>
            </p:cNvSpPr>
            <p:nvPr/>
          </p:nvSpPr>
          <p:spPr bwMode="auto">
            <a:xfrm>
              <a:off x="4209" y="693"/>
              <a:ext cx="599" cy="49"/>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228" name="Group 191">
              <a:extLst>
                <a:ext uri="{FF2B5EF4-FFF2-40B4-BE49-F238E27FC236}">
                  <a16:creationId xmlns:a16="http://schemas.microsoft.com/office/drawing/2014/main" id="{02DB0249-6EBB-FF4B-B17F-CC771B255D00}"/>
                </a:ext>
              </a:extLst>
            </p:cNvPr>
            <p:cNvGrpSpPr>
              <a:grpSpLocks/>
            </p:cNvGrpSpPr>
            <p:nvPr/>
          </p:nvGrpSpPr>
          <p:grpSpPr bwMode="auto">
            <a:xfrm>
              <a:off x="4749" y="668"/>
              <a:ext cx="581" cy="145"/>
              <a:chOff x="614" y="2568"/>
              <a:chExt cx="725" cy="139"/>
            </a:xfrm>
          </p:grpSpPr>
          <p:sp>
            <p:nvSpPr>
              <p:cNvPr id="253" name="AutoShape 192">
                <a:extLst>
                  <a:ext uri="{FF2B5EF4-FFF2-40B4-BE49-F238E27FC236}">
                    <a16:creationId xmlns:a16="http://schemas.microsoft.com/office/drawing/2014/main" id="{BE55370E-BC12-1B42-9E3C-C950033EEF89}"/>
                  </a:ext>
                </a:extLst>
              </p:cNvPr>
              <p:cNvSpPr>
                <a:spLocks noChangeArrowheads="1"/>
              </p:cNvSpPr>
              <p:nvPr/>
            </p:nvSpPr>
            <p:spPr bwMode="auto">
              <a:xfrm>
                <a:off x="617" y="2567"/>
                <a:ext cx="724" cy="140"/>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54" name="AutoShape 193">
                <a:extLst>
                  <a:ext uri="{FF2B5EF4-FFF2-40B4-BE49-F238E27FC236}">
                    <a16:creationId xmlns:a16="http://schemas.microsoft.com/office/drawing/2014/main" id="{1BBB99EB-2FFB-5942-9855-24BEE1C68997}"/>
                  </a:ext>
                </a:extLst>
              </p:cNvPr>
              <p:cNvSpPr>
                <a:spLocks noChangeArrowheads="1"/>
              </p:cNvSpPr>
              <p:nvPr/>
            </p:nvSpPr>
            <p:spPr bwMode="auto">
              <a:xfrm>
                <a:off x="633" y="2582"/>
                <a:ext cx="692"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229" name="Rectangle 194">
              <a:extLst>
                <a:ext uri="{FF2B5EF4-FFF2-40B4-BE49-F238E27FC236}">
                  <a16:creationId xmlns:a16="http://schemas.microsoft.com/office/drawing/2014/main" id="{9C5699FC-2B4E-BD46-B9CC-CA578E2EA709}"/>
                </a:ext>
              </a:extLst>
            </p:cNvPr>
            <p:cNvSpPr>
              <a:spLocks noChangeArrowheads="1"/>
            </p:cNvSpPr>
            <p:nvPr/>
          </p:nvSpPr>
          <p:spPr bwMode="auto">
            <a:xfrm>
              <a:off x="4222" y="1017"/>
              <a:ext cx="599" cy="49"/>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230" name="Group 195">
              <a:extLst>
                <a:ext uri="{FF2B5EF4-FFF2-40B4-BE49-F238E27FC236}">
                  <a16:creationId xmlns:a16="http://schemas.microsoft.com/office/drawing/2014/main" id="{676615F3-A30A-9740-8080-AFEE6BAAEF98}"/>
                </a:ext>
              </a:extLst>
            </p:cNvPr>
            <p:cNvGrpSpPr>
              <a:grpSpLocks/>
            </p:cNvGrpSpPr>
            <p:nvPr/>
          </p:nvGrpSpPr>
          <p:grpSpPr bwMode="auto">
            <a:xfrm>
              <a:off x="4747" y="994"/>
              <a:ext cx="581" cy="134"/>
              <a:chOff x="614" y="2568"/>
              <a:chExt cx="725" cy="139"/>
            </a:xfrm>
          </p:grpSpPr>
          <p:sp>
            <p:nvSpPr>
              <p:cNvPr id="251" name="AutoShape 196">
                <a:extLst>
                  <a:ext uri="{FF2B5EF4-FFF2-40B4-BE49-F238E27FC236}">
                    <a16:creationId xmlns:a16="http://schemas.microsoft.com/office/drawing/2014/main" id="{D31569A0-2CDC-3B4B-B7FA-067BF2CB0D93}"/>
                  </a:ext>
                </a:extLst>
              </p:cNvPr>
              <p:cNvSpPr>
                <a:spLocks noChangeArrowheads="1"/>
              </p:cNvSpPr>
              <p:nvPr/>
            </p:nvSpPr>
            <p:spPr bwMode="auto">
              <a:xfrm>
                <a:off x="612" y="2570"/>
                <a:ext cx="724" cy="162"/>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52" name="AutoShape 197">
                <a:extLst>
                  <a:ext uri="{FF2B5EF4-FFF2-40B4-BE49-F238E27FC236}">
                    <a16:creationId xmlns:a16="http://schemas.microsoft.com/office/drawing/2014/main" id="{5D70C5E6-3DFB-1D45-8469-DE5EA96E13E8}"/>
                  </a:ext>
                </a:extLst>
              </p:cNvPr>
              <p:cNvSpPr>
                <a:spLocks noChangeArrowheads="1"/>
              </p:cNvSpPr>
              <p:nvPr/>
            </p:nvSpPr>
            <p:spPr bwMode="auto">
              <a:xfrm>
                <a:off x="628" y="2586"/>
                <a:ext cx="692" cy="106"/>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231" name="Rectangle 198">
              <a:extLst>
                <a:ext uri="{FF2B5EF4-FFF2-40B4-BE49-F238E27FC236}">
                  <a16:creationId xmlns:a16="http://schemas.microsoft.com/office/drawing/2014/main" id="{AE060187-10EA-1F4E-AEDE-8C6C0E8358D2}"/>
                </a:ext>
              </a:extLst>
            </p:cNvPr>
            <p:cNvSpPr>
              <a:spLocks noChangeArrowheads="1"/>
            </p:cNvSpPr>
            <p:nvPr/>
          </p:nvSpPr>
          <p:spPr bwMode="auto">
            <a:xfrm>
              <a:off x="4216" y="1357"/>
              <a:ext cx="599" cy="49"/>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32" name="Rectangle 199">
              <a:extLst>
                <a:ext uri="{FF2B5EF4-FFF2-40B4-BE49-F238E27FC236}">
                  <a16:creationId xmlns:a16="http://schemas.microsoft.com/office/drawing/2014/main" id="{32874526-51C0-C749-BDC8-3D9F62AFE767}"/>
                </a:ext>
              </a:extLst>
            </p:cNvPr>
            <p:cNvSpPr>
              <a:spLocks noChangeArrowheads="1"/>
            </p:cNvSpPr>
            <p:nvPr/>
          </p:nvSpPr>
          <p:spPr bwMode="auto">
            <a:xfrm>
              <a:off x="4228" y="1654"/>
              <a:ext cx="593" cy="49"/>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233" name="Group 200">
              <a:extLst>
                <a:ext uri="{FF2B5EF4-FFF2-40B4-BE49-F238E27FC236}">
                  <a16:creationId xmlns:a16="http://schemas.microsoft.com/office/drawing/2014/main" id="{09E63F43-E74F-6045-A673-3756891EE94D}"/>
                </a:ext>
              </a:extLst>
            </p:cNvPr>
            <p:cNvGrpSpPr>
              <a:grpSpLocks/>
            </p:cNvGrpSpPr>
            <p:nvPr/>
          </p:nvGrpSpPr>
          <p:grpSpPr bwMode="auto">
            <a:xfrm>
              <a:off x="4735" y="1627"/>
              <a:ext cx="582" cy="151"/>
              <a:chOff x="614" y="2568"/>
              <a:chExt cx="725" cy="139"/>
            </a:xfrm>
          </p:grpSpPr>
          <p:sp>
            <p:nvSpPr>
              <p:cNvPr id="249" name="AutoShape 201">
                <a:extLst>
                  <a:ext uri="{FF2B5EF4-FFF2-40B4-BE49-F238E27FC236}">
                    <a16:creationId xmlns:a16="http://schemas.microsoft.com/office/drawing/2014/main" id="{0296B9BB-82CD-2A45-8E56-F4ACF6FCC028}"/>
                  </a:ext>
                </a:extLst>
              </p:cNvPr>
              <p:cNvSpPr>
                <a:spLocks noChangeArrowheads="1"/>
              </p:cNvSpPr>
              <p:nvPr/>
            </p:nvSpPr>
            <p:spPr bwMode="auto">
              <a:xfrm>
                <a:off x="611" y="2568"/>
                <a:ext cx="730" cy="139"/>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50" name="AutoShape 202">
                <a:extLst>
                  <a:ext uri="{FF2B5EF4-FFF2-40B4-BE49-F238E27FC236}">
                    <a16:creationId xmlns:a16="http://schemas.microsoft.com/office/drawing/2014/main" id="{DD3C3254-A817-B449-AE0F-31BEFF504A04}"/>
                  </a:ext>
                </a:extLst>
              </p:cNvPr>
              <p:cNvSpPr>
                <a:spLocks noChangeArrowheads="1"/>
              </p:cNvSpPr>
              <p:nvPr/>
            </p:nvSpPr>
            <p:spPr bwMode="auto">
              <a:xfrm>
                <a:off x="627" y="2583"/>
                <a:ext cx="699"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234" name="Freeform 203">
              <a:extLst>
                <a:ext uri="{FF2B5EF4-FFF2-40B4-BE49-F238E27FC236}">
                  <a16:creationId xmlns:a16="http://schemas.microsoft.com/office/drawing/2014/main" id="{D05041BE-8046-EB49-A23A-C7FEB06D9108}"/>
                </a:ext>
              </a:extLst>
            </p:cNvPr>
            <p:cNvSpPr>
              <a:spLocks/>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235" name="Group 204">
              <a:extLst>
                <a:ext uri="{FF2B5EF4-FFF2-40B4-BE49-F238E27FC236}">
                  <a16:creationId xmlns:a16="http://schemas.microsoft.com/office/drawing/2014/main" id="{BD1D997D-F690-4C4E-9473-F0433427C91F}"/>
                </a:ext>
              </a:extLst>
            </p:cNvPr>
            <p:cNvGrpSpPr>
              <a:grpSpLocks/>
            </p:cNvGrpSpPr>
            <p:nvPr/>
          </p:nvGrpSpPr>
          <p:grpSpPr bwMode="auto">
            <a:xfrm>
              <a:off x="4739" y="1327"/>
              <a:ext cx="582" cy="139"/>
              <a:chOff x="614" y="2568"/>
              <a:chExt cx="725" cy="139"/>
            </a:xfrm>
          </p:grpSpPr>
          <p:sp>
            <p:nvSpPr>
              <p:cNvPr id="247" name="AutoShape 205">
                <a:extLst>
                  <a:ext uri="{FF2B5EF4-FFF2-40B4-BE49-F238E27FC236}">
                    <a16:creationId xmlns:a16="http://schemas.microsoft.com/office/drawing/2014/main" id="{631C3D3D-8F7D-6F44-AD56-665A5242B691}"/>
                  </a:ext>
                </a:extLst>
              </p:cNvPr>
              <p:cNvSpPr>
                <a:spLocks noChangeArrowheads="1"/>
              </p:cNvSpPr>
              <p:nvPr/>
            </p:nvSpPr>
            <p:spPr bwMode="auto">
              <a:xfrm>
                <a:off x="614" y="2566"/>
                <a:ext cx="723" cy="140"/>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48" name="AutoShape 206">
                <a:extLst>
                  <a:ext uri="{FF2B5EF4-FFF2-40B4-BE49-F238E27FC236}">
                    <a16:creationId xmlns:a16="http://schemas.microsoft.com/office/drawing/2014/main" id="{E7F87D38-4528-0F45-9911-B79B599D25FC}"/>
                  </a:ext>
                </a:extLst>
              </p:cNvPr>
              <p:cNvSpPr>
                <a:spLocks noChangeArrowheads="1"/>
              </p:cNvSpPr>
              <p:nvPr/>
            </p:nvSpPr>
            <p:spPr bwMode="auto">
              <a:xfrm>
                <a:off x="630" y="2582"/>
                <a:ext cx="691" cy="108"/>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236" name="Rectangle 207">
              <a:extLst>
                <a:ext uri="{FF2B5EF4-FFF2-40B4-BE49-F238E27FC236}">
                  <a16:creationId xmlns:a16="http://schemas.microsoft.com/office/drawing/2014/main" id="{60B24777-81BE-BC42-AC64-6F2229E5FBE5}"/>
                </a:ext>
              </a:extLst>
            </p:cNvPr>
            <p:cNvSpPr>
              <a:spLocks noChangeArrowheads="1"/>
            </p:cNvSpPr>
            <p:nvPr/>
          </p:nvSpPr>
          <p:spPr bwMode="auto">
            <a:xfrm>
              <a:off x="5250" y="429"/>
              <a:ext cx="69" cy="2288"/>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37" name="Freeform 208">
              <a:extLst>
                <a:ext uri="{FF2B5EF4-FFF2-40B4-BE49-F238E27FC236}">
                  <a16:creationId xmlns:a16="http://schemas.microsoft.com/office/drawing/2014/main" id="{FD1049FD-ADAC-FC43-A186-6585ECAE4331}"/>
                </a:ext>
              </a:extLst>
            </p:cNvPr>
            <p:cNvSpPr>
              <a:spLocks/>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38" name="Freeform 209">
              <a:extLst>
                <a:ext uri="{FF2B5EF4-FFF2-40B4-BE49-F238E27FC236}">
                  <a16:creationId xmlns:a16="http://schemas.microsoft.com/office/drawing/2014/main" id="{A25585BA-2AFC-3047-B9D5-7CC45D5DBC49}"/>
                </a:ext>
              </a:extLst>
            </p:cNvPr>
            <p:cNvSpPr>
              <a:spLocks/>
            </p:cNvSpPr>
            <p:nvPr/>
          </p:nvSpPr>
          <p:spPr bwMode="auto">
            <a:xfrm>
              <a:off x="5315" y="680"/>
              <a:ext cx="244" cy="240"/>
            </a:xfrm>
            <a:custGeom>
              <a:avLst/>
              <a:gdLst>
                <a:gd name="T0" fmla="*/ 0 w 304"/>
                <a:gd name="T1" fmla="*/ 0 h 288"/>
                <a:gd name="T2" fmla="*/ 34 w 304"/>
                <a:gd name="T3" fmla="*/ 27 h 288"/>
                <a:gd name="T4" fmla="*/ 31 w 304"/>
                <a:gd name="T5" fmla="*/ 48 h 288"/>
                <a:gd name="T6" fmla="*/ 2 w 304"/>
                <a:gd name="T7" fmla="*/ 2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39" name="Oval 210">
              <a:extLst>
                <a:ext uri="{FF2B5EF4-FFF2-40B4-BE49-F238E27FC236}">
                  <a16:creationId xmlns:a16="http://schemas.microsoft.com/office/drawing/2014/main" id="{78C608B6-FCB9-3F43-A504-D33DD77827D8}"/>
                </a:ext>
              </a:extLst>
            </p:cNvPr>
            <p:cNvSpPr>
              <a:spLocks noChangeArrowheads="1"/>
            </p:cNvSpPr>
            <p:nvPr/>
          </p:nvSpPr>
          <p:spPr bwMode="auto">
            <a:xfrm>
              <a:off x="5515" y="2609"/>
              <a:ext cx="50" cy="97"/>
            </a:xfrm>
            <a:prstGeom prst="ellipse">
              <a:avLst/>
            </a:prstGeom>
            <a:solidFill>
              <a:srgbClr val="3333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40" name="Freeform 211">
              <a:extLst>
                <a:ext uri="{FF2B5EF4-FFF2-40B4-BE49-F238E27FC236}">
                  <a16:creationId xmlns:a16="http://schemas.microsoft.com/office/drawing/2014/main" id="{F24BE4FA-86B6-5840-8B76-BF70EF006A8E}"/>
                </a:ext>
              </a:extLst>
            </p:cNvPr>
            <p:cNvSpPr>
              <a:spLocks/>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41" name="AutoShape 212">
              <a:extLst>
                <a:ext uri="{FF2B5EF4-FFF2-40B4-BE49-F238E27FC236}">
                  <a16:creationId xmlns:a16="http://schemas.microsoft.com/office/drawing/2014/main" id="{22C6B4EC-00C6-BA43-95E2-370E8204DDA3}"/>
                </a:ext>
              </a:extLst>
            </p:cNvPr>
            <p:cNvSpPr>
              <a:spLocks noChangeArrowheads="1"/>
            </p:cNvSpPr>
            <p:nvPr/>
          </p:nvSpPr>
          <p:spPr bwMode="auto">
            <a:xfrm>
              <a:off x="4140" y="2679"/>
              <a:ext cx="1198" cy="146"/>
            </a:xfrm>
            <a:prstGeom prst="roundRect">
              <a:avLst>
                <a:gd name="adj" fmla="val 50000"/>
              </a:avLst>
            </a:prstGeom>
            <a:solidFill>
              <a:srgbClr val="DDDDDD"/>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42" name="AutoShape 213">
              <a:extLst>
                <a:ext uri="{FF2B5EF4-FFF2-40B4-BE49-F238E27FC236}">
                  <a16:creationId xmlns:a16="http://schemas.microsoft.com/office/drawing/2014/main" id="{7B9210ED-D802-C84E-8A67-93399801B5DA}"/>
                </a:ext>
              </a:extLst>
            </p:cNvPr>
            <p:cNvSpPr>
              <a:spLocks noChangeArrowheads="1"/>
            </p:cNvSpPr>
            <p:nvPr/>
          </p:nvSpPr>
          <p:spPr bwMode="auto">
            <a:xfrm>
              <a:off x="4203" y="2712"/>
              <a:ext cx="1072" cy="81"/>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43" name="Oval 214">
              <a:extLst>
                <a:ext uri="{FF2B5EF4-FFF2-40B4-BE49-F238E27FC236}">
                  <a16:creationId xmlns:a16="http://schemas.microsoft.com/office/drawing/2014/main" id="{552E77C8-7BFE-BF4D-8F0B-DF6513BE6459}"/>
                </a:ext>
              </a:extLst>
            </p:cNvPr>
            <p:cNvSpPr>
              <a:spLocks noChangeArrowheads="1"/>
            </p:cNvSpPr>
            <p:nvPr/>
          </p:nvSpPr>
          <p:spPr bwMode="auto">
            <a:xfrm>
              <a:off x="4310" y="2382"/>
              <a:ext cx="158" cy="146"/>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44" name="Oval 215">
              <a:extLst>
                <a:ext uri="{FF2B5EF4-FFF2-40B4-BE49-F238E27FC236}">
                  <a16:creationId xmlns:a16="http://schemas.microsoft.com/office/drawing/2014/main" id="{86496A7E-E21F-444D-B883-E410329FF242}"/>
                </a:ext>
              </a:extLst>
            </p:cNvPr>
            <p:cNvSpPr>
              <a:spLocks noChangeArrowheads="1"/>
            </p:cNvSpPr>
            <p:nvPr/>
          </p:nvSpPr>
          <p:spPr bwMode="auto">
            <a:xfrm>
              <a:off x="4487" y="2382"/>
              <a:ext cx="158" cy="146"/>
            </a:xfrm>
            <a:prstGeom prst="ellipse">
              <a:avLst/>
            </a:prstGeom>
            <a:solidFill>
              <a:srgbClr val="FF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800" b="0" i="0" u="none" strike="noStrike" kern="0" cap="none" spc="0" normalizeH="0" baseline="0" noProof="0">
                <a:ln>
                  <a:noFill/>
                </a:ln>
                <a:solidFill>
                  <a:srgbClr val="FF0000"/>
                </a:solidFill>
                <a:effectLst/>
                <a:uLnTx/>
                <a:uFillTx/>
                <a:latin typeface="Arial" charset="0"/>
                <a:ea typeface="ＭＳ Ｐゴシック" charset="0"/>
                <a:cs typeface="Arial" charset="0"/>
              </a:endParaRPr>
            </a:p>
          </p:txBody>
        </p:sp>
        <p:sp>
          <p:nvSpPr>
            <p:cNvPr id="245" name="Oval 216">
              <a:extLst>
                <a:ext uri="{FF2B5EF4-FFF2-40B4-BE49-F238E27FC236}">
                  <a16:creationId xmlns:a16="http://schemas.microsoft.com/office/drawing/2014/main" id="{555E4B0D-EDB2-D04B-B9AD-93FA92DDAA2D}"/>
                </a:ext>
              </a:extLst>
            </p:cNvPr>
            <p:cNvSpPr>
              <a:spLocks noChangeArrowheads="1"/>
            </p:cNvSpPr>
            <p:nvPr/>
          </p:nvSpPr>
          <p:spPr bwMode="auto">
            <a:xfrm>
              <a:off x="4663" y="2382"/>
              <a:ext cx="158" cy="140"/>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46" name="Rectangle 217">
              <a:extLst>
                <a:ext uri="{FF2B5EF4-FFF2-40B4-BE49-F238E27FC236}">
                  <a16:creationId xmlns:a16="http://schemas.microsoft.com/office/drawing/2014/main" id="{DE659B39-E72A-634A-A2AC-C4BA4DC9C619}"/>
                </a:ext>
              </a:extLst>
            </p:cNvPr>
            <p:cNvSpPr>
              <a:spLocks noChangeArrowheads="1"/>
            </p:cNvSpPr>
            <p:nvPr/>
          </p:nvSpPr>
          <p:spPr bwMode="auto">
            <a:xfrm>
              <a:off x="5061" y="1837"/>
              <a:ext cx="88" cy="761"/>
            </a:xfrm>
            <a:prstGeom prst="rect">
              <a:avLst/>
            </a:prstGeom>
            <a:solidFill>
              <a:srgbClr val="292929"/>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8" name="TextBox 7">
            <a:extLst>
              <a:ext uri="{FF2B5EF4-FFF2-40B4-BE49-F238E27FC236}">
                <a16:creationId xmlns:a16="http://schemas.microsoft.com/office/drawing/2014/main" id="{95E1F04B-A3B3-534D-A252-A4AC29C657DE}"/>
              </a:ext>
            </a:extLst>
          </p:cNvPr>
          <p:cNvSpPr txBox="1"/>
          <p:nvPr/>
        </p:nvSpPr>
        <p:spPr>
          <a:xfrm>
            <a:off x="8481037" y="1538123"/>
            <a:ext cx="2066400"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SNMP server</a:t>
            </a:r>
          </a:p>
        </p:txBody>
      </p:sp>
      <p:sp>
        <p:nvSpPr>
          <p:cNvPr id="263" name="TextBox 262">
            <a:extLst>
              <a:ext uri="{FF2B5EF4-FFF2-40B4-BE49-F238E27FC236}">
                <a16:creationId xmlns:a16="http://schemas.microsoft.com/office/drawing/2014/main" id="{DC4B02DA-C340-9945-87C2-952E1901FB43}"/>
              </a:ext>
            </a:extLst>
          </p:cNvPr>
          <p:cNvSpPr txBox="1"/>
          <p:nvPr/>
        </p:nvSpPr>
        <p:spPr>
          <a:xfrm>
            <a:off x="1935319" y="1662731"/>
            <a:ext cx="1957459"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SNMP client</a:t>
            </a:r>
          </a:p>
        </p:txBody>
      </p:sp>
      <p:grpSp>
        <p:nvGrpSpPr>
          <p:cNvPr id="3" name="Group 2">
            <a:extLst>
              <a:ext uri="{FF2B5EF4-FFF2-40B4-BE49-F238E27FC236}">
                <a16:creationId xmlns:a16="http://schemas.microsoft.com/office/drawing/2014/main" id="{64AFD9EC-1CA1-D34D-965E-2E8D95748C38}"/>
              </a:ext>
            </a:extLst>
          </p:cNvPr>
          <p:cNvGrpSpPr/>
          <p:nvPr/>
        </p:nvGrpSpPr>
        <p:grpSpPr>
          <a:xfrm>
            <a:off x="8510352" y="2078288"/>
            <a:ext cx="1946338" cy="2912558"/>
            <a:chOff x="8091785" y="2078288"/>
            <a:chExt cx="2364905" cy="2912558"/>
          </a:xfrm>
        </p:grpSpPr>
        <p:sp>
          <p:nvSpPr>
            <p:cNvPr id="145" name="Rectangle 23">
              <a:extLst>
                <a:ext uri="{FF2B5EF4-FFF2-40B4-BE49-F238E27FC236}">
                  <a16:creationId xmlns:a16="http://schemas.microsoft.com/office/drawing/2014/main" id="{F1314FFD-BA11-A042-BA84-1061E3729058}"/>
                </a:ext>
              </a:extLst>
            </p:cNvPr>
            <p:cNvSpPr>
              <a:spLocks noChangeArrowheads="1"/>
            </p:cNvSpPr>
            <p:nvPr/>
          </p:nvSpPr>
          <p:spPr bwMode="auto">
            <a:xfrm>
              <a:off x="8179440" y="2078288"/>
              <a:ext cx="2277250" cy="2799267"/>
            </a:xfrm>
            <a:prstGeom prst="rect">
              <a:avLst/>
            </a:prstGeom>
            <a:solidFill>
              <a:srgbClr val="00009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36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46" name="Rectangle 24">
              <a:extLst>
                <a:ext uri="{FF2B5EF4-FFF2-40B4-BE49-F238E27FC236}">
                  <a16:creationId xmlns:a16="http://schemas.microsoft.com/office/drawing/2014/main" id="{89D8A59C-E128-B74A-B94F-06FAC9DB7326}"/>
                </a:ext>
              </a:extLst>
            </p:cNvPr>
            <p:cNvSpPr>
              <a:spLocks noChangeArrowheads="1"/>
            </p:cNvSpPr>
            <p:nvPr/>
          </p:nvSpPr>
          <p:spPr bwMode="auto">
            <a:xfrm>
              <a:off x="8091785" y="2167472"/>
              <a:ext cx="2254867" cy="2823374"/>
            </a:xfrm>
            <a:prstGeom prst="rect">
              <a:avLst/>
            </a:prstGeom>
            <a:solidFill>
              <a:srgbClr val="FFFFFF"/>
            </a:solidFill>
            <a:ln w="28575">
              <a:solidFill>
                <a:srgbClr val="000000"/>
              </a:solidFill>
              <a:miter lim="800000"/>
              <a:headEnd/>
              <a:tailEnd/>
            </a:ln>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36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47" name="Line 25">
              <a:extLst>
                <a:ext uri="{FF2B5EF4-FFF2-40B4-BE49-F238E27FC236}">
                  <a16:creationId xmlns:a16="http://schemas.microsoft.com/office/drawing/2014/main" id="{B922FB1F-8B1A-1843-A740-29E910EB3E97}"/>
                </a:ext>
              </a:extLst>
            </p:cNvPr>
            <p:cNvSpPr>
              <a:spLocks noChangeShapeType="1"/>
            </p:cNvSpPr>
            <p:nvPr/>
          </p:nvSpPr>
          <p:spPr bwMode="auto">
            <a:xfrm>
              <a:off x="8108956" y="2749010"/>
              <a:ext cx="2238254" cy="4821"/>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48" name="Text Box 26">
              <a:extLst>
                <a:ext uri="{FF2B5EF4-FFF2-40B4-BE49-F238E27FC236}">
                  <a16:creationId xmlns:a16="http://schemas.microsoft.com/office/drawing/2014/main" id="{BE3B5056-5F96-5946-AEC3-17140DB163F4}"/>
                </a:ext>
              </a:extLst>
            </p:cNvPr>
            <p:cNvSpPr txBox="1">
              <a:spLocks noChangeArrowheads="1"/>
            </p:cNvSpPr>
            <p:nvPr/>
          </p:nvSpPr>
          <p:spPr bwMode="auto">
            <a:xfrm>
              <a:off x="8376445" y="2832513"/>
              <a:ext cx="1703276" cy="73744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transport</a:t>
              </a:r>
            </a:p>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(UDP)</a:t>
              </a:r>
            </a:p>
          </p:txBody>
        </p:sp>
        <p:sp>
          <p:nvSpPr>
            <p:cNvPr id="149" name="Line 27">
              <a:extLst>
                <a:ext uri="{FF2B5EF4-FFF2-40B4-BE49-F238E27FC236}">
                  <a16:creationId xmlns:a16="http://schemas.microsoft.com/office/drawing/2014/main" id="{FF1A214D-FBCE-7342-8332-F3FA9C577B4A}"/>
                </a:ext>
              </a:extLst>
            </p:cNvPr>
            <p:cNvSpPr>
              <a:spLocks noChangeShapeType="1"/>
            </p:cNvSpPr>
            <p:nvPr/>
          </p:nvSpPr>
          <p:spPr bwMode="auto">
            <a:xfrm>
              <a:off x="8108201" y="3602458"/>
              <a:ext cx="2233387" cy="0"/>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51" name="Text Box 26">
              <a:extLst>
                <a:ext uri="{FF2B5EF4-FFF2-40B4-BE49-F238E27FC236}">
                  <a16:creationId xmlns:a16="http://schemas.microsoft.com/office/drawing/2014/main" id="{50D62C6A-4C80-854F-A4B8-723E99A5A7F0}"/>
                </a:ext>
              </a:extLst>
            </p:cNvPr>
            <p:cNvSpPr txBox="1">
              <a:spLocks noChangeArrowheads="1"/>
            </p:cNvSpPr>
            <p:nvPr/>
          </p:nvSpPr>
          <p:spPr bwMode="auto">
            <a:xfrm>
              <a:off x="8218436" y="4533100"/>
              <a:ext cx="2019294" cy="44027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physical</a:t>
              </a:r>
            </a:p>
          </p:txBody>
        </p:sp>
        <p:sp>
          <p:nvSpPr>
            <p:cNvPr id="152" name="Text Box 26">
              <a:extLst>
                <a:ext uri="{FF2B5EF4-FFF2-40B4-BE49-F238E27FC236}">
                  <a16:creationId xmlns:a16="http://schemas.microsoft.com/office/drawing/2014/main" id="{A79D3A45-C33B-7046-9088-A02FAACCA14B}"/>
                </a:ext>
              </a:extLst>
            </p:cNvPr>
            <p:cNvSpPr txBox="1">
              <a:spLocks noChangeArrowheads="1"/>
            </p:cNvSpPr>
            <p:nvPr/>
          </p:nvSpPr>
          <p:spPr bwMode="auto">
            <a:xfrm>
              <a:off x="8218436" y="4088345"/>
              <a:ext cx="2019294" cy="44027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link</a:t>
              </a:r>
            </a:p>
          </p:txBody>
        </p:sp>
        <p:sp>
          <p:nvSpPr>
            <p:cNvPr id="153" name="Text Box 26">
              <a:extLst>
                <a:ext uri="{FF2B5EF4-FFF2-40B4-BE49-F238E27FC236}">
                  <a16:creationId xmlns:a16="http://schemas.microsoft.com/office/drawing/2014/main" id="{F3520259-D4C5-3340-8000-3B8C746A7797}"/>
                </a:ext>
              </a:extLst>
            </p:cNvPr>
            <p:cNvSpPr txBox="1">
              <a:spLocks noChangeArrowheads="1"/>
            </p:cNvSpPr>
            <p:nvPr/>
          </p:nvSpPr>
          <p:spPr bwMode="auto">
            <a:xfrm>
              <a:off x="8218436" y="3646079"/>
              <a:ext cx="2019294" cy="39889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network (IP)</a:t>
              </a:r>
            </a:p>
          </p:txBody>
        </p:sp>
        <p:sp>
          <p:nvSpPr>
            <p:cNvPr id="155" name="Line 27">
              <a:extLst>
                <a:ext uri="{FF2B5EF4-FFF2-40B4-BE49-F238E27FC236}">
                  <a16:creationId xmlns:a16="http://schemas.microsoft.com/office/drawing/2014/main" id="{E1326351-38D1-A440-A7B8-5079367D54AC}"/>
                </a:ext>
              </a:extLst>
            </p:cNvPr>
            <p:cNvSpPr>
              <a:spLocks noChangeShapeType="1"/>
            </p:cNvSpPr>
            <p:nvPr/>
          </p:nvSpPr>
          <p:spPr bwMode="auto">
            <a:xfrm>
              <a:off x="8116255" y="4074895"/>
              <a:ext cx="2233388" cy="0"/>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56" name="Line 27">
              <a:extLst>
                <a:ext uri="{FF2B5EF4-FFF2-40B4-BE49-F238E27FC236}">
                  <a16:creationId xmlns:a16="http://schemas.microsoft.com/office/drawing/2014/main" id="{891B0B5D-A14D-1A40-B291-CC1A04A094FC}"/>
                </a:ext>
              </a:extLst>
            </p:cNvPr>
            <p:cNvSpPr>
              <a:spLocks noChangeShapeType="1"/>
            </p:cNvSpPr>
            <p:nvPr/>
          </p:nvSpPr>
          <p:spPr bwMode="auto">
            <a:xfrm>
              <a:off x="8111389" y="4528049"/>
              <a:ext cx="2233388" cy="0"/>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74" name="Text Box 26">
              <a:extLst>
                <a:ext uri="{FF2B5EF4-FFF2-40B4-BE49-F238E27FC236}">
                  <a16:creationId xmlns:a16="http://schemas.microsoft.com/office/drawing/2014/main" id="{D8A757BB-1762-8B47-A046-060F718CBC6B}"/>
                </a:ext>
              </a:extLst>
            </p:cNvPr>
            <p:cNvSpPr txBox="1">
              <a:spLocks noChangeArrowheads="1"/>
            </p:cNvSpPr>
            <p:nvPr/>
          </p:nvSpPr>
          <p:spPr bwMode="auto">
            <a:xfrm>
              <a:off x="8179440" y="2284368"/>
              <a:ext cx="2019294" cy="39889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application</a:t>
              </a:r>
            </a:p>
          </p:txBody>
        </p:sp>
      </p:grpSp>
      <p:grpSp>
        <p:nvGrpSpPr>
          <p:cNvPr id="76" name="Group 75">
            <a:extLst>
              <a:ext uri="{FF2B5EF4-FFF2-40B4-BE49-F238E27FC236}">
                <a16:creationId xmlns:a16="http://schemas.microsoft.com/office/drawing/2014/main" id="{EA5C4C69-3F64-BA46-87DE-D8D9E085DAC9}"/>
              </a:ext>
            </a:extLst>
          </p:cNvPr>
          <p:cNvGrpSpPr/>
          <p:nvPr/>
        </p:nvGrpSpPr>
        <p:grpSpPr>
          <a:xfrm>
            <a:off x="1687770" y="2167472"/>
            <a:ext cx="2131701" cy="2912558"/>
            <a:chOff x="8091785" y="2078288"/>
            <a:chExt cx="2364905" cy="2912558"/>
          </a:xfrm>
        </p:grpSpPr>
        <p:sp>
          <p:nvSpPr>
            <p:cNvPr id="77" name="Rectangle 23">
              <a:extLst>
                <a:ext uri="{FF2B5EF4-FFF2-40B4-BE49-F238E27FC236}">
                  <a16:creationId xmlns:a16="http://schemas.microsoft.com/office/drawing/2014/main" id="{12A4D2D3-BB7A-1141-97E1-1746F6AB4244}"/>
                </a:ext>
              </a:extLst>
            </p:cNvPr>
            <p:cNvSpPr>
              <a:spLocks noChangeArrowheads="1"/>
            </p:cNvSpPr>
            <p:nvPr/>
          </p:nvSpPr>
          <p:spPr bwMode="auto">
            <a:xfrm>
              <a:off x="8179440" y="2078288"/>
              <a:ext cx="2277250" cy="2799267"/>
            </a:xfrm>
            <a:prstGeom prst="rect">
              <a:avLst/>
            </a:prstGeom>
            <a:solidFill>
              <a:srgbClr val="00009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36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78" name="Rectangle 24">
              <a:extLst>
                <a:ext uri="{FF2B5EF4-FFF2-40B4-BE49-F238E27FC236}">
                  <a16:creationId xmlns:a16="http://schemas.microsoft.com/office/drawing/2014/main" id="{CC2D939F-B2EB-B142-B2EB-F35198972B0C}"/>
                </a:ext>
              </a:extLst>
            </p:cNvPr>
            <p:cNvSpPr>
              <a:spLocks noChangeArrowheads="1"/>
            </p:cNvSpPr>
            <p:nvPr/>
          </p:nvSpPr>
          <p:spPr bwMode="auto">
            <a:xfrm>
              <a:off x="8091785" y="2167472"/>
              <a:ext cx="2254867" cy="2823374"/>
            </a:xfrm>
            <a:prstGeom prst="rect">
              <a:avLst/>
            </a:prstGeom>
            <a:solidFill>
              <a:srgbClr val="FFFFFF"/>
            </a:solidFill>
            <a:ln w="28575">
              <a:solidFill>
                <a:srgbClr val="000000"/>
              </a:solidFill>
              <a:miter lim="800000"/>
              <a:headEnd/>
              <a:tailEnd/>
            </a:ln>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36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79" name="Line 25">
              <a:extLst>
                <a:ext uri="{FF2B5EF4-FFF2-40B4-BE49-F238E27FC236}">
                  <a16:creationId xmlns:a16="http://schemas.microsoft.com/office/drawing/2014/main" id="{29206320-7227-5C45-BF48-477A94FE149F}"/>
                </a:ext>
              </a:extLst>
            </p:cNvPr>
            <p:cNvSpPr>
              <a:spLocks noChangeShapeType="1"/>
            </p:cNvSpPr>
            <p:nvPr/>
          </p:nvSpPr>
          <p:spPr bwMode="auto">
            <a:xfrm>
              <a:off x="8108956" y="2749010"/>
              <a:ext cx="2238254" cy="4821"/>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80" name="Text Box 26">
              <a:extLst>
                <a:ext uri="{FF2B5EF4-FFF2-40B4-BE49-F238E27FC236}">
                  <a16:creationId xmlns:a16="http://schemas.microsoft.com/office/drawing/2014/main" id="{09388CA4-5912-3745-991A-9A3E60719DA7}"/>
                </a:ext>
              </a:extLst>
            </p:cNvPr>
            <p:cNvSpPr txBox="1">
              <a:spLocks noChangeArrowheads="1"/>
            </p:cNvSpPr>
            <p:nvPr/>
          </p:nvSpPr>
          <p:spPr bwMode="auto">
            <a:xfrm>
              <a:off x="8376445" y="2832513"/>
              <a:ext cx="1703276" cy="73744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transport</a:t>
              </a:r>
            </a:p>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(UDP)</a:t>
              </a:r>
            </a:p>
          </p:txBody>
        </p:sp>
        <p:sp>
          <p:nvSpPr>
            <p:cNvPr id="81" name="Line 27">
              <a:extLst>
                <a:ext uri="{FF2B5EF4-FFF2-40B4-BE49-F238E27FC236}">
                  <a16:creationId xmlns:a16="http://schemas.microsoft.com/office/drawing/2014/main" id="{7462DAE7-AE3D-CD41-8750-E700715A5202}"/>
                </a:ext>
              </a:extLst>
            </p:cNvPr>
            <p:cNvSpPr>
              <a:spLocks noChangeShapeType="1"/>
            </p:cNvSpPr>
            <p:nvPr/>
          </p:nvSpPr>
          <p:spPr bwMode="auto">
            <a:xfrm>
              <a:off x="8121121" y="3602458"/>
              <a:ext cx="2233388" cy="0"/>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82" name="Text Box 26">
              <a:extLst>
                <a:ext uri="{FF2B5EF4-FFF2-40B4-BE49-F238E27FC236}">
                  <a16:creationId xmlns:a16="http://schemas.microsoft.com/office/drawing/2014/main" id="{B868290D-DE89-8749-A32C-C5FCE36D7556}"/>
                </a:ext>
              </a:extLst>
            </p:cNvPr>
            <p:cNvSpPr txBox="1">
              <a:spLocks noChangeArrowheads="1"/>
            </p:cNvSpPr>
            <p:nvPr/>
          </p:nvSpPr>
          <p:spPr bwMode="auto">
            <a:xfrm>
              <a:off x="8218436" y="4533100"/>
              <a:ext cx="2019294" cy="44027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physical</a:t>
              </a:r>
            </a:p>
          </p:txBody>
        </p:sp>
        <p:sp>
          <p:nvSpPr>
            <p:cNvPr id="83" name="Text Box 26">
              <a:extLst>
                <a:ext uri="{FF2B5EF4-FFF2-40B4-BE49-F238E27FC236}">
                  <a16:creationId xmlns:a16="http://schemas.microsoft.com/office/drawing/2014/main" id="{18546DEE-76AB-C744-936A-7F4DF63895D8}"/>
                </a:ext>
              </a:extLst>
            </p:cNvPr>
            <p:cNvSpPr txBox="1">
              <a:spLocks noChangeArrowheads="1"/>
            </p:cNvSpPr>
            <p:nvPr/>
          </p:nvSpPr>
          <p:spPr bwMode="auto">
            <a:xfrm>
              <a:off x="8218436" y="4088345"/>
              <a:ext cx="2019294" cy="44027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link</a:t>
              </a:r>
            </a:p>
          </p:txBody>
        </p:sp>
        <p:sp>
          <p:nvSpPr>
            <p:cNvPr id="84" name="Text Box 26">
              <a:extLst>
                <a:ext uri="{FF2B5EF4-FFF2-40B4-BE49-F238E27FC236}">
                  <a16:creationId xmlns:a16="http://schemas.microsoft.com/office/drawing/2014/main" id="{9DE3AC7C-D9B1-ED4C-B925-37B31767739C}"/>
                </a:ext>
              </a:extLst>
            </p:cNvPr>
            <p:cNvSpPr txBox="1">
              <a:spLocks noChangeArrowheads="1"/>
            </p:cNvSpPr>
            <p:nvPr/>
          </p:nvSpPr>
          <p:spPr bwMode="auto">
            <a:xfrm>
              <a:off x="8218436" y="3646079"/>
              <a:ext cx="2019294" cy="73744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network (IP)</a:t>
              </a:r>
            </a:p>
          </p:txBody>
        </p:sp>
        <p:sp>
          <p:nvSpPr>
            <p:cNvPr id="85" name="Line 27">
              <a:extLst>
                <a:ext uri="{FF2B5EF4-FFF2-40B4-BE49-F238E27FC236}">
                  <a16:creationId xmlns:a16="http://schemas.microsoft.com/office/drawing/2014/main" id="{266E1BE0-4561-9344-ACBD-29F42E90D9F3}"/>
                </a:ext>
              </a:extLst>
            </p:cNvPr>
            <p:cNvSpPr>
              <a:spLocks noChangeShapeType="1"/>
            </p:cNvSpPr>
            <p:nvPr/>
          </p:nvSpPr>
          <p:spPr bwMode="auto">
            <a:xfrm>
              <a:off x="8116255" y="4074895"/>
              <a:ext cx="2233388" cy="0"/>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86" name="Line 27">
              <a:extLst>
                <a:ext uri="{FF2B5EF4-FFF2-40B4-BE49-F238E27FC236}">
                  <a16:creationId xmlns:a16="http://schemas.microsoft.com/office/drawing/2014/main" id="{3ED696C7-AECF-C14F-8CD8-7153D36CBC69}"/>
                </a:ext>
              </a:extLst>
            </p:cNvPr>
            <p:cNvSpPr>
              <a:spLocks noChangeShapeType="1"/>
            </p:cNvSpPr>
            <p:nvPr/>
          </p:nvSpPr>
          <p:spPr bwMode="auto">
            <a:xfrm>
              <a:off x="8111389" y="4528049"/>
              <a:ext cx="2233388" cy="0"/>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87" name="Text Box 26">
              <a:extLst>
                <a:ext uri="{FF2B5EF4-FFF2-40B4-BE49-F238E27FC236}">
                  <a16:creationId xmlns:a16="http://schemas.microsoft.com/office/drawing/2014/main" id="{42139D70-AB44-E047-B37E-AABECE12201B}"/>
                </a:ext>
              </a:extLst>
            </p:cNvPr>
            <p:cNvSpPr txBox="1">
              <a:spLocks noChangeArrowheads="1"/>
            </p:cNvSpPr>
            <p:nvPr/>
          </p:nvSpPr>
          <p:spPr bwMode="auto">
            <a:xfrm>
              <a:off x="8179440" y="2284368"/>
              <a:ext cx="2019294" cy="39889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application</a:t>
              </a:r>
            </a:p>
          </p:txBody>
        </p:sp>
      </p:grpSp>
      <p:grpSp>
        <p:nvGrpSpPr>
          <p:cNvPr id="93" name="Group 92">
            <a:extLst>
              <a:ext uri="{FF2B5EF4-FFF2-40B4-BE49-F238E27FC236}">
                <a16:creationId xmlns:a16="http://schemas.microsoft.com/office/drawing/2014/main" id="{EFA7BEBF-82FA-3440-93DD-AFB07D2DDF8D}"/>
              </a:ext>
            </a:extLst>
          </p:cNvPr>
          <p:cNvGrpSpPr/>
          <p:nvPr/>
        </p:nvGrpSpPr>
        <p:grpSpPr>
          <a:xfrm>
            <a:off x="500734" y="4943580"/>
            <a:ext cx="1026523" cy="597153"/>
            <a:chOff x="7493876" y="2774731"/>
            <a:chExt cx="1481958" cy="894622"/>
          </a:xfrm>
        </p:grpSpPr>
        <p:sp>
          <p:nvSpPr>
            <p:cNvPr id="107" name="Freeform 106">
              <a:extLst>
                <a:ext uri="{FF2B5EF4-FFF2-40B4-BE49-F238E27FC236}">
                  <a16:creationId xmlns:a16="http://schemas.microsoft.com/office/drawing/2014/main" id="{FD49C136-01B9-DB45-BCCD-F4E482387145}"/>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                   </a:t>
              </a:r>
            </a:p>
          </p:txBody>
        </p:sp>
        <p:sp>
          <p:nvSpPr>
            <p:cNvPr id="108" name="Oval 107">
              <a:extLst>
                <a:ext uri="{FF2B5EF4-FFF2-40B4-BE49-F238E27FC236}">
                  <a16:creationId xmlns:a16="http://schemas.microsoft.com/office/drawing/2014/main" id="{3DF9189A-C970-C34D-8402-F20083341C95}"/>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              </a:t>
              </a:r>
            </a:p>
          </p:txBody>
        </p:sp>
        <p:grpSp>
          <p:nvGrpSpPr>
            <p:cNvPr id="109" name="Group 108">
              <a:extLst>
                <a:ext uri="{FF2B5EF4-FFF2-40B4-BE49-F238E27FC236}">
                  <a16:creationId xmlns:a16="http://schemas.microsoft.com/office/drawing/2014/main" id="{51F5139E-A5EB-E64B-B1E6-C3669AE818C6}"/>
                </a:ext>
              </a:extLst>
            </p:cNvPr>
            <p:cNvGrpSpPr/>
            <p:nvPr/>
          </p:nvGrpSpPr>
          <p:grpSpPr>
            <a:xfrm>
              <a:off x="7713663" y="2848339"/>
              <a:ext cx="1042107" cy="425543"/>
              <a:chOff x="7786941" y="2884917"/>
              <a:chExt cx="897649" cy="353919"/>
            </a:xfrm>
          </p:grpSpPr>
          <p:sp>
            <p:nvSpPr>
              <p:cNvPr id="110" name="Freeform 109">
                <a:extLst>
                  <a:ext uri="{FF2B5EF4-FFF2-40B4-BE49-F238E27FC236}">
                    <a16:creationId xmlns:a16="http://schemas.microsoft.com/office/drawing/2014/main" id="{7F7CB1D2-0FD2-A14F-A399-1C2D3650F2EA}"/>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11" name="Freeform 110">
                <a:extLst>
                  <a:ext uri="{FF2B5EF4-FFF2-40B4-BE49-F238E27FC236}">
                    <a16:creationId xmlns:a16="http://schemas.microsoft.com/office/drawing/2014/main" id="{688C61D0-9947-2E41-89C2-D2B4591C1F38}"/>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12" name="Freeform 111">
                <a:extLst>
                  <a:ext uri="{FF2B5EF4-FFF2-40B4-BE49-F238E27FC236}">
                    <a16:creationId xmlns:a16="http://schemas.microsoft.com/office/drawing/2014/main" id="{ADE46CF5-DF22-8F48-87EF-A46F29E0F1A9}"/>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13" name="Freeform 112">
                <a:extLst>
                  <a:ext uri="{FF2B5EF4-FFF2-40B4-BE49-F238E27FC236}">
                    <a16:creationId xmlns:a16="http://schemas.microsoft.com/office/drawing/2014/main" id="{CEACF782-B549-1D4E-B840-69A6AFFE6A7F}"/>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grpSp>
      <p:sp>
        <p:nvSpPr>
          <p:cNvPr id="114" name="Title 1">
            <a:extLst>
              <a:ext uri="{FF2B5EF4-FFF2-40B4-BE49-F238E27FC236}">
                <a16:creationId xmlns:a16="http://schemas.microsoft.com/office/drawing/2014/main" id="{1464CB5C-96D6-3645-94B5-DB9FA70972D2}"/>
              </a:ext>
            </a:extLst>
          </p:cNvPr>
          <p:cNvSpPr>
            <a:spLocks noGrp="1"/>
          </p:cNvSpPr>
          <p:nvPr>
            <p:ph type="title"/>
          </p:nvPr>
        </p:nvSpPr>
        <p:spPr>
          <a:xfrm>
            <a:off x="798690" y="289325"/>
            <a:ext cx="11100625" cy="894622"/>
          </a:xfrm>
        </p:spPr>
        <p:txBody>
          <a:bodyPr>
            <a:normAutofit/>
          </a:bodyPr>
          <a:lstStyle/>
          <a:p>
            <a:r>
              <a:rPr lang="en-US" sz="4400" dirty="0"/>
              <a:t>UDP: Transport Layer Actions</a:t>
            </a:r>
          </a:p>
        </p:txBody>
      </p:sp>
      <p:grpSp>
        <p:nvGrpSpPr>
          <p:cNvPr id="115" name="Group 149">
            <a:extLst>
              <a:ext uri="{FF2B5EF4-FFF2-40B4-BE49-F238E27FC236}">
                <a16:creationId xmlns:a16="http://schemas.microsoft.com/office/drawing/2014/main" id="{D80894D4-838A-2B47-82E9-ED060F8608E9}"/>
              </a:ext>
            </a:extLst>
          </p:cNvPr>
          <p:cNvGrpSpPr>
            <a:grpSpLocks/>
          </p:cNvGrpSpPr>
          <p:nvPr/>
        </p:nvGrpSpPr>
        <p:grpSpPr bwMode="auto">
          <a:xfrm>
            <a:off x="2462207" y="2756023"/>
            <a:ext cx="412750" cy="158750"/>
            <a:chOff x="1287" y="2524"/>
            <a:chExt cx="260" cy="100"/>
          </a:xfrm>
        </p:grpSpPr>
        <p:sp>
          <p:nvSpPr>
            <p:cNvPr id="116" name="Rectangle 73">
              <a:extLst>
                <a:ext uri="{FF2B5EF4-FFF2-40B4-BE49-F238E27FC236}">
                  <a16:creationId xmlns:a16="http://schemas.microsoft.com/office/drawing/2014/main" id="{4F7EB976-F7A9-464D-96B7-3FE5D6F41C71}"/>
                </a:ext>
              </a:extLst>
            </p:cNvPr>
            <p:cNvSpPr>
              <a:spLocks noChangeArrowheads="1"/>
            </p:cNvSpPr>
            <p:nvPr/>
          </p:nvSpPr>
          <p:spPr bwMode="auto">
            <a:xfrm>
              <a:off x="1287" y="2524"/>
              <a:ext cx="260" cy="100"/>
            </a:xfrm>
            <a:prstGeom prst="rect">
              <a:avLst/>
            </a:prstGeom>
            <a:solidFill>
              <a:srgbClr val="FFFF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17" name="Rectangle 74">
              <a:extLst>
                <a:ext uri="{FF2B5EF4-FFF2-40B4-BE49-F238E27FC236}">
                  <a16:creationId xmlns:a16="http://schemas.microsoft.com/office/drawing/2014/main" id="{4368CF72-2B59-FB4B-92FA-68E13D10F3ED}"/>
                </a:ext>
              </a:extLst>
            </p:cNvPr>
            <p:cNvSpPr>
              <a:spLocks noChangeArrowheads="1"/>
            </p:cNvSpPr>
            <p:nvPr/>
          </p:nvSpPr>
          <p:spPr bwMode="auto">
            <a:xfrm>
              <a:off x="1338" y="2537"/>
              <a:ext cx="155" cy="76"/>
            </a:xfrm>
            <a:prstGeom prst="rect">
              <a:avLst/>
            </a:prstGeom>
            <a:solidFill>
              <a:srgbClr val="FFFFFF"/>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18" name="Rectangle 75">
              <a:extLst>
                <a:ext uri="{FF2B5EF4-FFF2-40B4-BE49-F238E27FC236}">
                  <a16:creationId xmlns:a16="http://schemas.microsoft.com/office/drawing/2014/main" id="{0D0AC942-AA10-F747-BEAC-52DAFF24DAB3}"/>
                </a:ext>
              </a:extLst>
            </p:cNvPr>
            <p:cNvSpPr>
              <a:spLocks noChangeArrowheads="1"/>
            </p:cNvSpPr>
            <p:nvPr/>
          </p:nvSpPr>
          <p:spPr bwMode="auto">
            <a:xfrm>
              <a:off x="1503" y="2582"/>
              <a:ext cx="27" cy="27"/>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19" name="Rectangle 129">
              <a:extLst>
                <a:ext uri="{FF2B5EF4-FFF2-40B4-BE49-F238E27FC236}">
                  <a16:creationId xmlns:a16="http://schemas.microsoft.com/office/drawing/2014/main" id="{C51B66A9-7495-DF44-B4DE-37BC9E90E09B}"/>
                </a:ext>
              </a:extLst>
            </p:cNvPr>
            <p:cNvSpPr>
              <a:spLocks noChangeArrowheads="1"/>
            </p:cNvSpPr>
            <p:nvPr/>
          </p:nvSpPr>
          <p:spPr bwMode="auto">
            <a:xfrm>
              <a:off x="1298" y="2583"/>
              <a:ext cx="27" cy="27"/>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grpSp>
        <p:nvGrpSpPr>
          <p:cNvPr id="120" name="Group 149">
            <a:extLst>
              <a:ext uri="{FF2B5EF4-FFF2-40B4-BE49-F238E27FC236}">
                <a16:creationId xmlns:a16="http://schemas.microsoft.com/office/drawing/2014/main" id="{B5F38E94-4EF7-1F4B-AAC4-BF50DC083CD9}"/>
              </a:ext>
            </a:extLst>
          </p:cNvPr>
          <p:cNvGrpSpPr>
            <a:grpSpLocks/>
          </p:cNvGrpSpPr>
          <p:nvPr/>
        </p:nvGrpSpPr>
        <p:grpSpPr bwMode="auto">
          <a:xfrm>
            <a:off x="9681144" y="2673610"/>
            <a:ext cx="412750" cy="158750"/>
            <a:chOff x="1287" y="2524"/>
            <a:chExt cx="260" cy="100"/>
          </a:xfrm>
        </p:grpSpPr>
        <p:sp>
          <p:nvSpPr>
            <p:cNvPr id="121" name="Rectangle 73">
              <a:extLst>
                <a:ext uri="{FF2B5EF4-FFF2-40B4-BE49-F238E27FC236}">
                  <a16:creationId xmlns:a16="http://schemas.microsoft.com/office/drawing/2014/main" id="{71D7BEDA-E8D6-9F4F-8EE3-D5290D9AF39D}"/>
                </a:ext>
              </a:extLst>
            </p:cNvPr>
            <p:cNvSpPr>
              <a:spLocks noChangeArrowheads="1"/>
            </p:cNvSpPr>
            <p:nvPr/>
          </p:nvSpPr>
          <p:spPr bwMode="auto">
            <a:xfrm>
              <a:off x="1287" y="2524"/>
              <a:ext cx="260" cy="100"/>
            </a:xfrm>
            <a:prstGeom prst="rect">
              <a:avLst/>
            </a:prstGeom>
            <a:solidFill>
              <a:srgbClr val="FFFF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22" name="Rectangle 74">
              <a:extLst>
                <a:ext uri="{FF2B5EF4-FFF2-40B4-BE49-F238E27FC236}">
                  <a16:creationId xmlns:a16="http://schemas.microsoft.com/office/drawing/2014/main" id="{D93A8064-E5FB-2844-9B3D-C598CCB67BDD}"/>
                </a:ext>
              </a:extLst>
            </p:cNvPr>
            <p:cNvSpPr>
              <a:spLocks noChangeArrowheads="1"/>
            </p:cNvSpPr>
            <p:nvPr/>
          </p:nvSpPr>
          <p:spPr bwMode="auto">
            <a:xfrm>
              <a:off x="1338" y="2537"/>
              <a:ext cx="155" cy="76"/>
            </a:xfrm>
            <a:prstGeom prst="rect">
              <a:avLst/>
            </a:prstGeom>
            <a:solidFill>
              <a:srgbClr val="FFFFFF"/>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23" name="Rectangle 75">
              <a:extLst>
                <a:ext uri="{FF2B5EF4-FFF2-40B4-BE49-F238E27FC236}">
                  <a16:creationId xmlns:a16="http://schemas.microsoft.com/office/drawing/2014/main" id="{DF7AA994-9DC7-8349-BB16-6DED06C89AC0}"/>
                </a:ext>
              </a:extLst>
            </p:cNvPr>
            <p:cNvSpPr>
              <a:spLocks noChangeArrowheads="1"/>
            </p:cNvSpPr>
            <p:nvPr/>
          </p:nvSpPr>
          <p:spPr bwMode="auto">
            <a:xfrm>
              <a:off x="1503" y="2582"/>
              <a:ext cx="27" cy="27"/>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24" name="Rectangle 129">
              <a:extLst>
                <a:ext uri="{FF2B5EF4-FFF2-40B4-BE49-F238E27FC236}">
                  <a16:creationId xmlns:a16="http://schemas.microsoft.com/office/drawing/2014/main" id="{06FC6EA9-9071-D843-8C39-AFF854F3BEFC}"/>
                </a:ext>
              </a:extLst>
            </p:cNvPr>
            <p:cNvSpPr>
              <a:spLocks noChangeArrowheads="1"/>
            </p:cNvSpPr>
            <p:nvPr/>
          </p:nvSpPr>
          <p:spPr bwMode="auto">
            <a:xfrm>
              <a:off x="1298" y="2583"/>
              <a:ext cx="27" cy="27"/>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2" name="TextBox 1">
            <a:extLst>
              <a:ext uri="{FF2B5EF4-FFF2-40B4-BE49-F238E27FC236}">
                <a16:creationId xmlns:a16="http://schemas.microsoft.com/office/drawing/2014/main" id="{6B2BB341-9BE1-8640-8E8B-7EC80706964E}"/>
              </a:ext>
            </a:extLst>
          </p:cNvPr>
          <p:cNvSpPr txBox="1"/>
          <p:nvPr/>
        </p:nvSpPr>
        <p:spPr>
          <a:xfrm>
            <a:off x="4212477" y="1830701"/>
            <a:ext cx="3898344"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UDP receiver actions:</a:t>
            </a:r>
          </a:p>
          <a:p>
            <a:pPr marL="285750" marR="0" lvl="0" indent="-219075" algn="l" defTabSz="914400" rtl="0" eaLnBrk="1" fontAlgn="auto" latinLnBrk="0" hangingPunct="1">
              <a:lnSpc>
                <a:spcPct val="100000"/>
              </a:lnSpc>
              <a:spcBef>
                <a:spcPts val="0"/>
              </a:spcBef>
              <a:spcAft>
                <a:spcPts val="0"/>
              </a:spcAft>
              <a:buClr>
                <a:srgbClr val="0200A3"/>
              </a:buClr>
              <a:buSzTx/>
              <a:buFont typeface="Wingdings" pitchFamily="2" charset="2"/>
              <a:buChar char="§"/>
              <a:tabLst/>
              <a:defRPr/>
            </a:pPr>
            <a:endParaRPr kumimoji="0" lang="en-US" sz="2000" b="0" i="0" u="none" strike="noStrike" kern="1200" cap="none" spc="0" normalizeH="0" baseline="0" noProof="0" dirty="0">
              <a:ln>
                <a:noFill/>
              </a:ln>
              <a:solidFill>
                <a:prstClr val="black"/>
              </a:solidFill>
              <a:effectLst/>
              <a:uLnTx/>
              <a:uFillTx/>
              <a:latin typeface="Calibri"/>
              <a:ea typeface="+mn-ea"/>
              <a:cs typeface="+mn-cs"/>
            </a:endParaRPr>
          </a:p>
        </p:txBody>
      </p:sp>
      <p:sp>
        <p:nvSpPr>
          <p:cNvPr id="102" name="Rectangle 101">
            <a:extLst>
              <a:ext uri="{FF2B5EF4-FFF2-40B4-BE49-F238E27FC236}">
                <a16:creationId xmlns:a16="http://schemas.microsoft.com/office/drawing/2014/main" id="{6480FBEB-6DAE-6343-96A8-03D66CDE01DB}"/>
              </a:ext>
            </a:extLst>
          </p:cNvPr>
          <p:cNvSpPr/>
          <p:nvPr/>
        </p:nvSpPr>
        <p:spPr>
          <a:xfrm>
            <a:off x="1655121" y="2160335"/>
            <a:ext cx="2199790" cy="2938360"/>
          </a:xfrm>
          <a:prstGeom prst="rect">
            <a:avLst/>
          </a:prstGeom>
          <a:solidFill>
            <a:schemeClr val="bg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grpSp>
        <p:nvGrpSpPr>
          <p:cNvPr id="88" name="Group 87">
            <a:extLst>
              <a:ext uri="{FF2B5EF4-FFF2-40B4-BE49-F238E27FC236}">
                <a16:creationId xmlns:a16="http://schemas.microsoft.com/office/drawing/2014/main" id="{CA134BD1-8CE1-DD46-92D0-46AEECA91934}"/>
              </a:ext>
            </a:extLst>
          </p:cNvPr>
          <p:cNvGrpSpPr/>
          <p:nvPr/>
        </p:nvGrpSpPr>
        <p:grpSpPr>
          <a:xfrm>
            <a:off x="2355694" y="3088859"/>
            <a:ext cx="1259074" cy="369332"/>
            <a:chOff x="8934916" y="2775692"/>
            <a:chExt cx="1259074" cy="369332"/>
          </a:xfrm>
        </p:grpSpPr>
        <p:sp>
          <p:nvSpPr>
            <p:cNvPr id="89" name="Rectangle 88">
              <a:extLst>
                <a:ext uri="{FF2B5EF4-FFF2-40B4-BE49-F238E27FC236}">
                  <a16:creationId xmlns:a16="http://schemas.microsoft.com/office/drawing/2014/main" id="{6A02A536-E595-E54F-85ED-50268229A5F1}"/>
                </a:ext>
              </a:extLst>
            </p:cNvPr>
            <p:cNvSpPr/>
            <p:nvPr/>
          </p:nvSpPr>
          <p:spPr>
            <a:xfrm>
              <a:off x="8964931" y="2842303"/>
              <a:ext cx="1140727" cy="246705"/>
            </a:xfrm>
            <a:prstGeom prst="rect">
              <a:avLst/>
            </a:prstGeom>
            <a:solidFill>
              <a:schemeClr val="bg1"/>
            </a:solidFill>
            <a:ln w="25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90" name="TextBox 89">
              <a:extLst>
                <a:ext uri="{FF2B5EF4-FFF2-40B4-BE49-F238E27FC236}">
                  <a16:creationId xmlns:a16="http://schemas.microsoft.com/office/drawing/2014/main" id="{26EE5E72-5714-C64B-A3D2-C89CD03AFF69}"/>
                </a:ext>
              </a:extLst>
            </p:cNvPr>
            <p:cNvSpPr txBox="1"/>
            <p:nvPr/>
          </p:nvSpPr>
          <p:spPr>
            <a:xfrm>
              <a:off x="8934916" y="2775692"/>
              <a:ext cx="125907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SNMP msg</a:t>
              </a:r>
            </a:p>
          </p:txBody>
        </p:sp>
      </p:grpSp>
      <p:sp>
        <p:nvSpPr>
          <p:cNvPr id="91" name="TextBox 90">
            <a:extLst>
              <a:ext uri="{FF2B5EF4-FFF2-40B4-BE49-F238E27FC236}">
                <a16:creationId xmlns:a16="http://schemas.microsoft.com/office/drawing/2014/main" id="{44FC0E6A-CBE5-AC4B-BF65-426B6D4CBC72}"/>
              </a:ext>
            </a:extLst>
          </p:cNvPr>
          <p:cNvSpPr txBox="1"/>
          <p:nvPr/>
        </p:nvSpPr>
        <p:spPr>
          <a:xfrm>
            <a:off x="4380155" y="3324883"/>
            <a:ext cx="3825456" cy="722955"/>
          </a:xfrm>
          <a:prstGeom prst="rect">
            <a:avLst/>
          </a:prstGeom>
          <a:noFill/>
        </p:spPr>
        <p:txBody>
          <a:bodyPr wrap="square" rtlCol="0">
            <a:spAutoFit/>
          </a:bodyPr>
          <a:lstStyle/>
          <a:p>
            <a:pPr marL="285750" marR="0" lvl="0" indent="-219075" algn="l" defTabSz="914400" rtl="0" eaLnBrk="1" fontAlgn="auto" latinLnBrk="0" hangingPunct="1">
              <a:lnSpc>
                <a:spcPct val="85000"/>
              </a:lnSpc>
              <a:spcBef>
                <a:spcPts val="0"/>
              </a:spcBef>
              <a:spcAft>
                <a:spcPts val="0"/>
              </a:spcAft>
              <a:buClr>
                <a:srgbClr val="0200A3"/>
              </a:buClr>
              <a:buSzTx/>
              <a:buFont typeface="Wingdings" pitchFamily="2" charset="2"/>
              <a:buChar char="§"/>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extracts application-layer message</a:t>
            </a:r>
          </a:p>
        </p:txBody>
      </p:sp>
      <p:sp>
        <p:nvSpPr>
          <p:cNvPr id="94" name="TextBox 93">
            <a:extLst>
              <a:ext uri="{FF2B5EF4-FFF2-40B4-BE49-F238E27FC236}">
                <a16:creationId xmlns:a16="http://schemas.microsoft.com/office/drawing/2014/main" id="{D9421943-E484-5046-BEAC-6D59475EF6C3}"/>
              </a:ext>
            </a:extLst>
          </p:cNvPr>
          <p:cNvSpPr txBox="1"/>
          <p:nvPr/>
        </p:nvSpPr>
        <p:spPr>
          <a:xfrm>
            <a:off x="4378217" y="2693557"/>
            <a:ext cx="3825456" cy="722955"/>
          </a:xfrm>
          <a:prstGeom prst="rect">
            <a:avLst/>
          </a:prstGeom>
          <a:noFill/>
        </p:spPr>
        <p:txBody>
          <a:bodyPr wrap="square" rtlCol="0">
            <a:spAutoFit/>
          </a:bodyPr>
          <a:lstStyle/>
          <a:p>
            <a:pPr marL="285750" marR="0" lvl="0" indent="-219075" algn="l" defTabSz="914400" rtl="0" eaLnBrk="1" fontAlgn="auto" latinLnBrk="0" hangingPunct="1">
              <a:lnSpc>
                <a:spcPct val="85000"/>
              </a:lnSpc>
              <a:spcBef>
                <a:spcPts val="0"/>
              </a:spcBef>
              <a:spcAft>
                <a:spcPts val="0"/>
              </a:spcAft>
              <a:buClr>
                <a:srgbClr val="0200A3"/>
              </a:buClr>
              <a:buSzTx/>
              <a:buFont typeface="Wingdings" pitchFamily="2" charset="2"/>
              <a:buChar char="§"/>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checks UDP checksum header value</a:t>
            </a:r>
          </a:p>
        </p:txBody>
      </p:sp>
      <p:sp>
        <p:nvSpPr>
          <p:cNvPr id="97" name="TextBox 96">
            <a:extLst>
              <a:ext uri="{FF2B5EF4-FFF2-40B4-BE49-F238E27FC236}">
                <a16:creationId xmlns:a16="http://schemas.microsoft.com/office/drawing/2014/main" id="{A88394C2-8FDA-8F48-B59B-B744ABBDA541}"/>
              </a:ext>
            </a:extLst>
          </p:cNvPr>
          <p:cNvSpPr txBox="1"/>
          <p:nvPr/>
        </p:nvSpPr>
        <p:spPr>
          <a:xfrm>
            <a:off x="4388103" y="2278130"/>
            <a:ext cx="3825456" cy="461665"/>
          </a:xfrm>
          <a:prstGeom prst="rect">
            <a:avLst/>
          </a:prstGeom>
          <a:noFill/>
        </p:spPr>
        <p:txBody>
          <a:bodyPr wrap="square" rtlCol="0">
            <a:spAutoFit/>
          </a:bodyPr>
          <a:lstStyle/>
          <a:p>
            <a:pPr marL="285750" marR="0" lvl="0" indent="-219075" algn="l" defTabSz="914400" rtl="0" eaLnBrk="1" fontAlgn="auto" latinLnBrk="0" hangingPunct="1">
              <a:lnSpc>
                <a:spcPct val="100000"/>
              </a:lnSpc>
              <a:spcBef>
                <a:spcPts val="0"/>
              </a:spcBef>
              <a:spcAft>
                <a:spcPts val="0"/>
              </a:spcAft>
              <a:buClr>
                <a:srgbClr val="0200A3"/>
              </a:buClr>
              <a:buSzTx/>
              <a:buFont typeface="Wingdings" pitchFamily="2" charset="2"/>
              <a:buChar char="§"/>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receives segment from IP</a:t>
            </a:r>
          </a:p>
        </p:txBody>
      </p:sp>
      <p:grpSp>
        <p:nvGrpSpPr>
          <p:cNvPr id="5" name="Group 4">
            <a:extLst>
              <a:ext uri="{FF2B5EF4-FFF2-40B4-BE49-F238E27FC236}">
                <a16:creationId xmlns:a16="http://schemas.microsoft.com/office/drawing/2014/main" id="{E73E5E98-A439-0647-8DF1-844937CD72A0}"/>
              </a:ext>
            </a:extLst>
          </p:cNvPr>
          <p:cNvGrpSpPr/>
          <p:nvPr/>
        </p:nvGrpSpPr>
        <p:grpSpPr>
          <a:xfrm>
            <a:off x="1795827" y="3762839"/>
            <a:ext cx="1818022" cy="369332"/>
            <a:chOff x="7863122" y="5632673"/>
            <a:chExt cx="1818022" cy="369332"/>
          </a:xfrm>
        </p:grpSpPr>
        <p:grpSp>
          <p:nvGrpSpPr>
            <p:cNvPr id="99" name="Group 98">
              <a:extLst>
                <a:ext uri="{FF2B5EF4-FFF2-40B4-BE49-F238E27FC236}">
                  <a16:creationId xmlns:a16="http://schemas.microsoft.com/office/drawing/2014/main" id="{39CCB6B2-1F81-ED45-AF48-A3187F0215CC}"/>
                </a:ext>
              </a:extLst>
            </p:cNvPr>
            <p:cNvGrpSpPr/>
            <p:nvPr/>
          </p:nvGrpSpPr>
          <p:grpSpPr>
            <a:xfrm>
              <a:off x="7863122" y="5638955"/>
              <a:ext cx="1259074" cy="338554"/>
              <a:chOff x="8964789" y="2648929"/>
              <a:chExt cx="1259074" cy="338554"/>
            </a:xfrm>
          </p:grpSpPr>
          <p:sp>
            <p:nvSpPr>
              <p:cNvPr id="100" name="Rectangle 99">
                <a:extLst>
                  <a:ext uri="{FF2B5EF4-FFF2-40B4-BE49-F238E27FC236}">
                    <a16:creationId xmlns:a16="http://schemas.microsoft.com/office/drawing/2014/main" id="{B77AF83C-DA1E-A642-9E78-5EEE36A0AD7E}"/>
                  </a:ext>
                </a:extLst>
              </p:cNvPr>
              <p:cNvSpPr/>
              <p:nvPr/>
            </p:nvSpPr>
            <p:spPr>
              <a:xfrm>
                <a:off x="9032744" y="2707400"/>
                <a:ext cx="543189" cy="246705"/>
              </a:xfrm>
              <a:prstGeom prst="rect">
                <a:avLst/>
              </a:prstGeom>
              <a:solidFill>
                <a:schemeClr val="bg1"/>
              </a:solidFill>
              <a:ln w="25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01" name="TextBox 100">
                <a:extLst>
                  <a:ext uri="{FF2B5EF4-FFF2-40B4-BE49-F238E27FC236}">
                    <a16:creationId xmlns:a16="http://schemas.microsoft.com/office/drawing/2014/main" id="{AB8C9E1E-8C93-DA4B-813F-B38E4305D2BE}"/>
                  </a:ext>
                </a:extLst>
              </p:cNvPr>
              <p:cNvSpPr txBox="1"/>
              <p:nvPr/>
            </p:nvSpPr>
            <p:spPr>
              <a:xfrm>
                <a:off x="8964789" y="2648929"/>
                <a:ext cx="1259074"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err="1">
                    <a:ln>
                      <a:noFill/>
                    </a:ln>
                    <a:solidFill>
                      <a:prstClr val="black"/>
                    </a:solidFill>
                    <a:effectLst/>
                    <a:uLnTx/>
                    <a:uFillTx/>
                    <a:latin typeface="Calibri"/>
                    <a:ea typeface="+mn-ea"/>
                    <a:cs typeface="+mn-cs"/>
                  </a:rPr>
                  <a:t>UDP</a:t>
                </a:r>
                <a:r>
                  <a:rPr kumimoji="0" lang="en-US" sz="1600" b="0" i="0" u="none" strike="noStrike" kern="1200" cap="none" spc="0" normalizeH="0" baseline="-25000" noProof="0" dirty="0" err="1">
                    <a:ln>
                      <a:noFill/>
                    </a:ln>
                    <a:solidFill>
                      <a:prstClr val="black"/>
                    </a:solidFill>
                    <a:effectLst/>
                    <a:uLnTx/>
                    <a:uFillTx/>
                    <a:latin typeface="Calibri"/>
                    <a:ea typeface="+mn-ea"/>
                    <a:cs typeface="+mn-cs"/>
                  </a:rPr>
                  <a:t>h</a:t>
                </a:r>
                <a:endParaRPr kumimoji="0" lang="en-US" sz="1600" b="0" i="0" u="none" strike="noStrike" kern="1200" cap="none" spc="0" normalizeH="0" baseline="-25000" noProof="0" dirty="0">
                  <a:ln>
                    <a:noFill/>
                  </a:ln>
                  <a:solidFill>
                    <a:prstClr val="black"/>
                  </a:solidFill>
                  <a:effectLst/>
                  <a:uLnTx/>
                  <a:uFillTx/>
                  <a:latin typeface="Calibri"/>
                  <a:ea typeface="+mn-ea"/>
                  <a:cs typeface="+mn-cs"/>
                </a:endParaRPr>
              </a:p>
            </p:txBody>
          </p:sp>
        </p:grpSp>
        <p:grpSp>
          <p:nvGrpSpPr>
            <p:cNvPr id="103" name="Group 102">
              <a:extLst>
                <a:ext uri="{FF2B5EF4-FFF2-40B4-BE49-F238E27FC236}">
                  <a16:creationId xmlns:a16="http://schemas.microsoft.com/office/drawing/2014/main" id="{8B56BF3A-3903-6343-9BD8-2E85489C092E}"/>
                </a:ext>
              </a:extLst>
            </p:cNvPr>
            <p:cNvGrpSpPr/>
            <p:nvPr/>
          </p:nvGrpSpPr>
          <p:grpSpPr>
            <a:xfrm>
              <a:off x="8422070" y="5632673"/>
              <a:ext cx="1259074" cy="369332"/>
              <a:chOff x="8934916" y="2778923"/>
              <a:chExt cx="1259074" cy="369332"/>
            </a:xfrm>
          </p:grpSpPr>
          <p:sp>
            <p:nvSpPr>
              <p:cNvPr id="104" name="Rectangle 103">
                <a:extLst>
                  <a:ext uri="{FF2B5EF4-FFF2-40B4-BE49-F238E27FC236}">
                    <a16:creationId xmlns:a16="http://schemas.microsoft.com/office/drawing/2014/main" id="{C0632306-DF2A-5145-82E2-F627C1E9171F}"/>
                  </a:ext>
                </a:extLst>
              </p:cNvPr>
              <p:cNvSpPr/>
              <p:nvPr/>
            </p:nvSpPr>
            <p:spPr>
              <a:xfrm>
                <a:off x="8964931" y="2842303"/>
                <a:ext cx="1140727" cy="246705"/>
              </a:xfrm>
              <a:prstGeom prst="rect">
                <a:avLst/>
              </a:prstGeom>
              <a:solidFill>
                <a:schemeClr val="bg1"/>
              </a:solidFill>
              <a:ln w="25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05" name="TextBox 104">
                <a:extLst>
                  <a:ext uri="{FF2B5EF4-FFF2-40B4-BE49-F238E27FC236}">
                    <a16:creationId xmlns:a16="http://schemas.microsoft.com/office/drawing/2014/main" id="{E104975E-6986-5E45-89F2-36AAE86B3B12}"/>
                  </a:ext>
                </a:extLst>
              </p:cNvPr>
              <p:cNvSpPr txBox="1"/>
              <p:nvPr/>
            </p:nvSpPr>
            <p:spPr>
              <a:xfrm>
                <a:off x="8934916" y="2778923"/>
                <a:ext cx="125907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SNMP msg</a:t>
                </a:r>
              </a:p>
            </p:txBody>
          </p:sp>
        </p:grpSp>
      </p:grpSp>
      <p:sp>
        <p:nvSpPr>
          <p:cNvPr id="127" name="TextBox 126">
            <a:extLst>
              <a:ext uri="{FF2B5EF4-FFF2-40B4-BE49-F238E27FC236}">
                <a16:creationId xmlns:a16="http://schemas.microsoft.com/office/drawing/2014/main" id="{5F6FF1BE-CC44-0642-B5BA-79CC246557BD}"/>
              </a:ext>
            </a:extLst>
          </p:cNvPr>
          <p:cNvSpPr txBox="1"/>
          <p:nvPr/>
        </p:nvSpPr>
        <p:spPr>
          <a:xfrm>
            <a:off x="4379533" y="3932414"/>
            <a:ext cx="3825456" cy="722955"/>
          </a:xfrm>
          <a:prstGeom prst="rect">
            <a:avLst/>
          </a:prstGeom>
          <a:noFill/>
        </p:spPr>
        <p:txBody>
          <a:bodyPr wrap="square" rtlCol="0">
            <a:spAutoFit/>
          </a:bodyPr>
          <a:lstStyle/>
          <a:p>
            <a:pPr marL="285750" marR="0" lvl="0" indent="-219075" algn="l" defTabSz="914400" rtl="0" eaLnBrk="1" fontAlgn="auto" latinLnBrk="0" hangingPunct="1">
              <a:lnSpc>
                <a:spcPct val="85000"/>
              </a:lnSpc>
              <a:spcBef>
                <a:spcPts val="0"/>
              </a:spcBef>
              <a:spcAft>
                <a:spcPts val="0"/>
              </a:spcAft>
              <a:buClr>
                <a:srgbClr val="0200A3"/>
              </a:buClr>
              <a:buSzTx/>
              <a:buFont typeface="Wingdings" pitchFamily="2" charset="2"/>
              <a:buChar char="§"/>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demultiplexes message up to application via socket</a:t>
            </a:r>
          </a:p>
        </p:txBody>
      </p:sp>
      <p:sp>
        <p:nvSpPr>
          <p:cNvPr id="128" name="Rectangle 127">
            <a:extLst>
              <a:ext uri="{FF2B5EF4-FFF2-40B4-BE49-F238E27FC236}">
                <a16:creationId xmlns:a16="http://schemas.microsoft.com/office/drawing/2014/main" id="{279B4C12-D49E-4A40-9C38-F2E92ECDF43A}"/>
              </a:ext>
            </a:extLst>
          </p:cNvPr>
          <p:cNvSpPr/>
          <p:nvPr/>
        </p:nvSpPr>
        <p:spPr>
          <a:xfrm>
            <a:off x="8348341" y="2027305"/>
            <a:ext cx="3416536" cy="3302845"/>
          </a:xfrm>
          <a:prstGeom prst="rect">
            <a:avLst/>
          </a:prstGeom>
          <a:solidFill>
            <a:schemeClr val="bg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4" name="Oval 3">
            <a:extLst>
              <a:ext uri="{FF2B5EF4-FFF2-40B4-BE49-F238E27FC236}">
                <a16:creationId xmlns:a16="http://schemas.microsoft.com/office/drawing/2014/main" id="{C0F72514-945E-EB40-9BEE-202BF670272C}"/>
              </a:ext>
            </a:extLst>
          </p:cNvPr>
          <p:cNvSpPr/>
          <p:nvPr/>
        </p:nvSpPr>
        <p:spPr>
          <a:xfrm>
            <a:off x="1741367" y="2989161"/>
            <a:ext cx="763166" cy="541031"/>
          </a:xfrm>
          <a:prstGeom prst="ellipse">
            <a:avLst/>
          </a:prstGeom>
          <a:noFill/>
          <a:ln w="25400">
            <a:solidFill>
              <a:srgbClr val="CD000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129" name="Straight Connector 128">
            <a:extLst>
              <a:ext uri="{FF2B5EF4-FFF2-40B4-BE49-F238E27FC236}">
                <a16:creationId xmlns:a16="http://schemas.microsoft.com/office/drawing/2014/main" id="{55A91E20-BDA5-C441-B395-6979D211F34E}"/>
              </a:ext>
            </a:extLst>
          </p:cNvPr>
          <p:cNvCxnSpPr>
            <a:cxnSpLocks/>
          </p:cNvCxnSpPr>
          <p:nvPr/>
        </p:nvCxnSpPr>
        <p:spPr>
          <a:xfrm flipH="1">
            <a:off x="7972023" y="4973372"/>
            <a:ext cx="1473513" cy="47439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F8285317-4714-1541-BC02-BED132E59B23}"/>
              </a:ext>
            </a:extLst>
          </p:cNvPr>
          <p:cNvCxnSpPr>
            <a:cxnSpLocks/>
          </p:cNvCxnSpPr>
          <p:nvPr/>
        </p:nvCxnSpPr>
        <p:spPr>
          <a:xfrm>
            <a:off x="2578811" y="5062556"/>
            <a:ext cx="1582832" cy="30261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71" name="Freeform 296">
            <a:extLst>
              <a:ext uri="{FF2B5EF4-FFF2-40B4-BE49-F238E27FC236}">
                <a16:creationId xmlns:a16="http://schemas.microsoft.com/office/drawing/2014/main" id="{06DFDE96-5B04-984C-B72D-22D074DF3E82}"/>
              </a:ext>
            </a:extLst>
          </p:cNvPr>
          <p:cNvSpPr>
            <a:spLocks/>
          </p:cNvSpPr>
          <p:nvPr/>
        </p:nvSpPr>
        <p:spPr bwMode="auto">
          <a:xfrm>
            <a:off x="4062521" y="4965666"/>
            <a:ext cx="4036903" cy="1028731"/>
          </a:xfrm>
          <a:custGeom>
            <a:avLst/>
            <a:gdLst>
              <a:gd name="T0" fmla="*/ 2147483647 w 1877"/>
              <a:gd name="T1" fmla="*/ 2147483647 h 917"/>
              <a:gd name="T2" fmla="*/ 2147483647 w 1877"/>
              <a:gd name="T3" fmla="*/ 2147483647 h 917"/>
              <a:gd name="T4" fmla="*/ 2147483647 w 1877"/>
              <a:gd name="T5" fmla="*/ 2147483647 h 917"/>
              <a:gd name="T6" fmla="*/ 2147483647 w 1877"/>
              <a:gd name="T7" fmla="*/ 2147483647 h 917"/>
              <a:gd name="T8" fmla="*/ 2147483647 w 1877"/>
              <a:gd name="T9" fmla="*/ 2147483647 h 917"/>
              <a:gd name="T10" fmla="*/ 2147483647 w 1877"/>
              <a:gd name="T11" fmla="*/ 2147483647 h 917"/>
              <a:gd name="T12" fmla="*/ 2147483647 w 1877"/>
              <a:gd name="T13" fmla="*/ 2147483647 h 917"/>
              <a:gd name="T14" fmla="*/ 2147483647 w 1877"/>
              <a:gd name="T15" fmla="*/ 2147483647 h 917"/>
              <a:gd name="T16" fmla="*/ 2147483647 w 1877"/>
              <a:gd name="T17" fmla="*/ 2147483647 h 917"/>
              <a:gd name="T18" fmla="*/ 2147483647 w 1877"/>
              <a:gd name="T19" fmla="*/ 2147483647 h 917"/>
              <a:gd name="T20" fmla="*/ 2147483647 w 1877"/>
              <a:gd name="T21" fmla="*/ 2147483647 h 917"/>
              <a:gd name="T22" fmla="*/ 2147483647 w 1877"/>
              <a:gd name="T23" fmla="*/ 2147483647 h 917"/>
              <a:gd name="T24" fmla="*/ 2147483647 w 1877"/>
              <a:gd name="T25" fmla="*/ 2147483647 h 917"/>
              <a:gd name="T26" fmla="*/ 2147483647 w 1877"/>
              <a:gd name="T27" fmla="*/ 2147483647 h 917"/>
              <a:gd name="T28" fmla="*/ 2147483647 w 1877"/>
              <a:gd name="T29" fmla="*/ 2147483647 h 917"/>
              <a:gd name="T30" fmla="*/ 2147483647 w 1877"/>
              <a:gd name="T31" fmla="*/ 2147483647 h 91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877"/>
              <a:gd name="T49" fmla="*/ 0 h 917"/>
              <a:gd name="T50" fmla="*/ 1877 w 1877"/>
              <a:gd name="T51" fmla="*/ 917 h 917"/>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877" h="917">
                <a:moveTo>
                  <a:pt x="889" y="23"/>
                </a:moveTo>
                <a:cubicBezTo>
                  <a:pt x="804" y="39"/>
                  <a:pt x="771" y="98"/>
                  <a:pt x="692" y="109"/>
                </a:cubicBezTo>
                <a:cubicBezTo>
                  <a:pt x="613" y="120"/>
                  <a:pt x="511" y="81"/>
                  <a:pt x="415" y="91"/>
                </a:cubicBezTo>
                <a:cubicBezTo>
                  <a:pt x="319" y="101"/>
                  <a:pt x="174" y="126"/>
                  <a:pt x="112" y="170"/>
                </a:cubicBezTo>
                <a:cubicBezTo>
                  <a:pt x="51" y="214"/>
                  <a:pt x="66" y="294"/>
                  <a:pt x="50" y="353"/>
                </a:cubicBezTo>
                <a:cubicBezTo>
                  <a:pt x="34" y="412"/>
                  <a:pt x="0" y="479"/>
                  <a:pt x="14" y="528"/>
                </a:cubicBezTo>
                <a:cubicBezTo>
                  <a:pt x="29" y="577"/>
                  <a:pt x="57" y="608"/>
                  <a:pt x="139" y="650"/>
                </a:cubicBezTo>
                <a:cubicBezTo>
                  <a:pt x="221" y="692"/>
                  <a:pt x="372" y="742"/>
                  <a:pt x="505" y="781"/>
                </a:cubicBezTo>
                <a:cubicBezTo>
                  <a:pt x="638" y="820"/>
                  <a:pt x="789" y="866"/>
                  <a:pt x="933" y="886"/>
                </a:cubicBezTo>
                <a:cubicBezTo>
                  <a:pt x="1077" y="906"/>
                  <a:pt x="1246" y="917"/>
                  <a:pt x="1370" y="901"/>
                </a:cubicBezTo>
                <a:cubicBezTo>
                  <a:pt x="1494" y="885"/>
                  <a:pt x="1594" y="839"/>
                  <a:pt x="1676" y="793"/>
                </a:cubicBezTo>
                <a:cubicBezTo>
                  <a:pt x="1758" y="747"/>
                  <a:pt x="1843" y="720"/>
                  <a:pt x="1860" y="624"/>
                </a:cubicBezTo>
                <a:cubicBezTo>
                  <a:pt x="1877" y="528"/>
                  <a:pt x="1835" y="306"/>
                  <a:pt x="1776" y="219"/>
                </a:cubicBezTo>
                <a:cubicBezTo>
                  <a:pt x="1717" y="132"/>
                  <a:pt x="1599" y="134"/>
                  <a:pt x="1503" y="100"/>
                </a:cubicBezTo>
                <a:cubicBezTo>
                  <a:pt x="1407" y="66"/>
                  <a:pt x="1302" y="26"/>
                  <a:pt x="1200" y="13"/>
                </a:cubicBezTo>
                <a:cubicBezTo>
                  <a:pt x="1098" y="0"/>
                  <a:pt x="974" y="7"/>
                  <a:pt x="889" y="23"/>
                </a:cubicBezTo>
                <a:close/>
              </a:path>
            </a:pathLst>
          </a:custGeom>
          <a:solidFill>
            <a:srgbClr val="9CDFF9"/>
          </a:solidFill>
          <a:ln>
            <a:noFill/>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000000"/>
              </a:solidFill>
              <a:effectLst/>
              <a:uLnTx/>
              <a:uFillTx/>
              <a:latin typeface="Calibri"/>
              <a:ea typeface="ＭＳ Ｐゴシック" panose="020B0600070205080204" pitchFamily="34" charset="-128"/>
              <a:cs typeface="Arial"/>
            </a:endParaRPr>
          </a:p>
        </p:txBody>
      </p:sp>
      <p:sp>
        <p:nvSpPr>
          <p:cNvPr id="106" name="Slide Number Placeholder 2">
            <a:extLst>
              <a:ext uri="{FF2B5EF4-FFF2-40B4-BE49-F238E27FC236}">
                <a16:creationId xmlns:a16="http://schemas.microsoft.com/office/drawing/2014/main" id="{427E91C8-0248-584A-817F-DE7D57562F29}"/>
              </a:ext>
            </a:extLst>
          </p:cNvPr>
          <p:cNvSpPr>
            <a:spLocks noGrp="1"/>
          </p:cNvSpPr>
          <p:nvPr>
            <p:ph type="sldNum" sz="quarter" idx="4"/>
          </p:nvPr>
        </p:nvSpPr>
        <p:spPr>
          <a:xfrm>
            <a:off x="9219616" y="6443089"/>
            <a:ext cx="2743200" cy="365125"/>
          </a:xfrm>
        </p:spPr>
        <p:txBody>
          <a:bodyPr/>
          <a:lstStyle/>
          <a:p>
            <a:r>
              <a:rPr lang="en-US"/>
              <a:t>Transport Layer: 3-</a:t>
            </a:r>
            <a:fld id="{C4204591-24BD-A542-B9D5-F8D8A88D2FEE}" type="slidenum">
              <a:rPr lang="en-US" smtClean="0"/>
              <a:pPr/>
              <a:t>29</a:t>
            </a:fld>
            <a:endParaRPr lang="en-US" dirty="0"/>
          </a:p>
        </p:txBody>
      </p:sp>
    </p:spTree>
    <p:extLst>
      <p:ext uri="{BB962C8B-B14F-4D97-AF65-F5344CB8AC3E}">
        <p14:creationId xmlns:p14="http://schemas.microsoft.com/office/powerpoint/2010/main" val="3331643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0" presetClass="path" presetSubtype="0" accel="50000" decel="50000" fill="hold" nodeType="clickEffect">
                                  <p:stCondLst>
                                    <p:cond delay="0"/>
                                  </p:stCondLst>
                                  <p:childTnLst>
                                    <p:animMotion origin="layout" path="M 0.00014 -0.00208 L 0.00014 -0.09676 " pathEditMode="relative" rAng="0" ptsTypes="AA">
                                      <p:cBhvr>
                                        <p:cTn id="11" dur="2000" fill="hold"/>
                                        <p:tgtEl>
                                          <p:spTgt spid="5"/>
                                        </p:tgtEl>
                                        <p:attrNameLst>
                                          <p:attrName>ppt_x</p:attrName>
                                          <p:attrName>ppt_y</p:attrName>
                                        </p:attrNameLst>
                                      </p:cBhvr>
                                      <p:rCtr x="0" y="-4745"/>
                                    </p:animMotion>
                                  </p:childTnLst>
                                </p:cTn>
                              </p:par>
                              <p:par>
                                <p:cTn id="12" presetID="9" presetClass="entr" presetSubtype="0" fill="hold" grpId="0" nodeType="withEffect">
                                  <p:stCondLst>
                                    <p:cond delay="0"/>
                                  </p:stCondLst>
                                  <p:childTnLst>
                                    <p:set>
                                      <p:cBhvr>
                                        <p:cTn id="13" dur="1" fill="hold">
                                          <p:stCondLst>
                                            <p:cond delay="0"/>
                                          </p:stCondLst>
                                        </p:cTn>
                                        <p:tgtEl>
                                          <p:spTgt spid="97"/>
                                        </p:tgtEl>
                                        <p:attrNameLst>
                                          <p:attrName>style.visibility</p:attrName>
                                        </p:attrNameLst>
                                      </p:cBhvr>
                                      <p:to>
                                        <p:strVal val="visible"/>
                                      </p:to>
                                    </p:set>
                                    <p:animEffect transition="in" filter="dissolve">
                                      <p:cBhvr>
                                        <p:cTn id="14" dur="500"/>
                                        <p:tgtEl>
                                          <p:spTgt spid="97"/>
                                        </p:tgtEl>
                                      </p:cBhvr>
                                    </p:animEffect>
                                  </p:childTnLst>
                                </p:cTn>
                              </p:par>
                            </p:childTnLst>
                          </p:cTn>
                        </p:par>
                      </p:childTnLst>
                    </p:cTn>
                  </p:par>
                  <p:par>
                    <p:cTn id="15" fill="hold">
                      <p:stCondLst>
                        <p:cond delay="indefinite"/>
                      </p:stCondLst>
                      <p:childTnLst>
                        <p:par>
                          <p:cTn id="16" fill="hold">
                            <p:stCondLst>
                              <p:cond delay="0"/>
                            </p:stCondLst>
                            <p:childTnLst>
                              <p:par>
                                <p:cTn id="17" presetID="9"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dissolve">
                                      <p:cBhvr>
                                        <p:cTn id="19" dur="500"/>
                                        <p:tgtEl>
                                          <p:spTgt spid="4"/>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94"/>
                                        </p:tgtEl>
                                        <p:attrNameLst>
                                          <p:attrName>style.visibility</p:attrName>
                                        </p:attrNameLst>
                                      </p:cBhvr>
                                      <p:to>
                                        <p:strVal val="visible"/>
                                      </p:to>
                                    </p:set>
                                    <p:animEffect transition="in" filter="dissolve">
                                      <p:cBhvr>
                                        <p:cTn id="22" dur="500"/>
                                        <p:tgtEl>
                                          <p:spTgt spid="94"/>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xit" presetSubtype="0" fill="hold" nodeType="clickEffect">
                                  <p:stCondLst>
                                    <p:cond delay="0"/>
                                  </p:stCondLst>
                                  <p:childTnLst>
                                    <p:animEffect transition="out" filter="dissolve">
                                      <p:cBhvr>
                                        <p:cTn id="26" dur="500"/>
                                        <p:tgtEl>
                                          <p:spTgt spid="5"/>
                                        </p:tgtEl>
                                      </p:cBhvr>
                                    </p:animEffect>
                                    <p:set>
                                      <p:cBhvr>
                                        <p:cTn id="27" dur="1" fill="hold">
                                          <p:stCondLst>
                                            <p:cond delay="499"/>
                                          </p:stCondLst>
                                        </p:cTn>
                                        <p:tgtEl>
                                          <p:spTgt spid="5"/>
                                        </p:tgtEl>
                                        <p:attrNameLst>
                                          <p:attrName>style.visibility</p:attrName>
                                        </p:attrNameLst>
                                      </p:cBhvr>
                                      <p:to>
                                        <p:strVal val="hidden"/>
                                      </p:to>
                                    </p:set>
                                  </p:childTnLst>
                                </p:cTn>
                              </p:par>
                              <p:par>
                                <p:cTn id="28" presetID="9" presetClass="exit" presetSubtype="0" fill="hold" grpId="1" nodeType="withEffect">
                                  <p:stCondLst>
                                    <p:cond delay="0"/>
                                  </p:stCondLst>
                                  <p:childTnLst>
                                    <p:animEffect transition="out" filter="dissolve">
                                      <p:cBhvr>
                                        <p:cTn id="29" dur="500"/>
                                        <p:tgtEl>
                                          <p:spTgt spid="4"/>
                                        </p:tgtEl>
                                      </p:cBhvr>
                                    </p:animEffect>
                                    <p:set>
                                      <p:cBhvr>
                                        <p:cTn id="30" dur="1" fill="hold">
                                          <p:stCondLst>
                                            <p:cond delay="499"/>
                                          </p:stCondLst>
                                        </p:cTn>
                                        <p:tgtEl>
                                          <p:spTgt spid="4"/>
                                        </p:tgtEl>
                                        <p:attrNameLst>
                                          <p:attrName>style.visibility</p:attrName>
                                        </p:attrNameLst>
                                      </p:cBhvr>
                                      <p:to>
                                        <p:strVal val="hidden"/>
                                      </p:to>
                                    </p:set>
                                  </p:childTnLst>
                                </p:cTn>
                              </p:par>
                              <p:par>
                                <p:cTn id="31" presetID="9" presetClass="entr" presetSubtype="0" fill="hold" nodeType="withEffect">
                                  <p:stCondLst>
                                    <p:cond delay="0"/>
                                  </p:stCondLst>
                                  <p:childTnLst>
                                    <p:set>
                                      <p:cBhvr>
                                        <p:cTn id="32" dur="1" fill="hold">
                                          <p:stCondLst>
                                            <p:cond delay="0"/>
                                          </p:stCondLst>
                                        </p:cTn>
                                        <p:tgtEl>
                                          <p:spTgt spid="88"/>
                                        </p:tgtEl>
                                        <p:attrNameLst>
                                          <p:attrName>style.visibility</p:attrName>
                                        </p:attrNameLst>
                                      </p:cBhvr>
                                      <p:to>
                                        <p:strVal val="visible"/>
                                      </p:to>
                                    </p:set>
                                    <p:animEffect transition="in" filter="dissolve">
                                      <p:cBhvr>
                                        <p:cTn id="33" dur="500"/>
                                        <p:tgtEl>
                                          <p:spTgt spid="88"/>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91"/>
                                        </p:tgtEl>
                                        <p:attrNameLst>
                                          <p:attrName>style.visibility</p:attrName>
                                        </p:attrNameLst>
                                      </p:cBhvr>
                                      <p:to>
                                        <p:strVal val="visible"/>
                                      </p:to>
                                    </p:set>
                                    <p:animEffect transition="in" filter="dissolve">
                                      <p:cBhvr>
                                        <p:cTn id="36" dur="500"/>
                                        <p:tgtEl>
                                          <p:spTgt spid="91"/>
                                        </p:tgtEl>
                                      </p:cBhvr>
                                    </p:animEffect>
                                  </p:childTnLst>
                                </p:cTn>
                              </p:par>
                            </p:childTnLst>
                          </p:cTn>
                        </p:par>
                      </p:childTnLst>
                    </p:cTn>
                  </p:par>
                  <p:par>
                    <p:cTn id="37" fill="hold">
                      <p:stCondLst>
                        <p:cond delay="indefinite"/>
                      </p:stCondLst>
                      <p:childTnLst>
                        <p:par>
                          <p:cTn id="38" fill="hold">
                            <p:stCondLst>
                              <p:cond delay="0"/>
                            </p:stCondLst>
                            <p:childTnLst>
                              <p:par>
                                <p:cTn id="39" presetID="0" presetClass="path" presetSubtype="0" accel="50000" decel="50000" fill="hold" nodeType="clickEffect">
                                  <p:stCondLst>
                                    <p:cond delay="0"/>
                                  </p:stCondLst>
                                  <p:childTnLst>
                                    <p:animMotion origin="layout" path="M -1.66667E-6 -4.81481E-6 L 0.00013 -0.10763 " pathEditMode="relative" rAng="0" ptsTypes="AA">
                                      <p:cBhvr>
                                        <p:cTn id="40" dur="2000" fill="hold"/>
                                        <p:tgtEl>
                                          <p:spTgt spid="88"/>
                                        </p:tgtEl>
                                        <p:attrNameLst>
                                          <p:attrName>ppt_x</p:attrName>
                                          <p:attrName>ppt_y</p:attrName>
                                        </p:attrNameLst>
                                      </p:cBhvr>
                                      <p:rCtr x="0" y="-5394"/>
                                    </p:animMotion>
                                  </p:childTnLst>
                                </p:cTn>
                              </p:par>
                              <p:par>
                                <p:cTn id="41" presetID="9" presetClass="entr" presetSubtype="0" fill="hold" grpId="0" nodeType="withEffect">
                                  <p:stCondLst>
                                    <p:cond delay="0"/>
                                  </p:stCondLst>
                                  <p:childTnLst>
                                    <p:set>
                                      <p:cBhvr>
                                        <p:cTn id="42" dur="1" fill="hold">
                                          <p:stCondLst>
                                            <p:cond delay="0"/>
                                          </p:stCondLst>
                                        </p:cTn>
                                        <p:tgtEl>
                                          <p:spTgt spid="127"/>
                                        </p:tgtEl>
                                        <p:attrNameLst>
                                          <p:attrName>style.visibility</p:attrName>
                                        </p:attrNameLst>
                                      </p:cBhvr>
                                      <p:to>
                                        <p:strVal val="visible"/>
                                      </p:to>
                                    </p:set>
                                    <p:animEffect transition="in" filter="dissolve">
                                      <p:cBhvr>
                                        <p:cTn id="43" dur="500"/>
                                        <p:tgtEl>
                                          <p:spTgt spid="1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p:bldP spid="94" grpId="0"/>
      <p:bldP spid="97" grpId="0"/>
      <p:bldP spid="127" grpId="0"/>
      <p:bldP spid="4" grpId="0" animBg="1"/>
      <p:bldP spid="4" grpId="1"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1" y="289325"/>
            <a:ext cx="10515600" cy="894622"/>
          </a:xfrm>
        </p:spPr>
        <p:txBody>
          <a:bodyPr>
            <a:normAutofit/>
          </a:bodyPr>
          <a:lstStyle/>
          <a:p>
            <a:r>
              <a:rPr lang="en-US" altLang="en-US" sz="4400" dirty="0">
                <a:cs typeface="Calibri" panose="020F0502020204030204" pitchFamily="34" charset="0"/>
              </a:rPr>
              <a:t>Transport layer: roadmap</a:t>
            </a:r>
            <a:endParaRPr lang="en-US" sz="4400" dirty="0"/>
          </a:p>
        </p:txBody>
      </p:sp>
      <p:sp>
        <p:nvSpPr>
          <p:cNvPr id="9" name="Rectangle 4">
            <a:extLst>
              <a:ext uri="{FF2B5EF4-FFF2-40B4-BE49-F238E27FC236}">
                <a16:creationId xmlns:a16="http://schemas.microsoft.com/office/drawing/2014/main" id="{55AB9D8D-7F05-094B-8DA6-3095A7A7A096}"/>
              </a:ext>
            </a:extLst>
          </p:cNvPr>
          <p:cNvSpPr>
            <a:spLocks noGrp="1" noChangeArrowheads="1"/>
          </p:cNvSpPr>
          <p:nvPr>
            <p:ph sz="half" idx="2"/>
          </p:nvPr>
        </p:nvSpPr>
        <p:spPr>
          <a:xfrm>
            <a:off x="798690" y="1414011"/>
            <a:ext cx="6618109" cy="5029078"/>
          </a:xfrm>
        </p:spPr>
        <p:txBody>
          <a:bodyPr>
            <a:normAutofit/>
          </a:bodyPr>
          <a:lstStyle/>
          <a:p>
            <a:pPr marL="403225" indent="-285750">
              <a:spcBef>
                <a:spcPts val="800"/>
              </a:spcBef>
            </a:pPr>
            <a:r>
              <a:rPr lang="en-US" altLang="en-US" sz="3200" dirty="0">
                <a:cs typeface="Calibri" panose="020F0502020204030204" pitchFamily="34" charset="0"/>
              </a:rPr>
              <a:t>Transport-layer services</a:t>
            </a:r>
          </a:p>
          <a:p>
            <a:pPr marL="403225" indent="-285750">
              <a:spcBef>
                <a:spcPts val="800"/>
              </a:spcBef>
            </a:pPr>
            <a:r>
              <a:rPr lang="en-US" altLang="en-US" sz="3200" dirty="0">
                <a:cs typeface="Calibri" panose="020F0502020204030204" pitchFamily="34" charset="0"/>
              </a:rPr>
              <a:t>Multiplexing and demultiplexing</a:t>
            </a:r>
          </a:p>
          <a:p>
            <a:pPr marL="403225" indent="-285750">
              <a:spcBef>
                <a:spcPts val="800"/>
              </a:spcBef>
            </a:pPr>
            <a:r>
              <a:rPr lang="en-US" altLang="en-US" sz="3200" dirty="0">
                <a:cs typeface="Calibri" panose="020F0502020204030204" pitchFamily="34" charset="0"/>
              </a:rPr>
              <a:t>Connectionless transport: UDP</a:t>
            </a:r>
          </a:p>
          <a:p>
            <a:pPr marL="403225" indent="-285750">
              <a:spcBef>
                <a:spcPts val="800"/>
              </a:spcBef>
            </a:pPr>
            <a:r>
              <a:rPr lang="en-US" altLang="en-US" sz="3200" dirty="0">
                <a:cs typeface="Calibri" panose="020F0502020204030204" pitchFamily="34" charset="0"/>
              </a:rPr>
              <a:t>Principles of reliable data transfer </a:t>
            </a:r>
          </a:p>
          <a:p>
            <a:pPr marL="403225" indent="-285750">
              <a:spcBef>
                <a:spcPts val="800"/>
              </a:spcBef>
            </a:pPr>
            <a:r>
              <a:rPr lang="en-US" sz="3200" dirty="0"/>
              <a:t>Connection-oriented transport: TCP</a:t>
            </a:r>
          </a:p>
          <a:p>
            <a:pPr marL="403225" indent="-285750">
              <a:spcBef>
                <a:spcPts val="800"/>
              </a:spcBef>
            </a:pPr>
            <a:r>
              <a:rPr lang="en-US" sz="3200" dirty="0"/>
              <a:t>Principles of congestion control</a:t>
            </a:r>
          </a:p>
          <a:p>
            <a:pPr marL="403225" indent="-285750">
              <a:spcBef>
                <a:spcPts val="800"/>
              </a:spcBef>
            </a:pPr>
            <a:r>
              <a:rPr lang="en-US" sz="3200" dirty="0"/>
              <a:t>TCP congestion control</a:t>
            </a:r>
          </a:p>
          <a:p>
            <a:pPr marL="403225" indent="-285750">
              <a:spcBef>
                <a:spcPts val="800"/>
              </a:spcBef>
            </a:pPr>
            <a:r>
              <a:rPr lang="en-US" sz="3200" dirty="0"/>
              <a:t>Evolution of transport-layer functionality</a:t>
            </a:r>
          </a:p>
          <a:p>
            <a:pPr eaLnBrk="1" hangingPunct="1">
              <a:buFont typeface="Wingdings" panose="05000000000000000000" pitchFamily="2" charset="2"/>
              <a:buNone/>
            </a:pPr>
            <a:endParaRPr lang="en-US" altLang="en-US" sz="2400" dirty="0"/>
          </a:p>
        </p:txBody>
      </p:sp>
      <p:sp>
        <p:nvSpPr>
          <p:cNvPr id="3" name="Slide Number Placeholder 2">
            <a:extLst>
              <a:ext uri="{FF2B5EF4-FFF2-40B4-BE49-F238E27FC236}">
                <a16:creationId xmlns:a16="http://schemas.microsoft.com/office/drawing/2014/main" id="{807E4337-A925-084B-B48F-23146A4A73A1}"/>
              </a:ext>
            </a:extLst>
          </p:cNvPr>
          <p:cNvSpPr>
            <a:spLocks noGrp="1"/>
          </p:cNvSpPr>
          <p:nvPr>
            <p:ph type="sldNum" sz="quarter" idx="4"/>
          </p:nvPr>
        </p:nvSpPr>
        <p:spPr/>
        <p:txBody>
          <a:bodyPr/>
          <a:lstStyle/>
          <a:p>
            <a:r>
              <a:rPr lang="en-US" dirty="0"/>
              <a:t>Transport Layer: 3-</a:t>
            </a:r>
            <a:fld id="{C4204591-24BD-A542-B9D5-F8D8A88D2FEE}" type="slidenum">
              <a:rPr lang="en-US" smtClean="0"/>
              <a:pPr/>
              <a:t>3</a:t>
            </a:fld>
            <a:endParaRPr lang="en-US" dirty="0"/>
          </a:p>
        </p:txBody>
      </p:sp>
      <p:pic>
        <p:nvPicPr>
          <p:cNvPr id="6" name="Picture 5" descr="A train crossing a bridge over a body of water&#10;&#10;Description automatically generated">
            <a:extLst>
              <a:ext uri="{FF2B5EF4-FFF2-40B4-BE49-F238E27FC236}">
                <a16:creationId xmlns:a16="http://schemas.microsoft.com/office/drawing/2014/main" id="{8B05C88C-8150-3A41-8E34-0D407B652F32}"/>
              </a:ext>
            </a:extLst>
          </p:cNvPr>
          <p:cNvPicPr>
            <a:picLocks noChangeAspect="1"/>
          </p:cNvPicPr>
          <p:nvPr/>
        </p:nvPicPr>
        <p:blipFill>
          <a:blip r:embed="rId3"/>
          <a:stretch>
            <a:fillRect/>
          </a:stretch>
        </p:blipFill>
        <p:spPr>
          <a:xfrm>
            <a:off x="7774329" y="1293471"/>
            <a:ext cx="3657600" cy="2743200"/>
          </a:xfrm>
          <a:prstGeom prst="rect">
            <a:avLst/>
          </a:prstGeom>
        </p:spPr>
      </p:pic>
    </p:spTree>
    <p:extLst>
      <p:ext uri="{BB962C8B-B14F-4D97-AF65-F5344CB8AC3E}">
        <p14:creationId xmlns:p14="http://schemas.microsoft.com/office/powerpoint/2010/main" val="293344214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100625" cy="894622"/>
          </a:xfrm>
        </p:spPr>
        <p:txBody>
          <a:bodyPr>
            <a:normAutofit/>
          </a:bodyPr>
          <a:lstStyle/>
          <a:p>
            <a:r>
              <a:rPr lang="en-US" sz="4400" dirty="0"/>
              <a:t>UDP segment </a:t>
            </a:r>
            <a:r>
              <a:rPr lang="en-US" dirty="0"/>
              <a:t>h</a:t>
            </a:r>
            <a:r>
              <a:rPr lang="en-US" sz="4400" dirty="0"/>
              <a:t>eader</a:t>
            </a:r>
          </a:p>
        </p:txBody>
      </p:sp>
      <p:sp>
        <p:nvSpPr>
          <p:cNvPr id="29" name="Rectangle 8">
            <a:extLst>
              <a:ext uri="{FF2B5EF4-FFF2-40B4-BE49-F238E27FC236}">
                <a16:creationId xmlns:a16="http://schemas.microsoft.com/office/drawing/2014/main" id="{F52AC6CB-EA5F-E34E-A84B-F6174293B55F}"/>
              </a:ext>
            </a:extLst>
          </p:cNvPr>
          <p:cNvSpPr>
            <a:spLocks noChangeArrowheads="1"/>
          </p:cNvSpPr>
          <p:nvPr/>
        </p:nvSpPr>
        <p:spPr bwMode="auto">
          <a:xfrm>
            <a:off x="3902299" y="2017713"/>
            <a:ext cx="3324225" cy="3200400"/>
          </a:xfrm>
          <a:prstGeom prst="rect">
            <a:avLst/>
          </a:prstGeom>
          <a:solidFill>
            <a:srgbClr val="FFFFFF"/>
          </a:solidFill>
          <a:ln w="349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imes New Roman" charset="0"/>
              <a:ea typeface="ＭＳ Ｐゴシック" charset="0"/>
              <a:cs typeface="+mn-cs"/>
            </a:endParaRPr>
          </a:p>
        </p:txBody>
      </p:sp>
      <p:sp>
        <p:nvSpPr>
          <p:cNvPr id="30" name="Text Box 9">
            <a:extLst>
              <a:ext uri="{FF2B5EF4-FFF2-40B4-BE49-F238E27FC236}">
                <a16:creationId xmlns:a16="http://schemas.microsoft.com/office/drawing/2014/main" id="{C8E7AF66-85A4-6B43-AFFD-45ABC0217297}"/>
              </a:ext>
            </a:extLst>
          </p:cNvPr>
          <p:cNvSpPr txBox="1">
            <a:spLocks noChangeArrowheads="1"/>
          </p:cNvSpPr>
          <p:nvPr/>
        </p:nvSpPr>
        <p:spPr bwMode="auto">
          <a:xfrm>
            <a:off x="3941987" y="2030413"/>
            <a:ext cx="1563687" cy="36671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rPr>
              <a:t>source port #</a:t>
            </a: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31" name="Text Box 10">
            <a:extLst>
              <a:ext uri="{FF2B5EF4-FFF2-40B4-BE49-F238E27FC236}">
                <a16:creationId xmlns:a16="http://schemas.microsoft.com/office/drawing/2014/main" id="{2F2912E8-AD40-5541-9C73-5856C97AF53A}"/>
              </a:ext>
            </a:extLst>
          </p:cNvPr>
          <p:cNvSpPr txBox="1">
            <a:spLocks noChangeArrowheads="1"/>
          </p:cNvSpPr>
          <p:nvPr/>
        </p:nvSpPr>
        <p:spPr bwMode="auto">
          <a:xfrm>
            <a:off x="5727924" y="2030413"/>
            <a:ext cx="1328738" cy="36671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rPr>
              <a:t>dest port #</a:t>
            </a:r>
          </a:p>
        </p:txBody>
      </p:sp>
      <p:sp>
        <p:nvSpPr>
          <p:cNvPr id="32" name="Line 11">
            <a:extLst>
              <a:ext uri="{FF2B5EF4-FFF2-40B4-BE49-F238E27FC236}">
                <a16:creationId xmlns:a16="http://schemas.microsoft.com/office/drawing/2014/main" id="{D9BFD291-F38C-E245-812B-D4A7B44A296C}"/>
              </a:ext>
            </a:extLst>
          </p:cNvPr>
          <p:cNvSpPr>
            <a:spLocks noChangeShapeType="1"/>
          </p:cNvSpPr>
          <p:nvPr/>
        </p:nvSpPr>
        <p:spPr bwMode="auto">
          <a:xfrm flipV="1">
            <a:off x="3892774" y="2417763"/>
            <a:ext cx="3328988" cy="0"/>
          </a:xfrm>
          <a:prstGeom prst="line">
            <a:avLst/>
          </a:prstGeom>
          <a:noFill/>
          <a:ln w="1905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33" name="Line 12">
            <a:extLst>
              <a:ext uri="{FF2B5EF4-FFF2-40B4-BE49-F238E27FC236}">
                <a16:creationId xmlns:a16="http://schemas.microsoft.com/office/drawing/2014/main" id="{3CE7F4CE-E33B-FD4E-B07F-F5A9DE98853E}"/>
              </a:ext>
            </a:extLst>
          </p:cNvPr>
          <p:cNvSpPr>
            <a:spLocks noChangeShapeType="1"/>
          </p:cNvSpPr>
          <p:nvPr/>
        </p:nvSpPr>
        <p:spPr bwMode="auto">
          <a:xfrm flipV="1">
            <a:off x="3883249" y="2817813"/>
            <a:ext cx="3324225" cy="0"/>
          </a:xfrm>
          <a:prstGeom prst="line">
            <a:avLst/>
          </a:prstGeom>
          <a:noFill/>
          <a:ln w="1905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34" name="Line 13">
            <a:extLst>
              <a:ext uri="{FF2B5EF4-FFF2-40B4-BE49-F238E27FC236}">
                <a16:creationId xmlns:a16="http://schemas.microsoft.com/office/drawing/2014/main" id="{F55DFF34-EECA-F046-9F88-B6CF84CB8E0C}"/>
              </a:ext>
            </a:extLst>
          </p:cNvPr>
          <p:cNvSpPr>
            <a:spLocks noChangeShapeType="1"/>
          </p:cNvSpPr>
          <p:nvPr/>
        </p:nvSpPr>
        <p:spPr bwMode="auto">
          <a:xfrm flipV="1">
            <a:off x="5540599" y="2017713"/>
            <a:ext cx="0" cy="395287"/>
          </a:xfrm>
          <a:prstGeom prst="line">
            <a:avLst/>
          </a:prstGeom>
          <a:noFill/>
          <a:ln w="1905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35" name="Text Box 14">
            <a:extLst>
              <a:ext uri="{FF2B5EF4-FFF2-40B4-BE49-F238E27FC236}">
                <a16:creationId xmlns:a16="http://schemas.microsoft.com/office/drawing/2014/main" id="{99267DCE-8159-FC45-B743-B474F3D4558D}"/>
              </a:ext>
            </a:extLst>
          </p:cNvPr>
          <p:cNvSpPr txBox="1">
            <a:spLocks noChangeArrowheads="1"/>
          </p:cNvSpPr>
          <p:nvPr/>
        </p:nvSpPr>
        <p:spPr bwMode="auto">
          <a:xfrm>
            <a:off x="5048474" y="1552575"/>
            <a:ext cx="936625" cy="39687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000000"/>
                </a:solidFill>
                <a:effectLst/>
                <a:uLnTx/>
                <a:uFillTx/>
                <a:latin typeface="Tahoma" charset="0"/>
                <a:ea typeface="ＭＳ Ｐゴシック" charset="0"/>
                <a:cs typeface="+mn-cs"/>
              </a:rPr>
              <a:t>32 bits</a:t>
            </a:r>
          </a:p>
        </p:txBody>
      </p:sp>
      <p:sp>
        <p:nvSpPr>
          <p:cNvPr id="36" name="Line 15">
            <a:extLst>
              <a:ext uri="{FF2B5EF4-FFF2-40B4-BE49-F238E27FC236}">
                <a16:creationId xmlns:a16="http://schemas.microsoft.com/office/drawing/2014/main" id="{8D62C2C2-8FA0-A54C-8811-9A937D96CD04}"/>
              </a:ext>
            </a:extLst>
          </p:cNvPr>
          <p:cNvSpPr>
            <a:spLocks noChangeShapeType="1"/>
          </p:cNvSpPr>
          <p:nvPr/>
        </p:nvSpPr>
        <p:spPr bwMode="auto">
          <a:xfrm>
            <a:off x="5997799" y="1784350"/>
            <a:ext cx="1200150" cy="4763"/>
          </a:xfrm>
          <a:prstGeom prst="line">
            <a:avLst/>
          </a:prstGeom>
          <a:noFill/>
          <a:ln w="19050">
            <a:solidFill>
              <a:srgbClr val="00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37" name="Line 16">
            <a:extLst>
              <a:ext uri="{FF2B5EF4-FFF2-40B4-BE49-F238E27FC236}">
                <a16:creationId xmlns:a16="http://schemas.microsoft.com/office/drawing/2014/main" id="{DE702B00-23E1-474A-9072-DDEE50F76714}"/>
              </a:ext>
            </a:extLst>
          </p:cNvPr>
          <p:cNvSpPr>
            <a:spLocks noChangeShapeType="1"/>
          </p:cNvSpPr>
          <p:nvPr/>
        </p:nvSpPr>
        <p:spPr bwMode="auto">
          <a:xfrm rot="10800000">
            <a:off x="3888012" y="1793875"/>
            <a:ext cx="1128712" cy="0"/>
          </a:xfrm>
          <a:prstGeom prst="line">
            <a:avLst/>
          </a:prstGeom>
          <a:noFill/>
          <a:ln w="19050">
            <a:solidFill>
              <a:srgbClr val="00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38" name="Text Box 17">
            <a:extLst>
              <a:ext uri="{FF2B5EF4-FFF2-40B4-BE49-F238E27FC236}">
                <a16:creationId xmlns:a16="http://schemas.microsoft.com/office/drawing/2014/main" id="{7A899027-0169-0E41-A632-97B068C6DCF8}"/>
              </a:ext>
            </a:extLst>
          </p:cNvPr>
          <p:cNvSpPr txBox="1">
            <a:spLocks noChangeArrowheads="1"/>
          </p:cNvSpPr>
          <p:nvPr/>
        </p:nvSpPr>
        <p:spPr bwMode="auto">
          <a:xfrm>
            <a:off x="4745262" y="3376613"/>
            <a:ext cx="1389062" cy="100647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000000"/>
                </a:solidFill>
                <a:effectLst/>
                <a:uLnTx/>
                <a:uFillTx/>
                <a:latin typeface="Tahoma" charset="0"/>
                <a:ea typeface="ＭＳ Ｐゴシック" charset="0"/>
                <a:cs typeface="+mn-cs"/>
              </a:rPr>
              <a:t>application</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000000"/>
                </a:solidFill>
                <a:effectLst/>
                <a:uLnTx/>
                <a:uFillTx/>
                <a:latin typeface="Tahoma" charset="0"/>
                <a:ea typeface="ＭＳ Ｐゴシック" charset="0"/>
                <a:cs typeface="+mn-cs"/>
              </a:rPr>
              <a:t>data </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000000"/>
                </a:solidFill>
                <a:effectLst/>
                <a:uLnTx/>
                <a:uFillTx/>
                <a:latin typeface="Tahoma" charset="0"/>
                <a:ea typeface="ＭＳ Ｐゴシック" charset="0"/>
                <a:cs typeface="+mn-cs"/>
              </a:rPr>
              <a:t>(payload)</a:t>
            </a: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39" name="Text Box 19">
            <a:extLst>
              <a:ext uri="{FF2B5EF4-FFF2-40B4-BE49-F238E27FC236}">
                <a16:creationId xmlns:a16="http://schemas.microsoft.com/office/drawing/2014/main" id="{CD850B08-5706-0344-961A-224002B37BA6}"/>
              </a:ext>
            </a:extLst>
          </p:cNvPr>
          <p:cNvSpPr txBox="1">
            <a:spLocks noChangeArrowheads="1"/>
          </p:cNvSpPr>
          <p:nvPr/>
        </p:nvSpPr>
        <p:spPr bwMode="auto">
          <a:xfrm>
            <a:off x="4338862" y="5292725"/>
            <a:ext cx="2524125" cy="39687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000000"/>
                </a:solidFill>
                <a:effectLst/>
                <a:uLnTx/>
                <a:uFillTx/>
                <a:latin typeface="Tahoma" charset="0"/>
                <a:ea typeface="ＭＳ Ｐゴシック" charset="0"/>
                <a:cs typeface="+mn-cs"/>
              </a:rPr>
              <a:t>UDP segment format</a:t>
            </a: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40" name="Line 20">
            <a:extLst>
              <a:ext uri="{FF2B5EF4-FFF2-40B4-BE49-F238E27FC236}">
                <a16:creationId xmlns:a16="http://schemas.microsoft.com/office/drawing/2014/main" id="{23E18502-A4AB-B441-8247-C60D9AD14D77}"/>
              </a:ext>
            </a:extLst>
          </p:cNvPr>
          <p:cNvSpPr>
            <a:spLocks noChangeShapeType="1"/>
          </p:cNvSpPr>
          <p:nvPr/>
        </p:nvSpPr>
        <p:spPr bwMode="auto">
          <a:xfrm flipV="1">
            <a:off x="5540599" y="2427288"/>
            <a:ext cx="0" cy="395287"/>
          </a:xfrm>
          <a:prstGeom prst="line">
            <a:avLst/>
          </a:prstGeom>
          <a:noFill/>
          <a:ln w="1905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41" name="Text Box 22">
            <a:extLst>
              <a:ext uri="{FF2B5EF4-FFF2-40B4-BE49-F238E27FC236}">
                <a16:creationId xmlns:a16="http://schemas.microsoft.com/office/drawing/2014/main" id="{7C44E6B5-339B-1741-B9C3-A1E3E37268B0}"/>
              </a:ext>
            </a:extLst>
          </p:cNvPr>
          <p:cNvSpPr txBox="1">
            <a:spLocks noChangeArrowheads="1"/>
          </p:cNvSpPr>
          <p:nvPr/>
        </p:nvSpPr>
        <p:spPr bwMode="auto">
          <a:xfrm>
            <a:off x="4284887" y="2420938"/>
            <a:ext cx="814387" cy="36671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rPr>
              <a:t>length</a:t>
            </a: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42" name="Text Box 23">
            <a:extLst>
              <a:ext uri="{FF2B5EF4-FFF2-40B4-BE49-F238E27FC236}">
                <a16:creationId xmlns:a16="http://schemas.microsoft.com/office/drawing/2014/main" id="{47FFCC22-7372-6744-AEF8-0A8B78529255}"/>
              </a:ext>
            </a:extLst>
          </p:cNvPr>
          <p:cNvSpPr txBox="1">
            <a:spLocks noChangeArrowheads="1"/>
          </p:cNvSpPr>
          <p:nvPr/>
        </p:nvSpPr>
        <p:spPr bwMode="auto">
          <a:xfrm>
            <a:off x="5831112" y="2411413"/>
            <a:ext cx="1176337" cy="36671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checksum</a:t>
            </a:r>
            <a:endParaRPr kumimoji="0" lang="en-US" sz="24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43" name="Text Box 24">
            <a:extLst>
              <a:ext uri="{FF2B5EF4-FFF2-40B4-BE49-F238E27FC236}">
                <a16:creationId xmlns:a16="http://schemas.microsoft.com/office/drawing/2014/main" id="{485622D4-EF6A-C34A-A27B-A6B8F83BC672}"/>
              </a:ext>
            </a:extLst>
          </p:cNvPr>
          <p:cNvSpPr txBox="1">
            <a:spLocks noChangeArrowheads="1"/>
          </p:cNvSpPr>
          <p:nvPr/>
        </p:nvSpPr>
        <p:spPr bwMode="auto">
          <a:xfrm>
            <a:off x="7623398" y="3421856"/>
            <a:ext cx="2406650" cy="915987"/>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length, in bytes of UDP segment, including header</a:t>
            </a:r>
            <a:endParaRPr kumimoji="0" lang="en-US" sz="24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44" name="Line 25">
            <a:extLst>
              <a:ext uri="{FF2B5EF4-FFF2-40B4-BE49-F238E27FC236}">
                <a16:creationId xmlns:a16="http://schemas.microsoft.com/office/drawing/2014/main" id="{1D6A5808-0448-DB49-AF97-08E63607B4AB}"/>
              </a:ext>
            </a:extLst>
          </p:cNvPr>
          <p:cNvSpPr>
            <a:spLocks noChangeShapeType="1"/>
          </p:cNvSpPr>
          <p:nvPr/>
        </p:nvSpPr>
        <p:spPr bwMode="auto">
          <a:xfrm flipH="1" flipV="1">
            <a:off x="5142136" y="2597149"/>
            <a:ext cx="3113157" cy="1285397"/>
          </a:xfrm>
          <a:prstGeom prst="line">
            <a:avLst/>
          </a:prstGeom>
          <a:noFill/>
          <a:ln w="19050">
            <a:solidFill>
              <a:srgbClr val="00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5" name="Oval 4">
            <a:extLst>
              <a:ext uri="{FF2B5EF4-FFF2-40B4-BE49-F238E27FC236}">
                <a16:creationId xmlns:a16="http://schemas.microsoft.com/office/drawing/2014/main" id="{2155F1E7-7CEF-EC4F-9C9D-C612D6BAA462}"/>
              </a:ext>
            </a:extLst>
          </p:cNvPr>
          <p:cNvSpPr/>
          <p:nvPr/>
        </p:nvSpPr>
        <p:spPr>
          <a:xfrm>
            <a:off x="3695142" y="1957213"/>
            <a:ext cx="2097870" cy="534469"/>
          </a:xfrm>
          <a:prstGeom prst="ellipse">
            <a:avLst/>
          </a:prstGeom>
          <a:noFill/>
          <a:ln w="31750">
            <a:solidFill>
              <a:srgbClr val="CD000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6" name="Oval 25">
            <a:extLst>
              <a:ext uri="{FF2B5EF4-FFF2-40B4-BE49-F238E27FC236}">
                <a16:creationId xmlns:a16="http://schemas.microsoft.com/office/drawing/2014/main" id="{BE69DAA7-4CE3-5A48-B429-6D40B6035291}"/>
              </a:ext>
            </a:extLst>
          </p:cNvPr>
          <p:cNvSpPr/>
          <p:nvPr/>
        </p:nvSpPr>
        <p:spPr>
          <a:xfrm>
            <a:off x="5331049" y="1955208"/>
            <a:ext cx="2097870" cy="534469"/>
          </a:xfrm>
          <a:prstGeom prst="ellipse">
            <a:avLst/>
          </a:prstGeom>
          <a:noFill/>
          <a:ln w="31750">
            <a:solidFill>
              <a:srgbClr val="CD000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7" name="Oval 26">
            <a:extLst>
              <a:ext uri="{FF2B5EF4-FFF2-40B4-BE49-F238E27FC236}">
                <a16:creationId xmlns:a16="http://schemas.microsoft.com/office/drawing/2014/main" id="{AF8B7A60-8E66-CD4B-B67F-657454C69C5D}"/>
              </a:ext>
            </a:extLst>
          </p:cNvPr>
          <p:cNvSpPr/>
          <p:nvPr/>
        </p:nvSpPr>
        <p:spPr>
          <a:xfrm>
            <a:off x="3657042" y="2362801"/>
            <a:ext cx="2097870" cy="534469"/>
          </a:xfrm>
          <a:prstGeom prst="ellipse">
            <a:avLst/>
          </a:prstGeom>
          <a:noFill/>
          <a:ln w="31750">
            <a:solidFill>
              <a:srgbClr val="CD000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48" name="Oval 47">
            <a:extLst>
              <a:ext uri="{FF2B5EF4-FFF2-40B4-BE49-F238E27FC236}">
                <a16:creationId xmlns:a16="http://schemas.microsoft.com/office/drawing/2014/main" id="{AE79E99F-83A4-EE4E-9BAB-1946BFD0A4A1}"/>
              </a:ext>
            </a:extLst>
          </p:cNvPr>
          <p:cNvSpPr/>
          <p:nvPr/>
        </p:nvSpPr>
        <p:spPr>
          <a:xfrm>
            <a:off x="5290176" y="2341229"/>
            <a:ext cx="2097870" cy="534469"/>
          </a:xfrm>
          <a:prstGeom prst="ellipse">
            <a:avLst/>
          </a:prstGeom>
          <a:noFill/>
          <a:ln w="31750">
            <a:solidFill>
              <a:srgbClr val="CD000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49" name="Oval 48">
            <a:extLst>
              <a:ext uri="{FF2B5EF4-FFF2-40B4-BE49-F238E27FC236}">
                <a16:creationId xmlns:a16="http://schemas.microsoft.com/office/drawing/2014/main" id="{2AA4BE2E-C7FD-E34F-9626-C89B0B4F43FB}"/>
              </a:ext>
            </a:extLst>
          </p:cNvPr>
          <p:cNvSpPr/>
          <p:nvPr/>
        </p:nvSpPr>
        <p:spPr>
          <a:xfrm>
            <a:off x="4386800" y="3148706"/>
            <a:ext cx="2097870" cy="1560711"/>
          </a:xfrm>
          <a:prstGeom prst="ellipse">
            <a:avLst/>
          </a:prstGeom>
          <a:noFill/>
          <a:ln w="31750">
            <a:solidFill>
              <a:srgbClr val="CD000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0" name="Line 25">
            <a:extLst>
              <a:ext uri="{FF2B5EF4-FFF2-40B4-BE49-F238E27FC236}">
                <a16:creationId xmlns:a16="http://schemas.microsoft.com/office/drawing/2014/main" id="{F10F9304-7E0A-6542-A023-9D119B25A076}"/>
              </a:ext>
            </a:extLst>
          </p:cNvPr>
          <p:cNvSpPr>
            <a:spLocks noChangeShapeType="1"/>
          </p:cNvSpPr>
          <p:nvPr/>
        </p:nvSpPr>
        <p:spPr bwMode="auto">
          <a:xfrm flipH="1" flipV="1">
            <a:off x="5915202" y="3972404"/>
            <a:ext cx="3113157" cy="1285397"/>
          </a:xfrm>
          <a:prstGeom prst="line">
            <a:avLst/>
          </a:prstGeom>
          <a:noFill/>
          <a:ln w="19050">
            <a:solidFill>
              <a:srgbClr val="00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51" name="Text Box 24">
            <a:extLst>
              <a:ext uri="{FF2B5EF4-FFF2-40B4-BE49-F238E27FC236}">
                <a16:creationId xmlns:a16="http://schemas.microsoft.com/office/drawing/2014/main" id="{E81BCD01-79B1-A943-81E4-83B20B558C90}"/>
              </a:ext>
            </a:extLst>
          </p:cNvPr>
          <p:cNvSpPr txBox="1">
            <a:spLocks noChangeArrowheads="1"/>
          </p:cNvSpPr>
          <p:nvPr/>
        </p:nvSpPr>
        <p:spPr bwMode="auto">
          <a:xfrm>
            <a:off x="8032927" y="4969559"/>
            <a:ext cx="2406650" cy="646331"/>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data to/from application layer</a:t>
            </a:r>
            <a:endParaRPr kumimoji="0" lang="en-US" sz="24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8" name="Slide Number Placeholder 2">
            <a:extLst>
              <a:ext uri="{FF2B5EF4-FFF2-40B4-BE49-F238E27FC236}">
                <a16:creationId xmlns:a16="http://schemas.microsoft.com/office/drawing/2014/main" id="{43CF0894-FFF1-6D45-9D05-752E85B0BFC5}"/>
              </a:ext>
            </a:extLst>
          </p:cNvPr>
          <p:cNvSpPr>
            <a:spLocks noGrp="1"/>
          </p:cNvSpPr>
          <p:nvPr>
            <p:ph type="sldNum" sz="quarter" idx="4"/>
          </p:nvPr>
        </p:nvSpPr>
        <p:spPr>
          <a:xfrm>
            <a:off x="9219616" y="6443089"/>
            <a:ext cx="2743200" cy="365125"/>
          </a:xfrm>
        </p:spPr>
        <p:txBody>
          <a:bodyPr/>
          <a:lstStyle/>
          <a:p>
            <a:r>
              <a:rPr lang="en-US"/>
              <a:t>Transport Layer: 3-</a:t>
            </a:r>
            <a:fld id="{C4204591-24BD-A542-B9D5-F8D8A88D2FEE}" type="slidenum">
              <a:rPr lang="en-US" smtClean="0"/>
              <a:pPr/>
              <a:t>30</a:t>
            </a:fld>
            <a:endParaRPr lang="en-US" dirty="0"/>
          </a:p>
        </p:txBody>
      </p:sp>
    </p:spTree>
    <p:extLst>
      <p:ext uri="{BB962C8B-B14F-4D97-AF65-F5344CB8AC3E}">
        <p14:creationId xmlns:p14="http://schemas.microsoft.com/office/powerpoint/2010/main" val="4282857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par>
                                <p:cTn id="8" presetID="9" presetClass="entr" presetSubtype="0"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dissolve">
                                      <p:cBhvr>
                                        <p:cTn id="10" dur="500"/>
                                        <p:tgtEl>
                                          <p:spTgt spid="26"/>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dissolve">
                                      <p:cBhvr>
                                        <p:cTn id="15" dur="500"/>
                                        <p:tgtEl>
                                          <p:spTgt spid="27"/>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44"/>
                                        </p:tgtEl>
                                        <p:attrNameLst>
                                          <p:attrName>style.visibility</p:attrName>
                                        </p:attrNameLst>
                                      </p:cBhvr>
                                      <p:to>
                                        <p:strVal val="visible"/>
                                      </p:to>
                                    </p:set>
                                    <p:animEffect transition="in" filter="dissolve">
                                      <p:cBhvr>
                                        <p:cTn id="18" dur="500"/>
                                        <p:tgtEl>
                                          <p:spTgt spid="44"/>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43"/>
                                        </p:tgtEl>
                                        <p:attrNameLst>
                                          <p:attrName>style.visibility</p:attrName>
                                        </p:attrNameLst>
                                      </p:cBhvr>
                                      <p:to>
                                        <p:strVal val="visible"/>
                                      </p:to>
                                    </p:set>
                                    <p:animEffect transition="in" filter="dissolve">
                                      <p:cBhvr>
                                        <p:cTn id="21" dur="500"/>
                                        <p:tgtEl>
                                          <p:spTgt spid="43"/>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grpId="0" nodeType="clickEffect">
                                  <p:stCondLst>
                                    <p:cond delay="0"/>
                                  </p:stCondLst>
                                  <p:childTnLst>
                                    <p:set>
                                      <p:cBhvr>
                                        <p:cTn id="25" dur="1" fill="hold">
                                          <p:stCondLst>
                                            <p:cond delay="0"/>
                                          </p:stCondLst>
                                        </p:cTn>
                                        <p:tgtEl>
                                          <p:spTgt spid="49"/>
                                        </p:tgtEl>
                                        <p:attrNameLst>
                                          <p:attrName>style.visibility</p:attrName>
                                        </p:attrNameLst>
                                      </p:cBhvr>
                                      <p:to>
                                        <p:strVal val="visible"/>
                                      </p:to>
                                    </p:set>
                                    <p:animEffect transition="in" filter="dissolve">
                                      <p:cBhvr>
                                        <p:cTn id="26" dur="500"/>
                                        <p:tgtEl>
                                          <p:spTgt spid="49"/>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50"/>
                                        </p:tgtEl>
                                        <p:attrNameLst>
                                          <p:attrName>style.visibility</p:attrName>
                                        </p:attrNameLst>
                                      </p:cBhvr>
                                      <p:to>
                                        <p:strVal val="visible"/>
                                      </p:to>
                                    </p:set>
                                    <p:animEffect transition="in" filter="dissolve">
                                      <p:cBhvr>
                                        <p:cTn id="29" dur="500"/>
                                        <p:tgtEl>
                                          <p:spTgt spid="50"/>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51"/>
                                        </p:tgtEl>
                                        <p:attrNameLst>
                                          <p:attrName>style.visibility</p:attrName>
                                        </p:attrNameLst>
                                      </p:cBhvr>
                                      <p:to>
                                        <p:strVal val="visible"/>
                                      </p:to>
                                    </p:set>
                                    <p:animEffect transition="in" filter="dissolve">
                                      <p:cBhvr>
                                        <p:cTn id="32" dur="500"/>
                                        <p:tgtEl>
                                          <p:spTgt spid="51"/>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48"/>
                                        </p:tgtEl>
                                        <p:attrNameLst>
                                          <p:attrName>style.visibility</p:attrName>
                                        </p:attrNameLst>
                                      </p:cBhvr>
                                      <p:to>
                                        <p:strVal val="visible"/>
                                      </p:to>
                                    </p:set>
                                    <p:animEffect transition="in" filter="dissolve">
                                      <p:cBhvr>
                                        <p:cTn id="37"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44" grpId="0" animBg="1"/>
      <p:bldP spid="5" grpId="0" animBg="1"/>
      <p:bldP spid="26" grpId="0" animBg="1"/>
      <p:bldP spid="27" grpId="0" animBg="1"/>
      <p:bldP spid="48" grpId="0" animBg="1"/>
      <p:bldP spid="49" grpId="0" animBg="1"/>
      <p:bldP spid="50" grpId="0" animBg="1"/>
      <p:bldP spid="51"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100625" cy="894622"/>
          </a:xfrm>
        </p:spPr>
        <p:txBody>
          <a:bodyPr>
            <a:normAutofit/>
          </a:bodyPr>
          <a:lstStyle/>
          <a:p>
            <a:r>
              <a:rPr lang="en-US" sz="4400" dirty="0"/>
              <a:t>UDP checksum</a:t>
            </a:r>
          </a:p>
        </p:txBody>
      </p:sp>
      <p:sp>
        <p:nvSpPr>
          <p:cNvPr id="48" name="Rectangle 4">
            <a:extLst>
              <a:ext uri="{FF2B5EF4-FFF2-40B4-BE49-F238E27FC236}">
                <a16:creationId xmlns:a16="http://schemas.microsoft.com/office/drawing/2014/main" id="{673A6B1C-AEDF-5947-AFDF-9232983233A4}"/>
              </a:ext>
            </a:extLst>
          </p:cNvPr>
          <p:cNvSpPr txBox="1">
            <a:spLocks noChangeArrowheads="1"/>
          </p:cNvSpPr>
          <p:nvPr/>
        </p:nvSpPr>
        <p:spPr>
          <a:xfrm>
            <a:off x="1270863" y="2652793"/>
            <a:ext cx="10241312" cy="573438"/>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30175" marR="0" lvl="0" indent="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Transmitted:            5               6                11</a:t>
            </a:r>
          </a:p>
        </p:txBody>
      </p:sp>
      <p:sp>
        <p:nvSpPr>
          <p:cNvPr id="49" name="Rectangle 5">
            <a:extLst>
              <a:ext uri="{FF2B5EF4-FFF2-40B4-BE49-F238E27FC236}">
                <a16:creationId xmlns:a16="http://schemas.microsoft.com/office/drawing/2014/main" id="{F6F1E6ED-F1FB-7542-8156-6A1C186D48CB}"/>
              </a:ext>
            </a:extLst>
          </p:cNvPr>
          <p:cNvSpPr>
            <a:spLocks noChangeArrowheads="1"/>
          </p:cNvSpPr>
          <p:nvPr/>
        </p:nvSpPr>
        <p:spPr bwMode="auto">
          <a:xfrm>
            <a:off x="798690" y="1371219"/>
            <a:ext cx="11100624" cy="8477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marL="342900" indent="-342900">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342900" marR="0" lvl="0" indent="-342900" algn="l" defTabSz="914400" rtl="0" eaLnBrk="1" fontAlgn="auto" latinLnBrk="0" hangingPunct="1">
              <a:lnSpc>
                <a:spcPct val="85000"/>
              </a:lnSpc>
              <a:spcBef>
                <a:spcPct val="20000"/>
              </a:spcBef>
              <a:spcAft>
                <a:spcPts val="0"/>
              </a:spcAft>
              <a:buClr>
                <a:srgbClr val="000099"/>
              </a:buClr>
              <a:buSzPct val="65000"/>
              <a:buFont typeface="Wingdings" pitchFamily="2" charset="2"/>
              <a:buNone/>
              <a:tabLst/>
              <a:defRPr/>
            </a:pPr>
            <a:r>
              <a:rPr kumimoji="0" lang="en-US" altLang="en-US" sz="3200" b="0" i="1"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rPr>
              <a:t>Goal:</a:t>
            </a:r>
            <a:r>
              <a:rPr kumimoji="0" lang="en-US" altLang="en-US" sz="32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detect </a:t>
            </a:r>
            <a:r>
              <a:rPr kumimoji="0" lang="en-US" altLang="ja-JP" sz="32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errors (</a:t>
            </a:r>
            <a:r>
              <a:rPr kumimoji="0" lang="en-US" altLang="ja-JP" sz="3200" b="0" i="1"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i.e., </a:t>
            </a:r>
            <a:r>
              <a:rPr kumimoji="0" lang="en-US" altLang="ja-JP" sz="32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flipped bits) in transmitted segment</a:t>
            </a:r>
          </a:p>
          <a:p>
            <a:pPr marL="342900" marR="0" lvl="0" indent="-342900" algn="l" defTabSz="914400" rtl="0" eaLnBrk="1" fontAlgn="auto" latinLnBrk="0" hangingPunct="1">
              <a:lnSpc>
                <a:spcPct val="85000"/>
              </a:lnSpc>
              <a:spcBef>
                <a:spcPct val="20000"/>
              </a:spcBef>
              <a:spcAft>
                <a:spcPts val="0"/>
              </a:spcAft>
              <a:buClr>
                <a:srgbClr val="000099"/>
              </a:buClr>
              <a:buSzPct val="65000"/>
              <a:buFont typeface="Wingdings" pitchFamily="2" charset="2"/>
              <a:buChar char="v"/>
              <a:tabLst/>
              <a:defRPr/>
            </a:pPr>
            <a:endParaRPr kumimoji="0" lang="en-US" altLang="en-US" sz="2800" b="0" i="0" u="none" strike="noStrike" kern="1200" cap="none" spc="0" normalizeH="0" baseline="0" noProof="0" dirty="0">
              <a:ln>
                <a:noFill/>
              </a:ln>
              <a:solidFill>
                <a:prstClr val="black"/>
              </a:solidFill>
              <a:effectLst/>
              <a:uLnTx/>
              <a:uFillTx/>
              <a:latin typeface="Gill Sans MT" panose="020B0502020104020203" pitchFamily="34" charset="77"/>
              <a:ea typeface="ＭＳ Ｐゴシック" panose="020B0600070205080204" pitchFamily="34" charset="-128"/>
              <a:cs typeface="+mn-cs"/>
            </a:endParaRPr>
          </a:p>
        </p:txBody>
      </p:sp>
      <p:sp>
        <p:nvSpPr>
          <p:cNvPr id="6" name="Rectangle 4">
            <a:extLst>
              <a:ext uri="{FF2B5EF4-FFF2-40B4-BE49-F238E27FC236}">
                <a16:creationId xmlns:a16="http://schemas.microsoft.com/office/drawing/2014/main" id="{E6366BE9-1119-E949-B583-83377BE7B2FA}"/>
              </a:ext>
            </a:extLst>
          </p:cNvPr>
          <p:cNvSpPr txBox="1">
            <a:spLocks noChangeArrowheads="1"/>
          </p:cNvSpPr>
          <p:nvPr/>
        </p:nvSpPr>
        <p:spPr>
          <a:xfrm>
            <a:off x="1717730" y="4429929"/>
            <a:ext cx="10241312" cy="573438"/>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30175" marR="0" lvl="0" indent="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Received:            4               6                11</a:t>
            </a:r>
          </a:p>
        </p:txBody>
      </p:sp>
      <p:grpSp>
        <p:nvGrpSpPr>
          <p:cNvPr id="18" name="Group 17">
            <a:extLst>
              <a:ext uri="{FF2B5EF4-FFF2-40B4-BE49-F238E27FC236}">
                <a16:creationId xmlns:a16="http://schemas.microsoft.com/office/drawing/2014/main" id="{E83263DD-30EB-3A47-BB43-1008E7B8EB3B}"/>
              </a:ext>
            </a:extLst>
          </p:cNvPr>
          <p:cNvGrpSpPr/>
          <p:nvPr/>
        </p:nvGrpSpPr>
        <p:grpSpPr>
          <a:xfrm>
            <a:off x="3781587" y="2118101"/>
            <a:ext cx="3789990" cy="374499"/>
            <a:chOff x="3781587" y="2118101"/>
            <a:chExt cx="3789990" cy="374499"/>
          </a:xfrm>
        </p:grpSpPr>
        <p:sp>
          <p:nvSpPr>
            <p:cNvPr id="3" name="TextBox 2">
              <a:extLst>
                <a:ext uri="{FF2B5EF4-FFF2-40B4-BE49-F238E27FC236}">
                  <a16:creationId xmlns:a16="http://schemas.microsoft.com/office/drawing/2014/main" id="{875CCDE0-7CCA-374E-AAE6-7714B8510863}"/>
                </a:ext>
              </a:extLst>
            </p:cNvPr>
            <p:cNvSpPr txBox="1"/>
            <p:nvPr/>
          </p:nvSpPr>
          <p:spPr>
            <a:xfrm>
              <a:off x="3781587" y="2123268"/>
              <a:ext cx="121046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1</a:t>
              </a:r>
              <a:r>
                <a:rPr kumimoji="0" lang="en-US" sz="1800" b="0" i="0" u="none" strike="noStrike" kern="1200" cap="none" spc="0" normalizeH="0" baseline="30000" noProof="0" dirty="0">
                  <a:ln>
                    <a:noFill/>
                  </a:ln>
                  <a:solidFill>
                    <a:prstClr val="black"/>
                  </a:solidFill>
                  <a:effectLst/>
                  <a:uLnTx/>
                  <a:uFillTx/>
                  <a:latin typeface="Calibri"/>
                  <a:ea typeface="+mn-ea"/>
                  <a:cs typeface="+mn-cs"/>
                </a:rPr>
                <a:t>st</a:t>
              </a:r>
              <a:r>
                <a:rPr kumimoji="0" lang="en-US" sz="1800" b="0" i="0" u="none" strike="noStrike" kern="1200" cap="none" spc="0" normalizeH="0" baseline="0" noProof="0" dirty="0">
                  <a:ln>
                    <a:noFill/>
                  </a:ln>
                  <a:solidFill>
                    <a:prstClr val="black"/>
                  </a:solidFill>
                  <a:effectLst/>
                  <a:uLnTx/>
                  <a:uFillTx/>
                  <a:latin typeface="Calibri"/>
                  <a:ea typeface="+mn-ea"/>
                  <a:cs typeface="+mn-cs"/>
                </a:rPr>
                <a:t> number</a:t>
              </a:r>
            </a:p>
          </p:txBody>
        </p:sp>
        <p:sp>
          <p:nvSpPr>
            <p:cNvPr id="8" name="TextBox 7">
              <a:extLst>
                <a:ext uri="{FF2B5EF4-FFF2-40B4-BE49-F238E27FC236}">
                  <a16:creationId xmlns:a16="http://schemas.microsoft.com/office/drawing/2014/main" id="{AC036BB1-E12C-9F45-B7AC-A46C43550AB8}"/>
                </a:ext>
              </a:extLst>
            </p:cNvPr>
            <p:cNvSpPr txBox="1"/>
            <p:nvPr/>
          </p:nvSpPr>
          <p:spPr>
            <a:xfrm>
              <a:off x="5173851" y="2120685"/>
              <a:ext cx="126028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2</a:t>
              </a:r>
              <a:r>
                <a:rPr kumimoji="0" lang="en-US" sz="1800" b="0" i="0" u="none" strike="noStrike" kern="1200" cap="none" spc="0" normalizeH="0" baseline="30000" noProof="0" dirty="0">
                  <a:ln>
                    <a:noFill/>
                  </a:ln>
                  <a:solidFill>
                    <a:prstClr val="black"/>
                  </a:solidFill>
                  <a:effectLst/>
                  <a:uLnTx/>
                  <a:uFillTx/>
                  <a:latin typeface="Calibri"/>
                  <a:ea typeface="+mn-ea"/>
                  <a:cs typeface="+mn-cs"/>
                </a:rPr>
                <a:t>nd</a:t>
              </a:r>
              <a:r>
                <a:rPr kumimoji="0" lang="en-US" sz="1800" b="0" i="0" u="none" strike="noStrike" kern="1200" cap="none" spc="0" normalizeH="0" baseline="0" noProof="0" dirty="0">
                  <a:ln>
                    <a:noFill/>
                  </a:ln>
                  <a:solidFill>
                    <a:prstClr val="black"/>
                  </a:solidFill>
                  <a:effectLst/>
                  <a:uLnTx/>
                  <a:uFillTx/>
                  <a:latin typeface="Calibri"/>
                  <a:ea typeface="+mn-ea"/>
                  <a:cs typeface="+mn-cs"/>
                </a:rPr>
                <a:t> number</a:t>
              </a:r>
            </a:p>
          </p:txBody>
        </p:sp>
        <p:sp>
          <p:nvSpPr>
            <p:cNvPr id="9" name="TextBox 8">
              <a:extLst>
                <a:ext uri="{FF2B5EF4-FFF2-40B4-BE49-F238E27FC236}">
                  <a16:creationId xmlns:a16="http://schemas.microsoft.com/office/drawing/2014/main" id="{0EF766B9-0BC5-B243-8C87-21D6B656B474}"/>
                </a:ext>
              </a:extLst>
            </p:cNvPr>
            <p:cNvSpPr txBox="1"/>
            <p:nvPr/>
          </p:nvSpPr>
          <p:spPr>
            <a:xfrm>
              <a:off x="6938070" y="2118101"/>
              <a:ext cx="63350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 sum</a:t>
              </a:r>
            </a:p>
          </p:txBody>
        </p:sp>
      </p:grpSp>
      <p:sp>
        <p:nvSpPr>
          <p:cNvPr id="5" name="Down Arrow 4">
            <a:extLst>
              <a:ext uri="{FF2B5EF4-FFF2-40B4-BE49-F238E27FC236}">
                <a16:creationId xmlns:a16="http://schemas.microsoft.com/office/drawing/2014/main" id="{25D45AF0-1848-CC41-9B94-776A4F00467D}"/>
              </a:ext>
            </a:extLst>
          </p:cNvPr>
          <p:cNvSpPr/>
          <p:nvPr/>
        </p:nvSpPr>
        <p:spPr>
          <a:xfrm>
            <a:off x="5269424" y="3316637"/>
            <a:ext cx="1131376" cy="978408"/>
          </a:xfrm>
          <a:prstGeom prst="downArrow">
            <a:avLst/>
          </a:prstGeom>
          <a:gradFill>
            <a:gsLst>
              <a:gs pos="0">
                <a:schemeClr val="accent1">
                  <a:lumMod val="5000"/>
                  <a:lumOff val="95000"/>
                </a:schemeClr>
              </a:gs>
              <a:gs pos="55000">
                <a:srgbClr val="E47E9F"/>
              </a:gs>
              <a:gs pos="83000">
                <a:srgbClr val="CD0004"/>
              </a:gs>
              <a:gs pos="100000">
                <a:srgbClr val="C0000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nvGrpSpPr>
          <p:cNvPr id="11" name="Group 10">
            <a:extLst>
              <a:ext uri="{FF2B5EF4-FFF2-40B4-BE49-F238E27FC236}">
                <a16:creationId xmlns:a16="http://schemas.microsoft.com/office/drawing/2014/main" id="{AED0B8C6-3F4F-D744-B0D5-012F7CCC8026}"/>
              </a:ext>
            </a:extLst>
          </p:cNvPr>
          <p:cNvGrpSpPr/>
          <p:nvPr/>
        </p:nvGrpSpPr>
        <p:grpSpPr>
          <a:xfrm>
            <a:off x="4005390" y="4866468"/>
            <a:ext cx="2218236" cy="1079841"/>
            <a:chOff x="4005390" y="4866468"/>
            <a:chExt cx="2218236" cy="1079841"/>
          </a:xfrm>
        </p:grpSpPr>
        <p:sp>
          <p:nvSpPr>
            <p:cNvPr id="4" name="TextBox 3">
              <a:extLst>
                <a:ext uri="{FF2B5EF4-FFF2-40B4-BE49-F238E27FC236}">
                  <a16:creationId xmlns:a16="http://schemas.microsoft.com/office/drawing/2014/main" id="{80290089-A408-1F4D-AD89-57B6FA475BD4}"/>
                </a:ext>
              </a:extLst>
            </p:cNvPr>
            <p:cNvSpPr txBox="1"/>
            <p:nvPr/>
          </p:nvSpPr>
          <p:spPr>
            <a:xfrm>
              <a:off x="4005390" y="5238423"/>
              <a:ext cx="2218236" cy="707886"/>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a:ea typeface="+mn-ea"/>
                  <a:cs typeface="+mn-cs"/>
                </a:rPr>
                <a:t>receiver-computed </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a:ea typeface="+mn-ea"/>
                  <a:cs typeface="+mn-cs"/>
                </a:rPr>
                <a:t>checksum</a:t>
              </a:r>
            </a:p>
          </p:txBody>
        </p:sp>
        <p:sp>
          <p:nvSpPr>
            <p:cNvPr id="7" name="Right Brace 6">
              <a:extLst>
                <a:ext uri="{FF2B5EF4-FFF2-40B4-BE49-F238E27FC236}">
                  <a16:creationId xmlns:a16="http://schemas.microsoft.com/office/drawing/2014/main" id="{70805D62-6F2B-1F49-A297-2C93A181F097}"/>
                </a:ext>
              </a:extLst>
            </p:cNvPr>
            <p:cNvSpPr/>
            <p:nvPr/>
          </p:nvSpPr>
          <p:spPr>
            <a:xfrm rot="5400000">
              <a:off x="5005953" y="4107051"/>
              <a:ext cx="302449" cy="1821283"/>
            </a:xfrm>
            <a:prstGeom prst="rightBrace">
              <a:avLst/>
            </a:prstGeom>
            <a:ln w="381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13" name="Group 12">
            <a:extLst>
              <a:ext uri="{FF2B5EF4-FFF2-40B4-BE49-F238E27FC236}">
                <a16:creationId xmlns:a16="http://schemas.microsoft.com/office/drawing/2014/main" id="{5499C2F8-4129-1B44-8C70-BBDF08BD1536}"/>
              </a:ext>
            </a:extLst>
          </p:cNvPr>
          <p:cNvGrpSpPr/>
          <p:nvPr/>
        </p:nvGrpSpPr>
        <p:grpSpPr>
          <a:xfrm>
            <a:off x="6880470" y="4879385"/>
            <a:ext cx="2604945" cy="1064342"/>
            <a:chOff x="6880470" y="4879385"/>
            <a:chExt cx="2604945" cy="1064342"/>
          </a:xfrm>
        </p:grpSpPr>
        <p:sp>
          <p:nvSpPr>
            <p:cNvPr id="12" name="TextBox 11">
              <a:extLst>
                <a:ext uri="{FF2B5EF4-FFF2-40B4-BE49-F238E27FC236}">
                  <a16:creationId xmlns:a16="http://schemas.microsoft.com/office/drawing/2014/main" id="{D9DCA310-B7D2-5B47-90B9-563B10E091FB}"/>
                </a:ext>
              </a:extLst>
            </p:cNvPr>
            <p:cNvSpPr txBox="1"/>
            <p:nvPr/>
          </p:nvSpPr>
          <p:spPr>
            <a:xfrm>
              <a:off x="6880470" y="5235841"/>
              <a:ext cx="2604945"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a:ea typeface="+mn-ea"/>
                  <a:cs typeface="+mn-cs"/>
                </a:rPr>
                <a:t>sender-computed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a:ea typeface="+mn-ea"/>
                  <a:cs typeface="+mn-cs"/>
                </a:rPr>
                <a:t>checksum (as received)</a:t>
              </a:r>
            </a:p>
          </p:txBody>
        </p:sp>
        <p:sp>
          <p:nvSpPr>
            <p:cNvPr id="15" name="Right Brace 14">
              <a:extLst>
                <a:ext uri="{FF2B5EF4-FFF2-40B4-BE49-F238E27FC236}">
                  <a16:creationId xmlns:a16="http://schemas.microsoft.com/office/drawing/2014/main" id="{DA615DF0-68E8-EC4F-807E-D486A3197601}"/>
                </a:ext>
              </a:extLst>
            </p:cNvPr>
            <p:cNvSpPr/>
            <p:nvPr/>
          </p:nvSpPr>
          <p:spPr>
            <a:xfrm rot="5400000">
              <a:off x="7219627" y="4631412"/>
              <a:ext cx="266054" cy="761999"/>
            </a:xfrm>
            <a:prstGeom prst="rightBrace">
              <a:avLst/>
            </a:prstGeom>
            <a:ln w="381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17" name="Group 16">
            <a:extLst>
              <a:ext uri="{FF2B5EF4-FFF2-40B4-BE49-F238E27FC236}">
                <a16:creationId xmlns:a16="http://schemas.microsoft.com/office/drawing/2014/main" id="{5F01925F-F602-844A-BEF4-A6395DF560AD}"/>
              </a:ext>
            </a:extLst>
          </p:cNvPr>
          <p:cNvGrpSpPr/>
          <p:nvPr/>
        </p:nvGrpSpPr>
        <p:grpSpPr>
          <a:xfrm>
            <a:off x="6121831" y="5201334"/>
            <a:ext cx="821411" cy="1346699"/>
            <a:chOff x="6121831" y="5201334"/>
            <a:chExt cx="821411" cy="1346699"/>
          </a:xfrm>
        </p:grpSpPr>
        <p:pic>
          <p:nvPicPr>
            <p:cNvPr id="1026" name="Picture 2" descr="Image result for error">
              <a:extLst>
                <a:ext uri="{FF2B5EF4-FFF2-40B4-BE49-F238E27FC236}">
                  <a16:creationId xmlns:a16="http://schemas.microsoft.com/office/drawing/2014/main" id="{0F8C0CDD-8B63-9A4B-B799-33D82D530B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21831" y="5782776"/>
              <a:ext cx="821411" cy="765257"/>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10916598-558E-9245-AD24-594E54348A33}"/>
                </a:ext>
              </a:extLst>
            </p:cNvPr>
            <p:cNvSpPr txBox="1"/>
            <p:nvPr/>
          </p:nvSpPr>
          <p:spPr>
            <a:xfrm>
              <a:off x="6307811" y="5201334"/>
              <a:ext cx="413896"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CD0004"/>
                  </a:solidFill>
                  <a:effectLst/>
                  <a:uLnTx/>
                  <a:uFillTx/>
                  <a:latin typeface="Calibri"/>
                  <a:ea typeface="+mn-ea"/>
                  <a:cs typeface="+mn-cs"/>
                </a:rPr>
                <a:t>=</a:t>
              </a:r>
            </a:p>
          </p:txBody>
        </p:sp>
        <p:cxnSp>
          <p:nvCxnSpPr>
            <p:cNvPr id="16" name="Straight Connector 15">
              <a:extLst>
                <a:ext uri="{FF2B5EF4-FFF2-40B4-BE49-F238E27FC236}">
                  <a16:creationId xmlns:a16="http://schemas.microsoft.com/office/drawing/2014/main" id="{33E17EE6-50CC-C042-BC48-5E6E3B972272}"/>
                </a:ext>
              </a:extLst>
            </p:cNvPr>
            <p:cNvCxnSpPr/>
            <p:nvPr/>
          </p:nvCxnSpPr>
          <p:spPr>
            <a:xfrm flipH="1">
              <a:off x="6460174" y="5418195"/>
              <a:ext cx="108488" cy="247973"/>
            </a:xfrm>
            <a:prstGeom prst="line">
              <a:avLst/>
            </a:prstGeom>
            <a:ln w="31750">
              <a:solidFill>
                <a:srgbClr val="CD0004"/>
              </a:solidFill>
            </a:ln>
          </p:spPr>
          <p:style>
            <a:lnRef idx="1">
              <a:schemeClr val="accent1"/>
            </a:lnRef>
            <a:fillRef idx="0">
              <a:schemeClr val="accent1"/>
            </a:fillRef>
            <a:effectRef idx="0">
              <a:schemeClr val="accent1"/>
            </a:effectRef>
            <a:fontRef idx="minor">
              <a:schemeClr val="tx1"/>
            </a:fontRef>
          </p:style>
        </p:cxnSp>
      </p:grpSp>
      <p:sp>
        <p:nvSpPr>
          <p:cNvPr id="21" name="Slide Number Placeholder 2">
            <a:extLst>
              <a:ext uri="{FF2B5EF4-FFF2-40B4-BE49-F238E27FC236}">
                <a16:creationId xmlns:a16="http://schemas.microsoft.com/office/drawing/2014/main" id="{D5723390-FF65-C242-9B32-1814D9E35B6A}"/>
              </a:ext>
            </a:extLst>
          </p:cNvPr>
          <p:cNvSpPr>
            <a:spLocks noGrp="1"/>
          </p:cNvSpPr>
          <p:nvPr>
            <p:ph type="sldNum" sz="quarter" idx="4"/>
          </p:nvPr>
        </p:nvSpPr>
        <p:spPr>
          <a:xfrm>
            <a:off x="9219616" y="6443089"/>
            <a:ext cx="2743200" cy="365125"/>
          </a:xfrm>
        </p:spPr>
        <p:txBody>
          <a:bodyPr/>
          <a:lstStyle/>
          <a:p>
            <a:r>
              <a:rPr lang="en-US"/>
              <a:t>Transport Layer: 3-</a:t>
            </a:r>
            <a:fld id="{C4204591-24BD-A542-B9D5-F8D8A88D2FEE}" type="slidenum">
              <a:rPr lang="en-US" smtClean="0"/>
              <a:pPr/>
              <a:t>31</a:t>
            </a:fld>
            <a:endParaRPr lang="en-US" dirty="0"/>
          </a:p>
        </p:txBody>
      </p:sp>
    </p:spTree>
    <p:extLst>
      <p:ext uri="{BB962C8B-B14F-4D97-AF65-F5344CB8AC3E}">
        <p14:creationId xmlns:p14="http://schemas.microsoft.com/office/powerpoint/2010/main" val="169491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dissolve">
                                      <p:cBhvr>
                                        <p:cTn id="7" dur="500"/>
                                        <p:tgtEl>
                                          <p:spTgt spid="18"/>
                                        </p:tgtEl>
                                      </p:cBhvr>
                                    </p:animEffect>
                                  </p:childTnLst>
                                </p:cTn>
                              </p:par>
                              <p:par>
                                <p:cTn id="8" presetID="9" presetClass="entr" presetSubtype="0" fill="hold" grpId="0" nodeType="withEffect">
                                  <p:stCondLst>
                                    <p:cond delay="0"/>
                                  </p:stCondLst>
                                  <p:childTnLst>
                                    <p:set>
                                      <p:cBhvr>
                                        <p:cTn id="9" dur="1" fill="hold">
                                          <p:stCondLst>
                                            <p:cond delay="0"/>
                                          </p:stCondLst>
                                        </p:cTn>
                                        <p:tgtEl>
                                          <p:spTgt spid="48"/>
                                        </p:tgtEl>
                                        <p:attrNameLst>
                                          <p:attrName>style.visibility</p:attrName>
                                        </p:attrNameLst>
                                      </p:cBhvr>
                                      <p:to>
                                        <p:strVal val="visible"/>
                                      </p:to>
                                    </p:set>
                                    <p:animEffect transition="in" filter="dissolve">
                                      <p:cBhvr>
                                        <p:cTn id="10" dur="500"/>
                                        <p:tgtEl>
                                          <p:spTgt spid="48"/>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up)">
                                      <p:cBhvr>
                                        <p:cTn id="15" dur="500"/>
                                        <p:tgtEl>
                                          <p:spTgt spid="5"/>
                                        </p:tgtEl>
                                      </p:cBhvr>
                                    </p:animEffect>
                                  </p:childTnLst>
                                </p:cTn>
                              </p:par>
                            </p:childTnLst>
                          </p:cTn>
                        </p:par>
                        <p:par>
                          <p:cTn id="16" fill="hold">
                            <p:stCondLst>
                              <p:cond delay="500"/>
                            </p:stCondLst>
                            <p:childTnLst>
                              <p:par>
                                <p:cTn id="17" presetID="9" presetClass="entr" presetSubtype="0" fill="hold" grpId="0"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dissolve">
                                      <p:cBhvr>
                                        <p:cTn id="19" dur="500"/>
                                        <p:tgtEl>
                                          <p:spTgt spid="6"/>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nodeType="click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dissolve">
                                      <p:cBhvr>
                                        <p:cTn id="24" dur="1000"/>
                                        <p:tgtEl>
                                          <p:spTgt spid="11"/>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nodeType="click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dissolve">
                                      <p:cBhvr>
                                        <p:cTn id="29" dur="1000"/>
                                        <p:tgtEl>
                                          <p:spTgt spid="13"/>
                                        </p:tgtEl>
                                      </p:cBhvr>
                                    </p:animEffect>
                                  </p:childTnLst>
                                </p:cTn>
                              </p:par>
                            </p:childTnLst>
                          </p:cTn>
                        </p:par>
                      </p:childTnLst>
                    </p:cTn>
                  </p:par>
                  <p:par>
                    <p:cTn id="30" fill="hold">
                      <p:stCondLst>
                        <p:cond delay="indefinite"/>
                      </p:stCondLst>
                      <p:childTnLst>
                        <p:par>
                          <p:cTn id="31" fill="hold">
                            <p:stCondLst>
                              <p:cond delay="0"/>
                            </p:stCondLst>
                            <p:childTnLst>
                              <p:par>
                                <p:cTn id="32" presetID="9" presetClass="entr" presetSubtype="0" fill="hold" nodeType="clickEffect">
                                  <p:stCondLst>
                                    <p:cond delay="0"/>
                                  </p:stCondLst>
                                  <p:childTnLst>
                                    <p:set>
                                      <p:cBhvr>
                                        <p:cTn id="33" dur="1" fill="hold">
                                          <p:stCondLst>
                                            <p:cond delay="0"/>
                                          </p:stCondLst>
                                        </p:cTn>
                                        <p:tgtEl>
                                          <p:spTgt spid="17"/>
                                        </p:tgtEl>
                                        <p:attrNameLst>
                                          <p:attrName>style.visibility</p:attrName>
                                        </p:attrNameLst>
                                      </p:cBhvr>
                                      <p:to>
                                        <p:strVal val="visible"/>
                                      </p:to>
                                    </p:set>
                                    <p:animEffect transition="in" filter="dissolve">
                                      <p:cBhvr>
                                        <p:cTn id="34" dur="1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6" grpId="0"/>
      <p:bldP spid="5"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100625" cy="894622"/>
          </a:xfrm>
        </p:spPr>
        <p:txBody>
          <a:bodyPr>
            <a:normAutofit/>
          </a:bodyPr>
          <a:lstStyle/>
          <a:p>
            <a:r>
              <a:rPr lang="en-US" sz="4400" dirty="0"/>
              <a:t>UDP checksum</a:t>
            </a:r>
          </a:p>
        </p:txBody>
      </p:sp>
      <p:sp>
        <p:nvSpPr>
          <p:cNvPr id="27" name="Rectangle 3">
            <a:extLst>
              <a:ext uri="{FF2B5EF4-FFF2-40B4-BE49-F238E27FC236}">
                <a16:creationId xmlns:a16="http://schemas.microsoft.com/office/drawing/2014/main" id="{31698387-9861-714A-B5A0-B2C8BE36CD3A}"/>
              </a:ext>
            </a:extLst>
          </p:cNvPr>
          <p:cNvSpPr txBox="1">
            <a:spLocks noChangeArrowheads="1"/>
          </p:cNvSpPr>
          <p:nvPr/>
        </p:nvSpPr>
        <p:spPr>
          <a:xfrm>
            <a:off x="990599" y="2218943"/>
            <a:ext cx="4662055" cy="4478069"/>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2700" marR="0" lvl="0" indent="0" algn="l" defTabSz="914400" rtl="0" eaLnBrk="1" fontAlgn="auto" latinLnBrk="0" hangingPunct="1">
              <a:lnSpc>
                <a:spcPct val="70000"/>
              </a:lnSpc>
              <a:spcBef>
                <a:spcPts val="1000"/>
              </a:spcBef>
              <a:spcAft>
                <a:spcPts val="0"/>
              </a:spcAft>
              <a:buClr>
                <a:srgbClr val="0000A3"/>
              </a:buClr>
              <a:buSzTx/>
              <a:buFont typeface="Wingdings" pitchFamily="2" charset="2"/>
              <a:buNone/>
              <a:tabLst/>
              <a:defRPr/>
            </a:pPr>
            <a:r>
              <a:rPr kumimoji="0" lang="en-US" altLang="en-US" sz="3200" b="0" i="0"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rPr>
              <a:t>sender:</a:t>
            </a:r>
          </a:p>
          <a:p>
            <a:pPr marL="352425" marR="0" lvl="0" indent="-222250" algn="l" defTabSz="914400" rtl="0" eaLnBrk="1" fontAlgn="auto" latinLnBrk="0" hangingPunct="1">
              <a:lnSpc>
                <a:spcPct val="80000"/>
              </a:lnSpc>
              <a:spcBef>
                <a:spcPts val="10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treat contents of UDP segment </a:t>
            </a: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(including UDP header fields and IP addresses) </a:t>
            </a: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as sequence of 16-bit integers</a:t>
            </a:r>
          </a:p>
          <a:p>
            <a:pPr marL="352425" marR="0" lvl="0" indent="-222250" algn="l" defTabSz="914400" rtl="0" eaLnBrk="1" fontAlgn="auto" latinLnBrk="0" hangingPunct="1">
              <a:lnSpc>
                <a:spcPct val="80000"/>
              </a:lnSpc>
              <a:spcBef>
                <a:spcPts val="10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srgbClr val="C00000"/>
                </a:solidFill>
                <a:effectLst/>
                <a:uLnTx/>
                <a:uFillTx/>
                <a:latin typeface="Calibri" panose="020F0502020204030204"/>
                <a:ea typeface="ＭＳ Ｐゴシック" panose="020B0600070205080204" pitchFamily="34" charset="-128"/>
                <a:cs typeface="+mn-cs"/>
              </a:rPr>
              <a:t>checksum: </a:t>
            </a: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addition </a:t>
            </a: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(one’</a:t>
            </a:r>
            <a:r>
              <a:rPr kumimoji="0" lang="en-US" altLang="ja-JP"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s complement sum)</a:t>
            </a:r>
            <a:r>
              <a:rPr kumimoji="0" lang="en-US" altLang="ja-JP"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of segment content</a:t>
            </a:r>
          </a:p>
          <a:p>
            <a:pPr marL="352425" marR="0" lvl="0" indent="-222250" algn="l" defTabSz="914400" rtl="0" eaLnBrk="1" fontAlgn="auto" latinLnBrk="0" hangingPunct="1">
              <a:lnSpc>
                <a:spcPct val="80000"/>
              </a:lnSpc>
              <a:spcBef>
                <a:spcPts val="10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checksum value put into UDP checksum field</a:t>
            </a:r>
          </a:p>
          <a:p>
            <a:pPr marL="352425" marR="0" lvl="0" indent="-222250" algn="l" defTabSz="914400" rtl="0" eaLnBrk="1" fontAlgn="auto" latinLnBrk="0" hangingPunct="1">
              <a:lnSpc>
                <a:spcPct val="70000"/>
              </a:lnSpc>
              <a:spcBef>
                <a:spcPts val="1000"/>
              </a:spcBef>
              <a:spcAft>
                <a:spcPts val="0"/>
              </a:spcAft>
              <a:buClr>
                <a:srgbClr val="0000A3"/>
              </a:buClr>
              <a:buSzTx/>
              <a:buFont typeface="Wingdings" pitchFamily="2" charset="2"/>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a:p>
            <a:pPr marL="352425" marR="0" lvl="0" indent="-222250" algn="l" defTabSz="914400" rtl="0" eaLnBrk="1" fontAlgn="auto" latinLnBrk="0" hangingPunct="1">
              <a:lnSpc>
                <a:spcPct val="70000"/>
              </a:lnSpc>
              <a:spcBef>
                <a:spcPts val="1000"/>
              </a:spcBef>
              <a:spcAft>
                <a:spcPts val="0"/>
              </a:spcAft>
              <a:buClr>
                <a:srgbClr val="0000A3"/>
              </a:buClr>
              <a:buSzTx/>
              <a:buFont typeface="Wingdings" pitchFamily="2" charset="2"/>
              <a:buChar char="§"/>
              <a:tabLst/>
              <a:defRPr/>
            </a:pPr>
            <a:endParaRPr kumimoji="0" lang="en-US" altLang="en-US" sz="32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p:txBody>
      </p:sp>
      <p:sp>
        <p:nvSpPr>
          <p:cNvPr id="48" name="Rectangle 4">
            <a:extLst>
              <a:ext uri="{FF2B5EF4-FFF2-40B4-BE49-F238E27FC236}">
                <a16:creationId xmlns:a16="http://schemas.microsoft.com/office/drawing/2014/main" id="{673A6B1C-AEDF-5947-AFDF-9232983233A4}"/>
              </a:ext>
            </a:extLst>
          </p:cNvPr>
          <p:cNvSpPr txBox="1">
            <a:spLocks noChangeArrowheads="1"/>
          </p:cNvSpPr>
          <p:nvPr/>
        </p:nvSpPr>
        <p:spPr>
          <a:xfrm>
            <a:off x="5767820" y="2132890"/>
            <a:ext cx="5728855" cy="4082476"/>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kumimoji="0" lang="en-US" altLang="en-US" sz="3200" b="0" i="0"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rPr>
              <a:t>receiver</a:t>
            </a:r>
            <a:r>
              <a:rPr kumimoji="0" lang="en-US" altLang="en-US" sz="3500" b="0" i="0"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rPr>
              <a:t>:</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compute checksum of received segment</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check if computed checksum equals checksum field value:</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Not equal - error detected</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Equal - no error detected. </a:t>
            </a:r>
            <a:r>
              <a:rPr kumimoji="0" lang="en-US" altLang="en-US" sz="2400" b="0" i="1"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But maybe errors nonetheless?</a:t>
            </a: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More later ….</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endPar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p:txBody>
      </p:sp>
      <p:sp>
        <p:nvSpPr>
          <p:cNvPr id="49" name="Rectangle 5">
            <a:extLst>
              <a:ext uri="{FF2B5EF4-FFF2-40B4-BE49-F238E27FC236}">
                <a16:creationId xmlns:a16="http://schemas.microsoft.com/office/drawing/2014/main" id="{F6F1E6ED-F1FB-7542-8156-6A1C186D48CB}"/>
              </a:ext>
            </a:extLst>
          </p:cNvPr>
          <p:cNvSpPr>
            <a:spLocks noChangeArrowheads="1"/>
          </p:cNvSpPr>
          <p:nvPr/>
        </p:nvSpPr>
        <p:spPr bwMode="auto">
          <a:xfrm>
            <a:off x="798690" y="1371219"/>
            <a:ext cx="11100624" cy="8477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marL="342900" indent="-342900">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342900" marR="0" lvl="0" indent="-342900" algn="l" defTabSz="914400" rtl="0" eaLnBrk="1" fontAlgn="auto" latinLnBrk="0" hangingPunct="1">
              <a:lnSpc>
                <a:spcPct val="85000"/>
              </a:lnSpc>
              <a:spcBef>
                <a:spcPct val="20000"/>
              </a:spcBef>
              <a:spcAft>
                <a:spcPts val="0"/>
              </a:spcAft>
              <a:buClr>
                <a:srgbClr val="000099"/>
              </a:buClr>
              <a:buSzPct val="65000"/>
              <a:buFont typeface="Wingdings" pitchFamily="2" charset="2"/>
              <a:buNone/>
              <a:tabLst/>
              <a:defRPr/>
            </a:pPr>
            <a:r>
              <a:rPr kumimoji="0" lang="en-US" altLang="en-US" sz="3200" b="0" i="1"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rPr>
              <a:t>Goal:</a:t>
            </a:r>
            <a:r>
              <a:rPr kumimoji="0" lang="en-US" altLang="en-US" sz="32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detect </a:t>
            </a:r>
            <a:r>
              <a:rPr kumimoji="0" lang="en-US" altLang="ja-JP" sz="32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errors (</a:t>
            </a:r>
            <a:r>
              <a:rPr kumimoji="0" lang="en-US" altLang="ja-JP" sz="3200" b="0" i="1"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i.e., </a:t>
            </a:r>
            <a:r>
              <a:rPr kumimoji="0" lang="en-US" altLang="ja-JP" sz="32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flipped bits) in transmitted segment</a:t>
            </a:r>
          </a:p>
          <a:p>
            <a:pPr marL="342900" marR="0" lvl="0" indent="-342900" algn="l" defTabSz="914400" rtl="0" eaLnBrk="1" fontAlgn="auto" latinLnBrk="0" hangingPunct="1">
              <a:lnSpc>
                <a:spcPct val="85000"/>
              </a:lnSpc>
              <a:spcBef>
                <a:spcPct val="20000"/>
              </a:spcBef>
              <a:spcAft>
                <a:spcPts val="0"/>
              </a:spcAft>
              <a:buClr>
                <a:srgbClr val="000099"/>
              </a:buClr>
              <a:buSzPct val="65000"/>
              <a:buFont typeface="Wingdings" pitchFamily="2" charset="2"/>
              <a:buChar char="v"/>
              <a:tabLst/>
              <a:defRPr/>
            </a:pPr>
            <a:endParaRPr kumimoji="0" lang="en-US" altLang="en-US" sz="2800" b="0" i="0" u="none" strike="noStrike" kern="1200" cap="none" spc="0" normalizeH="0" baseline="0" noProof="0" dirty="0">
              <a:ln>
                <a:noFill/>
              </a:ln>
              <a:solidFill>
                <a:prstClr val="black"/>
              </a:solidFill>
              <a:effectLst/>
              <a:uLnTx/>
              <a:uFillTx/>
              <a:latin typeface="Gill Sans MT" panose="020B0502020104020203" pitchFamily="34" charset="77"/>
              <a:ea typeface="ＭＳ Ｐゴシック" panose="020B0600070205080204" pitchFamily="34" charset="-128"/>
              <a:cs typeface="+mn-cs"/>
            </a:endParaRPr>
          </a:p>
        </p:txBody>
      </p:sp>
      <p:sp>
        <p:nvSpPr>
          <p:cNvPr id="6" name="Slide Number Placeholder 2">
            <a:extLst>
              <a:ext uri="{FF2B5EF4-FFF2-40B4-BE49-F238E27FC236}">
                <a16:creationId xmlns:a16="http://schemas.microsoft.com/office/drawing/2014/main" id="{D9262EE8-BA51-1D4E-A36D-BDC09C45FA07}"/>
              </a:ext>
            </a:extLst>
          </p:cNvPr>
          <p:cNvSpPr>
            <a:spLocks noGrp="1"/>
          </p:cNvSpPr>
          <p:nvPr>
            <p:ph type="sldNum" sz="quarter" idx="4"/>
          </p:nvPr>
        </p:nvSpPr>
        <p:spPr>
          <a:xfrm>
            <a:off x="9219616" y="6443089"/>
            <a:ext cx="2743200" cy="365125"/>
          </a:xfrm>
        </p:spPr>
        <p:txBody>
          <a:bodyPr/>
          <a:lstStyle/>
          <a:p>
            <a:r>
              <a:rPr lang="en-US"/>
              <a:t>Transport Layer: 3-</a:t>
            </a:r>
            <a:fld id="{C4204591-24BD-A542-B9D5-F8D8A88D2FEE}" type="slidenum">
              <a:rPr lang="en-US" smtClean="0"/>
              <a:pPr/>
              <a:t>32</a:t>
            </a:fld>
            <a:endParaRPr lang="en-US" dirty="0"/>
          </a:p>
        </p:txBody>
      </p:sp>
    </p:spTree>
    <p:extLst>
      <p:ext uri="{BB962C8B-B14F-4D97-AF65-F5344CB8AC3E}">
        <p14:creationId xmlns:p14="http://schemas.microsoft.com/office/powerpoint/2010/main" val="1211972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dissolve">
                                      <p:cBhvr>
                                        <p:cTn id="7"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100625" cy="894622"/>
          </a:xfrm>
        </p:spPr>
        <p:txBody>
          <a:bodyPr>
            <a:normAutofit/>
          </a:bodyPr>
          <a:lstStyle/>
          <a:p>
            <a:r>
              <a:rPr lang="en-US" sz="4400" dirty="0"/>
              <a:t>Internet checksum: an example</a:t>
            </a:r>
          </a:p>
        </p:txBody>
      </p:sp>
      <p:sp>
        <p:nvSpPr>
          <p:cNvPr id="7" name="Rectangle 3">
            <a:extLst>
              <a:ext uri="{FF2B5EF4-FFF2-40B4-BE49-F238E27FC236}">
                <a16:creationId xmlns:a16="http://schemas.microsoft.com/office/drawing/2014/main" id="{7C7658E3-6D58-8445-A9E1-703A91A67575}"/>
              </a:ext>
            </a:extLst>
          </p:cNvPr>
          <p:cNvSpPr txBox="1">
            <a:spLocks noChangeArrowheads="1"/>
          </p:cNvSpPr>
          <p:nvPr/>
        </p:nvSpPr>
        <p:spPr>
          <a:xfrm>
            <a:off x="1215441" y="1452111"/>
            <a:ext cx="7772400" cy="2743200"/>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33363" marR="0" lvl="0" indent="-233363" algn="l" defTabSz="914400" rtl="0" eaLnBrk="1" fontAlgn="auto" latinLnBrk="0" hangingPunct="1">
              <a:lnSpc>
                <a:spcPct val="130000"/>
              </a:lnSpc>
              <a:spcBef>
                <a:spcPts val="1000"/>
              </a:spcBef>
              <a:spcAft>
                <a:spcPts val="0"/>
              </a:spcAft>
              <a:buClr>
                <a:srgbClr val="0000A3"/>
              </a:buClr>
              <a:buSzTx/>
              <a:buFont typeface="Wingdings" charset="0"/>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example: add two 16-bit integers</a:t>
            </a:r>
          </a:p>
        </p:txBody>
      </p:sp>
      <p:sp>
        <p:nvSpPr>
          <p:cNvPr id="9" name="Line 5">
            <a:extLst>
              <a:ext uri="{FF2B5EF4-FFF2-40B4-BE49-F238E27FC236}">
                <a16:creationId xmlns:a16="http://schemas.microsoft.com/office/drawing/2014/main" id="{763B3A78-1E2C-5A4B-AA3C-267B38DDCC5E}"/>
              </a:ext>
            </a:extLst>
          </p:cNvPr>
          <p:cNvSpPr>
            <a:spLocks noChangeShapeType="1"/>
          </p:cNvSpPr>
          <p:nvPr/>
        </p:nvSpPr>
        <p:spPr bwMode="auto">
          <a:xfrm flipH="1">
            <a:off x="2466391" y="3069774"/>
            <a:ext cx="6477000" cy="0"/>
          </a:xfrm>
          <a:prstGeom prst="line">
            <a:avLst/>
          </a:prstGeom>
          <a:noFill/>
          <a:ln w="12700">
            <a:solidFill>
              <a:schemeClr val="tx1"/>
            </a:solidFill>
            <a:round/>
            <a:headEnd type="none" w="sm" len="me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12" name="Text Box 8">
            <a:extLst>
              <a:ext uri="{FF2B5EF4-FFF2-40B4-BE49-F238E27FC236}">
                <a16:creationId xmlns:a16="http://schemas.microsoft.com/office/drawing/2014/main" id="{5EB760DD-5067-0241-ACCB-6E4282E949DB}"/>
              </a:ext>
            </a:extLst>
          </p:cNvPr>
          <p:cNvSpPr txBox="1">
            <a:spLocks noChangeArrowheads="1"/>
          </p:cNvSpPr>
          <p:nvPr/>
        </p:nvSpPr>
        <p:spPr bwMode="auto">
          <a:xfrm>
            <a:off x="1777296" y="3862762"/>
            <a:ext cx="636587" cy="39687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type="none" w="sm" len="me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sum</a:t>
            </a:r>
          </a:p>
        </p:txBody>
      </p:sp>
      <p:sp>
        <p:nvSpPr>
          <p:cNvPr id="13" name="Text Box 9">
            <a:extLst>
              <a:ext uri="{FF2B5EF4-FFF2-40B4-BE49-F238E27FC236}">
                <a16:creationId xmlns:a16="http://schemas.microsoft.com/office/drawing/2014/main" id="{D58D347C-3618-AD46-999E-771E7BB4EFFB}"/>
              </a:ext>
            </a:extLst>
          </p:cNvPr>
          <p:cNvSpPr txBox="1">
            <a:spLocks noChangeArrowheads="1"/>
          </p:cNvSpPr>
          <p:nvPr/>
        </p:nvSpPr>
        <p:spPr bwMode="auto">
          <a:xfrm>
            <a:off x="1192843" y="4300504"/>
            <a:ext cx="1221040" cy="40011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type="none" w="sm" len="me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checksum</a:t>
            </a:r>
          </a:p>
        </p:txBody>
      </p:sp>
      <p:sp>
        <p:nvSpPr>
          <p:cNvPr id="16" name="Text Box 15">
            <a:extLst>
              <a:ext uri="{FF2B5EF4-FFF2-40B4-BE49-F238E27FC236}">
                <a16:creationId xmlns:a16="http://schemas.microsoft.com/office/drawing/2014/main" id="{228BD91C-645B-7B49-B807-EF571877C7E5}"/>
              </a:ext>
            </a:extLst>
          </p:cNvPr>
          <p:cNvSpPr txBox="1">
            <a:spLocks noChangeArrowheads="1"/>
          </p:cNvSpPr>
          <p:nvPr/>
        </p:nvSpPr>
        <p:spPr bwMode="auto">
          <a:xfrm>
            <a:off x="798690" y="5071610"/>
            <a:ext cx="10367961" cy="10795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85000"/>
              </a:lnSpc>
              <a:spcBef>
                <a:spcPct val="20000"/>
              </a:spcBef>
              <a:spcAft>
                <a:spcPts val="0"/>
              </a:spcAft>
              <a:buClr>
                <a:srgbClr val="000099"/>
              </a:buClr>
              <a:buSzPct val="65000"/>
              <a:buFont typeface="Wingdings" charset="0"/>
              <a:buNone/>
              <a:tabLst/>
              <a:defRPr/>
            </a:pPr>
            <a:r>
              <a:rPr kumimoji="0" lang="en-US" sz="2400" b="0" i="1"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Note:</a:t>
            </a:r>
            <a:r>
              <a:rPr kumimoji="0" lang="en-US" sz="24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 when adding numbers, a carryout from the most significant bit needs to be added to the result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Tahoma" charset="0"/>
              <a:ea typeface="ＭＳ Ｐゴシック" charset="0"/>
              <a:cs typeface="+mn-cs"/>
            </a:endParaRPr>
          </a:p>
        </p:txBody>
      </p:sp>
      <p:sp>
        <p:nvSpPr>
          <p:cNvPr id="17" name="TextBox 1">
            <a:extLst>
              <a:ext uri="{FF2B5EF4-FFF2-40B4-BE49-F238E27FC236}">
                <a16:creationId xmlns:a16="http://schemas.microsoft.com/office/drawing/2014/main" id="{898A9607-38BF-9544-B70F-067CC64A39AE}"/>
              </a:ext>
            </a:extLst>
          </p:cNvPr>
          <p:cNvSpPr txBox="1">
            <a:spLocks noChangeArrowheads="1"/>
          </p:cNvSpPr>
          <p:nvPr/>
        </p:nvSpPr>
        <p:spPr bwMode="auto">
          <a:xfrm>
            <a:off x="850466" y="6260898"/>
            <a:ext cx="985722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 Check out the online interactive exercises for more examples: h</a:t>
            </a:r>
            <a:r>
              <a:rPr kumimoji="0" lang="en-US" altLang="en-US" sz="12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ttp://</a:t>
            </a:r>
            <a:r>
              <a:rPr kumimoji="0" lang="en-US" altLang="en-US" sz="12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gaia.cs.umass.edu</a:t>
            </a:r>
            <a:r>
              <a:rPr kumimoji="0" lang="en-US" altLang="en-US" sz="12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t>
            </a:r>
            <a:r>
              <a:rPr kumimoji="0" lang="en-US" altLang="en-US" sz="12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kurose_ross</a:t>
            </a:r>
            <a:r>
              <a:rPr kumimoji="0" lang="en-US" altLang="en-US" sz="12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/interactive/</a:t>
            </a:r>
          </a:p>
        </p:txBody>
      </p:sp>
      <p:sp>
        <p:nvSpPr>
          <p:cNvPr id="4" name="TextBox 3">
            <a:extLst>
              <a:ext uri="{FF2B5EF4-FFF2-40B4-BE49-F238E27FC236}">
                <a16:creationId xmlns:a16="http://schemas.microsoft.com/office/drawing/2014/main" id="{55CFACF2-9C75-D845-963C-B6B5F2FFE843}"/>
              </a:ext>
            </a:extLst>
          </p:cNvPr>
          <p:cNvSpPr txBox="1"/>
          <p:nvPr/>
        </p:nvSpPr>
        <p:spPr>
          <a:xfrm>
            <a:off x="2863959" y="2205031"/>
            <a:ext cx="5899372"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ourier" pitchFamily="2" charset="0"/>
                <a:ea typeface="+mn-ea"/>
                <a:cs typeface="+mn-cs"/>
              </a:rPr>
              <a:t>1 1 1 0 0 1 1 0 0 1 1 0 0 1 1 0</a:t>
            </a:r>
          </a:p>
        </p:txBody>
      </p:sp>
      <p:sp>
        <p:nvSpPr>
          <p:cNvPr id="19" name="TextBox 18">
            <a:extLst>
              <a:ext uri="{FF2B5EF4-FFF2-40B4-BE49-F238E27FC236}">
                <a16:creationId xmlns:a16="http://schemas.microsoft.com/office/drawing/2014/main" id="{A0134F71-DAF2-4A4A-8007-D61D5E84A131}"/>
              </a:ext>
            </a:extLst>
          </p:cNvPr>
          <p:cNvSpPr txBox="1"/>
          <p:nvPr/>
        </p:nvSpPr>
        <p:spPr>
          <a:xfrm>
            <a:off x="2868710" y="2580910"/>
            <a:ext cx="5899372"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ourier" pitchFamily="2" charset="0"/>
                <a:ea typeface="+mn-ea"/>
                <a:cs typeface="+mn-cs"/>
              </a:rPr>
              <a:t>1 1 0 1 0 1 0 1 0 1 0 1 0 1 0 1</a:t>
            </a:r>
          </a:p>
        </p:txBody>
      </p:sp>
      <p:sp>
        <p:nvSpPr>
          <p:cNvPr id="20" name="TextBox 19">
            <a:extLst>
              <a:ext uri="{FF2B5EF4-FFF2-40B4-BE49-F238E27FC236}">
                <a16:creationId xmlns:a16="http://schemas.microsoft.com/office/drawing/2014/main" id="{890C7D96-F575-4046-84E4-2FDF9898E9B2}"/>
              </a:ext>
            </a:extLst>
          </p:cNvPr>
          <p:cNvSpPr txBox="1"/>
          <p:nvPr/>
        </p:nvSpPr>
        <p:spPr>
          <a:xfrm>
            <a:off x="2501968" y="3194702"/>
            <a:ext cx="6268063"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ourier" pitchFamily="2" charset="0"/>
                <a:ea typeface="+mn-ea"/>
                <a:cs typeface="+mn-cs"/>
              </a:rPr>
              <a:t>1 1 0 1 1 1 0 1 1 1 0 1 1 1 0 1 1</a:t>
            </a:r>
          </a:p>
        </p:txBody>
      </p:sp>
      <p:sp>
        <p:nvSpPr>
          <p:cNvPr id="10" name="Oval 6">
            <a:extLst>
              <a:ext uri="{FF2B5EF4-FFF2-40B4-BE49-F238E27FC236}">
                <a16:creationId xmlns:a16="http://schemas.microsoft.com/office/drawing/2014/main" id="{23B7D25F-DD2D-6943-A612-1B140865E470}"/>
              </a:ext>
            </a:extLst>
          </p:cNvPr>
          <p:cNvSpPr>
            <a:spLocks noChangeArrowheads="1"/>
          </p:cNvSpPr>
          <p:nvPr/>
        </p:nvSpPr>
        <p:spPr bwMode="auto">
          <a:xfrm>
            <a:off x="2516833" y="3264149"/>
            <a:ext cx="304800" cy="304800"/>
          </a:xfrm>
          <a:prstGeom prst="ellipse">
            <a:avLst/>
          </a:prstGeom>
          <a:noFill/>
          <a:ln w="9525">
            <a:solidFill>
              <a:srgbClr val="FF0000"/>
            </a:solidFill>
            <a:round/>
            <a:headEnd type="none" w="sm" len="me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11" name="Text Box 7">
            <a:extLst>
              <a:ext uri="{FF2B5EF4-FFF2-40B4-BE49-F238E27FC236}">
                <a16:creationId xmlns:a16="http://schemas.microsoft.com/office/drawing/2014/main" id="{02C19D06-A871-3D4E-A141-88A98E4A3180}"/>
              </a:ext>
            </a:extLst>
          </p:cNvPr>
          <p:cNvSpPr txBox="1">
            <a:spLocks noChangeArrowheads="1"/>
          </p:cNvSpPr>
          <p:nvPr/>
        </p:nvSpPr>
        <p:spPr bwMode="auto">
          <a:xfrm>
            <a:off x="916633" y="3201536"/>
            <a:ext cx="1457707" cy="40011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type="none" w="sm" len="me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wraparound</a:t>
            </a:r>
          </a:p>
        </p:txBody>
      </p:sp>
      <p:sp>
        <p:nvSpPr>
          <p:cNvPr id="14" name="Line 10">
            <a:extLst>
              <a:ext uri="{FF2B5EF4-FFF2-40B4-BE49-F238E27FC236}">
                <a16:creationId xmlns:a16="http://schemas.microsoft.com/office/drawing/2014/main" id="{D9BAD80C-425E-F145-9700-2D18230226CD}"/>
              </a:ext>
            </a:extLst>
          </p:cNvPr>
          <p:cNvSpPr>
            <a:spLocks noChangeShapeType="1"/>
          </p:cNvSpPr>
          <p:nvPr/>
        </p:nvSpPr>
        <p:spPr bwMode="auto">
          <a:xfrm flipH="1">
            <a:off x="2440633" y="3788911"/>
            <a:ext cx="6477000" cy="0"/>
          </a:xfrm>
          <a:prstGeom prst="line">
            <a:avLst/>
          </a:prstGeom>
          <a:noFill/>
          <a:ln w="12700">
            <a:solidFill>
              <a:schemeClr val="tx1"/>
            </a:solidFill>
            <a:round/>
            <a:headEnd type="none" w="sm" len="me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15" name="Freeform 11">
            <a:extLst>
              <a:ext uri="{FF2B5EF4-FFF2-40B4-BE49-F238E27FC236}">
                <a16:creationId xmlns:a16="http://schemas.microsoft.com/office/drawing/2014/main" id="{5AD71209-A9E2-794D-88A1-4B84AF2607D1}"/>
              </a:ext>
            </a:extLst>
          </p:cNvPr>
          <p:cNvSpPr>
            <a:spLocks/>
          </p:cNvSpPr>
          <p:nvPr/>
        </p:nvSpPr>
        <p:spPr bwMode="auto">
          <a:xfrm>
            <a:off x="2669233" y="3576532"/>
            <a:ext cx="5795540" cy="95077"/>
          </a:xfrm>
          <a:custGeom>
            <a:avLst/>
            <a:gdLst>
              <a:gd name="T0" fmla="*/ 0 w 3788"/>
              <a:gd name="T1" fmla="*/ 0 h 58"/>
              <a:gd name="T2" fmla="*/ 0 w 3788"/>
              <a:gd name="T3" fmla="*/ 2147483647 h 58"/>
              <a:gd name="T4" fmla="*/ 2147483647 w 3788"/>
              <a:gd name="T5" fmla="*/ 2147483647 h 58"/>
              <a:gd name="T6" fmla="*/ 0 60000 65536"/>
              <a:gd name="T7" fmla="*/ 0 60000 65536"/>
              <a:gd name="T8" fmla="*/ 0 60000 65536"/>
            </a:gdLst>
            <a:ahLst/>
            <a:cxnLst>
              <a:cxn ang="T6">
                <a:pos x="T0" y="T1"/>
              </a:cxn>
              <a:cxn ang="T7">
                <a:pos x="T2" y="T3"/>
              </a:cxn>
              <a:cxn ang="T8">
                <a:pos x="T4" y="T5"/>
              </a:cxn>
            </a:cxnLst>
            <a:rect l="0" t="0" r="r" b="b"/>
            <a:pathLst>
              <a:path w="3788" h="58">
                <a:moveTo>
                  <a:pt x="0" y="0"/>
                </a:moveTo>
                <a:lnTo>
                  <a:pt x="0" y="58"/>
                </a:lnTo>
                <a:lnTo>
                  <a:pt x="3788" y="58"/>
                </a:lnTo>
              </a:path>
            </a:pathLst>
          </a:custGeom>
          <a:noFill/>
          <a:ln w="9525" cap="flat" cmpd="sng">
            <a:solidFill>
              <a:srgbClr val="FF0000"/>
            </a:solidFill>
            <a:prstDash val="solid"/>
            <a:round/>
            <a:headEnd type="none" w="sm" len="med"/>
            <a:tailEnd type="stealth"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 name="TextBox 20">
            <a:extLst>
              <a:ext uri="{FF2B5EF4-FFF2-40B4-BE49-F238E27FC236}">
                <a16:creationId xmlns:a16="http://schemas.microsoft.com/office/drawing/2014/main" id="{C9994788-E9D3-5D40-89C2-5666242ECA9E}"/>
              </a:ext>
            </a:extLst>
          </p:cNvPr>
          <p:cNvSpPr txBox="1"/>
          <p:nvPr/>
        </p:nvSpPr>
        <p:spPr>
          <a:xfrm>
            <a:off x="2475478" y="3863610"/>
            <a:ext cx="6268063"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ourier" pitchFamily="2" charset="0"/>
                <a:ea typeface="+mn-ea"/>
                <a:cs typeface="+mn-cs"/>
              </a:rPr>
              <a:t>  1 0 1 1 1 0 1 1 1 0 1 1 1 1 0 0</a:t>
            </a:r>
          </a:p>
        </p:txBody>
      </p:sp>
      <p:sp>
        <p:nvSpPr>
          <p:cNvPr id="22" name="TextBox 21">
            <a:extLst>
              <a:ext uri="{FF2B5EF4-FFF2-40B4-BE49-F238E27FC236}">
                <a16:creationId xmlns:a16="http://schemas.microsoft.com/office/drawing/2014/main" id="{6DDD65BC-0FF7-354F-9157-61D155DA77EA}"/>
              </a:ext>
            </a:extLst>
          </p:cNvPr>
          <p:cNvSpPr txBox="1"/>
          <p:nvPr/>
        </p:nvSpPr>
        <p:spPr>
          <a:xfrm>
            <a:off x="2505831" y="4287924"/>
            <a:ext cx="6268063"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ourier" pitchFamily="2" charset="0"/>
                <a:ea typeface="+mn-ea"/>
                <a:cs typeface="+mn-cs"/>
              </a:rPr>
              <a:t>  0 1 0 0 0 1 0 0 0 1 0 0 0 0 1 1</a:t>
            </a:r>
          </a:p>
        </p:txBody>
      </p:sp>
      <p:sp>
        <p:nvSpPr>
          <p:cNvPr id="18" name="Slide Number Placeholder 2">
            <a:extLst>
              <a:ext uri="{FF2B5EF4-FFF2-40B4-BE49-F238E27FC236}">
                <a16:creationId xmlns:a16="http://schemas.microsoft.com/office/drawing/2014/main" id="{27145B4A-DA47-BA4F-95DB-F98A913F0982}"/>
              </a:ext>
            </a:extLst>
          </p:cNvPr>
          <p:cNvSpPr>
            <a:spLocks noGrp="1"/>
          </p:cNvSpPr>
          <p:nvPr>
            <p:ph type="sldNum" sz="quarter" idx="4"/>
          </p:nvPr>
        </p:nvSpPr>
        <p:spPr>
          <a:xfrm>
            <a:off x="9219616" y="6443089"/>
            <a:ext cx="2743200" cy="365125"/>
          </a:xfrm>
        </p:spPr>
        <p:txBody>
          <a:bodyPr/>
          <a:lstStyle/>
          <a:p>
            <a:r>
              <a:rPr lang="en-US"/>
              <a:t>Transport Layer: 3-</a:t>
            </a:r>
            <a:fld id="{C4204591-24BD-A542-B9D5-F8D8A88D2FEE}" type="slidenum">
              <a:rPr lang="en-US" smtClean="0"/>
              <a:pPr/>
              <a:t>33</a:t>
            </a:fld>
            <a:endParaRPr lang="en-US" dirty="0"/>
          </a:p>
        </p:txBody>
      </p:sp>
    </p:spTree>
    <p:extLst>
      <p:ext uri="{BB962C8B-B14F-4D97-AF65-F5344CB8AC3E}">
        <p14:creationId xmlns:p14="http://schemas.microsoft.com/office/powerpoint/2010/main" val="2227972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dissolve">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dissolve">
                                      <p:cBhvr>
                                        <p:cTn id="12" dur="500"/>
                                        <p:tgtEl>
                                          <p:spTgt spid="11"/>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dissolve">
                                      <p:cBhvr>
                                        <p:cTn id="15" dur="500"/>
                                        <p:tgtEl>
                                          <p:spTgt spid="10"/>
                                        </p:tgtEl>
                                      </p:cBhvr>
                                    </p:animEffect>
                                  </p:childTnLst>
                                </p:cTn>
                              </p:par>
                            </p:childTnLst>
                          </p:cTn>
                        </p:par>
                        <p:par>
                          <p:cTn id="16" fill="hold">
                            <p:stCondLst>
                              <p:cond delay="500"/>
                            </p:stCondLst>
                            <p:childTnLst>
                              <p:par>
                                <p:cTn id="17" presetID="22" presetClass="entr" presetSubtype="8" fill="hold" grpId="0" nodeType="afterEffect">
                                  <p:stCondLst>
                                    <p:cond delay="500"/>
                                  </p:stCondLst>
                                  <p:childTnLst>
                                    <p:set>
                                      <p:cBhvr>
                                        <p:cTn id="18" dur="1" fill="hold">
                                          <p:stCondLst>
                                            <p:cond delay="0"/>
                                          </p:stCondLst>
                                        </p:cTn>
                                        <p:tgtEl>
                                          <p:spTgt spid="15"/>
                                        </p:tgtEl>
                                        <p:attrNameLst>
                                          <p:attrName>style.visibility</p:attrName>
                                        </p:attrNameLst>
                                      </p:cBhvr>
                                      <p:to>
                                        <p:strVal val="visible"/>
                                      </p:to>
                                    </p:set>
                                    <p:animEffect transition="in" filter="wipe(left)">
                                      <p:cBhvr>
                                        <p:cTn id="19" dur="500"/>
                                        <p:tgtEl>
                                          <p:spTgt spid="15"/>
                                        </p:tgtEl>
                                      </p:cBhvr>
                                    </p:animEffect>
                                  </p:childTnLst>
                                </p:cTn>
                              </p:par>
                            </p:childTnLst>
                          </p:cTn>
                        </p:par>
                        <p:par>
                          <p:cTn id="20" fill="hold">
                            <p:stCondLst>
                              <p:cond delay="1500"/>
                            </p:stCondLst>
                            <p:childTnLst>
                              <p:par>
                                <p:cTn id="21" presetID="9" presetClass="entr" presetSubtype="0" fill="hold" grpId="0" nodeType="afterEffect">
                                  <p:stCondLst>
                                    <p:cond delay="500"/>
                                  </p:stCondLst>
                                  <p:childTnLst>
                                    <p:set>
                                      <p:cBhvr>
                                        <p:cTn id="22" dur="1" fill="hold">
                                          <p:stCondLst>
                                            <p:cond delay="0"/>
                                          </p:stCondLst>
                                        </p:cTn>
                                        <p:tgtEl>
                                          <p:spTgt spid="14"/>
                                        </p:tgtEl>
                                        <p:attrNameLst>
                                          <p:attrName>style.visibility</p:attrName>
                                        </p:attrNameLst>
                                      </p:cBhvr>
                                      <p:to>
                                        <p:strVal val="visible"/>
                                      </p:to>
                                    </p:set>
                                    <p:animEffect transition="in" filter="dissolve">
                                      <p:cBhvr>
                                        <p:cTn id="23" dur="500"/>
                                        <p:tgtEl>
                                          <p:spTgt spid="14"/>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dissolve">
                                      <p:cBhvr>
                                        <p:cTn id="26" dur="500"/>
                                        <p:tgtEl>
                                          <p:spTgt spid="16"/>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grpId="0" nodeType="click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dissolve">
                                      <p:cBhvr>
                                        <p:cTn id="31" dur="500"/>
                                        <p:tgtEl>
                                          <p:spTgt spid="21"/>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dissolve">
                                      <p:cBhvr>
                                        <p:cTn id="34" dur="500"/>
                                        <p:tgtEl>
                                          <p:spTgt spid="12"/>
                                        </p:tgtEl>
                                      </p:cBhvr>
                                    </p:animEffect>
                                  </p:childTnLst>
                                </p:cTn>
                              </p:par>
                            </p:childTnLst>
                          </p:cTn>
                        </p:par>
                      </p:childTnLst>
                    </p:cTn>
                  </p:par>
                  <p:par>
                    <p:cTn id="35" fill="hold">
                      <p:stCondLst>
                        <p:cond delay="indefinite"/>
                      </p:stCondLst>
                      <p:childTnLst>
                        <p:par>
                          <p:cTn id="36" fill="hold">
                            <p:stCondLst>
                              <p:cond delay="0"/>
                            </p:stCondLst>
                            <p:childTnLst>
                              <p:par>
                                <p:cTn id="37" presetID="9" presetClass="entr" presetSubtype="0" fill="hold" grpId="0" nodeType="clickEffect">
                                  <p:stCondLst>
                                    <p:cond delay="0"/>
                                  </p:stCondLst>
                                  <p:childTnLst>
                                    <p:set>
                                      <p:cBhvr>
                                        <p:cTn id="38" dur="1" fill="hold">
                                          <p:stCondLst>
                                            <p:cond delay="0"/>
                                          </p:stCondLst>
                                        </p:cTn>
                                        <p:tgtEl>
                                          <p:spTgt spid="22"/>
                                        </p:tgtEl>
                                        <p:attrNameLst>
                                          <p:attrName>style.visibility</p:attrName>
                                        </p:attrNameLst>
                                      </p:cBhvr>
                                      <p:to>
                                        <p:strVal val="visible"/>
                                      </p:to>
                                    </p:set>
                                    <p:animEffect transition="in" filter="dissolve">
                                      <p:cBhvr>
                                        <p:cTn id="39" dur="500"/>
                                        <p:tgtEl>
                                          <p:spTgt spid="22"/>
                                        </p:tgtEl>
                                      </p:cBhvr>
                                    </p:animEffect>
                                  </p:childTnLst>
                                </p:cTn>
                              </p:par>
                              <p:par>
                                <p:cTn id="40" presetID="9" presetClass="entr" presetSubtype="0" fill="hold" grpId="0" nodeType="with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dissolve">
                                      <p:cBhvr>
                                        <p:cTn id="4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6" grpId="0"/>
      <p:bldP spid="20" grpId="0"/>
      <p:bldP spid="10" grpId="0" animBg="1"/>
      <p:bldP spid="11" grpId="0"/>
      <p:bldP spid="14" grpId="0" animBg="1"/>
      <p:bldP spid="15" grpId="0" animBg="1"/>
      <p:bldP spid="21" grpId="0"/>
      <p:bldP spid="22"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100625" cy="894622"/>
          </a:xfrm>
        </p:spPr>
        <p:txBody>
          <a:bodyPr>
            <a:normAutofit/>
          </a:bodyPr>
          <a:lstStyle/>
          <a:p>
            <a:r>
              <a:rPr lang="en-US" sz="4400" dirty="0"/>
              <a:t>Internet checksum: weak protection!</a:t>
            </a:r>
          </a:p>
        </p:txBody>
      </p:sp>
      <p:sp>
        <p:nvSpPr>
          <p:cNvPr id="7" name="Rectangle 3">
            <a:extLst>
              <a:ext uri="{FF2B5EF4-FFF2-40B4-BE49-F238E27FC236}">
                <a16:creationId xmlns:a16="http://schemas.microsoft.com/office/drawing/2014/main" id="{7C7658E3-6D58-8445-A9E1-703A91A67575}"/>
              </a:ext>
            </a:extLst>
          </p:cNvPr>
          <p:cNvSpPr txBox="1">
            <a:spLocks noChangeArrowheads="1"/>
          </p:cNvSpPr>
          <p:nvPr/>
        </p:nvSpPr>
        <p:spPr>
          <a:xfrm>
            <a:off x="1215441" y="1452111"/>
            <a:ext cx="7772400" cy="2743200"/>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33363" marR="0" lvl="0" indent="-233363" algn="l" defTabSz="914400" rtl="0" eaLnBrk="1" fontAlgn="auto" latinLnBrk="0" hangingPunct="1">
              <a:lnSpc>
                <a:spcPct val="130000"/>
              </a:lnSpc>
              <a:spcBef>
                <a:spcPts val="1000"/>
              </a:spcBef>
              <a:spcAft>
                <a:spcPts val="0"/>
              </a:spcAft>
              <a:buClr>
                <a:srgbClr val="0000A3"/>
              </a:buClr>
              <a:buSzTx/>
              <a:buFont typeface="Wingdings" charset="0"/>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example: add two 16-bit integers</a:t>
            </a:r>
          </a:p>
        </p:txBody>
      </p:sp>
      <p:sp>
        <p:nvSpPr>
          <p:cNvPr id="9" name="Line 5">
            <a:extLst>
              <a:ext uri="{FF2B5EF4-FFF2-40B4-BE49-F238E27FC236}">
                <a16:creationId xmlns:a16="http://schemas.microsoft.com/office/drawing/2014/main" id="{763B3A78-1E2C-5A4B-AA3C-267B38DDCC5E}"/>
              </a:ext>
            </a:extLst>
          </p:cNvPr>
          <p:cNvSpPr>
            <a:spLocks noChangeShapeType="1"/>
          </p:cNvSpPr>
          <p:nvPr/>
        </p:nvSpPr>
        <p:spPr bwMode="auto">
          <a:xfrm flipH="1">
            <a:off x="2466391" y="3069774"/>
            <a:ext cx="6477000" cy="0"/>
          </a:xfrm>
          <a:prstGeom prst="line">
            <a:avLst/>
          </a:prstGeom>
          <a:noFill/>
          <a:ln w="12700">
            <a:solidFill>
              <a:schemeClr val="tx1"/>
            </a:solidFill>
            <a:round/>
            <a:headEnd type="none" w="sm" len="me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12" name="Text Box 8">
            <a:extLst>
              <a:ext uri="{FF2B5EF4-FFF2-40B4-BE49-F238E27FC236}">
                <a16:creationId xmlns:a16="http://schemas.microsoft.com/office/drawing/2014/main" id="{5EB760DD-5067-0241-ACCB-6E4282E949DB}"/>
              </a:ext>
            </a:extLst>
          </p:cNvPr>
          <p:cNvSpPr txBox="1">
            <a:spLocks noChangeArrowheads="1"/>
          </p:cNvSpPr>
          <p:nvPr/>
        </p:nvSpPr>
        <p:spPr bwMode="auto">
          <a:xfrm>
            <a:off x="1777296" y="3862762"/>
            <a:ext cx="636587" cy="39687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type="none" w="sm" len="me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sum</a:t>
            </a:r>
          </a:p>
        </p:txBody>
      </p:sp>
      <p:sp>
        <p:nvSpPr>
          <p:cNvPr id="13" name="Text Box 9">
            <a:extLst>
              <a:ext uri="{FF2B5EF4-FFF2-40B4-BE49-F238E27FC236}">
                <a16:creationId xmlns:a16="http://schemas.microsoft.com/office/drawing/2014/main" id="{D58D347C-3618-AD46-999E-771E7BB4EFFB}"/>
              </a:ext>
            </a:extLst>
          </p:cNvPr>
          <p:cNvSpPr txBox="1">
            <a:spLocks noChangeArrowheads="1"/>
          </p:cNvSpPr>
          <p:nvPr/>
        </p:nvSpPr>
        <p:spPr bwMode="auto">
          <a:xfrm>
            <a:off x="1192843" y="4300504"/>
            <a:ext cx="1221040" cy="40011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type="none" w="sm" len="me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checksum</a:t>
            </a:r>
          </a:p>
        </p:txBody>
      </p:sp>
      <p:sp>
        <p:nvSpPr>
          <p:cNvPr id="4" name="TextBox 3">
            <a:extLst>
              <a:ext uri="{FF2B5EF4-FFF2-40B4-BE49-F238E27FC236}">
                <a16:creationId xmlns:a16="http://schemas.microsoft.com/office/drawing/2014/main" id="{55CFACF2-9C75-D845-963C-B6B5F2FFE843}"/>
              </a:ext>
            </a:extLst>
          </p:cNvPr>
          <p:cNvSpPr txBox="1"/>
          <p:nvPr/>
        </p:nvSpPr>
        <p:spPr>
          <a:xfrm>
            <a:off x="2863959" y="2205031"/>
            <a:ext cx="5899372"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ourier" pitchFamily="2" charset="0"/>
                <a:ea typeface="+mn-ea"/>
                <a:cs typeface="+mn-cs"/>
              </a:rPr>
              <a:t>1 1 1 0 0 1 1 0 0 1 1 0 0 1 1 0</a:t>
            </a:r>
          </a:p>
        </p:txBody>
      </p:sp>
      <p:sp>
        <p:nvSpPr>
          <p:cNvPr id="19" name="TextBox 18">
            <a:extLst>
              <a:ext uri="{FF2B5EF4-FFF2-40B4-BE49-F238E27FC236}">
                <a16:creationId xmlns:a16="http://schemas.microsoft.com/office/drawing/2014/main" id="{A0134F71-DAF2-4A4A-8007-D61D5E84A131}"/>
              </a:ext>
            </a:extLst>
          </p:cNvPr>
          <p:cNvSpPr txBox="1"/>
          <p:nvPr/>
        </p:nvSpPr>
        <p:spPr>
          <a:xfrm>
            <a:off x="2868710" y="2580910"/>
            <a:ext cx="5899372"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ourier" pitchFamily="2" charset="0"/>
                <a:ea typeface="+mn-ea"/>
                <a:cs typeface="+mn-cs"/>
              </a:rPr>
              <a:t>1 1 0 1 0 1 0 1 0 1 0 1 0 1 0 1</a:t>
            </a:r>
          </a:p>
        </p:txBody>
      </p:sp>
      <p:sp>
        <p:nvSpPr>
          <p:cNvPr id="20" name="TextBox 19">
            <a:extLst>
              <a:ext uri="{FF2B5EF4-FFF2-40B4-BE49-F238E27FC236}">
                <a16:creationId xmlns:a16="http://schemas.microsoft.com/office/drawing/2014/main" id="{890C7D96-F575-4046-84E4-2FDF9898E9B2}"/>
              </a:ext>
            </a:extLst>
          </p:cNvPr>
          <p:cNvSpPr txBox="1"/>
          <p:nvPr/>
        </p:nvSpPr>
        <p:spPr>
          <a:xfrm>
            <a:off x="2501968" y="3194702"/>
            <a:ext cx="6268063"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ourier" pitchFamily="2" charset="0"/>
                <a:ea typeface="+mn-ea"/>
                <a:cs typeface="+mn-cs"/>
              </a:rPr>
              <a:t>1 1 0 1 1 1 0 1 1 1 0 1 1 1 0 1 1</a:t>
            </a:r>
          </a:p>
        </p:txBody>
      </p:sp>
      <p:grpSp>
        <p:nvGrpSpPr>
          <p:cNvPr id="5" name="Group 4">
            <a:extLst>
              <a:ext uri="{FF2B5EF4-FFF2-40B4-BE49-F238E27FC236}">
                <a16:creationId xmlns:a16="http://schemas.microsoft.com/office/drawing/2014/main" id="{5970902B-ACCE-A04E-88F8-76E3A68380F6}"/>
              </a:ext>
            </a:extLst>
          </p:cNvPr>
          <p:cNvGrpSpPr/>
          <p:nvPr/>
        </p:nvGrpSpPr>
        <p:grpSpPr>
          <a:xfrm>
            <a:off x="942391" y="3201536"/>
            <a:ext cx="8001000" cy="1123739"/>
            <a:chOff x="942391" y="3201536"/>
            <a:chExt cx="8001000" cy="1123739"/>
          </a:xfrm>
        </p:grpSpPr>
        <p:sp>
          <p:nvSpPr>
            <p:cNvPr id="10" name="Oval 6">
              <a:extLst>
                <a:ext uri="{FF2B5EF4-FFF2-40B4-BE49-F238E27FC236}">
                  <a16:creationId xmlns:a16="http://schemas.microsoft.com/office/drawing/2014/main" id="{23B7D25F-DD2D-6943-A612-1B140865E470}"/>
                </a:ext>
              </a:extLst>
            </p:cNvPr>
            <p:cNvSpPr>
              <a:spLocks noChangeArrowheads="1"/>
            </p:cNvSpPr>
            <p:nvPr/>
          </p:nvSpPr>
          <p:spPr bwMode="auto">
            <a:xfrm>
              <a:off x="2542591" y="3264149"/>
              <a:ext cx="304800" cy="304800"/>
            </a:xfrm>
            <a:prstGeom prst="ellipse">
              <a:avLst/>
            </a:prstGeom>
            <a:noFill/>
            <a:ln w="9525">
              <a:solidFill>
                <a:srgbClr val="FF0000"/>
              </a:solidFill>
              <a:round/>
              <a:headEnd type="none" w="sm" len="me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11" name="Text Box 7">
              <a:extLst>
                <a:ext uri="{FF2B5EF4-FFF2-40B4-BE49-F238E27FC236}">
                  <a16:creationId xmlns:a16="http://schemas.microsoft.com/office/drawing/2014/main" id="{02C19D06-A871-3D4E-A141-88A98E4A3180}"/>
                </a:ext>
              </a:extLst>
            </p:cNvPr>
            <p:cNvSpPr txBox="1">
              <a:spLocks noChangeArrowheads="1"/>
            </p:cNvSpPr>
            <p:nvPr/>
          </p:nvSpPr>
          <p:spPr bwMode="auto">
            <a:xfrm>
              <a:off x="942391" y="3201536"/>
              <a:ext cx="1457707" cy="40011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type="none" w="sm" len="me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wraparound</a:t>
              </a:r>
            </a:p>
          </p:txBody>
        </p:sp>
        <p:sp>
          <p:nvSpPr>
            <p:cNvPr id="14" name="Line 10">
              <a:extLst>
                <a:ext uri="{FF2B5EF4-FFF2-40B4-BE49-F238E27FC236}">
                  <a16:creationId xmlns:a16="http://schemas.microsoft.com/office/drawing/2014/main" id="{D9BAD80C-425E-F145-9700-2D18230226CD}"/>
                </a:ext>
              </a:extLst>
            </p:cNvPr>
            <p:cNvSpPr>
              <a:spLocks noChangeShapeType="1"/>
            </p:cNvSpPr>
            <p:nvPr/>
          </p:nvSpPr>
          <p:spPr bwMode="auto">
            <a:xfrm flipH="1">
              <a:off x="2466391" y="3788911"/>
              <a:ext cx="6477000" cy="0"/>
            </a:xfrm>
            <a:prstGeom prst="line">
              <a:avLst/>
            </a:prstGeom>
            <a:noFill/>
            <a:ln w="12700">
              <a:solidFill>
                <a:schemeClr val="tx1"/>
              </a:solidFill>
              <a:round/>
              <a:headEnd type="none" w="sm" len="me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15" name="Freeform 11">
              <a:extLst>
                <a:ext uri="{FF2B5EF4-FFF2-40B4-BE49-F238E27FC236}">
                  <a16:creationId xmlns:a16="http://schemas.microsoft.com/office/drawing/2014/main" id="{5AD71209-A9E2-794D-88A1-4B84AF2607D1}"/>
                </a:ext>
              </a:extLst>
            </p:cNvPr>
            <p:cNvSpPr>
              <a:spLocks/>
            </p:cNvSpPr>
            <p:nvPr/>
          </p:nvSpPr>
          <p:spPr bwMode="auto">
            <a:xfrm>
              <a:off x="2694991" y="3576532"/>
              <a:ext cx="5795540" cy="95077"/>
            </a:xfrm>
            <a:custGeom>
              <a:avLst/>
              <a:gdLst>
                <a:gd name="T0" fmla="*/ 0 w 3788"/>
                <a:gd name="T1" fmla="*/ 0 h 58"/>
                <a:gd name="T2" fmla="*/ 0 w 3788"/>
                <a:gd name="T3" fmla="*/ 2147483647 h 58"/>
                <a:gd name="T4" fmla="*/ 2147483647 w 3788"/>
                <a:gd name="T5" fmla="*/ 2147483647 h 58"/>
                <a:gd name="T6" fmla="*/ 0 60000 65536"/>
                <a:gd name="T7" fmla="*/ 0 60000 65536"/>
                <a:gd name="T8" fmla="*/ 0 60000 65536"/>
              </a:gdLst>
              <a:ahLst/>
              <a:cxnLst>
                <a:cxn ang="T6">
                  <a:pos x="T0" y="T1"/>
                </a:cxn>
                <a:cxn ang="T7">
                  <a:pos x="T2" y="T3"/>
                </a:cxn>
                <a:cxn ang="T8">
                  <a:pos x="T4" y="T5"/>
                </a:cxn>
              </a:cxnLst>
              <a:rect l="0" t="0" r="r" b="b"/>
              <a:pathLst>
                <a:path w="3788" h="58">
                  <a:moveTo>
                    <a:pt x="0" y="0"/>
                  </a:moveTo>
                  <a:lnTo>
                    <a:pt x="0" y="58"/>
                  </a:lnTo>
                  <a:lnTo>
                    <a:pt x="3788" y="58"/>
                  </a:lnTo>
                </a:path>
              </a:pathLst>
            </a:custGeom>
            <a:noFill/>
            <a:ln w="9525" cap="flat" cmpd="sng">
              <a:solidFill>
                <a:srgbClr val="FF0000"/>
              </a:solidFill>
              <a:prstDash val="solid"/>
              <a:round/>
              <a:headEnd type="none" w="sm" len="med"/>
              <a:tailEnd type="stealth"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 name="TextBox 20">
              <a:extLst>
                <a:ext uri="{FF2B5EF4-FFF2-40B4-BE49-F238E27FC236}">
                  <a16:creationId xmlns:a16="http://schemas.microsoft.com/office/drawing/2014/main" id="{C9994788-E9D3-5D40-89C2-5666242ECA9E}"/>
                </a:ext>
              </a:extLst>
            </p:cNvPr>
            <p:cNvSpPr txBox="1"/>
            <p:nvPr/>
          </p:nvSpPr>
          <p:spPr>
            <a:xfrm>
              <a:off x="2501236" y="3863610"/>
              <a:ext cx="6268063"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ourier" pitchFamily="2" charset="0"/>
                  <a:ea typeface="+mn-ea"/>
                  <a:cs typeface="+mn-cs"/>
                </a:rPr>
                <a:t>  1 0 1 1 1 0 1 1 1 0 1 1 1 1 0 0</a:t>
              </a:r>
            </a:p>
          </p:txBody>
        </p:sp>
      </p:grpSp>
      <p:sp>
        <p:nvSpPr>
          <p:cNvPr id="22" name="TextBox 21">
            <a:extLst>
              <a:ext uri="{FF2B5EF4-FFF2-40B4-BE49-F238E27FC236}">
                <a16:creationId xmlns:a16="http://schemas.microsoft.com/office/drawing/2014/main" id="{6DDD65BC-0FF7-354F-9157-61D155DA77EA}"/>
              </a:ext>
            </a:extLst>
          </p:cNvPr>
          <p:cNvSpPr txBox="1"/>
          <p:nvPr/>
        </p:nvSpPr>
        <p:spPr>
          <a:xfrm>
            <a:off x="2505831" y="4287924"/>
            <a:ext cx="6268063"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ourier" pitchFamily="2" charset="0"/>
                <a:ea typeface="+mn-ea"/>
                <a:cs typeface="+mn-cs"/>
              </a:rPr>
              <a:t>  0 1 0 0 0 1 0 0 0 1 0 0 0 0 1 1</a:t>
            </a:r>
          </a:p>
        </p:txBody>
      </p:sp>
      <p:grpSp>
        <p:nvGrpSpPr>
          <p:cNvPr id="25" name="Group 24">
            <a:extLst>
              <a:ext uri="{FF2B5EF4-FFF2-40B4-BE49-F238E27FC236}">
                <a16:creationId xmlns:a16="http://schemas.microsoft.com/office/drawing/2014/main" id="{68762320-BD6D-C948-B1B7-DB283C97C3F4}"/>
              </a:ext>
            </a:extLst>
          </p:cNvPr>
          <p:cNvGrpSpPr/>
          <p:nvPr/>
        </p:nvGrpSpPr>
        <p:grpSpPr>
          <a:xfrm>
            <a:off x="7895417" y="1927511"/>
            <a:ext cx="2249559" cy="712515"/>
            <a:chOff x="9436187" y="4862446"/>
            <a:chExt cx="2249559" cy="712515"/>
          </a:xfrm>
        </p:grpSpPr>
        <p:sp>
          <p:nvSpPr>
            <p:cNvPr id="6" name="Oval 5">
              <a:extLst>
                <a:ext uri="{FF2B5EF4-FFF2-40B4-BE49-F238E27FC236}">
                  <a16:creationId xmlns:a16="http://schemas.microsoft.com/office/drawing/2014/main" id="{284FB029-4B65-2048-954A-3FF0EC7EB970}"/>
                </a:ext>
              </a:extLst>
            </p:cNvPr>
            <p:cNvSpPr/>
            <p:nvPr/>
          </p:nvSpPr>
          <p:spPr>
            <a:xfrm>
              <a:off x="9436187" y="5113295"/>
              <a:ext cx="802095" cy="461666"/>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18" name="Straight Arrow Connector 17">
              <a:extLst>
                <a:ext uri="{FF2B5EF4-FFF2-40B4-BE49-F238E27FC236}">
                  <a16:creationId xmlns:a16="http://schemas.microsoft.com/office/drawing/2014/main" id="{776E060C-7039-6D4E-922A-B4F2B25FA505}"/>
                </a:ext>
              </a:extLst>
            </p:cNvPr>
            <p:cNvCxnSpPr>
              <a:cxnSpLocks/>
            </p:cNvCxnSpPr>
            <p:nvPr/>
          </p:nvCxnSpPr>
          <p:spPr>
            <a:xfrm flipV="1">
              <a:off x="10238282" y="5111429"/>
              <a:ext cx="546739" cy="212682"/>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CEDC7E60-52B8-E24C-AD91-442CF1A81D58}"/>
                </a:ext>
              </a:extLst>
            </p:cNvPr>
            <p:cNvSpPr txBox="1"/>
            <p:nvPr/>
          </p:nvSpPr>
          <p:spPr>
            <a:xfrm>
              <a:off x="10395008" y="4862446"/>
              <a:ext cx="1290738"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ourier" pitchFamily="2" charset="0"/>
                  <a:ea typeface="+mn-ea"/>
                  <a:cs typeface="+mn-cs"/>
                </a:rPr>
                <a:t>  0 1 </a:t>
              </a:r>
            </a:p>
          </p:txBody>
        </p:sp>
      </p:grpSp>
      <p:grpSp>
        <p:nvGrpSpPr>
          <p:cNvPr id="26" name="Group 25">
            <a:extLst>
              <a:ext uri="{FF2B5EF4-FFF2-40B4-BE49-F238E27FC236}">
                <a16:creationId xmlns:a16="http://schemas.microsoft.com/office/drawing/2014/main" id="{F267688F-D990-804C-9C00-CC1C467BE801}"/>
              </a:ext>
            </a:extLst>
          </p:cNvPr>
          <p:cNvGrpSpPr/>
          <p:nvPr/>
        </p:nvGrpSpPr>
        <p:grpSpPr>
          <a:xfrm>
            <a:off x="7910407" y="2289202"/>
            <a:ext cx="2249559" cy="712515"/>
            <a:chOff x="9436187" y="4862446"/>
            <a:chExt cx="2249559" cy="712515"/>
          </a:xfrm>
        </p:grpSpPr>
        <p:sp>
          <p:nvSpPr>
            <p:cNvPr id="27" name="Oval 26">
              <a:extLst>
                <a:ext uri="{FF2B5EF4-FFF2-40B4-BE49-F238E27FC236}">
                  <a16:creationId xmlns:a16="http://schemas.microsoft.com/office/drawing/2014/main" id="{7C22365B-07EC-4545-B454-E8C0FAD379FA}"/>
                </a:ext>
              </a:extLst>
            </p:cNvPr>
            <p:cNvSpPr/>
            <p:nvPr/>
          </p:nvSpPr>
          <p:spPr>
            <a:xfrm>
              <a:off x="9436187" y="5113295"/>
              <a:ext cx="802095" cy="461666"/>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28" name="Straight Arrow Connector 27">
              <a:extLst>
                <a:ext uri="{FF2B5EF4-FFF2-40B4-BE49-F238E27FC236}">
                  <a16:creationId xmlns:a16="http://schemas.microsoft.com/office/drawing/2014/main" id="{3D4A8702-0D2D-8243-9C39-DC082DD83FD6}"/>
                </a:ext>
              </a:extLst>
            </p:cNvPr>
            <p:cNvCxnSpPr>
              <a:cxnSpLocks/>
            </p:cNvCxnSpPr>
            <p:nvPr/>
          </p:nvCxnSpPr>
          <p:spPr>
            <a:xfrm flipV="1">
              <a:off x="10238282" y="5111429"/>
              <a:ext cx="546739" cy="212682"/>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7EE21CCB-6730-9040-AA0C-B91C9765D0AC}"/>
                </a:ext>
              </a:extLst>
            </p:cNvPr>
            <p:cNvSpPr txBox="1"/>
            <p:nvPr/>
          </p:nvSpPr>
          <p:spPr>
            <a:xfrm>
              <a:off x="10395008" y="4862446"/>
              <a:ext cx="1290738"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ourier" pitchFamily="2" charset="0"/>
                  <a:ea typeface="+mn-ea"/>
                  <a:cs typeface="+mn-cs"/>
                </a:rPr>
                <a:t>  1 0 </a:t>
              </a:r>
            </a:p>
          </p:txBody>
        </p:sp>
      </p:grpSp>
      <p:grpSp>
        <p:nvGrpSpPr>
          <p:cNvPr id="33" name="Group 32">
            <a:extLst>
              <a:ext uri="{FF2B5EF4-FFF2-40B4-BE49-F238E27FC236}">
                <a16:creationId xmlns:a16="http://schemas.microsoft.com/office/drawing/2014/main" id="{99699F57-48BE-454E-800A-4CC5A118241E}"/>
              </a:ext>
            </a:extLst>
          </p:cNvPr>
          <p:cNvGrpSpPr/>
          <p:nvPr/>
        </p:nvGrpSpPr>
        <p:grpSpPr>
          <a:xfrm>
            <a:off x="8933167" y="3121843"/>
            <a:ext cx="2729496" cy="1754326"/>
            <a:chOff x="8933167" y="3121843"/>
            <a:chExt cx="2729496" cy="1754326"/>
          </a:xfrm>
        </p:grpSpPr>
        <p:sp>
          <p:nvSpPr>
            <p:cNvPr id="31" name="Right Brace 30">
              <a:extLst>
                <a:ext uri="{FF2B5EF4-FFF2-40B4-BE49-F238E27FC236}">
                  <a16:creationId xmlns:a16="http://schemas.microsoft.com/office/drawing/2014/main" id="{BC6D80E3-4974-474B-9338-024650CB8A51}"/>
                </a:ext>
              </a:extLst>
            </p:cNvPr>
            <p:cNvSpPr/>
            <p:nvPr/>
          </p:nvSpPr>
          <p:spPr>
            <a:xfrm>
              <a:off x="8933167" y="3244723"/>
              <a:ext cx="247697" cy="1504855"/>
            </a:xfrm>
            <a:prstGeom prst="rightBrace">
              <a:avLst/>
            </a:prstGeom>
            <a:ln w="285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2" name="TextBox 31">
              <a:extLst>
                <a:ext uri="{FF2B5EF4-FFF2-40B4-BE49-F238E27FC236}">
                  <a16:creationId xmlns:a16="http://schemas.microsoft.com/office/drawing/2014/main" id="{3F87D51E-FE73-0B41-A199-876E1DAEB87D}"/>
                </a:ext>
              </a:extLst>
            </p:cNvPr>
            <p:cNvSpPr txBox="1"/>
            <p:nvPr/>
          </p:nvSpPr>
          <p:spPr>
            <a:xfrm>
              <a:off x="9259241" y="3121843"/>
              <a:ext cx="2403422" cy="1754326"/>
            </a:xfrm>
            <a:prstGeom prst="rect">
              <a:avLst/>
            </a:prstGeom>
            <a:noFill/>
          </p:spPr>
          <p:txBody>
            <a:bodyPr wrap="square"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Even though numbers have changed (bit flips), </a:t>
              </a:r>
              <a:r>
                <a:rPr kumimoji="0" lang="en-US" sz="2400" b="0" i="1" u="none" strike="noStrike" kern="1200" cap="none" spc="0" normalizeH="0" baseline="0" noProof="0" dirty="0">
                  <a:ln>
                    <a:noFill/>
                  </a:ln>
                  <a:solidFill>
                    <a:srgbClr val="C00000"/>
                  </a:solidFill>
                  <a:effectLst/>
                  <a:uLnTx/>
                  <a:uFillTx/>
                  <a:latin typeface="Calibri"/>
                  <a:ea typeface="+mn-ea"/>
                  <a:cs typeface="+mn-cs"/>
                </a:rPr>
                <a:t>no</a:t>
              </a:r>
              <a:r>
                <a:rPr kumimoji="0" lang="en-US" sz="2400" b="0" i="0" u="none" strike="noStrike" kern="1200" cap="none" spc="0" normalizeH="0" baseline="0" noProof="0" dirty="0">
                  <a:ln>
                    <a:noFill/>
                  </a:ln>
                  <a:solidFill>
                    <a:prstClr val="black"/>
                  </a:solidFill>
                  <a:effectLst/>
                  <a:uLnTx/>
                  <a:uFillTx/>
                  <a:latin typeface="Calibri"/>
                  <a:ea typeface="+mn-ea"/>
                  <a:cs typeface="+mn-cs"/>
                </a:rPr>
                <a:t> change in checksum!</a:t>
              </a:r>
            </a:p>
          </p:txBody>
        </p:sp>
      </p:grpSp>
      <p:sp>
        <p:nvSpPr>
          <p:cNvPr id="30" name="Slide Number Placeholder 2">
            <a:extLst>
              <a:ext uri="{FF2B5EF4-FFF2-40B4-BE49-F238E27FC236}">
                <a16:creationId xmlns:a16="http://schemas.microsoft.com/office/drawing/2014/main" id="{D233B24E-8C39-314A-B31B-073F993E5C5B}"/>
              </a:ext>
            </a:extLst>
          </p:cNvPr>
          <p:cNvSpPr>
            <a:spLocks noGrp="1"/>
          </p:cNvSpPr>
          <p:nvPr>
            <p:ph type="sldNum" sz="quarter" idx="4"/>
          </p:nvPr>
        </p:nvSpPr>
        <p:spPr>
          <a:xfrm>
            <a:off x="9219616" y="6443089"/>
            <a:ext cx="2743200" cy="365125"/>
          </a:xfrm>
        </p:spPr>
        <p:txBody>
          <a:bodyPr/>
          <a:lstStyle/>
          <a:p>
            <a:r>
              <a:rPr lang="en-US"/>
              <a:t>Transport Layer: 3-</a:t>
            </a:r>
            <a:fld id="{C4204591-24BD-A542-B9D5-F8D8A88D2FEE}" type="slidenum">
              <a:rPr lang="en-US" smtClean="0"/>
              <a:pPr/>
              <a:t>34</a:t>
            </a:fld>
            <a:endParaRPr lang="en-US" dirty="0"/>
          </a:p>
        </p:txBody>
      </p:sp>
    </p:spTree>
    <p:extLst>
      <p:ext uri="{BB962C8B-B14F-4D97-AF65-F5344CB8AC3E}">
        <p14:creationId xmlns:p14="http://schemas.microsoft.com/office/powerpoint/2010/main" val="1195387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dissolve">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dissolve">
                                      <p:cBhvr>
                                        <p:cTn id="12" dur="500"/>
                                        <p:tgtEl>
                                          <p:spTgt spid="26"/>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3"/>
                                        </p:tgtEl>
                                        <p:attrNameLst>
                                          <p:attrName>style.visibility</p:attrName>
                                        </p:attrNameLst>
                                      </p:cBhvr>
                                      <p:to>
                                        <p:strVal val="visible"/>
                                      </p:to>
                                    </p:set>
                                    <p:animEffect transition="in" filter="dissolve">
                                      <p:cBhvr>
                                        <p:cTn id="17"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662184" y="196879"/>
            <a:ext cx="11100625" cy="1206442"/>
          </a:xfrm>
        </p:spPr>
        <p:txBody>
          <a:bodyPr>
            <a:normAutofit/>
          </a:bodyPr>
          <a:lstStyle/>
          <a:p>
            <a:r>
              <a:rPr lang="en-US" sz="5400" b="0" dirty="0"/>
              <a:t>Summary</a:t>
            </a:r>
            <a:r>
              <a:rPr lang="en-US" sz="4800" b="0" dirty="0"/>
              <a:t>: UDP</a:t>
            </a:r>
          </a:p>
        </p:txBody>
      </p:sp>
      <p:sp>
        <p:nvSpPr>
          <p:cNvPr id="128" name="Rectangle 3">
            <a:extLst>
              <a:ext uri="{FF2B5EF4-FFF2-40B4-BE49-F238E27FC236}">
                <a16:creationId xmlns:a16="http://schemas.microsoft.com/office/drawing/2014/main" id="{2C2F9B28-FDD9-B047-936F-1DE26AECFD6E}"/>
              </a:ext>
            </a:extLst>
          </p:cNvPr>
          <p:cNvSpPr txBox="1">
            <a:spLocks noChangeArrowheads="1"/>
          </p:cNvSpPr>
          <p:nvPr/>
        </p:nvSpPr>
        <p:spPr>
          <a:xfrm>
            <a:off x="525681" y="1403321"/>
            <a:ext cx="11373633" cy="5247933"/>
          </a:xfrm>
          <a:prstGeom prst="rect">
            <a:avLst/>
          </a:prstGeom>
        </p:spPr>
        <p:txBody>
          <a:bodyPr vert="horz" lIns="91440" tIns="45720" rIns="91440" bIns="45720" rtlCol="0">
            <a:no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63550" marR="0" lvl="0" indent="-339725" algn="l" defTabSz="914400" rtl="0" eaLnBrk="1" fontAlgn="auto" latinLnBrk="0" hangingPunct="1">
              <a:lnSpc>
                <a:spcPct val="90000"/>
              </a:lnSpc>
              <a:spcBef>
                <a:spcPts val="1000"/>
              </a:spcBef>
              <a:spcAft>
                <a:spcPts val="0"/>
              </a:spcAft>
              <a:buClr>
                <a:srgbClr val="0000A3"/>
              </a:buClr>
              <a:buSzTx/>
              <a:buFont typeface="Wingdings" charset="2"/>
              <a:buChar char="§"/>
              <a:tabLst/>
              <a:defRPr/>
            </a:pPr>
            <a:r>
              <a:rPr kumimoji="0" lang="en-US" sz="3200" b="0" i="0" u="none" strike="noStrike" kern="1200" cap="none" spc="0" normalizeH="0" baseline="0" noProof="0" dirty="0">
                <a:ln>
                  <a:noFill/>
                </a:ln>
                <a:solidFill>
                  <a:prstClr val="black"/>
                </a:solidFill>
                <a:effectLst/>
                <a:uLnTx/>
                <a:uFillTx/>
                <a:latin typeface="Calibri"/>
                <a:ea typeface="+mn-ea"/>
                <a:cs typeface="+mn-cs"/>
              </a:rPr>
              <a:t>“no frills” protocol: </a:t>
            </a:r>
          </a:p>
          <a:p>
            <a:pPr marL="808038" marR="0" lvl="1" indent="-341313" algn="l" defTabSz="914400" rtl="0" eaLnBrk="1" fontAlgn="auto" latinLnBrk="0" hangingPunct="1">
              <a:lnSpc>
                <a:spcPct val="90000"/>
              </a:lnSpc>
              <a:spcBef>
                <a:spcPts val="1000"/>
              </a:spcBef>
              <a:spcAft>
                <a:spcPts val="0"/>
              </a:spcAft>
              <a:buClr>
                <a:srgbClr val="0000A3"/>
              </a:buClr>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segments may be lost, delivered out of order</a:t>
            </a:r>
          </a:p>
          <a:p>
            <a:pPr marL="808038" marR="0" lvl="1" indent="-341313" algn="l" defTabSz="914400" rtl="0" eaLnBrk="1" fontAlgn="auto" latinLnBrk="0" hangingPunct="1">
              <a:lnSpc>
                <a:spcPct val="90000"/>
              </a:lnSpc>
              <a:spcBef>
                <a:spcPts val="1000"/>
              </a:spcBef>
              <a:spcAft>
                <a:spcPts val="0"/>
              </a:spcAft>
              <a:buClr>
                <a:srgbClr val="0000A3"/>
              </a:buClr>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best effort service: “send and hope for the best”</a:t>
            </a:r>
          </a:p>
          <a:p>
            <a:pPr marL="463550" marR="0" lvl="0" indent="-339725" algn="l" defTabSz="914400" rtl="0" eaLnBrk="1" fontAlgn="auto" latinLnBrk="0" hangingPunct="1">
              <a:lnSpc>
                <a:spcPct val="90000"/>
              </a:lnSpc>
              <a:spcBef>
                <a:spcPts val="1000"/>
              </a:spcBef>
              <a:spcAft>
                <a:spcPts val="0"/>
              </a:spcAft>
              <a:buClr>
                <a:srgbClr val="0000A3"/>
              </a:buClr>
              <a:buSzTx/>
              <a:buFont typeface="Wingdings" charset="2"/>
              <a:buChar char="§"/>
              <a:tabLst/>
              <a:defRPr/>
            </a:pPr>
            <a:r>
              <a:rPr kumimoji="0" lang="en-US" sz="3200" b="0" i="0" u="none" strike="noStrike" kern="1200" cap="none" spc="0" normalizeH="0" baseline="0" noProof="0" dirty="0">
                <a:ln>
                  <a:noFill/>
                </a:ln>
                <a:solidFill>
                  <a:prstClr val="black"/>
                </a:solidFill>
                <a:effectLst/>
                <a:uLnTx/>
                <a:uFillTx/>
                <a:latin typeface="Calibri"/>
                <a:ea typeface="+mn-ea"/>
                <a:cs typeface="+mn-cs"/>
              </a:rPr>
              <a:t>UDP has its plusses:</a:t>
            </a:r>
          </a:p>
          <a:p>
            <a:pPr marL="808038" marR="0" lvl="1" indent="-341313" algn="l" defTabSz="914400" rtl="0" eaLnBrk="1" fontAlgn="auto" latinLnBrk="0" hangingPunct="1">
              <a:lnSpc>
                <a:spcPct val="90000"/>
              </a:lnSpc>
              <a:spcBef>
                <a:spcPts val="1000"/>
              </a:spcBef>
              <a:spcAft>
                <a:spcPts val="0"/>
              </a:spcAft>
              <a:buClr>
                <a:srgbClr val="0000A3"/>
              </a:buClr>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no setup/handshaking needed (no RTT incurred)</a:t>
            </a:r>
          </a:p>
          <a:p>
            <a:pPr marL="808038" marR="0" lvl="1" indent="-341313" algn="l" defTabSz="914400" rtl="0" eaLnBrk="1" fontAlgn="auto" latinLnBrk="0" hangingPunct="1">
              <a:lnSpc>
                <a:spcPct val="90000"/>
              </a:lnSpc>
              <a:spcBef>
                <a:spcPts val="1000"/>
              </a:spcBef>
              <a:spcAft>
                <a:spcPts val="0"/>
              </a:spcAft>
              <a:buClr>
                <a:srgbClr val="0000A3"/>
              </a:buClr>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can function when network service is compromised</a:t>
            </a:r>
          </a:p>
          <a:p>
            <a:pPr marL="808038" marR="0" lvl="1" indent="-341313" algn="l" defTabSz="914400" rtl="0" eaLnBrk="1" fontAlgn="auto" latinLnBrk="0" hangingPunct="1">
              <a:lnSpc>
                <a:spcPct val="90000"/>
              </a:lnSpc>
              <a:spcBef>
                <a:spcPts val="1000"/>
              </a:spcBef>
              <a:spcAft>
                <a:spcPts val="0"/>
              </a:spcAft>
              <a:buClr>
                <a:srgbClr val="0000A3"/>
              </a:buClr>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helps with reliability (checksum)</a:t>
            </a:r>
          </a:p>
          <a:p>
            <a:pPr marL="463550" marR="0" lvl="0" indent="-339725" algn="l" defTabSz="914400" rtl="0" eaLnBrk="1" fontAlgn="auto" latinLnBrk="0" hangingPunct="1">
              <a:lnSpc>
                <a:spcPct val="90000"/>
              </a:lnSpc>
              <a:spcBef>
                <a:spcPts val="1000"/>
              </a:spcBef>
              <a:spcAft>
                <a:spcPts val="0"/>
              </a:spcAft>
              <a:buClr>
                <a:srgbClr val="0000A3"/>
              </a:buClr>
              <a:buSzTx/>
              <a:buFont typeface="Wingdings" charset="2"/>
              <a:buChar char="§"/>
              <a:tabLst/>
              <a:defRPr/>
            </a:pPr>
            <a:r>
              <a:rPr kumimoji="0" lang="en-US" sz="3200" b="0" i="0" u="none" strike="noStrike" kern="1200" cap="none" spc="0" normalizeH="0" baseline="0" noProof="0" dirty="0">
                <a:ln>
                  <a:noFill/>
                </a:ln>
                <a:solidFill>
                  <a:prstClr val="black"/>
                </a:solidFill>
                <a:effectLst/>
                <a:uLnTx/>
                <a:uFillTx/>
                <a:latin typeface="Calibri"/>
                <a:ea typeface="+mn-ea"/>
                <a:cs typeface="+mn-cs"/>
              </a:rPr>
              <a:t>build additional functionality on top of UDP in application layer (e.g., HTTP/3)</a:t>
            </a: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480245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28">
                                            <p:txEl>
                                              <p:pRg st="0" end="0"/>
                                            </p:txEl>
                                          </p:spTgt>
                                        </p:tgtEl>
                                        <p:attrNameLst>
                                          <p:attrName>style.visibility</p:attrName>
                                        </p:attrNameLst>
                                      </p:cBhvr>
                                      <p:to>
                                        <p:strVal val="visible"/>
                                      </p:to>
                                    </p:set>
                                    <p:animEffect transition="in" filter="dissolve">
                                      <p:cBhvr>
                                        <p:cTn id="7" dur="500"/>
                                        <p:tgtEl>
                                          <p:spTgt spid="128">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128">
                                            <p:txEl>
                                              <p:pRg st="1" end="1"/>
                                            </p:txEl>
                                          </p:spTgt>
                                        </p:tgtEl>
                                        <p:attrNameLst>
                                          <p:attrName>style.visibility</p:attrName>
                                        </p:attrNameLst>
                                      </p:cBhvr>
                                      <p:to>
                                        <p:strVal val="visible"/>
                                      </p:to>
                                    </p:set>
                                    <p:animEffect transition="in" filter="dissolve">
                                      <p:cBhvr>
                                        <p:cTn id="10" dur="500"/>
                                        <p:tgtEl>
                                          <p:spTgt spid="128">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128">
                                            <p:txEl>
                                              <p:pRg st="2" end="2"/>
                                            </p:txEl>
                                          </p:spTgt>
                                        </p:tgtEl>
                                        <p:attrNameLst>
                                          <p:attrName>style.visibility</p:attrName>
                                        </p:attrNameLst>
                                      </p:cBhvr>
                                      <p:to>
                                        <p:strVal val="visible"/>
                                      </p:to>
                                    </p:set>
                                    <p:animEffect transition="in" filter="dissolve">
                                      <p:cBhvr>
                                        <p:cTn id="13" dur="500"/>
                                        <p:tgtEl>
                                          <p:spTgt spid="128">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nodeType="clickEffect">
                                  <p:stCondLst>
                                    <p:cond delay="0"/>
                                  </p:stCondLst>
                                  <p:childTnLst>
                                    <p:set>
                                      <p:cBhvr>
                                        <p:cTn id="17" dur="1" fill="hold">
                                          <p:stCondLst>
                                            <p:cond delay="0"/>
                                          </p:stCondLst>
                                        </p:cTn>
                                        <p:tgtEl>
                                          <p:spTgt spid="128">
                                            <p:txEl>
                                              <p:pRg st="3" end="3"/>
                                            </p:txEl>
                                          </p:spTgt>
                                        </p:tgtEl>
                                        <p:attrNameLst>
                                          <p:attrName>style.visibility</p:attrName>
                                        </p:attrNameLst>
                                      </p:cBhvr>
                                      <p:to>
                                        <p:strVal val="visible"/>
                                      </p:to>
                                    </p:set>
                                    <p:animEffect transition="in" filter="dissolve">
                                      <p:cBhvr>
                                        <p:cTn id="18" dur="500"/>
                                        <p:tgtEl>
                                          <p:spTgt spid="128">
                                            <p:txEl>
                                              <p:pRg st="3" end="3"/>
                                            </p:txEl>
                                          </p:spTgt>
                                        </p:tgtEl>
                                      </p:cBhvr>
                                    </p:animEffect>
                                  </p:childTnLst>
                                </p:cTn>
                              </p:par>
                              <p:par>
                                <p:cTn id="19" presetID="9" presetClass="entr" presetSubtype="0" fill="hold" nodeType="withEffect">
                                  <p:stCondLst>
                                    <p:cond delay="0"/>
                                  </p:stCondLst>
                                  <p:childTnLst>
                                    <p:set>
                                      <p:cBhvr>
                                        <p:cTn id="20" dur="1" fill="hold">
                                          <p:stCondLst>
                                            <p:cond delay="0"/>
                                          </p:stCondLst>
                                        </p:cTn>
                                        <p:tgtEl>
                                          <p:spTgt spid="128">
                                            <p:txEl>
                                              <p:pRg st="4" end="4"/>
                                            </p:txEl>
                                          </p:spTgt>
                                        </p:tgtEl>
                                        <p:attrNameLst>
                                          <p:attrName>style.visibility</p:attrName>
                                        </p:attrNameLst>
                                      </p:cBhvr>
                                      <p:to>
                                        <p:strVal val="visible"/>
                                      </p:to>
                                    </p:set>
                                    <p:animEffect transition="in" filter="dissolve">
                                      <p:cBhvr>
                                        <p:cTn id="21" dur="500"/>
                                        <p:tgtEl>
                                          <p:spTgt spid="128">
                                            <p:txEl>
                                              <p:pRg st="4" end="4"/>
                                            </p:txEl>
                                          </p:spTgt>
                                        </p:tgtEl>
                                      </p:cBhvr>
                                    </p:animEffect>
                                  </p:childTnLst>
                                </p:cTn>
                              </p:par>
                              <p:par>
                                <p:cTn id="22" presetID="9" presetClass="entr" presetSubtype="0" fill="hold" nodeType="withEffect">
                                  <p:stCondLst>
                                    <p:cond delay="0"/>
                                  </p:stCondLst>
                                  <p:childTnLst>
                                    <p:set>
                                      <p:cBhvr>
                                        <p:cTn id="23" dur="1" fill="hold">
                                          <p:stCondLst>
                                            <p:cond delay="0"/>
                                          </p:stCondLst>
                                        </p:cTn>
                                        <p:tgtEl>
                                          <p:spTgt spid="128">
                                            <p:txEl>
                                              <p:pRg st="5" end="5"/>
                                            </p:txEl>
                                          </p:spTgt>
                                        </p:tgtEl>
                                        <p:attrNameLst>
                                          <p:attrName>style.visibility</p:attrName>
                                        </p:attrNameLst>
                                      </p:cBhvr>
                                      <p:to>
                                        <p:strVal val="visible"/>
                                      </p:to>
                                    </p:set>
                                    <p:animEffect transition="in" filter="dissolve">
                                      <p:cBhvr>
                                        <p:cTn id="24" dur="500"/>
                                        <p:tgtEl>
                                          <p:spTgt spid="128">
                                            <p:txEl>
                                              <p:pRg st="5" end="5"/>
                                            </p:txEl>
                                          </p:spTgt>
                                        </p:tgtEl>
                                      </p:cBhvr>
                                    </p:animEffect>
                                  </p:childTnLst>
                                </p:cTn>
                              </p:par>
                              <p:par>
                                <p:cTn id="25" presetID="9" presetClass="entr" presetSubtype="0" fill="hold" nodeType="withEffect">
                                  <p:stCondLst>
                                    <p:cond delay="0"/>
                                  </p:stCondLst>
                                  <p:childTnLst>
                                    <p:set>
                                      <p:cBhvr>
                                        <p:cTn id="26" dur="1" fill="hold">
                                          <p:stCondLst>
                                            <p:cond delay="0"/>
                                          </p:stCondLst>
                                        </p:cTn>
                                        <p:tgtEl>
                                          <p:spTgt spid="128">
                                            <p:txEl>
                                              <p:pRg st="6" end="6"/>
                                            </p:txEl>
                                          </p:spTgt>
                                        </p:tgtEl>
                                        <p:attrNameLst>
                                          <p:attrName>style.visibility</p:attrName>
                                        </p:attrNameLst>
                                      </p:cBhvr>
                                      <p:to>
                                        <p:strVal val="visible"/>
                                      </p:to>
                                    </p:set>
                                    <p:animEffect transition="in" filter="dissolve">
                                      <p:cBhvr>
                                        <p:cTn id="27" dur="500"/>
                                        <p:tgtEl>
                                          <p:spTgt spid="128">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128">
                                            <p:txEl>
                                              <p:pRg st="7" end="7"/>
                                            </p:txEl>
                                          </p:spTgt>
                                        </p:tgtEl>
                                        <p:attrNameLst>
                                          <p:attrName>style.visibility</p:attrName>
                                        </p:attrNameLst>
                                      </p:cBhvr>
                                      <p:to>
                                        <p:strVal val="visible"/>
                                      </p:to>
                                    </p:set>
                                    <p:animEffect transition="in" filter="dissolve">
                                      <p:cBhvr>
                                        <p:cTn id="32" dur="500"/>
                                        <p:tgtEl>
                                          <p:spTgt spid="128">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732"/>
        <p:cNvGrpSpPr/>
        <p:nvPr/>
      </p:nvGrpSpPr>
      <p:grpSpPr>
        <a:xfrm>
          <a:off x="0" y="0"/>
          <a:ext cx="0" cy="0"/>
          <a:chOff x="0" y="0"/>
          <a:chExt cx="0" cy="0"/>
        </a:xfrm>
      </p:grpSpPr>
      <p:sp>
        <p:nvSpPr>
          <p:cNvPr id="733" name="Google Shape;733;p17"/>
          <p:cNvSpPr txBox="1">
            <a:spLocks noGrp="1"/>
          </p:cNvSpPr>
          <p:nvPr>
            <p:ph type="title"/>
          </p:nvPr>
        </p:nvSpPr>
        <p:spPr>
          <a:xfrm>
            <a:off x="2209800" y="609600"/>
            <a:ext cx="7772400" cy="1143000"/>
          </a:xfrm>
          <a:prstGeom prst="rect">
            <a:avLst/>
          </a:prstGeom>
          <a:noFill/>
          <a:ln>
            <a:noFill/>
          </a:ln>
        </p:spPr>
        <p:txBody>
          <a:bodyPr spcFirstLastPara="1" vert="horz" wrap="square" lIns="91425" tIns="45700" rIns="91425" bIns="45700" rtlCol="0" anchor="ctr" anchorCtr="0">
            <a:noAutofit/>
          </a:bodyPr>
          <a:lstStyle/>
          <a:p>
            <a:r>
              <a:rPr lang="en-US"/>
              <a:t>Error Detection</a:t>
            </a:r>
            <a:endParaRPr/>
          </a:p>
        </p:txBody>
      </p:sp>
      <p:sp>
        <p:nvSpPr>
          <p:cNvPr id="734" name="Google Shape;734;p17"/>
          <p:cNvSpPr txBox="1">
            <a:spLocks noGrp="1"/>
          </p:cNvSpPr>
          <p:nvPr>
            <p:ph type="body" idx="1"/>
          </p:nvPr>
        </p:nvSpPr>
        <p:spPr>
          <a:xfrm>
            <a:off x="1855858" y="1887431"/>
            <a:ext cx="8782205" cy="4595011"/>
          </a:xfrm>
          <a:prstGeom prst="rect">
            <a:avLst/>
          </a:prstGeom>
          <a:noFill/>
          <a:ln>
            <a:noFill/>
          </a:ln>
        </p:spPr>
        <p:txBody>
          <a:bodyPr spcFirstLastPara="1" vert="horz" wrap="square" lIns="91425" tIns="45700" rIns="91425" bIns="45700" rtlCol="0" anchor="t" anchorCtr="0">
            <a:normAutofit/>
          </a:bodyPr>
          <a:lstStyle/>
          <a:p>
            <a:pPr marL="342900">
              <a:spcBef>
                <a:spcPts val="0"/>
              </a:spcBef>
              <a:buFont typeface="Arial"/>
              <a:buChar char="•"/>
            </a:pPr>
            <a:r>
              <a:rPr lang="en-US" sz="1800" dirty="0">
                <a:latin typeface="Arial"/>
                <a:ea typeface="Arial"/>
                <a:cs typeface="Arial"/>
                <a:sym typeface="Arial"/>
              </a:rPr>
              <a:t>EDC= Error Detection and Correction bits (redundancy)</a:t>
            </a:r>
            <a:endParaRPr dirty="0"/>
          </a:p>
          <a:p>
            <a:pPr marL="342900">
              <a:buFont typeface="Arial"/>
              <a:buChar char="•"/>
            </a:pPr>
            <a:r>
              <a:rPr lang="en-US" sz="1800" dirty="0">
                <a:latin typeface="Arial"/>
                <a:ea typeface="Arial"/>
                <a:cs typeface="Arial"/>
                <a:sym typeface="Arial"/>
              </a:rPr>
              <a:t>D    = Data protected by error checking, may include header fields </a:t>
            </a:r>
            <a:br>
              <a:rPr lang="en-US" sz="1800" dirty="0">
                <a:latin typeface="Arial"/>
                <a:ea typeface="Arial"/>
                <a:cs typeface="Arial"/>
                <a:sym typeface="Arial"/>
              </a:rPr>
            </a:br>
            <a:endParaRPr sz="1800" dirty="0">
              <a:latin typeface="Arial"/>
              <a:ea typeface="Arial"/>
              <a:cs typeface="Arial"/>
              <a:sym typeface="Arial"/>
            </a:endParaRPr>
          </a:p>
          <a:p>
            <a:pPr marL="342900" indent="-228600">
              <a:buNone/>
            </a:pPr>
            <a:endParaRPr sz="1800" dirty="0">
              <a:latin typeface="Arial"/>
              <a:ea typeface="Arial"/>
              <a:cs typeface="Arial"/>
              <a:sym typeface="Arial"/>
            </a:endParaRPr>
          </a:p>
          <a:p>
            <a:pPr marL="342900" indent="-228600">
              <a:buNone/>
            </a:pPr>
            <a:endParaRPr sz="1800" dirty="0">
              <a:latin typeface="Arial"/>
              <a:ea typeface="Arial"/>
              <a:cs typeface="Arial"/>
              <a:sym typeface="Arial"/>
            </a:endParaRPr>
          </a:p>
          <a:p>
            <a:pPr marL="342900" indent="-228600">
              <a:buNone/>
            </a:pPr>
            <a:endParaRPr sz="1800" dirty="0">
              <a:latin typeface="Arial"/>
              <a:ea typeface="Arial"/>
              <a:cs typeface="Arial"/>
              <a:sym typeface="Arial"/>
            </a:endParaRPr>
          </a:p>
          <a:p>
            <a:pPr marL="342900" indent="-228600">
              <a:buNone/>
            </a:pPr>
            <a:endParaRPr lang="en-US" sz="1800" dirty="0">
              <a:latin typeface="Arial"/>
              <a:ea typeface="Arial"/>
              <a:cs typeface="Arial"/>
              <a:sym typeface="Arial"/>
            </a:endParaRPr>
          </a:p>
          <a:p>
            <a:pPr marL="342900" indent="-228600">
              <a:buNone/>
            </a:pPr>
            <a:endParaRPr lang="en-US" sz="1800" dirty="0">
              <a:latin typeface="Arial"/>
              <a:ea typeface="Arial"/>
              <a:cs typeface="Arial"/>
              <a:sym typeface="Arial"/>
            </a:endParaRPr>
          </a:p>
          <a:p>
            <a:pPr marL="342900" indent="-228600">
              <a:buNone/>
            </a:pPr>
            <a:endParaRPr sz="1800" dirty="0">
              <a:latin typeface="Arial"/>
              <a:ea typeface="Arial"/>
              <a:cs typeface="Arial"/>
              <a:sym typeface="Arial"/>
            </a:endParaRPr>
          </a:p>
          <a:p>
            <a:pPr marL="342900" indent="-228600">
              <a:buNone/>
            </a:pPr>
            <a:endParaRPr sz="1800" dirty="0">
              <a:latin typeface="Arial"/>
              <a:ea typeface="Arial"/>
              <a:cs typeface="Arial"/>
              <a:sym typeface="Arial"/>
            </a:endParaRPr>
          </a:p>
          <a:p>
            <a:pPr marL="342900" indent="-228600">
              <a:buNone/>
            </a:pPr>
            <a:endParaRPr sz="1800" dirty="0">
              <a:latin typeface="Arial"/>
              <a:ea typeface="Arial"/>
              <a:cs typeface="Arial"/>
              <a:sym typeface="Arial"/>
            </a:endParaRPr>
          </a:p>
          <a:p>
            <a:pPr marL="342900">
              <a:buFont typeface="Arial"/>
              <a:buChar char="•"/>
            </a:pPr>
            <a:r>
              <a:rPr lang="en-US" sz="1800" dirty="0">
                <a:latin typeface="Arial"/>
                <a:ea typeface="Arial"/>
                <a:cs typeface="Arial"/>
                <a:sym typeface="Arial"/>
              </a:rPr>
              <a:t> Error detection not 100% reliable!</a:t>
            </a:r>
            <a:endParaRPr dirty="0"/>
          </a:p>
          <a:p>
            <a:pPr marL="742950" lvl="1" indent="-285750">
              <a:buFont typeface="Arial"/>
              <a:buChar char="•"/>
            </a:pPr>
            <a:r>
              <a:rPr lang="en-US" sz="1800" dirty="0">
                <a:latin typeface="Arial"/>
                <a:ea typeface="Arial"/>
                <a:cs typeface="Arial"/>
                <a:sym typeface="Arial"/>
              </a:rPr>
              <a:t> protocol may miss some errors, but rarely</a:t>
            </a:r>
            <a:endParaRPr dirty="0"/>
          </a:p>
          <a:p>
            <a:pPr marL="742950" lvl="1" indent="-285750">
              <a:buFont typeface="Arial"/>
              <a:buChar char="•"/>
            </a:pPr>
            <a:r>
              <a:rPr lang="en-US" sz="1800" dirty="0">
                <a:latin typeface="Arial"/>
                <a:ea typeface="Arial"/>
                <a:cs typeface="Arial"/>
                <a:sym typeface="Arial"/>
              </a:rPr>
              <a:t> larger EDC field yields better detection and correction</a:t>
            </a:r>
            <a:endParaRPr dirty="0"/>
          </a:p>
          <a:p>
            <a:pPr marL="342900" indent="-165100">
              <a:spcBef>
                <a:spcPts val="560"/>
              </a:spcBef>
              <a:buSzPts val="2800"/>
              <a:buNone/>
            </a:pPr>
            <a:endParaRPr dirty="0"/>
          </a:p>
          <a:p>
            <a:pPr marL="342900" indent="-165100">
              <a:spcBef>
                <a:spcPts val="560"/>
              </a:spcBef>
              <a:buSzPts val="2800"/>
              <a:buNone/>
            </a:pPr>
            <a:endParaRPr dirty="0"/>
          </a:p>
        </p:txBody>
      </p:sp>
      <p:pic>
        <p:nvPicPr>
          <p:cNvPr id="735" name="Google Shape;735;p17" descr="521 Error Detection"/>
          <p:cNvPicPr preferRelativeResize="0"/>
          <p:nvPr/>
        </p:nvPicPr>
        <p:blipFill rotWithShape="1">
          <a:blip r:embed="rId3">
            <a:alphaModFix/>
          </a:blip>
          <a:srcRect/>
          <a:stretch/>
        </p:blipFill>
        <p:spPr>
          <a:xfrm>
            <a:off x="2100358" y="2744517"/>
            <a:ext cx="3939398" cy="2160493"/>
          </a:xfrm>
          <a:prstGeom prst="rect">
            <a:avLst/>
          </a:prstGeom>
          <a:noFill/>
          <a:ln>
            <a:noFill/>
          </a:ln>
        </p:spPr>
      </p:pic>
      <p:sp>
        <p:nvSpPr>
          <p:cNvPr id="736" name="Google Shape;736;p17"/>
          <p:cNvSpPr/>
          <p:nvPr/>
        </p:nvSpPr>
        <p:spPr>
          <a:xfrm>
            <a:off x="6737241" y="3421857"/>
            <a:ext cx="2407444" cy="382191"/>
          </a:xfrm>
          <a:prstGeom prst="rect">
            <a:avLst/>
          </a:prstGeom>
          <a:solidFill>
            <a:schemeClr val="lt1"/>
          </a:solidFill>
          <a:ln w="25400" cap="flat" cmpd="sng">
            <a:solidFill>
              <a:schemeClr val="dk1"/>
            </a:solidFill>
            <a:prstDash val="solid"/>
            <a:round/>
            <a:headEnd type="none" w="sm" len="sm"/>
            <a:tailEnd type="none" w="sm" len="sm"/>
          </a:ln>
          <a:effectLst>
            <a:outerShdw blurRad="50800" dist="38100" dir="18900000" algn="bl" rotWithShape="0">
              <a:srgbClr val="000000">
                <a:alpha val="40000"/>
              </a:srgbClr>
            </a:outerShdw>
          </a:effectLst>
        </p:spPr>
        <p:txBody>
          <a:bodyPr spcFirstLastPara="1" wrap="square" lIns="91425" tIns="45700" rIns="91425" bIns="45700" anchor="ctr" anchorCtr="0">
            <a:noAutofit/>
          </a:bodyPr>
          <a:lstStyle/>
          <a:p>
            <a:pPr algn="ctr"/>
            <a:endParaRPr>
              <a:solidFill>
                <a:schemeClr val="lt1"/>
              </a:solidFill>
              <a:latin typeface="Times New Roman"/>
              <a:ea typeface="Times New Roman"/>
              <a:cs typeface="Times New Roman"/>
              <a:sym typeface="Times New Roman"/>
            </a:endParaRPr>
          </a:p>
        </p:txBody>
      </p:sp>
      <p:sp>
        <p:nvSpPr>
          <p:cNvPr id="737" name="Google Shape;737;p17"/>
          <p:cNvSpPr txBox="1"/>
          <p:nvPr/>
        </p:nvSpPr>
        <p:spPr>
          <a:xfrm>
            <a:off x="6776532" y="3429000"/>
            <a:ext cx="2056973" cy="369332"/>
          </a:xfrm>
          <a:prstGeom prst="rect">
            <a:avLst/>
          </a:prstGeom>
          <a:noFill/>
          <a:ln>
            <a:noFill/>
          </a:ln>
        </p:spPr>
        <p:txBody>
          <a:bodyPr spcFirstLastPara="1" wrap="square" lIns="91425" tIns="45700" rIns="91425" bIns="45700" anchor="t" anchorCtr="0">
            <a:spAutoFit/>
          </a:bodyPr>
          <a:lstStyle/>
          <a:p>
            <a:r>
              <a:rPr lang="en-US">
                <a:solidFill>
                  <a:schemeClr val="dk1"/>
                </a:solidFill>
                <a:latin typeface="Times New Roman"/>
                <a:ea typeface="Times New Roman"/>
                <a:cs typeface="Times New Roman"/>
                <a:sym typeface="Times New Roman"/>
              </a:rPr>
              <a:t>0111000110101011</a:t>
            </a:r>
            <a:endParaRPr/>
          </a:p>
        </p:txBody>
      </p:sp>
      <p:cxnSp>
        <p:nvCxnSpPr>
          <p:cNvPr id="738" name="Google Shape;738;p17"/>
          <p:cNvCxnSpPr/>
          <p:nvPr/>
        </p:nvCxnSpPr>
        <p:spPr>
          <a:xfrm>
            <a:off x="6716753" y="4040832"/>
            <a:ext cx="2077615" cy="0"/>
          </a:xfrm>
          <a:prstGeom prst="straightConnector1">
            <a:avLst/>
          </a:prstGeom>
          <a:noFill/>
          <a:ln w="22225" cap="flat" cmpd="sng">
            <a:solidFill>
              <a:schemeClr val="dk1"/>
            </a:solidFill>
            <a:prstDash val="solid"/>
            <a:round/>
            <a:headEnd type="triangle" w="med" len="med"/>
            <a:tailEnd type="triangle" w="med" len="med"/>
          </a:ln>
        </p:spPr>
      </p:cxnSp>
      <p:cxnSp>
        <p:nvCxnSpPr>
          <p:cNvPr id="739" name="Google Shape;739;p17"/>
          <p:cNvCxnSpPr/>
          <p:nvPr/>
        </p:nvCxnSpPr>
        <p:spPr>
          <a:xfrm>
            <a:off x="8804144" y="3947232"/>
            <a:ext cx="0" cy="187200"/>
          </a:xfrm>
          <a:prstGeom prst="straightConnector1">
            <a:avLst/>
          </a:prstGeom>
          <a:noFill/>
          <a:ln w="9525" cap="flat" cmpd="sng">
            <a:solidFill>
              <a:schemeClr val="dk1"/>
            </a:solidFill>
            <a:prstDash val="solid"/>
            <a:round/>
            <a:headEnd type="none" w="sm" len="sm"/>
            <a:tailEnd type="none" w="sm" len="sm"/>
          </a:ln>
        </p:spPr>
      </p:cxnSp>
      <p:cxnSp>
        <p:nvCxnSpPr>
          <p:cNvPr id="740" name="Google Shape;740;p17"/>
          <p:cNvCxnSpPr/>
          <p:nvPr/>
        </p:nvCxnSpPr>
        <p:spPr>
          <a:xfrm>
            <a:off x="6722798" y="3944832"/>
            <a:ext cx="0" cy="187200"/>
          </a:xfrm>
          <a:prstGeom prst="straightConnector1">
            <a:avLst/>
          </a:prstGeom>
          <a:noFill/>
          <a:ln w="9525" cap="flat" cmpd="sng">
            <a:solidFill>
              <a:schemeClr val="dk1"/>
            </a:solidFill>
            <a:prstDash val="solid"/>
            <a:round/>
            <a:headEnd type="none" w="sm" len="sm"/>
            <a:tailEnd type="none" w="sm" len="sm"/>
          </a:ln>
        </p:spPr>
      </p:cxnSp>
      <p:cxnSp>
        <p:nvCxnSpPr>
          <p:cNvPr id="741" name="Google Shape;741;p17"/>
          <p:cNvCxnSpPr/>
          <p:nvPr/>
        </p:nvCxnSpPr>
        <p:spPr>
          <a:xfrm>
            <a:off x="8806859" y="3423554"/>
            <a:ext cx="0" cy="387246"/>
          </a:xfrm>
          <a:prstGeom prst="straightConnector1">
            <a:avLst/>
          </a:prstGeom>
          <a:noFill/>
          <a:ln w="12700" cap="flat" cmpd="sng">
            <a:solidFill>
              <a:schemeClr val="dk1"/>
            </a:solidFill>
            <a:prstDash val="solid"/>
            <a:round/>
            <a:headEnd type="none" w="sm" len="sm"/>
            <a:tailEnd type="none" w="sm" len="sm"/>
          </a:ln>
        </p:spPr>
      </p:cxnSp>
      <p:sp>
        <p:nvSpPr>
          <p:cNvPr id="742" name="Google Shape;742;p17"/>
          <p:cNvSpPr txBox="1"/>
          <p:nvPr/>
        </p:nvSpPr>
        <p:spPr>
          <a:xfrm>
            <a:off x="7149251" y="3880868"/>
            <a:ext cx="1354981" cy="344710"/>
          </a:xfrm>
          <a:prstGeom prst="rect">
            <a:avLst/>
          </a:prstGeom>
          <a:solidFill>
            <a:schemeClr val="lt1"/>
          </a:solidFill>
          <a:ln>
            <a:noFill/>
          </a:ln>
        </p:spPr>
        <p:txBody>
          <a:bodyPr spcFirstLastPara="1" wrap="square" lIns="91425" tIns="45700" rIns="91425" bIns="45700" anchor="t" anchorCtr="0">
            <a:spAutoFit/>
          </a:bodyPr>
          <a:lstStyle/>
          <a:p>
            <a:pPr>
              <a:lnSpc>
                <a:spcPct val="80000"/>
              </a:lnSpc>
            </a:pPr>
            <a:r>
              <a:rPr lang="en-US" sz="2000" dirty="0">
                <a:solidFill>
                  <a:schemeClr val="dk1"/>
                </a:solidFill>
                <a:latin typeface="Times New Roman"/>
                <a:ea typeface="Times New Roman"/>
                <a:cs typeface="Times New Roman"/>
                <a:sym typeface="Times New Roman"/>
              </a:rPr>
              <a:t>d data bits</a:t>
            </a:r>
            <a:endParaRPr dirty="0"/>
          </a:p>
        </p:txBody>
      </p:sp>
      <p:grpSp>
        <p:nvGrpSpPr>
          <p:cNvPr id="743" name="Google Shape;743;p17"/>
          <p:cNvGrpSpPr/>
          <p:nvPr/>
        </p:nvGrpSpPr>
        <p:grpSpPr>
          <a:xfrm>
            <a:off x="8627220" y="3429001"/>
            <a:ext cx="1354981" cy="1179633"/>
            <a:chOff x="2872938" y="2669786"/>
            <a:chExt cx="1354981" cy="1179633"/>
          </a:xfrm>
        </p:grpSpPr>
        <p:sp>
          <p:nvSpPr>
            <p:cNvPr id="744" name="Google Shape;744;p17"/>
            <p:cNvSpPr txBox="1"/>
            <p:nvPr/>
          </p:nvSpPr>
          <p:spPr>
            <a:xfrm>
              <a:off x="3093089" y="2669786"/>
              <a:ext cx="301686" cy="369332"/>
            </a:xfrm>
            <a:prstGeom prst="rect">
              <a:avLst/>
            </a:prstGeom>
            <a:noFill/>
            <a:ln>
              <a:noFill/>
            </a:ln>
          </p:spPr>
          <p:txBody>
            <a:bodyPr spcFirstLastPara="1" wrap="square" lIns="91425" tIns="45700" rIns="91425" bIns="45700" anchor="t" anchorCtr="0">
              <a:spAutoFit/>
            </a:bodyPr>
            <a:lstStyle/>
            <a:p>
              <a:r>
                <a:rPr lang="en-US">
                  <a:solidFill>
                    <a:schemeClr val="dk1"/>
                  </a:solidFill>
                  <a:latin typeface="Times New Roman"/>
                  <a:ea typeface="Times New Roman"/>
                  <a:cs typeface="Times New Roman"/>
                  <a:sym typeface="Times New Roman"/>
                </a:rPr>
                <a:t>1</a:t>
              </a:r>
              <a:endParaRPr/>
            </a:p>
          </p:txBody>
        </p:sp>
        <p:sp>
          <p:nvSpPr>
            <p:cNvPr id="745" name="Google Shape;745;p17"/>
            <p:cNvSpPr txBox="1"/>
            <p:nvPr/>
          </p:nvSpPr>
          <p:spPr>
            <a:xfrm>
              <a:off x="2872938" y="3510865"/>
              <a:ext cx="1354981" cy="338554"/>
            </a:xfrm>
            <a:prstGeom prst="rect">
              <a:avLst/>
            </a:prstGeom>
            <a:solidFill>
              <a:schemeClr val="lt1"/>
            </a:solidFill>
            <a:ln>
              <a:noFill/>
            </a:ln>
          </p:spPr>
          <p:txBody>
            <a:bodyPr spcFirstLastPara="1" wrap="square" lIns="91425" tIns="45700" rIns="91425" bIns="45700" anchor="t" anchorCtr="0">
              <a:spAutoFit/>
            </a:bodyPr>
            <a:lstStyle/>
            <a:p>
              <a:pPr>
                <a:lnSpc>
                  <a:spcPct val="80000"/>
                </a:lnSpc>
              </a:pPr>
              <a:r>
                <a:rPr lang="en-US" sz="2000">
                  <a:solidFill>
                    <a:schemeClr val="dk1"/>
                  </a:solidFill>
                  <a:latin typeface="Times New Roman"/>
                  <a:ea typeface="Times New Roman"/>
                  <a:cs typeface="Times New Roman"/>
                  <a:sym typeface="Times New Roman"/>
                </a:rPr>
                <a:t>EDC</a:t>
              </a:r>
              <a:endParaRPr/>
            </a:p>
          </p:txBody>
        </p:sp>
        <p:cxnSp>
          <p:nvCxnSpPr>
            <p:cNvPr id="746" name="Google Shape;746;p17"/>
            <p:cNvCxnSpPr/>
            <p:nvPr/>
          </p:nvCxnSpPr>
          <p:spPr>
            <a:xfrm>
              <a:off x="3232735" y="3060827"/>
              <a:ext cx="0" cy="424721"/>
            </a:xfrm>
            <a:prstGeom prst="straightConnector1">
              <a:avLst/>
            </a:prstGeom>
            <a:noFill/>
            <a:ln w="12700" cap="flat" cmpd="sng">
              <a:solidFill>
                <a:schemeClr val="dk1"/>
              </a:solidFill>
              <a:prstDash val="solid"/>
              <a:round/>
              <a:headEnd type="none" w="sm" len="sm"/>
              <a:tailEnd type="none" w="sm" len="sm"/>
            </a:ln>
          </p:spPr>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3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3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3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3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4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4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4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751"/>
        <p:cNvGrpSpPr/>
        <p:nvPr/>
      </p:nvGrpSpPr>
      <p:grpSpPr>
        <a:xfrm>
          <a:off x="0" y="0"/>
          <a:ext cx="0" cy="0"/>
          <a:chOff x="0" y="0"/>
          <a:chExt cx="0" cy="0"/>
        </a:xfrm>
      </p:grpSpPr>
      <p:sp>
        <p:nvSpPr>
          <p:cNvPr id="752" name="Google Shape;752;p18"/>
          <p:cNvSpPr txBox="1"/>
          <p:nvPr/>
        </p:nvSpPr>
        <p:spPr>
          <a:xfrm>
            <a:off x="3813574" y="1071563"/>
            <a:ext cx="3750469" cy="600164"/>
          </a:xfrm>
          <a:prstGeom prst="rect">
            <a:avLst/>
          </a:prstGeom>
          <a:noFill/>
          <a:ln>
            <a:noFill/>
          </a:ln>
        </p:spPr>
        <p:txBody>
          <a:bodyPr spcFirstLastPara="1" wrap="square" lIns="91425" tIns="45700" rIns="91425" bIns="45700" anchor="t" anchorCtr="0">
            <a:spAutoFit/>
          </a:bodyPr>
          <a:lstStyle/>
          <a:p>
            <a:pPr>
              <a:buClr>
                <a:schemeClr val="dk1"/>
              </a:buClr>
              <a:buSzPts val="3300"/>
            </a:pPr>
            <a:endParaRPr sz="3300">
              <a:solidFill>
                <a:schemeClr val="dk1"/>
              </a:solidFill>
              <a:latin typeface="Times New Roman"/>
              <a:ea typeface="Times New Roman"/>
              <a:cs typeface="Times New Roman"/>
              <a:sym typeface="Times New Roman"/>
            </a:endParaRPr>
          </a:p>
        </p:txBody>
      </p:sp>
      <p:sp>
        <p:nvSpPr>
          <p:cNvPr id="753" name="Google Shape;753;p18"/>
          <p:cNvSpPr txBox="1"/>
          <p:nvPr/>
        </p:nvSpPr>
        <p:spPr>
          <a:xfrm>
            <a:off x="3350246" y="627348"/>
            <a:ext cx="5702063" cy="707886"/>
          </a:xfrm>
          <a:prstGeom prst="rect">
            <a:avLst/>
          </a:prstGeom>
          <a:noFill/>
          <a:ln>
            <a:noFill/>
          </a:ln>
        </p:spPr>
        <p:txBody>
          <a:bodyPr spcFirstLastPara="1" wrap="square" lIns="91425" tIns="45700" rIns="91425" bIns="45700" anchor="t" anchorCtr="0">
            <a:spAutoFit/>
          </a:bodyPr>
          <a:lstStyle/>
          <a:p>
            <a:pPr>
              <a:buClr>
                <a:schemeClr val="accent2"/>
              </a:buClr>
              <a:buSzPts val="4000"/>
            </a:pPr>
            <a:r>
              <a:rPr lang="en-US" sz="4000">
                <a:solidFill>
                  <a:schemeClr val="accent2"/>
                </a:solidFill>
                <a:latin typeface="Times New Roman"/>
                <a:ea typeface="Times New Roman"/>
                <a:cs typeface="Times New Roman"/>
                <a:sym typeface="Times New Roman"/>
              </a:rPr>
              <a:t>Two-Dimensional Parity</a:t>
            </a:r>
            <a:endParaRPr/>
          </a:p>
        </p:txBody>
      </p:sp>
      <p:sp>
        <p:nvSpPr>
          <p:cNvPr id="754" name="Google Shape;754;p18"/>
          <p:cNvSpPr txBox="1"/>
          <p:nvPr/>
        </p:nvSpPr>
        <p:spPr>
          <a:xfrm>
            <a:off x="1839638" y="1643063"/>
            <a:ext cx="6685023" cy="830997"/>
          </a:xfrm>
          <a:prstGeom prst="rect">
            <a:avLst/>
          </a:prstGeom>
          <a:noFill/>
          <a:ln>
            <a:noFill/>
          </a:ln>
        </p:spPr>
        <p:txBody>
          <a:bodyPr spcFirstLastPara="1" wrap="square" lIns="91425" tIns="45700" rIns="91425" bIns="45700" anchor="t" anchorCtr="0">
            <a:spAutoFit/>
          </a:bodyPr>
          <a:lstStyle/>
          <a:p>
            <a:pPr marL="257175" indent="-257175">
              <a:buClr>
                <a:schemeClr val="dk1"/>
              </a:buClr>
              <a:buSzPts val="2400"/>
              <a:buFont typeface="Arial"/>
              <a:buChar char="•"/>
            </a:pPr>
            <a:r>
              <a:rPr lang="en-US" sz="2400">
                <a:solidFill>
                  <a:schemeClr val="dk1"/>
                </a:solidFill>
                <a:latin typeface="Arial"/>
                <a:ea typeface="Arial"/>
                <a:cs typeface="Arial"/>
                <a:sym typeface="Arial"/>
              </a:rPr>
              <a:t>Row parity &amp; column parity (even parity)</a:t>
            </a:r>
            <a:endParaRPr/>
          </a:p>
          <a:p>
            <a:pPr marL="257175" indent="-257175">
              <a:buClr>
                <a:schemeClr val="dk1"/>
              </a:buClr>
              <a:buSzPts val="2400"/>
              <a:buFont typeface="Arial"/>
              <a:buChar char="•"/>
            </a:pPr>
            <a:r>
              <a:rPr lang="en-US" sz="2400">
                <a:solidFill>
                  <a:schemeClr val="dk1"/>
                </a:solidFill>
                <a:latin typeface="Arial"/>
                <a:ea typeface="Arial"/>
                <a:cs typeface="Arial"/>
                <a:sym typeface="Arial"/>
              </a:rPr>
              <a:t>detect and </a:t>
            </a:r>
            <a:r>
              <a:rPr lang="en-US" sz="2400" b="1">
                <a:solidFill>
                  <a:schemeClr val="dk1"/>
                </a:solidFill>
                <a:latin typeface="Arial"/>
                <a:ea typeface="Arial"/>
                <a:cs typeface="Arial"/>
                <a:sym typeface="Arial"/>
              </a:rPr>
              <a:t>correct</a:t>
            </a:r>
            <a:r>
              <a:rPr lang="en-US" sz="2400">
                <a:solidFill>
                  <a:schemeClr val="dk1"/>
                </a:solidFill>
                <a:latin typeface="Arial"/>
                <a:ea typeface="Arial"/>
                <a:cs typeface="Arial"/>
                <a:sym typeface="Arial"/>
              </a:rPr>
              <a:t> single bit errors</a:t>
            </a:r>
            <a:endParaRPr/>
          </a:p>
        </p:txBody>
      </p:sp>
      <p:pic>
        <p:nvPicPr>
          <p:cNvPr id="755" name="Google Shape;755;p18" descr="Two-dimension Parity Check to detect error"/>
          <p:cNvPicPr preferRelativeResize="0"/>
          <p:nvPr/>
        </p:nvPicPr>
        <p:blipFill rotWithShape="1">
          <a:blip r:embed="rId3">
            <a:alphaModFix/>
          </a:blip>
          <a:srcRect/>
          <a:stretch/>
        </p:blipFill>
        <p:spPr>
          <a:xfrm>
            <a:off x="1883419" y="3441992"/>
            <a:ext cx="5524294" cy="3206290"/>
          </a:xfrm>
          <a:prstGeom prst="rect">
            <a:avLst/>
          </a:prstGeom>
          <a:noFill/>
          <a:ln>
            <a:noFill/>
          </a:ln>
        </p:spPr>
      </p:pic>
      <p:grpSp>
        <p:nvGrpSpPr>
          <p:cNvPr id="756" name="Google Shape;756;p18"/>
          <p:cNvGrpSpPr/>
          <p:nvPr/>
        </p:nvGrpSpPr>
        <p:grpSpPr>
          <a:xfrm>
            <a:off x="6815224" y="1643062"/>
            <a:ext cx="3683372" cy="2362142"/>
            <a:chOff x="7427845" y="2584175"/>
            <a:chExt cx="3683372" cy="2362142"/>
          </a:xfrm>
        </p:grpSpPr>
        <p:grpSp>
          <p:nvGrpSpPr>
            <p:cNvPr id="757" name="Google Shape;757;p18"/>
            <p:cNvGrpSpPr/>
            <p:nvPr/>
          </p:nvGrpSpPr>
          <p:grpSpPr>
            <a:xfrm>
              <a:off x="8263305" y="2908577"/>
              <a:ext cx="697811" cy="1261499"/>
              <a:chOff x="6586330" y="2915478"/>
              <a:chExt cx="697811" cy="1261499"/>
            </a:xfrm>
          </p:grpSpPr>
          <p:sp>
            <p:nvSpPr>
              <p:cNvPr id="758" name="Google Shape;758;p18"/>
              <p:cNvSpPr txBox="1"/>
              <p:nvPr/>
            </p:nvSpPr>
            <p:spPr>
              <a:xfrm>
                <a:off x="6586330" y="2915478"/>
                <a:ext cx="535724" cy="400110"/>
              </a:xfrm>
              <a:prstGeom prst="rect">
                <a:avLst/>
              </a:prstGeom>
              <a:noFill/>
              <a:ln>
                <a:noFill/>
              </a:ln>
            </p:spPr>
            <p:txBody>
              <a:bodyPr spcFirstLastPara="1" wrap="square" lIns="91425" tIns="45700" rIns="91425" bIns="45700" anchor="t" anchorCtr="0">
                <a:spAutoFit/>
              </a:bodyPr>
              <a:lstStyle/>
              <a:p>
                <a:r>
                  <a:rPr lang="en-US" sz="2000">
                    <a:solidFill>
                      <a:schemeClr val="dk1"/>
                    </a:solidFill>
                    <a:latin typeface="Times New Roman"/>
                    <a:ea typeface="Times New Roman"/>
                    <a:cs typeface="Times New Roman"/>
                    <a:sym typeface="Times New Roman"/>
                  </a:rPr>
                  <a:t>d</a:t>
                </a:r>
                <a:r>
                  <a:rPr lang="en-US" sz="2000" baseline="-25000">
                    <a:solidFill>
                      <a:schemeClr val="dk1"/>
                    </a:solidFill>
                    <a:latin typeface="Times New Roman"/>
                    <a:ea typeface="Times New Roman"/>
                    <a:cs typeface="Times New Roman"/>
                    <a:sym typeface="Times New Roman"/>
                  </a:rPr>
                  <a:t>1,1</a:t>
                </a:r>
                <a:endParaRPr/>
              </a:p>
            </p:txBody>
          </p:sp>
          <p:sp>
            <p:nvSpPr>
              <p:cNvPr id="759" name="Google Shape;759;p18"/>
              <p:cNvSpPr txBox="1"/>
              <p:nvPr/>
            </p:nvSpPr>
            <p:spPr>
              <a:xfrm>
                <a:off x="6588401" y="3213650"/>
                <a:ext cx="695740" cy="400110"/>
              </a:xfrm>
              <a:prstGeom prst="rect">
                <a:avLst/>
              </a:prstGeom>
              <a:noFill/>
              <a:ln>
                <a:noFill/>
              </a:ln>
            </p:spPr>
            <p:txBody>
              <a:bodyPr spcFirstLastPara="1" wrap="square" lIns="91425" tIns="45700" rIns="91425" bIns="45700" anchor="t" anchorCtr="0">
                <a:spAutoFit/>
              </a:bodyPr>
              <a:lstStyle/>
              <a:p>
                <a:r>
                  <a:rPr lang="en-US" sz="2000">
                    <a:solidFill>
                      <a:schemeClr val="dk1"/>
                    </a:solidFill>
                    <a:latin typeface="Times New Roman"/>
                    <a:ea typeface="Times New Roman"/>
                    <a:cs typeface="Times New Roman"/>
                    <a:sym typeface="Times New Roman"/>
                  </a:rPr>
                  <a:t>d</a:t>
                </a:r>
                <a:r>
                  <a:rPr lang="en-US" sz="2000" baseline="-25000">
                    <a:solidFill>
                      <a:schemeClr val="dk1"/>
                    </a:solidFill>
                    <a:latin typeface="Times New Roman"/>
                    <a:ea typeface="Times New Roman"/>
                    <a:cs typeface="Times New Roman"/>
                    <a:sym typeface="Times New Roman"/>
                  </a:rPr>
                  <a:t>2,1</a:t>
                </a:r>
                <a:endParaRPr/>
              </a:p>
            </p:txBody>
          </p:sp>
          <p:sp>
            <p:nvSpPr>
              <p:cNvPr id="760" name="Google Shape;760;p18"/>
              <p:cNvSpPr txBox="1"/>
              <p:nvPr/>
            </p:nvSpPr>
            <p:spPr>
              <a:xfrm>
                <a:off x="6588401" y="3776867"/>
                <a:ext cx="695740" cy="400110"/>
              </a:xfrm>
              <a:prstGeom prst="rect">
                <a:avLst/>
              </a:prstGeom>
              <a:noFill/>
              <a:ln>
                <a:noFill/>
              </a:ln>
            </p:spPr>
            <p:txBody>
              <a:bodyPr spcFirstLastPara="1" wrap="square" lIns="91425" tIns="45700" rIns="91425" bIns="45700" anchor="t" anchorCtr="0">
                <a:spAutoFit/>
              </a:bodyPr>
              <a:lstStyle/>
              <a:p>
                <a:r>
                  <a:rPr lang="en-US" sz="2000">
                    <a:solidFill>
                      <a:schemeClr val="dk1"/>
                    </a:solidFill>
                    <a:latin typeface="Times New Roman"/>
                    <a:ea typeface="Times New Roman"/>
                    <a:cs typeface="Times New Roman"/>
                    <a:sym typeface="Times New Roman"/>
                  </a:rPr>
                  <a:t>d</a:t>
                </a:r>
                <a:r>
                  <a:rPr lang="en-US" sz="2000" baseline="-25000">
                    <a:solidFill>
                      <a:schemeClr val="dk1"/>
                    </a:solidFill>
                    <a:latin typeface="Times New Roman"/>
                    <a:ea typeface="Times New Roman"/>
                    <a:cs typeface="Times New Roman"/>
                    <a:sym typeface="Times New Roman"/>
                  </a:rPr>
                  <a:t>i,1</a:t>
                </a:r>
                <a:endParaRPr/>
              </a:p>
            </p:txBody>
          </p:sp>
          <p:sp>
            <p:nvSpPr>
              <p:cNvPr id="761" name="Google Shape;761;p18"/>
              <p:cNvSpPr txBox="1"/>
              <p:nvPr/>
            </p:nvSpPr>
            <p:spPr>
              <a:xfrm>
                <a:off x="6625087" y="3488522"/>
                <a:ext cx="628003" cy="369332"/>
              </a:xfrm>
              <a:prstGeom prst="rect">
                <a:avLst/>
              </a:prstGeom>
              <a:noFill/>
              <a:ln>
                <a:noFill/>
              </a:ln>
            </p:spPr>
            <p:txBody>
              <a:bodyPr spcFirstLastPara="1" wrap="square" lIns="91425" tIns="45700" rIns="91425" bIns="45700" anchor="t" anchorCtr="0">
                <a:spAutoFit/>
              </a:bodyPr>
              <a:lstStyle/>
              <a:p>
                <a:r>
                  <a:rPr lang="en-US">
                    <a:solidFill>
                      <a:schemeClr val="dk1"/>
                    </a:solidFill>
                    <a:latin typeface="Times New Roman"/>
                    <a:ea typeface="Times New Roman"/>
                    <a:cs typeface="Times New Roman"/>
                    <a:sym typeface="Times New Roman"/>
                  </a:rPr>
                  <a:t>. . .</a:t>
                </a:r>
                <a:endParaRPr/>
              </a:p>
            </p:txBody>
          </p:sp>
        </p:grpSp>
        <p:grpSp>
          <p:nvGrpSpPr>
            <p:cNvPr id="762" name="Google Shape;762;p18"/>
            <p:cNvGrpSpPr/>
            <p:nvPr/>
          </p:nvGrpSpPr>
          <p:grpSpPr>
            <a:xfrm>
              <a:off x="10324987" y="2929914"/>
              <a:ext cx="697811" cy="1261499"/>
              <a:chOff x="6586330" y="2915478"/>
              <a:chExt cx="697811" cy="1261499"/>
            </a:xfrm>
          </p:grpSpPr>
          <p:sp>
            <p:nvSpPr>
              <p:cNvPr id="763" name="Google Shape;763;p18"/>
              <p:cNvSpPr txBox="1"/>
              <p:nvPr/>
            </p:nvSpPr>
            <p:spPr>
              <a:xfrm>
                <a:off x="6586330" y="2915478"/>
                <a:ext cx="662361" cy="707846"/>
              </a:xfrm>
              <a:prstGeom prst="rect">
                <a:avLst/>
              </a:prstGeom>
              <a:noFill/>
              <a:ln>
                <a:noFill/>
              </a:ln>
            </p:spPr>
            <p:txBody>
              <a:bodyPr spcFirstLastPara="1" wrap="square" lIns="91425" tIns="45700" rIns="91425" bIns="45700" anchor="t" anchorCtr="0">
                <a:spAutoFit/>
              </a:bodyPr>
              <a:lstStyle/>
              <a:p>
                <a:r>
                  <a:rPr lang="en-US" sz="2000">
                    <a:solidFill>
                      <a:schemeClr val="dk1"/>
                    </a:solidFill>
                    <a:latin typeface="Times New Roman"/>
                    <a:ea typeface="Times New Roman"/>
                    <a:cs typeface="Times New Roman"/>
                    <a:sym typeface="Times New Roman"/>
                  </a:rPr>
                  <a:t>d</a:t>
                </a:r>
                <a:r>
                  <a:rPr lang="en-US" sz="2000" baseline="-25000">
                    <a:solidFill>
                      <a:schemeClr val="dk1"/>
                    </a:solidFill>
                    <a:latin typeface="Times New Roman"/>
                    <a:ea typeface="Times New Roman"/>
                    <a:cs typeface="Times New Roman"/>
                    <a:sym typeface="Times New Roman"/>
                  </a:rPr>
                  <a:t>1,j+1</a:t>
                </a:r>
                <a:endParaRPr/>
              </a:p>
            </p:txBody>
          </p:sp>
          <p:sp>
            <p:nvSpPr>
              <p:cNvPr id="764" name="Google Shape;764;p18"/>
              <p:cNvSpPr txBox="1"/>
              <p:nvPr/>
            </p:nvSpPr>
            <p:spPr>
              <a:xfrm>
                <a:off x="6588401" y="3213650"/>
                <a:ext cx="695740" cy="400110"/>
              </a:xfrm>
              <a:prstGeom prst="rect">
                <a:avLst/>
              </a:prstGeom>
              <a:noFill/>
              <a:ln>
                <a:noFill/>
              </a:ln>
            </p:spPr>
            <p:txBody>
              <a:bodyPr spcFirstLastPara="1" wrap="square" lIns="91425" tIns="45700" rIns="91425" bIns="45700" anchor="t" anchorCtr="0">
                <a:spAutoFit/>
              </a:bodyPr>
              <a:lstStyle/>
              <a:p>
                <a:r>
                  <a:rPr lang="en-US" sz="2000">
                    <a:solidFill>
                      <a:schemeClr val="dk1"/>
                    </a:solidFill>
                    <a:latin typeface="Times New Roman"/>
                    <a:ea typeface="Times New Roman"/>
                    <a:cs typeface="Times New Roman"/>
                    <a:sym typeface="Times New Roman"/>
                  </a:rPr>
                  <a:t>d</a:t>
                </a:r>
                <a:r>
                  <a:rPr lang="en-US" sz="2000" baseline="-25000">
                    <a:solidFill>
                      <a:schemeClr val="dk1"/>
                    </a:solidFill>
                    <a:latin typeface="Times New Roman"/>
                    <a:ea typeface="Times New Roman"/>
                    <a:cs typeface="Times New Roman"/>
                    <a:sym typeface="Times New Roman"/>
                  </a:rPr>
                  <a:t>2,j+1</a:t>
                </a:r>
                <a:endParaRPr/>
              </a:p>
            </p:txBody>
          </p:sp>
          <p:sp>
            <p:nvSpPr>
              <p:cNvPr id="765" name="Google Shape;765;p18"/>
              <p:cNvSpPr txBox="1"/>
              <p:nvPr/>
            </p:nvSpPr>
            <p:spPr>
              <a:xfrm>
                <a:off x="6588401" y="3776867"/>
                <a:ext cx="695740" cy="400110"/>
              </a:xfrm>
              <a:prstGeom prst="rect">
                <a:avLst/>
              </a:prstGeom>
              <a:noFill/>
              <a:ln>
                <a:noFill/>
              </a:ln>
            </p:spPr>
            <p:txBody>
              <a:bodyPr spcFirstLastPara="1" wrap="square" lIns="91425" tIns="45700" rIns="91425" bIns="45700" anchor="t" anchorCtr="0">
                <a:spAutoFit/>
              </a:bodyPr>
              <a:lstStyle/>
              <a:p>
                <a:r>
                  <a:rPr lang="en-US" sz="2000">
                    <a:solidFill>
                      <a:schemeClr val="dk1"/>
                    </a:solidFill>
                    <a:latin typeface="Times New Roman"/>
                    <a:ea typeface="Times New Roman"/>
                    <a:cs typeface="Times New Roman"/>
                    <a:sym typeface="Times New Roman"/>
                  </a:rPr>
                  <a:t>d</a:t>
                </a:r>
                <a:r>
                  <a:rPr lang="en-US" sz="2000" baseline="-25000">
                    <a:solidFill>
                      <a:schemeClr val="dk1"/>
                    </a:solidFill>
                    <a:latin typeface="Times New Roman"/>
                    <a:ea typeface="Times New Roman"/>
                    <a:cs typeface="Times New Roman"/>
                    <a:sym typeface="Times New Roman"/>
                  </a:rPr>
                  <a:t>i,j+1</a:t>
                </a:r>
                <a:endParaRPr/>
              </a:p>
            </p:txBody>
          </p:sp>
          <p:sp>
            <p:nvSpPr>
              <p:cNvPr id="766" name="Google Shape;766;p18"/>
              <p:cNvSpPr txBox="1"/>
              <p:nvPr/>
            </p:nvSpPr>
            <p:spPr>
              <a:xfrm>
                <a:off x="6625087" y="3488522"/>
                <a:ext cx="628003" cy="369332"/>
              </a:xfrm>
              <a:prstGeom prst="rect">
                <a:avLst/>
              </a:prstGeom>
              <a:noFill/>
              <a:ln>
                <a:noFill/>
              </a:ln>
            </p:spPr>
            <p:txBody>
              <a:bodyPr spcFirstLastPara="1" wrap="square" lIns="91425" tIns="45700" rIns="91425" bIns="45700" anchor="t" anchorCtr="0">
                <a:spAutoFit/>
              </a:bodyPr>
              <a:lstStyle/>
              <a:p>
                <a:r>
                  <a:rPr lang="en-US">
                    <a:solidFill>
                      <a:schemeClr val="dk1"/>
                    </a:solidFill>
                    <a:latin typeface="Times New Roman"/>
                    <a:ea typeface="Times New Roman"/>
                    <a:cs typeface="Times New Roman"/>
                    <a:sym typeface="Times New Roman"/>
                  </a:rPr>
                  <a:t>. . .</a:t>
                </a:r>
                <a:endParaRPr/>
              </a:p>
            </p:txBody>
          </p:sp>
        </p:grpSp>
        <p:sp>
          <p:nvSpPr>
            <p:cNvPr id="767" name="Google Shape;767;p18"/>
            <p:cNvSpPr txBox="1"/>
            <p:nvPr/>
          </p:nvSpPr>
          <p:spPr>
            <a:xfrm>
              <a:off x="9118145" y="4177312"/>
              <a:ext cx="628003" cy="369332"/>
            </a:xfrm>
            <a:prstGeom prst="rect">
              <a:avLst/>
            </a:prstGeom>
            <a:noFill/>
            <a:ln>
              <a:noFill/>
            </a:ln>
          </p:spPr>
          <p:txBody>
            <a:bodyPr spcFirstLastPara="1" wrap="square" lIns="91425" tIns="45700" rIns="91425" bIns="45700" anchor="t" anchorCtr="0">
              <a:spAutoFit/>
            </a:bodyPr>
            <a:lstStyle/>
            <a:p>
              <a:r>
                <a:rPr lang="en-US">
                  <a:solidFill>
                    <a:schemeClr val="dk1"/>
                  </a:solidFill>
                  <a:latin typeface="Times New Roman"/>
                  <a:ea typeface="Times New Roman"/>
                  <a:cs typeface="Times New Roman"/>
                  <a:sym typeface="Times New Roman"/>
                </a:rPr>
                <a:t>. . .</a:t>
              </a:r>
              <a:endParaRPr/>
            </a:p>
          </p:txBody>
        </p:sp>
        <p:grpSp>
          <p:nvGrpSpPr>
            <p:cNvPr id="768" name="Google Shape;768;p18"/>
            <p:cNvGrpSpPr/>
            <p:nvPr/>
          </p:nvGrpSpPr>
          <p:grpSpPr>
            <a:xfrm>
              <a:off x="9722377" y="2910339"/>
              <a:ext cx="697811" cy="1261499"/>
              <a:chOff x="6586330" y="2915478"/>
              <a:chExt cx="697811" cy="1261499"/>
            </a:xfrm>
          </p:grpSpPr>
          <p:sp>
            <p:nvSpPr>
              <p:cNvPr id="769" name="Google Shape;769;p18"/>
              <p:cNvSpPr txBox="1"/>
              <p:nvPr/>
            </p:nvSpPr>
            <p:spPr>
              <a:xfrm>
                <a:off x="6586330" y="2915478"/>
                <a:ext cx="490840" cy="400110"/>
              </a:xfrm>
              <a:prstGeom prst="rect">
                <a:avLst/>
              </a:prstGeom>
              <a:noFill/>
              <a:ln>
                <a:noFill/>
              </a:ln>
            </p:spPr>
            <p:txBody>
              <a:bodyPr spcFirstLastPara="1" wrap="square" lIns="91425" tIns="45700" rIns="91425" bIns="45700" anchor="t" anchorCtr="0">
                <a:spAutoFit/>
              </a:bodyPr>
              <a:lstStyle/>
              <a:p>
                <a:r>
                  <a:rPr lang="en-US" sz="2000">
                    <a:solidFill>
                      <a:schemeClr val="dk1"/>
                    </a:solidFill>
                    <a:latin typeface="Times New Roman"/>
                    <a:ea typeface="Times New Roman"/>
                    <a:cs typeface="Times New Roman"/>
                    <a:sym typeface="Times New Roman"/>
                  </a:rPr>
                  <a:t>d</a:t>
                </a:r>
                <a:r>
                  <a:rPr lang="en-US" sz="2000" baseline="-25000">
                    <a:solidFill>
                      <a:schemeClr val="dk1"/>
                    </a:solidFill>
                    <a:latin typeface="Times New Roman"/>
                    <a:ea typeface="Times New Roman"/>
                    <a:cs typeface="Times New Roman"/>
                    <a:sym typeface="Times New Roman"/>
                  </a:rPr>
                  <a:t>1,j</a:t>
                </a:r>
                <a:endParaRPr/>
              </a:p>
            </p:txBody>
          </p:sp>
          <p:sp>
            <p:nvSpPr>
              <p:cNvPr id="770" name="Google Shape;770;p18"/>
              <p:cNvSpPr txBox="1"/>
              <p:nvPr/>
            </p:nvSpPr>
            <p:spPr>
              <a:xfrm>
                <a:off x="6588401" y="3213650"/>
                <a:ext cx="695740" cy="400110"/>
              </a:xfrm>
              <a:prstGeom prst="rect">
                <a:avLst/>
              </a:prstGeom>
              <a:noFill/>
              <a:ln>
                <a:noFill/>
              </a:ln>
            </p:spPr>
            <p:txBody>
              <a:bodyPr spcFirstLastPara="1" wrap="square" lIns="91425" tIns="45700" rIns="91425" bIns="45700" anchor="t" anchorCtr="0">
                <a:spAutoFit/>
              </a:bodyPr>
              <a:lstStyle/>
              <a:p>
                <a:r>
                  <a:rPr lang="en-US" sz="2000">
                    <a:solidFill>
                      <a:schemeClr val="dk1"/>
                    </a:solidFill>
                    <a:latin typeface="Times New Roman"/>
                    <a:ea typeface="Times New Roman"/>
                    <a:cs typeface="Times New Roman"/>
                    <a:sym typeface="Times New Roman"/>
                  </a:rPr>
                  <a:t>d</a:t>
                </a:r>
                <a:r>
                  <a:rPr lang="en-US" sz="2000" baseline="-25000">
                    <a:solidFill>
                      <a:schemeClr val="dk1"/>
                    </a:solidFill>
                    <a:latin typeface="Times New Roman"/>
                    <a:ea typeface="Times New Roman"/>
                    <a:cs typeface="Times New Roman"/>
                    <a:sym typeface="Times New Roman"/>
                  </a:rPr>
                  <a:t>2,j</a:t>
                </a:r>
                <a:endParaRPr/>
              </a:p>
            </p:txBody>
          </p:sp>
          <p:sp>
            <p:nvSpPr>
              <p:cNvPr id="771" name="Google Shape;771;p18"/>
              <p:cNvSpPr txBox="1"/>
              <p:nvPr/>
            </p:nvSpPr>
            <p:spPr>
              <a:xfrm>
                <a:off x="6588401" y="3776867"/>
                <a:ext cx="695740" cy="400110"/>
              </a:xfrm>
              <a:prstGeom prst="rect">
                <a:avLst/>
              </a:prstGeom>
              <a:noFill/>
              <a:ln>
                <a:noFill/>
              </a:ln>
            </p:spPr>
            <p:txBody>
              <a:bodyPr spcFirstLastPara="1" wrap="square" lIns="91425" tIns="45700" rIns="91425" bIns="45700" anchor="t" anchorCtr="0">
                <a:spAutoFit/>
              </a:bodyPr>
              <a:lstStyle/>
              <a:p>
                <a:r>
                  <a:rPr lang="en-US" sz="2000">
                    <a:solidFill>
                      <a:schemeClr val="dk1"/>
                    </a:solidFill>
                    <a:latin typeface="Times New Roman"/>
                    <a:ea typeface="Times New Roman"/>
                    <a:cs typeface="Times New Roman"/>
                    <a:sym typeface="Times New Roman"/>
                  </a:rPr>
                  <a:t>d</a:t>
                </a:r>
                <a:r>
                  <a:rPr lang="en-US" sz="2000" baseline="-25000">
                    <a:solidFill>
                      <a:schemeClr val="dk1"/>
                    </a:solidFill>
                    <a:latin typeface="Times New Roman"/>
                    <a:ea typeface="Times New Roman"/>
                    <a:cs typeface="Times New Roman"/>
                    <a:sym typeface="Times New Roman"/>
                  </a:rPr>
                  <a:t>i,j</a:t>
                </a:r>
                <a:endParaRPr sz="2000" baseline="-25000">
                  <a:solidFill>
                    <a:schemeClr val="dk1"/>
                  </a:solidFill>
                  <a:latin typeface="Times New Roman"/>
                  <a:ea typeface="Times New Roman"/>
                  <a:cs typeface="Times New Roman"/>
                  <a:sym typeface="Times New Roman"/>
                </a:endParaRPr>
              </a:p>
            </p:txBody>
          </p:sp>
          <p:sp>
            <p:nvSpPr>
              <p:cNvPr id="772" name="Google Shape;772;p18"/>
              <p:cNvSpPr txBox="1"/>
              <p:nvPr/>
            </p:nvSpPr>
            <p:spPr>
              <a:xfrm>
                <a:off x="6625087" y="3488522"/>
                <a:ext cx="628003" cy="369332"/>
              </a:xfrm>
              <a:prstGeom prst="rect">
                <a:avLst/>
              </a:prstGeom>
              <a:noFill/>
              <a:ln>
                <a:noFill/>
              </a:ln>
            </p:spPr>
            <p:txBody>
              <a:bodyPr spcFirstLastPara="1" wrap="square" lIns="91425" tIns="45700" rIns="91425" bIns="45700" anchor="t" anchorCtr="0">
                <a:spAutoFit/>
              </a:bodyPr>
              <a:lstStyle/>
              <a:p>
                <a:r>
                  <a:rPr lang="en-US">
                    <a:solidFill>
                      <a:schemeClr val="dk1"/>
                    </a:solidFill>
                    <a:latin typeface="Times New Roman"/>
                    <a:ea typeface="Times New Roman"/>
                    <a:cs typeface="Times New Roman"/>
                    <a:sym typeface="Times New Roman"/>
                  </a:rPr>
                  <a:t>. . .</a:t>
                </a:r>
                <a:endParaRPr/>
              </a:p>
            </p:txBody>
          </p:sp>
        </p:grpSp>
        <p:grpSp>
          <p:nvGrpSpPr>
            <p:cNvPr id="773" name="Google Shape;773;p18"/>
            <p:cNvGrpSpPr/>
            <p:nvPr/>
          </p:nvGrpSpPr>
          <p:grpSpPr>
            <a:xfrm>
              <a:off x="8262620" y="4202830"/>
              <a:ext cx="2848597" cy="743487"/>
              <a:chOff x="8262620" y="4431427"/>
              <a:chExt cx="2848597" cy="743487"/>
            </a:xfrm>
          </p:grpSpPr>
          <p:sp>
            <p:nvSpPr>
              <p:cNvPr id="774" name="Google Shape;774;p18"/>
              <p:cNvSpPr txBox="1"/>
              <p:nvPr/>
            </p:nvSpPr>
            <p:spPr>
              <a:xfrm>
                <a:off x="8262620" y="4431427"/>
                <a:ext cx="681597" cy="400110"/>
              </a:xfrm>
              <a:prstGeom prst="rect">
                <a:avLst/>
              </a:prstGeom>
              <a:noFill/>
              <a:ln>
                <a:noFill/>
              </a:ln>
            </p:spPr>
            <p:txBody>
              <a:bodyPr spcFirstLastPara="1" wrap="square" lIns="91425" tIns="45700" rIns="91425" bIns="45700" anchor="t" anchorCtr="0">
                <a:spAutoFit/>
              </a:bodyPr>
              <a:lstStyle/>
              <a:p>
                <a:r>
                  <a:rPr lang="en-US" sz="2000">
                    <a:solidFill>
                      <a:schemeClr val="dk1"/>
                    </a:solidFill>
                    <a:latin typeface="Times New Roman"/>
                    <a:ea typeface="Times New Roman"/>
                    <a:cs typeface="Times New Roman"/>
                    <a:sym typeface="Times New Roman"/>
                  </a:rPr>
                  <a:t>d</a:t>
                </a:r>
                <a:r>
                  <a:rPr lang="en-US" sz="2000" baseline="-25000">
                    <a:solidFill>
                      <a:schemeClr val="dk1"/>
                    </a:solidFill>
                    <a:latin typeface="Times New Roman"/>
                    <a:ea typeface="Times New Roman"/>
                    <a:cs typeface="Times New Roman"/>
                    <a:sym typeface="Times New Roman"/>
                  </a:rPr>
                  <a:t>i+1,1</a:t>
                </a:r>
                <a:endParaRPr/>
              </a:p>
            </p:txBody>
          </p:sp>
          <p:sp>
            <p:nvSpPr>
              <p:cNvPr id="775" name="Google Shape;775;p18"/>
              <p:cNvSpPr txBox="1"/>
              <p:nvPr/>
            </p:nvSpPr>
            <p:spPr>
              <a:xfrm>
                <a:off x="10329998" y="4467068"/>
                <a:ext cx="781219" cy="707846"/>
              </a:xfrm>
              <a:prstGeom prst="rect">
                <a:avLst/>
              </a:prstGeom>
              <a:noFill/>
              <a:ln>
                <a:noFill/>
              </a:ln>
            </p:spPr>
            <p:txBody>
              <a:bodyPr spcFirstLastPara="1" wrap="square" lIns="91425" tIns="45700" rIns="91425" bIns="45700" anchor="t" anchorCtr="0">
                <a:spAutoFit/>
              </a:bodyPr>
              <a:lstStyle/>
              <a:p>
                <a:r>
                  <a:rPr lang="en-US" sz="2000">
                    <a:solidFill>
                      <a:schemeClr val="dk1"/>
                    </a:solidFill>
                    <a:latin typeface="Times New Roman"/>
                    <a:ea typeface="Times New Roman"/>
                    <a:cs typeface="Times New Roman"/>
                    <a:sym typeface="Times New Roman"/>
                  </a:rPr>
                  <a:t>d</a:t>
                </a:r>
                <a:r>
                  <a:rPr lang="en-US" sz="2000" baseline="-25000">
                    <a:solidFill>
                      <a:schemeClr val="dk1"/>
                    </a:solidFill>
                    <a:latin typeface="Times New Roman"/>
                    <a:ea typeface="Times New Roman"/>
                    <a:cs typeface="Times New Roman"/>
                    <a:sym typeface="Times New Roman"/>
                  </a:rPr>
                  <a:t>i+1,j+1</a:t>
                </a:r>
                <a:endParaRPr/>
              </a:p>
            </p:txBody>
          </p:sp>
          <p:sp>
            <p:nvSpPr>
              <p:cNvPr id="776" name="Google Shape;776;p18"/>
              <p:cNvSpPr txBox="1"/>
              <p:nvPr/>
            </p:nvSpPr>
            <p:spPr>
              <a:xfrm>
                <a:off x="9727388" y="4447493"/>
                <a:ext cx="781219" cy="400110"/>
              </a:xfrm>
              <a:prstGeom prst="rect">
                <a:avLst/>
              </a:prstGeom>
              <a:noFill/>
              <a:ln>
                <a:noFill/>
              </a:ln>
            </p:spPr>
            <p:txBody>
              <a:bodyPr spcFirstLastPara="1" wrap="square" lIns="91425" tIns="45700" rIns="91425" bIns="45700" anchor="t" anchorCtr="0">
                <a:spAutoFit/>
              </a:bodyPr>
              <a:lstStyle/>
              <a:p>
                <a:r>
                  <a:rPr lang="en-US" sz="2000">
                    <a:solidFill>
                      <a:schemeClr val="dk1"/>
                    </a:solidFill>
                    <a:latin typeface="Times New Roman"/>
                    <a:ea typeface="Times New Roman"/>
                    <a:cs typeface="Times New Roman"/>
                    <a:sym typeface="Times New Roman"/>
                  </a:rPr>
                  <a:t>d</a:t>
                </a:r>
                <a:r>
                  <a:rPr lang="en-US" sz="2000" baseline="-25000">
                    <a:solidFill>
                      <a:schemeClr val="dk1"/>
                    </a:solidFill>
                    <a:latin typeface="Times New Roman"/>
                    <a:ea typeface="Times New Roman"/>
                    <a:cs typeface="Times New Roman"/>
                    <a:sym typeface="Times New Roman"/>
                  </a:rPr>
                  <a:t>i+1,j</a:t>
                </a:r>
                <a:endParaRPr/>
              </a:p>
            </p:txBody>
          </p:sp>
        </p:grpSp>
        <p:cxnSp>
          <p:nvCxnSpPr>
            <p:cNvPr id="777" name="Google Shape;777;p18"/>
            <p:cNvCxnSpPr/>
            <p:nvPr/>
          </p:nvCxnSpPr>
          <p:spPr>
            <a:xfrm>
              <a:off x="8343900" y="4214192"/>
              <a:ext cx="2087218" cy="0"/>
            </a:xfrm>
            <a:prstGeom prst="straightConnector1">
              <a:avLst/>
            </a:prstGeom>
            <a:noFill/>
            <a:ln w="25400" cap="flat" cmpd="sng">
              <a:solidFill>
                <a:schemeClr val="dk1"/>
              </a:solidFill>
              <a:prstDash val="solid"/>
              <a:round/>
              <a:headEnd type="none" w="sm" len="sm"/>
              <a:tailEnd type="none" w="sm" len="sm"/>
            </a:ln>
          </p:spPr>
        </p:cxnSp>
        <p:cxnSp>
          <p:nvCxnSpPr>
            <p:cNvPr id="778" name="Google Shape;778;p18"/>
            <p:cNvCxnSpPr/>
            <p:nvPr/>
          </p:nvCxnSpPr>
          <p:spPr>
            <a:xfrm rot="10800000">
              <a:off x="10325100" y="3064566"/>
              <a:ext cx="0" cy="1288773"/>
            </a:xfrm>
            <a:prstGeom prst="straightConnector1">
              <a:avLst/>
            </a:prstGeom>
            <a:noFill/>
            <a:ln w="25400" cap="flat" cmpd="sng">
              <a:solidFill>
                <a:schemeClr val="dk1"/>
              </a:solidFill>
              <a:prstDash val="solid"/>
              <a:round/>
              <a:headEnd type="none" w="sm" len="sm"/>
              <a:tailEnd type="none" w="sm" len="sm"/>
            </a:ln>
          </p:spPr>
        </p:cxnSp>
        <p:sp>
          <p:nvSpPr>
            <p:cNvPr id="779" name="Google Shape;779;p18"/>
            <p:cNvSpPr txBox="1"/>
            <p:nvPr/>
          </p:nvSpPr>
          <p:spPr>
            <a:xfrm>
              <a:off x="9111519" y="3792998"/>
              <a:ext cx="628003" cy="369332"/>
            </a:xfrm>
            <a:prstGeom prst="rect">
              <a:avLst/>
            </a:prstGeom>
            <a:noFill/>
            <a:ln>
              <a:noFill/>
            </a:ln>
          </p:spPr>
          <p:txBody>
            <a:bodyPr spcFirstLastPara="1" wrap="square" lIns="91425" tIns="45700" rIns="91425" bIns="45700" anchor="t" anchorCtr="0">
              <a:spAutoFit/>
            </a:bodyPr>
            <a:lstStyle/>
            <a:p>
              <a:r>
                <a:rPr lang="en-US">
                  <a:solidFill>
                    <a:schemeClr val="dk1"/>
                  </a:solidFill>
                  <a:latin typeface="Times New Roman"/>
                  <a:ea typeface="Times New Roman"/>
                  <a:cs typeface="Times New Roman"/>
                  <a:sym typeface="Times New Roman"/>
                </a:rPr>
                <a:t>. . .</a:t>
              </a:r>
              <a:endParaRPr/>
            </a:p>
          </p:txBody>
        </p:sp>
        <p:sp>
          <p:nvSpPr>
            <p:cNvPr id="780" name="Google Shape;780;p18"/>
            <p:cNvSpPr txBox="1"/>
            <p:nvPr/>
          </p:nvSpPr>
          <p:spPr>
            <a:xfrm>
              <a:off x="9104893" y="3478259"/>
              <a:ext cx="628003" cy="369332"/>
            </a:xfrm>
            <a:prstGeom prst="rect">
              <a:avLst/>
            </a:prstGeom>
            <a:noFill/>
            <a:ln>
              <a:noFill/>
            </a:ln>
          </p:spPr>
          <p:txBody>
            <a:bodyPr spcFirstLastPara="1" wrap="square" lIns="91425" tIns="45700" rIns="91425" bIns="45700" anchor="t" anchorCtr="0">
              <a:spAutoFit/>
            </a:bodyPr>
            <a:lstStyle/>
            <a:p>
              <a:r>
                <a:rPr lang="en-US">
                  <a:solidFill>
                    <a:schemeClr val="dk1"/>
                  </a:solidFill>
                  <a:latin typeface="Times New Roman"/>
                  <a:ea typeface="Times New Roman"/>
                  <a:cs typeface="Times New Roman"/>
                  <a:sym typeface="Times New Roman"/>
                </a:rPr>
                <a:t>. . .</a:t>
              </a:r>
              <a:endParaRPr/>
            </a:p>
          </p:txBody>
        </p:sp>
        <p:sp>
          <p:nvSpPr>
            <p:cNvPr id="781" name="Google Shape;781;p18"/>
            <p:cNvSpPr txBox="1"/>
            <p:nvPr/>
          </p:nvSpPr>
          <p:spPr>
            <a:xfrm>
              <a:off x="9108206" y="3183395"/>
              <a:ext cx="628003" cy="369332"/>
            </a:xfrm>
            <a:prstGeom prst="rect">
              <a:avLst/>
            </a:prstGeom>
            <a:noFill/>
            <a:ln>
              <a:noFill/>
            </a:ln>
          </p:spPr>
          <p:txBody>
            <a:bodyPr spcFirstLastPara="1" wrap="square" lIns="91425" tIns="45700" rIns="91425" bIns="45700" anchor="t" anchorCtr="0">
              <a:spAutoFit/>
            </a:bodyPr>
            <a:lstStyle/>
            <a:p>
              <a:r>
                <a:rPr lang="en-US">
                  <a:solidFill>
                    <a:schemeClr val="dk1"/>
                  </a:solidFill>
                  <a:latin typeface="Times New Roman"/>
                  <a:ea typeface="Times New Roman"/>
                  <a:cs typeface="Times New Roman"/>
                  <a:sym typeface="Times New Roman"/>
                </a:rPr>
                <a:t>. . .</a:t>
              </a:r>
              <a:endParaRPr/>
            </a:p>
          </p:txBody>
        </p:sp>
        <p:sp>
          <p:nvSpPr>
            <p:cNvPr id="782" name="Google Shape;782;p18"/>
            <p:cNvSpPr txBox="1"/>
            <p:nvPr/>
          </p:nvSpPr>
          <p:spPr>
            <a:xfrm>
              <a:off x="9111519" y="2878596"/>
              <a:ext cx="628003" cy="369332"/>
            </a:xfrm>
            <a:prstGeom prst="rect">
              <a:avLst/>
            </a:prstGeom>
            <a:noFill/>
            <a:ln>
              <a:noFill/>
            </a:ln>
          </p:spPr>
          <p:txBody>
            <a:bodyPr spcFirstLastPara="1" wrap="square" lIns="91425" tIns="45700" rIns="91425" bIns="45700" anchor="t" anchorCtr="0">
              <a:spAutoFit/>
            </a:bodyPr>
            <a:lstStyle/>
            <a:p>
              <a:r>
                <a:rPr lang="en-US">
                  <a:solidFill>
                    <a:schemeClr val="dk1"/>
                  </a:solidFill>
                  <a:latin typeface="Times New Roman"/>
                  <a:ea typeface="Times New Roman"/>
                  <a:cs typeface="Times New Roman"/>
                  <a:sym typeface="Times New Roman"/>
                </a:rPr>
                <a:t>. . .</a:t>
              </a:r>
              <a:endParaRPr/>
            </a:p>
          </p:txBody>
        </p:sp>
        <p:sp>
          <p:nvSpPr>
            <p:cNvPr id="783" name="Google Shape;783;p18"/>
            <p:cNvSpPr txBox="1"/>
            <p:nvPr/>
          </p:nvSpPr>
          <p:spPr>
            <a:xfrm>
              <a:off x="9670775" y="2584175"/>
              <a:ext cx="1041311" cy="338554"/>
            </a:xfrm>
            <a:prstGeom prst="rect">
              <a:avLst/>
            </a:prstGeom>
            <a:noFill/>
            <a:ln>
              <a:noFill/>
            </a:ln>
          </p:spPr>
          <p:txBody>
            <a:bodyPr spcFirstLastPara="1" wrap="square" lIns="91425" tIns="45700" rIns="91425" bIns="45700" anchor="t" anchorCtr="0">
              <a:spAutoFit/>
            </a:bodyPr>
            <a:lstStyle/>
            <a:p>
              <a:r>
                <a:rPr lang="en-US" sz="1600">
                  <a:solidFill>
                    <a:schemeClr val="dk1"/>
                  </a:solidFill>
                  <a:latin typeface="Times New Roman"/>
                  <a:ea typeface="Times New Roman"/>
                  <a:cs typeface="Times New Roman"/>
                  <a:sym typeface="Times New Roman"/>
                </a:rPr>
                <a:t>row parity</a:t>
              </a:r>
              <a:endParaRPr/>
            </a:p>
          </p:txBody>
        </p:sp>
        <p:sp>
          <p:nvSpPr>
            <p:cNvPr id="784" name="Google Shape;784;p18"/>
            <p:cNvSpPr txBox="1"/>
            <p:nvPr/>
          </p:nvSpPr>
          <p:spPr>
            <a:xfrm>
              <a:off x="7427845" y="3998845"/>
              <a:ext cx="803297" cy="491225"/>
            </a:xfrm>
            <a:prstGeom prst="rect">
              <a:avLst/>
            </a:prstGeom>
            <a:noFill/>
            <a:ln>
              <a:noFill/>
            </a:ln>
          </p:spPr>
          <p:txBody>
            <a:bodyPr spcFirstLastPara="1" wrap="square" lIns="91425" tIns="45700" rIns="91425" bIns="45700" anchor="t" anchorCtr="0">
              <a:spAutoFit/>
            </a:bodyPr>
            <a:lstStyle/>
            <a:p>
              <a:pPr algn="r">
                <a:lnSpc>
                  <a:spcPct val="80000"/>
                </a:lnSpc>
              </a:pPr>
              <a:r>
                <a:rPr lang="en-US" sz="1600">
                  <a:solidFill>
                    <a:schemeClr val="dk1"/>
                  </a:solidFill>
                  <a:latin typeface="Times New Roman"/>
                  <a:ea typeface="Times New Roman"/>
                  <a:cs typeface="Times New Roman"/>
                  <a:sym typeface="Times New Roman"/>
                </a:rPr>
                <a:t>column</a:t>
              </a:r>
              <a:endParaRPr/>
            </a:p>
            <a:p>
              <a:pPr algn="r">
                <a:lnSpc>
                  <a:spcPct val="80000"/>
                </a:lnSpc>
              </a:pPr>
              <a:r>
                <a:rPr lang="en-US" sz="1600">
                  <a:solidFill>
                    <a:schemeClr val="dk1"/>
                  </a:solidFill>
                  <a:latin typeface="Times New Roman"/>
                  <a:ea typeface="Times New Roman"/>
                  <a:cs typeface="Times New Roman"/>
                  <a:sym typeface="Times New Roman"/>
                </a:rPr>
                <a:t> parity</a:t>
              </a:r>
              <a:endParaRPr/>
            </a:p>
          </p:txBody>
        </p:sp>
        <p:cxnSp>
          <p:nvCxnSpPr>
            <p:cNvPr id="785" name="Google Shape;785;p18"/>
            <p:cNvCxnSpPr/>
            <p:nvPr/>
          </p:nvCxnSpPr>
          <p:spPr>
            <a:xfrm>
              <a:off x="9760226" y="2922104"/>
              <a:ext cx="854766" cy="0"/>
            </a:xfrm>
            <a:prstGeom prst="straightConnector1">
              <a:avLst/>
            </a:prstGeom>
            <a:noFill/>
            <a:ln w="22225" cap="flat" cmpd="sng">
              <a:solidFill>
                <a:srgbClr val="0000A8"/>
              </a:solidFill>
              <a:prstDash val="solid"/>
              <a:round/>
              <a:headEnd type="none" w="sm" len="sm"/>
              <a:tailEnd type="triangle" w="med" len="med"/>
            </a:ln>
          </p:spPr>
        </p:cxnSp>
        <p:cxnSp>
          <p:nvCxnSpPr>
            <p:cNvPr id="786" name="Google Shape;786;p18"/>
            <p:cNvCxnSpPr/>
            <p:nvPr/>
          </p:nvCxnSpPr>
          <p:spPr>
            <a:xfrm rot="5400000">
              <a:off x="7795591" y="4137991"/>
              <a:ext cx="854766" cy="0"/>
            </a:xfrm>
            <a:prstGeom prst="straightConnector1">
              <a:avLst/>
            </a:prstGeom>
            <a:noFill/>
            <a:ln w="22225" cap="flat" cmpd="sng">
              <a:solidFill>
                <a:srgbClr val="0000A8"/>
              </a:solidFill>
              <a:prstDash val="solid"/>
              <a:round/>
              <a:headEnd type="none" w="sm" len="sm"/>
              <a:tailEnd type="triangle" w="med" len="med"/>
            </a:ln>
          </p:spPr>
        </p:cxnSp>
      </p:gr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791"/>
        <p:cNvGrpSpPr/>
        <p:nvPr/>
      </p:nvGrpSpPr>
      <p:grpSpPr>
        <a:xfrm>
          <a:off x="0" y="0"/>
          <a:ext cx="0" cy="0"/>
          <a:chOff x="0" y="0"/>
          <a:chExt cx="0" cy="0"/>
        </a:xfrm>
      </p:grpSpPr>
      <p:sp>
        <p:nvSpPr>
          <p:cNvPr id="792" name="Google Shape;792;p19"/>
          <p:cNvSpPr/>
          <p:nvPr/>
        </p:nvSpPr>
        <p:spPr>
          <a:xfrm>
            <a:off x="3341897" y="2973937"/>
            <a:ext cx="251222" cy="294084"/>
          </a:xfrm>
          <a:custGeom>
            <a:avLst/>
            <a:gdLst/>
            <a:ahLst/>
            <a:cxnLst/>
            <a:rect l="l" t="t" r="r" b="b"/>
            <a:pathLst>
              <a:path w="211" h="247" extrusionOk="0">
                <a:moveTo>
                  <a:pt x="211" y="242"/>
                </a:moveTo>
                <a:lnTo>
                  <a:pt x="211" y="0"/>
                </a:lnTo>
                <a:lnTo>
                  <a:pt x="0" y="0"/>
                </a:lnTo>
                <a:lnTo>
                  <a:pt x="0" y="247"/>
                </a:lnTo>
                <a:lnTo>
                  <a:pt x="211" y="247"/>
                </a:lnTo>
                <a:lnTo>
                  <a:pt x="211" y="242"/>
                </a:lnTo>
                <a:close/>
              </a:path>
            </a:pathLst>
          </a:custGeom>
          <a:solidFill>
            <a:srgbClr val="CCFFFF"/>
          </a:solidFill>
          <a:ln>
            <a:noFill/>
          </a:ln>
        </p:spPr>
        <p:txBody>
          <a:bodyPr spcFirstLastPara="1" wrap="square" lIns="91425" tIns="45700" rIns="91425" bIns="45700" anchor="t" anchorCtr="0">
            <a:noAutofit/>
          </a:bodyPr>
          <a:lstStyle/>
          <a:p>
            <a:endParaRPr>
              <a:solidFill>
                <a:schemeClr val="dk1"/>
              </a:solidFill>
              <a:latin typeface="Times New Roman"/>
              <a:ea typeface="Times New Roman"/>
              <a:cs typeface="Times New Roman"/>
              <a:sym typeface="Times New Roman"/>
            </a:endParaRPr>
          </a:p>
        </p:txBody>
      </p:sp>
      <p:sp>
        <p:nvSpPr>
          <p:cNvPr id="793" name="Google Shape;793;p19"/>
          <p:cNvSpPr/>
          <p:nvPr/>
        </p:nvSpPr>
        <p:spPr>
          <a:xfrm>
            <a:off x="3341897" y="3369226"/>
            <a:ext cx="251222" cy="288131"/>
          </a:xfrm>
          <a:custGeom>
            <a:avLst/>
            <a:gdLst/>
            <a:ahLst/>
            <a:cxnLst/>
            <a:rect l="l" t="t" r="r" b="b"/>
            <a:pathLst>
              <a:path w="211" h="242" extrusionOk="0">
                <a:moveTo>
                  <a:pt x="211" y="242"/>
                </a:moveTo>
                <a:lnTo>
                  <a:pt x="211" y="0"/>
                </a:lnTo>
                <a:lnTo>
                  <a:pt x="0" y="0"/>
                </a:lnTo>
                <a:lnTo>
                  <a:pt x="0" y="242"/>
                </a:lnTo>
                <a:lnTo>
                  <a:pt x="211" y="242"/>
                </a:lnTo>
                <a:close/>
              </a:path>
            </a:pathLst>
          </a:custGeom>
          <a:solidFill>
            <a:srgbClr val="CCFFFF"/>
          </a:solidFill>
          <a:ln>
            <a:noFill/>
          </a:ln>
        </p:spPr>
        <p:txBody>
          <a:bodyPr spcFirstLastPara="1" wrap="square" lIns="91425" tIns="45700" rIns="91425" bIns="45700" anchor="t" anchorCtr="0">
            <a:noAutofit/>
          </a:bodyPr>
          <a:lstStyle/>
          <a:p>
            <a:endParaRPr>
              <a:solidFill>
                <a:schemeClr val="dk1"/>
              </a:solidFill>
              <a:latin typeface="Times New Roman"/>
              <a:ea typeface="Times New Roman"/>
              <a:cs typeface="Times New Roman"/>
              <a:sym typeface="Times New Roman"/>
            </a:endParaRPr>
          </a:p>
        </p:txBody>
      </p:sp>
      <p:sp>
        <p:nvSpPr>
          <p:cNvPr id="794" name="Google Shape;794;p19"/>
          <p:cNvSpPr/>
          <p:nvPr/>
        </p:nvSpPr>
        <p:spPr>
          <a:xfrm>
            <a:off x="3341897" y="3764514"/>
            <a:ext cx="251222" cy="288131"/>
          </a:xfrm>
          <a:custGeom>
            <a:avLst/>
            <a:gdLst/>
            <a:ahLst/>
            <a:cxnLst/>
            <a:rect l="l" t="t" r="r" b="b"/>
            <a:pathLst>
              <a:path w="211" h="242" extrusionOk="0">
                <a:moveTo>
                  <a:pt x="211" y="242"/>
                </a:moveTo>
                <a:lnTo>
                  <a:pt x="211" y="0"/>
                </a:lnTo>
                <a:lnTo>
                  <a:pt x="0" y="0"/>
                </a:lnTo>
                <a:lnTo>
                  <a:pt x="0" y="242"/>
                </a:lnTo>
                <a:lnTo>
                  <a:pt x="211" y="242"/>
                </a:lnTo>
                <a:close/>
              </a:path>
            </a:pathLst>
          </a:custGeom>
          <a:solidFill>
            <a:srgbClr val="CCFFFF"/>
          </a:solidFill>
          <a:ln>
            <a:noFill/>
          </a:ln>
        </p:spPr>
        <p:txBody>
          <a:bodyPr spcFirstLastPara="1" wrap="square" lIns="91425" tIns="45700" rIns="91425" bIns="45700" anchor="t" anchorCtr="0">
            <a:noAutofit/>
          </a:bodyPr>
          <a:lstStyle/>
          <a:p>
            <a:endParaRPr>
              <a:solidFill>
                <a:schemeClr val="dk1"/>
              </a:solidFill>
              <a:latin typeface="Times New Roman"/>
              <a:ea typeface="Times New Roman"/>
              <a:cs typeface="Times New Roman"/>
              <a:sym typeface="Times New Roman"/>
            </a:endParaRPr>
          </a:p>
        </p:txBody>
      </p:sp>
      <p:sp>
        <p:nvSpPr>
          <p:cNvPr id="795" name="Google Shape;795;p19"/>
          <p:cNvSpPr/>
          <p:nvPr/>
        </p:nvSpPr>
        <p:spPr>
          <a:xfrm>
            <a:off x="3341897" y="4159800"/>
            <a:ext cx="251222" cy="292894"/>
          </a:xfrm>
          <a:custGeom>
            <a:avLst/>
            <a:gdLst/>
            <a:ahLst/>
            <a:cxnLst/>
            <a:rect l="l" t="t" r="r" b="b"/>
            <a:pathLst>
              <a:path w="211" h="246" extrusionOk="0">
                <a:moveTo>
                  <a:pt x="211" y="242"/>
                </a:moveTo>
                <a:lnTo>
                  <a:pt x="211" y="0"/>
                </a:lnTo>
                <a:lnTo>
                  <a:pt x="0" y="0"/>
                </a:lnTo>
                <a:lnTo>
                  <a:pt x="0" y="246"/>
                </a:lnTo>
                <a:lnTo>
                  <a:pt x="211" y="246"/>
                </a:lnTo>
                <a:lnTo>
                  <a:pt x="211" y="242"/>
                </a:lnTo>
                <a:close/>
              </a:path>
            </a:pathLst>
          </a:custGeom>
          <a:solidFill>
            <a:srgbClr val="CCFFFF"/>
          </a:solidFill>
          <a:ln>
            <a:noFill/>
          </a:ln>
        </p:spPr>
        <p:txBody>
          <a:bodyPr spcFirstLastPara="1" wrap="square" lIns="91425" tIns="45700" rIns="91425" bIns="45700" anchor="t" anchorCtr="0">
            <a:noAutofit/>
          </a:bodyPr>
          <a:lstStyle/>
          <a:p>
            <a:endParaRPr>
              <a:solidFill>
                <a:schemeClr val="dk1"/>
              </a:solidFill>
              <a:latin typeface="Times New Roman"/>
              <a:ea typeface="Times New Roman"/>
              <a:cs typeface="Times New Roman"/>
              <a:sym typeface="Times New Roman"/>
            </a:endParaRPr>
          </a:p>
        </p:txBody>
      </p:sp>
      <p:sp>
        <p:nvSpPr>
          <p:cNvPr id="796" name="Google Shape;796;p19"/>
          <p:cNvSpPr/>
          <p:nvPr/>
        </p:nvSpPr>
        <p:spPr>
          <a:xfrm>
            <a:off x="3341897" y="4555089"/>
            <a:ext cx="251222" cy="288131"/>
          </a:xfrm>
          <a:custGeom>
            <a:avLst/>
            <a:gdLst/>
            <a:ahLst/>
            <a:cxnLst/>
            <a:rect l="l" t="t" r="r" b="b"/>
            <a:pathLst>
              <a:path w="211" h="242" extrusionOk="0">
                <a:moveTo>
                  <a:pt x="211" y="242"/>
                </a:moveTo>
                <a:lnTo>
                  <a:pt x="211" y="0"/>
                </a:lnTo>
                <a:lnTo>
                  <a:pt x="0" y="0"/>
                </a:lnTo>
                <a:lnTo>
                  <a:pt x="0" y="242"/>
                </a:lnTo>
                <a:lnTo>
                  <a:pt x="211" y="242"/>
                </a:lnTo>
                <a:close/>
              </a:path>
            </a:pathLst>
          </a:custGeom>
          <a:solidFill>
            <a:srgbClr val="CCFFFF"/>
          </a:solidFill>
          <a:ln>
            <a:noFill/>
          </a:ln>
        </p:spPr>
        <p:txBody>
          <a:bodyPr spcFirstLastPara="1" wrap="square" lIns="91425" tIns="45700" rIns="91425" bIns="45700" anchor="t" anchorCtr="0">
            <a:noAutofit/>
          </a:bodyPr>
          <a:lstStyle/>
          <a:p>
            <a:endParaRPr>
              <a:solidFill>
                <a:schemeClr val="dk1"/>
              </a:solidFill>
              <a:latin typeface="Times New Roman"/>
              <a:ea typeface="Times New Roman"/>
              <a:cs typeface="Times New Roman"/>
              <a:sym typeface="Times New Roman"/>
            </a:endParaRPr>
          </a:p>
        </p:txBody>
      </p:sp>
      <p:sp>
        <p:nvSpPr>
          <p:cNvPr id="797" name="Google Shape;797;p19"/>
          <p:cNvSpPr/>
          <p:nvPr/>
        </p:nvSpPr>
        <p:spPr>
          <a:xfrm>
            <a:off x="3341897" y="4949184"/>
            <a:ext cx="251222" cy="289322"/>
          </a:xfrm>
          <a:custGeom>
            <a:avLst/>
            <a:gdLst/>
            <a:ahLst/>
            <a:cxnLst/>
            <a:rect l="l" t="t" r="r" b="b"/>
            <a:pathLst>
              <a:path w="211" h="243" extrusionOk="0">
                <a:moveTo>
                  <a:pt x="211" y="243"/>
                </a:moveTo>
                <a:lnTo>
                  <a:pt x="211" y="0"/>
                </a:lnTo>
                <a:lnTo>
                  <a:pt x="0" y="0"/>
                </a:lnTo>
                <a:lnTo>
                  <a:pt x="0" y="243"/>
                </a:lnTo>
                <a:lnTo>
                  <a:pt x="211" y="243"/>
                </a:lnTo>
                <a:close/>
              </a:path>
            </a:pathLst>
          </a:custGeom>
          <a:solidFill>
            <a:srgbClr val="CCFFFF"/>
          </a:solidFill>
          <a:ln>
            <a:noFill/>
          </a:ln>
        </p:spPr>
        <p:txBody>
          <a:bodyPr spcFirstLastPara="1" wrap="square" lIns="91425" tIns="45700" rIns="91425" bIns="45700" anchor="t" anchorCtr="0">
            <a:noAutofit/>
          </a:bodyPr>
          <a:lstStyle/>
          <a:p>
            <a:endParaRPr>
              <a:solidFill>
                <a:schemeClr val="dk1"/>
              </a:solidFill>
              <a:latin typeface="Times New Roman"/>
              <a:ea typeface="Times New Roman"/>
              <a:cs typeface="Times New Roman"/>
              <a:sym typeface="Times New Roman"/>
            </a:endParaRPr>
          </a:p>
        </p:txBody>
      </p:sp>
      <p:sp>
        <p:nvSpPr>
          <p:cNvPr id="798" name="Google Shape;798;p19"/>
          <p:cNvSpPr/>
          <p:nvPr/>
        </p:nvSpPr>
        <p:spPr>
          <a:xfrm>
            <a:off x="2392968" y="5436151"/>
            <a:ext cx="1200150" cy="288131"/>
          </a:xfrm>
          <a:custGeom>
            <a:avLst/>
            <a:gdLst/>
            <a:ahLst/>
            <a:cxnLst/>
            <a:rect l="l" t="t" r="r" b="b"/>
            <a:pathLst>
              <a:path w="1008" h="242" extrusionOk="0">
                <a:moveTo>
                  <a:pt x="1008" y="242"/>
                </a:moveTo>
                <a:lnTo>
                  <a:pt x="1008" y="0"/>
                </a:lnTo>
                <a:lnTo>
                  <a:pt x="0" y="0"/>
                </a:lnTo>
                <a:lnTo>
                  <a:pt x="0" y="242"/>
                </a:lnTo>
                <a:lnTo>
                  <a:pt x="1008" y="242"/>
                </a:lnTo>
                <a:close/>
              </a:path>
            </a:pathLst>
          </a:custGeom>
          <a:solidFill>
            <a:srgbClr val="CCFFFF"/>
          </a:solidFill>
          <a:ln>
            <a:noFill/>
          </a:ln>
        </p:spPr>
        <p:txBody>
          <a:bodyPr spcFirstLastPara="1" wrap="square" lIns="91425" tIns="45700" rIns="91425" bIns="45700" anchor="t" anchorCtr="0">
            <a:noAutofit/>
          </a:bodyPr>
          <a:lstStyle/>
          <a:p>
            <a:endParaRPr>
              <a:solidFill>
                <a:schemeClr val="dk1"/>
              </a:solidFill>
              <a:latin typeface="Times New Roman"/>
              <a:ea typeface="Times New Roman"/>
              <a:cs typeface="Times New Roman"/>
              <a:sym typeface="Times New Roman"/>
            </a:endParaRPr>
          </a:p>
        </p:txBody>
      </p:sp>
      <p:sp>
        <p:nvSpPr>
          <p:cNvPr id="799" name="Google Shape;799;p19"/>
          <p:cNvSpPr/>
          <p:nvPr/>
        </p:nvSpPr>
        <p:spPr>
          <a:xfrm>
            <a:off x="2392968" y="5436151"/>
            <a:ext cx="1200150" cy="288131"/>
          </a:xfrm>
          <a:custGeom>
            <a:avLst/>
            <a:gdLst/>
            <a:ahLst/>
            <a:cxnLst/>
            <a:rect l="l" t="t" r="r" b="b"/>
            <a:pathLst>
              <a:path w="1008" h="242" extrusionOk="0">
                <a:moveTo>
                  <a:pt x="1008" y="242"/>
                </a:moveTo>
                <a:lnTo>
                  <a:pt x="1008" y="0"/>
                </a:lnTo>
                <a:lnTo>
                  <a:pt x="0" y="0"/>
                </a:lnTo>
                <a:lnTo>
                  <a:pt x="0" y="242"/>
                </a:lnTo>
                <a:lnTo>
                  <a:pt x="1008" y="242"/>
                </a:lnTo>
              </a:path>
            </a:pathLst>
          </a:custGeom>
          <a:noFill/>
          <a:ln w="14275" cap="flat" cmpd="sng">
            <a:solidFill>
              <a:srgbClr val="000000"/>
            </a:solidFill>
            <a:prstDash val="solid"/>
            <a:round/>
            <a:headEnd type="none" w="med" len="med"/>
            <a:tailEnd type="none" w="med" len="med"/>
          </a:ln>
        </p:spPr>
        <p:txBody>
          <a:bodyPr spcFirstLastPara="1" wrap="square" lIns="91425" tIns="45700" rIns="91425" bIns="45700" anchor="t" anchorCtr="0">
            <a:noAutofit/>
          </a:bodyPr>
          <a:lstStyle/>
          <a:p>
            <a:endParaRPr>
              <a:solidFill>
                <a:schemeClr val="dk1"/>
              </a:solidFill>
              <a:latin typeface="Times New Roman"/>
              <a:ea typeface="Times New Roman"/>
              <a:cs typeface="Times New Roman"/>
              <a:sym typeface="Times New Roman"/>
            </a:endParaRPr>
          </a:p>
        </p:txBody>
      </p:sp>
      <p:sp>
        <p:nvSpPr>
          <p:cNvPr id="800" name="Google Shape;800;p19"/>
          <p:cNvSpPr/>
          <p:nvPr/>
        </p:nvSpPr>
        <p:spPr>
          <a:xfrm>
            <a:off x="2500124" y="3796660"/>
            <a:ext cx="666144" cy="219291"/>
          </a:xfrm>
          <a:prstGeom prst="rect">
            <a:avLst/>
          </a:prstGeom>
          <a:noFill/>
          <a:ln>
            <a:noFill/>
          </a:ln>
        </p:spPr>
        <p:txBody>
          <a:bodyPr spcFirstLastPara="1" wrap="square" lIns="0" tIns="0" rIns="0" bIns="0" anchor="t" anchorCtr="0">
            <a:spAutoFit/>
          </a:bodyPr>
          <a:lstStyle/>
          <a:p>
            <a:pPr>
              <a:buClr>
                <a:srgbClr val="000000"/>
              </a:buClr>
              <a:buSzPts val="1425"/>
            </a:pPr>
            <a:r>
              <a:rPr lang="en-US" sz="1425">
                <a:solidFill>
                  <a:srgbClr val="000000"/>
                </a:solidFill>
                <a:latin typeface="Arial"/>
                <a:ea typeface="Arial"/>
                <a:cs typeface="Arial"/>
                <a:sym typeface="Arial"/>
              </a:rPr>
              <a:t>1011110</a:t>
            </a:r>
            <a:endParaRPr>
              <a:solidFill>
                <a:schemeClr val="dk1"/>
              </a:solidFill>
              <a:latin typeface="Times New Roman"/>
              <a:ea typeface="Times New Roman"/>
              <a:cs typeface="Times New Roman"/>
              <a:sym typeface="Times New Roman"/>
            </a:endParaRPr>
          </a:p>
        </p:txBody>
      </p:sp>
      <p:sp>
        <p:nvSpPr>
          <p:cNvPr id="801" name="Google Shape;801;p19"/>
          <p:cNvSpPr/>
          <p:nvPr/>
        </p:nvSpPr>
        <p:spPr>
          <a:xfrm>
            <a:off x="3422858" y="3796660"/>
            <a:ext cx="100990" cy="219291"/>
          </a:xfrm>
          <a:prstGeom prst="rect">
            <a:avLst/>
          </a:prstGeom>
          <a:noFill/>
          <a:ln>
            <a:noFill/>
          </a:ln>
        </p:spPr>
        <p:txBody>
          <a:bodyPr spcFirstLastPara="1" wrap="square" lIns="0" tIns="0" rIns="0" bIns="0" anchor="t" anchorCtr="0">
            <a:spAutoFit/>
          </a:bodyPr>
          <a:lstStyle/>
          <a:p>
            <a:pPr>
              <a:buClr>
                <a:srgbClr val="000000"/>
              </a:buClr>
              <a:buSzPts val="1425"/>
            </a:pPr>
            <a:r>
              <a:rPr lang="en-US" sz="1425">
                <a:solidFill>
                  <a:srgbClr val="000000"/>
                </a:solidFill>
                <a:latin typeface="Arial"/>
                <a:ea typeface="Arial"/>
                <a:cs typeface="Arial"/>
                <a:sym typeface="Arial"/>
              </a:rPr>
              <a:t>1</a:t>
            </a:r>
            <a:endParaRPr>
              <a:solidFill>
                <a:schemeClr val="dk1"/>
              </a:solidFill>
              <a:latin typeface="Times New Roman"/>
              <a:ea typeface="Times New Roman"/>
              <a:cs typeface="Times New Roman"/>
              <a:sym typeface="Times New Roman"/>
            </a:endParaRPr>
          </a:p>
        </p:txBody>
      </p:sp>
      <p:sp>
        <p:nvSpPr>
          <p:cNvPr id="802" name="Google Shape;802;p19"/>
          <p:cNvSpPr/>
          <p:nvPr/>
        </p:nvSpPr>
        <p:spPr>
          <a:xfrm>
            <a:off x="2392968" y="3764514"/>
            <a:ext cx="1200150" cy="288131"/>
          </a:xfrm>
          <a:custGeom>
            <a:avLst/>
            <a:gdLst/>
            <a:ahLst/>
            <a:cxnLst/>
            <a:rect l="l" t="t" r="r" b="b"/>
            <a:pathLst>
              <a:path w="1008" h="242" extrusionOk="0">
                <a:moveTo>
                  <a:pt x="1008" y="242"/>
                </a:moveTo>
                <a:lnTo>
                  <a:pt x="1008" y="0"/>
                </a:lnTo>
                <a:lnTo>
                  <a:pt x="0" y="0"/>
                </a:lnTo>
                <a:lnTo>
                  <a:pt x="0" y="242"/>
                </a:lnTo>
                <a:lnTo>
                  <a:pt x="1008" y="242"/>
                </a:lnTo>
              </a:path>
            </a:pathLst>
          </a:custGeom>
          <a:noFill/>
          <a:ln w="14275" cap="flat" cmpd="sng">
            <a:solidFill>
              <a:srgbClr val="000000"/>
            </a:solidFill>
            <a:prstDash val="solid"/>
            <a:round/>
            <a:headEnd type="none" w="med" len="med"/>
            <a:tailEnd type="none" w="med" len="med"/>
          </a:ln>
        </p:spPr>
        <p:txBody>
          <a:bodyPr spcFirstLastPara="1" wrap="square" lIns="91425" tIns="45700" rIns="91425" bIns="45700" anchor="t" anchorCtr="0">
            <a:noAutofit/>
          </a:bodyPr>
          <a:lstStyle/>
          <a:p>
            <a:endParaRPr>
              <a:solidFill>
                <a:schemeClr val="dk1"/>
              </a:solidFill>
              <a:latin typeface="Times New Roman"/>
              <a:ea typeface="Times New Roman"/>
              <a:cs typeface="Times New Roman"/>
              <a:sym typeface="Times New Roman"/>
            </a:endParaRPr>
          </a:p>
        </p:txBody>
      </p:sp>
      <p:cxnSp>
        <p:nvCxnSpPr>
          <p:cNvPr id="803" name="Google Shape;803;p19"/>
          <p:cNvCxnSpPr/>
          <p:nvPr/>
        </p:nvCxnSpPr>
        <p:spPr>
          <a:xfrm>
            <a:off x="3337134" y="3764514"/>
            <a:ext cx="4763" cy="288131"/>
          </a:xfrm>
          <a:prstGeom prst="straightConnector1">
            <a:avLst/>
          </a:prstGeom>
          <a:noFill/>
          <a:ln w="14275" cap="flat" cmpd="sng">
            <a:solidFill>
              <a:srgbClr val="000000"/>
            </a:solidFill>
            <a:prstDash val="solid"/>
            <a:round/>
            <a:headEnd type="none" w="med" len="med"/>
            <a:tailEnd type="none" w="med" len="med"/>
          </a:ln>
        </p:spPr>
      </p:cxnSp>
      <p:sp>
        <p:nvSpPr>
          <p:cNvPr id="804" name="Google Shape;804;p19"/>
          <p:cNvSpPr/>
          <p:nvPr/>
        </p:nvSpPr>
        <p:spPr>
          <a:xfrm>
            <a:off x="2500127" y="3401372"/>
            <a:ext cx="693331" cy="219291"/>
          </a:xfrm>
          <a:prstGeom prst="rect">
            <a:avLst/>
          </a:prstGeom>
          <a:noFill/>
          <a:ln>
            <a:noFill/>
          </a:ln>
        </p:spPr>
        <p:txBody>
          <a:bodyPr spcFirstLastPara="1" wrap="square" lIns="0" tIns="0" rIns="0" bIns="0" anchor="t" anchorCtr="0">
            <a:spAutoFit/>
          </a:bodyPr>
          <a:lstStyle/>
          <a:p>
            <a:pPr>
              <a:buClr>
                <a:srgbClr val="000000"/>
              </a:buClr>
              <a:buSzPts val="1425"/>
            </a:pPr>
            <a:r>
              <a:rPr lang="en-US" sz="1425">
                <a:solidFill>
                  <a:srgbClr val="000000"/>
                </a:solidFill>
                <a:latin typeface="Arial"/>
                <a:ea typeface="Arial"/>
                <a:cs typeface="Arial"/>
                <a:sym typeface="Arial"/>
              </a:rPr>
              <a:t>110</a:t>
            </a:r>
            <a:r>
              <a:rPr lang="en-US" sz="1425">
                <a:solidFill>
                  <a:srgbClr val="00B050"/>
                </a:solidFill>
                <a:latin typeface="Arial"/>
                <a:ea typeface="Arial"/>
                <a:cs typeface="Arial"/>
                <a:sym typeface="Arial"/>
              </a:rPr>
              <a:t>1</a:t>
            </a:r>
            <a:r>
              <a:rPr lang="en-US" sz="1425">
                <a:solidFill>
                  <a:srgbClr val="000000"/>
                </a:solidFill>
                <a:latin typeface="Arial"/>
                <a:ea typeface="Arial"/>
                <a:cs typeface="Arial"/>
                <a:sym typeface="Arial"/>
              </a:rPr>
              <a:t>0</a:t>
            </a:r>
            <a:r>
              <a:rPr lang="en-US" sz="1425">
                <a:solidFill>
                  <a:srgbClr val="00B050"/>
                </a:solidFill>
                <a:latin typeface="Arial"/>
                <a:ea typeface="Arial"/>
                <a:cs typeface="Arial"/>
                <a:sym typeface="Arial"/>
              </a:rPr>
              <a:t>0</a:t>
            </a:r>
            <a:r>
              <a:rPr lang="en-US" sz="1425">
                <a:solidFill>
                  <a:srgbClr val="000000"/>
                </a:solidFill>
                <a:latin typeface="Arial"/>
                <a:ea typeface="Arial"/>
                <a:cs typeface="Arial"/>
                <a:sym typeface="Arial"/>
              </a:rPr>
              <a:t>1</a:t>
            </a:r>
            <a:endParaRPr>
              <a:solidFill>
                <a:schemeClr val="dk1"/>
              </a:solidFill>
              <a:latin typeface="Times New Roman"/>
              <a:ea typeface="Times New Roman"/>
              <a:cs typeface="Times New Roman"/>
              <a:sym typeface="Times New Roman"/>
            </a:endParaRPr>
          </a:p>
        </p:txBody>
      </p:sp>
      <p:sp>
        <p:nvSpPr>
          <p:cNvPr id="805" name="Google Shape;805;p19"/>
          <p:cNvSpPr/>
          <p:nvPr/>
        </p:nvSpPr>
        <p:spPr>
          <a:xfrm>
            <a:off x="3422858" y="3401372"/>
            <a:ext cx="100990" cy="219291"/>
          </a:xfrm>
          <a:prstGeom prst="rect">
            <a:avLst/>
          </a:prstGeom>
          <a:noFill/>
          <a:ln>
            <a:noFill/>
          </a:ln>
        </p:spPr>
        <p:txBody>
          <a:bodyPr spcFirstLastPara="1" wrap="square" lIns="0" tIns="0" rIns="0" bIns="0" anchor="t" anchorCtr="0">
            <a:spAutoFit/>
          </a:bodyPr>
          <a:lstStyle/>
          <a:p>
            <a:pPr>
              <a:buClr>
                <a:srgbClr val="000000"/>
              </a:buClr>
              <a:buSzPts val="1425"/>
            </a:pPr>
            <a:r>
              <a:rPr lang="en-US" sz="1425">
                <a:solidFill>
                  <a:srgbClr val="000000"/>
                </a:solidFill>
                <a:latin typeface="Arial"/>
                <a:ea typeface="Arial"/>
                <a:cs typeface="Arial"/>
                <a:sym typeface="Arial"/>
              </a:rPr>
              <a:t>0</a:t>
            </a:r>
            <a:endParaRPr>
              <a:solidFill>
                <a:schemeClr val="dk1"/>
              </a:solidFill>
              <a:latin typeface="Times New Roman"/>
              <a:ea typeface="Times New Roman"/>
              <a:cs typeface="Times New Roman"/>
              <a:sym typeface="Times New Roman"/>
            </a:endParaRPr>
          </a:p>
        </p:txBody>
      </p:sp>
      <p:sp>
        <p:nvSpPr>
          <p:cNvPr id="806" name="Google Shape;806;p19"/>
          <p:cNvSpPr/>
          <p:nvPr/>
        </p:nvSpPr>
        <p:spPr>
          <a:xfrm>
            <a:off x="2392968" y="3369226"/>
            <a:ext cx="1200150" cy="288131"/>
          </a:xfrm>
          <a:custGeom>
            <a:avLst/>
            <a:gdLst/>
            <a:ahLst/>
            <a:cxnLst/>
            <a:rect l="l" t="t" r="r" b="b"/>
            <a:pathLst>
              <a:path w="1008" h="242" extrusionOk="0">
                <a:moveTo>
                  <a:pt x="1008" y="242"/>
                </a:moveTo>
                <a:lnTo>
                  <a:pt x="1008" y="0"/>
                </a:lnTo>
                <a:lnTo>
                  <a:pt x="0" y="0"/>
                </a:lnTo>
                <a:lnTo>
                  <a:pt x="0" y="242"/>
                </a:lnTo>
                <a:lnTo>
                  <a:pt x="1008" y="242"/>
                </a:lnTo>
              </a:path>
            </a:pathLst>
          </a:custGeom>
          <a:noFill/>
          <a:ln w="14275" cap="flat" cmpd="sng">
            <a:solidFill>
              <a:srgbClr val="000000"/>
            </a:solidFill>
            <a:prstDash val="solid"/>
            <a:round/>
            <a:headEnd type="none" w="med" len="med"/>
            <a:tailEnd type="none" w="med" len="med"/>
          </a:ln>
        </p:spPr>
        <p:txBody>
          <a:bodyPr spcFirstLastPara="1" wrap="square" lIns="91425" tIns="45700" rIns="91425" bIns="45700" anchor="t" anchorCtr="0">
            <a:noAutofit/>
          </a:bodyPr>
          <a:lstStyle/>
          <a:p>
            <a:endParaRPr>
              <a:solidFill>
                <a:schemeClr val="dk1"/>
              </a:solidFill>
              <a:latin typeface="Times New Roman"/>
              <a:ea typeface="Times New Roman"/>
              <a:cs typeface="Times New Roman"/>
              <a:sym typeface="Times New Roman"/>
            </a:endParaRPr>
          </a:p>
        </p:txBody>
      </p:sp>
      <p:cxnSp>
        <p:nvCxnSpPr>
          <p:cNvPr id="807" name="Google Shape;807;p19"/>
          <p:cNvCxnSpPr/>
          <p:nvPr/>
        </p:nvCxnSpPr>
        <p:spPr>
          <a:xfrm>
            <a:off x="3337134" y="3369226"/>
            <a:ext cx="4763" cy="288131"/>
          </a:xfrm>
          <a:prstGeom prst="straightConnector1">
            <a:avLst/>
          </a:prstGeom>
          <a:noFill/>
          <a:ln w="14275" cap="flat" cmpd="sng">
            <a:solidFill>
              <a:srgbClr val="000000"/>
            </a:solidFill>
            <a:prstDash val="solid"/>
            <a:round/>
            <a:headEnd type="none" w="med" len="med"/>
            <a:tailEnd type="none" w="med" len="med"/>
          </a:ln>
        </p:spPr>
      </p:cxnSp>
      <p:sp>
        <p:nvSpPr>
          <p:cNvPr id="808" name="Google Shape;808;p19"/>
          <p:cNvSpPr/>
          <p:nvPr/>
        </p:nvSpPr>
        <p:spPr>
          <a:xfrm>
            <a:off x="2500126" y="3006085"/>
            <a:ext cx="706925" cy="219291"/>
          </a:xfrm>
          <a:prstGeom prst="rect">
            <a:avLst/>
          </a:prstGeom>
          <a:noFill/>
          <a:ln>
            <a:noFill/>
          </a:ln>
        </p:spPr>
        <p:txBody>
          <a:bodyPr spcFirstLastPara="1" wrap="square" lIns="0" tIns="0" rIns="0" bIns="0" anchor="t" anchorCtr="0">
            <a:spAutoFit/>
          </a:bodyPr>
          <a:lstStyle/>
          <a:p>
            <a:pPr>
              <a:buClr>
                <a:srgbClr val="000000"/>
              </a:buClr>
              <a:buSzPts val="1425"/>
            </a:pPr>
            <a:r>
              <a:rPr lang="en-US" sz="1425">
                <a:solidFill>
                  <a:srgbClr val="000000"/>
                </a:solidFill>
                <a:latin typeface="Arial"/>
                <a:ea typeface="Arial"/>
                <a:cs typeface="Arial"/>
                <a:sym typeface="Arial"/>
              </a:rPr>
              <a:t>0101001</a:t>
            </a:r>
            <a:endParaRPr>
              <a:solidFill>
                <a:schemeClr val="dk1"/>
              </a:solidFill>
              <a:latin typeface="Times New Roman"/>
              <a:ea typeface="Times New Roman"/>
              <a:cs typeface="Times New Roman"/>
              <a:sym typeface="Times New Roman"/>
            </a:endParaRPr>
          </a:p>
        </p:txBody>
      </p:sp>
      <p:sp>
        <p:nvSpPr>
          <p:cNvPr id="809" name="Google Shape;809;p19"/>
          <p:cNvSpPr/>
          <p:nvPr/>
        </p:nvSpPr>
        <p:spPr>
          <a:xfrm>
            <a:off x="3422858" y="3012038"/>
            <a:ext cx="100990" cy="219291"/>
          </a:xfrm>
          <a:prstGeom prst="rect">
            <a:avLst/>
          </a:prstGeom>
          <a:noFill/>
          <a:ln>
            <a:noFill/>
          </a:ln>
        </p:spPr>
        <p:txBody>
          <a:bodyPr spcFirstLastPara="1" wrap="square" lIns="0" tIns="0" rIns="0" bIns="0" anchor="t" anchorCtr="0">
            <a:spAutoFit/>
          </a:bodyPr>
          <a:lstStyle/>
          <a:p>
            <a:pPr>
              <a:buClr>
                <a:srgbClr val="000000"/>
              </a:buClr>
              <a:buSzPts val="1425"/>
            </a:pPr>
            <a:r>
              <a:rPr lang="en-US" sz="1425">
                <a:solidFill>
                  <a:srgbClr val="000000"/>
                </a:solidFill>
                <a:latin typeface="Arial"/>
                <a:ea typeface="Arial"/>
                <a:cs typeface="Arial"/>
                <a:sym typeface="Arial"/>
              </a:rPr>
              <a:t>1</a:t>
            </a:r>
            <a:endParaRPr>
              <a:solidFill>
                <a:schemeClr val="dk1"/>
              </a:solidFill>
              <a:latin typeface="Times New Roman"/>
              <a:ea typeface="Times New Roman"/>
              <a:cs typeface="Times New Roman"/>
              <a:sym typeface="Times New Roman"/>
            </a:endParaRPr>
          </a:p>
        </p:txBody>
      </p:sp>
      <p:sp>
        <p:nvSpPr>
          <p:cNvPr id="810" name="Google Shape;810;p19"/>
          <p:cNvSpPr/>
          <p:nvPr/>
        </p:nvSpPr>
        <p:spPr>
          <a:xfrm>
            <a:off x="2392968" y="2973937"/>
            <a:ext cx="1200150" cy="294084"/>
          </a:xfrm>
          <a:custGeom>
            <a:avLst/>
            <a:gdLst/>
            <a:ahLst/>
            <a:cxnLst/>
            <a:rect l="l" t="t" r="r" b="b"/>
            <a:pathLst>
              <a:path w="1008" h="247" extrusionOk="0">
                <a:moveTo>
                  <a:pt x="1008" y="242"/>
                </a:moveTo>
                <a:lnTo>
                  <a:pt x="1008" y="0"/>
                </a:lnTo>
                <a:lnTo>
                  <a:pt x="0" y="0"/>
                </a:lnTo>
                <a:lnTo>
                  <a:pt x="0" y="247"/>
                </a:lnTo>
                <a:lnTo>
                  <a:pt x="1008" y="247"/>
                </a:lnTo>
              </a:path>
            </a:pathLst>
          </a:custGeom>
          <a:noFill/>
          <a:ln w="14275" cap="flat" cmpd="sng">
            <a:solidFill>
              <a:srgbClr val="000000"/>
            </a:solidFill>
            <a:prstDash val="solid"/>
            <a:round/>
            <a:headEnd type="none" w="med" len="med"/>
            <a:tailEnd type="none" w="med" len="med"/>
          </a:ln>
        </p:spPr>
        <p:txBody>
          <a:bodyPr spcFirstLastPara="1" wrap="square" lIns="91425" tIns="45700" rIns="91425" bIns="45700" anchor="t" anchorCtr="0">
            <a:noAutofit/>
          </a:bodyPr>
          <a:lstStyle/>
          <a:p>
            <a:endParaRPr>
              <a:solidFill>
                <a:schemeClr val="dk1"/>
              </a:solidFill>
              <a:latin typeface="Times New Roman"/>
              <a:ea typeface="Times New Roman"/>
              <a:cs typeface="Times New Roman"/>
              <a:sym typeface="Times New Roman"/>
            </a:endParaRPr>
          </a:p>
        </p:txBody>
      </p:sp>
      <p:cxnSp>
        <p:nvCxnSpPr>
          <p:cNvPr id="811" name="Google Shape;811;p19"/>
          <p:cNvCxnSpPr/>
          <p:nvPr/>
        </p:nvCxnSpPr>
        <p:spPr>
          <a:xfrm>
            <a:off x="3337134" y="2979890"/>
            <a:ext cx="4763" cy="282179"/>
          </a:xfrm>
          <a:prstGeom prst="straightConnector1">
            <a:avLst/>
          </a:prstGeom>
          <a:noFill/>
          <a:ln w="14275" cap="flat" cmpd="sng">
            <a:solidFill>
              <a:srgbClr val="000000"/>
            </a:solidFill>
            <a:prstDash val="solid"/>
            <a:round/>
            <a:headEnd type="none" w="med" len="med"/>
            <a:tailEnd type="none" w="med" len="med"/>
          </a:ln>
        </p:spPr>
      </p:cxnSp>
      <p:sp>
        <p:nvSpPr>
          <p:cNvPr id="812" name="Google Shape;812;p19"/>
          <p:cNvSpPr/>
          <p:nvPr/>
        </p:nvSpPr>
        <p:spPr>
          <a:xfrm>
            <a:off x="2500126" y="4981332"/>
            <a:ext cx="652551" cy="219291"/>
          </a:xfrm>
          <a:prstGeom prst="rect">
            <a:avLst/>
          </a:prstGeom>
          <a:noFill/>
          <a:ln>
            <a:noFill/>
          </a:ln>
        </p:spPr>
        <p:txBody>
          <a:bodyPr spcFirstLastPara="1" wrap="square" lIns="0" tIns="0" rIns="0" bIns="0" anchor="t" anchorCtr="0">
            <a:spAutoFit/>
          </a:bodyPr>
          <a:lstStyle/>
          <a:p>
            <a:pPr>
              <a:buClr>
                <a:srgbClr val="000000"/>
              </a:buClr>
              <a:buSzPts val="1425"/>
            </a:pPr>
            <a:r>
              <a:rPr lang="en-US" sz="1425">
                <a:solidFill>
                  <a:srgbClr val="000000"/>
                </a:solidFill>
                <a:latin typeface="Arial"/>
                <a:ea typeface="Arial"/>
                <a:cs typeface="Arial"/>
                <a:sym typeface="Arial"/>
              </a:rPr>
              <a:t>1011111</a:t>
            </a:r>
            <a:endParaRPr>
              <a:solidFill>
                <a:schemeClr val="dk1"/>
              </a:solidFill>
              <a:latin typeface="Times New Roman"/>
              <a:ea typeface="Times New Roman"/>
              <a:cs typeface="Times New Roman"/>
              <a:sym typeface="Times New Roman"/>
            </a:endParaRPr>
          </a:p>
        </p:txBody>
      </p:sp>
      <p:sp>
        <p:nvSpPr>
          <p:cNvPr id="813" name="Google Shape;813;p19"/>
          <p:cNvSpPr/>
          <p:nvPr/>
        </p:nvSpPr>
        <p:spPr>
          <a:xfrm>
            <a:off x="3422858" y="4981332"/>
            <a:ext cx="100990" cy="219291"/>
          </a:xfrm>
          <a:prstGeom prst="rect">
            <a:avLst/>
          </a:prstGeom>
          <a:noFill/>
          <a:ln>
            <a:noFill/>
          </a:ln>
        </p:spPr>
        <p:txBody>
          <a:bodyPr spcFirstLastPara="1" wrap="square" lIns="0" tIns="0" rIns="0" bIns="0" anchor="t" anchorCtr="0">
            <a:spAutoFit/>
          </a:bodyPr>
          <a:lstStyle/>
          <a:p>
            <a:pPr>
              <a:buClr>
                <a:srgbClr val="000000"/>
              </a:buClr>
              <a:buSzPts val="1425"/>
            </a:pPr>
            <a:r>
              <a:rPr lang="en-US" sz="1425">
                <a:solidFill>
                  <a:srgbClr val="000000"/>
                </a:solidFill>
                <a:latin typeface="Arial"/>
                <a:ea typeface="Arial"/>
                <a:cs typeface="Arial"/>
                <a:sym typeface="Arial"/>
              </a:rPr>
              <a:t>0</a:t>
            </a:r>
            <a:endParaRPr>
              <a:solidFill>
                <a:schemeClr val="dk1"/>
              </a:solidFill>
              <a:latin typeface="Times New Roman"/>
              <a:ea typeface="Times New Roman"/>
              <a:cs typeface="Times New Roman"/>
              <a:sym typeface="Times New Roman"/>
            </a:endParaRPr>
          </a:p>
        </p:txBody>
      </p:sp>
      <p:sp>
        <p:nvSpPr>
          <p:cNvPr id="814" name="Google Shape;814;p19"/>
          <p:cNvSpPr/>
          <p:nvPr/>
        </p:nvSpPr>
        <p:spPr>
          <a:xfrm>
            <a:off x="2392968" y="4949184"/>
            <a:ext cx="1200150" cy="289322"/>
          </a:xfrm>
          <a:custGeom>
            <a:avLst/>
            <a:gdLst/>
            <a:ahLst/>
            <a:cxnLst/>
            <a:rect l="l" t="t" r="r" b="b"/>
            <a:pathLst>
              <a:path w="1008" h="243" extrusionOk="0">
                <a:moveTo>
                  <a:pt x="1008" y="243"/>
                </a:moveTo>
                <a:lnTo>
                  <a:pt x="1008" y="0"/>
                </a:lnTo>
                <a:lnTo>
                  <a:pt x="0" y="0"/>
                </a:lnTo>
                <a:lnTo>
                  <a:pt x="0" y="243"/>
                </a:lnTo>
                <a:lnTo>
                  <a:pt x="1008" y="243"/>
                </a:lnTo>
              </a:path>
            </a:pathLst>
          </a:custGeom>
          <a:noFill/>
          <a:ln w="14275" cap="flat" cmpd="sng">
            <a:solidFill>
              <a:srgbClr val="000000"/>
            </a:solidFill>
            <a:prstDash val="solid"/>
            <a:round/>
            <a:headEnd type="none" w="med" len="med"/>
            <a:tailEnd type="none" w="med" len="med"/>
          </a:ln>
        </p:spPr>
        <p:txBody>
          <a:bodyPr spcFirstLastPara="1" wrap="square" lIns="91425" tIns="45700" rIns="91425" bIns="45700" anchor="t" anchorCtr="0">
            <a:noAutofit/>
          </a:bodyPr>
          <a:lstStyle/>
          <a:p>
            <a:endParaRPr>
              <a:solidFill>
                <a:schemeClr val="dk1"/>
              </a:solidFill>
              <a:latin typeface="Times New Roman"/>
              <a:ea typeface="Times New Roman"/>
              <a:cs typeface="Times New Roman"/>
              <a:sym typeface="Times New Roman"/>
            </a:endParaRPr>
          </a:p>
        </p:txBody>
      </p:sp>
      <p:cxnSp>
        <p:nvCxnSpPr>
          <p:cNvPr id="815" name="Google Shape;815;p19"/>
          <p:cNvCxnSpPr/>
          <p:nvPr/>
        </p:nvCxnSpPr>
        <p:spPr>
          <a:xfrm>
            <a:off x="3337134" y="4949184"/>
            <a:ext cx="4763" cy="289322"/>
          </a:xfrm>
          <a:prstGeom prst="straightConnector1">
            <a:avLst/>
          </a:prstGeom>
          <a:noFill/>
          <a:ln w="14275" cap="flat" cmpd="sng">
            <a:solidFill>
              <a:srgbClr val="000000"/>
            </a:solidFill>
            <a:prstDash val="solid"/>
            <a:round/>
            <a:headEnd type="none" w="med" len="med"/>
            <a:tailEnd type="none" w="med" len="med"/>
          </a:ln>
        </p:spPr>
      </p:cxnSp>
      <p:sp>
        <p:nvSpPr>
          <p:cNvPr id="816" name="Google Shape;816;p19"/>
          <p:cNvSpPr/>
          <p:nvPr/>
        </p:nvSpPr>
        <p:spPr>
          <a:xfrm>
            <a:off x="2500127" y="4587235"/>
            <a:ext cx="693331" cy="219291"/>
          </a:xfrm>
          <a:prstGeom prst="rect">
            <a:avLst/>
          </a:prstGeom>
          <a:noFill/>
          <a:ln>
            <a:noFill/>
          </a:ln>
        </p:spPr>
        <p:txBody>
          <a:bodyPr spcFirstLastPara="1" wrap="square" lIns="0" tIns="0" rIns="0" bIns="0" anchor="t" anchorCtr="0">
            <a:spAutoFit/>
          </a:bodyPr>
          <a:lstStyle/>
          <a:p>
            <a:pPr>
              <a:buClr>
                <a:srgbClr val="000000"/>
              </a:buClr>
              <a:buSzPts val="1425"/>
            </a:pPr>
            <a:r>
              <a:rPr lang="en-US" sz="1425">
                <a:solidFill>
                  <a:srgbClr val="000000"/>
                </a:solidFill>
                <a:latin typeface="Arial"/>
                <a:ea typeface="Arial"/>
                <a:cs typeface="Arial"/>
                <a:sym typeface="Arial"/>
              </a:rPr>
              <a:t>0110100</a:t>
            </a:r>
            <a:endParaRPr>
              <a:solidFill>
                <a:schemeClr val="dk1"/>
              </a:solidFill>
              <a:latin typeface="Times New Roman"/>
              <a:ea typeface="Times New Roman"/>
              <a:cs typeface="Times New Roman"/>
              <a:sym typeface="Times New Roman"/>
            </a:endParaRPr>
          </a:p>
        </p:txBody>
      </p:sp>
      <p:sp>
        <p:nvSpPr>
          <p:cNvPr id="817" name="Google Shape;817;p19"/>
          <p:cNvSpPr/>
          <p:nvPr/>
        </p:nvSpPr>
        <p:spPr>
          <a:xfrm>
            <a:off x="3422858" y="4587235"/>
            <a:ext cx="100990" cy="219291"/>
          </a:xfrm>
          <a:prstGeom prst="rect">
            <a:avLst/>
          </a:prstGeom>
          <a:noFill/>
          <a:ln>
            <a:noFill/>
          </a:ln>
        </p:spPr>
        <p:txBody>
          <a:bodyPr spcFirstLastPara="1" wrap="square" lIns="0" tIns="0" rIns="0" bIns="0" anchor="t" anchorCtr="0">
            <a:spAutoFit/>
          </a:bodyPr>
          <a:lstStyle/>
          <a:p>
            <a:pPr>
              <a:buClr>
                <a:srgbClr val="000000"/>
              </a:buClr>
              <a:buSzPts val="1425"/>
            </a:pPr>
            <a:r>
              <a:rPr lang="en-US" sz="1425">
                <a:solidFill>
                  <a:srgbClr val="000000"/>
                </a:solidFill>
                <a:latin typeface="Arial"/>
                <a:ea typeface="Arial"/>
                <a:cs typeface="Arial"/>
                <a:sym typeface="Arial"/>
              </a:rPr>
              <a:t>1</a:t>
            </a:r>
            <a:endParaRPr>
              <a:solidFill>
                <a:schemeClr val="dk1"/>
              </a:solidFill>
              <a:latin typeface="Times New Roman"/>
              <a:ea typeface="Times New Roman"/>
              <a:cs typeface="Times New Roman"/>
              <a:sym typeface="Times New Roman"/>
            </a:endParaRPr>
          </a:p>
        </p:txBody>
      </p:sp>
      <p:sp>
        <p:nvSpPr>
          <p:cNvPr id="818" name="Google Shape;818;p19"/>
          <p:cNvSpPr/>
          <p:nvPr/>
        </p:nvSpPr>
        <p:spPr>
          <a:xfrm>
            <a:off x="2392968" y="4555089"/>
            <a:ext cx="1200150" cy="288131"/>
          </a:xfrm>
          <a:custGeom>
            <a:avLst/>
            <a:gdLst/>
            <a:ahLst/>
            <a:cxnLst/>
            <a:rect l="l" t="t" r="r" b="b"/>
            <a:pathLst>
              <a:path w="1008" h="242" extrusionOk="0">
                <a:moveTo>
                  <a:pt x="1008" y="242"/>
                </a:moveTo>
                <a:lnTo>
                  <a:pt x="1008" y="0"/>
                </a:lnTo>
                <a:lnTo>
                  <a:pt x="0" y="0"/>
                </a:lnTo>
                <a:lnTo>
                  <a:pt x="0" y="242"/>
                </a:lnTo>
                <a:lnTo>
                  <a:pt x="1008" y="242"/>
                </a:lnTo>
              </a:path>
            </a:pathLst>
          </a:custGeom>
          <a:noFill/>
          <a:ln w="14275" cap="flat" cmpd="sng">
            <a:solidFill>
              <a:srgbClr val="000000"/>
            </a:solidFill>
            <a:prstDash val="solid"/>
            <a:round/>
            <a:headEnd type="none" w="med" len="med"/>
            <a:tailEnd type="none" w="med" len="med"/>
          </a:ln>
        </p:spPr>
        <p:txBody>
          <a:bodyPr spcFirstLastPara="1" wrap="square" lIns="91425" tIns="45700" rIns="91425" bIns="45700" anchor="t" anchorCtr="0">
            <a:noAutofit/>
          </a:bodyPr>
          <a:lstStyle/>
          <a:p>
            <a:endParaRPr>
              <a:solidFill>
                <a:schemeClr val="dk1"/>
              </a:solidFill>
              <a:latin typeface="Times New Roman"/>
              <a:ea typeface="Times New Roman"/>
              <a:cs typeface="Times New Roman"/>
              <a:sym typeface="Times New Roman"/>
            </a:endParaRPr>
          </a:p>
        </p:txBody>
      </p:sp>
      <p:cxnSp>
        <p:nvCxnSpPr>
          <p:cNvPr id="819" name="Google Shape;819;p19"/>
          <p:cNvCxnSpPr/>
          <p:nvPr/>
        </p:nvCxnSpPr>
        <p:spPr>
          <a:xfrm>
            <a:off x="3337134" y="4555089"/>
            <a:ext cx="4763" cy="288131"/>
          </a:xfrm>
          <a:prstGeom prst="straightConnector1">
            <a:avLst/>
          </a:prstGeom>
          <a:noFill/>
          <a:ln w="14275" cap="flat" cmpd="sng">
            <a:solidFill>
              <a:srgbClr val="000000"/>
            </a:solidFill>
            <a:prstDash val="solid"/>
            <a:round/>
            <a:headEnd type="none" w="med" len="med"/>
            <a:tailEnd type="none" w="med" len="med"/>
          </a:ln>
        </p:spPr>
      </p:cxnSp>
      <p:sp>
        <p:nvSpPr>
          <p:cNvPr id="820" name="Google Shape;820;p19"/>
          <p:cNvSpPr/>
          <p:nvPr/>
        </p:nvSpPr>
        <p:spPr>
          <a:xfrm>
            <a:off x="2500124" y="4191947"/>
            <a:ext cx="679738" cy="219291"/>
          </a:xfrm>
          <a:prstGeom prst="rect">
            <a:avLst/>
          </a:prstGeom>
          <a:noFill/>
          <a:ln>
            <a:noFill/>
          </a:ln>
        </p:spPr>
        <p:txBody>
          <a:bodyPr spcFirstLastPara="1" wrap="square" lIns="0" tIns="0" rIns="0" bIns="0" anchor="t" anchorCtr="0">
            <a:spAutoFit/>
          </a:bodyPr>
          <a:lstStyle/>
          <a:p>
            <a:pPr>
              <a:buClr>
                <a:srgbClr val="000000"/>
              </a:buClr>
              <a:buSzPts val="1425"/>
            </a:pPr>
            <a:r>
              <a:rPr lang="en-US" sz="1425">
                <a:solidFill>
                  <a:srgbClr val="000000"/>
                </a:solidFill>
                <a:latin typeface="Arial"/>
                <a:ea typeface="Arial"/>
                <a:cs typeface="Arial"/>
                <a:sym typeface="Arial"/>
              </a:rPr>
              <a:t>000</a:t>
            </a:r>
            <a:r>
              <a:rPr lang="en-US" sz="1425">
                <a:solidFill>
                  <a:srgbClr val="00B050"/>
                </a:solidFill>
                <a:latin typeface="Arial"/>
                <a:ea typeface="Arial"/>
                <a:cs typeface="Arial"/>
                <a:sym typeface="Arial"/>
              </a:rPr>
              <a:t>1</a:t>
            </a:r>
            <a:r>
              <a:rPr lang="en-US" sz="1425">
                <a:solidFill>
                  <a:srgbClr val="000000"/>
                </a:solidFill>
                <a:latin typeface="Arial"/>
                <a:ea typeface="Arial"/>
                <a:cs typeface="Arial"/>
                <a:sym typeface="Arial"/>
              </a:rPr>
              <a:t>1</a:t>
            </a:r>
            <a:r>
              <a:rPr lang="en-US" sz="1425">
                <a:solidFill>
                  <a:srgbClr val="00B050"/>
                </a:solidFill>
                <a:latin typeface="Arial"/>
                <a:ea typeface="Arial"/>
                <a:cs typeface="Arial"/>
                <a:sym typeface="Arial"/>
              </a:rPr>
              <a:t>1</a:t>
            </a:r>
            <a:r>
              <a:rPr lang="en-US" sz="1425">
                <a:solidFill>
                  <a:srgbClr val="000000"/>
                </a:solidFill>
                <a:latin typeface="Arial"/>
                <a:ea typeface="Arial"/>
                <a:cs typeface="Arial"/>
                <a:sym typeface="Arial"/>
              </a:rPr>
              <a:t>0</a:t>
            </a:r>
            <a:endParaRPr>
              <a:solidFill>
                <a:schemeClr val="dk1"/>
              </a:solidFill>
              <a:latin typeface="Times New Roman"/>
              <a:ea typeface="Times New Roman"/>
              <a:cs typeface="Times New Roman"/>
              <a:sym typeface="Times New Roman"/>
            </a:endParaRPr>
          </a:p>
        </p:txBody>
      </p:sp>
      <p:sp>
        <p:nvSpPr>
          <p:cNvPr id="821" name="Google Shape;821;p19"/>
          <p:cNvSpPr/>
          <p:nvPr/>
        </p:nvSpPr>
        <p:spPr>
          <a:xfrm>
            <a:off x="3422858" y="4196710"/>
            <a:ext cx="100990" cy="219291"/>
          </a:xfrm>
          <a:prstGeom prst="rect">
            <a:avLst/>
          </a:prstGeom>
          <a:noFill/>
          <a:ln>
            <a:noFill/>
          </a:ln>
        </p:spPr>
        <p:txBody>
          <a:bodyPr spcFirstLastPara="1" wrap="square" lIns="0" tIns="0" rIns="0" bIns="0" anchor="t" anchorCtr="0">
            <a:spAutoFit/>
          </a:bodyPr>
          <a:lstStyle/>
          <a:p>
            <a:pPr>
              <a:buClr>
                <a:srgbClr val="000000"/>
              </a:buClr>
              <a:buSzPts val="1425"/>
            </a:pPr>
            <a:r>
              <a:rPr lang="en-US" sz="1425">
                <a:solidFill>
                  <a:srgbClr val="000000"/>
                </a:solidFill>
                <a:latin typeface="Arial"/>
                <a:ea typeface="Arial"/>
                <a:cs typeface="Arial"/>
                <a:sym typeface="Arial"/>
              </a:rPr>
              <a:t>1</a:t>
            </a:r>
            <a:endParaRPr>
              <a:solidFill>
                <a:schemeClr val="dk1"/>
              </a:solidFill>
              <a:latin typeface="Times New Roman"/>
              <a:ea typeface="Times New Roman"/>
              <a:cs typeface="Times New Roman"/>
              <a:sym typeface="Times New Roman"/>
            </a:endParaRPr>
          </a:p>
        </p:txBody>
      </p:sp>
      <p:sp>
        <p:nvSpPr>
          <p:cNvPr id="822" name="Google Shape;822;p19"/>
          <p:cNvSpPr/>
          <p:nvPr/>
        </p:nvSpPr>
        <p:spPr>
          <a:xfrm>
            <a:off x="2392968" y="4159800"/>
            <a:ext cx="1200150" cy="292894"/>
          </a:xfrm>
          <a:custGeom>
            <a:avLst/>
            <a:gdLst/>
            <a:ahLst/>
            <a:cxnLst/>
            <a:rect l="l" t="t" r="r" b="b"/>
            <a:pathLst>
              <a:path w="1008" h="246" extrusionOk="0">
                <a:moveTo>
                  <a:pt x="1008" y="242"/>
                </a:moveTo>
                <a:lnTo>
                  <a:pt x="1008" y="0"/>
                </a:lnTo>
                <a:lnTo>
                  <a:pt x="0" y="0"/>
                </a:lnTo>
                <a:lnTo>
                  <a:pt x="0" y="246"/>
                </a:lnTo>
                <a:lnTo>
                  <a:pt x="1008" y="246"/>
                </a:lnTo>
              </a:path>
            </a:pathLst>
          </a:custGeom>
          <a:noFill/>
          <a:ln w="14275" cap="flat" cmpd="sng">
            <a:solidFill>
              <a:srgbClr val="000000"/>
            </a:solidFill>
            <a:prstDash val="solid"/>
            <a:round/>
            <a:headEnd type="none" w="med" len="med"/>
            <a:tailEnd type="none" w="med" len="med"/>
          </a:ln>
        </p:spPr>
        <p:txBody>
          <a:bodyPr spcFirstLastPara="1" wrap="square" lIns="91425" tIns="45700" rIns="91425" bIns="45700" anchor="t" anchorCtr="0">
            <a:noAutofit/>
          </a:bodyPr>
          <a:lstStyle/>
          <a:p>
            <a:endParaRPr>
              <a:solidFill>
                <a:schemeClr val="dk1"/>
              </a:solidFill>
              <a:latin typeface="Times New Roman"/>
              <a:ea typeface="Times New Roman"/>
              <a:cs typeface="Times New Roman"/>
              <a:sym typeface="Times New Roman"/>
            </a:endParaRPr>
          </a:p>
        </p:txBody>
      </p:sp>
      <p:cxnSp>
        <p:nvCxnSpPr>
          <p:cNvPr id="823" name="Google Shape;823;p19"/>
          <p:cNvCxnSpPr/>
          <p:nvPr/>
        </p:nvCxnSpPr>
        <p:spPr>
          <a:xfrm>
            <a:off x="3337134" y="4164564"/>
            <a:ext cx="4763" cy="283369"/>
          </a:xfrm>
          <a:prstGeom prst="straightConnector1">
            <a:avLst/>
          </a:prstGeom>
          <a:noFill/>
          <a:ln w="14275" cap="flat" cmpd="sng">
            <a:solidFill>
              <a:srgbClr val="000000"/>
            </a:solidFill>
            <a:prstDash val="solid"/>
            <a:round/>
            <a:headEnd type="none" w="med" len="med"/>
            <a:tailEnd type="none" w="med" len="med"/>
          </a:ln>
        </p:spPr>
      </p:cxnSp>
      <p:sp>
        <p:nvSpPr>
          <p:cNvPr id="824" name="Google Shape;824;p19"/>
          <p:cNvSpPr/>
          <p:nvPr/>
        </p:nvSpPr>
        <p:spPr>
          <a:xfrm>
            <a:off x="2500126" y="5467107"/>
            <a:ext cx="652551" cy="219291"/>
          </a:xfrm>
          <a:prstGeom prst="rect">
            <a:avLst/>
          </a:prstGeom>
          <a:noFill/>
          <a:ln>
            <a:noFill/>
          </a:ln>
        </p:spPr>
        <p:txBody>
          <a:bodyPr spcFirstLastPara="1" wrap="square" lIns="0" tIns="0" rIns="0" bIns="0" anchor="t" anchorCtr="0">
            <a:spAutoFit/>
          </a:bodyPr>
          <a:lstStyle/>
          <a:p>
            <a:pPr>
              <a:buClr>
                <a:srgbClr val="000000"/>
              </a:buClr>
              <a:buSzPts val="1425"/>
            </a:pPr>
            <a:r>
              <a:rPr lang="en-US" sz="1425">
                <a:solidFill>
                  <a:srgbClr val="000000"/>
                </a:solidFill>
                <a:latin typeface="Arial"/>
                <a:ea typeface="Arial"/>
                <a:cs typeface="Arial"/>
                <a:sym typeface="Arial"/>
              </a:rPr>
              <a:t>1111011</a:t>
            </a:r>
            <a:endParaRPr>
              <a:solidFill>
                <a:schemeClr val="dk1"/>
              </a:solidFill>
              <a:latin typeface="Times New Roman"/>
              <a:ea typeface="Times New Roman"/>
              <a:cs typeface="Times New Roman"/>
              <a:sym typeface="Times New Roman"/>
            </a:endParaRPr>
          </a:p>
        </p:txBody>
      </p:sp>
      <p:sp>
        <p:nvSpPr>
          <p:cNvPr id="825" name="Google Shape;825;p19"/>
          <p:cNvSpPr/>
          <p:nvPr/>
        </p:nvSpPr>
        <p:spPr>
          <a:xfrm>
            <a:off x="3422858" y="5467107"/>
            <a:ext cx="100990" cy="219291"/>
          </a:xfrm>
          <a:prstGeom prst="rect">
            <a:avLst/>
          </a:prstGeom>
          <a:noFill/>
          <a:ln>
            <a:noFill/>
          </a:ln>
        </p:spPr>
        <p:txBody>
          <a:bodyPr spcFirstLastPara="1" wrap="square" lIns="0" tIns="0" rIns="0" bIns="0" anchor="t" anchorCtr="0">
            <a:spAutoFit/>
          </a:bodyPr>
          <a:lstStyle/>
          <a:p>
            <a:pPr>
              <a:buClr>
                <a:srgbClr val="000000"/>
              </a:buClr>
              <a:buSzPts val="1425"/>
            </a:pPr>
            <a:r>
              <a:rPr lang="en-US" sz="1425">
                <a:solidFill>
                  <a:srgbClr val="000000"/>
                </a:solidFill>
                <a:latin typeface="Arial"/>
                <a:ea typeface="Arial"/>
                <a:cs typeface="Arial"/>
                <a:sym typeface="Arial"/>
              </a:rPr>
              <a:t>0</a:t>
            </a:r>
            <a:endParaRPr>
              <a:solidFill>
                <a:schemeClr val="dk1"/>
              </a:solidFill>
              <a:latin typeface="Times New Roman"/>
              <a:ea typeface="Times New Roman"/>
              <a:cs typeface="Times New Roman"/>
              <a:sym typeface="Times New Roman"/>
            </a:endParaRPr>
          </a:p>
        </p:txBody>
      </p:sp>
      <p:cxnSp>
        <p:nvCxnSpPr>
          <p:cNvPr id="826" name="Google Shape;826;p19"/>
          <p:cNvCxnSpPr/>
          <p:nvPr/>
        </p:nvCxnSpPr>
        <p:spPr>
          <a:xfrm>
            <a:off x="3337134" y="5436151"/>
            <a:ext cx="4763" cy="288131"/>
          </a:xfrm>
          <a:prstGeom prst="straightConnector1">
            <a:avLst/>
          </a:prstGeom>
          <a:noFill/>
          <a:ln w="14275" cap="flat" cmpd="sng">
            <a:solidFill>
              <a:srgbClr val="000000"/>
            </a:solidFill>
            <a:prstDash val="solid"/>
            <a:round/>
            <a:headEnd type="none" w="med" len="med"/>
            <a:tailEnd type="none" w="med" len="med"/>
          </a:ln>
        </p:spPr>
      </p:cxnSp>
      <p:sp>
        <p:nvSpPr>
          <p:cNvPr id="827" name="Google Shape;827;p19"/>
          <p:cNvSpPr/>
          <p:nvPr/>
        </p:nvSpPr>
        <p:spPr>
          <a:xfrm>
            <a:off x="2763767" y="2740122"/>
            <a:ext cx="859381" cy="219291"/>
          </a:xfrm>
          <a:prstGeom prst="rect">
            <a:avLst/>
          </a:prstGeom>
          <a:noFill/>
          <a:ln>
            <a:noFill/>
          </a:ln>
        </p:spPr>
        <p:txBody>
          <a:bodyPr spcFirstLastPara="1" wrap="square" lIns="0" tIns="0" rIns="0" bIns="0" anchor="t" anchorCtr="0">
            <a:spAutoFit/>
          </a:bodyPr>
          <a:lstStyle/>
          <a:p>
            <a:pPr>
              <a:buClr>
                <a:srgbClr val="000000"/>
              </a:buClr>
              <a:buSzPts val="1425"/>
            </a:pPr>
            <a:r>
              <a:rPr lang="en-US" sz="1425">
                <a:solidFill>
                  <a:srgbClr val="000000"/>
                </a:solidFill>
                <a:latin typeface="Arial"/>
                <a:ea typeface="Arial"/>
                <a:cs typeface="Arial"/>
                <a:sym typeface="Arial"/>
              </a:rPr>
              <a:t>Parity</a:t>
            </a:r>
            <a:endParaRPr>
              <a:solidFill>
                <a:schemeClr val="dk1"/>
              </a:solidFill>
              <a:latin typeface="Times New Roman"/>
              <a:ea typeface="Times New Roman"/>
              <a:cs typeface="Times New Roman"/>
              <a:sym typeface="Times New Roman"/>
            </a:endParaRPr>
          </a:p>
        </p:txBody>
      </p:sp>
      <p:sp>
        <p:nvSpPr>
          <p:cNvPr id="828" name="Google Shape;828;p19"/>
          <p:cNvSpPr/>
          <p:nvPr/>
        </p:nvSpPr>
        <p:spPr>
          <a:xfrm>
            <a:off x="3358565" y="2733432"/>
            <a:ext cx="283732" cy="219291"/>
          </a:xfrm>
          <a:prstGeom prst="rect">
            <a:avLst/>
          </a:prstGeom>
          <a:noFill/>
          <a:ln>
            <a:noFill/>
          </a:ln>
        </p:spPr>
        <p:txBody>
          <a:bodyPr spcFirstLastPara="1" wrap="square" lIns="0" tIns="0" rIns="0" bIns="0" anchor="t" anchorCtr="0">
            <a:spAutoFit/>
          </a:bodyPr>
          <a:lstStyle/>
          <a:p>
            <a:pPr>
              <a:buClr>
                <a:srgbClr val="000000"/>
              </a:buClr>
              <a:buSzPts val="1425"/>
            </a:pPr>
            <a:r>
              <a:rPr lang="en-US" sz="1425">
                <a:solidFill>
                  <a:srgbClr val="000000"/>
                </a:solidFill>
                <a:latin typeface="Arial"/>
                <a:ea typeface="Arial"/>
                <a:cs typeface="Arial"/>
                <a:sym typeface="Arial"/>
              </a:rPr>
              <a:t>bits</a:t>
            </a:r>
            <a:endParaRPr>
              <a:solidFill>
                <a:schemeClr val="dk1"/>
              </a:solidFill>
              <a:latin typeface="Times New Roman"/>
              <a:ea typeface="Times New Roman"/>
              <a:cs typeface="Times New Roman"/>
              <a:sym typeface="Times New Roman"/>
            </a:endParaRPr>
          </a:p>
        </p:txBody>
      </p:sp>
      <p:sp>
        <p:nvSpPr>
          <p:cNvPr id="829" name="Google Shape;829;p19"/>
          <p:cNvSpPr/>
          <p:nvPr/>
        </p:nvSpPr>
        <p:spPr>
          <a:xfrm>
            <a:off x="1736934" y="5365903"/>
            <a:ext cx="466474" cy="219291"/>
          </a:xfrm>
          <a:prstGeom prst="rect">
            <a:avLst/>
          </a:prstGeom>
          <a:noFill/>
          <a:ln>
            <a:noFill/>
          </a:ln>
        </p:spPr>
        <p:txBody>
          <a:bodyPr spcFirstLastPara="1" wrap="square" lIns="0" tIns="0" rIns="0" bIns="0" anchor="t" anchorCtr="0">
            <a:spAutoFit/>
          </a:bodyPr>
          <a:lstStyle/>
          <a:p>
            <a:pPr>
              <a:buClr>
                <a:srgbClr val="000000"/>
              </a:buClr>
              <a:buSzPts val="1425"/>
            </a:pPr>
            <a:r>
              <a:rPr lang="en-US" sz="1425">
                <a:solidFill>
                  <a:srgbClr val="000000"/>
                </a:solidFill>
                <a:latin typeface="Arial"/>
                <a:ea typeface="Arial"/>
                <a:cs typeface="Arial"/>
                <a:sym typeface="Arial"/>
              </a:rPr>
              <a:t>Parity</a:t>
            </a:r>
            <a:endParaRPr>
              <a:solidFill>
                <a:schemeClr val="dk1"/>
              </a:solidFill>
              <a:latin typeface="Times New Roman"/>
              <a:ea typeface="Times New Roman"/>
              <a:cs typeface="Times New Roman"/>
              <a:sym typeface="Times New Roman"/>
            </a:endParaRPr>
          </a:p>
        </p:txBody>
      </p:sp>
      <p:sp>
        <p:nvSpPr>
          <p:cNvPr id="830" name="Google Shape;830;p19"/>
          <p:cNvSpPr/>
          <p:nvPr/>
        </p:nvSpPr>
        <p:spPr>
          <a:xfrm>
            <a:off x="1736934" y="5580216"/>
            <a:ext cx="344646" cy="219291"/>
          </a:xfrm>
          <a:prstGeom prst="rect">
            <a:avLst/>
          </a:prstGeom>
          <a:noFill/>
          <a:ln>
            <a:noFill/>
          </a:ln>
        </p:spPr>
        <p:txBody>
          <a:bodyPr spcFirstLastPara="1" wrap="square" lIns="0" tIns="0" rIns="0" bIns="0" anchor="t" anchorCtr="0">
            <a:spAutoFit/>
          </a:bodyPr>
          <a:lstStyle/>
          <a:p>
            <a:pPr>
              <a:buClr>
                <a:srgbClr val="000000"/>
              </a:buClr>
              <a:buSzPts val="1425"/>
            </a:pPr>
            <a:r>
              <a:rPr lang="en-US" sz="1425">
                <a:solidFill>
                  <a:srgbClr val="000000"/>
                </a:solidFill>
                <a:latin typeface="Arial"/>
                <a:ea typeface="Arial"/>
                <a:cs typeface="Arial"/>
                <a:sym typeface="Arial"/>
              </a:rPr>
              <a:t>byte</a:t>
            </a:r>
            <a:endParaRPr>
              <a:solidFill>
                <a:schemeClr val="dk1"/>
              </a:solidFill>
              <a:latin typeface="Times New Roman"/>
              <a:ea typeface="Times New Roman"/>
              <a:cs typeface="Times New Roman"/>
              <a:sym typeface="Times New Roman"/>
            </a:endParaRPr>
          </a:p>
        </p:txBody>
      </p:sp>
      <p:sp>
        <p:nvSpPr>
          <p:cNvPr id="831" name="Google Shape;831;p19"/>
          <p:cNvSpPr/>
          <p:nvPr/>
        </p:nvSpPr>
        <p:spPr>
          <a:xfrm>
            <a:off x="1730983" y="4031213"/>
            <a:ext cx="384721" cy="219291"/>
          </a:xfrm>
          <a:prstGeom prst="rect">
            <a:avLst/>
          </a:prstGeom>
          <a:noFill/>
          <a:ln>
            <a:noFill/>
          </a:ln>
        </p:spPr>
        <p:txBody>
          <a:bodyPr spcFirstLastPara="1" wrap="square" lIns="0" tIns="0" rIns="0" bIns="0" anchor="t" anchorCtr="0">
            <a:spAutoFit/>
          </a:bodyPr>
          <a:lstStyle/>
          <a:p>
            <a:pPr>
              <a:buClr>
                <a:srgbClr val="000000"/>
              </a:buClr>
              <a:buSzPts val="1425"/>
            </a:pPr>
            <a:r>
              <a:rPr lang="en-US" sz="1425">
                <a:solidFill>
                  <a:srgbClr val="000000"/>
                </a:solidFill>
                <a:latin typeface="Arial"/>
                <a:ea typeface="Arial"/>
                <a:cs typeface="Arial"/>
                <a:sym typeface="Arial"/>
              </a:rPr>
              <a:t>Data</a:t>
            </a:r>
            <a:endParaRPr>
              <a:solidFill>
                <a:schemeClr val="dk1"/>
              </a:solidFill>
              <a:latin typeface="Times New Roman"/>
              <a:ea typeface="Times New Roman"/>
              <a:cs typeface="Times New Roman"/>
              <a:sym typeface="Times New Roman"/>
            </a:endParaRPr>
          </a:p>
        </p:txBody>
      </p:sp>
      <p:cxnSp>
        <p:nvCxnSpPr>
          <p:cNvPr id="832" name="Google Shape;832;p19"/>
          <p:cNvCxnSpPr/>
          <p:nvPr/>
        </p:nvCxnSpPr>
        <p:spPr>
          <a:xfrm>
            <a:off x="2222709" y="3075139"/>
            <a:ext cx="1191" cy="2071688"/>
          </a:xfrm>
          <a:prstGeom prst="straightConnector1">
            <a:avLst/>
          </a:prstGeom>
          <a:noFill/>
          <a:ln w="14275" cap="flat" cmpd="sng">
            <a:solidFill>
              <a:srgbClr val="000000"/>
            </a:solidFill>
            <a:prstDash val="solid"/>
            <a:round/>
            <a:headEnd type="none" w="med" len="med"/>
            <a:tailEnd type="none" w="med" len="med"/>
          </a:ln>
        </p:spPr>
      </p:cxnSp>
      <p:sp>
        <p:nvSpPr>
          <p:cNvPr id="833" name="Google Shape;833;p19"/>
          <p:cNvSpPr/>
          <p:nvPr/>
        </p:nvSpPr>
        <p:spPr>
          <a:xfrm>
            <a:off x="2190563" y="5120635"/>
            <a:ext cx="69056" cy="122635"/>
          </a:xfrm>
          <a:custGeom>
            <a:avLst/>
            <a:gdLst/>
            <a:ahLst/>
            <a:cxnLst/>
            <a:rect l="l" t="t" r="r" b="b"/>
            <a:pathLst>
              <a:path w="58" h="103" extrusionOk="0">
                <a:moveTo>
                  <a:pt x="0" y="0"/>
                </a:moveTo>
                <a:lnTo>
                  <a:pt x="31" y="103"/>
                </a:lnTo>
                <a:lnTo>
                  <a:pt x="58" y="4"/>
                </a:lnTo>
                <a:lnTo>
                  <a:pt x="0" y="4"/>
                </a:lnTo>
                <a:lnTo>
                  <a:pt x="0" y="0"/>
                </a:lnTo>
                <a:close/>
              </a:path>
            </a:pathLst>
          </a:custGeom>
          <a:solidFill>
            <a:srgbClr val="000000"/>
          </a:solidFill>
          <a:ln>
            <a:noFill/>
          </a:ln>
        </p:spPr>
        <p:txBody>
          <a:bodyPr spcFirstLastPara="1" wrap="square" lIns="91425" tIns="45700" rIns="91425" bIns="45700" anchor="t" anchorCtr="0">
            <a:noAutofit/>
          </a:bodyPr>
          <a:lstStyle/>
          <a:p>
            <a:endParaRPr>
              <a:solidFill>
                <a:schemeClr val="dk1"/>
              </a:solidFill>
              <a:latin typeface="Times New Roman"/>
              <a:ea typeface="Times New Roman"/>
              <a:cs typeface="Times New Roman"/>
              <a:sym typeface="Times New Roman"/>
            </a:endParaRPr>
          </a:p>
        </p:txBody>
      </p:sp>
      <p:sp>
        <p:nvSpPr>
          <p:cNvPr id="834" name="Google Shape;834;p19"/>
          <p:cNvSpPr/>
          <p:nvPr/>
        </p:nvSpPr>
        <p:spPr>
          <a:xfrm>
            <a:off x="2190564" y="2979892"/>
            <a:ext cx="63103" cy="116681"/>
          </a:xfrm>
          <a:custGeom>
            <a:avLst/>
            <a:gdLst/>
            <a:ahLst/>
            <a:cxnLst/>
            <a:rect l="l" t="t" r="r" b="b"/>
            <a:pathLst>
              <a:path w="53" h="98" extrusionOk="0">
                <a:moveTo>
                  <a:pt x="53" y="98"/>
                </a:moveTo>
                <a:lnTo>
                  <a:pt x="27" y="0"/>
                </a:lnTo>
                <a:lnTo>
                  <a:pt x="0" y="98"/>
                </a:lnTo>
                <a:lnTo>
                  <a:pt x="53" y="98"/>
                </a:lnTo>
                <a:close/>
              </a:path>
            </a:pathLst>
          </a:custGeom>
          <a:solidFill>
            <a:srgbClr val="000000"/>
          </a:solidFill>
          <a:ln>
            <a:noFill/>
          </a:ln>
        </p:spPr>
        <p:txBody>
          <a:bodyPr spcFirstLastPara="1" wrap="square" lIns="91425" tIns="45700" rIns="91425" bIns="45700" anchor="t" anchorCtr="0">
            <a:noAutofit/>
          </a:bodyPr>
          <a:lstStyle/>
          <a:p>
            <a:endParaRPr>
              <a:solidFill>
                <a:schemeClr val="dk1"/>
              </a:solidFill>
              <a:latin typeface="Times New Roman"/>
              <a:ea typeface="Times New Roman"/>
              <a:cs typeface="Times New Roman"/>
              <a:sym typeface="Times New Roman"/>
            </a:endParaRPr>
          </a:p>
        </p:txBody>
      </p:sp>
      <p:sp>
        <p:nvSpPr>
          <p:cNvPr id="835" name="Google Shape;835;p19"/>
          <p:cNvSpPr txBox="1"/>
          <p:nvPr/>
        </p:nvSpPr>
        <p:spPr>
          <a:xfrm>
            <a:off x="3813574" y="1071563"/>
            <a:ext cx="3750469" cy="600164"/>
          </a:xfrm>
          <a:prstGeom prst="rect">
            <a:avLst/>
          </a:prstGeom>
          <a:noFill/>
          <a:ln>
            <a:noFill/>
          </a:ln>
        </p:spPr>
        <p:txBody>
          <a:bodyPr spcFirstLastPara="1" wrap="square" lIns="91425" tIns="45700" rIns="91425" bIns="45700" anchor="t" anchorCtr="0">
            <a:spAutoFit/>
          </a:bodyPr>
          <a:lstStyle/>
          <a:p>
            <a:pPr>
              <a:buClr>
                <a:schemeClr val="dk1"/>
              </a:buClr>
              <a:buSzPts val="3300"/>
            </a:pPr>
            <a:endParaRPr sz="3300">
              <a:solidFill>
                <a:schemeClr val="dk1"/>
              </a:solidFill>
              <a:latin typeface="Times New Roman"/>
              <a:ea typeface="Times New Roman"/>
              <a:cs typeface="Times New Roman"/>
              <a:sym typeface="Times New Roman"/>
            </a:endParaRPr>
          </a:p>
        </p:txBody>
      </p:sp>
      <p:sp>
        <p:nvSpPr>
          <p:cNvPr id="836" name="Google Shape;836;p19"/>
          <p:cNvSpPr txBox="1"/>
          <p:nvPr/>
        </p:nvSpPr>
        <p:spPr>
          <a:xfrm>
            <a:off x="3523849" y="561205"/>
            <a:ext cx="5715583" cy="707886"/>
          </a:xfrm>
          <a:prstGeom prst="rect">
            <a:avLst/>
          </a:prstGeom>
          <a:noFill/>
          <a:ln>
            <a:noFill/>
          </a:ln>
        </p:spPr>
        <p:txBody>
          <a:bodyPr spcFirstLastPara="1" wrap="square" lIns="91425" tIns="45700" rIns="91425" bIns="45700" anchor="t" anchorCtr="0">
            <a:spAutoFit/>
          </a:bodyPr>
          <a:lstStyle/>
          <a:p>
            <a:pPr>
              <a:buClr>
                <a:schemeClr val="accent2"/>
              </a:buClr>
              <a:buSzPts val="4000"/>
            </a:pPr>
            <a:r>
              <a:rPr lang="en-US" sz="4000">
                <a:solidFill>
                  <a:schemeClr val="accent2"/>
                </a:solidFill>
                <a:latin typeface="Times New Roman"/>
                <a:ea typeface="Times New Roman"/>
                <a:cs typeface="Times New Roman"/>
                <a:sym typeface="Times New Roman"/>
              </a:rPr>
              <a:t>Two-Dimensional Parity</a:t>
            </a:r>
            <a:endParaRPr/>
          </a:p>
        </p:txBody>
      </p:sp>
      <p:sp>
        <p:nvSpPr>
          <p:cNvPr id="837" name="Google Shape;837;p19"/>
          <p:cNvSpPr/>
          <p:nvPr/>
        </p:nvSpPr>
        <p:spPr>
          <a:xfrm>
            <a:off x="9971929" y="2965557"/>
            <a:ext cx="251222" cy="294084"/>
          </a:xfrm>
          <a:custGeom>
            <a:avLst/>
            <a:gdLst/>
            <a:ahLst/>
            <a:cxnLst/>
            <a:rect l="l" t="t" r="r" b="b"/>
            <a:pathLst>
              <a:path w="211" h="247" extrusionOk="0">
                <a:moveTo>
                  <a:pt x="211" y="242"/>
                </a:moveTo>
                <a:lnTo>
                  <a:pt x="211" y="0"/>
                </a:lnTo>
                <a:lnTo>
                  <a:pt x="0" y="0"/>
                </a:lnTo>
                <a:lnTo>
                  <a:pt x="0" y="247"/>
                </a:lnTo>
                <a:lnTo>
                  <a:pt x="211" y="247"/>
                </a:lnTo>
                <a:lnTo>
                  <a:pt x="211" y="242"/>
                </a:lnTo>
                <a:close/>
              </a:path>
            </a:pathLst>
          </a:custGeom>
          <a:solidFill>
            <a:srgbClr val="CCFFFF"/>
          </a:solidFill>
          <a:ln>
            <a:noFill/>
          </a:ln>
        </p:spPr>
        <p:txBody>
          <a:bodyPr spcFirstLastPara="1" wrap="square" lIns="91425" tIns="45700" rIns="91425" bIns="45700" anchor="t" anchorCtr="0">
            <a:noAutofit/>
          </a:bodyPr>
          <a:lstStyle/>
          <a:p>
            <a:endParaRPr>
              <a:solidFill>
                <a:schemeClr val="dk1"/>
              </a:solidFill>
              <a:latin typeface="Times New Roman"/>
              <a:ea typeface="Times New Roman"/>
              <a:cs typeface="Times New Roman"/>
              <a:sym typeface="Times New Roman"/>
            </a:endParaRPr>
          </a:p>
        </p:txBody>
      </p:sp>
      <p:sp>
        <p:nvSpPr>
          <p:cNvPr id="838" name="Google Shape;838;p19"/>
          <p:cNvSpPr/>
          <p:nvPr/>
        </p:nvSpPr>
        <p:spPr>
          <a:xfrm>
            <a:off x="9971929" y="3360847"/>
            <a:ext cx="251222" cy="288131"/>
          </a:xfrm>
          <a:custGeom>
            <a:avLst/>
            <a:gdLst/>
            <a:ahLst/>
            <a:cxnLst/>
            <a:rect l="l" t="t" r="r" b="b"/>
            <a:pathLst>
              <a:path w="211" h="242" extrusionOk="0">
                <a:moveTo>
                  <a:pt x="211" y="242"/>
                </a:moveTo>
                <a:lnTo>
                  <a:pt x="211" y="0"/>
                </a:lnTo>
                <a:lnTo>
                  <a:pt x="0" y="0"/>
                </a:lnTo>
                <a:lnTo>
                  <a:pt x="0" y="242"/>
                </a:lnTo>
                <a:lnTo>
                  <a:pt x="211" y="242"/>
                </a:lnTo>
                <a:close/>
              </a:path>
            </a:pathLst>
          </a:custGeom>
          <a:solidFill>
            <a:srgbClr val="CCFFFF"/>
          </a:solidFill>
          <a:ln>
            <a:noFill/>
          </a:ln>
        </p:spPr>
        <p:txBody>
          <a:bodyPr spcFirstLastPara="1" wrap="square" lIns="91425" tIns="45700" rIns="91425" bIns="45700" anchor="t" anchorCtr="0">
            <a:noAutofit/>
          </a:bodyPr>
          <a:lstStyle/>
          <a:p>
            <a:endParaRPr>
              <a:solidFill>
                <a:schemeClr val="dk1"/>
              </a:solidFill>
              <a:latin typeface="Times New Roman"/>
              <a:ea typeface="Times New Roman"/>
              <a:cs typeface="Times New Roman"/>
              <a:sym typeface="Times New Roman"/>
            </a:endParaRPr>
          </a:p>
        </p:txBody>
      </p:sp>
      <p:sp>
        <p:nvSpPr>
          <p:cNvPr id="839" name="Google Shape;839;p19"/>
          <p:cNvSpPr/>
          <p:nvPr/>
        </p:nvSpPr>
        <p:spPr>
          <a:xfrm>
            <a:off x="9971929" y="3756134"/>
            <a:ext cx="251222" cy="288131"/>
          </a:xfrm>
          <a:custGeom>
            <a:avLst/>
            <a:gdLst/>
            <a:ahLst/>
            <a:cxnLst/>
            <a:rect l="l" t="t" r="r" b="b"/>
            <a:pathLst>
              <a:path w="211" h="242" extrusionOk="0">
                <a:moveTo>
                  <a:pt x="211" y="242"/>
                </a:moveTo>
                <a:lnTo>
                  <a:pt x="211" y="0"/>
                </a:lnTo>
                <a:lnTo>
                  <a:pt x="0" y="0"/>
                </a:lnTo>
                <a:lnTo>
                  <a:pt x="0" y="242"/>
                </a:lnTo>
                <a:lnTo>
                  <a:pt x="211" y="242"/>
                </a:lnTo>
                <a:close/>
              </a:path>
            </a:pathLst>
          </a:custGeom>
          <a:solidFill>
            <a:srgbClr val="CCFFFF"/>
          </a:solidFill>
          <a:ln>
            <a:noFill/>
          </a:ln>
        </p:spPr>
        <p:txBody>
          <a:bodyPr spcFirstLastPara="1" wrap="square" lIns="91425" tIns="45700" rIns="91425" bIns="45700" anchor="t" anchorCtr="0">
            <a:noAutofit/>
          </a:bodyPr>
          <a:lstStyle/>
          <a:p>
            <a:endParaRPr>
              <a:solidFill>
                <a:schemeClr val="dk1"/>
              </a:solidFill>
              <a:latin typeface="Times New Roman"/>
              <a:ea typeface="Times New Roman"/>
              <a:cs typeface="Times New Roman"/>
              <a:sym typeface="Times New Roman"/>
            </a:endParaRPr>
          </a:p>
        </p:txBody>
      </p:sp>
      <p:sp>
        <p:nvSpPr>
          <p:cNvPr id="840" name="Google Shape;840;p19"/>
          <p:cNvSpPr/>
          <p:nvPr/>
        </p:nvSpPr>
        <p:spPr>
          <a:xfrm>
            <a:off x="9971929" y="4151420"/>
            <a:ext cx="251222" cy="292894"/>
          </a:xfrm>
          <a:custGeom>
            <a:avLst/>
            <a:gdLst/>
            <a:ahLst/>
            <a:cxnLst/>
            <a:rect l="l" t="t" r="r" b="b"/>
            <a:pathLst>
              <a:path w="211" h="246" extrusionOk="0">
                <a:moveTo>
                  <a:pt x="211" y="242"/>
                </a:moveTo>
                <a:lnTo>
                  <a:pt x="211" y="0"/>
                </a:lnTo>
                <a:lnTo>
                  <a:pt x="0" y="0"/>
                </a:lnTo>
                <a:lnTo>
                  <a:pt x="0" y="246"/>
                </a:lnTo>
                <a:lnTo>
                  <a:pt x="211" y="246"/>
                </a:lnTo>
                <a:lnTo>
                  <a:pt x="211" y="242"/>
                </a:lnTo>
                <a:close/>
              </a:path>
            </a:pathLst>
          </a:custGeom>
          <a:solidFill>
            <a:srgbClr val="CCFFFF"/>
          </a:solidFill>
          <a:ln>
            <a:noFill/>
          </a:ln>
        </p:spPr>
        <p:txBody>
          <a:bodyPr spcFirstLastPara="1" wrap="square" lIns="91425" tIns="45700" rIns="91425" bIns="45700" anchor="t" anchorCtr="0">
            <a:noAutofit/>
          </a:bodyPr>
          <a:lstStyle/>
          <a:p>
            <a:endParaRPr>
              <a:solidFill>
                <a:schemeClr val="dk1"/>
              </a:solidFill>
              <a:latin typeface="Times New Roman"/>
              <a:ea typeface="Times New Roman"/>
              <a:cs typeface="Times New Roman"/>
              <a:sym typeface="Times New Roman"/>
            </a:endParaRPr>
          </a:p>
        </p:txBody>
      </p:sp>
      <p:sp>
        <p:nvSpPr>
          <p:cNvPr id="841" name="Google Shape;841;p19"/>
          <p:cNvSpPr/>
          <p:nvPr/>
        </p:nvSpPr>
        <p:spPr>
          <a:xfrm>
            <a:off x="9971929" y="4546709"/>
            <a:ext cx="251222" cy="288131"/>
          </a:xfrm>
          <a:custGeom>
            <a:avLst/>
            <a:gdLst/>
            <a:ahLst/>
            <a:cxnLst/>
            <a:rect l="l" t="t" r="r" b="b"/>
            <a:pathLst>
              <a:path w="211" h="242" extrusionOk="0">
                <a:moveTo>
                  <a:pt x="211" y="242"/>
                </a:moveTo>
                <a:lnTo>
                  <a:pt x="211" y="0"/>
                </a:lnTo>
                <a:lnTo>
                  <a:pt x="0" y="0"/>
                </a:lnTo>
                <a:lnTo>
                  <a:pt x="0" y="242"/>
                </a:lnTo>
                <a:lnTo>
                  <a:pt x="211" y="242"/>
                </a:lnTo>
                <a:close/>
              </a:path>
            </a:pathLst>
          </a:custGeom>
          <a:solidFill>
            <a:srgbClr val="CCFFFF"/>
          </a:solidFill>
          <a:ln>
            <a:noFill/>
          </a:ln>
        </p:spPr>
        <p:txBody>
          <a:bodyPr spcFirstLastPara="1" wrap="square" lIns="91425" tIns="45700" rIns="91425" bIns="45700" anchor="t" anchorCtr="0">
            <a:noAutofit/>
          </a:bodyPr>
          <a:lstStyle/>
          <a:p>
            <a:endParaRPr>
              <a:solidFill>
                <a:schemeClr val="dk1"/>
              </a:solidFill>
              <a:latin typeface="Times New Roman"/>
              <a:ea typeface="Times New Roman"/>
              <a:cs typeface="Times New Roman"/>
              <a:sym typeface="Times New Roman"/>
            </a:endParaRPr>
          </a:p>
        </p:txBody>
      </p:sp>
      <p:sp>
        <p:nvSpPr>
          <p:cNvPr id="842" name="Google Shape;842;p19"/>
          <p:cNvSpPr/>
          <p:nvPr/>
        </p:nvSpPr>
        <p:spPr>
          <a:xfrm>
            <a:off x="9971929" y="4940805"/>
            <a:ext cx="251222" cy="289322"/>
          </a:xfrm>
          <a:custGeom>
            <a:avLst/>
            <a:gdLst/>
            <a:ahLst/>
            <a:cxnLst/>
            <a:rect l="l" t="t" r="r" b="b"/>
            <a:pathLst>
              <a:path w="211" h="243" extrusionOk="0">
                <a:moveTo>
                  <a:pt x="211" y="243"/>
                </a:moveTo>
                <a:lnTo>
                  <a:pt x="211" y="0"/>
                </a:lnTo>
                <a:lnTo>
                  <a:pt x="0" y="0"/>
                </a:lnTo>
                <a:lnTo>
                  <a:pt x="0" y="243"/>
                </a:lnTo>
                <a:lnTo>
                  <a:pt x="211" y="243"/>
                </a:lnTo>
                <a:close/>
              </a:path>
            </a:pathLst>
          </a:custGeom>
          <a:solidFill>
            <a:srgbClr val="CCFFFF"/>
          </a:solidFill>
          <a:ln>
            <a:noFill/>
          </a:ln>
        </p:spPr>
        <p:txBody>
          <a:bodyPr spcFirstLastPara="1" wrap="square" lIns="91425" tIns="45700" rIns="91425" bIns="45700" anchor="t" anchorCtr="0">
            <a:noAutofit/>
          </a:bodyPr>
          <a:lstStyle/>
          <a:p>
            <a:endParaRPr>
              <a:solidFill>
                <a:schemeClr val="dk1"/>
              </a:solidFill>
              <a:latin typeface="Times New Roman"/>
              <a:ea typeface="Times New Roman"/>
              <a:cs typeface="Times New Roman"/>
              <a:sym typeface="Times New Roman"/>
            </a:endParaRPr>
          </a:p>
        </p:txBody>
      </p:sp>
      <p:sp>
        <p:nvSpPr>
          <p:cNvPr id="843" name="Google Shape;843;p19"/>
          <p:cNvSpPr/>
          <p:nvPr/>
        </p:nvSpPr>
        <p:spPr>
          <a:xfrm>
            <a:off x="9023000" y="5427772"/>
            <a:ext cx="1200150" cy="288131"/>
          </a:xfrm>
          <a:custGeom>
            <a:avLst/>
            <a:gdLst/>
            <a:ahLst/>
            <a:cxnLst/>
            <a:rect l="l" t="t" r="r" b="b"/>
            <a:pathLst>
              <a:path w="1008" h="242" extrusionOk="0">
                <a:moveTo>
                  <a:pt x="1008" y="242"/>
                </a:moveTo>
                <a:lnTo>
                  <a:pt x="1008" y="0"/>
                </a:lnTo>
                <a:lnTo>
                  <a:pt x="0" y="0"/>
                </a:lnTo>
                <a:lnTo>
                  <a:pt x="0" y="242"/>
                </a:lnTo>
                <a:lnTo>
                  <a:pt x="1008" y="242"/>
                </a:lnTo>
                <a:close/>
              </a:path>
            </a:pathLst>
          </a:custGeom>
          <a:solidFill>
            <a:srgbClr val="CCFFFF"/>
          </a:solidFill>
          <a:ln>
            <a:noFill/>
          </a:ln>
        </p:spPr>
        <p:txBody>
          <a:bodyPr spcFirstLastPara="1" wrap="square" lIns="91425" tIns="45700" rIns="91425" bIns="45700" anchor="t" anchorCtr="0">
            <a:noAutofit/>
          </a:bodyPr>
          <a:lstStyle/>
          <a:p>
            <a:endParaRPr>
              <a:solidFill>
                <a:schemeClr val="dk1"/>
              </a:solidFill>
              <a:latin typeface="Times New Roman"/>
              <a:ea typeface="Times New Roman"/>
              <a:cs typeface="Times New Roman"/>
              <a:sym typeface="Times New Roman"/>
            </a:endParaRPr>
          </a:p>
        </p:txBody>
      </p:sp>
      <p:sp>
        <p:nvSpPr>
          <p:cNvPr id="844" name="Google Shape;844;p19"/>
          <p:cNvSpPr/>
          <p:nvPr/>
        </p:nvSpPr>
        <p:spPr>
          <a:xfrm>
            <a:off x="9023000" y="5427772"/>
            <a:ext cx="1200150" cy="288131"/>
          </a:xfrm>
          <a:custGeom>
            <a:avLst/>
            <a:gdLst/>
            <a:ahLst/>
            <a:cxnLst/>
            <a:rect l="l" t="t" r="r" b="b"/>
            <a:pathLst>
              <a:path w="1008" h="242" extrusionOk="0">
                <a:moveTo>
                  <a:pt x="1008" y="242"/>
                </a:moveTo>
                <a:lnTo>
                  <a:pt x="1008" y="0"/>
                </a:lnTo>
                <a:lnTo>
                  <a:pt x="0" y="0"/>
                </a:lnTo>
                <a:lnTo>
                  <a:pt x="0" y="242"/>
                </a:lnTo>
                <a:lnTo>
                  <a:pt x="1008" y="242"/>
                </a:lnTo>
              </a:path>
            </a:pathLst>
          </a:custGeom>
          <a:noFill/>
          <a:ln w="14275" cap="flat" cmpd="sng">
            <a:solidFill>
              <a:srgbClr val="000000"/>
            </a:solidFill>
            <a:prstDash val="solid"/>
            <a:round/>
            <a:headEnd type="none" w="med" len="med"/>
            <a:tailEnd type="none" w="med" len="med"/>
          </a:ln>
        </p:spPr>
        <p:txBody>
          <a:bodyPr spcFirstLastPara="1" wrap="square" lIns="91425" tIns="45700" rIns="91425" bIns="45700" anchor="t" anchorCtr="0">
            <a:noAutofit/>
          </a:bodyPr>
          <a:lstStyle/>
          <a:p>
            <a:endParaRPr>
              <a:solidFill>
                <a:schemeClr val="dk1"/>
              </a:solidFill>
              <a:latin typeface="Times New Roman"/>
              <a:ea typeface="Times New Roman"/>
              <a:cs typeface="Times New Roman"/>
              <a:sym typeface="Times New Roman"/>
            </a:endParaRPr>
          </a:p>
        </p:txBody>
      </p:sp>
      <p:sp>
        <p:nvSpPr>
          <p:cNvPr id="845" name="Google Shape;845;p19"/>
          <p:cNvSpPr/>
          <p:nvPr/>
        </p:nvSpPr>
        <p:spPr>
          <a:xfrm>
            <a:off x="9130157" y="3788280"/>
            <a:ext cx="666144" cy="219291"/>
          </a:xfrm>
          <a:prstGeom prst="rect">
            <a:avLst/>
          </a:prstGeom>
          <a:noFill/>
          <a:ln>
            <a:noFill/>
          </a:ln>
        </p:spPr>
        <p:txBody>
          <a:bodyPr spcFirstLastPara="1" wrap="square" lIns="0" tIns="0" rIns="0" bIns="0" anchor="t" anchorCtr="0">
            <a:spAutoFit/>
          </a:bodyPr>
          <a:lstStyle/>
          <a:p>
            <a:pPr>
              <a:buClr>
                <a:srgbClr val="000000"/>
              </a:buClr>
              <a:buSzPts val="1425"/>
            </a:pPr>
            <a:r>
              <a:rPr lang="en-US" sz="1425">
                <a:solidFill>
                  <a:srgbClr val="000000"/>
                </a:solidFill>
                <a:latin typeface="Arial"/>
                <a:ea typeface="Arial"/>
                <a:cs typeface="Arial"/>
                <a:sym typeface="Arial"/>
              </a:rPr>
              <a:t>1011110</a:t>
            </a:r>
            <a:endParaRPr>
              <a:solidFill>
                <a:schemeClr val="dk1"/>
              </a:solidFill>
              <a:latin typeface="Times New Roman"/>
              <a:ea typeface="Times New Roman"/>
              <a:cs typeface="Times New Roman"/>
              <a:sym typeface="Times New Roman"/>
            </a:endParaRPr>
          </a:p>
        </p:txBody>
      </p:sp>
      <p:sp>
        <p:nvSpPr>
          <p:cNvPr id="846" name="Google Shape;846;p19"/>
          <p:cNvSpPr/>
          <p:nvPr/>
        </p:nvSpPr>
        <p:spPr>
          <a:xfrm>
            <a:off x="10052890" y="3788280"/>
            <a:ext cx="100990" cy="219291"/>
          </a:xfrm>
          <a:prstGeom prst="rect">
            <a:avLst/>
          </a:prstGeom>
          <a:noFill/>
          <a:ln>
            <a:noFill/>
          </a:ln>
        </p:spPr>
        <p:txBody>
          <a:bodyPr spcFirstLastPara="1" wrap="square" lIns="0" tIns="0" rIns="0" bIns="0" anchor="t" anchorCtr="0">
            <a:spAutoFit/>
          </a:bodyPr>
          <a:lstStyle/>
          <a:p>
            <a:pPr>
              <a:buClr>
                <a:srgbClr val="000000"/>
              </a:buClr>
              <a:buSzPts val="1425"/>
            </a:pPr>
            <a:r>
              <a:rPr lang="en-US" sz="1425">
                <a:solidFill>
                  <a:srgbClr val="000000"/>
                </a:solidFill>
                <a:latin typeface="Arial"/>
                <a:ea typeface="Arial"/>
                <a:cs typeface="Arial"/>
                <a:sym typeface="Arial"/>
              </a:rPr>
              <a:t>1</a:t>
            </a:r>
            <a:endParaRPr>
              <a:solidFill>
                <a:schemeClr val="dk1"/>
              </a:solidFill>
              <a:latin typeface="Times New Roman"/>
              <a:ea typeface="Times New Roman"/>
              <a:cs typeface="Times New Roman"/>
              <a:sym typeface="Times New Roman"/>
            </a:endParaRPr>
          </a:p>
        </p:txBody>
      </p:sp>
      <p:sp>
        <p:nvSpPr>
          <p:cNvPr id="847" name="Google Shape;847;p19"/>
          <p:cNvSpPr/>
          <p:nvPr/>
        </p:nvSpPr>
        <p:spPr>
          <a:xfrm>
            <a:off x="9023000" y="3756134"/>
            <a:ext cx="1200150" cy="288131"/>
          </a:xfrm>
          <a:custGeom>
            <a:avLst/>
            <a:gdLst/>
            <a:ahLst/>
            <a:cxnLst/>
            <a:rect l="l" t="t" r="r" b="b"/>
            <a:pathLst>
              <a:path w="1008" h="242" extrusionOk="0">
                <a:moveTo>
                  <a:pt x="1008" y="242"/>
                </a:moveTo>
                <a:lnTo>
                  <a:pt x="1008" y="0"/>
                </a:lnTo>
                <a:lnTo>
                  <a:pt x="0" y="0"/>
                </a:lnTo>
                <a:lnTo>
                  <a:pt x="0" y="242"/>
                </a:lnTo>
                <a:lnTo>
                  <a:pt x="1008" y="242"/>
                </a:lnTo>
              </a:path>
            </a:pathLst>
          </a:custGeom>
          <a:noFill/>
          <a:ln w="14275" cap="flat" cmpd="sng">
            <a:solidFill>
              <a:srgbClr val="000000"/>
            </a:solidFill>
            <a:prstDash val="solid"/>
            <a:round/>
            <a:headEnd type="none" w="med" len="med"/>
            <a:tailEnd type="none" w="med" len="med"/>
          </a:ln>
        </p:spPr>
        <p:txBody>
          <a:bodyPr spcFirstLastPara="1" wrap="square" lIns="91425" tIns="45700" rIns="91425" bIns="45700" anchor="t" anchorCtr="0">
            <a:noAutofit/>
          </a:bodyPr>
          <a:lstStyle/>
          <a:p>
            <a:endParaRPr>
              <a:solidFill>
                <a:schemeClr val="dk1"/>
              </a:solidFill>
              <a:latin typeface="Times New Roman"/>
              <a:ea typeface="Times New Roman"/>
              <a:cs typeface="Times New Roman"/>
              <a:sym typeface="Times New Roman"/>
            </a:endParaRPr>
          </a:p>
        </p:txBody>
      </p:sp>
      <p:cxnSp>
        <p:nvCxnSpPr>
          <p:cNvPr id="848" name="Google Shape;848;p19"/>
          <p:cNvCxnSpPr/>
          <p:nvPr/>
        </p:nvCxnSpPr>
        <p:spPr>
          <a:xfrm>
            <a:off x="9967166" y="3756134"/>
            <a:ext cx="4763" cy="288131"/>
          </a:xfrm>
          <a:prstGeom prst="straightConnector1">
            <a:avLst/>
          </a:prstGeom>
          <a:noFill/>
          <a:ln w="14275" cap="flat" cmpd="sng">
            <a:solidFill>
              <a:srgbClr val="000000"/>
            </a:solidFill>
            <a:prstDash val="solid"/>
            <a:round/>
            <a:headEnd type="none" w="med" len="med"/>
            <a:tailEnd type="none" w="med" len="med"/>
          </a:ln>
        </p:spPr>
      </p:cxnSp>
      <p:sp>
        <p:nvSpPr>
          <p:cNvPr id="849" name="Google Shape;849;p19"/>
          <p:cNvSpPr/>
          <p:nvPr/>
        </p:nvSpPr>
        <p:spPr>
          <a:xfrm>
            <a:off x="9130157" y="3392992"/>
            <a:ext cx="679738" cy="219291"/>
          </a:xfrm>
          <a:prstGeom prst="rect">
            <a:avLst/>
          </a:prstGeom>
          <a:noFill/>
          <a:ln>
            <a:noFill/>
          </a:ln>
        </p:spPr>
        <p:txBody>
          <a:bodyPr spcFirstLastPara="1" wrap="square" lIns="0" tIns="0" rIns="0" bIns="0" anchor="t" anchorCtr="0">
            <a:spAutoFit/>
          </a:bodyPr>
          <a:lstStyle/>
          <a:p>
            <a:pPr>
              <a:buClr>
                <a:srgbClr val="000000"/>
              </a:buClr>
              <a:buSzPts val="1425"/>
            </a:pPr>
            <a:r>
              <a:rPr lang="en-US" sz="1425">
                <a:solidFill>
                  <a:srgbClr val="000000"/>
                </a:solidFill>
                <a:latin typeface="Arial"/>
                <a:ea typeface="Arial"/>
                <a:cs typeface="Arial"/>
                <a:sym typeface="Arial"/>
              </a:rPr>
              <a:t>110</a:t>
            </a:r>
            <a:r>
              <a:rPr lang="en-US" sz="1425">
                <a:solidFill>
                  <a:srgbClr val="FF0000"/>
                </a:solidFill>
                <a:latin typeface="Arial"/>
                <a:ea typeface="Arial"/>
                <a:cs typeface="Arial"/>
                <a:sym typeface="Arial"/>
              </a:rPr>
              <a:t>0</a:t>
            </a:r>
            <a:r>
              <a:rPr lang="en-US" sz="1425">
                <a:solidFill>
                  <a:srgbClr val="000000"/>
                </a:solidFill>
                <a:latin typeface="Arial"/>
                <a:ea typeface="Arial"/>
                <a:cs typeface="Arial"/>
                <a:sym typeface="Arial"/>
              </a:rPr>
              <a:t>0</a:t>
            </a:r>
            <a:r>
              <a:rPr lang="en-US" sz="1425">
                <a:solidFill>
                  <a:srgbClr val="FF0000"/>
                </a:solidFill>
                <a:latin typeface="Arial"/>
                <a:ea typeface="Arial"/>
                <a:cs typeface="Arial"/>
                <a:sym typeface="Arial"/>
              </a:rPr>
              <a:t>1</a:t>
            </a:r>
            <a:r>
              <a:rPr lang="en-US" sz="1425">
                <a:solidFill>
                  <a:srgbClr val="000000"/>
                </a:solidFill>
                <a:latin typeface="Arial"/>
                <a:ea typeface="Arial"/>
                <a:cs typeface="Arial"/>
                <a:sym typeface="Arial"/>
              </a:rPr>
              <a:t>1</a:t>
            </a:r>
            <a:endParaRPr>
              <a:solidFill>
                <a:schemeClr val="dk1"/>
              </a:solidFill>
              <a:latin typeface="Times New Roman"/>
              <a:ea typeface="Times New Roman"/>
              <a:cs typeface="Times New Roman"/>
              <a:sym typeface="Times New Roman"/>
            </a:endParaRPr>
          </a:p>
        </p:txBody>
      </p:sp>
      <p:sp>
        <p:nvSpPr>
          <p:cNvPr id="850" name="Google Shape;850;p19"/>
          <p:cNvSpPr/>
          <p:nvPr/>
        </p:nvSpPr>
        <p:spPr>
          <a:xfrm>
            <a:off x="10052890" y="3392992"/>
            <a:ext cx="100990" cy="219291"/>
          </a:xfrm>
          <a:prstGeom prst="rect">
            <a:avLst/>
          </a:prstGeom>
          <a:noFill/>
          <a:ln>
            <a:noFill/>
          </a:ln>
        </p:spPr>
        <p:txBody>
          <a:bodyPr spcFirstLastPara="1" wrap="square" lIns="0" tIns="0" rIns="0" bIns="0" anchor="t" anchorCtr="0">
            <a:spAutoFit/>
          </a:bodyPr>
          <a:lstStyle/>
          <a:p>
            <a:pPr>
              <a:buClr>
                <a:srgbClr val="000000"/>
              </a:buClr>
              <a:buSzPts val="1425"/>
            </a:pPr>
            <a:r>
              <a:rPr lang="en-US" sz="1425">
                <a:solidFill>
                  <a:srgbClr val="000000"/>
                </a:solidFill>
                <a:latin typeface="Arial"/>
                <a:ea typeface="Arial"/>
                <a:cs typeface="Arial"/>
                <a:sym typeface="Arial"/>
              </a:rPr>
              <a:t>0</a:t>
            </a:r>
            <a:endParaRPr>
              <a:solidFill>
                <a:schemeClr val="dk1"/>
              </a:solidFill>
              <a:latin typeface="Times New Roman"/>
              <a:ea typeface="Times New Roman"/>
              <a:cs typeface="Times New Roman"/>
              <a:sym typeface="Times New Roman"/>
            </a:endParaRPr>
          </a:p>
        </p:txBody>
      </p:sp>
      <p:sp>
        <p:nvSpPr>
          <p:cNvPr id="851" name="Google Shape;851;p19"/>
          <p:cNvSpPr/>
          <p:nvPr/>
        </p:nvSpPr>
        <p:spPr>
          <a:xfrm>
            <a:off x="9023000" y="3360847"/>
            <a:ext cx="1200150" cy="288131"/>
          </a:xfrm>
          <a:custGeom>
            <a:avLst/>
            <a:gdLst/>
            <a:ahLst/>
            <a:cxnLst/>
            <a:rect l="l" t="t" r="r" b="b"/>
            <a:pathLst>
              <a:path w="1008" h="242" extrusionOk="0">
                <a:moveTo>
                  <a:pt x="1008" y="242"/>
                </a:moveTo>
                <a:lnTo>
                  <a:pt x="1008" y="0"/>
                </a:lnTo>
                <a:lnTo>
                  <a:pt x="0" y="0"/>
                </a:lnTo>
                <a:lnTo>
                  <a:pt x="0" y="242"/>
                </a:lnTo>
                <a:lnTo>
                  <a:pt x="1008" y="242"/>
                </a:lnTo>
              </a:path>
            </a:pathLst>
          </a:custGeom>
          <a:noFill/>
          <a:ln w="14275" cap="flat" cmpd="sng">
            <a:solidFill>
              <a:srgbClr val="000000"/>
            </a:solidFill>
            <a:prstDash val="solid"/>
            <a:round/>
            <a:headEnd type="none" w="med" len="med"/>
            <a:tailEnd type="none" w="med" len="med"/>
          </a:ln>
        </p:spPr>
        <p:txBody>
          <a:bodyPr spcFirstLastPara="1" wrap="square" lIns="91425" tIns="45700" rIns="91425" bIns="45700" anchor="t" anchorCtr="0">
            <a:noAutofit/>
          </a:bodyPr>
          <a:lstStyle/>
          <a:p>
            <a:endParaRPr>
              <a:solidFill>
                <a:schemeClr val="dk1"/>
              </a:solidFill>
              <a:latin typeface="Times New Roman"/>
              <a:ea typeface="Times New Roman"/>
              <a:cs typeface="Times New Roman"/>
              <a:sym typeface="Times New Roman"/>
            </a:endParaRPr>
          </a:p>
        </p:txBody>
      </p:sp>
      <p:cxnSp>
        <p:nvCxnSpPr>
          <p:cNvPr id="852" name="Google Shape;852;p19"/>
          <p:cNvCxnSpPr/>
          <p:nvPr/>
        </p:nvCxnSpPr>
        <p:spPr>
          <a:xfrm>
            <a:off x="9967166" y="3360847"/>
            <a:ext cx="4763" cy="288131"/>
          </a:xfrm>
          <a:prstGeom prst="straightConnector1">
            <a:avLst/>
          </a:prstGeom>
          <a:noFill/>
          <a:ln w="14275" cap="flat" cmpd="sng">
            <a:solidFill>
              <a:srgbClr val="000000"/>
            </a:solidFill>
            <a:prstDash val="solid"/>
            <a:round/>
            <a:headEnd type="none" w="med" len="med"/>
            <a:tailEnd type="none" w="med" len="med"/>
          </a:ln>
        </p:spPr>
      </p:cxnSp>
      <p:sp>
        <p:nvSpPr>
          <p:cNvPr id="853" name="Google Shape;853;p19"/>
          <p:cNvSpPr/>
          <p:nvPr/>
        </p:nvSpPr>
        <p:spPr>
          <a:xfrm>
            <a:off x="9130159" y="2997705"/>
            <a:ext cx="706925" cy="219291"/>
          </a:xfrm>
          <a:prstGeom prst="rect">
            <a:avLst/>
          </a:prstGeom>
          <a:noFill/>
          <a:ln>
            <a:noFill/>
          </a:ln>
        </p:spPr>
        <p:txBody>
          <a:bodyPr spcFirstLastPara="1" wrap="square" lIns="0" tIns="0" rIns="0" bIns="0" anchor="t" anchorCtr="0">
            <a:spAutoFit/>
          </a:bodyPr>
          <a:lstStyle/>
          <a:p>
            <a:pPr>
              <a:buClr>
                <a:srgbClr val="000000"/>
              </a:buClr>
              <a:buSzPts val="1425"/>
            </a:pPr>
            <a:r>
              <a:rPr lang="en-US" sz="1425">
                <a:solidFill>
                  <a:srgbClr val="000000"/>
                </a:solidFill>
                <a:latin typeface="Arial"/>
                <a:ea typeface="Arial"/>
                <a:cs typeface="Arial"/>
                <a:sym typeface="Arial"/>
              </a:rPr>
              <a:t>0101001</a:t>
            </a:r>
            <a:endParaRPr>
              <a:solidFill>
                <a:schemeClr val="dk1"/>
              </a:solidFill>
              <a:latin typeface="Times New Roman"/>
              <a:ea typeface="Times New Roman"/>
              <a:cs typeface="Times New Roman"/>
              <a:sym typeface="Times New Roman"/>
            </a:endParaRPr>
          </a:p>
        </p:txBody>
      </p:sp>
      <p:sp>
        <p:nvSpPr>
          <p:cNvPr id="854" name="Google Shape;854;p19"/>
          <p:cNvSpPr/>
          <p:nvPr/>
        </p:nvSpPr>
        <p:spPr>
          <a:xfrm>
            <a:off x="10052890" y="3003658"/>
            <a:ext cx="100990" cy="219291"/>
          </a:xfrm>
          <a:prstGeom prst="rect">
            <a:avLst/>
          </a:prstGeom>
          <a:noFill/>
          <a:ln>
            <a:noFill/>
          </a:ln>
        </p:spPr>
        <p:txBody>
          <a:bodyPr spcFirstLastPara="1" wrap="square" lIns="0" tIns="0" rIns="0" bIns="0" anchor="t" anchorCtr="0">
            <a:spAutoFit/>
          </a:bodyPr>
          <a:lstStyle/>
          <a:p>
            <a:pPr>
              <a:buClr>
                <a:srgbClr val="000000"/>
              </a:buClr>
              <a:buSzPts val="1425"/>
            </a:pPr>
            <a:r>
              <a:rPr lang="en-US" sz="1425">
                <a:solidFill>
                  <a:srgbClr val="000000"/>
                </a:solidFill>
                <a:latin typeface="Arial"/>
                <a:ea typeface="Arial"/>
                <a:cs typeface="Arial"/>
                <a:sym typeface="Arial"/>
              </a:rPr>
              <a:t>1</a:t>
            </a:r>
            <a:endParaRPr>
              <a:solidFill>
                <a:schemeClr val="dk1"/>
              </a:solidFill>
              <a:latin typeface="Times New Roman"/>
              <a:ea typeface="Times New Roman"/>
              <a:cs typeface="Times New Roman"/>
              <a:sym typeface="Times New Roman"/>
            </a:endParaRPr>
          </a:p>
        </p:txBody>
      </p:sp>
      <p:sp>
        <p:nvSpPr>
          <p:cNvPr id="855" name="Google Shape;855;p19"/>
          <p:cNvSpPr/>
          <p:nvPr/>
        </p:nvSpPr>
        <p:spPr>
          <a:xfrm>
            <a:off x="9023000" y="2965557"/>
            <a:ext cx="1200150" cy="294084"/>
          </a:xfrm>
          <a:custGeom>
            <a:avLst/>
            <a:gdLst/>
            <a:ahLst/>
            <a:cxnLst/>
            <a:rect l="l" t="t" r="r" b="b"/>
            <a:pathLst>
              <a:path w="1008" h="247" extrusionOk="0">
                <a:moveTo>
                  <a:pt x="1008" y="242"/>
                </a:moveTo>
                <a:lnTo>
                  <a:pt x="1008" y="0"/>
                </a:lnTo>
                <a:lnTo>
                  <a:pt x="0" y="0"/>
                </a:lnTo>
                <a:lnTo>
                  <a:pt x="0" y="247"/>
                </a:lnTo>
                <a:lnTo>
                  <a:pt x="1008" y="247"/>
                </a:lnTo>
              </a:path>
            </a:pathLst>
          </a:custGeom>
          <a:noFill/>
          <a:ln w="14275" cap="flat" cmpd="sng">
            <a:solidFill>
              <a:srgbClr val="000000"/>
            </a:solidFill>
            <a:prstDash val="solid"/>
            <a:round/>
            <a:headEnd type="none" w="med" len="med"/>
            <a:tailEnd type="none" w="med" len="med"/>
          </a:ln>
        </p:spPr>
        <p:txBody>
          <a:bodyPr spcFirstLastPara="1" wrap="square" lIns="91425" tIns="45700" rIns="91425" bIns="45700" anchor="t" anchorCtr="0">
            <a:noAutofit/>
          </a:bodyPr>
          <a:lstStyle/>
          <a:p>
            <a:endParaRPr>
              <a:solidFill>
                <a:schemeClr val="dk1"/>
              </a:solidFill>
              <a:latin typeface="Times New Roman"/>
              <a:ea typeface="Times New Roman"/>
              <a:cs typeface="Times New Roman"/>
              <a:sym typeface="Times New Roman"/>
            </a:endParaRPr>
          </a:p>
        </p:txBody>
      </p:sp>
      <p:cxnSp>
        <p:nvCxnSpPr>
          <p:cNvPr id="856" name="Google Shape;856;p19"/>
          <p:cNvCxnSpPr/>
          <p:nvPr/>
        </p:nvCxnSpPr>
        <p:spPr>
          <a:xfrm>
            <a:off x="9967166" y="2971510"/>
            <a:ext cx="4763" cy="282179"/>
          </a:xfrm>
          <a:prstGeom prst="straightConnector1">
            <a:avLst/>
          </a:prstGeom>
          <a:noFill/>
          <a:ln w="14275" cap="flat" cmpd="sng">
            <a:solidFill>
              <a:srgbClr val="000000"/>
            </a:solidFill>
            <a:prstDash val="solid"/>
            <a:round/>
            <a:headEnd type="none" w="med" len="med"/>
            <a:tailEnd type="none" w="med" len="med"/>
          </a:ln>
        </p:spPr>
      </p:cxnSp>
      <p:sp>
        <p:nvSpPr>
          <p:cNvPr id="857" name="Google Shape;857;p19"/>
          <p:cNvSpPr/>
          <p:nvPr/>
        </p:nvSpPr>
        <p:spPr>
          <a:xfrm>
            <a:off x="9130158" y="4972952"/>
            <a:ext cx="652551" cy="219291"/>
          </a:xfrm>
          <a:prstGeom prst="rect">
            <a:avLst/>
          </a:prstGeom>
          <a:noFill/>
          <a:ln>
            <a:noFill/>
          </a:ln>
        </p:spPr>
        <p:txBody>
          <a:bodyPr spcFirstLastPara="1" wrap="square" lIns="0" tIns="0" rIns="0" bIns="0" anchor="t" anchorCtr="0">
            <a:spAutoFit/>
          </a:bodyPr>
          <a:lstStyle/>
          <a:p>
            <a:pPr>
              <a:buClr>
                <a:srgbClr val="000000"/>
              </a:buClr>
              <a:buSzPts val="1425"/>
            </a:pPr>
            <a:r>
              <a:rPr lang="en-US" sz="1425">
                <a:solidFill>
                  <a:srgbClr val="000000"/>
                </a:solidFill>
                <a:latin typeface="Arial"/>
                <a:ea typeface="Arial"/>
                <a:cs typeface="Arial"/>
                <a:sym typeface="Arial"/>
              </a:rPr>
              <a:t>1011111</a:t>
            </a:r>
            <a:endParaRPr>
              <a:solidFill>
                <a:schemeClr val="dk1"/>
              </a:solidFill>
              <a:latin typeface="Times New Roman"/>
              <a:ea typeface="Times New Roman"/>
              <a:cs typeface="Times New Roman"/>
              <a:sym typeface="Times New Roman"/>
            </a:endParaRPr>
          </a:p>
        </p:txBody>
      </p:sp>
      <p:sp>
        <p:nvSpPr>
          <p:cNvPr id="858" name="Google Shape;858;p19"/>
          <p:cNvSpPr/>
          <p:nvPr/>
        </p:nvSpPr>
        <p:spPr>
          <a:xfrm>
            <a:off x="10052890" y="4972952"/>
            <a:ext cx="100990" cy="219291"/>
          </a:xfrm>
          <a:prstGeom prst="rect">
            <a:avLst/>
          </a:prstGeom>
          <a:noFill/>
          <a:ln>
            <a:noFill/>
          </a:ln>
        </p:spPr>
        <p:txBody>
          <a:bodyPr spcFirstLastPara="1" wrap="square" lIns="0" tIns="0" rIns="0" bIns="0" anchor="t" anchorCtr="0">
            <a:spAutoFit/>
          </a:bodyPr>
          <a:lstStyle/>
          <a:p>
            <a:pPr>
              <a:buClr>
                <a:srgbClr val="000000"/>
              </a:buClr>
              <a:buSzPts val="1425"/>
            </a:pPr>
            <a:r>
              <a:rPr lang="en-US" sz="1425">
                <a:solidFill>
                  <a:srgbClr val="000000"/>
                </a:solidFill>
                <a:latin typeface="Arial"/>
                <a:ea typeface="Arial"/>
                <a:cs typeface="Arial"/>
                <a:sym typeface="Arial"/>
              </a:rPr>
              <a:t>0</a:t>
            </a:r>
            <a:endParaRPr>
              <a:solidFill>
                <a:schemeClr val="dk1"/>
              </a:solidFill>
              <a:latin typeface="Times New Roman"/>
              <a:ea typeface="Times New Roman"/>
              <a:cs typeface="Times New Roman"/>
              <a:sym typeface="Times New Roman"/>
            </a:endParaRPr>
          </a:p>
        </p:txBody>
      </p:sp>
      <p:sp>
        <p:nvSpPr>
          <p:cNvPr id="859" name="Google Shape;859;p19"/>
          <p:cNvSpPr/>
          <p:nvPr/>
        </p:nvSpPr>
        <p:spPr>
          <a:xfrm>
            <a:off x="9023000" y="4940805"/>
            <a:ext cx="1200150" cy="289322"/>
          </a:xfrm>
          <a:custGeom>
            <a:avLst/>
            <a:gdLst/>
            <a:ahLst/>
            <a:cxnLst/>
            <a:rect l="l" t="t" r="r" b="b"/>
            <a:pathLst>
              <a:path w="1008" h="243" extrusionOk="0">
                <a:moveTo>
                  <a:pt x="1008" y="243"/>
                </a:moveTo>
                <a:lnTo>
                  <a:pt x="1008" y="0"/>
                </a:lnTo>
                <a:lnTo>
                  <a:pt x="0" y="0"/>
                </a:lnTo>
                <a:lnTo>
                  <a:pt x="0" y="243"/>
                </a:lnTo>
                <a:lnTo>
                  <a:pt x="1008" y="243"/>
                </a:lnTo>
              </a:path>
            </a:pathLst>
          </a:custGeom>
          <a:noFill/>
          <a:ln w="14275" cap="flat" cmpd="sng">
            <a:solidFill>
              <a:srgbClr val="000000"/>
            </a:solidFill>
            <a:prstDash val="solid"/>
            <a:round/>
            <a:headEnd type="none" w="med" len="med"/>
            <a:tailEnd type="none" w="med" len="med"/>
          </a:ln>
        </p:spPr>
        <p:txBody>
          <a:bodyPr spcFirstLastPara="1" wrap="square" lIns="91425" tIns="45700" rIns="91425" bIns="45700" anchor="t" anchorCtr="0">
            <a:noAutofit/>
          </a:bodyPr>
          <a:lstStyle/>
          <a:p>
            <a:endParaRPr>
              <a:solidFill>
                <a:schemeClr val="dk1"/>
              </a:solidFill>
              <a:latin typeface="Times New Roman"/>
              <a:ea typeface="Times New Roman"/>
              <a:cs typeface="Times New Roman"/>
              <a:sym typeface="Times New Roman"/>
            </a:endParaRPr>
          </a:p>
        </p:txBody>
      </p:sp>
      <p:cxnSp>
        <p:nvCxnSpPr>
          <p:cNvPr id="860" name="Google Shape;860;p19"/>
          <p:cNvCxnSpPr/>
          <p:nvPr/>
        </p:nvCxnSpPr>
        <p:spPr>
          <a:xfrm>
            <a:off x="9967166" y="4940805"/>
            <a:ext cx="4763" cy="289322"/>
          </a:xfrm>
          <a:prstGeom prst="straightConnector1">
            <a:avLst/>
          </a:prstGeom>
          <a:noFill/>
          <a:ln w="14275" cap="flat" cmpd="sng">
            <a:solidFill>
              <a:srgbClr val="000000"/>
            </a:solidFill>
            <a:prstDash val="solid"/>
            <a:round/>
            <a:headEnd type="none" w="med" len="med"/>
            <a:tailEnd type="none" w="med" len="med"/>
          </a:ln>
        </p:spPr>
      </p:cxnSp>
      <p:sp>
        <p:nvSpPr>
          <p:cNvPr id="861" name="Google Shape;861;p19"/>
          <p:cNvSpPr/>
          <p:nvPr/>
        </p:nvSpPr>
        <p:spPr>
          <a:xfrm>
            <a:off x="9130159" y="4578855"/>
            <a:ext cx="693331" cy="219291"/>
          </a:xfrm>
          <a:prstGeom prst="rect">
            <a:avLst/>
          </a:prstGeom>
          <a:noFill/>
          <a:ln>
            <a:noFill/>
          </a:ln>
        </p:spPr>
        <p:txBody>
          <a:bodyPr spcFirstLastPara="1" wrap="square" lIns="0" tIns="0" rIns="0" bIns="0" anchor="t" anchorCtr="0">
            <a:spAutoFit/>
          </a:bodyPr>
          <a:lstStyle/>
          <a:p>
            <a:pPr>
              <a:buClr>
                <a:srgbClr val="000000"/>
              </a:buClr>
              <a:buSzPts val="1425"/>
            </a:pPr>
            <a:r>
              <a:rPr lang="en-US" sz="1425">
                <a:solidFill>
                  <a:srgbClr val="000000"/>
                </a:solidFill>
                <a:latin typeface="Arial"/>
                <a:ea typeface="Arial"/>
                <a:cs typeface="Arial"/>
                <a:sym typeface="Arial"/>
              </a:rPr>
              <a:t>0110100</a:t>
            </a:r>
            <a:endParaRPr>
              <a:solidFill>
                <a:schemeClr val="dk1"/>
              </a:solidFill>
              <a:latin typeface="Times New Roman"/>
              <a:ea typeface="Times New Roman"/>
              <a:cs typeface="Times New Roman"/>
              <a:sym typeface="Times New Roman"/>
            </a:endParaRPr>
          </a:p>
        </p:txBody>
      </p:sp>
      <p:sp>
        <p:nvSpPr>
          <p:cNvPr id="862" name="Google Shape;862;p19"/>
          <p:cNvSpPr/>
          <p:nvPr/>
        </p:nvSpPr>
        <p:spPr>
          <a:xfrm>
            <a:off x="10052890" y="4578855"/>
            <a:ext cx="100990" cy="219291"/>
          </a:xfrm>
          <a:prstGeom prst="rect">
            <a:avLst/>
          </a:prstGeom>
          <a:noFill/>
          <a:ln>
            <a:noFill/>
          </a:ln>
        </p:spPr>
        <p:txBody>
          <a:bodyPr spcFirstLastPara="1" wrap="square" lIns="0" tIns="0" rIns="0" bIns="0" anchor="t" anchorCtr="0">
            <a:spAutoFit/>
          </a:bodyPr>
          <a:lstStyle/>
          <a:p>
            <a:pPr>
              <a:buClr>
                <a:srgbClr val="000000"/>
              </a:buClr>
              <a:buSzPts val="1425"/>
            </a:pPr>
            <a:r>
              <a:rPr lang="en-US" sz="1425">
                <a:solidFill>
                  <a:srgbClr val="000000"/>
                </a:solidFill>
                <a:latin typeface="Arial"/>
                <a:ea typeface="Arial"/>
                <a:cs typeface="Arial"/>
                <a:sym typeface="Arial"/>
              </a:rPr>
              <a:t>1</a:t>
            </a:r>
            <a:endParaRPr>
              <a:solidFill>
                <a:schemeClr val="dk1"/>
              </a:solidFill>
              <a:latin typeface="Times New Roman"/>
              <a:ea typeface="Times New Roman"/>
              <a:cs typeface="Times New Roman"/>
              <a:sym typeface="Times New Roman"/>
            </a:endParaRPr>
          </a:p>
        </p:txBody>
      </p:sp>
      <p:sp>
        <p:nvSpPr>
          <p:cNvPr id="863" name="Google Shape;863;p19"/>
          <p:cNvSpPr/>
          <p:nvPr/>
        </p:nvSpPr>
        <p:spPr>
          <a:xfrm>
            <a:off x="9023000" y="4546709"/>
            <a:ext cx="1200150" cy="288131"/>
          </a:xfrm>
          <a:custGeom>
            <a:avLst/>
            <a:gdLst/>
            <a:ahLst/>
            <a:cxnLst/>
            <a:rect l="l" t="t" r="r" b="b"/>
            <a:pathLst>
              <a:path w="1008" h="242" extrusionOk="0">
                <a:moveTo>
                  <a:pt x="1008" y="242"/>
                </a:moveTo>
                <a:lnTo>
                  <a:pt x="1008" y="0"/>
                </a:lnTo>
                <a:lnTo>
                  <a:pt x="0" y="0"/>
                </a:lnTo>
                <a:lnTo>
                  <a:pt x="0" y="242"/>
                </a:lnTo>
                <a:lnTo>
                  <a:pt x="1008" y="242"/>
                </a:lnTo>
              </a:path>
            </a:pathLst>
          </a:custGeom>
          <a:noFill/>
          <a:ln w="14275" cap="flat" cmpd="sng">
            <a:solidFill>
              <a:srgbClr val="000000"/>
            </a:solidFill>
            <a:prstDash val="solid"/>
            <a:round/>
            <a:headEnd type="none" w="med" len="med"/>
            <a:tailEnd type="none" w="med" len="med"/>
          </a:ln>
        </p:spPr>
        <p:txBody>
          <a:bodyPr spcFirstLastPara="1" wrap="square" lIns="91425" tIns="45700" rIns="91425" bIns="45700" anchor="t" anchorCtr="0">
            <a:noAutofit/>
          </a:bodyPr>
          <a:lstStyle/>
          <a:p>
            <a:endParaRPr>
              <a:solidFill>
                <a:schemeClr val="dk1"/>
              </a:solidFill>
              <a:latin typeface="Times New Roman"/>
              <a:ea typeface="Times New Roman"/>
              <a:cs typeface="Times New Roman"/>
              <a:sym typeface="Times New Roman"/>
            </a:endParaRPr>
          </a:p>
        </p:txBody>
      </p:sp>
      <p:cxnSp>
        <p:nvCxnSpPr>
          <p:cNvPr id="864" name="Google Shape;864;p19"/>
          <p:cNvCxnSpPr/>
          <p:nvPr/>
        </p:nvCxnSpPr>
        <p:spPr>
          <a:xfrm>
            <a:off x="9967166" y="4546709"/>
            <a:ext cx="4763" cy="288131"/>
          </a:xfrm>
          <a:prstGeom prst="straightConnector1">
            <a:avLst/>
          </a:prstGeom>
          <a:noFill/>
          <a:ln w="14275" cap="flat" cmpd="sng">
            <a:solidFill>
              <a:srgbClr val="000000"/>
            </a:solidFill>
            <a:prstDash val="solid"/>
            <a:round/>
            <a:headEnd type="none" w="med" len="med"/>
            <a:tailEnd type="none" w="med" len="med"/>
          </a:ln>
        </p:spPr>
      </p:cxnSp>
      <p:sp>
        <p:nvSpPr>
          <p:cNvPr id="865" name="Google Shape;865;p19"/>
          <p:cNvSpPr/>
          <p:nvPr/>
        </p:nvSpPr>
        <p:spPr>
          <a:xfrm>
            <a:off x="9130158" y="4183567"/>
            <a:ext cx="706925" cy="219291"/>
          </a:xfrm>
          <a:prstGeom prst="rect">
            <a:avLst/>
          </a:prstGeom>
          <a:noFill/>
          <a:ln>
            <a:noFill/>
          </a:ln>
        </p:spPr>
        <p:txBody>
          <a:bodyPr spcFirstLastPara="1" wrap="square" lIns="0" tIns="0" rIns="0" bIns="0" anchor="t" anchorCtr="0">
            <a:spAutoFit/>
          </a:bodyPr>
          <a:lstStyle/>
          <a:p>
            <a:pPr>
              <a:buClr>
                <a:srgbClr val="000000"/>
              </a:buClr>
              <a:buSzPts val="1425"/>
            </a:pPr>
            <a:r>
              <a:rPr lang="en-US" sz="1425">
                <a:solidFill>
                  <a:srgbClr val="000000"/>
                </a:solidFill>
                <a:latin typeface="Arial"/>
                <a:ea typeface="Arial"/>
                <a:cs typeface="Arial"/>
                <a:sym typeface="Arial"/>
              </a:rPr>
              <a:t>000</a:t>
            </a:r>
            <a:r>
              <a:rPr lang="en-US" sz="1425">
                <a:solidFill>
                  <a:srgbClr val="FF0000"/>
                </a:solidFill>
                <a:latin typeface="Arial"/>
                <a:ea typeface="Arial"/>
                <a:cs typeface="Arial"/>
                <a:sym typeface="Arial"/>
              </a:rPr>
              <a:t>0</a:t>
            </a:r>
            <a:r>
              <a:rPr lang="en-US" sz="1425">
                <a:solidFill>
                  <a:srgbClr val="000000"/>
                </a:solidFill>
                <a:latin typeface="Arial"/>
                <a:ea typeface="Arial"/>
                <a:cs typeface="Arial"/>
                <a:sym typeface="Arial"/>
              </a:rPr>
              <a:t>1</a:t>
            </a:r>
            <a:r>
              <a:rPr lang="en-US" sz="1425">
                <a:solidFill>
                  <a:srgbClr val="FF0000"/>
                </a:solidFill>
                <a:latin typeface="Arial"/>
                <a:ea typeface="Arial"/>
                <a:cs typeface="Arial"/>
                <a:sym typeface="Arial"/>
              </a:rPr>
              <a:t>0</a:t>
            </a:r>
            <a:r>
              <a:rPr lang="en-US" sz="1425">
                <a:solidFill>
                  <a:srgbClr val="000000"/>
                </a:solidFill>
                <a:latin typeface="Arial"/>
                <a:ea typeface="Arial"/>
                <a:cs typeface="Arial"/>
                <a:sym typeface="Arial"/>
              </a:rPr>
              <a:t>0</a:t>
            </a:r>
            <a:endParaRPr>
              <a:solidFill>
                <a:schemeClr val="dk1"/>
              </a:solidFill>
              <a:latin typeface="Times New Roman"/>
              <a:ea typeface="Times New Roman"/>
              <a:cs typeface="Times New Roman"/>
              <a:sym typeface="Times New Roman"/>
            </a:endParaRPr>
          </a:p>
        </p:txBody>
      </p:sp>
      <p:sp>
        <p:nvSpPr>
          <p:cNvPr id="866" name="Google Shape;866;p19"/>
          <p:cNvSpPr/>
          <p:nvPr/>
        </p:nvSpPr>
        <p:spPr>
          <a:xfrm>
            <a:off x="10052890" y="4188330"/>
            <a:ext cx="100990" cy="219291"/>
          </a:xfrm>
          <a:prstGeom prst="rect">
            <a:avLst/>
          </a:prstGeom>
          <a:noFill/>
          <a:ln>
            <a:noFill/>
          </a:ln>
        </p:spPr>
        <p:txBody>
          <a:bodyPr spcFirstLastPara="1" wrap="square" lIns="0" tIns="0" rIns="0" bIns="0" anchor="t" anchorCtr="0">
            <a:spAutoFit/>
          </a:bodyPr>
          <a:lstStyle/>
          <a:p>
            <a:pPr>
              <a:buClr>
                <a:srgbClr val="000000"/>
              </a:buClr>
              <a:buSzPts val="1425"/>
            </a:pPr>
            <a:r>
              <a:rPr lang="en-US" sz="1425">
                <a:solidFill>
                  <a:srgbClr val="000000"/>
                </a:solidFill>
                <a:latin typeface="Arial"/>
                <a:ea typeface="Arial"/>
                <a:cs typeface="Arial"/>
                <a:sym typeface="Arial"/>
              </a:rPr>
              <a:t>1</a:t>
            </a:r>
            <a:endParaRPr>
              <a:solidFill>
                <a:schemeClr val="dk1"/>
              </a:solidFill>
              <a:latin typeface="Times New Roman"/>
              <a:ea typeface="Times New Roman"/>
              <a:cs typeface="Times New Roman"/>
              <a:sym typeface="Times New Roman"/>
            </a:endParaRPr>
          </a:p>
        </p:txBody>
      </p:sp>
      <p:sp>
        <p:nvSpPr>
          <p:cNvPr id="867" name="Google Shape;867;p19"/>
          <p:cNvSpPr/>
          <p:nvPr/>
        </p:nvSpPr>
        <p:spPr>
          <a:xfrm>
            <a:off x="9023000" y="4151420"/>
            <a:ext cx="1200150" cy="292894"/>
          </a:xfrm>
          <a:custGeom>
            <a:avLst/>
            <a:gdLst/>
            <a:ahLst/>
            <a:cxnLst/>
            <a:rect l="l" t="t" r="r" b="b"/>
            <a:pathLst>
              <a:path w="1008" h="246" extrusionOk="0">
                <a:moveTo>
                  <a:pt x="1008" y="242"/>
                </a:moveTo>
                <a:lnTo>
                  <a:pt x="1008" y="0"/>
                </a:lnTo>
                <a:lnTo>
                  <a:pt x="0" y="0"/>
                </a:lnTo>
                <a:lnTo>
                  <a:pt x="0" y="246"/>
                </a:lnTo>
                <a:lnTo>
                  <a:pt x="1008" y="246"/>
                </a:lnTo>
              </a:path>
            </a:pathLst>
          </a:custGeom>
          <a:noFill/>
          <a:ln w="14275" cap="flat" cmpd="sng">
            <a:solidFill>
              <a:srgbClr val="000000"/>
            </a:solidFill>
            <a:prstDash val="solid"/>
            <a:round/>
            <a:headEnd type="none" w="med" len="med"/>
            <a:tailEnd type="none" w="med" len="med"/>
          </a:ln>
        </p:spPr>
        <p:txBody>
          <a:bodyPr spcFirstLastPara="1" wrap="square" lIns="91425" tIns="45700" rIns="91425" bIns="45700" anchor="t" anchorCtr="0">
            <a:noAutofit/>
          </a:bodyPr>
          <a:lstStyle/>
          <a:p>
            <a:endParaRPr>
              <a:solidFill>
                <a:schemeClr val="dk1"/>
              </a:solidFill>
              <a:latin typeface="Times New Roman"/>
              <a:ea typeface="Times New Roman"/>
              <a:cs typeface="Times New Roman"/>
              <a:sym typeface="Times New Roman"/>
            </a:endParaRPr>
          </a:p>
        </p:txBody>
      </p:sp>
      <p:cxnSp>
        <p:nvCxnSpPr>
          <p:cNvPr id="868" name="Google Shape;868;p19"/>
          <p:cNvCxnSpPr/>
          <p:nvPr/>
        </p:nvCxnSpPr>
        <p:spPr>
          <a:xfrm>
            <a:off x="9967166" y="4156184"/>
            <a:ext cx="4763" cy="283369"/>
          </a:xfrm>
          <a:prstGeom prst="straightConnector1">
            <a:avLst/>
          </a:prstGeom>
          <a:noFill/>
          <a:ln w="14275" cap="flat" cmpd="sng">
            <a:solidFill>
              <a:srgbClr val="000000"/>
            </a:solidFill>
            <a:prstDash val="solid"/>
            <a:round/>
            <a:headEnd type="none" w="med" len="med"/>
            <a:tailEnd type="none" w="med" len="med"/>
          </a:ln>
        </p:spPr>
      </p:cxnSp>
      <p:sp>
        <p:nvSpPr>
          <p:cNvPr id="869" name="Google Shape;869;p19"/>
          <p:cNvSpPr/>
          <p:nvPr/>
        </p:nvSpPr>
        <p:spPr>
          <a:xfrm>
            <a:off x="9130158" y="5458727"/>
            <a:ext cx="652551" cy="219291"/>
          </a:xfrm>
          <a:prstGeom prst="rect">
            <a:avLst/>
          </a:prstGeom>
          <a:noFill/>
          <a:ln>
            <a:noFill/>
          </a:ln>
        </p:spPr>
        <p:txBody>
          <a:bodyPr spcFirstLastPara="1" wrap="square" lIns="0" tIns="0" rIns="0" bIns="0" anchor="t" anchorCtr="0">
            <a:spAutoFit/>
          </a:bodyPr>
          <a:lstStyle/>
          <a:p>
            <a:pPr>
              <a:buClr>
                <a:srgbClr val="000000"/>
              </a:buClr>
              <a:buSzPts val="1425"/>
            </a:pPr>
            <a:r>
              <a:rPr lang="en-US" sz="1425">
                <a:solidFill>
                  <a:srgbClr val="000000"/>
                </a:solidFill>
                <a:latin typeface="Arial"/>
                <a:ea typeface="Arial"/>
                <a:cs typeface="Arial"/>
                <a:sym typeface="Arial"/>
              </a:rPr>
              <a:t>1111011</a:t>
            </a:r>
            <a:endParaRPr>
              <a:solidFill>
                <a:schemeClr val="dk1"/>
              </a:solidFill>
              <a:latin typeface="Times New Roman"/>
              <a:ea typeface="Times New Roman"/>
              <a:cs typeface="Times New Roman"/>
              <a:sym typeface="Times New Roman"/>
            </a:endParaRPr>
          </a:p>
        </p:txBody>
      </p:sp>
      <p:sp>
        <p:nvSpPr>
          <p:cNvPr id="870" name="Google Shape;870;p19"/>
          <p:cNvSpPr/>
          <p:nvPr/>
        </p:nvSpPr>
        <p:spPr>
          <a:xfrm>
            <a:off x="10052890" y="5458727"/>
            <a:ext cx="100990" cy="219291"/>
          </a:xfrm>
          <a:prstGeom prst="rect">
            <a:avLst/>
          </a:prstGeom>
          <a:noFill/>
          <a:ln>
            <a:noFill/>
          </a:ln>
        </p:spPr>
        <p:txBody>
          <a:bodyPr spcFirstLastPara="1" wrap="square" lIns="0" tIns="0" rIns="0" bIns="0" anchor="t" anchorCtr="0">
            <a:spAutoFit/>
          </a:bodyPr>
          <a:lstStyle/>
          <a:p>
            <a:pPr>
              <a:buClr>
                <a:srgbClr val="000000"/>
              </a:buClr>
              <a:buSzPts val="1425"/>
            </a:pPr>
            <a:r>
              <a:rPr lang="en-US" sz="1425">
                <a:solidFill>
                  <a:srgbClr val="000000"/>
                </a:solidFill>
                <a:latin typeface="Arial"/>
                <a:ea typeface="Arial"/>
                <a:cs typeface="Arial"/>
                <a:sym typeface="Arial"/>
              </a:rPr>
              <a:t>0</a:t>
            </a:r>
            <a:endParaRPr>
              <a:solidFill>
                <a:schemeClr val="dk1"/>
              </a:solidFill>
              <a:latin typeface="Times New Roman"/>
              <a:ea typeface="Times New Roman"/>
              <a:cs typeface="Times New Roman"/>
              <a:sym typeface="Times New Roman"/>
            </a:endParaRPr>
          </a:p>
        </p:txBody>
      </p:sp>
      <p:cxnSp>
        <p:nvCxnSpPr>
          <p:cNvPr id="871" name="Google Shape;871;p19"/>
          <p:cNvCxnSpPr/>
          <p:nvPr/>
        </p:nvCxnSpPr>
        <p:spPr>
          <a:xfrm>
            <a:off x="9967166" y="5427772"/>
            <a:ext cx="4763" cy="288131"/>
          </a:xfrm>
          <a:prstGeom prst="straightConnector1">
            <a:avLst/>
          </a:prstGeom>
          <a:noFill/>
          <a:ln w="14275" cap="flat" cmpd="sng">
            <a:solidFill>
              <a:srgbClr val="000000"/>
            </a:solidFill>
            <a:prstDash val="solid"/>
            <a:round/>
            <a:headEnd type="none" w="med" len="med"/>
            <a:tailEnd type="none" w="med" len="med"/>
          </a:ln>
        </p:spPr>
      </p:cxnSp>
      <p:sp>
        <p:nvSpPr>
          <p:cNvPr id="872" name="Google Shape;872;p19"/>
          <p:cNvSpPr/>
          <p:nvPr/>
        </p:nvSpPr>
        <p:spPr>
          <a:xfrm>
            <a:off x="8366966" y="5357524"/>
            <a:ext cx="466474" cy="219291"/>
          </a:xfrm>
          <a:prstGeom prst="rect">
            <a:avLst/>
          </a:prstGeom>
          <a:noFill/>
          <a:ln>
            <a:noFill/>
          </a:ln>
        </p:spPr>
        <p:txBody>
          <a:bodyPr spcFirstLastPara="1" wrap="square" lIns="0" tIns="0" rIns="0" bIns="0" anchor="t" anchorCtr="0">
            <a:spAutoFit/>
          </a:bodyPr>
          <a:lstStyle/>
          <a:p>
            <a:pPr>
              <a:buClr>
                <a:srgbClr val="000000"/>
              </a:buClr>
              <a:buSzPts val="1425"/>
            </a:pPr>
            <a:r>
              <a:rPr lang="en-US" sz="1425">
                <a:solidFill>
                  <a:srgbClr val="000000"/>
                </a:solidFill>
                <a:latin typeface="Arial"/>
                <a:ea typeface="Arial"/>
                <a:cs typeface="Arial"/>
                <a:sym typeface="Arial"/>
              </a:rPr>
              <a:t>Parity</a:t>
            </a:r>
            <a:endParaRPr>
              <a:solidFill>
                <a:schemeClr val="dk1"/>
              </a:solidFill>
              <a:latin typeface="Times New Roman"/>
              <a:ea typeface="Times New Roman"/>
              <a:cs typeface="Times New Roman"/>
              <a:sym typeface="Times New Roman"/>
            </a:endParaRPr>
          </a:p>
        </p:txBody>
      </p:sp>
      <p:sp>
        <p:nvSpPr>
          <p:cNvPr id="873" name="Google Shape;873;p19"/>
          <p:cNvSpPr/>
          <p:nvPr/>
        </p:nvSpPr>
        <p:spPr>
          <a:xfrm>
            <a:off x="8366966" y="5571836"/>
            <a:ext cx="344646" cy="219291"/>
          </a:xfrm>
          <a:prstGeom prst="rect">
            <a:avLst/>
          </a:prstGeom>
          <a:noFill/>
          <a:ln>
            <a:noFill/>
          </a:ln>
        </p:spPr>
        <p:txBody>
          <a:bodyPr spcFirstLastPara="1" wrap="square" lIns="0" tIns="0" rIns="0" bIns="0" anchor="t" anchorCtr="0">
            <a:spAutoFit/>
          </a:bodyPr>
          <a:lstStyle/>
          <a:p>
            <a:pPr>
              <a:buClr>
                <a:srgbClr val="000000"/>
              </a:buClr>
              <a:buSzPts val="1425"/>
            </a:pPr>
            <a:r>
              <a:rPr lang="en-US" sz="1425">
                <a:solidFill>
                  <a:srgbClr val="000000"/>
                </a:solidFill>
                <a:latin typeface="Arial"/>
                <a:ea typeface="Arial"/>
                <a:cs typeface="Arial"/>
                <a:sym typeface="Arial"/>
              </a:rPr>
              <a:t>byte</a:t>
            </a:r>
            <a:endParaRPr>
              <a:solidFill>
                <a:schemeClr val="dk1"/>
              </a:solidFill>
              <a:latin typeface="Times New Roman"/>
              <a:ea typeface="Times New Roman"/>
              <a:cs typeface="Times New Roman"/>
              <a:sym typeface="Times New Roman"/>
            </a:endParaRPr>
          </a:p>
        </p:txBody>
      </p:sp>
      <p:sp>
        <p:nvSpPr>
          <p:cNvPr id="874" name="Google Shape;874;p19"/>
          <p:cNvSpPr/>
          <p:nvPr/>
        </p:nvSpPr>
        <p:spPr>
          <a:xfrm>
            <a:off x="8361015" y="4022833"/>
            <a:ext cx="384721" cy="219291"/>
          </a:xfrm>
          <a:prstGeom prst="rect">
            <a:avLst/>
          </a:prstGeom>
          <a:noFill/>
          <a:ln>
            <a:noFill/>
          </a:ln>
        </p:spPr>
        <p:txBody>
          <a:bodyPr spcFirstLastPara="1" wrap="square" lIns="0" tIns="0" rIns="0" bIns="0" anchor="t" anchorCtr="0">
            <a:spAutoFit/>
          </a:bodyPr>
          <a:lstStyle/>
          <a:p>
            <a:pPr>
              <a:buClr>
                <a:srgbClr val="000000"/>
              </a:buClr>
              <a:buSzPts val="1425"/>
            </a:pPr>
            <a:r>
              <a:rPr lang="en-US" sz="1425">
                <a:solidFill>
                  <a:srgbClr val="000000"/>
                </a:solidFill>
                <a:latin typeface="Arial"/>
                <a:ea typeface="Arial"/>
                <a:cs typeface="Arial"/>
                <a:sym typeface="Arial"/>
              </a:rPr>
              <a:t>Data</a:t>
            </a:r>
            <a:endParaRPr>
              <a:solidFill>
                <a:schemeClr val="dk1"/>
              </a:solidFill>
              <a:latin typeface="Times New Roman"/>
              <a:ea typeface="Times New Roman"/>
              <a:cs typeface="Times New Roman"/>
              <a:sym typeface="Times New Roman"/>
            </a:endParaRPr>
          </a:p>
        </p:txBody>
      </p:sp>
      <p:cxnSp>
        <p:nvCxnSpPr>
          <p:cNvPr id="875" name="Google Shape;875;p19"/>
          <p:cNvCxnSpPr/>
          <p:nvPr/>
        </p:nvCxnSpPr>
        <p:spPr>
          <a:xfrm>
            <a:off x="8852742" y="3066759"/>
            <a:ext cx="1191" cy="2071688"/>
          </a:xfrm>
          <a:prstGeom prst="straightConnector1">
            <a:avLst/>
          </a:prstGeom>
          <a:noFill/>
          <a:ln w="14275" cap="flat" cmpd="sng">
            <a:solidFill>
              <a:srgbClr val="000000"/>
            </a:solidFill>
            <a:prstDash val="solid"/>
            <a:round/>
            <a:headEnd type="none" w="med" len="med"/>
            <a:tailEnd type="none" w="med" len="med"/>
          </a:ln>
        </p:spPr>
      </p:cxnSp>
      <p:sp>
        <p:nvSpPr>
          <p:cNvPr id="876" name="Google Shape;876;p19"/>
          <p:cNvSpPr/>
          <p:nvPr/>
        </p:nvSpPr>
        <p:spPr>
          <a:xfrm>
            <a:off x="8820595" y="5112255"/>
            <a:ext cx="69056" cy="122635"/>
          </a:xfrm>
          <a:custGeom>
            <a:avLst/>
            <a:gdLst/>
            <a:ahLst/>
            <a:cxnLst/>
            <a:rect l="l" t="t" r="r" b="b"/>
            <a:pathLst>
              <a:path w="58" h="103" extrusionOk="0">
                <a:moveTo>
                  <a:pt x="0" y="0"/>
                </a:moveTo>
                <a:lnTo>
                  <a:pt x="31" y="103"/>
                </a:lnTo>
                <a:lnTo>
                  <a:pt x="58" y="4"/>
                </a:lnTo>
                <a:lnTo>
                  <a:pt x="0" y="4"/>
                </a:lnTo>
                <a:lnTo>
                  <a:pt x="0" y="0"/>
                </a:lnTo>
                <a:close/>
              </a:path>
            </a:pathLst>
          </a:custGeom>
          <a:solidFill>
            <a:srgbClr val="000000"/>
          </a:solidFill>
          <a:ln>
            <a:noFill/>
          </a:ln>
        </p:spPr>
        <p:txBody>
          <a:bodyPr spcFirstLastPara="1" wrap="square" lIns="91425" tIns="45700" rIns="91425" bIns="45700" anchor="t" anchorCtr="0">
            <a:noAutofit/>
          </a:bodyPr>
          <a:lstStyle/>
          <a:p>
            <a:endParaRPr>
              <a:solidFill>
                <a:schemeClr val="dk1"/>
              </a:solidFill>
              <a:latin typeface="Times New Roman"/>
              <a:ea typeface="Times New Roman"/>
              <a:cs typeface="Times New Roman"/>
              <a:sym typeface="Times New Roman"/>
            </a:endParaRPr>
          </a:p>
        </p:txBody>
      </p:sp>
      <p:sp>
        <p:nvSpPr>
          <p:cNvPr id="877" name="Google Shape;877;p19"/>
          <p:cNvSpPr/>
          <p:nvPr/>
        </p:nvSpPr>
        <p:spPr>
          <a:xfrm>
            <a:off x="8820596" y="2971512"/>
            <a:ext cx="63103" cy="116681"/>
          </a:xfrm>
          <a:custGeom>
            <a:avLst/>
            <a:gdLst/>
            <a:ahLst/>
            <a:cxnLst/>
            <a:rect l="l" t="t" r="r" b="b"/>
            <a:pathLst>
              <a:path w="53" h="98" extrusionOk="0">
                <a:moveTo>
                  <a:pt x="53" y="98"/>
                </a:moveTo>
                <a:lnTo>
                  <a:pt x="27" y="0"/>
                </a:lnTo>
                <a:lnTo>
                  <a:pt x="0" y="98"/>
                </a:lnTo>
                <a:lnTo>
                  <a:pt x="53" y="98"/>
                </a:lnTo>
                <a:close/>
              </a:path>
            </a:pathLst>
          </a:custGeom>
          <a:solidFill>
            <a:srgbClr val="000000"/>
          </a:solidFill>
          <a:ln>
            <a:noFill/>
          </a:ln>
        </p:spPr>
        <p:txBody>
          <a:bodyPr spcFirstLastPara="1" wrap="square" lIns="91425" tIns="45700" rIns="91425" bIns="45700" anchor="t" anchorCtr="0">
            <a:noAutofit/>
          </a:bodyPr>
          <a:lstStyle/>
          <a:p>
            <a:endParaRPr>
              <a:solidFill>
                <a:schemeClr val="dk1"/>
              </a:solidFill>
              <a:latin typeface="Times New Roman"/>
              <a:ea typeface="Times New Roman"/>
              <a:cs typeface="Times New Roman"/>
              <a:sym typeface="Times New Roman"/>
            </a:endParaRPr>
          </a:p>
        </p:txBody>
      </p:sp>
      <p:sp>
        <p:nvSpPr>
          <p:cNvPr id="878" name="Google Shape;878;p19"/>
          <p:cNvSpPr txBox="1"/>
          <p:nvPr/>
        </p:nvSpPr>
        <p:spPr>
          <a:xfrm>
            <a:off x="1839638" y="1643063"/>
            <a:ext cx="6685023" cy="646331"/>
          </a:xfrm>
          <a:prstGeom prst="rect">
            <a:avLst/>
          </a:prstGeom>
          <a:noFill/>
          <a:ln>
            <a:noFill/>
          </a:ln>
        </p:spPr>
        <p:txBody>
          <a:bodyPr spcFirstLastPara="1" wrap="square" lIns="91425" tIns="45700" rIns="91425" bIns="45700" anchor="t" anchorCtr="0">
            <a:spAutoFit/>
          </a:bodyPr>
          <a:lstStyle/>
          <a:p>
            <a:pPr marL="257175" indent="-257175">
              <a:buClr>
                <a:schemeClr val="dk1"/>
              </a:buClr>
              <a:buSzPts val="1800"/>
              <a:buFont typeface="Arial"/>
              <a:buChar char="•"/>
            </a:pPr>
            <a:r>
              <a:rPr lang="en-US">
                <a:solidFill>
                  <a:schemeClr val="dk1"/>
                </a:solidFill>
                <a:latin typeface="Arial"/>
                <a:ea typeface="Arial"/>
                <a:cs typeface="Arial"/>
                <a:sym typeface="Arial"/>
              </a:rPr>
              <a:t>Advantage: </a:t>
            </a:r>
            <a:r>
              <a:rPr lang="en-US">
                <a:solidFill>
                  <a:srgbClr val="FF0000"/>
                </a:solidFill>
                <a:latin typeface="Arial"/>
                <a:ea typeface="Arial"/>
                <a:cs typeface="Arial"/>
                <a:sym typeface="Arial"/>
              </a:rPr>
              <a:t>error correction capability (limited)</a:t>
            </a:r>
            <a:endParaRPr>
              <a:solidFill>
                <a:schemeClr val="dk1"/>
              </a:solidFill>
              <a:latin typeface="Arial"/>
              <a:ea typeface="Arial"/>
              <a:cs typeface="Arial"/>
              <a:sym typeface="Arial"/>
            </a:endParaRPr>
          </a:p>
          <a:p>
            <a:pPr marL="257175" indent="-257175">
              <a:buClr>
                <a:schemeClr val="dk1"/>
              </a:buClr>
              <a:buSzPts val="1800"/>
              <a:buFont typeface="Arial"/>
              <a:buChar char="•"/>
            </a:pPr>
            <a:r>
              <a:rPr lang="en-US">
                <a:solidFill>
                  <a:schemeClr val="dk1"/>
                </a:solidFill>
                <a:latin typeface="Arial"/>
                <a:ea typeface="Arial"/>
                <a:cs typeface="Arial"/>
                <a:sym typeface="Arial"/>
              </a:rPr>
              <a:t>Disadvantage: not reliable, not efficient. </a:t>
            </a:r>
            <a:endParaRPr/>
          </a:p>
        </p:txBody>
      </p:sp>
      <p:sp>
        <p:nvSpPr>
          <p:cNvPr id="879" name="Google Shape;879;p19"/>
          <p:cNvSpPr/>
          <p:nvPr/>
        </p:nvSpPr>
        <p:spPr>
          <a:xfrm>
            <a:off x="6533898" y="3009014"/>
            <a:ext cx="251222" cy="294084"/>
          </a:xfrm>
          <a:custGeom>
            <a:avLst/>
            <a:gdLst/>
            <a:ahLst/>
            <a:cxnLst/>
            <a:rect l="l" t="t" r="r" b="b"/>
            <a:pathLst>
              <a:path w="211" h="247" extrusionOk="0">
                <a:moveTo>
                  <a:pt x="211" y="242"/>
                </a:moveTo>
                <a:lnTo>
                  <a:pt x="211" y="0"/>
                </a:lnTo>
                <a:lnTo>
                  <a:pt x="0" y="0"/>
                </a:lnTo>
                <a:lnTo>
                  <a:pt x="0" y="247"/>
                </a:lnTo>
                <a:lnTo>
                  <a:pt x="211" y="247"/>
                </a:lnTo>
                <a:lnTo>
                  <a:pt x="211" y="242"/>
                </a:lnTo>
                <a:close/>
              </a:path>
            </a:pathLst>
          </a:custGeom>
          <a:solidFill>
            <a:srgbClr val="CCFFFF"/>
          </a:solidFill>
          <a:ln>
            <a:noFill/>
          </a:ln>
        </p:spPr>
        <p:txBody>
          <a:bodyPr spcFirstLastPara="1" wrap="square" lIns="91425" tIns="45700" rIns="91425" bIns="45700" anchor="t" anchorCtr="0">
            <a:noAutofit/>
          </a:bodyPr>
          <a:lstStyle/>
          <a:p>
            <a:endParaRPr>
              <a:solidFill>
                <a:schemeClr val="dk1"/>
              </a:solidFill>
              <a:latin typeface="Times New Roman"/>
              <a:ea typeface="Times New Roman"/>
              <a:cs typeface="Times New Roman"/>
              <a:sym typeface="Times New Roman"/>
            </a:endParaRPr>
          </a:p>
        </p:txBody>
      </p:sp>
      <p:sp>
        <p:nvSpPr>
          <p:cNvPr id="880" name="Google Shape;880;p19"/>
          <p:cNvSpPr/>
          <p:nvPr/>
        </p:nvSpPr>
        <p:spPr>
          <a:xfrm>
            <a:off x="6533898" y="3404304"/>
            <a:ext cx="251222" cy="288131"/>
          </a:xfrm>
          <a:custGeom>
            <a:avLst/>
            <a:gdLst/>
            <a:ahLst/>
            <a:cxnLst/>
            <a:rect l="l" t="t" r="r" b="b"/>
            <a:pathLst>
              <a:path w="211" h="242" extrusionOk="0">
                <a:moveTo>
                  <a:pt x="211" y="242"/>
                </a:moveTo>
                <a:lnTo>
                  <a:pt x="211" y="0"/>
                </a:lnTo>
                <a:lnTo>
                  <a:pt x="0" y="0"/>
                </a:lnTo>
                <a:lnTo>
                  <a:pt x="0" y="242"/>
                </a:lnTo>
                <a:lnTo>
                  <a:pt x="211" y="242"/>
                </a:lnTo>
                <a:close/>
              </a:path>
            </a:pathLst>
          </a:custGeom>
          <a:solidFill>
            <a:srgbClr val="CCFFFF"/>
          </a:solidFill>
          <a:ln>
            <a:noFill/>
          </a:ln>
        </p:spPr>
        <p:txBody>
          <a:bodyPr spcFirstLastPara="1" wrap="square" lIns="91425" tIns="45700" rIns="91425" bIns="45700" anchor="t" anchorCtr="0">
            <a:noAutofit/>
          </a:bodyPr>
          <a:lstStyle/>
          <a:p>
            <a:endParaRPr>
              <a:solidFill>
                <a:schemeClr val="dk1"/>
              </a:solidFill>
              <a:latin typeface="Times New Roman"/>
              <a:ea typeface="Times New Roman"/>
              <a:cs typeface="Times New Roman"/>
              <a:sym typeface="Times New Roman"/>
            </a:endParaRPr>
          </a:p>
        </p:txBody>
      </p:sp>
      <p:sp>
        <p:nvSpPr>
          <p:cNvPr id="881" name="Google Shape;881;p19"/>
          <p:cNvSpPr/>
          <p:nvPr/>
        </p:nvSpPr>
        <p:spPr>
          <a:xfrm>
            <a:off x="6533898" y="3799592"/>
            <a:ext cx="251222" cy="288131"/>
          </a:xfrm>
          <a:custGeom>
            <a:avLst/>
            <a:gdLst/>
            <a:ahLst/>
            <a:cxnLst/>
            <a:rect l="l" t="t" r="r" b="b"/>
            <a:pathLst>
              <a:path w="211" h="242" extrusionOk="0">
                <a:moveTo>
                  <a:pt x="211" y="242"/>
                </a:moveTo>
                <a:lnTo>
                  <a:pt x="211" y="0"/>
                </a:lnTo>
                <a:lnTo>
                  <a:pt x="0" y="0"/>
                </a:lnTo>
                <a:lnTo>
                  <a:pt x="0" y="242"/>
                </a:lnTo>
                <a:lnTo>
                  <a:pt x="211" y="242"/>
                </a:lnTo>
                <a:close/>
              </a:path>
            </a:pathLst>
          </a:custGeom>
          <a:solidFill>
            <a:srgbClr val="CCFFFF"/>
          </a:solidFill>
          <a:ln>
            <a:noFill/>
          </a:ln>
        </p:spPr>
        <p:txBody>
          <a:bodyPr spcFirstLastPara="1" wrap="square" lIns="91425" tIns="45700" rIns="91425" bIns="45700" anchor="t" anchorCtr="0">
            <a:noAutofit/>
          </a:bodyPr>
          <a:lstStyle/>
          <a:p>
            <a:endParaRPr>
              <a:solidFill>
                <a:schemeClr val="dk1"/>
              </a:solidFill>
              <a:latin typeface="Times New Roman"/>
              <a:ea typeface="Times New Roman"/>
              <a:cs typeface="Times New Roman"/>
              <a:sym typeface="Times New Roman"/>
            </a:endParaRPr>
          </a:p>
        </p:txBody>
      </p:sp>
      <p:sp>
        <p:nvSpPr>
          <p:cNvPr id="882" name="Google Shape;882;p19"/>
          <p:cNvSpPr/>
          <p:nvPr/>
        </p:nvSpPr>
        <p:spPr>
          <a:xfrm>
            <a:off x="6533898" y="4194878"/>
            <a:ext cx="251222" cy="292894"/>
          </a:xfrm>
          <a:custGeom>
            <a:avLst/>
            <a:gdLst/>
            <a:ahLst/>
            <a:cxnLst/>
            <a:rect l="l" t="t" r="r" b="b"/>
            <a:pathLst>
              <a:path w="211" h="246" extrusionOk="0">
                <a:moveTo>
                  <a:pt x="211" y="242"/>
                </a:moveTo>
                <a:lnTo>
                  <a:pt x="211" y="0"/>
                </a:lnTo>
                <a:lnTo>
                  <a:pt x="0" y="0"/>
                </a:lnTo>
                <a:lnTo>
                  <a:pt x="0" y="246"/>
                </a:lnTo>
                <a:lnTo>
                  <a:pt x="211" y="246"/>
                </a:lnTo>
                <a:lnTo>
                  <a:pt x="211" y="242"/>
                </a:lnTo>
                <a:close/>
              </a:path>
            </a:pathLst>
          </a:custGeom>
          <a:solidFill>
            <a:srgbClr val="CCFFFF"/>
          </a:solidFill>
          <a:ln>
            <a:noFill/>
          </a:ln>
        </p:spPr>
        <p:txBody>
          <a:bodyPr spcFirstLastPara="1" wrap="square" lIns="91425" tIns="45700" rIns="91425" bIns="45700" anchor="t" anchorCtr="0">
            <a:noAutofit/>
          </a:bodyPr>
          <a:lstStyle/>
          <a:p>
            <a:endParaRPr>
              <a:solidFill>
                <a:schemeClr val="dk1"/>
              </a:solidFill>
              <a:latin typeface="Times New Roman"/>
              <a:ea typeface="Times New Roman"/>
              <a:cs typeface="Times New Roman"/>
              <a:sym typeface="Times New Roman"/>
            </a:endParaRPr>
          </a:p>
        </p:txBody>
      </p:sp>
      <p:sp>
        <p:nvSpPr>
          <p:cNvPr id="883" name="Google Shape;883;p19"/>
          <p:cNvSpPr/>
          <p:nvPr/>
        </p:nvSpPr>
        <p:spPr>
          <a:xfrm>
            <a:off x="6533898" y="4590167"/>
            <a:ext cx="251222" cy="288131"/>
          </a:xfrm>
          <a:custGeom>
            <a:avLst/>
            <a:gdLst/>
            <a:ahLst/>
            <a:cxnLst/>
            <a:rect l="l" t="t" r="r" b="b"/>
            <a:pathLst>
              <a:path w="211" h="242" extrusionOk="0">
                <a:moveTo>
                  <a:pt x="211" y="242"/>
                </a:moveTo>
                <a:lnTo>
                  <a:pt x="211" y="0"/>
                </a:lnTo>
                <a:lnTo>
                  <a:pt x="0" y="0"/>
                </a:lnTo>
                <a:lnTo>
                  <a:pt x="0" y="242"/>
                </a:lnTo>
                <a:lnTo>
                  <a:pt x="211" y="242"/>
                </a:lnTo>
                <a:close/>
              </a:path>
            </a:pathLst>
          </a:custGeom>
          <a:solidFill>
            <a:srgbClr val="CCFFFF"/>
          </a:solidFill>
          <a:ln>
            <a:noFill/>
          </a:ln>
        </p:spPr>
        <p:txBody>
          <a:bodyPr spcFirstLastPara="1" wrap="square" lIns="91425" tIns="45700" rIns="91425" bIns="45700" anchor="t" anchorCtr="0">
            <a:noAutofit/>
          </a:bodyPr>
          <a:lstStyle/>
          <a:p>
            <a:endParaRPr>
              <a:solidFill>
                <a:schemeClr val="dk1"/>
              </a:solidFill>
              <a:latin typeface="Times New Roman"/>
              <a:ea typeface="Times New Roman"/>
              <a:cs typeface="Times New Roman"/>
              <a:sym typeface="Times New Roman"/>
            </a:endParaRPr>
          </a:p>
        </p:txBody>
      </p:sp>
      <p:sp>
        <p:nvSpPr>
          <p:cNvPr id="884" name="Google Shape;884;p19"/>
          <p:cNvSpPr/>
          <p:nvPr/>
        </p:nvSpPr>
        <p:spPr>
          <a:xfrm>
            <a:off x="6533898" y="4984262"/>
            <a:ext cx="251222" cy="289322"/>
          </a:xfrm>
          <a:custGeom>
            <a:avLst/>
            <a:gdLst/>
            <a:ahLst/>
            <a:cxnLst/>
            <a:rect l="l" t="t" r="r" b="b"/>
            <a:pathLst>
              <a:path w="211" h="243" extrusionOk="0">
                <a:moveTo>
                  <a:pt x="211" y="243"/>
                </a:moveTo>
                <a:lnTo>
                  <a:pt x="211" y="0"/>
                </a:lnTo>
                <a:lnTo>
                  <a:pt x="0" y="0"/>
                </a:lnTo>
                <a:lnTo>
                  <a:pt x="0" y="243"/>
                </a:lnTo>
                <a:lnTo>
                  <a:pt x="211" y="243"/>
                </a:lnTo>
                <a:close/>
              </a:path>
            </a:pathLst>
          </a:custGeom>
          <a:solidFill>
            <a:srgbClr val="CCFFFF"/>
          </a:solidFill>
          <a:ln>
            <a:noFill/>
          </a:ln>
        </p:spPr>
        <p:txBody>
          <a:bodyPr spcFirstLastPara="1" wrap="square" lIns="91425" tIns="45700" rIns="91425" bIns="45700" anchor="t" anchorCtr="0">
            <a:noAutofit/>
          </a:bodyPr>
          <a:lstStyle/>
          <a:p>
            <a:endParaRPr>
              <a:solidFill>
                <a:schemeClr val="dk1"/>
              </a:solidFill>
              <a:latin typeface="Times New Roman"/>
              <a:ea typeface="Times New Roman"/>
              <a:cs typeface="Times New Roman"/>
              <a:sym typeface="Times New Roman"/>
            </a:endParaRPr>
          </a:p>
        </p:txBody>
      </p:sp>
      <p:sp>
        <p:nvSpPr>
          <p:cNvPr id="885" name="Google Shape;885;p19"/>
          <p:cNvSpPr/>
          <p:nvPr/>
        </p:nvSpPr>
        <p:spPr>
          <a:xfrm>
            <a:off x="5584969" y="5471229"/>
            <a:ext cx="1200150" cy="288131"/>
          </a:xfrm>
          <a:custGeom>
            <a:avLst/>
            <a:gdLst/>
            <a:ahLst/>
            <a:cxnLst/>
            <a:rect l="l" t="t" r="r" b="b"/>
            <a:pathLst>
              <a:path w="1008" h="242" extrusionOk="0">
                <a:moveTo>
                  <a:pt x="1008" y="242"/>
                </a:moveTo>
                <a:lnTo>
                  <a:pt x="1008" y="0"/>
                </a:lnTo>
                <a:lnTo>
                  <a:pt x="0" y="0"/>
                </a:lnTo>
                <a:lnTo>
                  <a:pt x="0" y="242"/>
                </a:lnTo>
                <a:lnTo>
                  <a:pt x="1008" y="242"/>
                </a:lnTo>
                <a:close/>
              </a:path>
            </a:pathLst>
          </a:custGeom>
          <a:solidFill>
            <a:srgbClr val="CCFFFF"/>
          </a:solidFill>
          <a:ln>
            <a:noFill/>
          </a:ln>
        </p:spPr>
        <p:txBody>
          <a:bodyPr spcFirstLastPara="1" wrap="square" lIns="91425" tIns="45700" rIns="91425" bIns="45700" anchor="t" anchorCtr="0">
            <a:noAutofit/>
          </a:bodyPr>
          <a:lstStyle/>
          <a:p>
            <a:endParaRPr>
              <a:solidFill>
                <a:schemeClr val="dk1"/>
              </a:solidFill>
              <a:latin typeface="Times New Roman"/>
              <a:ea typeface="Times New Roman"/>
              <a:cs typeface="Times New Roman"/>
              <a:sym typeface="Times New Roman"/>
            </a:endParaRPr>
          </a:p>
        </p:txBody>
      </p:sp>
      <p:sp>
        <p:nvSpPr>
          <p:cNvPr id="886" name="Google Shape;886;p19"/>
          <p:cNvSpPr/>
          <p:nvPr/>
        </p:nvSpPr>
        <p:spPr>
          <a:xfrm>
            <a:off x="5584969" y="5471229"/>
            <a:ext cx="1200150" cy="288131"/>
          </a:xfrm>
          <a:custGeom>
            <a:avLst/>
            <a:gdLst/>
            <a:ahLst/>
            <a:cxnLst/>
            <a:rect l="l" t="t" r="r" b="b"/>
            <a:pathLst>
              <a:path w="1008" h="242" extrusionOk="0">
                <a:moveTo>
                  <a:pt x="1008" y="242"/>
                </a:moveTo>
                <a:lnTo>
                  <a:pt x="1008" y="0"/>
                </a:lnTo>
                <a:lnTo>
                  <a:pt x="0" y="0"/>
                </a:lnTo>
                <a:lnTo>
                  <a:pt x="0" y="242"/>
                </a:lnTo>
                <a:lnTo>
                  <a:pt x="1008" y="242"/>
                </a:lnTo>
              </a:path>
            </a:pathLst>
          </a:custGeom>
          <a:noFill/>
          <a:ln w="14275" cap="flat" cmpd="sng">
            <a:solidFill>
              <a:srgbClr val="000000"/>
            </a:solidFill>
            <a:prstDash val="solid"/>
            <a:round/>
            <a:headEnd type="none" w="med" len="med"/>
            <a:tailEnd type="none" w="med" len="med"/>
          </a:ln>
        </p:spPr>
        <p:txBody>
          <a:bodyPr spcFirstLastPara="1" wrap="square" lIns="91425" tIns="45700" rIns="91425" bIns="45700" anchor="t" anchorCtr="0">
            <a:noAutofit/>
          </a:bodyPr>
          <a:lstStyle/>
          <a:p>
            <a:endParaRPr>
              <a:solidFill>
                <a:schemeClr val="dk1"/>
              </a:solidFill>
              <a:latin typeface="Times New Roman"/>
              <a:ea typeface="Times New Roman"/>
              <a:cs typeface="Times New Roman"/>
              <a:sym typeface="Times New Roman"/>
            </a:endParaRPr>
          </a:p>
        </p:txBody>
      </p:sp>
      <p:sp>
        <p:nvSpPr>
          <p:cNvPr id="887" name="Google Shape;887;p19"/>
          <p:cNvSpPr/>
          <p:nvPr/>
        </p:nvSpPr>
        <p:spPr>
          <a:xfrm>
            <a:off x="5692125" y="3831737"/>
            <a:ext cx="666144" cy="219291"/>
          </a:xfrm>
          <a:prstGeom prst="rect">
            <a:avLst/>
          </a:prstGeom>
          <a:noFill/>
          <a:ln>
            <a:noFill/>
          </a:ln>
        </p:spPr>
        <p:txBody>
          <a:bodyPr spcFirstLastPara="1" wrap="square" lIns="0" tIns="0" rIns="0" bIns="0" anchor="t" anchorCtr="0">
            <a:spAutoFit/>
          </a:bodyPr>
          <a:lstStyle/>
          <a:p>
            <a:pPr>
              <a:buClr>
                <a:srgbClr val="000000"/>
              </a:buClr>
              <a:buSzPts val="1425"/>
            </a:pPr>
            <a:r>
              <a:rPr lang="en-US" sz="1425">
                <a:solidFill>
                  <a:srgbClr val="000000"/>
                </a:solidFill>
                <a:latin typeface="Arial"/>
                <a:ea typeface="Arial"/>
                <a:cs typeface="Arial"/>
                <a:sym typeface="Arial"/>
              </a:rPr>
              <a:t>1011110</a:t>
            </a:r>
            <a:endParaRPr>
              <a:solidFill>
                <a:schemeClr val="dk1"/>
              </a:solidFill>
              <a:latin typeface="Times New Roman"/>
              <a:ea typeface="Times New Roman"/>
              <a:cs typeface="Times New Roman"/>
              <a:sym typeface="Times New Roman"/>
            </a:endParaRPr>
          </a:p>
        </p:txBody>
      </p:sp>
      <p:sp>
        <p:nvSpPr>
          <p:cNvPr id="888" name="Google Shape;888;p19"/>
          <p:cNvSpPr/>
          <p:nvPr/>
        </p:nvSpPr>
        <p:spPr>
          <a:xfrm>
            <a:off x="6614859" y="3831737"/>
            <a:ext cx="100990" cy="219291"/>
          </a:xfrm>
          <a:prstGeom prst="rect">
            <a:avLst/>
          </a:prstGeom>
          <a:noFill/>
          <a:ln>
            <a:noFill/>
          </a:ln>
        </p:spPr>
        <p:txBody>
          <a:bodyPr spcFirstLastPara="1" wrap="square" lIns="0" tIns="0" rIns="0" bIns="0" anchor="t" anchorCtr="0">
            <a:spAutoFit/>
          </a:bodyPr>
          <a:lstStyle/>
          <a:p>
            <a:pPr>
              <a:buClr>
                <a:srgbClr val="000000"/>
              </a:buClr>
              <a:buSzPts val="1425"/>
            </a:pPr>
            <a:r>
              <a:rPr lang="en-US" sz="1425">
                <a:solidFill>
                  <a:srgbClr val="000000"/>
                </a:solidFill>
                <a:latin typeface="Arial"/>
                <a:ea typeface="Arial"/>
                <a:cs typeface="Arial"/>
                <a:sym typeface="Arial"/>
              </a:rPr>
              <a:t>1</a:t>
            </a:r>
            <a:endParaRPr>
              <a:solidFill>
                <a:schemeClr val="dk1"/>
              </a:solidFill>
              <a:latin typeface="Times New Roman"/>
              <a:ea typeface="Times New Roman"/>
              <a:cs typeface="Times New Roman"/>
              <a:sym typeface="Times New Roman"/>
            </a:endParaRPr>
          </a:p>
        </p:txBody>
      </p:sp>
      <p:sp>
        <p:nvSpPr>
          <p:cNvPr id="889" name="Google Shape;889;p19"/>
          <p:cNvSpPr/>
          <p:nvPr/>
        </p:nvSpPr>
        <p:spPr>
          <a:xfrm>
            <a:off x="5584969" y="3799592"/>
            <a:ext cx="1200150" cy="288131"/>
          </a:xfrm>
          <a:custGeom>
            <a:avLst/>
            <a:gdLst/>
            <a:ahLst/>
            <a:cxnLst/>
            <a:rect l="l" t="t" r="r" b="b"/>
            <a:pathLst>
              <a:path w="1008" h="242" extrusionOk="0">
                <a:moveTo>
                  <a:pt x="1008" y="242"/>
                </a:moveTo>
                <a:lnTo>
                  <a:pt x="1008" y="0"/>
                </a:lnTo>
                <a:lnTo>
                  <a:pt x="0" y="0"/>
                </a:lnTo>
                <a:lnTo>
                  <a:pt x="0" y="242"/>
                </a:lnTo>
                <a:lnTo>
                  <a:pt x="1008" y="242"/>
                </a:lnTo>
              </a:path>
            </a:pathLst>
          </a:custGeom>
          <a:noFill/>
          <a:ln w="14275" cap="flat" cmpd="sng">
            <a:solidFill>
              <a:srgbClr val="000000"/>
            </a:solidFill>
            <a:prstDash val="solid"/>
            <a:round/>
            <a:headEnd type="none" w="med" len="med"/>
            <a:tailEnd type="none" w="med" len="med"/>
          </a:ln>
        </p:spPr>
        <p:txBody>
          <a:bodyPr spcFirstLastPara="1" wrap="square" lIns="91425" tIns="45700" rIns="91425" bIns="45700" anchor="t" anchorCtr="0">
            <a:noAutofit/>
          </a:bodyPr>
          <a:lstStyle/>
          <a:p>
            <a:endParaRPr>
              <a:solidFill>
                <a:schemeClr val="dk1"/>
              </a:solidFill>
              <a:latin typeface="Times New Roman"/>
              <a:ea typeface="Times New Roman"/>
              <a:cs typeface="Times New Roman"/>
              <a:sym typeface="Times New Roman"/>
            </a:endParaRPr>
          </a:p>
        </p:txBody>
      </p:sp>
      <p:cxnSp>
        <p:nvCxnSpPr>
          <p:cNvPr id="890" name="Google Shape;890;p19"/>
          <p:cNvCxnSpPr/>
          <p:nvPr/>
        </p:nvCxnSpPr>
        <p:spPr>
          <a:xfrm>
            <a:off x="6529135" y="3799592"/>
            <a:ext cx="4763" cy="288131"/>
          </a:xfrm>
          <a:prstGeom prst="straightConnector1">
            <a:avLst/>
          </a:prstGeom>
          <a:noFill/>
          <a:ln w="14275" cap="flat" cmpd="sng">
            <a:solidFill>
              <a:srgbClr val="000000"/>
            </a:solidFill>
            <a:prstDash val="solid"/>
            <a:round/>
            <a:headEnd type="none" w="med" len="med"/>
            <a:tailEnd type="none" w="med" len="med"/>
          </a:ln>
        </p:spPr>
      </p:cxnSp>
      <p:sp>
        <p:nvSpPr>
          <p:cNvPr id="891" name="Google Shape;891;p19"/>
          <p:cNvSpPr/>
          <p:nvPr/>
        </p:nvSpPr>
        <p:spPr>
          <a:xfrm>
            <a:off x="5692126" y="3436450"/>
            <a:ext cx="679738" cy="219291"/>
          </a:xfrm>
          <a:prstGeom prst="rect">
            <a:avLst/>
          </a:prstGeom>
          <a:noFill/>
          <a:ln>
            <a:noFill/>
          </a:ln>
        </p:spPr>
        <p:txBody>
          <a:bodyPr spcFirstLastPara="1" wrap="square" lIns="0" tIns="0" rIns="0" bIns="0" anchor="t" anchorCtr="0">
            <a:spAutoFit/>
          </a:bodyPr>
          <a:lstStyle/>
          <a:p>
            <a:pPr>
              <a:buClr>
                <a:srgbClr val="000000"/>
              </a:buClr>
              <a:buSzPts val="1425"/>
            </a:pPr>
            <a:r>
              <a:rPr lang="en-US" sz="1425">
                <a:solidFill>
                  <a:srgbClr val="000000"/>
                </a:solidFill>
                <a:latin typeface="Arial"/>
                <a:ea typeface="Arial"/>
                <a:cs typeface="Arial"/>
                <a:sym typeface="Arial"/>
              </a:rPr>
              <a:t>110</a:t>
            </a:r>
            <a:r>
              <a:rPr lang="en-US" sz="1425">
                <a:solidFill>
                  <a:srgbClr val="FF0000"/>
                </a:solidFill>
                <a:latin typeface="Arial"/>
                <a:ea typeface="Arial"/>
                <a:cs typeface="Arial"/>
                <a:sym typeface="Arial"/>
              </a:rPr>
              <a:t>0</a:t>
            </a:r>
            <a:r>
              <a:rPr lang="en-US" sz="1425">
                <a:solidFill>
                  <a:srgbClr val="000000"/>
                </a:solidFill>
                <a:latin typeface="Arial"/>
                <a:ea typeface="Arial"/>
                <a:cs typeface="Arial"/>
                <a:sym typeface="Arial"/>
              </a:rPr>
              <a:t>0</a:t>
            </a:r>
            <a:r>
              <a:rPr lang="en-US" sz="1425">
                <a:solidFill>
                  <a:srgbClr val="FF0000"/>
                </a:solidFill>
                <a:latin typeface="Arial"/>
                <a:ea typeface="Arial"/>
                <a:cs typeface="Arial"/>
                <a:sym typeface="Arial"/>
              </a:rPr>
              <a:t>1</a:t>
            </a:r>
            <a:r>
              <a:rPr lang="en-US" sz="1425">
                <a:solidFill>
                  <a:srgbClr val="000000"/>
                </a:solidFill>
                <a:latin typeface="Arial"/>
                <a:ea typeface="Arial"/>
                <a:cs typeface="Arial"/>
                <a:sym typeface="Arial"/>
              </a:rPr>
              <a:t>1</a:t>
            </a:r>
            <a:endParaRPr>
              <a:solidFill>
                <a:schemeClr val="dk1"/>
              </a:solidFill>
              <a:latin typeface="Times New Roman"/>
              <a:ea typeface="Times New Roman"/>
              <a:cs typeface="Times New Roman"/>
              <a:sym typeface="Times New Roman"/>
            </a:endParaRPr>
          </a:p>
        </p:txBody>
      </p:sp>
      <p:sp>
        <p:nvSpPr>
          <p:cNvPr id="892" name="Google Shape;892;p19"/>
          <p:cNvSpPr/>
          <p:nvPr/>
        </p:nvSpPr>
        <p:spPr>
          <a:xfrm>
            <a:off x="6614859" y="3436450"/>
            <a:ext cx="100990" cy="219291"/>
          </a:xfrm>
          <a:prstGeom prst="rect">
            <a:avLst/>
          </a:prstGeom>
          <a:noFill/>
          <a:ln>
            <a:noFill/>
          </a:ln>
        </p:spPr>
        <p:txBody>
          <a:bodyPr spcFirstLastPara="1" wrap="square" lIns="0" tIns="0" rIns="0" bIns="0" anchor="t" anchorCtr="0">
            <a:spAutoFit/>
          </a:bodyPr>
          <a:lstStyle/>
          <a:p>
            <a:pPr>
              <a:buClr>
                <a:srgbClr val="000000"/>
              </a:buClr>
              <a:buSzPts val="1425"/>
            </a:pPr>
            <a:r>
              <a:rPr lang="en-US" sz="1425">
                <a:solidFill>
                  <a:srgbClr val="000000"/>
                </a:solidFill>
                <a:latin typeface="Arial"/>
                <a:ea typeface="Arial"/>
                <a:cs typeface="Arial"/>
                <a:sym typeface="Arial"/>
              </a:rPr>
              <a:t>0</a:t>
            </a:r>
            <a:endParaRPr>
              <a:solidFill>
                <a:schemeClr val="dk1"/>
              </a:solidFill>
              <a:latin typeface="Times New Roman"/>
              <a:ea typeface="Times New Roman"/>
              <a:cs typeface="Times New Roman"/>
              <a:sym typeface="Times New Roman"/>
            </a:endParaRPr>
          </a:p>
        </p:txBody>
      </p:sp>
      <p:sp>
        <p:nvSpPr>
          <p:cNvPr id="893" name="Google Shape;893;p19"/>
          <p:cNvSpPr/>
          <p:nvPr/>
        </p:nvSpPr>
        <p:spPr>
          <a:xfrm>
            <a:off x="5584969" y="3404304"/>
            <a:ext cx="1200150" cy="288131"/>
          </a:xfrm>
          <a:custGeom>
            <a:avLst/>
            <a:gdLst/>
            <a:ahLst/>
            <a:cxnLst/>
            <a:rect l="l" t="t" r="r" b="b"/>
            <a:pathLst>
              <a:path w="1008" h="242" extrusionOk="0">
                <a:moveTo>
                  <a:pt x="1008" y="242"/>
                </a:moveTo>
                <a:lnTo>
                  <a:pt x="1008" y="0"/>
                </a:lnTo>
                <a:lnTo>
                  <a:pt x="0" y="0"/>
                </a:lnTo>
                <a:lnTo>
                  <a:pt x="0" y="242"/>
                </a:lnTo>
                <a:lnTo>
                  <a:pt x="1008" y="242"/>
                </a:lnTo>
              </a:path>
            </a:pathLst>
          </a:custGeom>
          <a:noFill/>
          <a:ln w="14275" cap="flat" cmpd="sng">
            <a:solidFill>
              <a:srgbClr val="000000"/>
            </a:solidFill>
            <a:prstDash val="solid"/>
            <a:round/>
            <a:headEnd type="none" w="med" len="med"/>
            <a:tailEnd type="none" w="med" len="med"/>
          </a:ln>
        </p:spPr>
        <p:txBody>
          <a:bodyPr spcFirstLastPara="1" wrap="square" lIns="91425" tIns="45700" rIns="91425" bIns="45700" anchor="t" anchorCtr="0">
            <a:noAutofit/>
          </a:bodyPr>
          <a:lstStyle/>
          <a:p>
            <a:endParaRPr>
              <a:solidFill>
                <a:schemeClr val="dk1"/>
              </a:solidFill>
              <a:latin typeface="Times New Roman"/>
              <a:ea typeface="Times New Roman"/>
              <a:cs typeface="Times New Roman"/>
              <a:sym typeface="Times New Roman"/>
            </a:endParaRPr>
          </a:p>
        </p:txBody>
      </p:sp>
      <p:cxnSp>
        <p:nvCxnSpPr>
          <p:cNvPr id="894" name="Google Shape;894;p19"/>
          <p:cNvCxnSpPr/>
          <p:nvPr/>
        </p:nvCxnSpPr>
        <p:spPr>
          <a:xfrm>
            <a:off x="6529135" y="3404304"/>
            <a:ext cx="4763" cy="288131"/>
          </a:xfrm>
          <a:prstGeom prst="straightConnector1">
            <a:avLst/>
          </a:prstGeom>
          <a:noFill/>
          <a:ln w="14275" cap="flat" cmpd="sng">
            <a:solidFill>
              <a:srgbClr val="000000"/>
            </a:solidFill>
            <a:prstDash val="solid"/>
            <a:round/>
            <a:headEnd type="none" w="med" len="med"/>
            <a:tailEnd type="none" w="med" len="med"/>
          </a:ln>
        </p:spPr>
      </p:cxnSp>
      <p:sp>
        <p:nvSpPr>
          <p:cNvPr id="895" name="Google Shape;895;p19"/>
          <p:cNvSpPr/>
          <p:nvPr/>
        </p:nvSpPr>
        <p:spPr>
          <a:xfrm>
            <a:off x="5692127" y="3041162"/>
            <a:ext cx="706925" cy="219291"/>
          </a:xfrm>
          <a:prstGeom prst="rect">
            <a:avLst/>
          </a:prstGeom>
          <a:noFill/>
          <a:ln>
            <a:noFill/>
          </a:ln>
        </p:spPr>
        <p:txBody>
          <a:bodyPr spcFirstLastPara="1" wrap="square" lIns="0" tIns="0" rIns="0" bIns="0" anchor="t" anchorCtr="0">
            <a:spAutoFit/>
          </a:bodyPr>
          <a:lstStyle/>
          <a:p>
            <a:pPr>
              <a:buClr>
                <a:srgbClr val="000000"/>
              </a:buClr>
              <a:buSzPts val="1425"/>
            </a:pPr>
            <a:r>
              <a:rPr lang="en-US" sz="1425">
                <a:solidFill>
                  <a:srgbClr val="000000"/>
                </a:solidFill>
                <a:latin typeface="Arial"/>
                <a:ea typeface="Arial"/>
                <a:cs typeface="Arial"/>
                <a:sym typeface="Arial"/>
              </a:rPr>
              <a:t>0101001</a:t>
            </a:r>
            <a:endParaRPr>
              <a:solidFill>
                <a:schemeClr val="dk1"/>
              </a:solidFill>
              <a:latin typeface="Times New Roman"/>
              <a:ea typeface="Times New Roman"/>
              <a:cs typeface="Times New Roman"/>
              <a:sym typeface="Times New Roman"/>
            </a:endParaRPr>
          </a:p>
        </p:txBody>
      </p:sp>
      <p:sp>
        <p:nvSpPr>
          <p:cNvPr id="896" name="Google Shape;896;p19"/>
          <p:cNvSpPr/>
          <p:nvPr/>
        </p:nvSpPr>
        <p:spPr>
          <a:xfrm>
            <a:off x="6614859" y="3047116"/>
            <a:ext cx="100990" cy="219291"/>
          </a:xfrm>
          <a:prstGeom prst="rect">
            <a:avLst/>
          </a:prstGeom>
          <a:noFill/>
          <a:ln>
            <a:noFill/>
          </a:ln>
        </p:spPr>
        <p:txBody>
          <a:bodyPr spcFirstLastPara="1" wrap="square" lIns="0" tIns="0" rIns="0" bIns="0" anchor="t" anchorCtr="0">
            <a:spAutoFit/>
          </a:bodyPr>
          <a:lstStyle/>
          <a:p>
            <a:pPr>
              <a:buClr>
                <a:srgbClr val="000000"/>
              </a:buClr>
              <a:buSzPts val="1425"/>
            </a:pPr>
            <a:r>
              <a:rPr lang="en-US" sz="1425">
                <a:solidFill>
                  <a:srgbClr val="000000"/>
                </a:solidFill>
                <a:latin typeface="Arial"/>
                <a:ea typeface="Arial"/>
                <a:cs typeface="Arial"/>
                <a:sym typeface="Arial"/>
              </a:rPr>
              <a:t>1</a:t>
            </a:r>
            <a:endParaRPr>
              <a:solidFill>
                <a:schemeClr val="dk1"/>
              </a:solidFill>
              <a:latin typeface="Times New Roman"/>
              <a:ea typeface="Times New Roman"/>
              <a:cs typeface="Times New Roman"/>
              <a:sym typeface="Times New Roman"/>
            </a:endParaRPr>
          </a:p>
        </p:txBody>
      </p:sp>
      <p:sp>
        <p:nvSpPr>
          <p:cNvPr id="897" name="Google Shape;897;p19"/>
          <p:cNvSpPr/>
          <p:nvPr/>
        </p:nvSpPr>
        <p:spPr>
          <a:xfrm>
            <a:off x="5584969" y="3009014"/>
            <a:ext cx="1200150" cy="294084"/>
          </a:xfrm>
          <a:custGeom>
            <a:avLst/>
            <a:gdLst/>
            <a:ahLst/>
            <a:cxnLst/>
            <a:rect l="l" t="t" r="r" b="b"/>
            <a:pathLst>
              <a:path w="1008" h="247" extrusionOk="0">
                <a:moveTo>
                  <a:pt x="1008" y="242"/>
                </a:moveTo>
                <a:lnTo>
                  <a:pt x="1008" y="0"/>
                </a:lnTo>
                <a:lnTo>
                  <a:pt x="0" y="0"/>
                </a:lnTo>
                <a:lnTo>
                  <a:pt x="0" y="247"/>
                </a:lnTo>
                <a:lnTo>
                  <a:pt x="1008" y="247"/>
                </a:lnTo>
              </a:path>
            </a:pathLst>
          </a:custGeom>
          <a:noFill/>
          <a:ln w="14275" cap="flat" cmpd="sng">
            <a:solidFill>
              <a:srgbClr val="000000"/>
            </a:solidFill>
            <a:prstDash val="solid"/>
            <a:round/>
            <a:headEnd type="none" w="med" len="med"/>
            <a:tailEnd type="none" w="med" len="med"/>
          </a:ln>
        </p:spPr>
        <p:txBody>
          <a:bodyPr spcFirstLastPara="1" wrap="square" lIns="91425" tIns="45700" rIns="91425" bIns="45700" anchor="t" anchorCtr="0">
            <a:noAutofit/>
          </a:bodyPr>
          <a:lstStyle/>
          <a:p>
            <a:endParaRPr>
              <a:solidFill>
                <a:schemeClr val="dk1"/>
              </a:solidFill>
              <a:latin typeface="Times New Roman"/>
              <a:ea typeface="Times New Roman"/>
              <a:cs typeface="Times New Roman"/>
              <a:sym typeface="Times New Roman"/>
            </a:endParaRPr>
          </a:p>
        </p:txBody>
      </p:sp>
      <p:cxnSp>
        <p:nvCxnSpPr>
          <p:cNvPr id="898" name="Google Shape;898;p19"/>
          <p:cNvCxnSpPr/>
          <p:nvPr/>
        </p:nvCxnSpPr>
        <p:spPr>
          <a:xfrm>
            <a:off x="6529135" y="3014968"/>
            <a:ext cx="4763" cy="282179"/>
          </a:xfrm>
          <a:prstGeom prst="straightConnector1">
            <a:avLst/>
          </a:prstGeom>
          <a:noFill/>
          <a:ln w="14275" cap="flat" cmpd="sng">
            <a:solidFill>
              <a:srgbClr val="000000"/>
            </a:solidFill>
            <a:prstDash val="solid"/>
            <a:round/>
            <a:headEnd type="none" w="med" len="med"/>
            <a:tailEnd type="none" w="med" len="med"/>
          </a:ln>
        </p:spPr>
      </p:cxnSp>
      <p:sp>
        <p:nvSpPr>
          <p:cNvPr id="899" name="Google Shape;899;p19"/>
          <p:cNvSpPr/>
          <p:nvPr/>
        </p:nvSpPr>
        <p:spPr>
          <a:xfrm>
            <a:off x="5692127" y="5016410"/>
            <a:ext cx="652551" cy="219291"/>
          </a:xfrm>
          <a:prstGeom prst="rect">
            <a:avLst/>
          </a:prstGeom>
          <a:noFill/>
          <a:ln>
            <a:noFill/>
          </a:ln>
        </p:spPr>
        <p:txBody>
          <a:bodyPr spcFirstLastPara="1" wrap="square" lIns="0" tIns="0" rIns="0" bIns="0" anchor="t" anchorCtr="0">
            <a:spAutoFit/>
          </a:bodyPr>
          <a:lstStyle/>
          <a:p>
            <a:pPr>
              <a:buClr>
                <a:srgbClr val="000000"/>
              </a:buClr>
              <a:buSzPts val="1425"/>
            </a:pPr>
            <a:r>
              <a:rPr lang="en-US" sz="1425">
                <a:solidFill>
                  <a:srgbClr val="000000"/>
                </a:solidFill>
                <a:latin typeface="Arial"/>
                <a:ea typeface="Arial"/>
                <a:cs typeface="Arial"/>
                <a:sym typeface="Arial"/>
              </a:rPr>
              <a:t>1011111</a:t>
            </a:r>
            <a:endParaRPr>
              <a:solidFill>
                <a:schemeClr val="dk1"/>
              </a:solidFill>
              <a:latin typeface="Times New Roman"/>
              <a:ea typeface="Times New Roman"/>
              <a:cs typeface="Times New Roman"/>
              <a:sym typeface="Times New Roman"/>
            </a:endParaRPr>
          </a:p>
        </p:txBody>
      </p:sp>
      <p:sp>
        <p:nvSpPr>
          <p:cNvPr id="900" name="Google Shape;900;p19"/>
          <p:cNvSpPr/>
          <p:nvPr/>
        </p:nvSpPr>
        <p:spPr>
          <a:xfrm>
            <a:off x="6614859" y="5016410"/>
            <a:ext cx="100990" cy="219291"/>
          </a:xfrm>
          <a:prstGeom prst="rect">
            <a:avLst/>
          </a:prstGeom>
          <a:noFill/>
          <a:ln>
            <a:noFill/>
          </a:ln>
        </p:spPr>
        <p:txBody>
          <a:bodyPr spcFirstLastPara="1" wrap="square" lIns="0" tIns="0" rIns="0" bIns="0" anchor="t" anchorCtr="0">
            <a:spAutoFit/>
          </a:bodyPr>
          <a:lstStyle/>
          <a:p>
            <a:pPr>
              <a:buClr>
                <a:srgbClr val="000000"/>
              </a:buClr>
              <a:buSzPts val="1425"/>
            </a:pPr>
            <a:r>
              <a:rPr lang="en-US" sz="1425">
                <a:solidFill>
                  <a:srgbClr val="000000"/>
                </a:solidFill>
                <a:latin typeface="Arial"/>
                <a:ea typeface="Arial"/>
                <a:cs typeface="Arial"/>
                <a:sym typeface="Arial"/>
              </a:rPr>
              <a:t>0</a:t>
            </a:r>
            <a:endParaRPr>
              <a:solidFill>
                <a:schemeClr val="dk1"/>
              </a:solidFill>
              <a:latin typeface="Times New Roman"/>
              <a:ea typeface="Times New Roman"/>
              <a:cs typeface="Times New Roman"/>
              <a:sym typeface="Times New Roman"/>
            </a:endParaRPr>
          </a:p>
        </p:txBody>
      </p:sp>
      <p:sp>
        <p:nvSpPr>
          <p:cNvPr id="901" name="Google Shape;901;p19"/>
          <p:cNvSpPr/>
          <p:nvPr/>
        </p:nvSpPr>
        <p:spPr>
          <a:xfrm>
            <a:off x="5584969" y="4984262"/>
            <a:ext cx="1200150" cy="289322"/>
          </a:xfrm>
          <a:custGeom>
            <a:avLst/>
            <a:gdLst/>
            <a:ahLst/>
            <a:cxnLst/>
            <a:rect l="l" t="t" r="r" b="b"/>
            <a:pathLst>
              <a:path w="1008" h="243" extrusionOk="0">
                <a:moveTo>
                  <a:pt x="1008" y="243"/>
                </a:moveTo>
                <a:lnTo>
                  <a:pt x="1008" y="0"/>
                </a:lnTo>
                <a:lnTo>
                  <a:pt x="0" y="0"/>
                </a:lnTo>
                <a:lnTo>
                  <a:pt x="0" y="243"/>
                </a:lnTo>
                <a:lnTo>
                  <a:pt x="1008" y="243"/>
                </a:lnTo>
              </a:path>
            </a:pathLst>
          </a:custGeom>
          <a:noFill/>
          <a:ln w="14275" cap="flat" cmpd="sng">
            <a:solidFill>
              <a:srgbClr val="000000"/>
            </a:solidFill>
            <a:prstDash val="solid"/>
            <a:round/>
            <a:headEnd type="none" w="med" len="med"/>
            <a:tailEnd type="none" w="med" len="med"/>
          </a:ln>
        </p:spPr>
        <p:txBody>
          <a:bodyPr spcFirstLastPara="1" wrap="square" lIns="91425" tIns="45700" rIns="91425" bIns="45700" anchor="t" anchorCtr="0">
            <a:noAutofit/>
          </a:bodyPr>
          <a:lstStyle/>
          <a:p>
            <a:endParaRPr>
              <a:solidFill>
                <a:schemeClr val="dk1"/>
              </a:solidFill>
              <a:latin typeface="Times New Roman"/>
              <a:ea typeface="Times New Roman"/>
              <a:cs typeface="Times New Roman"/>
              <a:sym typeface="Times New Roman"/>
            </a:endParaRPr>
          </a:p>
        </p:txBody>
      </p:sp>
      <p:cxnSp>
        <p:nvCxnSpPr>
          <p:cNvPr id="902" name="Google Shape;902;p19"/>
          <p:cNvCxnSpPr/>
          <p:nvPr/>
        </p:nvCxnSpPr>
        <p:spPr>
          <a:xfrm>
            <a:off x="6529135" y="4984262"/>
            <a:ext cx="4763" cy="289322"/>
          </a:xfrm>
          <a:prstGeom prst="straightConnector1">
            <a:avLst/>
          </a:prstGeom>
          <a:noFill/>
          <a:ln w="14275" cap="flat" cmpd="sng">
            <a:solidFill>
              <a:srgbClr val="000000"/>
            </a:solidFill>
            <a:prstDash val="solid"/>
            <a:round/>
            <a:headEnd type="none" w="med" len="med"/>
            <a:tailEnd type="none" w="med" len="med"/>
          </a:ln>
        </p:spPr>
      </p:cxnSp>
      <p:sp>
        <p:nvSpPr>
          <p:cNvPr id="903" name="Google Shape;903;p19"/>
          <p:cNvSpPr/>
          <p:nvPr/>
        </p:nvSpPr>
        <p:spPr>
          <a:xfrm>
            <a:off x="5692127" y="4622312"/>
            <a:ext cx="693331" cy="219291"/>
          </a:xfrm>
          <a:prstGeom prst="rect">
            <a:avLst/>
          </a:prstGeom>
          <a:noFill/>
          <a:ln>
            <a:noFill/>
          </a:ln>
        </p:spPr>
        <p:txBody>
          <a:bodyPr spcFirstLastPara="1" wrap="square" lIns="0" tIns="0" rIns="0" bIns="0" anchor="t" anchorCtr="0">
            <a:spAutoFit/>
          </a:bodyPr>
          <a:lstStyle/>
          <a:p>
            <a:pPr>
              <a:buClr>
                <a:srgbClr val="000000"/>
              </a:buClr>
              <a:buSzPts val="1425"/>
            </a:pPr>
            <a:r>
              <a:rPr lang="en-US" sz="1425">
                <a:solidFill>
                  <a:srgbClr val="000000"/>
                </a:solidFill>
                <a:latin typeface="Arial"/>
                <a:ea typeface="Arial"/>
                <a:cs typeface="Arial"/>
                <a:sym typeface="Arial"/>
              </a:rPr>
              <a:t>0110100</a:t>
            </a:r>
            <a:endParaRPr>
              <a:solidFill>
                <a:schemeClr val="dk1"/>
              </a:solidFill>
              <a:latin typeface="Times New Roman"/>
              <a:ea typeface="Times New Roman"/>
              <a:cs typeface="Times New Roman"/>
              <a:sym typeface="Times New Roman"/>
            </a:endParaRPr>
          </a:p>
        </p:txBody>
      </p:sp>
      <p:sp>
        <p:nvSpPr>
          <p:cNvPr id="904" name="Google Shape;904;p19"/>
          <p:cNvSpPr/>
          <p:nvPr/>
        </p:nvSpPr>
        <p:spPr>
          <a:xfrm>
            <a:off x="6614859" y="4622312"/>
            <a:ext cx="100990" cy="219291"/>
          </a:xfrm>
          <a:prstGeom prst="rect">
            <a:avLst/>
          </a:prstGeom>
          <a:noFill/>
          <a:ln>
            <a:noFill/>
          </a:ln>
        </p:spPr>
        <p:txBody>
          <a:bodyPr spcFirstLastPara="1" wrap="square" lIns="0" tIns="0" rIns="0" bIns="0" anchor="t" anchorCtr="0">
            <a:spAutoFit/>
          </a:bodyPr>
          <a:lstStyle/>
          <a:p>
            <a:pPr>
              <a:buClr>
                <a:srgbClr val="000000"/>
              </a:buClr>
              <a:buSzPts val="1425"/>
            </a:pPr>
            <a:r>
              <a:rPr lang="en-US" sz="1425">
                <a:solidFill>
                  <a:srgbClr val="000000"/>
                </a:solidFill>
                <a:latin typeface="Arial"/>
                <a:ea typeface="Arial"/>
                <a:cs typeface="Arial"/>
                <a:sym typeface="Arial"/>
              </a:rPr>
              <a:t>1</a:t>
            </a:r>
            <a:endParaRPr>
              <a:solidFill>
                <a:schemeClr val="dk1"/>
              </a:solidFill>
              <a:latin typeface="Times New Roman"/>
              <a:ea typeface="Times New Roman"/>
              <a:cs typeface="Times New Roman"/>
              <a:sym typeface="Times New Roman"/>
            </a:endParaRPr>
          </a:p>
        </p:txBody>
      </p:sp>
      <p:sp>
        <p:nvSpPr>
          <p:cNvPr id="905" name="Google Shape;905;p19"/>
          <p:cNvSpPr/>
          <p:nvPr/>
        </p:nvSpPr>
        <p:spPr>
          <a:xfrm>
            <a:off x="5584969" y="4590167"/>
            <a:ext cx="1200150" cy="288131"/>
          </a:xfrm>
          <a:custGeom>
            <a:avLst/>
            <a:gdLst/>
            <a:ahLst/>
            <a:cxnLst/>
            <a:rect l="l" t="t" r="r" b="b"/>
            <a:pathLst>
              <a:path w="1008" h="242" extrusionOk="0">
                <a:moveTo>
                  <a:pt x="1008" y="242"/>
                </a:moveTo>
                <a:lnTo>
                  <a:pt x="1008" y="0"/>
                </a:lnTo>
                <a:lnTo>
                  <a:pt x="0" y="0"/>
                </a:lnTo>
                <a:lnTo>
                  <a:pt x="0" y="242"/>
                </a:lnTo>
                <a:lnTo>
                  <a:pt x="1008" y="242"/>
                </a:lnTo>
              </a:path>
            </a:pathLst>
          </a:custGeom>
          <a:noFill/>
          <a:ln w="14275" cap="flat" cmpd="sng">
            <a:solidFill>
              <a:srgbClr val="000000"/>
            </a:solidFill>
            <a:prstDash val="solid"/>
            <a:round/>
            <a:headEnd type="none" w="med" len="med"/>
            <a:tailEnd type="none" w="med" len="med"/>
          </a:ln>
        </p:spPr>
        <p:txBody>
          <a:bodyPr spcFirstLastPara="1" wrap="square" lIns="91425" tIns="45700" rIns="91425" bIns="45700" anchor="t" anchorCtr="0">
            <a:noAutofit/>
          </a:bodyPr>
          <a:lstStyle/>
          <a:p>
            <a:endParaRPr>
              <a:solidFill>
                <a:schemeClr val="dk1"/>
              </a:solidFill>
              <a:latin typeface="Times New Roman"/>
              <a:ea typeface="Times New Roman"/>
              <a:cs typeface="Times New Roman"/>
              <a:sym typeface="Times New Roman"/>
            </a:endParaRPr>
          </a:p>
        </p:txBody>
      </p:sp>
      <p:cxnSp>
        <p:nvCxnSpPr>
          <p:cNvPr id="906" name="Google Shape;906;p19"/>
          <p:cNvCxnSpPr/>
          <p:nvPr/>
        </p:nvCxnSpPr>
        <p:spPr>
          <a:xfrm>
            <a:off x="6529135" y="4590167"/>
            <a:ext cx="4763" cy="288131"/>
          </a:xfrm>
          <a:prstGeom prst="straightConnector1">
            <a:avLst/>
          </a:prstGeom>
          <a:noFill/>
          <a:ln w="14275" cap="flat" cmpd="sng">
            <a:solidFill>
              <a:srgbClr val="000000"/>
            </a:solidFill>
            <a:prstDash val="solid"/>
            <a:round/>
            <a:headEnd type="none" w="med" len="med"/>
            <a:tailEnd type="none" w="med" len="med"/>
          </a:ln>
        </p:spPr>
      </p:cxnSp>
      <p:sp>
        <p:nvSpPr>
          <p:cNvPr id="907" name="Google Shape;907;p19"/>
          <p:cNvSpPr/>
          <p:nvPr/>
        </p:nvSpPr>
        <p:spPr>
          <a:xfrm>
            <a:off x="5692125" y="4227025"/>
            <a:ext cx="679738" cy="219291"/>
          </a:xfrm>
          <a:prstGeom prst="rect">
            <a:avLst/>
          </a:prstGeom>
          <a:noFill/>
          <a:ln>
            <a:noFill/>
          </a:ln>
        </p:spPr>
        <p:txBody>
          <a:bodyPr spcFirstLastPara="1" wrap="square" lIns="0" tIns="0" rIns="0" bIns="0" anchor="t" anchorCtr="0">
            <a:spAutoFit/>
          </a:bodyPr>
          <a:lstStyle/>
          <a:p>
            <a:pPr>
              <a:buClr>
                <a:srgbClr val="000000"/>
              </a:buClr>
              <a:buSzPts val="1425"/>
            </a:pPr>
            <a:r>
              <a:rPr lang="en-US" sz="1425">
                <a:solidFill>
                  <a:srgbClr val="000000"/>
                </a:solidFill>
                <a:latin typeface="Arial"/>
                <a:ea typeface="Arial"/>
                <a:cs typeface="Arial"/>
                <a:sym typeface="Arial"/>
              </a:rPr>
              <a:t>000</a:t>
            </a:r>
            <a:r>
              <a:rPr lang="en-US" sz="1425">
                <a:solidFill>
                  <a:srgbClr val="00B050"/>
                </a:solidFill>
                <a:latin typeface="Arial"/>
                <a:ea typeface="Arial"/>
                <a:cs typeface="Arial"/>
                <a:sym typeface="Arial"/>
              </a:rPr>
              <a:t>1</a:t>
            </a:r>
            <a:r>
              <a:rPr lang="en-US" sz="1425">
                <a:solidFill>
                  <a:srgbClr val="000000"/>
                </a:solidFill>
                <a:latin typeface="Arial"/>
                <a:ea typeface="Arial"/>
                <a:cs typeface="Arial"/>
                <a:sym typeface="Arial"/>
              </a:rPr>
              <a:t>1</a:t>
            </a:r>
            <a:r>
              <a:rPr lang="en-US" sz="1425">
                <a:solidFill>
                  <a:srgbClr val="00B050"/>
                </a:solidFill>
                <a:latin typeface="Arial"/>
                <a:ea typeface="Arial"/>
                <a:cs typeface="Arial"/>
                <a:sym typeface="Arial"/>
              </a:rPr>
              <a:t>1</a:t>
            </a:r>
            <a:r>
              <a:rPr lang="en-US" sz="1425">
                <a:solidFill>
                  <a:srgbClr val="000000"/>
                </a:solidFill>
                <a:latin typeface="Arial"/>
                <a:ea typeface="Arial"/>
                <a:cs typeface="Arial"/>
                <a:sym typeface="Arial"/>
              </a:rPr>
              <a:t>0</a:t>
            </a:r>
            <a:endParaRPr>
              <a:solidFill>
                <a:schemeClr val="dk1"/>
              </a:solidFill>
              <a:latin typeface="Times New Roman"/>
              <a:ea typeface="Times New Roman"/>
              <a:cs typeface="Times New Roman"/>
              <a:sym typeface="Times New Roman"/>
            </a:endParaRPr>
          </a:p>
        </p:txBody>
      </p:sp>
      <p:sp>
        <p:nvSpPr>
          <p:cNvPr id="908" name="Google Shape;908;p19"/>
          <p:cNvSpPr/>
          <p:nvPr/>
        </p:nvSpPr>
        <p:spPr>
          <a:xfrm>
            <a:off x="6614859" y="4231787"/>
            <a:ext cx="100990" cy="219291"/>
          </a:xfrm>
          <a:prstGeom prst="rect">
            <a:avLst/>
          </a:prstGeom>
          <a:noFill/>
          <a:ln>
            <a:noFill/>
          </a:ln>
        </p:spPr>
        <p:txBody>
          <a:bodyPr spcFirstLastPara="1" wrap="square" lIns="0" tIns="0" rIns="0" bIns="0" anchor="t" anchorCtr="0">
            <a:spAutoFit/>
          </a:bodyPr>
          <a:lstStyle/>
          <a:p>
            <a:pPr>
              <a:buClr>
                <a:srgbClr val="000000"/>
              </a:buClr>
              <a:buSzPts val="1425"/>
            </a:pPr>
            <a:r>
              <a:rPr lang="en-US" sz="1425">
                <a:solidFill>
                  <a:srgbClr val="000000"/>
                </a:solidFill>
                <a:latin typeface="Arial"/>
                <a:ea typeface="Arial"/>
                <a:cs typeface="Arial"/>
                <a:sym typeface="Arial"/>
              </a:rPr>
              <a:t>1</a:t>
            </a:r>
            <a:endParaRPr>
              <a:solidFill>
                <a:schemeClr val="dk1"/>
              </a:solidFill>
              <a:latin typeface="Times New Roman"/>
              <a:ea typeface="Times New Roman"/>
              <a:cs typeface="Times New Roman"/>
              <a:sym typeface="Times New Roman"/>
            </a:endParaRPr>
          </a:p>
        </p:txBody>
      </p:sp>
      <p:sp>
        <p:nvSpPr>
          <p:cNvPr id="909" name="Google Shape;909;p19"/>
          <p:cNvSpPr/>
          <p:nvPr/>
        </p:nvSpPr>
        <p:spPr>
          <a:xfrm>
            <a:off x="5584969" y="4194878"/>
            <a:ext cx="1200150" cy="292894"/>
          </a:xfrm>
          <a:custGeom>
            <a:avLst/>
            <a:gdLst/>
            <a:ahLst/>
            <a:cxnLst/>
            <a:rect l="l" t="t" r="r" b="b"/>
            <a:pathLst>
              <a:path w="1008" h="246" extrusionOk="0">
                <a:moveTo>
                  <a:pt x="1008" y="242"/>
                </a:moveTo>
                <a:lnTo>
                  <a:pt x="1008" y="0"/>
                </a:lnTo>
                <a:lnTo>
                  <a:pt x="0" y="0"/>
                </a:lnTo>
                <a:lnTo>
                  <a:pt x="0" y="246"/>
                </a:lnTo>
                <a:lnTo>
                  <a:pt x="1008" y="246"/>
                </a:lnTo>
              </a:path>
            </a:pathLst>
          </a:custGeom>
          <a:noFill/>
          <a:ln w="14275" cap="flat" cmpd="sng">
            <a:solidFill>
              <a:srgbClr val="000000"/>
            </a:solidFill>
            <a:prstDash val="solid"/>
            <a:round/>
            <a:headEnd type="none" w="med" len="med"/>
            <a:tailEnd type="none" w="med" len="med"/>
          </a:ln>
        </p:spPr>
        <p:txBody>
          <a:bodyPr spcFirstLastPara="1" wrap="square" lIns="91425" tIns="45700" rIns="91425" bIns="45700" anchor="t" anchorCtr="0">
            <a:noAutofit/>
          </a:bodyPr>
          <a:lstStyle/>
          <a:p>
            <a:endParaRPr>
              <a:solidFill>
                <a:schemeClr val="dk1"/>
              </a:solidFill>
              <a:latin typeface="Times New Roman"/>
              <a:ea typeface="Times New Roman"/>
              <a:cs typeface="Times New Roman"/>
              <a:sym typeface="Times New Roman"/>
            </a:endParaRPr>
          </a:p>
        </p:txBody>
      </p:sp>
      <p:cxnSp>
        <p:nvCxnSpPr>
          <p:cNvPr id="910" name="Google Shape;910;p19"/>
          <p:cNvCxnSpPr/>
          <p:nvPr/>
        </p:nvCxnSpPr>
        <p:spPr>
          <a:xfrm>
            <a:off x="6529135" y="4199641"/>
            <a:ext cx="4763" cy="283369"/>
          </a:xfrm>
          <a:prstGeom prst="straightConnector1">
            <a:avLst/>
          </a:prstGeom>
          <a:noFill/>
          <a:ln w="14275" cap="flat" cmpd="sng">
            <a:solidFill>
              <a:srgbClr val="000000"/>
            </a:solidFill>
            <a:prstDash val="solid"/>
            <a:round/>
            <a:headEnd type="none" w="med" len="med"/>
            <a:tailEnd type="none" w="med" len="med"/>
          </a:ln>
        </p:spPr>
      </p:cxnSp>
      <p:sp>
        <p:nvSpPr>
          <p:cNvPr id="911" name="Google Shape;911;p19"/>
          <p:cNvSpPr/>
          <p:nvPr/>
        </p:nvSpPr>
        <p:spPr>
          <a:xfrm>
            <a:off x="5692127" y="5502185"/>
            <a:ext cx="652551" cy="219291"/>
          </a:xfrm>
          <a:prstGeom prst="rect">
            <a:avLst/>
          </a:prstGeom>
          <a:noFill/>
          <a:ln>
            <a:noFill/>
          </a:ln>
        </p:spPr>
        <p:txBody>
          <a:bodyPr spcFirstLastPara="1" wrap="square" lIns="0" tIns="0" rIns="0" bIns="0" anchor="t" anchorCtr="0">
            <a:spAutoFit/>
          </a:bodyPr>
          <a:lstStyle/>
          <a:p>
            <a:pPr>
              <a:buClr>
                <a:srgbClr val="000000"/>
              </a:buClr>
              <a:buSzPts val="1425"/>
            </a:pPr>
            <a:r>
              <a:rPr lang="en-US" sz="1425">
                <a:solidFill>
                  <a:srgbClr val="000000"/>
                </a:solidFill>
                <a:latin typeface="Arial"/>
                <a:ea typeface="Arial"/>
                <a:cs typeface="Arial"/>
                <a:sym typeface="Arial"/>
              </a:rPr>
              <a:t>111</a:t>
            </a:r>
            <a:r>
              <a:rPr lang="en-US" sz="1425">
                <a:solidFill>
                  <a:srgbClr val="FF0000"/>
                </a:solidFill>
                <a:latin typeface="Arial"/>
                <a:ea typeface="Arial"/>
                <a:cs typeface="Arial"/>
                <a:sym typeface="Arial"/>
              </a:rPr>
              <a:t>1</a:t>
            </a:r>
            <a:r>
              <a:rPr lang="en-US" sz="1425">
                <a:solidFill>
                  <a:srgbClr val="000000"/>
                </a:solidFill>
                <a:latin typeface="Arial"/>
                <a:ea typeface="Arial"/>
                <a:cs typeface="Arial"/>
                <a:sym typeface="Arial"/>
              </a:rPr>
              <a:t>0</a:t>
            </a:r>
            <a:r>
              <a:rPr lang="en-US" sz="1425">
                <a:solidFill>
                  <a:srgbClr val="FF0000"/>
                </a:solidFill>
                <a:latin typeface="Arial"/>
                <a:ea typeface="Arial"/>
                <a:cs typeface="Arial"/>
                <a:sym typeface="Arial"/>
              </a:rPr>
              <a:t>1</a:t>
            </a:r>
            <a:r>
              <a:rPr lang="en-US" sz="1425">
                <a:solidFill>
                  <a:srgbClr val="000000"/>
                </a:solidFill>
                <a:latin typeface="Arial"/>
                <a:ea typeface="Arial"/>
                <a:cs typeface="Arial"/>
                <a:sym typeface="Arial"/>
              </a:rPr>
              <a:t>1</a:t>
            </a:r>
            <a:endParaRPr>
              <a:solidFill>
                <a:schemeClr val="dk1"/>
              </a:solidFill>
              <a:latin typeface="Times New Roman"/>
              <a:ea typeface="Times New Roman"/>
              <a:cs typeface="Times New Roman"/>
              <a:sym typeface="Times New Roman"/>
            </a:endParaRPr>
          </a:p>
        </p:txBody>
      </p:sp>
      <p:sp>
        <p:nvSpPr>
          <p:cNvPr id="912" name="Google Shape;912;p19"/>
          <p:cNvSpPr/>
          <p:nvPr/>
        </p:nvSpPr>
        <p:spPr>
          <a:xfrm>
            <a:off x="6614859" y="5502185"/>
            <a:ext cx="100990" cy="219291"/>
          </a:xfrm>
          <a:prstGeom prst="rect">
            <a:avLst/>
          </a:prstGeom>
          <a:noFill/>
          <a:ln>
            <a:noFill/>
          </a:ln>
        </p:spPr>
        <p:txBody>
          <a:bodyPr spcFirstLastPara="1" wrap="square" lIns="0" tIns="0" rIns="0" bIns="0" anchor="t" anchorCtr="0">
            <a:spAutoFit/>
          </a:bodyPr>
          <a:lstStyle/>
          <a:p>
            <a:pPr>
              <a:buClr>
                <a:srgbClr val="000000"/>
              </a:buClr>
              <a:buSzPts val="1425"/>
            </a:pPr>
            <a:r>
              <a:rPr lang="en-US" sz="1425">
                <a:solidFill>
                  <a:srgbClr val="000000"/>
                </a:solidFill>
                <a:latin typeface="Arial"/>
                <a:ea typeface="Arial"/>
                <a:cs typeface="Arial"/>
                <a:sym typeface="Arial"/>
              </a:rPr>
              <a:t>0</a:t>
            </a:r>
            <a:endParaRPr>
              <a:solidFill>
                <a:schemeClr val="dk1"/>
              </a:solidFill>
              <a:latin typeface="Times New Roman"/>
              <a:ea typeface="Times New Roman"/>
              <a:cs typeface="Times New Roman"/>
              <a:sym typeface="Times New Roman"/>
            </a:endParaRPr>
          </a:p>
        </p:txBody>
      </p:sp>
      <p:cxnSp>
        <p:nvCxnSpPr>
          <p:cNvPr id="913" name="Google Shape;913;p19"/>
          <p:cNvCxnSpPr/>
          <p:nvPr/>
        </p:nvCxnSpPr>
        <p:spPr>
          <a:xfrm>
            <a:off x="6529135" y="5471229"/>
            <a:ext cx="4763" cy="288131"/>
          </a:xfrm>
          <a:prstGeom prst="straightConnector1">
            <a:avLst/>
          </a:prstGeom>
          <a:noFill/>
          <a:ln w="14275" cap="flat" cmpd="sng">
            <a:solidFill>
              <a:srgbClr val="000000"/>
            </a:solidFill>
            <a:prstDash val="solid"/>
            <a:round/>
            <a:headEnd type="none" w="med" len="med"/>
            <a:tailEnd type="none" w="med" len="med"/>
          </a:ln>
        </p:spPr>
      </p:cxnSp>
      <p:sp>
        <p:nvSpPr>
          <p:cNvPr id="914" name="Google Shape;914;p19"/>
          <p:cNvSpPr txBox="1"/>
          <p:nvPr/>
        </p:nvSpPr>
        <p:spPr>
          <a:xfrm>
            <a:off x="1779226" y="5807575"/>
            <a:ext cx="8955447" cy="830997"/>
          </a:xfrm>
          <a:prstGeom prst="rect">
            <a:avLst/>
          </a:prstGeom>
          <a:noFill/>
          <a:ln>
            <a:noFill/>
          </a:ln>
        </p:spPr>
        <p:txBody>
          <a:bodyPr spcFirstLastPara="1" wrap="square" lIns="91425" tIns="45700" rIns="91425" bIns="45700" anchor="t" anchorCtr="0">
            <a:spAutoFit/>
          </a:bodyPr>
          <a:lstStyle/>
          <a:p>
            <a:br>
              <a:rPr lang="en-US" sz="2400">
                <a:solidFill>
                  <a:srgbClr val="777777"/>
                </a:solidFill>
                <a:latin typeface="Arimo"/>
                <a:ea typeface="Arimo"/>
                <a:cs typeface="Arimo"/>
                <a:sym typeface="Arimo"/>
              </a:rPr>
            </a:br>
            <a:r>
              <a:rPr lang="en-US" sz="2400">
                <a:solidFill>
                  <a:srgbClr val="212121"/>
                </a:solidFill>
                <a:latin typeface="Roboto"/>
                <a:ea typeface="Roboto"/>
                <a:cs typeface="Roboto"/>
                <a:sym typeface="Roboto"/>
              </a:rPr>
              <a:t>How many bits of error can 2-d parity detect and correct?</a:t>
            </a:r>
            <a:endParaRPr/>
          </a:p>
        </p:txBody>
      </p:sp>
      <p:sp>
        <p:nvSpPr>
          <p:cNvPr id="915" name="Google Shape;915;p19"/>
          <p:cNvSpPr/>
          <p:nvPr/>
        </p:nvSpPr>
        <p:spPr>
          <a:xfrm>
            <a:off x="4943307" y="3009014"/>
            <a:ext cx="251222" cy="294084"/>
          </a:xfrm>
          <a:custGeom>
            <a:avLst/>
            <a:gdLst/>
            <a:ahLst/>
            <a:cxnLst/>
            <a:rect l="l" t="t" r="r" b="b"/>
            <a:pathLst>
              <a:path w="211" h="247" extrusionOk="0">
                <a:moveTo>
                  <a:pt x="211" y="242"/>
                </a:moveTo>
                <a:lnTo>
                  <a:pt x="211" y="0"/>
                </a:lnTo>
                <a:lnTo>
                  <a:pt x="0" y="0"/>
                </a:lnTo>
                <a:lnTo>
                  <a:pt x="0" y="247"/>
                </a:lnTo>
                <a:lnTo>
                  <a:pt x="211" y="247"/>
                </a:lnTo>
                <a:lnTo>
                  <a:pt x="211" y="242"/>
                </a:lnTo>
                <a:close/>
              </a:path>
            </a:pathLst>
          </a:custGeom>
          <a:solidFill>
            <a:srgbClr val="CCFFFF"/>
          </a:solidFill>
          <a:ln>
            <a:noFill/>
          </a:ln>
        </p:spPr>
        <p:txBody>
          <a:bodyPr spcFirstLastPara="1" wrap="square" lIns="91425" tIns="45700" rIns="91425" bIns="45700" anchor="t" anchorCtr="0">
            <a:noAutofit/>
          </a:bodyPr>
          <a:lstStyle/>
          <a:p>
            <a:endParaRPr>
              <a:solidFill>
                <a:schemeClr val="dk1"/>
              </a:solidFill>
              <a:latin typeface="Times New Roman"/>
              <a:ea typeface="Times New Roman"/>
              <a:cs typeface="Times New Roman"/>
              <a:sym typeface="Times New Roman"/>
            </a:endParaRPr>
          </a:p>
        </p:txBody>
      </p:sp>
      <p:sp>
        <p:nvSpPr>
          <p:cNvPr id="916" name="Google Shape;916;p19"/>
          <p:cNvSpPr/>
          <p:nvPr/>
        </p:nvSpPr>
        <p:spPr>
          <a:xfrm>
            <a:off x="4943307" y="3404304"/>
            <a:ext cx="251222" cy="288131"/>
          </a:xfrm>
          <a:custGeom>
            <a:avLst/>
            <a:gdLst/>
            <a:ahLst/>
            <a:cxnLst/>
            <a:rect l="l" t="t" r="r" b="b"/>
            <a:pathLst>
              <a:path w="211" h="242" extrusionOk="0">
                <a:moveTo>
                  <a:pt x="211" y="242"/>
                </a:moveTo>
                <a:lnTo>
                  <a:pt x="211" y="0"/>
                </a:lnTo>
                <a:lnTo>
                  <a:pt x="0" y="0"/>
                </a:lnTo>
                <a:lnTo>
                  <a:pt x="0" y="242"/>
                </a:lnTo>
                <a:lnTo>
                  <a:pt x="211" y="242"/>
                </a:lnTo>
                <a:close/>
              </a:path>
            </a:pathLst>
          </a:custGeom>
          <a:solidFill>
            <a:srgbClr val="CCFFFF"/>
          </a:solidFill>
          <a:ln>
            <a:noFill/>
          </a:ln>
        </p:spPr>
        <p:txBody>
          <a:bodyPr spcFirstLastPara="1" wrap="square" lIns="91425" tIns="45700" rIns="91425" bIns="45700" anchor="t" anchorCtr="0">
            <a:noAutofit/>
          </a:bodyPr>
          <a:lstStyle/>
          <a:p>
            <a:endParaRPr>
              <a:solidFill>
                <a:schemeClr val="dk1"/>
              </a:solidFill>
              <a:latin typeface="Times New Roman"/>
              <a:ea typeface="Times New Roman"/>
              <a:cs typeface="Times New Roman"/>
              <a:sym typeface="Times New Roman"/>
            </a:endParaRPr>
          </a:p>
        </p:txBody>
      </p:sp>
      <p:sp>
        <p:nvSpPr>
          <p:cNvPr id="917" name="Google Shape;917;p19"/>
          <p:cNvSpPr/>
          <p:nvPr/>
        </p:nvSpPr>
        <p:spPr>
          <a:xfrm>
            <a:off x="4943307" y="3799592"/>
            <a:ext cx="251222" cy="288131"/>
          </a:xfrm>
          <a:custGeom>
            <a:avLst/>
            <a:gdLst/>
            <a:ahLst/>
            <a:cxnLst/>
            <a:rect l="l" t="t" r="r" b="b"/>
            <a:pathLst>
              <a:path w="211" h="242" extrusionOk="0">
                <a:moveTo>
                  <a:pt x="211" y="242"/>
                </a:moveTo>
                <a:lnTo>
                  <a:pt x="211" y="0"/>
                </a:lnTo>
                <a:lnTo>
                  <a:pt x="0" y="0"/>
                </a:lnTo>
                <a:lnTo>
                  <a:pt x="0" y="242"/>
                </a:lnTo>
                <a:lnTo>
                  <a:pt x="211" y="242"/>
                </a:lnTo>
                <a:close/>
              </a:path>
            </a:pathLst>
          </a:custGeom>
          <a:solidFill>
            <a:srgbClr val="CCFFFF"/>
          </a:solidFill>
          <a:ln>
            <a:noFill/>
          </a:ln>
        </p:spPr>
        <p:txBody>
          <a:bodyPr spcFirstLastPara="1" wrap="square" lIns="91425" tIns="45700" rIns="91425" bIns="45700" anchor="t" anchorCtr="0">
            <a:noAutofit/>
          </a:bodyPr>
          <a:lstStyle/>
          <a:p>
            <a:endParaRPr>
              <a:solidFill>
                <a:schemeClr val="dk1"/>
              </a:solidFill>
              <a:latin typeface="Times New Roman"/>
              <a:ea typeface="Times New Roman"/>
              <a:cs typeface="Times New Roman"/>
              <a:sym typeface="Times New Roman"/>
            </a:endParaRPr>
          </a:p>
        </p:txBody>
      </p:sp>
      <p:sp>
        <p:nvSpPr>
          <p:cNvPr id="918" name="Google Shape;918;p19"/>
          <p:cNvSpPr/>
          <p:nvPr/>
        </p:nvSpPr>
        <p:spPr>
          <a:xfrm>
            <a:off x="4943307" y="4194878"/>
            <a:ext cx="251222" cy="292894"/>
          </a:xfrm>
          <a:custGeom>
            <a:avLst/>
            <a:gdLst/>
            <a:ahLst/>
            <a:cxnLst/>
            <a:rect l="l" t="t" r="r" b="b"/>
            <a:pathLst>
              <a:path w="211" h="246" extrusionOk="0">
                <a:moveTo>
                  <a:pt x="211" y="242"/>
                </a:moveTo>
                <a:lnTo>
                  <a:pt x="211" y="0"/>
                </a:lnTo>
                <a:lnTo>
                  <a:pt x="0" y="0"/>
                </a:lnTo>
                <a:lnTo>
                  <a:pt x="0" y="246"/>
                </a:lnTo>
                <a:lnTo>
                  <a:pt x="211" y="246"/>
                </a:lnTo>
                <a:lnTo>
                  <a:pt x="211" y="242"/>
                </a:lnTo>
                <a:close/>
              </a:path>
            </a:pathLst>
          </a:custGeom>
          <a:solidFill>
            <a:srgbClr val="CCFFFF"/>
          </a:solidFill>
          <a:ln>
            <a:noFill/>
          </a:ln>
        </p:spPr>
        <p:txBody>
          <a:bodyPr spcFirstLastPara="1" wrap="square" lIns="91425" tIns="45700" rIns="91425" bIns="45700" anchor="t" anchorCtr="0">
            <a:noAutofit/>
          </a:bodyPr>
          <a:lstStyle/>
          <a:p>
            <a:endParaRPr>
              <a:solidFill>
                <a:schemeClr val="dk1"/>
              </a:solidFill>
              <a:latin typeface="Times New Roman"/>
              <a:ea typeface="Times New Roman"/>
              <a:cs typeface="Times New Roman"/>
              <a:sym typeface="Times New Roman"/>
            </a:endParaRPr>
          </a:p>
        </p:txBody>
      </p:sp>
      <p:sp>
        <p:nvSpPr>
          <p:cNvPr id="919" name="Google Shape;919;p19"/>
          <p:cNvSpPr/>
          <p:nvPr/>
        </p:nvSpPr>
        <p:spPr>
          <a:xfrm>
            <a:off x="4943307" y="4590167"/>
            <a:ext cx="251222" cy="288131"/>
          </a:xfrm>
          <a:custGeom>
            <a:avLst/>
            <a:gdLst/>
            <a:ahLst/>
            <a:cxnLst/>
            <a:rect l="l" t="t" r="r" b="b"/>
            <a:pathLst>
              <a:path w="211" h="242" extrusionOk="0">
                <a:moveTo>
                  <a:pt x="211" y="242"/>
                </a:moveTo>
                <a:lnTo>
                  <a:pt x="211" y="0"/>
                </a:lnTo>
                <a:lnTo>
                  <a:pt x="0" y="0"/>
                </a:lnTo>
                <a:lnTo>
                  <a:pt x="0" y="242"/>
                </a:lnTo>
                <a:lnTo>
                  <a:pt x="211" y="242"/>
                </a:lnTo>
                <a:close/>
              </a:path>
            </a:pathLst>
          </a:custGeom>
          <a:solidFill>
            <a:srgbClr val="CCFFFF"/>
          </a:solidFill>
          <a:ln>
            <a:noFill/>
          </a:ln>
        </p:spPr>
        <p:txBody>
          <a:bodyPr spcFirstLastPara="1" wrap="square" lIns="91425" tIns="45700" rIns="91425" bIns="45700" anchor="t" anchorCtr="0">
            <a:noAutofit/>
          </a:bodyPr>
          <a:lstStyle/>
          <a:p>
            <a:endParaRPr>
              <a:solidFill>
                <a:schemeClr val="dk1"/>
              </a:solidFill>
              <a:latin typeface="Times New Roman"/>
              <a:ea typeface="Times New Roman"/>
              <a:cs typeface="Times New Roman"/>
              <a:sym typeface="Times New Roman"/>
            </a:endParaRPr>
          </a:p>
        </p:txBody>
      </p:sp>
      <p:sp>
        <p:nvSpPr>
          <p:cNvPr id="920" name="Google Shape;920;p19"/>
          <p:cNvSpPr/>
          <p:nvPr/>
        </p:nvSpPr>
        <p:spPr>
          <a:xfrm>
            <a:off x="4943307" y="4984262"/>
            <a:ext cx="251222" cy="289322"/>
          </a:xfrm>
          <a:custGeom>
            <a:avLst/>
            <a:gdLst/>
            <a:ahLst/>
            <a:cxnLst/>
            <a:rect l="l" t="t" r="r" b="b"/>
            <a:pathLst>
              <a:path w="211" h="243" extrusionOk="0">
                <a:moveTo>
                  <a:pt x="211" y="243"/>
                </a:moveTo>
                <a:lnTo>
                  <a:pt x="211" y="0"/>
                </a:lnTo>
                <a:lnTo>
                  <a:pt x="0" y="0"/>
                </a:lnTo>
                <a:lnTo>
                  <a:pt x="0" y="243"/>
                </a:lnTo>
                <a:lnTo>
                  <a:pt x="211" y="243"/>
                </a:lnTo>
                <a:close/>
              </a:path>
            </a:pathLst>
          </a:custGeom>
          <a:solidFill>
            <a:srgbClr val="CCFFFF"/>
          </a:solidFill>
          <a:ln>
            <a:noFill/>
          </a:ln>
        </p:spPr>
        <p:txBody>
          <a:bodyPr spcFirstLastPara="1" wrap="square" lIns="91425" tIns="45700" rIns="91425" bIns="45700" anchor="t" anchorCtr="0">
            <a:noAutofit/>
          </a:bodyPr>
          <a:lstStyle/>
          <a:p>
            <a:endParaRPr>
              <a:solidFill>
                <a:schemeClr val="dk1"/>
              </a:solidFill>
              <a:latin typeface="Times New Roman"/>
              <a:ea typeface="Times New Roman"/>
              <a:cs typeface="Times New Roman"/>
              <a:sym typeface="Times New Roman"/>
            </a:endParaRPr>
          </a:p>
        </p:txBody>
      </p:sp>
      <p:sp>
        <p:nvSpPr>
          <p:cNvPr id="921" name="Google Shape;921;p19"/>
          <p:cNvSpPr/>
          <p:nvPr/>
        </p:nvSpPr>
        <p:spPr>
          <a:xfrm>
            <a:off x="3994378" y="5471229"/>
            <a:ext cx="1200150" cy="288131"/>
          </a:xfrm>
          <a:custGeom>
            <a:avLst/>
            <a:gdLst/>
            <a:ahLst/>
            <a:cxnLst/>
            <a:rect l="l" t="t" r="r" b="b"/>
            <a:pathLst>
              <a:path w="1008" h="242" extrusionOk="0">
                <a:moveTo>
                  <a:pt x="1008" y="242"/>
                </a:moveTo>
                <a:lnTo>
                  <a:pt x="1008" y="0"/>
                </a:lnTo>
                <a:lnTo>
                  <a:pt x="0" y="0"/>
                </a:lnTo>
                <a:lnTo>
                  <a:pt x="0" y="242"/>
                </a:lnTo>
                <a:lnTo>
                  <a:pt x="1008" y="242"/>
                </a:lnTo>
                <a:close/>
              </a:path>
            </a:pathLst>
          </a:custGeom>
          <a:solidFill>
            <a:srgbClr val="CCFFFF"/>
          </a:solidFill>
          <a:ln>
            <a:noFill/>
          </a:ln>
        </p:spPr>
        <p:txBody>
          <a:bodyPr spcFirstLastPara="1" wrap="square" lIns="91425" tIns="45700" rIns="91425" bIns="45700" anchor="t" anchorCtr="0">
            <a:noAutofit/>
          </a:bodyPr>
          <a:lstStyle/>
          <a:p>
            <a:endParaRPr>
              <a:solidFill>
                <a:schemeClr val="dk1"/>
              </a:solidFill>
              <a:latin typeface="Times New Roman"/>
              <a:ea typeface="Times New Roman"/>
              <a:cs typeface="Times New Roman"/>
              <a:sym typeface="Times New Roman"/>
            </a:endParaRPr>
          </a:p>
        </p:txBody>
      </p:sp>
      <p:sp>
        <p:nvSpPr>
          <p:cNvPr id="922" name="Google Shape;922;p19"/>
          <p:cNvSpPr/>
          <p:nvPr/>
        </p:nvSpPr>
        <p:spPr>
          <a:xfrm>
            <a:off x="3994378" y="5471229"/>
            <a:ext cx="1200150" cy="288131"/>
          </a:xfrm>
          <a:custGeom>
            <a:avLst/>
            <a:gdLst/>
            <a:ahLst/>
            <a:cxnLst/>
            <a:rect l="l" t="t" r="r" b="b"/>
            <a:pathLst>
              <a:path w="1008" h="242" extrusionOk="0">
                <a:moveTo>
                  <a:pt x="1008" y="242"/>
                </a:moveTo>
                <a:lnTo>
                  <a:pt x="1008" y="0"/>
                </a:lnTo>
                <a:lnTo>
                  <a:pt x="0" y="0"/>
                </a:lnTo>
                <a:lnTo>
                  <a:pt x="0" y="242"/>
                </a:lnTo>
                <a:lnTo>
                  <a:pt x="1008" y="242"/>
                </a:lnTo>
              </a:path>
            </a:pathLst>
          </a:custGeom>
          <a:noFill/>
          <a:ln w="14275" cap="flat" cmpd="sng">
            <a:solidFill>
              <a:srgbClr val="000000"/>
            </a:solidFill>
            <a:prstDash val="solid"/>
            <a:round/>
            <a:headEnd type="none" w="med" len="med"/>
            <a:tailEnd type="none" w="med" len="med"/>
          </a:ln>
        </p:spPr>
        <p:txBody>
          <a:bodyPr spcFirstLastPara="1" wrap="square" lIns="91425" tIns="45700" rIns="91425" bIns="45700" anchor="t" anchorCtr="0">
            <a:noAutofit/>
          </a:bodyPr>
          <a:lstStyle/>
          <a:p>
            <a:endParaRPr>
              <a:solidFill>
                <a:schemeClr val="dk1"/>
              </a:solidFill>
              <a:latin typeface="Times New Roman"/>
              <a:ea typeface="Times New Roman"/>
              <a:cs typeface="Times New Roman"/>
              <a:sym typeface="Times New Roman"/>
            </a:endParaRPr>
          </a:p>
        </p:txBody>
      </p:sp>
      <p:sp>
        <p:nvSpPr>
          <p:cNvPr id="923" name="Google Shape;923;p19"/>
          <p:cNvSpPr/>
          <p:nvPr/>
        </p:nvSpPr>
        <p:spPr>
          <a:xfrm>
            <a:off x="4101534" y="3831737"/>
            <a:ext cx="666144" cy="219291"/>
          </a:xfrm>
          <a:prstGeom prst="rect">
            <a:avLst/>
          </a:prstGeom>
          <a:noFill/>
          <a:ln>
            <a:noFill/>
          </a:ln>
        </p:spPr>
        <p:txBody>
          <a:bodyPr spcFirstLastPara="1" wrap="square" lIns="0" tIns="0" rIns="0" bIns="0" anchor="t" anchorCtr="0">
            <a:spAutoFit/>
          </a:bodyPr>
          <a:lstStyle/>
          <a:p>
            <a:pPr>
              <a:buClr>
                <a:srgbClr val="000000"/>
              </a:buClr>
              <a:buSzPts val="1425"/>
            </a:pPr>
            <a:r>
              <a:rPr lang="en-US" sz="1425">
                <a:solidFill>
                  <a:srgbClr val="000000"/>
                </a:solidFill>
                <a:latin typeface="Arial"/>
                <a:ea typeface="Arial"/>
                <a:cs typeface="Arial"/>
                <a:sym typeface="Arial"/>
              </a:rPr>
              <a:t>1011110</a:t>
            </a:r>
            <a:endParaRPr>
              <a:solidFill>
                <a:schemeClr val="dk1"/>
              </a:solidFill>
              <a:latin typeface="Times New Roman"/>
              <a:ea typeface="Times New Roman"/>
              <a:cs typeface="Times New Roman"/>
              <a:sym typeface="Times New Roman"/>
            </a:endParaRPr>
          </a:p>
        </p:txBody>
      </p:sp>
      <p:sp>
        <p:nvSpPr>
          <p:cNvPr id="924" name="Google Shape;924;p19"/>
          <p:cNvSpPr/>
          <p:nvPr/>
        </p:nvSpPr>
        <p:spPr>
          <a:xfrm>
            <a:off x="5024268" y="3831737"/>
            <a:ext cx="100990" cy="219291"/>
          </a:xfrm>
          <a:prstGeom prst="rect">
            <a:avLst/>
          </a:prstGeom>
          <a:noFill/>
          <a:ln>
            <a:noFill/>
          </a:ln>
        </p:spPr>
        <p:txBody>
          <a:bodyPr spcFirstLastPara="1" wrap="square" lIns="0" tIns="0" rIns="0" bIns="0" anchor="t" anchorCtr="0">
            <a:spAutoFit/>
          </a:bodyPr>
          <a:lstStyle/>
          <a:p>
            <a:pPr>
              <a:buClr>
                <a:srgbClr val="000000"/>
              </a:buClr>
              <a:buSzPts val="1425"/>
            </a:pPr>
            <a:r>
              <a:rPr lang="en-US" sz="1425">
                <a:solidFill>
                  <a:srgbClr val="000000"/>
                </a:solidFill>
                <a:latin typeface="Arial"/>
                <a:ea typeface="Arial"/>
                <a:cs typeface="Arial"/>
                <a:sym typeface="Arial"/>
              </a:rPr>
              <a:t>1</a:t>
            </a:r>
            <a:endParaRPr>
              <a:solidFill>
                <a:schemeClr val="dk1"/>
              </a:solidFill>
              <a:latin typeface="Times New Roman"/>
              <a:ea typeface="Times New Roman"/>
              <a:cs typeface="Times New Roman"/>
              <a:sym typeface="Times New Roman"/>
            </a:endParaRPr>
          </a:p>
        </p:txBody>
      </p:sp>
      <p:sp>
        <p:nvSpPr>
          <p:cNvPr id="925" name="Google Shape;925;p19"/>
          <p:cNvSpPr/>
          <p:nvPr/>
        </p:nvSpPr>
        <p:spPr>
          <a:xfrm>
            <a:off x="3994378" y="3799592"/>
            <a:ext cx="1200150" cy="288131"/>
          </a:xfrm>
          <a:custGeom>
            <a:avLst/>
            <a:gdLst/>
            <a:ahLst/>
            <a:cxnLst/>
            <a:rect l="l" t="t" r="r" b="b"/>
            <a:pathLst>
              <a:path w="1008" h="242" extrusionOk="0">
                <a:moveTo>
                  <a:pt x="1008" y="242"/>
                </a:moveTo>
                <a:lnTo>
                  <a:pt x="1008" y="0"/>
                </a:lnTo>
                <a:lnTo>
                  <a:pt x="0" y="0"/>
                </a:lnTo>
                <a:lnTo>
                  <a:pt x="0" y="242"/>
                </a:lnTo>
                <a:lnTo>
                  <a:pt x="1008" y="242"/>
                </a:lnTo>
              </a:path>
            </a:pathLst>
          </a:custGeom>
          <a:noFill/>
          <a:ln w="14275" cap="flat" cmpd="sng">
            <a:solidFill>
              <a:srgbClr val="000000"/>
            </a:solidFill>
            <a:prstDash val="solid"/>
            <a:round/>
            <a:headEnd type="none" w="med" len="med"/>
            <a:tailEnd type="none" w="med" len="med"/>
          </a:ln>
        </p:spPr>
        <p:txBody>
          <a:bodyPr spcFirstLastPara="1" wrap="square" lIns="91425" tIns="45700" rIns="91425" bIns="45700" anchor="t" anchorCtr="0">
            <a:noAutofit/>
          </a:bodyPr>
          <a:lstStyle/>
          <a:p>
            <a:endParaRPr>
              <a:solidFill>
                <a:schemeClr val="dk1"/>
              </a:solidFill>
              <a:latin typeface="Times New Roman"/>
              <a:ea typeface="Times New Roman"/>
              <a:cs typeface="Times New Roman"/>
              <a:sym typeface="Times New Roman"/>
            </a:endParaRPr>
          </a:p>
        </p:txBody>
      </p:sp>
      <p:cxnSp>
        <p:nvCxnSpPr>
          <p:cNvPr id="926" name="Google Shape;926;p19"/>
          <p:cNvCxnSpPr/>
          <p:nvPr/>
        </p:nvCxnSpPr>
        <p:spPr>
          <a:xfrm>
            <a:off x="4938544" y="3799592"/>
            <a:ext cx="4763" cy="288131"/>
          </a:xfrm>
          <a:prstGeom prst="straightConnector1">
            <a:avLst/>
          </a:prstGeom>
          <a:noFill/>
          <a:ln w="14275" cap="flat" cmpd="sng">
            <a:solidFill>
              <a:srgbClr val="000000"/>
            </a:solidFill>
            <a:prstDash val="solid"/>
            <a:round/>
            <a:headEnd type="none" w="med" len="med"/>
            <a:tailEnd type="none" w="med" len="med"/>
          </a:ln>
        </p:spPr>
      </p:cxnSp>
      <p:sp>
        <p:nvSpPr>
          <p:cNvPr id="927" name="Google Shape;927;p19"/>
          <p:cNvSpPr/>
          <p:nvPr/>
        </p:nvSpPr>
        <p:spPr>
          <a:xfrm>
            <a:off x="4101535" y="3436450"/>
            <a:ext cx="679738" cy="219291"/>
          </a:xfrm>
          <a:prstGeom prst="rect">
            <a:avLst/>
          </a:prstGeom>
          <a:noFill/>
          <a:ln>
            <a:noFill/>
          </a:ln>
        </p:spPr>
        <p:txBody>
          <a:bodyPr spcFirstLastPara="1" wrap="square" lIns="0" tIns="0" rIns="0" bIns="0" anchor="t" anchorCtr="0">
            <a:spAutoFit/>
          </a:bodyPr>
          <a:lstStyle/>
          <a:p>
            <a:pPr>
              <a:buClr>
                <a:srgbClr val="000000"/>
              </a:buClr>
              <a:buSzPts val="1425"/>
            </a:pPr>
            <a:r>
              <a:rPr lang="en-US" sz="1425">
                <a:solidFill>
                  <a:srgbClr val="000000"/>
                </a:solidFill>
                <a:latin typeface="Arial"/>
                <a:ea typeface="Arial"/>
                <a:cs typeface="Arial"/>
                <a:sym typeface="Arial"/>
              </a:rPr>
              <a:t>110</a:t>
            </a:r>
            <a:r>
              <a:rPr lang="en-US" sz="1425">
                <a:solidFill>
                  <a:srgbClr val="329369"/>
                </a:solidFill>
                <a:latin typeface="Arial"/>
                <a:ea typeface="Arial"/>
                <a:cs typeface="Arial"/>
                <a:sym typeface="Arial"/>
              </a:rPr>
              <a:t>1</a:t>
            </a:r>
            <a:r>
              <a:rPr lang="en-US" sz="1425">
                <a:solidFill>
                  <a:srgbClr val="000000"/>
                </a:solidFill>
                <a:latin typeface="Arial"/>
                <a:ea typeface="Arial"/>
                <a:cs typeface="Arial"/>
                <a:sym typeface="Arial"/>
              </a:rPr>
              <a:t>0</a:t>
            </a:r>
            <a:r>
              <a:rPr lang="en-US" sz="1425">
                <a:solidFill>
                  <a:srgbClr val="FF0000"/>
                </a:solidFill>
                <a:latin typeface="Arial"/>
                <a:ea typeface="Arial"/>
                <a:cs typeface="Arial"/>
                <a:sym typeface="Arial"/>
              </a:rPr>
              <a:t>1</a:t>
            </a:r>
            <a:r>
              <a:rPr lang="en-US" sz="1425">
                <a:solidFill>
                  <a:srgbClr val="000000"/>
                </a:solidFill>
                <a:latin typeface="Arial"/>
                <a:ea typeface="Arial"/>
                <a:cs typeface="Arial"/>
                <a:sym typeface="Arial"/>
              </a:rPr>
              <a:t>1</a:t>
            </a:r>
            <a:endParaRPr>
              <a:solidFill>
                <a:schemeClr val="dk1"/>
              </a:solidFill>
              <a:latin typeface="Times New Roman"/>
              <a:ea typeface="Times New Roman"/>
              <a:cs typeface="Times New Roman"/>
              <a:sym typeface="Times New Roman"/>
            </a:endParaRPr>
          </a:p>
        </p:txBody>
      </p:sp>
      <p:sp>
        <p:nvSpPr>
          <p:cNvPr id="928" name="Google Shape;928;p19"/>
          <p:cNvSpPr/>
          <p:nvPr/>
        </p:nvSpPr>
        <p:spPr>
          <a:xfrm>
            <a:off x="5024268" y="3436450"/>
            <a:ext cx="100990" cy="219291"/>
          </a:xfrm>
          <a:prstGeom prst="rect">
            <a:avLst/>
          </a:prstGeom>
          <a:noFill/>
          <a:ln>
            <a:noFill/>
          </a:ln>
        </p:spPr>
        <p:txBody>
          <a:bodyPr spcFirstLastPara="1" wrap="square" lIns="0" tIns="0" rIns="0" bIns="0" anchor="t" anchorCtr="0">
            <a:spAutoFit/>
          </a:bodyPr>
          <a:lstStyle/>
          <a:p>
            <a:pPr>
              <a:buClr>
                <a:srgbClr val="FF0000"/>
              </a:buClr>
              <a:buSzPts val="1425"/>
            </a:pPr>
            <a:r>
              <a:rPr lang="en-US" sz="1425">
                <a:solidFill>
                  <a:srgbClr val="FF0000"/>
                </a:solidFill>
                <a:latin typeface="Arial"/>
                <a:ea typeface="Arial"/>
                <a:cs typeface="Arial"/>
                <a:sym typeface="Arial"/>
              </a:rPr>
              <a:t>0</a:t>
            </a:r>
            <a:endParaRPr>
              <a:solidFill>
                <a:srgbClr val="FF0000"/>
              </a:solidFill>
              <a:latin typeface="Times New Roman"/>
              <a:ea typeface="Times New Roman"/>
              <a:cs typeface="Times New Roman"/>
              <a:sym typeface="Times New Roman"/>
            </a:endParaRPr>
          </a:p>
        </p:txBody>
      </p:sp>
      <p:sp>
        <p:nvSpPr>
          <p:cNvPr id="929" name="Google Shape;929;p19"/>
          <p:cNvSpPr/>
          <p:nvPr/>
        </p:nvSpPr>
        <p:spPr>
          <a:xfrm>
            <a:off x="3994378" y="3404304"/>
            <a:ext cx="1200150" cy="288131"/>
          </a:xfrm>
          <a:custGeom>
            <a:avLst/>
            <a:gdLst/>
            <a:ahLst/>
            <a:cxnLst/>
            <a:rect l="l" t="t" r="r" b="b"/>
            <a:pathLst>
              <a:path w="1008" h="242" extrusionOk="0">
                <a:moveTo>
                  <a:pt x="1008" y="242"/>
                </a:moveTo>
                <a:lnTo>
                  <a:pt x="1008" y="0"/>
                </a:lnTo>
                <a:lnTo>
                  <a:pt x="0" y="0"/>
                </a:lnTo>
                <a:lnTo>
                  <a:pt x="0" y="242"/>
                </a:lnTo>
                <a:lnTo>
                  <a:pt x="1008" y="242"/>
                </a:lnTo>
              </a:path>
            </a:pathLst>
          </a:custGeom>
          <a:noFill/>
          <a:ln w="14275" cap="flat" cmpd="sng">
            <a:solidFill>
              <a:srgbClr val="000000"/>
            </a:solidFill>
            <a:prstDash val="solid"/>
            <a:round/>
            <a:headEnd type="none" w="med" len="med"/>
            <a:tailEnd type="none" w="med" len="med"/>
          </a:ln>
        </p:spPr>
        <p:txBody>
          <a:bodyPr spcFirstLastPara="1" wrap="square" lIns="91425" tIns="45700" rIns="91425" bIns="45700" anchor="t" anchorCtr="0">
            <a:noAutofit/>
          </a:bodyPr>
          <a:lstStyle/>
          <a:p>
            <a:endParaRPr>
              <a:solidFill>
                <a:schemeClr val="dk1"/>
              </a:solidFill>
              <a:latin typeface="Times New Roman"/>
              <a:ea typeface="Times New Roman"/>
              <a:cs typeface="Times New Roman"/>
              <a:sym typeface="Times New Roman"/>
            </a:endParaRPr>
          </a:p>
        </p:txBody>
      </p:sp>
      <p:cxnSp>
        <p:nvCxnSpPr>
          <p:cNvPr id="930" name="Google Shape;930;p19"/>
          <p:cNvCxnSpPr/>
          <p:nvPr/>
        </p:nvCxnSpPr>
        <p:spPr>
          <a:xfrm>
            <a:off x="4938544" y="3404304"/>
            <a:ext cx="4763" cy="288131"/>
          </a:xfrm>
          <a:prstGeom prst="straightConnector1">
            <a:avLst/>
          </a:prstGeom>
          <a:noFill/>
          <a:ln w="14275" cap="flat" cmpd="sng">
            <a:solidFill>
              <a:srgbClr val="000000"/>
            </a:solidFill>
            <a:prstDash val="solid"/>
            <a:round/>
            <a:headEnd type="none" w="med" len="med"/>
            <a:tailEnd type="none" w="med" len="med"/>
          </a:ln>
        </p:spPr>
      </p:cxnSp>
      <p:sp>
        <p:nvSpPr>
          <p:cNvPr id="931" name="Google Shape;931;p19"/>
          <p:cNvSpPr/>
          <p:nvPr/>
        </p:nvSpPr>
        <p:spPr>
          <a:xfrm>
            <a:off x="4101536" y="3041162"/>
            <a:ext cx="706925" cy="219291"/>
          </a:xfrm>
          <a:prstGeom prst="rect">
            <a:avLst/>
          </a:prstGeom>
          <a:noFill/>
          <a:ln>
            <a:noFill/>
          </a:ln>
        </p:spPr>
        <p:txBody>
          <a:bodyPr spcFirstLastPara="1" wrap="square" lIns="0" tIns="0" rIns="0" bIns="0" anchor="t" anchorCtr="0">
            <a:spAutoFit/>
          </a:bodyPr>
          <a:lstStyle/>
          <a:p>
            <a:pPr>
              <a:buClr>
                <a:srgbClr val="000000"/>
              </a:buClr>
              <a:buSzPts val="1425"/>
            </a:pPr>
            <a:r>
              <a:rPr lang="en-US" sz="1425">
                <a:solidFill>
                  <a:srgbClr val="000000"/>
                </a:solidFill>
                <a:latin typeface="Arial"/>
                <a:ea typeface="Arial"/>
                <a:cs typeface="Arial"/>
                <a:sym typeface="Arial"/>
              </a:rPr>
              <a:t>0101001</a:t>
            </a:r>
            <a:endParaRPr>
              <a:solidFill>
                <a:schemeClr val="dk1"/>
              </a:solidFill>
              <a:latin typeface="Times New Roman"/>
              <a:ea typeface="Times New Roman"/>
              <a:cs typeface="Times New Roman"/>
              <a:sym typeface="Times New Roman"/>
            </a:endParaRPr>
          </a:p>
        </p:txBody>
      </p:sp>
      <p:sp>
        <p:nvSpPr>
          <p:cNvPr id="932" name="Google Shape;932;p19"/>
          <p:cNvSpPr/>
          <p:nvPr/>
        </p:nvSpPr>
        <p:spPr>
          <a:xfrm>
            <a:off x="5024268" y="3047116"/>
            <a:ext cx="100990" cy="219291"/>
          </a:xfrm>
          <a:prstGeom prst="rect">
            <a:avLst/>
          </a:prstGeom>
          <a:noFill/>
          <a:ln>
            <a:noFill/>
          </a:ln>
        </p:spPr>
        <p:txBody>
          <a:bodyPr spcFirstLastPara="1" wrap="square" lIns="0" tIns="0" rIns="0" bIns="0" anchor="t" anchorCtr="0">
            <a:spAutoFit/>
          </a:bodyPr>
          <a:lstStyle/>
          <a:p>
            <a:pPr>
              <a:buClr>
                <a:srgbClr val="000000"/>
              </a:buClr>
              <a:buSzPts val="1425"/>
            </a:pPr>
            <a:r>
              <a:rPr lang="en-US" sz="1425">
                <a:solidFill>
                  <a:srgbClr val="000000"/>
                </a:solidFill>
                <a:latin typeface="Arial"/>
                <a:ea typeface="Arial"/>
                <a:cs typeface="Arial"/>
                <a:sym typeface="Arial"/>
              </a:rPr>
              <a:t>1</a:t>
            </a:r>
            <a:endParaRPr>
              <a:solidFill>
                <a:schemeClr val="dk1"/>
              </a:solidFill>
              <a:latin typeface="Times New Roman"/>
              <a:ea typeface="Times New Roman"/>
              <a:cs typeface="Times New Roman"/>
              <a:sym typeface="Times New Roman"/>
            </a:endParaRPr>
          </a:p>
        </p:txBody>
      </p:sp>
      <p:sp>
        <p:nvSpPr>
          <p:cNvPr id="933" name="Google Shape;933;p19"/>
          <p:cNvSpPr/>
          <p:nvPr/>
        </p:nvSpPr>
        <p:spPr>
          <a:xfrm>
            <a:off x="3994378" y="3009014"/>
            <a:ext cx="1200150" cy="294084"/>
          </a:xfrm>
          <a:custGeom>
            <a:avLst/>
            <a:gdLst/>
            <a:ahLst/>
            <a:cxnLst/>
            <a:rect l="l" t="t" r="r" b="b"/>
            <a:pathLst>
              <a:path w="1008" h="247" extrusionOk="0">
                <a:moveTo>
                  <a:pt x="1008" y="242"/>
                </a:moveTo>
                <a:lnTo>
                  <a:pt x="1008" y="0"/>
                </a:lnTo>
                <a:lnTo>
                  <a:pt x="0" y="0"/>
                </a:lnTo>
                <a:lnTo>
                  <a:pt x="0" y="247"/>
                </a:lnTo>
                <a:lnTo>
                  <a:pt x="1008" y="247"/>
                </a:lnTo>
              </a:path>
            </a:pathLst>
          </a:custGeom>
          <a:noFill/>
          <a:ln w="14275" cap="flat" cmpd="sng">
            <a:solidFill>
              <a:srgbClr val="000000"/>
            </a:solidFill>
            <a:prstDash val="solid"/>
            <a:round/>
            <a:headEnd type="none" w="med" len="med"/>
            <a:tailEnd type="none" w="med" len="med"/>
          </a:ln>
        </p:spPr>
        <p:txBody>
          <a:bodyPr spcFirstLastPara="1" wrap="square" lIns="91425" tIns="45700" rIns="91425" bIns="45700" anchor="t" anchorCtr="0">
            <a:noAutofit/>
          </a:bodyPr>
          <a:lstStyle/>
          <a:p>
            <a:endParaRPr>
              <a:solidFill>
                <a:schemeClr val="dk1"/>
              </a:solidFill>
              <a:latin typeface="Times New Roman"/>
              <a:ea typeface="Times New Roman"/>
              <a:cs typeface="Times New Roman"/>
              <a:sym typeface="Times New Roman"/>
            </a:endParaRPr>
          </a:p>
        </p:txBody>
      </p:sp>
      <p:cxnSp>
        <p:nvCxnSpPr>
          <p:cNvPr id="934" name="Google Shape;934;p19"/>
          <p:cNvCxnSpPr/>
          <p:nvPr/>
        </p:nvCxnSpPr>
        <p:spPr>
          <a:xfrm>
            <a:off x="4938544" y="3014968"/>
            <a:ext cx="4763" cy="282179"/>
          </a:xfrm>
          <a:prstGeom prst="straightConnector1">
            <a:avLst/>
          </a:prstGeom>
          <a:noFill/>
          <a:ln w="14275" cap="flat" cmpd="sng">
            <a:solidFill>
              <a:srgbClr val="000000"/>
            </a:solidFill>
            <a:prstDash val="solid"/>
            <a:round/>
            <a:headEnd type="none" w="med" len="med"/>
            <a:tailEnd type="none" w="med" len="med"/>
          </a:ln>
        </p:spPr>
      </p:cxnSp>
      <p:sp>
        <p:nvSpPr>
          <p:cNvPr id="935" name="Google Shape;935;p19"/>
          <p:cNvSpPr/>
          <p:nvPr/>
        </p:nvSpPr>
        <p:spPr>
          <a:xfrm>
            <a:off x="4101536" y="5016410"/>
            <a:ext cx="652551" cy="219291"/>
          </a:xfrm>
          <a:prstGeom prst="rect">
            <a:avLst/>
          </a:prstGeom>
          <a:noFill/>
          <a:ln>
            <a:noFill/>
          </a:ln>
        </p:spPr>
        <p:txBody>
          <a:bodyPr spcFirstLastPara="1" wrap="square" lIns="0" tIns="0" rIns="0" bIns="0" anchor="t" anchorCtr="0">
            <a:spAutoFit/>
          </a:bodyPr>
          <a:lstStyle/>
          <a:p>
            <a:pPr>
              <a:buClr>
                <a:srgbClr val="000000"/>
              </a:buClr>
              <a:buSzPts val="1425"/>
            </a:pPr>
            <a:r>
              <a:rPr lang="en-US" sz="1425">
                <a:solidFill>
                  <a:srgbClr val="000000"/>
                </a:solidFill>
                <a:latin typeface="Arial"/>
                <a:ea typeface="Arial"/>
                <a:cs typeface="Arial"/>
                <a:sym typeface="Arial"/>
              </a:rPr>
              <a:t>1011111</a:t>
            </a:r>
            <a:endParaRPr>
              <a:solidFill>
                <a:schemeClr val="dk1"/>
              </a:solidFill>
              <a:latin typeface="Times New Roman"/>
              <a:ea typeface="Times New Roman"/>
              <a:cs typeface="Times New Roman"/>
              <a:sym typeface="Times New Roman"/>
            </a:endParaRPr>
          </a:p>
        </p:txBody>
      </p:sp>
      <p:sp>
        <p:nvSpPr>
          <p:cNvPr id="936" name="Google Shape;936;p19"/>
          <p:cNvSpPr/>
          <p:nvPr/>
        </p:nvSpPr>
        <p:spPr>
          <a:xfrm>
            <a:off x="5024268" y="5016410"/>
            <a:ext cx="100990" cy="219291"/>
          </a:xfrm>
          <a:prstGeom prst="rect">
            <a:avLst/>
          </a:prstGeom>
          <a:noFill/>
          <a:ln>
            <a:noFill/>
          </a:ln>
        </p:spPr>
        <p:txBody>
          <a:bodyPr spcFirstLastPara="1" wrap="square" lIns="0" tIns="0" rIns="0" bIns="0" anchor="t" anchorCtr="0">
            <a:spAutoFit/>
          </a:bodyPr>
          <a:lstStyle/>
          <a:p>
            <a:pPr>
              <a:buClr>
                <a:srgbClr val="000000"/>
              </a:buClr>
              <a:buSzPts val="1425"/>
            </a:pPr>
            <a:r>
              <a:rPr lang="en-US" sz="1425">
                <a:solidFill>
                  <a:srgbClr val="000000"/>
                </a:solidFill>
                <a:latin typeface="Arial"/>
                <a:ea typeface="Arial"/>
                <a:cs typeface="Arial"/>
                <a:sym typeface="Arial"/>
              </a:rPr>
              <a:t>0</a:t>
            </a:r>
            <a:endParaRPr>
              <a:solidFill>
                <a:schemeClr val="dk1"/>
              </a:solidFill>
              <a:latin typeface="Times New Roman"/>
              <a:ea typeface="Times New Roman"/>
              <a:cs typeface="Times New Roman"/>
              <a:sym typeface="Times New Roman"/>
            </a:endParaRPr>
          </a:p>
        </p:txBody>
      </p:sp>
      <p:sp>
        <p:nvSpPr>
          <p:cNvPr id="937" name="Google Shape;937;p19"/>
          <p:cNvSpPr/>
          <p:nvPr/>
        </p:nvSpPr>
        <p:spPr>
          <a:xfrm>
            <a:off x="3994378" y="4984262"/>
            <a:ext cx="1200150" cy="289322"/>
          </a:xfrm>
          <a:custGeom>
            <a:avLst/>
            <a:gdLst/>
            <a:ahLst/>
            <a:cxnLst/>
            <a:rect l="l" t="t" r="r" b="b"/>
            <a:pathLst>
              <a:path w="1008" h="243" extrusionOk="0">
                <a:moveTo>
                  <a:pt x="1008" y="243"/>
                </a:moveTo>
                <a:lnTo>
                  <a:pt x="1008" y="0"/>
                </a:lnTo>
                <a:lnTo>
                  <a:pt x="0" y="0"/>
                </a:lnTo>
                <a:lnTo>
                  <a:pt x="0" y="243"/>
                </a:lnTo>
                <a:lnTo>
                  <a:pt x="1008" y="243"/>
                </a:lnTo>
              </a:path>
            </a:pathLst>
          </a:custGeom>
          <a:noFill/>
          <a:ln w="14275" cap="flat" cmpd="sng">
            <a:solidFill>
              <a:srgbClr val="000000"/>
            </a:solidFill>
            <a:prstDash val="solid"/>
            <a:round/>
            <a:headEnd type="none" w="med" len="med"/>
            <a:tailEnd type="none" w="med" len="med"/>
          </a:ln>
        </p:spPr>
        <p:txBody>
          <a:bodyPr spcFirstLastPara="1" wrap="square" lIns="91425" tIns="45700" rIns="91425" bIns="45700" anchor="t" anchorCtr="0">
            <a:noAutofit/>
          </a:bodyPr>
          <a:lstStyle/>
          <a:p>
            <a:endParaRPr>
              <a:solidFill>
                <a:schemeClr val="dk1"/>
              </a:solidFill>
              <a:latin typeface="Times New Roman"/>
              <a:ea typeface="Times New Roman"/>
              <a:cs typeface="Times New Roman"/>
              <a:sym typeface="Times New Roman"/>
            </a:endParaRPr>
          </a:p>
        </p:txBody>
      </p:sp>
      <p:cxnSp>
        <p:nvCxnSpPr>
          <p:cNvPr id="938" name="Google Shape;938;p19"/>
          <p:cNvCxnSpPr/>
          <p:nvPr/>
        </p:nvCxnSpPr>
        <p:spPr>
          <a:xfrm>
            <a:off x="4938544" y="4984262"/>
            <a:ext cx="4763" cy="289322"/>
          </a:xfrm>
          <a:prstGeom prst="straightConnector1">
            <a:avLst/>
          </a:prstGeom>
          <a:noFill/>
          <a:ln w="14275" cap="flat" cmpd="sng">
            <a:solidFill>
              <a:srgbClr val="000000"/>
            </a:solidFill>
            <a:prstDash val="solid"/>
            <a:round/>
            <a:headEnd type="none" w="med" len="med"/>
            <a:tailEnd type="none" w="med" len="med"/>
          </a:ln>
        </p:spPr>
      </p:cxnSp>
      <p:sp>
        <p:nvSpPr>
          <p:cNvPr id="939" name="Google Shape;939;p19"/>
          <p:cNvSpPr/>
          <p:nvPr/>
        </p:nvSpPr>
        <p:spPr>
          <a:xfrm>
            <a:off x="4101536" y="4622312"/>
            <a:ext cx="693331" cy="219291"/>
          </a:xfrm>
          <a:prstGeom prst="rect">
            <a:avLst/>
          </a:prstGeom>
          <a:noFill/>
          <a:ln>
            <a:noFill/>
          </a:ln>
        </p:spPr>
        <p:txBody>
          <a:bodyPr spcFirstLastPara="1" wrap="square" lIns="0" tIns="0" rIns="0" bIns="0" anchor="t" anchorCtr="0">
            <a:spAutoFit/>
          </a:bodyPr>
          <a:lstStyle/>
          <a:p>
            <a:pPr>
              <a:buClr>
                <a:srgbClr val="000000"/>
              </a:buClr>
              <a:buSzPts val="1425"/>
            </a:pPr>
            <a:r>
              <a:rPr lang="en-US" sz="1425">
                <a:solidFill>
                  <a:srgbClr val="000000"/>
                </a:solidFill>
                <a:latin typeface="Arial"/>
                <a:ea typeface="Arial"/>
                <a:cs typeface="Arial"/>
                <a:sym typeface="Arial"/>
              </a:rPr>
              <a:t>0110100</a:t>
            </a:r>
            <a:endParaRPr>
              <a:solidFill>
                <a:schemeClr val="dk1"/>
              </a:solidFill>
              <a:latin typeface="Times New Roman"/>
              <a:ea typeface="Times New Roman"/>
              <a:cs typeface="Times New Roman"/>
              <a:sym typeface="Times New Roman"/>
            </a:endParaRPr>
          </a:p>
        </p:txBody>
      </p:sp>
      <p:sp>
        <p:nvSpPr>
          <p:cNvPr id="940" name="Google Shape;940;p19"/>
          <p:cNvSpPr/>
          <p:nvPr/>
        </p:nvSpPr>
        <p:spPr>
          <a:xfrm>
            <a:off x="5024268" y="4622312"/>
            <a:ext cx="100990" cy="219291"/>
          </a:xfrm>
          <a:prstGeom prst="rect">
            <a:avLst/>
          </a:prstGeom>
          <a:noFill/>
          <a:ln>
            <a:noFill/>
          </a:ln>
        </p:spPr>
        <p:txBody>
          <a:bodyPr spcFirstLastPara="1" wrap="square" lIns="0" tIns="0" rIns="0" bIns="0" anchor="t" anchorCtr="0">
            <a:spAutoFit/>
          </a:bodyPr>
          <a:lstStyle/>
          <a:p>
            <a:pPr>
              <a:buClr>
                <a:srgbClr val="000000"/>
              </a:buClr>
              <a:buSzPts val="1425"/>
            </a:pPr>
            <a:r>
              <a:rPr lang="en-US" sz="1425">
                <a:solidFill>
                  <a:srgbClr val="000000"/>
                </a:solidFill>
                <a:latin typeface="Arial"/>
                <a:ea typeface="Arial"/>
                <a:cs typeface="Arial"/>
                <a:sym typeface="Arial"/>
              </a:rPr>
              <a:t>1</a:t>
            </a:r>
            <a:endParaRPr>
              <a:solidFill>
                <a:schemeClr val="dk1"/>
              </a:solidFill>
              <a:latin typeface="Times New Roman"/>
              <a:ea typeface="Times New Roman"/>
              <a:cs typeface="Times New Roman"/>
              <a:sym typeface="Times New Roman"/>
            </a:endParaRPr>
          </a:p>
        </p:txBody>
      </p:sp>
      <p:sp>
        <p:nvSpPr>
          <p:cNvPr id="941" name="Google Shape;941;p19"/>
          <p:cNvSpPr/>
          <p:nvPr/>
        </p:nvSpPr>
        <p:spPr>
          <a:xfrm>
            <a:off x="3994378" y="4590167"/>
            <a:ext cx="1200150" cy="288131"/>
          </a:xfrm>
          <a:custGeom>
            <a:avLst/>
            <a:gdLst/>
            <a:ahLst/>
            <a:cxnLst/>
            <a:rect l="l" t="t" r="r" b="b"/>
            <a:pathLst>
              <a:path w="1008" h="242" extrusionOk="0">
                <a:moveTo>
                  <a:pt x="1008" y="242"/>
                </a:moveTo>
                <a:lnTo>
                  <a:pt x="1008" y="0"/>
                </a:lnTo>
                <a:lnTo>
                  <a:pt x="0" y="0"/>
                </a:lnTo>
                <a:lnTo>
                  <a:pt x="0" y="242"/>
                </a:lnTo>
                <a:lnTo>
                  <a:pt x="1008" y="242"/>
                </a:lnTo>
              </a:path>
            </a:pathLst>
          </a:custGeom>
          <a:noFill/>
          <a:ln w="14275" cap="flat" cmpd="sng">
            <a:solidFill>
              <a:srgbClr val="000000"/>
            </a:solidFill>
            <a:prstDash val="solid"/>
            <a:round/>
            <a:headEnd type="none" w="med" len="med"/>
            <a:tailEnd type="none" w="med" len="med"/>
          </a:ln>
        </p:spPr>
        <p:txBody>
          <a:bodyPr spcFirstLastPara="1" wrap="square" lIns="91425" tIns="45700" rIns="91425" bIns="45700" anchor="t" anchorCtr="0">
            <a:noAutofit/>
          </a:bodyPr>
          <a:lstStyle/>
          <a:p>
            <a:endParaRPr>
              <a:solidFill>
                <a:schemeClr val="dk1"/>
              </a:solidFill>
              <a:latin typeface="Times New Roman"/>
              <a:ea typeface="Times New Roman"/>
              <a:cs typeface="Times New Roman"/>
              <a:sym typeface="Times New Roman"/>
            </a:endParaRPr>
          </a:p>
        </p:txBody>
      </p:sp>
      <p:cxnSp>
        <p:nvCxnSpPr>
          <p:cNvPr id="942" name="Google Shape;942;p19"/>
          <p:cNvCxnSpPr/>
          <p:nvPr/>
        </p:nvCxnSpPr>
        <p:spPr>
          <a:xfrm>
            <a:off x="4938544" y="4590167"/>
            <a:ext cx="4763" cy="288131"/>
          </a:xfrm>
          <a:prstGeom prst="straightConnector1">
            <a:avLst/>
          </a:prstGeom>
          <a:noFill/>
          <a:ln w="14275" cap="flat" cmpd="sng">
            <a:solidFill>
              <a:srgbClr val="000000"/>
            </a:solidFill>
            <a:prstDash val="solid"/>
            <a:round/>
            <a:headEnd type="none" w="med" len="med"/>
            <a:tailEnd type="none" w="med" len="med"/>
          </a:ln>
        </p:spPr>
      </p:cxnSp>
      <p:sp>
        <p:nvSpPr>
          <p:cNvPr id="943" name="Google Shape;943;p19"/>
          <p:cNvSpPr/>
          <p:nvPr/>
        </p:nvSpPr>
        <p:spPr>
          <a:xfrm>
            <a:off x="4101534" y="4227025"/>
            <a:ext cx="679738" cy="219291"/>
          </a:xfrm>
          <a:prstGeom prst="rect">
            <a:avLst/>
          </a:prstGeom>
          <a:noFill/>
          <a:ln>
            <a:noFill/>
          </a:ln>
        </p:spPr>
        <p:txBody>
          <a:bodyPr spcFirstLastPara="1" wrap="square" lIns="0" tIns="0" rIns="0" bIns="0" anchor="t" anchorCtr="0">
            <a:spAutoFit/>
          </a:bodyPr>
          <a:lstStyle/>
          <a:p>
            <a:pPr>
              <a:buClr>
                <a:srgbClr val="000000"/>
              </a:buClr>
              <a:buSzPts val="1425"/>
            </a:pPr>
            <a:r>
              <a:rPr lang="en-US" sz="1425">
                <a:solidFill>
                  <a:srgbClr val="000000"/>
                </a:solidFill>
                <a:latin typeface="Arial"/>
                <a:ea typeface="Arial"/>
                <a:cs typeface="Arial"/>
                <a:sym typeface="Arial"/>
              </a:rPr>
              <a:t>000</a:t>
            </a:r>
            <a:r>
              <a:rPr lang="en-US" sz="1425">
                <a:solidFill>
                  <a:srgbClr val="00B050"/>
                </a:solidFill>
                <a:latin typeface="Arial"/>
                <a:ea typeface="Arial"/>
                <a:cs typeface="Arial"/>
                <a:sym typeface="Arial"/>
              </a:rPr>
              <a:t>1</a:t>
            </a:r>
            <a:r>
              <a:rPr lang="en-US" sz="1425">
                <a:solidFill>
                  <a:srgbClr val="000000"/>
                </a:solidFill>
                <a:latin typeface="Arial"/>
                <a:ea typeface="Arial"/>
                <a:cs typeface="Arial"/>
                <a:sym typeface="Arial"/>
              </a:rPr>
              <a:t>1</a:t>
            </a:r>
            <a:r>
              <a:rPr lang="en-US" sz="1425">
                <a:solidFill>
                  <a:srgbClr val="00B050"/>
                </a:solidFill>
                <a:latin typeface="Arial"/>
                <a:ea typeface="Arial"/>
                <a:cs typeface="Arial"/>
                <a:sym typeface="Arial"/>
              </a:rPr>
              <a:t>1</a:t>
            </a:r>
            <a:r>
              <a:rPr lang="en-US" sz="1425">
                <a:solidFill>
                  <a:srgbClr val="000000"/>
                </a:solidFill>
                <a:latin typeface="Arial"/>
                <a:ea typeface="Arial"/>
                <a:cs typeface="Arial"/>
                <a:sym typeface="Arial"/>
              </a:rPr>
              <a:t>0</a:t>
            </a:r>
            <a:endParaRPr>
              <a:solidFill>
                <a:schemeClr val="dk1"/>
              </a:solidFill>
              <a:latin typeface="Times New Roman"/>
              <a:ea typeface="Times New Roman"/>
              <a:cs typeface="Times New Roman"/>
              <a:sym typeface="Times New Roman"/>
            </a:endParaRPr>
          </a:p>
        </p:txBody>
      </p:sp>
      <p:sp>
        <p:nvSpPr>
          <p:cNvPr id="944" name="Google Shape;944;p19"/>
          <p:cNvSpPr/>
          <p:nvPr/>
        </p:nvSpPr>
        <p:spPr>
          <a:xfrm>
            <a:off x="5024268" y="4231787"/>
            <a:ext cx="100990" cy="219291"/>
          </a:xfrm>
          <a:prstGeom prst="rect">
            <a:avLst/>
          </a:prstGeom>
          <a:noFill/>
          <a:ln>
            <a:noFill/>
          </a:ln>
        </p:spPr>
        <p:txBody>
          <a:bodyPr spcFirstLastPara="1" wrap="square" lIns="0" tIns="0" rIns="0" bIns="0" anchor="t" anchorCtr="0">
            <a:spAutoFit/>
          </a:bodyPr>
          <a:lstStyle/>
          <a:p>
            <a:pPr>
              <a:buClr>
                <a:srgbClr val="000000"/>
              </a:buClr>
              <a:buSzPts val="1425"/>
            </a:pPr>
            <a:r>
              <a:rPr lang="en-US" sz="1425">
                <a:solidFill>
                  <a:srgbClr val="000000"/>
                </a:solidFill>
                <a:latin typeface="Arial"/>
                <a:ea typeface="Arial"/>
                <a:cs typeface="Arial"/>
                <a:sym typeface="Arial"/>
              </a:rPr>
              <a:t>1</a:t>
            </a:r>
            <a:endParaRPr>
              <a:solidFill>
                <a:schemeClr val="dk1"/>
              </a:solidFill>
              <a:latin typeface="Times New Roman"/>
              <a:ea typeface="Times New Roman"/>
              <a:cs typeface="Times New Roman"/>
              <a:sym typeface="Times New Roman"/>
            </a:endParaRPr>
          </a:p>
        </p:txBody>
      </p:sp>
      <p:sp>
        <p:nvSpPr>
          <p:cNvPr id="945" name="Google Shape;945;p19"/>
          <p:cNvSpPr/>
          <p:nvPr/>
        </p:nvSpPr>
        <p:spPr>
          <a:xfrm>
            <a:off x="3994378" y="4194878"/>
            <a:ext cx="1200150" cy="292894"/>
          </a:xfrm>
          <a:custGeom>
            <a:avLst/>
            <a:gdLst/>
            <a:ahLst/>
            <a:cxnLst/>
            <a:rect l="l" t="t" r="r" b="b"/>
            <a:pathLst>
              <a:path w="1008" h="246" extrusionOk="0">
                <a:moveTo>
                  <a:pt x="1008" y="242"/>
                </a:moveTo>
                <a:lnTo>
                  <a:pt x="1008" y="0"/>
                </a:lnTo>
                <a:lnTo>
                  <a:pt x="0" y="0"/>
                </a:lnTo>
                <a:lnTo>
                  <a:pt x="0" y="246"/>
                </a:lnTo>
                <a:lnTo>
                  <a:pt x="1008" y="246"/>
                </a:lnTo>
              </a:path>
            </a:pathLst>
          </a:custGeom>
          <a:noFill/>
          <a:ln w="14275" cap="flat" cmpd="sng">
            <a:solidFill>
              <a:srgbClr val="000000"/>
            </a:solidFill>
            <a:prstDash val="solid"/>
            <a:round/>
            <a:headEnd type="none" w="med" len="med"/>
            <a:tailEnd type="none" w="med" len="med"/>
          </a:ln>
        </p:spPr>
        <p:txBody>
          <a:bodyPr spcFirstLastPara="1" wrap="square" lIns="91425" tIns="45700" rIns="91425" bIns="45700" anchor="t" anchorCtr="0">
            <a:noAutofit/>
          </a:bodyPr>
          <a:lstStyle/>
          <a:p>
            <a:endParaRPr>
              <a:solidFill>
                <a:schemeClr val="dk1"/>
              </a:solidFill>
              <a:latin typeface="Times New Roman"/>
              <a:ea typeface="Times New Roman"/>
              <a:cs typeface="Times New Roman"/>
              <a:sym typeface="Times New Roman"/>
            </a:endParaRPr>
          </a:p>
        </p:txBody>
      </p:sp>
      <p:cxnSp>
        <p:nvCxnSpPr>
          <p:cNvPr id="946" name="Google Shape;946;p19"/>
          <p:cNvCxnSpPr/>
          <p:nvPr/>
        </p:nvCxnSpPr>
        <p:spPr>
          <a:xfrm>
            <a:off x="4938544" y="4199641"/>
            <a:ext cx="4763" cy="283369"/>
          </a:xfrm>
          <a:prstGeom prst="straightConnector1">
            <a:avLst/>
          </a:prstGeom>
          <a:noFill/>
          <a:ln w="14275" cap="flat" cmpd="sng">
            <a:solidFill>
              <a:srgbClr val="000000"/>
            </a:solidFill>
            <a:prstDash val="solid"/>
            <a:round/>
            <a:headEnd type="none" w="med" len="med"/>
            <a:tailEnd type="none" w="med" len="med"/>
          </a:ln>
        </p:spPr>
      </p:cxnSp>
      <p:sp>
        <p:nvSpPr>
          <p:cNvPr id="947" name="Google Shape;947;p19"/>
          <p:cNvSpPr/>
          <p:nvPr/>
        </p:nvSpPr>
        <p:spPr>
          <a:xfrm>
            <a:off x="4101536" y="5502185"/>
            <a:ext cx="652551" cy="219291"/>
          </a:xfrm>
          <a:prstGeom prst="rect">
            <a:avLst/>
          </a:prstGeom>
          <a:noFill/>
          <a:ln>
            <a:noFill/>
          </a:ln>
        </p:spPr>
        <p:txBody>
          <a:bodyPr spcFirstLastPara="1" wrap="square" lIns="0" tIns="0" rIns="0" bIns="0" anchor="t" anchorCtr="0">
            <a:spAutoFit/>
          </a:bodyPr>
          <a:lstStyle/>
          <a:p>
            <a:pPr>
              <a:buClr>
                <a:srgbClr val="000000"/>
              </a:buClr>
              <a:buSzPts val="1425"/>
            </a:pPr>
            <a:r>
              <a:rPr lang="en-US" sz="1425">
                <a:solidFill>
                  <a:srgbClr val="000000"/>
                </a:solidFill>
                <a:latin typeface="Arial"/>
                <a:ea typeface="Arial"/>
                <a:cs typeface="Arial"/>
                <a:sym typeface="Arial"/>
              </a:rPr>
              <a:t>111</a:t>
            </a:r>
            <a:r>
              <a:rPr lang="en-US" sz="1425">
                <a:solidFill>
                  <a:schemeClr val="dk1"/>
                </a:solidFill>
                <a:latin typeface="Arial"/>
                <a:ea typeface="Arial"/>
                <a:cs typeface="Arial"/>
                <a:sym typeface="Arial"/>
              </a:rPr>
              <a:t>1</a:t>
            </a:r>
            <a:r>
              <a:rPr lang="en-US" sz="1425">
                <a:solidFill>
                  <a:srgbClr val="000000"/>
                </a:solidFill>
                <a:latin typeface="Arial"/>
                <a:ea typeface="Arial"/>
                <a:cs typeface="Arial"/>
                <a:sym typeface="Arial"/>
              </a:rPr>
              <a:t>0</a:t>
            </a:r>
            <a:r>
              <a:rPr lang="en-US" sz="1425">
                <a:solidFill>
                  <a:srgbClr val="FF0000"/>
                </a:solidFill>
                <a:latin typeface="Arial"/>
                <a:ea typeface="Arial"/>
                <a:cs typeface="Arial"/>
                <a:sym typeface="Arial"/>
              </a:rPr>
              <a:t>1</a:t>
            </a:r>
            <a:r>
              <a:rPr lang="en-US" sz="1425">
                <a:solidFill>
                  <a:srgbClr val="000000"/>
                </a:solidFill>
                <a:latin typeface="Arial"/>
                <a:ea typeface="Arial"/>
                <a:cs typeface="Arial"/>
                <a:sym typeface="Arial"/>
              </a:rPr>
              <a:t>1</a:t>
            </a:r>
            <a:endParaRPr>
              <a:solidFill>
                <a:schemeClr val="dk1"/>
              </a:solidFill>
              <a:latin typeface="Times New Roman"/>
              <a:ea typeface="Times New Roman"/>
              <a:cs typeface="Times New Roman"/>
              <a:sym typeface="Times New Roman"/>
            </a:endParaRPr>
          </a:p>
        </p:txBody>
      </p:sp>
      <p:sp>
        <p:nvSpPr>
          <p:cNvPr id="948" name="Google Shape;948;p19"/>
          <p:cNvSpPr/>
          <p:nvPr/>
        </p:nvSpPr>
        <p:spPr>
          <a:xfrm>
            <a:off x="5024268" y="5502185"/>
            <a:ext cx="100990" cy="219291"/>
          </a:xfrm>
          <a:prstGeom prst="rect">
            <a:avLst/>
          </a:prstGeom>
          <a:noFill/>
          <a:ln>
            <a:noFill/>
          </a:ln>
        </p:spPr>
        <p:txBody>
          <a:bodyPr spcFirstLastPara="1" wrap="square" lIns="0" tIns="0" rIns="0" bIns="0" anchor="t" anchorCtr="0">
            <a:spAutoFit/>
          </a:bodyPr>
          <a:lstStyle/>
          <a:p>
            <a:pPr>
              <a:buClr>
                <a:srgbClr val="000000"/>
              </a:buClr>
              <a:buSzPts val="1425"/>
            </a:pPr>
            <a:r>
              <a:rPr lang="en-US" sz="1425">
                <a:solidFill>
                  <a:srgbClr val="000000"/>
                </a:solidFill>
                <a:latin typeface="Arial"/>
                <a:ea typeface="Arial"/>
                <a:cs typeface="Arial"/>
                <a:sym typeface="Arial"/>
              </a:rPr>
              <a:t>0</a:t>
            </a:r>
            <a:endParaRPr>
              <a:solidFill>
                <a:schemeClr val="dk1"/>
              </a:solidFill>
              <a:latin typeface="Times New Roman"/>
              <a:ea typeface="Times New Roman"/>
              <a:cs typeface="Times New Roman"/>
              <a:sym typeface="Times New Roman"/>
            </a:endParaRPr>
          </a:p>
        </p:txBody>
      </p:sp>
      <p:cxnSp>
        <p:nvCxnSpPr>
          <p:cNvPr id="949" name="Google Shape;949;p19"/>
          <p:cNvCxnSpPr/>
          <p:nvPr/>
        </p:nvCxnSpPr>
        <p:spPr>
          <a:xfrm>
            <a:off x="4938544" y="5471229"/>
            <a:ext cx="4763" cy="288131"/>
          </a:xfrm>
          <a:prstGeom prst="straightConnector1">
            <a:avLst/>
          </a:prstGeom>
          <a:noFill/>
          <a:ln w="14275" cap="flat" cmpd="sng">
            <a:solidFill>
              <a:srgbClr val="000000"/>
            </a:solidFill>
            <a:prstDash val="solid"/>
            <a:round/>
            <a:headEnd type="none" w="med" len="med"/>
            <a:tailEnd type="none" w="med" len="med"/>
          </a:ln>
        </p:spPr>
      </p:cxnSp>
      <p:sp>
        <p:nvSpPr>
          <p:cNvPr id="950" name="Google Shape;950;p19"/>
          <p:cNvSpPr/>
          <p:nvPr/>
        </p:nvSpPr>
        <p:spPr>
          <a:xfrm>
            <a:off x="4209538" y="2663813"/>
            <a:ext cx="859381" cy="219291"/>
          </a:xfrm>
          <a:prstGeom prst="rect">
            <a:avLst/>
          </a:prstGeom>
          <a:noFill/>
          <a:ln>
            <a:noFill/>
          </a:ln>
        </p:spPr>
        <p:txBody>
          <a:bodyPr spcFirstLastPara="1" wrap="square" lIns="0" tIns="0" rIns="0" bIns="0" anchor="t" anchorCtr="0">
            <a:spAutoFit/>
          </a:bodyPr>
          <a:lstStyle/>
          <a:p>
            <a:pPr>
              <a:buClr>
                <a:srgbClr val="000000"/>
              </a:buClr>
              <a:buSzPts val="1425"/>
            </a:pPr>
            <a:r>
              <a:rPr lang="en-US" sz="1425">
                <a:solidFill>
                  <a:srgbClr val="000000"/>
                </a:solidFill>
                <a:latin typeface="Arial"/>
                <a:ea typeface="Arial"/>
                <a:cs typeface="Arial"/>
                <a:sym typeface="Arial"/>
              </a:rPr>
              <a:t>Flip 1 bit</a:t>
            </a:r>
            <a:endParaRPr>
              <a:solidFill>
                <a:schemeClr val="dk1"/>
              </a:solidFill>
              <a:latin typeface="Times New Roman"/>
              <a:ea typeface="Times New Roman"/>
              <a:cs typeface="Times New Roman"/>
              <a:sym typeface="Times New Roman"/>
            </a:endParaRPr>
          </a:p>
        </p:txBody>
      </p:sp>
      <p:sp>
        <p:nvSpPr>
          <p:cNvPr id="951" name="Google Shape;951;p19"/>
          <p:cNvSpPr/>
          <p:nvPr/>
        </p:nvSpPr>
        <p:spPr>
          <a:xfrm>
            <a:off x="5744303" y="2683493"/>
            <a:ext cx="859381" cy="219291"/>
          </a:xfrm>
          <a:prstGeom prst="rect">
            <a:avLst/>
          </a:prstGeom>
          <a:noFill/>
          <a:ln>
            <a:noFill/>
          </a:ln>
        </p:spPr>
        <p:txBody>
          <a:bodyPr spcFirstLastPara="1" wrap="square" lIns="0" tIns="0" rIns="0" bIns="0" anchor="t" anchorCtr="0">
            <a:spAutoFit/>
          </a:bodyPr>
          <a:lstStyle/>
          <a:p>
            <a:pPr>
              <a:buClr>
                <a:srgbClr val="000000"/>
              </a:buClr>
              <a:buSzPts val="1425"/>
            </a:pPr>
            <a:r>
              <a:rPr lang="en-US" sz="1425">
                <a:solidFill>
                  <a:srgbClr val="000000"/>
                </a:solidFill>
                <a:latin typeface="Arial"/>
                <a:ea typeface="Arial"/>
                <a:cs typeface="Arial"/>
                <a:sym typeface="Arial"/>
              </a:rPr>
              <a:t>Flip 2 bits</a:t>
            </a:r>
            <a:endParaRPr>
              <a:solidFill>
                <a:schemeClr val="dk1"/>
              </a:solidFill>
              <a:latin typeface="Times New Roman"/>
              <a:ea typeface="Times New Roman"/>
              <a:cs typeface="Times New Roman"/>
              <a:sym typeface="Times New Roman"/>
            </a:endParaRPr>
          </a:p>
        </p:txBody>
      </p:sp>
      <p:sp>
        <p:nvSpPr>
          <p:cNvPr id="952" name="Google Shape;952;p19"/>
          <p:cNvSpPr/>
          <p:nvPr/>
        </p:nvSpPr>
        <p:spPr>
          <a:xfrm>
            <a:off x="8000466" y="2979889"/>
            <a:ext cx="251222" cy="294084"/>
          </a:xfrm>
          <a:custGeom>
            <a:avLst/>
            <a:gdLst/>
            <a:ahLst/>
            <a:cxnLst/>
            <a:rect l="l" t="t" r="r" b="b"/>
            <a:pathLst>
              <a:path w="211" h="247" extrusionOk="0">
                <a:moveTo>
                  <a:pt x="211" y="242"/>
                </a:moveTo>
                <a:lnTo>
                  <a:pt x="211" y="0"/>
                </a:lnTo>
                <a:lnTo>
                  <a:pt x="0" y="0"/>
                </a:lnTo>
                <a:lnTo>
                  <a:pt x="0" y="247"/>
                </a:lnTo>
                <a:lnTo>
                  <a:pt x="211" y="247"/>
                </a:lnTo>
                <a:lnTo>
                  <a:pt x="211" y="242"/>
                </a:lnTo>
                <a:close/>
              </a:path>
            </a:pathLst>
          </a:custGeom>
          <a:solidFill>
            <a:srgbClr val="CCFFFF"/>
          </a:solidFill>
          <a:ln>
            <a:noFill/>
          </a:ln>
        </p:spPr>
        <p:txBody>
          <a:bodyPr spcFirstLastPara="1" wrap="square" lIns="91425" tIns="45700" rIns="91425" bIns="45700" anchor="t" anchorCtr="0">
            <a:noAutofit/>
          </a:bodyPr>
          <a:lstStyle/>
          <a:p>
            <a:endParaRPr>
              <a:solidFill>
                <a:schemeClr val="dk1"/>
              </a:solidFill>
              <a:latin typeface="Times New Roman"/>
              <a:ea typeface="Times New Roman"/>
              <a:cs typeface="Times New Roman"/>
              <a:sym typeface="Times New Roman"/>
            </a:endParaRPr>
          </a:p>
        </p:txBody>
      </p:sp>
      <p:sp>
        <p:nvSpPr>
          <p:cNvPr id="953" name="Google Shape;953;p19"/>
          <p:cNvSpPr/>
          <p:nvPr/>
        </p:nvSpPr>
        <p:spPr>
          <a:xfrm>
            <a:off x="8000466" y="3375179"/>
            <a:ext cx="251222" cy="288131"/>
          </a:xfrm>
          <a:custGeom>
            <a:avLst/>
            <a:gdLst/>
            <a:ahLst/>
            <a:cxnLst/>
            <a:rect l="l" t="t" r="r" b="b"/>
            <a:pathLst>
              <a:path w="211" h="242" extrusionOk="0">
                <a:moveTo>
                  <a:pt x="211" y="242"/>
                </a:moveTo>
                <a:lnTo>
                  <a:pt x="211" y="0"/>
                </a:lnTo>
                <a:lnTo>
                  <a:pt x="0" y="0"/>
                </a:lnTo>
                <a:lnTo>
                  <a:pt x="0" y="242"/>
                </a:lnTo>
                <a:lnTo>
                  <a:pt x="211" y="242"/>
                </a:lnTo>
                <a:close/>
              </a:path>
            </a:pathLst>
          </a:custGeom>
          <a:solidFill>
            <a:srgbClr val="CCFFFF"/>
          </a:solidFill>
          <a:ln>
            <a:noFill/>
          </a:ln>
        </p:spPr>
        <p:txBody>
          <a:bodyPr spcFirstLastPara="1" wrap="square" lIns="91425" tIns="45700" rIns="91425" bIns="45700" anchor="t" anchorCtr="0">
            <a:noAutofit/>
          </a:bodyPr>
          <a:lstStyle/>
          <a:p>
            <a:endParaRPr>
              <a:solidFill>
                <a:schemeClr val="dk1"/>
              </a:solidFill>
              <a:latin typeface="Times New Roman"/>
              <a:ea typeface="Times New Roman"/>
              <a:cs typeface="Times New Roman"/>
              <a:sym typeface="Times New Roman"/>
            </a:endParaRPr>
          </a:p>
        </p:txBody>
      </p:sp>
      <p:sp>
        <p:nvSpPr>
          <p:cNvPr id="954" name="Google Shape;954;p19"/>
          <p:cNvSpPr/>
          <p:nvPr/>
        </p:nvSpPr>
        <p:spPr>
          <a:xfrm>
            <a:off x="8000466" y="3770467"/>
            <a:ext cx="251222" cy="288131"/>
          </a:xfrm>
          <a:custGeom>
            <a:avLst/>
            <a:gdLst/>
            <a:ahLst/>
            <a:cxnLst/>
            <a:rect l="l" t="t" r="r" b="b"/>
            <a:pathLst>
              <a:path w="211" h="242" extrusionOk="0">
                <a:moveTo>
                  <a:pt x="211" y="242"/>
                </a:moveTo>
                <a:lnTo>
                  <a:pt x="211" y="0"/>
                </a:lnTo>
                <a:lnTo>
                  <a:pt x="0" y="0"/>
                </a:lnTo>
                <a:lnTo>
                  <a:pt x="0" y="242"/>
                </a:lnTo>
                <a:lnTo>
                  <a:pt x="211" y="242"/>
                </a:lnTo>
                <a:close/>
              </a:path>
            </a:pathLst>
          </a:custGeom>
          <a:solidFill>
            <a:srgbClr val="CCFFFF"/>
          </a:solidFill>
          <a:ln>
            <a:noFill/>
          </a:ln>
        </p:spPr>
        <p:txBody>
          <a:bodyPr spcFirstLastPara="1" wrap="square" lIns="91425" tIns="45700" rIns="91425" bIns="45700" anchor="t" anchorCtr="0">
            <a:noAutofit/>
          </a:bodyPr>
          <a:lstStyle/>
          <a:p>
            <a:endParaRPr>
              <a:solidFill>
                <a:schemeClr val="dk1"/>
              </a:solidFill>
              <a:latin typeface="Times New Roman"/>
              <a:ea typeface="Times New Roman"/>
              <a:cs typeface="Times New Roman"/>
              <a:sym typeface="Times New Roman"/>
            </a:endParaRPr>
          </a:p>
        </p:txBody>
      </p:sp>
      <p:sp>
        <p:nvSpPr>
          <p:cNvPr id="955" name="Google Shape;955;p19"/>
          <p:cNvSpPr/>
          <p:nvPr/>
        </p:nvSpPr>
        <p:spPr>
          <a:xfrm>
            <a:off x="8000466" y="4165753"/>
            <a:ext cx="251222" cy="292894"/>
          </a:xfrm>
          <a:custGeom>
            <a:avLst/>
            <a:gdLst/>
            <a:ahLst/>
            <a:cxnLst/>
            <a:rect l="l" t="t" r="r" b="b"/>
            <a:pathLst>
              <a:path w="211" h="246" extrusionOk="0">
                <a:moveTo>
                  <a:pt x="211" y="242"/>
                </a:moveTo>
                <a:lnTo>
                  <a:pt x="211" y="0"/>
                </a:lnTo>
                <a:lnTo>
                  <a:pt x="0" y="0"/>
                </a:lnTo>
                <a:lnTo>
                  <a:pt x="0" y="246"/>
                </a:lnTo>
                <a:lnTo>
                  <a:pt x="211" y="246"/>
                </a:lnTo>
                <a:lnTo>
                  <a:pt x="211" y="242"/>
                </a:lnTo>
                <a:close/>
              </a:path>
            </a:pathLst>
          </a:custGeom>
          <a:solidFill>
            <a:srgbClr val="CCFFFF"/>
          </a:solidFill>
          <a:ln>
            <a:noFill/>
          </a:ln>
        </p:spPr>
        <p:txBody>
          <a:bodyPr spcFirstLastPara="1" wrap="square" lIns="91425" tIns="45700" rIns="91425" bIns="45700" anchor="t" anchorCtr="0">
            <a:noAutofit/>
          </a:bodyPr>
          <a:lstStyle/>
          <a:p>
            <a:endParaRPr>
              <a:solidFill>
                <a:schemeClr val="dk1"/>
              </a:solidFill>
              <a:latin typeface="Times New Roman"/>
              <a:ea typeface="Times New Roman"/>
              <a:cs typeface="Times New Roman"/>
              <a:sym typeface="Times New Roman"/>
            </a:endParaRPr>
          </a:p>
        </p:txBody>
      </p:sp>
      <p:sp>
        <p:nvSpPr>
          <p:cNvPr id="956" name="Google Shape;956;p19"/>
          <p:cNvSpPr/>
          <p:nvPr/>
        </p:nvSpPr>
        <p:spPr>
          <a:xfrm>
            <a:off x="8000466" y="4561042"/>
            <a:ext cx="251222" cy="288131"/>
          </a:xfrm>
          <a:custGeom>
            <a:avLst/>
            <a:gdLst/>
            <a:ahLst/>
            <a:cxnLst/>
            <a:rect l="l" t="t" r="r" b="b"/>
            <a:pathLst>
              <a:path w="211" h="242" extrusionOk="0">
                <a:moveTo>
                  <a:pt x="211" y="242"/>
                </a:moveTo>
                <a:lnTo>
                  <a:pt x="211" y="0"/>
                </a:lnTo>
                <a:lnTo>
                  <a:pt x="0" y="0"/>
                </a:lnTo>
                <a:lnTo>
                  <a:pt x="0" y="242"/>
                </a:lnTo>
                <a:lnTo>
                  <a:pt x="211" y="242"/>
                </a:lnTo>
                <a:close/>
              </a:path>
            </a:pathLst>
          </a:custGeom>
          <a:solidFill>
            <a:srgbClr val="CCFFFF"/>
          </a:solidFill>
          <a:ln>
            <a:noFill/>
          </a:ln>
        </p:spPr>
        <p:txBody>
          <a:bodyPr spcFirstLastPara="1" wrap="square" lIns="91425" tIns="45700" rIns="91425" bIns="45700" anchor="t" anchorCtr="0">
            <a:noAutofit/>
          </a:bodyPr>
          <a:lstStyle/>
          <a:p>
            <a:endParaRPr>
              <a:solidFill>
                <a:schemeClr val="dk1"/>
              </a:solidFill>
              <a:latin typeface="Times New Roman"/>
              <a:ea typeface="Times New Roman"/>
              <a:cs typeface="Times New Roman"/>
              <a:sym typeface="Times New Roman"/>
            </a:endParaRPr>
          </a:p>
        </p:txBody>
      </p:sp>
      <p:sp>
        <p:nvSpPr>
          <p:cNvPr id="957" name="Google Shape;957;p19"/>
          <p:cNvSpPr/>
          <p:nvPr/>
        </p:nvSpPr>
        <p:spPr>
          <a:xfrm>
            <a:off x="8000466" y="4955137"/>
            <a:ext cx="251222" cy="289322"/>
          </a:xfrm>
          <a:custGeom>
            <a:avLst/>
            <a:gdLst/>
            <a:ahLst/>
            <a:cxnLst/>
            <a:rect l="l" t="t" r="r" b="b"/>
            <a:pathLst>
              <a:path w="211" h="243" extrusionOk="0">
                <a:moveTo>
                  <a:pt x="211" y="243"/>
                </a:moveTo>
                <a:lnTo>
                  <a:pt x="211" y="0"/>
                </a:lnTo>
                <a:lnTo>
                  <a:pt x="0" y="0"/>
                </a:lnTo>
                <a:lnTo>
                  <a:pt x="0" y="243"/>
                </a:lnTo>
                <a:lnTo>
                  <a:pt x="211" y="243"/>
                </a:lnTo>
                <a:close/>
              </a:path>
            </a:pathLst>
          </a:custGeom>
          <a:solidFill>
            <a:srgbClr val="CCFFFF"/>
          </a:solidFill>
          <a:ln>
            <a:noFill/>
          </a:ln>
        </p:spPr>
        <p:txBody>
          <a:bodyPr spcFirstLastPara="1" wrap="square" lIns="91425" tIns="45700" rIns="91425" bIns="45700" anchor="t" anchorCtr="0">
            <a:noAutofit/>
          </a:bodyPr>
          <a:lstStyle/>
          <a:p>
            <a:endParaRPr>
              <a:solidFill>
                <a:schemeClr val="dk1"/>
              </a:solidFill>
              <a:latin typeface="Times New Roman"/>
              <a:ea typeface="Times New Roman"/>
              <a:cs typeface="Times New Roman"/>
              <a:sym typeface="Times New Roman"/>
            </a:endParaRPr>
          </a:p>
        </p:txBody>
      </p:sp>
      <p:sp>
        <p:nvSpPr>
          <p:cNvPr id="958" name="Google Shape;958;p19"/>
          <p:cNvSpPr/>
          <p:nvPr/>
        </p:nvSpPr>
        <p:spPr>
          <a:xfrm>
            <a:off x="7051537" y="5442104"/>
            <a:ext cx="1200150" cy="288131"/>
          </a:xfrm>
          <a:custGeom>
            <a:avLst/>
            <a:gdLst/>
            <a:ahLst/>
            <a:cxnLst/>
            <a:rect l="l" t="t" r="r" b="b"/>
            <a:pathLst>
              <a:path w="1008" h="242" extrusionOk="0">
                <a:moveTo>
                  <a:pt x="1008" y="242"/>
                </a:moveTo>
                <a:lnTo>
                  <a:pt x="1008" y="0"/>
                </a:lnTo>
                <a:lnTo>
                  <a:pt x="0" y="0"/>
                </a:lnTo>
                <a:lnTo>
                  <a:pt x="0" y="242"/>
                </a:lnTo>
                <a:lnTo>
                  <a:pt x="1008" y="242"/>
                </a:lnTo>
                <a:close/>
              </a:path>
            </a:pathLst>
          </a:custGeom>
          <a:solidFill>
            <a:srgbClr val="CCFFFF"/>
          </a:solidFill>
          <a:ln>
            <a:noFill/>
          </a:ln>
        </p:spPr>
        <p:txBody>
          <a:bodyPr spcFirstLastPara="1" wrap="square" lIns="91425" tIns="45700" rIns="91425" bIns="45700" anchor="t" anchorCtr="0">
            <a:noAutofit/>
          </a:bodyPr>
          <a:lstStyle/>
          <a:p>
            <a:endParaRPr>
              <a:solidFill>
                <a:schemeClr val="dk1"/>
              </a:solidFill>
              <a:latin typeface="Times New Roman"/>
              <a:ea typeface="Times New Roman"/>
              <a:cs typeface="Times New Roman"/>
              <a:sym typeface="Times New Roman"/>
            </a:endParaRPr>
          </a:p>
        </p:txBody>
      </p:sp>
      <p:sp>
        <p:nvSpPr>
          <p:cNvPr id="959" name="Google Shape;959;p19"/>
          <p:cNvSpPr/>
          <p:nvPr/>
        </p:nvSpPr>
        <p:spPr>
          <a:xfrm>
            <a:off x="7051537" y="5442104"/>
            <a:ext cx="1200150" cy="288131"/>
          </a:xfrm>
          <a:custGeom>
            <a:avLst/>
            <a:gdLst/>
            <a:ahLst/>
            <a:cxnLst/>
            <a:rect l="l" t="t" r="r" b="b"/>
            <a:pathLst>
              <a:path w="1008" h="242" extrusionOk="0">
                <a:moveTo>
                  <a:pt x="1008" y="242"/>
                </a:moveTo>
                <a:lnTo>
                  <a:pt x="1008" y="0"/>
                </a:lnTo>
                <a:lnTo>
                  <a:pt x="0" y="0"/>
                </a:lnTo>
                <a:lnTo>
                  <a:pt x="0" y="242"/>
                </a:lnTo>
                <a:lnTo>
                  <a:pt x="1008" y="242"/>
                </a:lnTo>
              </a:path>
            </a:pathLst>
          </a:custGeom>
          <a:noFill/>
          <a:ln w="14275" cap="flat" cmpd="sng">
            <a:solidFill>
              <a:srgbClr val="000000"/>
            </a:solidFill>
            <a:prstDash val="solid"/>
            <a:round/>
            <a:headEnd type="none" w="med" len="med"/>
            <a:tailEnd type="none" w="med" len="med"/>
          </a:ln>
        </p:spPr>
        <p:txBody>
          <a:bodyPr spcFirstLastPara="1" wrap="square" lIns="91425" tIns="45700" rIns="91425" bIns="45700" anchor="t" anchorCtr="0">
            <a:noAutofit/>
          </a:bodyPr>
          <a:lstStyle/>
          <a:p>
            <a:endParaRPr>
              <a:solidFill>
                <a:schemeClr val="dk1"/>
              </a:solidFill>
              <a:latin typeface="Times New Roman"/>
              <a:ea typeface="Times New Roman"/>
              <a:cs typeface="Times New Roman"/>
              <a:sym typeface="Times New Roman"/>
            </a:endParaRPr>
          </a:p>
        </p:txBody>
      </p:sp>
      <p:sp>
        <p:nvSpPr>
          <p:cNvPr id="960" name="Google Shape;960;p19"/>
          <p:cNvSpPr/>
          <p:nvPr/>
        </p:nvSpPr>
        <p:spPr>
          <a:xfrm>
            <a:off x="7158693" y="3802612"/>
            <a:ext cx="666144" cy="219291"/>
          </a:xfrm>
          <a:prstGeom prst="rect">
            <a:avLst/>
          </a:prstGeom>
          <a:noFill/>
          <a:ln>
            <a:noFill/>
          </a:ln>
        </p:spPr>
        <p:txBody>
          <a:bodyPr spcFirstLastPara="1" wrap="square" lIns="0" tIns="0" rIns="0" bIns="0" anchor="t" anchorCtr="0">
            <a:spAutoFit/>
          </a:bodyPr>
          <a:lstStyle/>
          <a:p>
            <a:pPr>
              <a:buClr>
                <a:srgbClr val="000000"/>
              </a:buClr>
              <a:buSzPts val="1425"/>
            </a:pPr>
            <a:r>
              <a:rPr lang="en-US" sz="1425">
                <a:solidFill>
                  <a:srgbClr val="000000"/>
                </a:solidFill>
                <a:latin typeface="Arial"/>
                <a:ea typeface="Arial"/>
                <a:cs typeface="Arial"/>
                <a:sym typeface="Arial"/>
              </a:rPr>
              <a:t>1011110</a:t>
            </a:r>
            <a:endParaRPr>
              <a:solidFill>
                <a:schemeClr val="dk1"/>
              </a:solidFill>
              <a:latin typeface="Times New Roman"/>
              <a:ea typeface="Times New Roman"/>
              <a:cs typeface="Times New Roman"/>
              <a:sym typeface="Times New Roman"/>
            </a:endParaRPr>
          </a:p>
        </p:txBody>
      </p:sp>
      <p:sp>
        <p:nvSpPr>
          <p:cNvPr id="961" name="Google Shape;961;p19"/>
          <p:cNvSpPr/>
          <p:nvPr/>
        </p:nvSpPr>
        <p:spPr>
          <a:xfrm>
            <a:off x="8081427" y="3802612"/>
            <a:ext cx="100990" cy="219291"/>
          </a:xfrm>
          <a:prstGeom prst="rect">
            <a:avLst/>
          </a:prstGeom>
          <a:noFill/>
          <a:ln>
            <a:noFill/>
          </a:ln>
        </p:spPr>
        <p:txBody>
          <a:bodyPr spcFirstLastPara="1" wrap="square" lIns="0" tIns="0" rIns="0" bIns="0" anchor="t" anchorCtr="0">
            <a:spAutoFit/>
          </a:bodyPr>
          <a:lstStyle/>
          <a:p>
            <a:pPr>
              <a:buClr>
                <a:srgbClr val="000000"/>
              </a:buClr>
              <a:buSzPts val="1425"/>
            </a:pPr>
            <a:r>
              <a:rPr lang="en-US" sz="1425">
                <a:solidFill>
                  <a:srgbClr val="000000"/>
                </a:solidFill>
                <a:latin typeface="Arial"/>
                <a:ea typeface="Arial"/>
                <a:cs typeface="Arial"/>
                <a:sym typeface="Arial"/>
              </a:rPr>
              <a:t>1</a:t>
            </a:r>
            <a:endParaRPr>
              <a:solidFill>
                <a:schemeClr val="dk1"/>
              </a:solidFill>
              <a:latin typeface="Times New Roman"/>
              <a:ea typeface="Times New Roman"/>
              <a:cs typeface="Times New Roman"/>
              <a:sym typeface="Times New Roman"/>
            </a:endParaRPr>
          </a:p>
        </p:txBody>
      </p:sp>
      <p:sp>
        <p:nvSpPr>
          <p:cNvPr id="962" name="Google Shape;962;p19"/>
          <p:cNvSpPr/>
          <p:nvPr/>
        </p:nvSpPr>
        <p:spPr>
          <a:xfrm>
            <a:off x="7051537" y="3770467"/>
            <a:ext cx="1200150" cy="288131"/>
          </a:xfrm>
          <a:custGeom>
            <a:avLst/>
            <a:gdLst/>
            <a:ahLst/>
            <a:cxnLst/>
            <a:rect l="l" t="t" r="r" b="b"/>
            <a:pathLst>
              <a:path w="1008" h="242" extrusionOk="0">
                <a:moveTo>
                  <a:pt x="1008" y="242"/>
                </a:moveTo>
                <a:lnTo>
                  <a:pt x="1008" y="0"/>
                </a:lnTo>
                <a:lnTo>
                  <a:pt x="0" y="0"/>
                </a:lnTo>
                <a:lnTo>
                  <a:pt x="0" y="242"/>
                </a:lnTo>
                <a:lnTo>
                  <a:pt x="1008" y="242"/>
                </a:lnTo>
              </a:path>
            </a:pathLst>
          </a:custGeom>
          <a:noFill/>
          <a:ln w="14275" cap="flat" cmpd="sng">
            <a:solidFill>
              <a:srgbClr val="000000"/>
            </a:solidFill>
            <a:prstDash val="solid"/>
            <a:round/>
            <a:headEnd type="none" w="med" len="med"/>
            <a:tailEnd type="none" w="med" len="med"/>
          </a:ln>
        </p:spPr>
        <p:txBody>
          <a:bodyPr spcFirstLastPara="1" wrap="square" lIns="91425" tIns="45700" rIns="91425" bIns="45700" anchor="t" anchorCtr="0">
            <a:noAutofit/>
          </a:bodyPr>
          <a:lstStyle/>
          <a:p>
            <a:endParaRPr>
              <a:solidFill>
                <a:schemeClr val="dk1"/>
              </a:solidFill>
              <a:latin typeface="Times New Roman"/>
              <a:ea typeface="Times New Roman"/>
              <a:cs typeface="Times New Roman"/>
              <a:sym typeface="Times New Roman"/>
            </a:endParaRPr>
          </a:p>
        </p:txBody>
      </p:sp>
      <p:cxnSp>
        <p:nvCxnSpPr>
          <p:cNvPr id="963" name="Google Shape;963;p19"/>
          <p:cNvCxnSpPr/>
          <p:nvPr/>
        </p:nvCxnSpPr>
        <p:spPr>
          <a:xfrm>
            <a:off x="7995703" y="3770467"/>
            <a:ext cx="4763" cy="288131"/>
          </a:xfrm>
          <a:prstGeom prst="straightConnector1">
            <a:avLst/>
          </a:prstGeom>
          <a:noFill/>
          <a:ln w="14275" cap="flat" cmpd="sng">
            <a:solidFill>
              <a:srgbClr val="000000"/>
            </a:solidFill>
            <a:prstDash val="solid"/>
            <a:round/>
            <a:headEnd type="none" w="med" len="med"/>
            <a:tailEnd type="none" w="med" len="med"/>
          </a:ln>
        </p:spPr>
      </p:cxnSp>
      <p:sp>
        <p:nvSpPr>
          <p:cNvPr id="964" name="Google Shape;964;p19"/>
          <p:cNvSpPr/>
          <p:nvPr/>
        </p:nvSpPr>
        <p:spPr>
          <a:xfrm>
            <a:off x="7158694" y="3407325"/>
            <a:ext cx="679738" cy="219291"/>
          </a:xfrm>
          <a:prstGeom prst="rect">
            <a:avLst/>
          </a:prstGeom>
          <a:noFill/>
          <a:ln>
            <a:noFill/>
          </a:ln>
        </p:spPr>
        <p:txBody>
          <a:bodyPr spcFirstLastPara="1" wrap="square" lIns="0" tIns="0" rIns="0" bIns="0" anchor="t" anchorCtr="0">
            <a:spAutoFit/>
          </a:bodyPr>
          <a:lstStyle/>
          <a:p>
            <a:pPr>
              <a:buClr>
                <a:srgbClr val="000000"/>
              </a:buClr>
              <a:buSzPts val="1425"/>
            </a:pPr>
            <a:r>
              <a:rPr lang="en-US" sz="1425">
                <a:solidFill>
                  <a:srgbClr val="000000"/>
                </a:solidFill>
                <a:latin typeface="Arial"/>
                <a:ea typeface="Arial"/>
                <a:cs typeface="Arial"/>
                <a:sym typeface="Arial"/>
              </a:rPr>
              <a:t>110</a:t>
            </a:r>
            <a:r>
              <a:rPr lang="en-US" sz="1425">
                <a:solidFill>
                  <a:srgbClr val="FF0000"/>
                </a:solidFill>
                <a:latin typeface="Arial"/>
                <a:ea typeface="Arial"/>
                <a:cs typeface="Arial"/>
                <a:sym typeface="Arial"/>
              </a:rPr>
              <a:t>0</a:t>
            </a:r>
            <a:r>
              <a:rPr lang="en-US" sz="1425">
                <a:solidFill>
                  <a:srgbClr val="000000"/>
                </a:solidFill>
                <a:latin typeface="Arial"/>
                <a:ea typeface="Arial"/>
                <a:cs typeface="Arial"/>
                <a:sym typeface="Arial"/>
              </a:rPr>
              <a:t>0</a:t>
            </a:r>
            <a:r>
              <a:rPr lang="en-US" sz="1425">
                <a:solidFill>
                  <a:srgbClr val="FF0000"/>
                </a:solidFill>
                <a:latin typeface="Arial"/>
                <a:ea typeface="Arial"/>
                <a:cs typeface="Arial"/>
                <a:sym typeface="Arial"/>
              </a:rPr>
              <a:t>1</a:t>
            </a:r>
            <a:r>
              <a:rPr lang="en-US" sz="1425">
                <a:solidFill>
                  <a:srgbClr val="000000"/>
                </a:solidFill>
                <a:latin typeface="Arial"/>
                <a:ea typeface="Arial"/>
                <a:cs typeface="Arial"/>
                <a:sym typeface="Arial"/>
              </a:rPr>
              <a:t>1</a:t>
            </a:r>
            <a:endParaRPr>
              <a:solidFill>
                <a:schemeClr val="dk1"/>
              </a:solidFill>
              <a:latin typeface="Times New Roman"/>
              <a:ea typeface="Times New Roman"/>
              <a:cs typeface="Times New Roman"/>
              <a:sym typeface="Times New Roman"/>
            </a:endParaRPr>
          </a:p>
        </p:txBody>
      </p:sp>
      <p:sp>
        <p:nvSpPr>
          <p:cNvPr id="965" name="Google Shape;965;p19"/>
          <p:cNvSpPr/>
          <p:nvPr/>
        </p:nvSpPr>
        <p:spPr>
          <a:xfrm>
            <a:off x="8081427" y="3407325"/>
            <a:ext cx="100990" cy="219291"/>
          </a:xfrm>
          <a:prstGeom prst="rect">
            <a:avLst/>
          </a:prstGeom>
          <a:noFill/>
          <a:ln>
            <a:noFill/>
          </a:ln>
        </p:spPr>
        <p:txBody>
          <a:bodyPr spcFirstLastPara="1" wrap="square" lIns="0" tIns="0" rIns="0" bIns="0" anchor="t" anchorCtr="0">
            <a:spAutoFit/>
          </a:bodyPr>
          <a:lstStyle/>
          <a:p>
            <a:pPr>
              <a:buClr>
                <a:srgbClr val="000000"/>
              </a:buClr>
              <a:buSzPts val="1425"/>
            </a:pPr>
            <a:r>
              <a:rPr lang="en-US" sz="1425">
                <a:solidFill>
                  <a:srgbClr val="000000"/>
                </a:solidFill>
                <a:latin typeface="Arial"/>
                <a:ea typeface="Arial"/>
                <a:cs typeface="Arial"/>
                <a:sym typeface="Arial"/>
              </a:rPr>
              <a:t>0</a:t>
            </a:r>
            <a:endParaRPr>
              <a:solidFill>
                <a:schemeClr val="dk1"/>
              </a:solidFill>
              <a:latin typeface="Times New Roman"/>
              <a:ea typeface="Times New Roman"/>
              <a:cs typeface="Times New Roman"/>
              <a:sym typeface="Times New Roman"/>
            </a:endParaRPr>
          </a:p>
        </p:txBody>
      </p:sp>
      <p:sp>
        <p:nvSpPr>
          <p:cNvPr id="966" name="Google Shape;966;p19"/>
          <p:cNvSpPr/>
          <p:nvPr/>
        </p:nvSpPr>
        <p:spPr>
          <a:xfrm>
            <a:off x="7051537" y="3375179"/>
            <a:ext cx="1200150" cy="288131"/>
          </a:xfrm>
          <a:custGeom>
            <a:avLst/>
            <a:gdLst/>
            <a:ahLst/>
            <a:cxnLst/>
            <a:rect l="l" t="t" r="r" b="b"/>
            <a:pathLst>
              <a:path w="1008" h="242" extrusionOk="0">
                <a:moveTo>
                  <a:pt x="1008" y="242"/>
                </a:moveTo>
                <a:lnTo>
                  <a:pt x="1008" y="0"/>
                </a:lnTo>
                <a:lnTo>
                  <a:pt x="0" y="0"/>
                </a:lnTo>
                <a:lnTo>
                  <a:pt x="0" y="242"/>
                </a:lnTo>
                <a:lnTo>
                  <a:pt x="1008" y="242"/>
                </a:lnTo>
              </a:path>
            </a:pathLst>
          </a:custGeom>
          <a:noFill/>
          <a:ln w="14275" cap="flat" cmpd="sng">
            <a:solidFill>
              <a:srgbClr val="000000"/>
            </a:solidFill>
            <a:prstDash val="solid"/>
            <a:round/>
            <a:headEnd type="none" w="med" len="med"/>
            <a:tailEnd type="none" w="med" len="med"/>
          </a:ln>
        </p:spPr>
        <p:txBody>
          <a:bodyPr spcFirstLastPara="1" wrap="square" lIns="91425" tIns="45700" rIns="91425" bIns="45700" anchor="t" anchorCtr="0">
            <a:noAutofit/>
          </a:bodyPr>
          <a:lstStyle/>
          <a:p>
            <a:endParaRPr>
              <a:solidFill>
                <a:schemeClr val="dk1"/>
              </a:solidFill>
              <a:latin typeface="Times New Roman"/>
              <a:ea typeface="Times New Roman"/>
              <a:cs typeface="Times New Roman"/>
              <a:sym typeface="Times New Roman"/>
            </a:endParaRPr>
          </a:p>
        </p:txBody>
      </p:sp>
      <p:cxnSp>
        <p:nvCxnSpPr>
          <p:cNvPr id="967" name="Google Shape;967;p19"/>
          <p:cNvCxnSpPr/>
          <p:nvPr/>
        </p:nvCxnSpPr>
        <p:spPr>
          <a:xfrm>
            <a:off x="7995703" y="3375179"/>
            <a:ext cx="4763" cy="288131"/>
          </a:xfrm>
          <a:prstGeom prst="straightConnector1">
            <a:avLst/>
          </a:prstGeom>
          <a:noFill/>
          <a:ln w="14275" cap="flat" cmpd="sng">
            <a:solidFill>
              <a:srgbClr val="000000"/>
            </a:solidFill>
            <a:prstDash val="solid"/>
            <a:round/>
            <a:headEnd type="none" w="med" len="med"/>
            <a:tailEnd type="none" w="med" len="med"/>
          </a:ln>
        </p:spPr>
      </p:cxnSp>
      <p:sp>
        <p:nvSpPr>
          <p:cNvPr id="968" name="Google Shape;968;p19"/>
          <p:cNvSpPr/>
          <p:nvPr/>
        </p:nvSpPr>
        <p:spPr>
          <a:xfrm>
            <a:off x="7158695" y="3012037"/>
            <a:ext cx="706925" cy="219291"/>
          </a:xfrm>
          <a:prstGeom prst="rect">
            <a:avLst/>
          </a:prstGeom>
          <a:noFill/>
          <a:ln>
            <a:noFill/>
          </a:ln>
        </p:spPr>
        <p:txBody>
          <a:bodyPr spcFirstLastPara="1" wrap="square" lIns="0" tIns="0" rIns="0" bIns="0" anchor="t" anchorCtr="0">
            <a:spAutoFit/>
          </a:bodyPr>
          <a:lstStyle/>
          <a:p>
            <a:pPr>
              <a:buClr>
                <a:srgbClr val="000000"/>
              </a:buClr>
              <a:buSzPts val="1425"/>
            </a:pPr>
            <a:r>
              <a:rPr lang="en-US" sz="1425">
                <a:solidFill>
                  <a:srgbClr val="000000"/>
                </a:solidFill>
                <a:latin typeface="Arial"/>
                <a:ea typeface="Arial"/>
                <a:cs typeface="Arial"/>
                <a:sym typeface="Arial"/>
              </a:rPr>
              <a:t>0101001</a:t>
            </a:r>
            <a:endParaRPr>
              <a:solidFill>
                <a:schemeClr val="dk1"/>
              </a:solidFill>
              <a:latin typeface="Times New Roman"/>
              <a:ea typeface="Times New Roman"/>
              <a:cs typeface="Times New Roman"/>
              <a:sym typeface="Times New Roman"/>
            </a:endParaRPr>
          </a:p>
        </p:txBody>
      </p:sp>
      <p:sp>
        <p:nvSpPr>
          <p:cNvPr id="969" name="Google Shape;969;p19"/>
          <p:cNvSpPr/>
          <p:nvPr/>
        </p:nvSpPr>
        <p:spPr>
          <a:xfrm>
            <a:off x="8081427" y="3017991"/>
            <a:ext cx="100990" cy="219291"/>
          </a:xfrm>
          <a:prstGeom prst="rect">
            <a:avLst/>
          </a:prstGeom>
          <a:noFill/>
          <a:ln>
            <a:noFill/>
          </a:ln>
        </p:spPr>
        <p:txBody>
          <a:bodyPr spcFirstLastPara="1" wrap="square" lIns="0" tIns="0" rIns="0" bIns="0" anchor="t" anchorCtr="0">
            <a:spAutoFit/>
          </a:bodyPr>
          <a:lstStyle/>
          <a:p>
            <a:pPr>
              <a:buClr>
                <a:srgbClr val="000000"/>
              </a:buClr>
              <a:buSzPts val="1425"/>
            </a:pPr>
            <a:r>
              <a:rPr lang="en-US" sz="1425">
                <a:solidFill>
                  <a:srgbClr val="000000"/>
                </a:solidFill>
                <a:latin typeface="Arial"/>
                <a:ea typeface="Arial"/>
                <a:cs typeface="Arial"/>
                <a:sym typeface="Arial"/>
              </a:rPr>
              <a:t>1</a:t>
            </a:r>
            <a:endParaRPr>
              <a:solidFill>
                <a:schemeClr val="dk1"/>
              </a:solidFill>
              <a:latin typeface="Times New Roman"/>
              <a:ea typeface="Times New Roman"/>
              <a:cs typeface="Times New Roman"/>
              <a:sym typeface="Times New Roman"/>
            </a:endParaRPr>
          </a:p>
        </p:txBody>
      </p:sp>
      <p:sp>
        <p:nvSpPr>
          <p:cNvPr id="970" name="Google Shape;970;p19"/>
          <p:cNvSpPr/>
          <p:nvPr/>
        </p:nvSpPr>
        <p:spPr>
          <a:xfrm>
            <a:off x="7051537" y="2979889"/>
            <a:ext cx="1200150" cy="294084"/>
          </a:xfrm>
          <a:custGeom>
            <a:avLst/>
            <a:gdLst/>
            <a:ahLst/>
            <a:cxnLst/>
            <a:rect l="l" t="t" r="r" b="b"/>
            <a:pathLst>
              <a:path w="1008" h="247" extrusionOk="0">
                <a:moveTo>
                  <a:pt x="1008" y="242"/>
                </a:moveTo>
                <a:lnTo>
                  <a:pt x="1008" y="0"/>
                </a:lnTo>
                <a:lnTo>
                  <a:pt x="0" y="0"/>
                </a:lnTo>
                <a:lnTo>
                  <a:pt x="0" y="247"/>
                </a:lnTo>
                <a:lnTo>
                  <a:pt x="1008" y="247"/>
                </a:lnTo>
              </a:path>
            </a:pathLst>
          </a:custGeom>
          <a:noFill/>
          <a:ln w="14275" cap="flat" cmpd="sng">
            <a:solidFill>
              <a:srgbClr val="000000"/>
            </a:solidFill>
            <a:prstDash val="solid"/>
            <a:round/>
            <a:headEnd type="none" w="med" len="med"/>
            <a:tailEnd type="none" w="med" len="med"/>
          </a:ln>
        </p:spPr>
        <p:txBody>
          <a:bodyPr spcFirstLastPara="1" wrap="square" lIns="91425" tIns="45700" rIns="91425" bIns="45700" anchor="t" anchorCtr="0">
            <a:noAutofit/>
          </a:bodyPr>
          <a:lstStyle/>
          <a:p>
            <a:endParaRPr>
              <a:solidFill>
                <a:schemeClr val="dk1"/>
              </a:solidFill>
              <a:latin typeface="Times New Roman"/>
              <a:ea typeface="Times New Roman"/>
              <a:cs typeface="Times New Roman"/>
              <a:sym typeface="Times New Roman"/>
            </a:endParaRPr>
          </a:p>
        </p:txBody>
      </p:sp>
      <p:cxnSp>
        <p:nvCxnSpPr>
          <p:cNvPr id="971" name="Google Shape;971;p19"/>
          <p:cNvCxnSpPr/>
          <p:nvPr/>
        </p:nvCxnSpPr>
        <p:spPr>
          <a:xfrm>
            <a:off x="7995703" y="2985843"/>
            <a:ext cx="4763" cy="282179"/>
          </a:xfrm>
          <a:prstGeom prst="straightConnector1">
            <a:avLst/>
          </a:prstGeom>
          <a:noFill/>
          <a:ln w="14275" cap="flat" cmpd="sng">
            <a:solidFill>
              <a:srgbClr val="000000"/>
            </a:solidFill>
            <a:prstDash val="solid"/>
            <a:round/>
            <a:headEnd type="none" w="med" len="med"/>
            <a:tailEnd type="none" w="med" len="med"/>
          </a:ln>
        </p:spPr>
      </p:cxnSp>
      <p:sp>
        <p:nvSpPr>
          <p:cNvPr id="972" name="Google Shape;972;p19"/>
          <p:cNvSpPr/>
          <p:nvPr/>
        </p:nvSpPr>
        <p:spPr>
          <a:xfrm>
            <a:off x="7158695" y="4987285"/>
            <a:ext cx="652551" cy="219291"/>
          </a:xfrm>
          <a:prstGeom prst="rect">
            <a:avLst/>
          </a:prstGeom>
          <a:noFill/>
          <a:ln>
            <a:noFill/>
          </a:ln>
        </p:spPr>
        <p:txBody>
          <a:bodyPr spcFirstLastPara="1" wrap="square" lIns="0" tIns="0" rIns="0" bIns="0" anchor="t" anchorCtr="0">
            <a:spAutoFit/>
          </a:bodyPr>
          <a:lstStyle/>
          <a:p>
            <a:pPr>
              <a:buClr>
                <a:srgbClr val="000000"/>
              </a:buClr>
              <a:buSzPts val="1425"/>
            </a:pPr>
            <a:r>
              <a:rPr lang="en-US" sz="1425">
                <a:solidFill>
                  <a:srgbClr val="000000"/>
                </a:solidFill>
                <a:latin typeface="Arial"/>
                <a:ea typeface="Arial"/>
                <a:cs typeface="Arial"/>
                <a:sym typeface="Arial"/>
              </a:rPr>
              <a:t>1011111</a:t>
            </a:r>
            <a:endParaRPr>
              <a:solidFill>
                <a:schemeClr val="dk1"/>
              </a:solidFill>
              <a:latin typeface="Times New Roman"/>
              <a:ea typeface="Times New Roman"/>
              <a:cs typeface="Times New Roman"/>
              <a:sym typeface="Times New Roman"/>
            </a:endParaRPr>
          </a:p>
        </p:txBody>
      </p:sp>
      <p:sp>
        <p:nvSpPr>
          <p:cNvPr id="973" name="Google Shape;973;p19"/>
          <p:cNvSpPr/>
          <p:nvPr/>
        </p:nvSpPr>
        <p:spPr>
          <a:xfrm>
            <a:off x="8081427" y="4987285"/>
            <a:ext cx="100990" cy="219291"/>
          </a:xfrm>
          <a:prstGeom prst="rect">
            <a:avLst/>
          </a:prstGeom>
          <a:noFill/>
          <a:ln>
            <a:noFill/>
          </a:ln>
        </p:spPr>
        <p:txBody>
          <a:bodyPr spcFirstLastPara="1" wrap="square" lIns="0" tIns="0" rIns="0" bIns="0" anchor="t" anchorCtr="0">
            <a:spAutoFit/>
          </a:bodyPr>
          <a:lstStyle/>
          <a:p>
            <a:pPr>
              <a:buClr>
                <a:srgbClr val="000000"/>
              </a:buClr>
              <a:buSzPts val="1425"/>
            </a:pPr>
            <a:r>
              <a:rPr lang="en-US" sz="1425">
                <a:solidFill>
                  <a:srgbClr val="000000"/>
                </a:solidFill>
                <a:latin typeface="Arial"/>
                <a:ea typeface="Arial"/>
                <a:cs typeface="Arial"/>
                <a:sym typeface="Arial"/>
              </a:rPr>
              <a:t>0</a:t>
            </a:r>
            <a:endParaRPr>
              <a:solidFill>
                <a:schemeClr val="dk1"/>
              </a:solidFill>
              <a:latin typeface="Times New Roman"/>
              <a:ea typeface="Times New Roman"/>
              <a:cs typeface="Times New Roman"/>
              <a:sym typeface="Times New Roman"/>
            </a:endParaRPr>
          </a:p>
        </p:txBody>
      </p:sp>
      <p:sp>
        <p:nvSpPr>
          <p:cNvPr id="974" name="Google Shape;974;p19"/>
          <p:cNvSpPr/>
          <p:nvPr/>
        </p:nvSpPr>
        <p:spPr>
          <a:xfrm>
            <a:off x="7051537" y="4955137"/>
            <a:ext cx="1200150" cy="289322"/>
          </a:xfrm>
          <a:custGeom>
            <a:avLst/>
            <a:gdLst/>
            <a:ahLst/>
            <a:cxnLst/>
            <a:rect l="l" t="t" r="r" b="b"/>
            <a:pathLst>
              <a:path w="1008" h="243" extrusionOk="0">
                <a:moveTo>
                  <a:pt x="1008" y="243"/>
                </a:moveTo>
                <a:lnTo>
                  <a:pt x="1008" y="0"/>
                </a:lnTo>
                <a:lnTo>
                  <a:pt x="0" y="0"/>
                </a:lnTo>
                <a:lnTo>
                  <a:pt x="0" y="243"/>
                </a:lnTo>
                <a:lnTo>
                  <a:pt x="1008" y="243"/>
                </a:lnTo>
              </a:path>
            </a:pathLst>
          </a:custGeom>
          <a:noFill/>
          <a:ln w="14275" cap="flat" cmpd="sng">
            <a:solidFill>
              <a:srgbClr val="000000"/>
            </a:solidFill>
            <a:prstDash val="solid"/>
            <a:round/>
            <a:headEnd type="none" w="med" len="med"/>
            <a:tailEnd type="none" w="med" len="med"/>
          </a:ln>
        </p:spPr>
        <p:txBody>
          <a:bodyPr spcFirstLastPara="1" wrap="square" lIns="91425" tIns="45700" rIns="91425" bIns="45700" anchor="t" anchorCtr="0">
            <a:noAutofit/>
          </a:bodyPr>
          <a:lstStyle/>
          <a:p>
            <a:endParaRPr>
              <a:solidFill>
                <a:schemeClr val="dk1"/>
              </a:solidFill>
              <a:latin typeface="Times New Roman"/>
              <a:ea typeface="Times New Roman"/>
              <a:cs typeface="Times New Roman"/>
              <a:sym typeface="Times New Roman"/>
            </a:endParaRPr>
          </a:p>
        </p:txBody>
      </p:sp>
      <p:cxnSp>
        <p:nvCxnSpPr>
          <p:cNvPr id="975" name="Google Shape;975;p19"/>
          <p:cNvCxnSpPr/>
          <p:nvPr/>
        </p:nvCxnSpPr>
        <p:spPr>
          <a:xfrm>
            <a:off x="7995703" y="4955137"/>
            <a:ext cx="4763" cy="289322"/>
          </a:xfrm>
          <a:prstGeom prst="straightConnector1">
            <a:avLst/>
          </a:prstGeom>
          <a:noFill/>
          <a:ln w="14275" cap="flat" cmpd="sng">
            <a:solidFill>
              <a:srgbClr val="000000"/>
            </a:solidFill>
            <a:prstDash val="solid"/>
            <a:round/>
            <a:headEnd type="none" w="med" len="med"/>
            <a:tailEnd type="none" w="med" len="med"/>
          </a:ln>
        </p:spPr>
      </p:cxnSp>
      <p:sp>
        <p:nvSpPr>
          <p:cNvPr id="976" name="Google Shape;976;p19"/>
          <p:cNvSpPr/>
          <p:nvPr/>
        </p:nvSpPr>
        <p:spPr>
          <a:xfrm>
            <a:off x="7158695" y="4593187"/>
            <a:ext cx="693331" cy="219291"/>
          </a:xfrm>
          <a:prstGeom prst="rect">
            <a:avLst/>
          </a:prstGeom>
          <a:noFill/>
          <a:ln>
            <a:noFill/>
          </a:ln>
        </p:spPr>
        <p:txBody>
          <a:bodyPr spcFirstLastPara="1" wrap="square" lIns="0" tIns="0" rIns="0" bIns="0" anchor="t" anchorCtr="0">
            <a:spAutoFit/>
          </a:bodyPr>
          <a:lstStyle/>
          <a:p>
            <a:pPr>
              <a:buClr>
                <a:srgbClr val="000000"/>
              </a:buClr>
              <a:buSzPts val="1425"/>
            </a:pPr>
            <a:r>
              <a:rPr lang="en-US" sz="1425">
                <a:solidFill>
                  <a:srgbClr val="000000"/>
                </a:solidFill>
                <a:latin typeface="Arial"/>
                <a:ea typeface="Arial"/>
                <a:cs typeface="Arial"/>
                <a:sym typeface="Arial"/>
              </a:rPr>
              <a:t>0110100</a:t>
            </a:r>
            <a:endParaRPr>
              <a:solidFill>
                <a:schemeClr val="dk1"/>
              </a:solidFill>
              <a:latin typeface="Times New Roman"/>
              <a:ea typeface="Times New Roman"/>
              <a:cs typeface="Times New Roman"/>
              <a:sym typeface="Times New Roman"/>
            </a:endParaRPr>
          </a:p>
        </p:txBody>
      </p:sp>
      <p:sp>
        <p:nvSpPr>
          <p:cNvPr id="977" name="Google Shape;977;p19"/>
          <p:cNvSpPr/>
          <p:nvPr/>
        </p:nvSpPr>
        <p:spPr>
          <a:xfrm>
            <a:off x="8081427" y="4593187"/>
            <a:ext cx="100990" cy="219291"/>
          </a:xfrm>
          <a:prstGeom prst="rect">
            <a:avLst/>
          </a:prstGeom>
          <a:noFill/>
          <a:ln>
            <a:noFill/>
          </a:ln>
        </p:spPr>
        <p:txBody>
          <a:bodyPr spcFirstLastPara="1" wrap="square" lIns="0" tIns="0" rIns="0" bIns="0" anchor="t" anchorCtr="0">
            <a:spAutoFit/>
          </a:bodyPr>
          <a:lstStyle/>
          <a:p>
            <a:pPr>
              <a:buClr>
                <a:srgbClr val="000000"/>
              </a:buClr>
              <a:buSzPts val="1425"/>
            </a:pPr>
            <a:r>
              <a:rPr lang="en-US" sz="1425">
                <a:solidFill>
                  <a:srgbClr val="000000"/>
                </a:solidFill>
                <a:latin typeface="Arial"/>
                <a:ea typeface="Arial"/>
                <a:cs typeface="Arial"/>
                <a:sym typeface="Arial"/>
              </a:rPr>
              <a:t>1</a:t>
            </a:r>
            <a:endParaRPr>
              <a:solidFill>
                <a:schemeClr val="dk1"/>
              </a:solidFill>
              <a:latin typeface="Times New Roman"/>
              <a:ea typeface="Times New Roman"/>
              <a:cs typeface="Times New Roman"/>
              <a:sym typeface="Times New Roman"/>
            </a:endParaRPr>
          </a:p>
        </p:txBody>
      </p:sp>
      <p:sp>
        <p:nvSpPr>
          <p:cNvPr id="978" name="Google Shape;978;p19"/>
          <p:cNvSpPr/>
          <p:nvPr/>
        </p:nvSpPr>
        <p:spPr>
          <a:xfrm>
            <a:off x="7051537" y="4561042"/>
            <a:ext cx="1200150" cy="288131"/>
          </a:xfrm>
          <a:custGeom>
            <a:avLst/>
            <a:gdLst/>
            <a:ahLst/>
            <a:cxnLst/>
            <a:rect l="l" t="t" r="r" b="b"/>
            <a:pathLst>
              <a:path w="1008" h="242" extrusionOk="0">
                <a:moveTo>
                  <a:pt x="1008" y="242"/>
                </a:moveTo>
                <a:lnTo>
                  <a:pt x="1008" y="0"/>
                </a:lnTo>
                <a:lnTo>
                  <a:pt x="0" y="0"/>
                </a:lnTo>
                <a:lnTo>
                  <a:pt x="0" y="242"/>
                </a:lnTo>
                <a:lnTo>
                  <a:pt x="1008" y="242"/>
                </a:lnTo>
              </a:path>
            </a:pathLst>
          </a:custGeom>
          <a:noFill/>
          <a:ln w="14275" cap="flat" cmpd="sng">
            <a:solidFill>
              <a:srgbClr val="000000"/>
            </a:solidFill>
            <a:prstDash val="solid"/>
            <a:round/>
            <a:headEnd type="none" w="med" len="med"/>
            <a:tailEnd type="none" w="med" len="med"/>
          </a:ln>
        </p:spPr>
        <p:txBody>
          <a:bodyPr spcFirstLastPara="1" wrap="square" lIns="91425" tIns="45700" rIns="91425" bIns="45700" anchor="t" anchorCtr="0">
            <a:noAutofit/>
          </a:bodyPr>
          <a:lstStyle/>
          <a:p>
            <a:endParaRPr>
              <a:solidFill>
                <a:schemeClr val="dk1"/>
              </a:solidFill>
              <a:latin typeface="Times New Roman"/>
              <a:ea typeface="Times New Roman"/>
              <a:cs typeface="Times New Roman"/>
              <a:sym typeface="Times New Roman"/>
            </a:endParaRPr>
          </a:p>
        </p:txBody>
      </p:sp>
      <p:cxnSp>
        <p:nvCxnSpPr>
          <p:cNvPr id="979" name="Google Shape;979;p19"/>
          <p:cNvCxnSpPr/>
          <p:nvPr/>
        </p:nvCxnSpPr>
        <p:spPr>
          <a:xfrm>
            <a:off x="7995703" y="4561042"/>
            <a:ext cx="4763" cy="288131"/>
          </a:xfrm>
          <a:prstGeom prst="straightConnector1">
            <a:avLst/>
          </a:prstGeom>
          <a:noFill/>
          <a:ln w="14275" cap="flat" cmpd="sng">
            <a:solidFill>
              <a:srgbClr val="000000"/>
            </a:solidFill>
            <a:prstDash val="solid"/>
            <a:round/>
            <a:headEnd type="none" w="med" len="med"/>
            <a:tailEnd type="none" w="med" len="med"/>
          </a:ln>
        </p:spPr>
      </p:cxnSp>
      <p:sp>
        <p:nvSpPr>
          <p:cNvPr id="980" name="Google Shape;980;p19"/>
          <p:cNvSpPr/>
          <p:nvPr/>
        </p:nvSpPr>
        <p:spPr>
          <a:xfrm>
            <a:off x="7158694" y="4197900"/>
            <a:ext cx="693331" cy="219291"/>
          </a:xfrm>
          <a:prstGeom prst="rect">
            <a:avLst/>
          </a:prstGeom>
          <a:noFill/>
          <a:ln>
            <a:noFill/>
          </a:ln>
        </p:spPr>
        <p:txBody>
          <a:bodyPr spcFirstLastPara="1" wrap="square" lIns="0" tIns="0" rIns="0" bIns="0" anchor="t" anchorCtr="0">
            <a:spAutoFit/>
          </a:bodyPr>
          <a:lstStyle/>
          <a:p>
            <a:pPr>
              <a:buClr>
                <a:srgbClr val="000000"/>
              </a:buClr>
              <a:buSzPts val="1425"/>
            </a:pPr>
            <a:r>
              <a:rPr lang="en-US" sz="1425">
                <a:solidFill>
                  <a:srgbClr val="000000"/>
                </a:solidFill>
                <a:latin typeface="Arial"/>
                <a:ea typeface="Arial"/>
                <a:cs typeface="Arial"/>
                <a:sym typeface="Arial"/>
              </a:rPr>
              <a:t>000</a:t>
            </a:r>
            <a:r>
              <a:rPr lang="en-US" sz="1425">
                <a:solidFill>
                  <a:srgbClr val="FF0000"/>
                </a:solidFill>
                <a:latin typeface="Arial"/>
                <a:ea typeface="Arial"/>
                <a:cs typeface="Arial"/>
                <a:sym typeface="Arial"/>
              </a:rPr>
              <a:t>0</a:t>
            </a:r>
            <a:r>
              <a:rPr lang="en-US" sz="1425">
                <a:solidFill>
                  <a:srgbClr val="000000"/>
                </a:solidFill>
                <a:latin typeface="Arial"/>
                <a:ea typeface="Arial"/>
                <a:cs typeface="Arial"/>
                <a:sym typeface="Arial"/>
              </a:rPr>
              <a:t>1</a:t>
            </a:r>
            <a:r>
              <a:rPr lang="en-US" sz="1425">
                <a:solidFill>
                  <a:srgbClr val="00B050"/>
                </a:solidFill>
                <a:latin typeface="Arial"/>
                <a:ea typeface="Arial"/>
                <a:cs typeface="Arial"/>
                <a:sym typeface="Arial"/>
              </a:rPr>
              <a:t>1</a:t>
            </a:r>
            <a:r>
              <a:rPr lang="en-US" sz="1425">
                <a:solidFill>
                  <a:srgbClr val="000000"/>
                </a:solidFill>
                <a:latin typeface="Arial"/>
                <a:ea typeface="Arial"/>
                <a:cs typeface="Arial"/>
                <a:sym typeface="Arial"/>
              </a:rPr>
              <a:t>0</a:t>
            </a:r>
            <a:endParaRPr>
              <a:solidFill>
                <a:schemeClr val="dk1"/>
              </a:solidFill>
              <a:latin typeface="Times New Roman"/>
              <a:ea typeface="Times New Roman"/>
              <a:cs typeface="Times New Roman"/>
              <a:sym typeface="Times New Roman"/>
            </a:endParaRPr>
          </a:p>
        </p:txBody>
      </p:sp>
      <p:sp>
        <p:nvSpPr>
          <p:cNvPr id="981" name="Google Shape;981;p19"/>
          <p:cNvSpPr/>
          <p:nvPr/>
        </p:nvSpPr>
        <p:spPr>
          <a:xfrm>
            <a:off x="8081427" y="4202662"/>
            <a:ext cx="100990" cy="219291"/>
          </a:xfrm>
          <a:prstGeom prst="rect">
            <a:avLst/>
          </a:prstGeom>
          <a:noFill/>
          <a:ln>
            <a:noFill/>
          </a:ln>
        </p:spPr>
        <p:txBody>
          <a:bodyPr spcFirstLastPara="1" wrap="square" lIns="0" tIns="0" rIns="0" bIns="0" anchor="t" anchorCtr="0">
            <a:spAutoFit/>
          </a:bodyPr>
          <a:lstStyle/>
          <a:p>
            <a:pPr>
              <a:buClr>
                <a:srgbClr val="FF0000"/>
              </a:buClr>
              <a:buSzPts val="1425"/>
            </a:pPr>
            <a:r>
              <a:rPr lang="en-US" sz="1425">
                <a:solidFill>
                  <a:srgbClr val="FF0000"/>
                </a:solidFill>
                <a:latin typeface="Arial"/>
                <a:ea typeface="Arial"/>
                <a:cs typeface="Arial"/>
                <a:sym typeface="Arial"/>
              </a:rPr>
              <a:t>1</a:t>
            </a:r>
            <a:endParaRPr>
              <a:solidFill>
                <a:srgbClr val="FF0000"/>
              </a:solidFill>
              <a:latin typeface="Times New Roman"/>
              <a:ea typeface="Times New Roman"/>
              <a:cs typeface="Times New Roman"/>
              <a:sym typeface="Times New Roman"/>
            </a:endParaRPr>
          </a:p>
        </p:txBody>
      </p:sp>
      <p:sp>
        <p:nvSpPr>
          <p:cNvPr id="982" name="Google Shape;982;p19"/>
          <p:cNvSpPr/>
          <p:nvPr/>
        </p:nvSpPr>
        <p:spPr>
          <a:xfrm>
            <a:off x="7051537" y="4165753"/>
            <a:ext cx="1200150" cy="292894"/>
          </a:xfrm>
          <a:custGeom>
            <a:avLst/>
            <a:gdLst/>
            <a:ahLst/>
            <a:cxnLst/>
            <a:rect l="l" t="t" r="r" b="b"/>
            <a:pathLst>
              <a:path w="1008" h="246" extrusionOk="0">
                <a:moveTo>
                  <a:pt x="1008" y="242"/>
                </a:moveTo>
                <a:lnTo>
                  <a:pt x="1008" y="0"/>
                </a:lnTo>
                <a:lnTo>
                  <a:pt x="0" y="0"/>
                </a:lnTo>
                <a:lnTo>
                  <a:pt x="0" y="246"/>
                </a:lnTo>
                <a:lnTo>
                  <a:pt x="1008" y="246"/>
                </a:lnTo>
              </a:path>
            </a:pathLst>
          </a:custGeom>
          <a:noFill/>
          <a:ln w="14275" cap="flat" cmpd="sng">
            <a:solidFill>
              <a:srgbClr val="000000"/>
            </a:solidFill>
            <a:prstDash val="solid"/>
            <a:round/>
            <a:headEnd type="none" w="med" len="med"/>
            <a:tailEnd type="none" w="med" len="med"/>
          </a:ln>
        </p:spPr>
        <p:txBody>
          <a:bodyPr spcFirstLastPara="1" wrap="square" lIns="91425" tIns="45700" rIns="91425" bIns="45700" anchor="t" anchorCtr="0">
            <a:noAutofit/>
          </a:bodyPr>
          <a:lstStyle/>
          <a:p>
            <a:endParaRPr>
              <a:solidFill>
                <a:schemeClr val="dk1"/>
              </a:solidFill>
              <a:latin typeface="Times New Roman"/>
              <a:ea typeface="Times New Roman"/>
              <a:cs typeface="Times New Roman"/>
              <a:sym typeface="Times New Roman"/>
            </a:endParaRPr>
          </a:p>
        </p:txBody>
      </p:sp>
      <p:cxnSp>
        <p:nvCxnSpPr>
          <p:cNvPr id="983" name="Google Shape;983;p19"/>
          <p:cNvCxnSpPr/>
          <p:nvPr/>
        </p:nvCxnSpPr>
        <p:spPr>
          <a:xfrm>
            <a:off x="7995703" y="4170516"/>
            <a:ext cx="4763" cy="283369"/>
          </a:xfrm>
          <a:prstGeom prst="straightConnector1">
            <a:avLst/>
          </a:prstGeom>
          <a:noFill/>
          <a:ln w="14275" cap="flat" cmpd="sng">
            <a:solidFill>
              <a:srgbClr val="000000"/>
            </a:solidFill>
            <a:prstDash val="solid"/>
            <a:round/>
            <a:headEnd type="none" w="med" len="med"/>
            <a:tailEnd type="none" w="med" len="med"/>
          </a:ln>
        </p:spPr>
      </p:cxnSp>
      <p:sp>
        <p:nvSpPr>
          <p:cNvPr id="984" name="Google Shape;984;p19"/>
          <p:cNvSpPr/>
          <p:nvPr/>
        </p:nvSpPr>
        <p:spPr>
          <a:xfrm>
            <a:off x="7158695" y="5473060"/>
            <a:ext cx="652551" cy="219291"/>
          </a:xfrm>
          <a:prstGeom prst="rect">
            <a:avLst/>
          </a:prstGeom>
          <a:noFill/>
          <a:ln>
            <a:noFill/>
          </a:ln>
        </p:spPr>
        <p:txBody>
          <a:bodyPr spcFirstLastPara="1" wrap="square" lIns="0" tIns="0" rIns="0" bIns="0" anchor="t" anchorCtr="0">
            <a:spAutoFit/>
          </a:bodyPr>
          <a:lstStyle/>
          <a:p>
            <a:pPr>
              <a:buClr>
                <a:srgbClr val="000000"/>
              </a:buClr>
              <a:buSzPts val="1425"/>
            </a:pPr>
            <a:r>
              <a:rPr lang="en-US" sz="1425">
                <a:solidFill>
                  <a:srgbClr val="000000"/>
                </a:solidFill>
                <a:latin typeface="Arial"/>
                <a:ea typeface="Arial"/>
                <a:cs typeface="Arial"/>
                <a:sym typeface="Arial"/>
              </a:rPr>
              <a:t>111</a:t>
            </a:r>
            <a:r>
              <a:rPr lang="en-US" sz="1425">
                <a:solidFill>
                  <a:schemeClr val="dk1"/>
                </a:solidFill>
                <a:latin typeface="Arial"/>
                <a:ea typeface="Arial"/>
                <a:cs typeface="Arial"/>
                <a:sym typeface="Arial"/>
              </a:rPr>
              <a:t>1</a:t>
            </a:r>
            <a:r>
              <a:rPr lang="en-US" sz="1425">
                <a:solidFill>
                  <a:srgbClr val="000000"/>
                </a:solidFill>
                <a:latin typeface="Arial"/>
                <a:ea typeface="Arial"/>
                <a:cs typeface="Arial"/>
                <a:sym typeface="Arial"/>
              </a:rPr>
              <a:t>0</a:t>
            </a:r>
            <a:r>
              <a:rPr lang="en-US" sz="1425">
                <a:solidFill>
                  <a:srgbClr val="FF0000"/>
                </a:solidFill>
                <a:latin typeface="Arial"/>
                <a:ea typeface="Arial"/>
                <a:cs typeface="Arial"/>
                <a:sym typeface="Arial"/>
              </a:rPr>
              <a:t>1</a:t>
            </a:r>
            <a:r>
              <a:rPr lang="en-US" sz="1425">
                <a:solidFill>
                  <a:srgbClr val="000000"/>
                </a:solidFill>
                <a:latin typeface="Arial"/>
                <a:ea typeface="Arial"/>
                <a:cs typeface="Arial"/>
                <a:sym typeface="Arial"/>
              </a:rPr>
              <a:t>1</a:t>
            </a:r>
            <a:endParaRPr>
              <a:solidFill>
                <a:schemeClr val="dk1"/>
              </a:solidFill>
              <a:latin typeface="Times New Roman"/>
              <a:ea typeface="Times New Roman"/>
              <a:cs typeface="Times New Roman"/>
              <a:sym typeface="Times New Roman"/>
            </a:endParaRPr>
          </a:p>
        </p:txBody>
      </p:sp>
      <p:sp>
        <p:nvSpPr>
          <p:cNvPr id="985" name="Google Shape;985;p19"/>
          <p:cNvSpPr/>
          <p:nvPr/>
        </p:nvSpPr>
        <p:spPr>
          <a:xfrm>
            <a:off x="8081427" y="5473060"/>
            <a:ext cx="100990" cy="219291"/>
          </a:xfrm>
          <a:prstGeom prst="rect">
            <a:avLst/>
          </a:prstGeom>
          <a:noFill/>
          <a:ln>
            <a:noFill/>
          </a:ln>
        </p:spPr>
        <p:txBody>
          <a:bodyPr spcFirstLastPara="1" wrap="square" lIns="0" tIns="0" rIns="0" bIns="0" anchor="t" anchorCtr="0">
            <a:spAutoFit/>
          </a:bodyPr>
          <a:lstStyle/>
          <a:p>
            <a:pPr>
              <a:buClr>
                <a:srgbClr val="000000"/>
              </a:buClr>
              <a:buSzPts val="1425"/>
            </a:pPr>
            <a:r>
              <a:rPr lang="en-US" sz="1425">
                <a:solidFill>
                  <a:srgbClr val="000000"/>
                </a:solidFill>
                <a:latin typeface="Arial"/>
                <a:ea typeface="Arial"/>
                <a:cs typeface="Arial"/>
                <a:sym typeface="Arial"/>
              </a:rPr>
              <a:t>0</a:t>
            </a:r>
            <a:endParaRPr>
              <a:solidFill>
                <a:schemeClr val="dk1"/>
              </a:solidFill>
              <a:latin typeface="Times New Roman"/>
              <a:ea typeface="Times New Roman"/>
              <a:cs typeface="Times New Roman"/>
              <a:sym typeface="Times New Roman"/>
            </a:endParaRPr>
          </a:p>
        </p:txBody>
      </p:sp>
      <p:cxnSp>
        <p:nvCxnSpPr>
          <p:cNvPr id="986" name="Google Shape;986;p19"/>
          <p:cNvCxnSpPr/>
          <p:nvPr/>
        </p:nvCxnSpPr>
        <p:spPr>
          <a:xfrm>
            <a:off x="7995703" y="5442104"/>
            <a:ext cx="4763" cy="288131"/>
          </a:xfrm>
          <a:prstGeom prst="straightConnector1">
            <a:avLst/>
          </a:prstGeom>
          <a:noFill/>
          <a:ln w="14275" cap="flat" cmpd="sng">
            <a:solidFill>
              <a:srgbClr val="000000"/>
            </a:solidFill>
            <a:prstDash val="solid"/>
            <a:round/>
            <a:headEnd type="none" w="med" len="med"/>
            <a:tailEnd type="none" w="med" len="med"/>
          </a:ln>
        </p:spPr>
      </p:cxnSp>
      <p:sp>
        <p:nvSpPr>
          <p:cNvPr id="987" name="Google Shape;987;p19"/>
          <p:cNvSpPr/>
          <p:nvPr/>
        </p:nvSpPr>
        <p:spPr>
          <a:xfrm>
            <a:off x="7210871" y="2654368"/>
            <a:ext cx="859381" cy="219291"/>
          </a:xfrm>
          <a:prstGeom prst="rect">
            <a:avLst/>
          </a:prstGeom>
          <a:noFill/>
          <a:ln>
            <a:noFill/>
          </a:ln>
        </p:spPr>
        <p:txBody>
          <a:bodyPr spcFirstLastPara="1" wrap="square" lIns="0" tIns="0" rIns="0" bIns="0" anchor="t" anchorCtr="0">
            <a:spAutoFit/>
          </a:bodyPr>
          <a:lstStyle/>
          <a:p>
            <a:pPr>
              <a:buClr>
                <a:srgbClr val="000000"/>
              </a:buClr>
              <a:buSzPts val="1425"/>
            </a:pPr>
            <a:r>
              <a:rPr lang="en-US" sz="1425">
                <a:solidFill>
                  <a:srgbClr val="000000"/>
                </a:solidFill>
                <a:latin typeface="Arial"/>
                <a:ea typeface="Arial"/>
                <a:cs typeface="Arial"/>
                <a:sym typeface="Arial"/>
              </a:rPr>
              <a:t>Flip 3 bits</a:t>
            </a:r>
            <a:endParaRPr>
              <a:solidFill>
                <a:schemeClr val="dk1"/>
              </a:solidFill>
              <a:latin typeface="Times New Roman"/>
              <a:ea typeface="Times New Roman"/>
              <a:cs typeface="Times New Roman"/>
              <a:sym typeface="Times New Roman"/>
            </a:endParaRPr>
          </a:p>
        </p:txBody>
      </p:sp>
      <p:sp>
        <p:nvSpPr>
          <p:cNvPr id="988" name="Google Shape;988;p19"/>
          <p:cNvSpPr/>
          <p:nvPr/>
        </p:nvSpPr>
        <p:spPr>
          <a:xfrm>
            <a:off x="9124178" y="2614350"/>
            <a:ext cx="859381" cy="219291"/>
          </a:xfrm>
          <a:prstGeom prst="rect">
            <a:avLst/>
          </a:prstGeom>
          <a:noFill/>
          <a:ln>
            <a:noFill/>
          </a:ln>
        </p:spPr>
        <p:txBody>
          <a:bodyPr spcFirstLastPara="1" wrap="square" lIns="0" tIns="0" rIns="0" bIns="0" anchor="t" anchorCtr="0">
            <a:spAutoFit/>
          </a:bodyPr>
          <a:lstStyle/>
          <a:p>
            <a:pPr>
              <a:buClr>
                <a:srgbClr val="000000"/>
              </a:buClr>
              <a:buSzPts val="1425"/>
            </a:pPr>
            <a:r>
              <a:rPr lang="en-US" sz="1425">
                <a:solidFill>
                  <a:srgbClr val="000000"/>
                </a:solidFill>
                <a:latin typeface="Arial"/>
                <a:ea typeface="Arial"/>
                <a:cs typeface="Arial"/>
                <a:sym typeface="Arial"/>
              </a:rPr>
              <a:t>Flip 4 bits</a:t>
            </a:r>
            <a:endParaRPr>
              <a:solidFill>
                <a:schemeClr val="dk1"/>
              </a:solidFill>
              <a:latin typeface="Times New Roman"/>
              <a:ea typeface="Times New Roman"/>
              <a:cs typeface="Times New Roman"/>
              <a:sym typeface="Times New Roman"/>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993"/>
        <p:cNvGrpSpPr/>
        <p:nvPr/>
      </p:nvGrpSpPr>
      <p:grpSpPr>
        <a:xfrm>
          <a:off x="0" y="0"/>
          <a:ext cx="0" cy="0"/>
          <a:chOff x="0" y="0"/>
          <a:chExt cx="0" cy="0"/>
        </a:xfrm>
      </p:grpSpPr>
      <p:sp>
        <p:nvSpPr>
          <p:cNvPr id="994" name="Google Shape;994;p20"/>
          <p:cNvSpPr txBox="1">
            <a:spLocks noGrp="1"/>
          </p:cNvSpPr>
          <p:nvPr>
            <p:ph type="title"/>
          </p:nvPr>
        </p:nvSpPr>
        <p:spPr>
          <a:xfrm>
            <a:off x="3011941" y="567725"/>
            <a:ext cx="6810375" cy="857250"/>
          </a:xfrm>
          <a:prstGeom prst="rect">
            <a:avLst/>
          </a:prstGeom>
          <a:noFill/>
          <a:ln>
            <a:noFill/>
          </a:ln>
        </p:spPr>
        <p:txBody>
          <a:bodyPr spcFirstLastPara="1" vert="horz" wrap="square" lIns="91425" tIns="45700" rIns="91425" bIns="45700" rtlCol="0" anchor="ctr" anchorCtr="0">
            <a:noAutofit/>
          </a:bodyPr>
          <a:lstStyle/>
          <a:p>
            <a:r>
              <a:rPr lang="en-US"/>
              <a:t>Internet Checksum</a:t>
            </a:r>
            <a:endParaRPr/>
          </a:p>
        </p:txBody>
      </p:sp>
      <p:sp>
        <p:nvSpPr>
          <p:cNvPr id="995" name="Google Shape;995;p20"/>
          <p:cNvSpPr txBox="1">
            <a:spLocks noGrp="1"/>
          </p:cNvSpPr>
          <p:nvPr>
            <p:ph type="body" idx="1"/>
          </p:nvPr>
        </p:nvSpPr>
        <p:spPr>
          <a:xfrm>
            <a:off x="2388235" y="1705318"/>
            <a:ext cx="8077200" cy="2400300"/>
          </a:xfrm>
          <a:prstGeom prst="rect">
            <a:avLst/>
          </a:prstGeom>
          <a:noFill/>
          <a:ln>
            <a:noFill/>
          </a:ln>
        </p:spPr>
        <p:txBody>
          <a:bodyPr spcFirstLastPara="1" vert="horz" wrap="square" lIns="91425" tIns="45700" rIns="91425" bIns="45700" rtlCol="0" anchor="t" anchorCtr="0">
            <a:normAutofit/>
          </a:bodyPr>
          <a:lstStyle/>
          <a:p>
            <a:pPr marL="342900">
              <a:spcBef>
                <a:spcPts val="0"/>
              </a:spcBef>
              <a:buFont typeface="Times New Roman"/>
              <a:buChar char="•"/>
            </a:pPr>
            <a:r>
              <a:rPr lang="en-US" sz="1800"/>
              <a:t>Divide the message into 16-bits sections; </a:t>
            </a:r>
            <a:endParaRPr/>
          </a:p>
          <a:p>
            <a:pPr marL="342900">
              <a:buFont typeface="Times New Roman"/>
              <a:buChar char="•"/>
            </a:pPr>
            <a:r>
              <a:rPr lang="en-US" sz="1800"/>
              <a:t>generate 16-bit checksum, to be sent along with raw message</a:t>
            </a:r>
            <a:endParaRPr/>
          </a:p>
          <a:p>
            <a:pPr marL="342900">
              <a:buFont typeface="Times New Roman"/>
              <a:buChar char="•"/>
            </a:pPr>
            <a:r>
              <a:rPr lang="en-US" sz="1800"/>
              <a:t>at receiver’s side, add up all 16 bits </a:t>
            </a:r>
            <a:endParaRPr/>
          </a:p>
          <a:p>
            <a:pPr marL="342900" indent="-228600">
              <a:buNone/>
            </a:pPr>
            <a:endParaRPr sz="1800"/>
          </a:p>
          <a:p>
            <a:pPr marL="342900" indent="-266700">
              <a:spcBef>
                <a:spcPts val="240"/>
              </a:spcBef>
              <a:buSzPts val="1200"/>
              <a:buNone/>
            </a:pPr>
            <a:endParaRPr sz="1200">
              <a:latin typeface="Courier New"/>
              <a:ea typeface="Courier New"/>
              <a:cs typeface="Courier New"/>
              <a:sym typeface="Courier New"/>
            </a:endParaRPr>
          </a:p>
          <a:p>
            <a:pPr marL="342900">
              <a:lnSpc>
                <a:spcPct val="80000"/>
              </a:lnSpc>
              <a:spcBef>
                <a:spcPts val="210"/>
              </a:spcBef>
              <a:buSzPts val="1050"/>
              <a:buNone/>
            </a:pPr>
            <a:endParaRPr sz="1050">
              <a:latin typeface="Courier New"/>
              <a:ea typeface="Courier New"/>
              <a:cs typeface="Courier New"/>
              <a:sym typeface="Courier New"/>
            </a:endParaRPr>
          </a:p>
        </p:txBody>
      </p:sp>
      <p:pic>
        <p:nvPicPr>
          <p:cNvPr id="996" name="Google Shape;996;p20"/>
          <p:cNvPicPr preferRelativeResize="0"/>
          <p:nvPr/>
        </p:nvPicPr>
        <p:blipFill rotWithShape="1">
          <a:blip r:embed="rId3">
            <a:alphaModFix/>
          </a:blip>
          <a:srcRect t="11633"/>
          <a:stretch/>
        </p:blipFill>
        <p:spPr>
          <a:xfrm>
            <a:off x="3293425" y="2880852"/>
            <a:ext cx="6263363" cy="397714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1" y="289325"/>
            <a:ext cx="10515600" cy="894622"/>
          </a:xfrm>
        </p:spPr>
        <p:txBody>
          <a:bodyPr>
            <a:normAutofit/>
          </a:bodyPr>
          <a:lstStyle/>
          <a:p>
            <a:r>
              <a:rPr lang="en-US" altLang="en-US" sz="4400" dirty="0">
                <a:cs typeface="Calibri" panose="020F0502020204030204" pitchFamily="34" charset="0"/>
              </a:rPr>
              <a:t>Transport services and protocols</a:t>
            </a:r>
            <a:endParaRPr lang="en-US" sz="4400" dirty="0"/>
          </a:p>
        </p:txBody>
      </p:sp>
      <p:sp>
        <p:nvSpPr>
          <p:cNvPr id="6" name="Rectangle 3">
            <a:extLst>
              <a:ext uri="{FF2B5EF4-FFF2-40B4-BE49-F238E27FC236}">
                <a16:creationId xmlns:a16="http://schemas.microsoft.com/office/drawing/2014/main" id="{B81DCC24-3FE7-E745-BC17-3886FB241095}"/>
              </a:ext>
            </a:extLst>
          </p:cNvPr>
          <p:cNvSpPr txBox="1">
            <a:spLocks noChangeArrowheads="1"/>
          </p:cNvSpPr>
          <p:nvPr/>
        </p:nvSpPr>
        <p:spPr>
          <a:xfrm>
            <a:off x="681218" y="1443831"/>
            <a:ext cx="5815703" cy="1621947"/>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charset="2"/>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provide</a:t>
            </a:r>
            <a:r>
              <a:rPr kumimoji="0" lang="en-US" sz="2800" b="0" i="1" u="none" strike="noStrike" kern="1200" cap="none" spc="0" normalizeH="0" baseline="0" noProof="0" dirty="0">
                <a:ln>
                  <a:noFill/>
                </a:ln>
                <a:solidFill>
                  <a:srgbClr val="FF0000"/>
                </a:solidFill>
                <a:effectLst/>
                <a:uLnTx/>
                <a:uFillTx/>
                <a:latin typeface="Calibri" panose="020F0502020204030204"/>
                <a:ea typeface="+mn-ea"/>
                <a:cs typeface="+mn-cs"/>
              </a:rPr>
              <a:t> </a:t>
            </a:r>
            <a:r>
              <a:rPr kumimoji="0" lang="en-US" sz="2800" b="0" i="1" u="none" strike="noStrike" kern="1200" cap="none" spc="0" normalizeH="0" baseline="0" noProof="0" dirty="0">
                <a:ln>
                  <a:noFill/>
                </a:ln>
                <a:solidFill>
                  <a:srgbClr val="CC0000"/>
                </a:solidFill>
                <a:effectLst/>
                <a:uLnTx/>
                <a:uFillTx/>
                <a:latin typeface="Calibri" panose="020F0502020204030204"/>
                <a:ea typeface="+mn-ea"/>
                <a:cs typeface="+mn-cs"/>
              </a:rPr>
              <a:t>logical communication</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between application processes running on different hosts</a:t>
            </a:r>
          </a:p>
        </p:txBody>
      </p:sp>
      <p:sp>
        <p:nvSpPr>
          <p:cNvPr id="10" name="Freeform 9">
            <a:extLst>
              <a:ext uri="{FF2B5EF4-FFF2-40B4-BE49-F238E27FC236}">
                <a16:creationId xmlns:a16="http://schemas.microsoft.com/office/drawing/2014/main" id="{7FC4FF92-130F-BB41-8C2E-AD6E35A5EFB3}"/>
              </a:ext>
            </a:extLst>
          </p:cNvPr>
          <p:cNvSpPr/>
          <p:nvPr/>
        </p:nvSpPr>
        <p:spPr>
          <a:xfrm>
            <a:off x="8985188" y="3065778"/>
            <a:ext cx="1124807" cy="1337915"/>
          </a:xfrm>
          <a:custGeom>
            <a:avLst/>
            <a:gdLst>
              <a:gd name="connsiteX0" fmla="*/ 434989 w 1523031"/>
              <a:gd name="connsiteY0" fmla="*/ 253346 h 1763594"/>
              <a:gd name="connsiteX1" fmla="*/ 488 w 1523031"/>
              <a:gd name="connsiteY1" fmla="*/ 921706 h 1763594"/>
              <a:gd name="connsiteX2" fmla="*/ 368142 w 1523031"/>
              <a:gd name="connsiteY2" fmla="*/ 1489812 h 1763594"/>
              <a:gd name="connsiteX3" fmla="*/ 1187008 w 1523031"/>
              <a:gd name="connsiteY3" fmla="*/ 1757156 h 1763594"/>
              <a:gd name="connsiteX4" fmla="*/ 1521239 w 1523031"/>
              <a:gd name="connsiteY4" fmla="*/ 1239177 h 1763594"/>
              <a:gd name="connsiteX5" fmla="*/ 1320700 w 1523031"/>
              <a:gd name="connsiteY5" fmla="*/ 654362 h 1763594"/>
              <a:gd name="connsiteX6" fmla="*/ 1337412 w 1523031"/>
              <a:gd name="connsiteY6" fmla="*/ 136383 h 1763594"/>
              <a:gd name="connsiteX7" fmla="*/ 1086739 w 1523031"/>
              <a:gd name="connsiteY7" fmla="*/ 2711 h 1763594"/>
              <a:gd name="connsiteX8" fmla="*/ 434989 w 1523031"/>
              <a:gd name="connsiteY8" fmla="*/ 253346 h 1763594"/>
              <a:gd name="connsiteX0" fmla="*/ 434989 w 1537226"/>
              <a:gd name="connsiteY0" fmla="*/ 253346 h 1763594"/>
              <a:gd name="connsiteX1" fmla="*/ 488 w 1537226"/>
              <a:gd name="connsiteY1" fmla="*/ 921706 h 1763594"/>
              <a:gd name="connsiteX2" fmla="*/ 368142 w 1537226"/>
              <a:gd name="connsiteY2" fmla="*/ 1489812 h 1763594"/>
              <a:gd name="connsiteX3" fmla="*/ 1187008 w 1537226"/>
              <a:gd name="connsiteY3" fmla="*/ 1757156 h 1763594"/>
              <a:gd name="connsiteX4" fmla="*/ 1521239 w 1537226"/>
              <a:gd name="connsiteY4" fmla="*/ 1239177 h 1763594"/>
              <a:gd name="connsiteX5" fmla="*/ 1468998 w 1537226"/>
              <a:gd name="connsiteY5" fmla="*/ 654362 h 1763594"/>
              <a:gd name="connsiteX6" fmla="*/ 1337412 w 1537226"/>
              <a:gd name="connsiteY6" fmla="*/ 136383 h 1763594"/>
              <a:gd name="connsiteX7" fmla="*/ 1086739 w 1537226"/>
              <a:gd name="connsiteY7" fmla="*/ 2711 h 1763594"/>
              <a:gd name="connsiteX8" fmla="*/ 434989 w 1537226"/>
              <a:gd name="connsiteY8" fmla="*/ 253346 h 1763594"/>
              <a:gd name="connsiteX0" fmla="*/ 434989 w 1537226"/>
              <a:gd name="connsiteY0" fmla="*/ 253346 h 1763594"/>
              <a:gd name="connsiteX1" fmla="*/ 488 w 1537226"/>
              <a:gd name="connsiteY1" fmla="*/ 921706 h 1763594"/>
              <a:gd name="connsiteX2" fmla="*/ 368142 w 1537226"/>
              <a:gd name="connsiteY2" fmla="*/ 1489812 h 1763594"/>
              <a:gd name="connsiteX3" fmla="*/ 1187008 w 1537226"/>
              <a:gd name="connsiteY3" fmla="*/ 1757156 h 1763594"/>
              <a:gd name="connsiteX4" fmla="*/ 1521239 w 1537226"/>
              <a:gd name="connsiteY4" fmla="*/ 1239177 h 1763594"/>
              <a:gd name="connsiteX5" fmla="*/ 1468998 w 1537226"/>
              <a:gd name="connsiteY5" fmla="*/ 654362 h 1763594"/>
              <a:gd name="connsiteX6" fmla="*/ 1337412 w 1537226"/>
              <a:gd name="connsiteY6" fmla="*/ 136383 h 1763594"/>
              <a:gd name="connsiteX7" fmla="*/ 839572 w 1537226"/>
              <a:gd name="connsiteY7" fmla="*/ 2711 h 1763594"/>
              <a:gd name="connsiteX8" fmla="*/ 434989 w 1537226"/>
              <a:gd name="connsiteY8" fmla="*/ 253346 h 1763594"/>
              <a:gd name="connsiteX0" fmla="*/ 360357 w 1536743"/>
              <a:gd name="connsiteY0" fmla="*/ 534641 h 1782088"/>
              <a:gd name="connsiteX1" fmla="*/ 5 w 1536743"/>
              <a:gd name="connsiteY1" fmla="*/ 940200 h 1782088"/>
              <a:gd name="connsiteX2" fmla="*/ 367659 w 1536743"/>
              <a:gd name="connsiteY2" fmla="*/ 1508306 h 1782088"/>
              <a:gd name="connsiteX3" fmla="*/ 1186525 w 1536743"/>
              <a:gd name="connsiteY3" fmla="*/ 1775650 h 1782088"/>
              <a:gd name="connsiteX4" fmla="*/ 1520756 w 1536743"/>
              <a:gd name="connsiteY4" fmla="*/ 1257671 h 1782088"/>
              <a:gd name="connsiteX5" fmla="*/ 1468515 w 1536743"/>
              <a:gd name="connsiteY5" fmla="*/ 672856 h 1782088"/>
              <a:gd name="connsiteX6" fmla="*/ 1336929 w 1536743"/>
              <a:gd name="connsiteY6" fmla="*/ 154877 h 1782088"/>
              <a:gd name="connsiteX7" fmla="*/ 839089 w 1536743"/>
              <a:gd name="connsiteY7" fmla="*/ 21205 h 1782088"/>
              <a:gd name="connsiteX8" fmla="*/ 360357 w 1536743"/>
              <a:gd name="connsiteY8" fmla="*/ 534641 h 1782088"/>
              <a:gd name="connsiteX0" fmla="*/ 360355 w 1536741"/>
              <a:gd name="connsiteY0" fmla="*/ 534641 h 1782088"/>
              <a:gd name="connsiteX1" fmla="*/ 3 w 1536741"/>
              <a:gd name="connsiteY1" fmla="*/ 940200 h 1782088"/>
              <a:gd name="connsiteX2" fmla="*/ 367657 w 1536741"/>
              <a:gd name="connsiteY2" fmla="*/ 1508306 h 1782088"/>
              <a:gd name="connsiteX3" fmla="*/ 1186523 w 1536741"/>
              <a:gd name="connsiteY3" fmla="*/ 1775650 h 1782088"/>
              <a:gd name="connsiteX4" fmla="*/ 1520754 w 1536741"/>
              <a:gd name="connsiteY4" fmla="*/ 1257671 h 1782088"/>
              <a:gd name="connsiteX5" fmla="*/ 1468513 w 1536741"/>
              <a:gd name="connsiteY5" fmla="*/ 672856 h 1782088"/>
              <a:gd name="connsiteX6" fmla="*/ 1336927 w 1536741"/>
              <a:gd name="connsiteY6" fmla="*/ 154877 h 1782088"/>
              <a:gd name="connsiteX7" fmla="*/ 839087 w 1536741"/>
              <a:gd name="connsiteY7" fmla="*/ 21205 h 1782088"/>
              <a:gd name="connsiteX8" fmla="*/ 360355 w 1536741"/>
              <a:gd name="connsiteY8" fmla="*/ 534641 h 1782088"/>
              <a:gd name="connsiteX0" fmla="*/ 382604 w 1558990"/>
              <a:gd name="connsiteY0" fmla="*/ 534641 h 1810599"/>
              <a:gd name="connsiteX1" fmla="*/ 22252 w 1558990"/>
              <a:gd name="connsiteY1" fmla="*/ 940200 h 1810599"/>
              <a:gd name="connsiteX2" fmla="*/ 167457 w 1558990"/>
              <a:gd name="connsiteY2" fmla="*/ 1672556 h 1810599"/>
              <a:gd name="connsiteX3" fmla="*/ 1208772 w 1558990"/>
              <a:gd name="connsiteY3" fmla="*/ 1775650 h 1810599"/>
              <a:gd name="connsiteX4" fmla="*/ 1543003 w 1558990"/>
              <a:gd name="connsiteY4" fmla="*/ 1257671 h 1810599"/>
              <a:gd name="connsiteX5" fmla="*/ 1490762 w 1558990"/>
              <a:gd name="connsiteY5" fmla="*/ 672856 h 1810599"/>
              <a:gd name="connsiteX6" fmla="*/ 1359176 w 1558990"/>
              <a:gd name="connsiteY6" fmla="*/ 154877 h 1810599"/>
              <a:gd name="connsiteX7" fmla="*/ 861336 w 1558990"/>
              <a:gd name="connsiteY7" fmla="*/ 21205 h 1810599"/>
              <a:gd name="connsiteX8" fmla="*/ 382604 w 1558990"/>
              <a:gd name="connsiteY8" fmla="*/ 534641 h 1810599"/>
              <a:gd name="connsiteX0" fmla="*/ 393458 w 1593840"/>
              <a:gd name="connsiteY0" fmla="*/ 534641 h 1793264"/>
              <a:gd name="connsiteX1" fmla="*/ 33106 w 1593840"/>
              <a:gd name="connsiteY1" fmla="*/ 940200 h 1793264"/>
              <a:gd name="connsiteX2" fmla="*/ 178311 w 1593840"/>
              <a:gd name="connsiteY2" fmla="*/ 1672556 h 1793264"/>
              <a:gd name="connsiteX3" fmla="*/ 1464139 w 1593840"/>
              <a:gd name="connsiteY3" fmla="*/ 1752440 h 1793264"/>
              <a:gd name="connsiteX4" fmla="*/ 1553857 w 1593840"/>
              <a:gd name="connsiteY4" fmla="*/ 1257671 h 1793264"/>
              <a:gd name="connsiteX5" fmla="*/ 1501616 w 1593840"/>
              <a:gd name="connsiteY5" fmla="*/ 672856 h 1793264"/>
              <a:gd name="connsiteX6" fmla="*/ 1370030 w 1593840"/>
              <a:gd name="connsiteY6" fmla="*/ 154877 h 1793264"/>
              <a:gd name="connsiteX7" fmla="*/ 872190 w 1593840"/>
              <a:gd name="connsiteY7" fmla="*/ 21205 h 1793264"/>
              <a:gd name="connsiteX8" fmla="*/ 393458 w 1593840"/>
              <a:gd name="connsiteY8" fmla="*/ 534641 h 1793264"/>
              <a:gd name="connsiteX0" fmla="*/ 393458 w 1566550"/>
              <a:gd name="connsiteY0" fmla="*/ 534641 h 1840341"/>
              <a:gd name="connsiteX1" fmla="*/ 33106 w 1566550"/>
              <a:gd name="connsiteY1" fmla="*/ 940200 h 1840341"/>
              <a:gd name="connsiteX2" fmla="*/ 178311 w 1566550"/>
              <a:gd name="connsiteY2" fmla="*/ 1672556 h 1840341"/>
              <a:gd name="connsiteX3" fmla="*/ 1464139 w 1566550"/>
              <a:gd name="connsiteY3" fmla="*/ 1752440 h 1840341"/>
              <a:gd name="connsiteX4" fmla="*/ 1553857 w 1566550"/>
              <a:gd name="connsiteY4" fmla="*/ 1257671 h 1840341"/>
              <a:gd name="connsiteX5" fmla="*/ 1501616 w 1566550"/>
              <a:gd name="connsiteY5" fmla="*/ 672856 h 1840341"/>
              <a:gd name="connsiteX6" fmla="*/ 1370030 w 1566550"/>
              <a:gd name="connsiteY6" fmla="*/ 154877 h 1840341"/>
              <a:gd name="connsiteX7" fmla="*/ 872190 w 1566550"/>
              <a:gd name="connsiteY7" fmla="*/ 21205 h 1840341"/>
              <a:gd name="connsiteX8" fmla="*/ 393458 w 1566550"/>
              <a:gd name="connsiteY8" fmla="*/ 534641 h 1840341"/>
              <a:gd name="connsiteX0" fmla="*/ 393458 w 1555557"/>
              <a:gd name="connsiteY0" fmla="*/ 534641 h 1787187"/>
              <a:gd name="connsiteX1" fmla="*/ 33106 w 1555557"/>
              <a:gd name="connsiteY1" fmla="*/ 940200 h 1787187"/>
              <a:gd name="connsiteX2" fmla="*/ 178311 w 1555557"/>
              <a:gd name="connsiteY2" fmla="*/ 1672556 h 1787187"/>
              <a:gd name="connsiteX3" fmla="*/ 1464139 w 1555557"/>
              <a:gd name="connsiteY3" fmla="*/ 1752440 h 1787187"/>
              <a:gd name="connsiteX4" fmla="*/ 1553857 w 1555557"/>
              <a:gd name="connsiteY4" fmla="*/ 1257671 h 1787187"/>
              <a:gd name="connsiteX5" fmla="*/ 1501616 w 1555557"/>
              <a:gd name="connsiteY5" fmla="*/ 672856 h 1787187"/>
              <a:gd name="connsiteX6" fmla="*/ 1370030 w 1555557"/>
              <a:gd name="connsiteY6" fmla="*/ 154877 h 1787187"/>
              <a:gd name="connsiteX7" fmla="*/ 872190 w 1555557"/>
              <a:gd name="connsiteY7" fmla="*/ 21205 h 1787187"/>
              <a:gd name="connsiteX8" fmla="*/ 393458 w 1555557"/>
              <a:gd name="connsiteY8" fmla="*/ 534641 h 1787187"/>
              <a:gd name="connsiteX0" fmla="*/ 401126 w 1664928"/>
              <a:gd name="connsiteY0" fmla="*/ 534641 h 1783934"/>
              <a:gd name="connsiteX1" fmla="*/ 40774 w 1664928"/>
              <a:gd name="connsiteY1" fmla="*/ 940200 h 1783934"/>
              <a:gd name="connsiteX2" fmla="*/ 185979 w 1664928"/>
              <a:gd name="connsiteY2" fmla="*/ 1672556 h 1783934"/>
              <a:gd name="connsiteX3" fmla="*/ 1618513 w 1664928"/>
              <a:gd name="connsiteY3" fmla="*/ 1747798 h 1783934"/>
              <a:gd name="connsiteX4" fmla="*/ 1561525 w 1664928"/>
              <a:gd name="connsiteY4" fmla="*/ 1257671 h 1783934"/>
              <a:gd name="connsiteX5" fmla="*/ 1509284 w 1664928"/>
              <a:gd name="connsiteY5" fmla="*/ 672856 h 1783934"/>
              <a:gd name="connsiteX6" fmla="*/ 1377698 w 1664928"/>
              <a:gd name="connsiteY6" fmla="*/ 154877 h 1783934"/>
              <a:gd name="connsiteX7" fmla="*/ 879858 w 1664928"/>
              <a:gd name="connsiteY7" fmla="*/ 21205 h 1783934"/>
              <a:gd name="connsiteX8" fmla="*/ 401126 w 1664928"/>
              <a:gd name="connsiteY8" fmla="*/ 534641 h 1783934"/>
              <a:gd name="connsiteX0" fmla="*/ 408119 w 1718774"/>
              <a:gd name="connsiteY0" fmla="*/ 534641 h 1826522"/>
              <a:gd name="connsiteX1" fmla="*/ 47767 w 1718774"/>
              <a:gd name="connsiteY1" fmla="*/ 940200 h 1826522"/>
              <a:gd name="connsiteX2" fmla="*/ 179001 w 1718774"/>
              <a:gd name="connsiteY2" fmla="*/ 1742186 h 1826522"/>
              <a:gd name="connsiteX3" fmla="*/ 1625506 w 1718774"/>
              <a:gd name="connsiteY3" fmla="*/ 1747798 h 1826522"/>
              <a:gd name="connsiteX4" fmla="*/ 1568518 w 1718774"/>
              <a:gd name="connsiteY4" fmla="*/ 1257671 h 1826522"/>
              <a:gd name="connsiteX5" fmla="*/ 1516277 w 1718774"/>
              <a:gd name="connsiteY5" fmla="*/ 672856 h 1826522"/>
              <a:gd name="connsiteX6" fmla="*/ 1384691 w 1718774"/>
              <a:gd name="connsiteY6" fmla="*/ 154877 h 1826522"/>
              <a:gd name="connsiteX7" fmla="*/ 886851 w 1718774"/>
              <a:gd name="connsiteY7" fmla="*/ 21205 h 1826522"/>
              <a:gd name="connsiteX8" fmla="*/ 408119 w 1718774"/>
              <a:gd name="connsiteY8" fmla="*/ 534641 h 1826522"/>
              <a:gd name="connsiteX0" fmla="*/ 477759 w 1796623"/>
              <a:gd name="connsiteY0" fmla="*/ 534641 h 1818043"/>
              <a:gd name="connsiteX1" fmla="*/ 117407 w 1796623"/>
              <a:gd name="connsiteY1" fmla="*/ 940200 h 1818043"/>
              <a:gd name="connsiteX2" fmla="*/ 136864 w 1796623"/>
              <a:gd name="connsiteY2" fmla="*/ 1728260 h 1818043"/>
              <a:gd name="connsiteX3" fmla="*/ 1695146 w 1796623"/>
              <a:gd name="connsiteY3" fmla="*/ 1747798 h 1818043"/>
              <a:gd name="connsiteX4" fmla="*/ 1638158 w 1796623"/>
              <a:gd name="connsiteY4" fmla="*/ 1257671 h 1818043"/>
              <a:gd name="connsiteX5" fmla="*/ 1585917 w 1796623"/>
              <a:gd name="connsiteY5" fmla="*/ 672856 h 1818043"/>
              <a:gd name="connsiteX6" fmla="*/ 1454331 w 1796623"/>
              <a:gd name="connsiteY6" fmla="*/ 154877 h 1818043"/>
              <a:gd name="connsiteX7" fmla="*/ 956491 w 1796623"/>
              <a:gd name="connsiteY7" fmla="*/ 21205 h 1818043"/>
              <a:gd name="connsiteX8" fmla="*/ 477759 w 1796623"/>
              <a:gd name="connsiteY8" fmla="*/ 534641 h 1818043"/>
              <a:gd name="connsiteX0" fmla="*/ 396783 w 1688820"/>
              <a:gd name="connsiteY0" fmla="*/ 534641 h 1815615"/>
              <a:gd name="connsiteX1" fmla="*/ 36431 w 1688820"/>
              <a:gd name="connsiteY1" fmla="*/ 940200 h 1815615"/>
              <a:gd name="connsiteX2" fmla="*/ 55888 w 1688820"/>
              <a:gd name="connsiteY2" fmla="*/ 1728260 h 1815615"/>
              <a:gd name="connsiteX3" fmla="*/ 421834 w 1688820"/>
              <a:gd name="connsiteY3" fmla="*/ 1798118 h 1815615"/>
              <a:gd name="connsiteX4" fmla="*/ 1614170 w 1688820"/>
              <a:gd name="connsiteY4" fmla="*/ 1747798 h 1815615"/>
              <a:gd name="connsiteX5" fmla="*/ 1557182 w 1688820"/>
              <a:gd name="connsiteY5" fmla="*/ 1257671 h 1815615"/>
              <a:gd name="connsiteX6" fmla="*/ 1504941 w 1688820"/>
              <a:gd name="connsiteY6" fmla="*/ 672856 h 1815615"/>
              <a:gd name="connsiteX7" fmla="*/ 1373355 w 1688820"/>
              <a:gd name="connsiteY7" fmla="*/ 154877 h 1815615"/>
              <a:gd name="connsiteX8" fmla="*/ 875515 w 1688820"/>
              <a:gd name="connsiteY8" fmla="*/ 21205 h 1815615"/>
              <a:gd name="connsiteX9" fmla="*/ 396783 w 1688820"/>
              <a:gd name="connsiteY9" fmla="*/ 534641 h 1815615"/>
              <a:gd name="connsiteX0" fmla="*/ 394951 w 1689541"/>
              <a:gd name="connsiteY0" fmla="*/ 534641 h 1877271"/>
              <a:gd name="connsiteX1" fmla="*/ 34599 w 1689541"/>
              <a:gd name="connsiteY1" fmla="*/ 940200 h 1877271"/>
              <a:gd name="connsiteX2" fmla="*/ 54056 w 1689541"/>
              <a:gd name="connsiteY2" fmla="*/ 1728260 h 1877271"/>
              <a:gd name="connsiteX3" fmla="*/ 385071 w 1689541"/>
              <a:gd name="connsiteY3" fmla="*/ 1877032 h 1877271"/>
              <a:gd name="connsiteX4" fmla="*/ 1612338 w 1689541"/>
              <a:gd name="connsiteY4" fmla="*/ 1747798 h 1877271"/>
              <a:gd name="connsiteX5" fmla="*/ 1555350 w 1689541"/>
              <a:gd name="connsiteY5" fmla="*/ 1257671 h 1877271"/>
              <a:gd name="connsiteX6" fmla="*/ 1503109 w 1689541"/>
              <a:gd name="connsiteY6" fmla="*/ 672856 h 1877271"/>
              <a:gd name="connsiteX7" fmla="*/ 1371523 w 1689541"/>
              <a:gd name="connsiteY7" fmla="*/ 154877 h 1877271"/>
              <a:gd name="connsiteX8" fmla="*/ 873683 w 1689541"/>
              <a:gd name="connsiteY8" fmla="*/ 21205 h 1877271"/>
              <a:gd name="connsiteX9" fmla="*/ 394951 w 1689541"/>
              <a:gd name="connsiteY9" fmla="*/ 534641 h 1877271"/>
              <a:gd name="connsiteX0" fmla="*/ 394949 w 1689541"/>
              <a:gd name="connsiteY0" fmla="*/ 534641 h 1877032"/>
              <a:gd name="connsiteX1" fmla="*/ 34597 w 1689541"/>
              <a:gd name="connsiteY1" fmla="*/ 940200 h 1877032"/>
              <a:gd name="connsiteX2" fmla="*/ 54054 w 1689541"/>
              <a:gd name="connsiteY2" fmla="*/ 1728260 h 1877032"/>
              <a:gd name="connsiteX3" fmla="*/ 385069 w 1689541"/>
              <a:gd name="connsiteY3" fmla="*/ 1877032 h 1877032"/>
              <a:gd name="connsiteX4" fmla="*/ 1612336 w 1689541"/>
              <a:gd name="connsiteY4" fmla="*/ 1747798 h 1877032"/>
              <a:gd name="connsiteX5" fmla="*/ 1555348 w 1689541"/>
              <a:gd name="connsiteY5" fmla="*/ 1257671 h 1877032"/>
              <a:gd name="connsiteX6" fmla="*/ 1503107 w 1689541"/>
              <a:gd name="connsiteY6" fmla="*/ 672856 h 1877032"/>
              <a:gd name="connsiteX7" fmla="*/ 1371521 w 1689541"/>
              <a:gd name="connsiteY7" fmla="*/ 154877 h 1877032"/>
              <a:gd name="connsiteX8" fmla="*/ 873681 w 1689541"/>
              <a:gd name="connsiteY8" fmla="*/ 21205 h 1877032"/>
              <a:gd name="connsiteX9" fmla="*/ 394949 w 1689541"/>
              <a:gd name="connsiteY9" fmla="*/ 534641 h 1877032"/>
              <a:gd name="connsiteX0" fmla="*/ 394949 w 1683795"/>
              <a:gd name="connsiteY0" fmla="*/ 534641 h 1877032"/>
              <a:gd name="connsiteX1" fmla="*/ 34597 w 1683795"/>
              <a:gd name="connsiteY1" fmla="*/ 940200 h 1877032"/>
              <a:gd name="connsiteX2" fmla="*/ 54054 w 1683795"/>
              <a:gd name="connsiteY2" fmla="*/ 1728260 h 1877032"/>
              <a:gd name="connsiteX3" fmla="*/ 385069 w 1683795"/>
              <a:gd name="connsiteY3" fmla="*/ 1877032 h 1877032"/>
              <a:gd name="connsiteX4" fmla="*/ 1605349 w 1683795"/>
              <a:gd name="connsiteY4" fmla="*/ 1798860 h 1877032"/>
              <a:gd name="connsiteX5" fmla="*/ 1555348 w 1683795"/>
              <a:gd name="connsiteY5" fmla="*/ 1257671 h 1877032"/>
              <a:gd name="connsiteX6" fmla="*/ 1503107 w 1683795"/>
              <a:gd name="connsiteY6" fmla="*/ 672856 h 1877032"/>
              <a:gd name="connsiteX7" fmla="*/ 1371521 w 1683795"/>
              <a:gd name="connsiteY7" fmla="*/ 154877 h 1877032"/>
              <a:gd name="connsiteX8" fmla="*/ 873681 w 1683795"/>
              <a:gd name="connsiteY8" fmla="*/ 21205 h 1877032"/>
              <a:gd name="connsiteX9" fmla="*/ 394949 w 1683795"/>
              <a:gd name="connsiteY9" fmla="*/ 534641 h 1877032"/>
              <a:gd name="connsiteX0" fmla="*/ 394949 w 1720794"/>
              <a:gd name="connsiteY0" fmla="*/ 534641 h 1877032"/>
              <a:gd name="connsiteX1" fmla="*/ 34597 w 1720794"/>
              <a:gd name="connsiteY1" fmla="*/ 940200 h 1877032"/>
              <a:gd name="connsiteX2" fmla="*/ 54054 w 1720794"/>
              <a:gd name="connsiteY2" fmla="*/ 1728260 h 1877032"/>
              <a:gd name="connsiteX3" fmla="*/ 385069 w 1720794"/>
              <a:gd name="connsiteY3" fmla="*/ 1877032 h 1877032"/>
              <a:gd name="connsiteX4" fmla="*/ 1605349 w 1720794"/>
              <a:gd name="connsiteY4" fmla="*/ 1798860 h 1877032"/>
              <a:gd name="connsiteX5" fmla="*/ 1555348 w 1720794"/>
              <a:gd name="connsiteY5" fmla="*/ 1257671 h 1877032"/>
              <a:gd name="connsiteX6" fmla="*/ 1503107 w 1720794"/>
              <a:gd name="connsiteY6" fmla="*/ 672856 h 1877032"/>
              <a:gd name="connsiteX7" fmla="*/ 1371521 w 1720794"/>
              <a:gd name="connsiteY7" fmla="*/ 154877 h 1877032"/>
              <a:gd name="connsiteX8" fmla="*/ 873681 w 1720794"/>
              <a:gd name="connsiteY8" fmla="*/ 21205 h 1877032"/>
              <a:gd name="connsiteX9" fmla="*/ 394949 w 1720794"/>
              <a:gd name="connsiteY9" fmla="*/ 534641 h 1877032"/>
              <a:gd name="connsiteX0" fmla="*/ 394949 w 1720794"/>
              <a:gd name="connsiteY0" fmla="*/ 534641 h 1877032"/>
              <a:gd name="connsiteX1" fmla="*/ 34597 w 1720794"/>
              <a:gd name="connsiteY1" fmla="*/ 940200 h 1877032"/>
              <a:gd name="connsiteX2" fmla="*/ 54054 w 1720794"/>
              <a:gd name="connsiteY2" fmla="*/ 1728260 h 1877032"/>
              <a:gd name="connsiteX3" fmla="*/ 385069 w 1720794"/>
              <a:gd name="connsiteY3" fmla="*/ 1877032 h 1877032"/>
              <a:gd name="connsiteX4" fmla="*/ 1605349 w 1720794"/>
              <a:gd name="connsiteY4" fmla="*/ 1798860 h 1877032"/>
              <a:gd name="connsiteX5" fmla="*/ 1555348 w 1720794"/>
              <a:gd name="connsiteY5" fmla="*/ 1257671 h 1877032"/>
              <a:gd name="connsiteX6" fmla="*/ 1503107 w 1720794"/>
              <a:gd name="connsiteY6" fmla="*/ 672856 h 1877032"/>
              <a:gd name="connsiteX7" fmla="*/ 1371521 w 1720794"/>
              <a:gd name="connsiteY7" fmla="*/ 154877 h 1877032"/>
              <a:gd name="connsiteX8" fmla="*/ 873681 w 1720794"/>
              <a:gd name="connsiteY8" fmla="*/ 21205 h 1877032"/>
              <a:gd name="connsiteX9" fmla="*/ 394949 w 1720794"/>
              <a:gd name="connsiteY9" fmla="*/ 534641 h 1877032"/>
              <a:gd name="connsiteX0" fmla="*/ 394949 w 1671512"/>
              <a:gd name="connsiteY0" fmla="*/ 534641 h 1877032"/>
              <a:gd name="connsiteX1" fmla="*/ 34597 w 1671512"/>
              <a:gd name="connsiteY1" fmla="*/ 940200 h 1877032"/>
              <a:gd name="connsiteX2" fmla="*/ 54054 w 1671512"/>
              <a:gd name="connsiteY2" fmla="*/ 1728260 h 1877032"/>
              <a:gd name="connsiteX3" fmla="*/ 385069 w 1671512"/>
              <a:gd name="connsiteY3" fmla="*/ 1877032 h 1877032"/>
              <a:gd name="connsiteX4" fmla="*/ 1605349 w 1671512"/>
              <a:gd name="connsiteY4" fmla="*/ 1798860 h 1877032"/>
              <a:gd name="connsiteX5" fmla="*/ 1555348 w 1671512"/>
              <a:gd name="connsiteY5" fmla="*/ 1257671 h 1877032"/>
              <a:gd name="connsiteX6" fmla="*/ 1503107 w 1671512"/>
              <a:gd name="connsiteY6" fmla="*/ 672856 h 1877032"/>
              <a:gd name="connsiteX7" fmla="*/ 1371521 w 1671512"/>
              <a:gd name="connsiteY7" fmla="*/ 154877 h 1877032"/>
              <a:gd name="connsiteX8" fmla="*/ 873681 w 1671512"/>
              <a:gd name="connsiteY8" fmla="*/ 21205 h 1877032"/>
              <a:gd name="connsiteX9" fmla="*/ 394949 w 1671512"/>
              <a:gd name="connsiteY9" fmla="*/ 534641 h 1877032"/>
              <a:gd name="connsiteX0" fmla="*/ 394949 w 1677296"/>
              <a:gd name="connsiteY0" fmla="*/ 534641 h 1877032"/>
              <a:gd name="connsiteX1" fmla="*/ 34597 w 1677296"/>
              <a:gd name="connsiteY1" fmla="*/ 940200 h 1877032"/>
              <a:gd name="connsiteX2" fmla="*/ 54054 w 1677296"/>
              <a:gd name="connsiteY2" fmla="*/ 1728260 h 1877032"/>
              <a:gd name="connsiteX3" fmla="*/ 385069 w 1677296"/>
              <a:gd name="connsiteY3" fmla="*/ 1877032 h 1877032"/>
              <a:gd name="connsiteX4" fmla="*/ 1612334 w 1677296"/>
              <a:gd name="connsiteY4" fmla="*/ 1840637 h 1877032"/>
              <a:gd name="connsiteX5" fmla="*/ 1555348 w 1677296"/>
              <a:gd name="connsiteY5" fmla="*/ 1257671 h 1877032"/>
              <a:gd name="connsiteX6" fmla="*/ 1503107 w 1677296"/>
              <a:gd name="connsiteY6" fmla="*/ 672856 h 1877032"/>
              <a:gd name="connsiteX7" fmla="*/ 1371521 w 1677296"/>
              <a:gd name="connsiteY7" fmla="*/ 154877 h 1877032"/>
              <a:gd name="connsiteX8" fmla="*/ 873681 w 1677296"/>
              <a:gd name="connsiteY8" fmla="*/ 21205 h 1877032"/>
              <a:gd name="connsiteX9" fmla="*/ 394949 w 1677296"/>
              <a:gd name="connsiteY9" fmla="*/ 534641 h 1877032"/>
              <a:gd name="connsiteX0" fmla="*/ 394949 w 1677298"/>
              <a:gd name="connsiteY0" fmla="*/ 534641 h 1877032"/>
              <a:gd name="connsiteX1" fmla="*/ 34597 w 1677298"/>
              <a:gd name="connsiteY1" fmla="*/ 940200 h 1877032"/>
              <a:gd name="connsiteX2" fmla="*/ 54054 w 1677298"/>
              <a:gd name="connsiteY2" fmla="*/ 1728260 h 1877032"/>
              <a:gd name="connsiteX3" fmla="*/ 385069 w 1677298"/>
              <a:gd name="connsiteY3" fmla="*/ 1877032 h 1877032"/>
              <a:gd name="connsiteX4" fmla="*/ 1612334 w 1677298"/>
              <a:gd name="connsiteY4" fmla="*/ 1840637 h 1877032"/>
              <a:gd name="connsiteX5" fmla="*/ 1555348 w 1677298"/>
              <a:gd name="connsiteY5" fmla="*/ 1257671 h 1877032"/>
              <a:gd name="connsiteX6" fmla="*/ 1503107 w 1677298"/>
              <a:gd name="connsiteY6" fmla="*/ 672856 h 1877032"/>
              <a:gd name="connsiteX7" fmla="*/ 1371521 w 1677298"/>
              <a:gd name="connsiteY7" fmla="*/ 154877 h 1877032"/>
              <a:gd name="connsiteX8" fmla="*/ 873681 w 1677298"/>
              <a:gd name="connsiteY8" fmla="*/ 21205 h 1877032"/>
              <a:gd name="connsiteX9" fmla="*/ 394949 w 1677298"/>
              <a:gd name="connsiteY9" fmla="*/ 534641 h 1877032"/>
              <a:gd name="connsiteX0" fmla="*/ 394949 w 1677296"/>
              <a:gd name="connsiteY0" fmla="*/ 534641 h 1904936"/>
              <a:gd name="connsiteX1" fmla="*/ 34597 w 1677296"/>
              <a:gd name="connsiteY1" fmla="*/ 940200 h 1904936"/>
              <a:gd name="connsiteX2" fmla="*/ 54054 w 1677296"/>
              <a:gd name="connsiteY2" fmla="*/ 1728260 h 1904936"/>
              <a:gd name="connsiteX3" fmla="*/ 385069 w 1677296"/>
              <a:gd name="connsiteY3" fmla="*/ 1877032 h 1904936"/>
              <a:gd name="connsiteX4" fmla="*/ 1612334 w 1677296"/>
              <a:gd name="connsiteY4" fmla="*/ 1840637 h 1904936"/>
              <a:gd name="connsiteX5" fmla="*/ 1555348 w 1677296"/>
              <a:gd name="connsiteY5" fmla="*/ 1257671 h 1904936"/>
              <a:gd name="connsiteX6" fmla="*/ 1503107 w 1677296"/>
              <a:gd name="connsiteY6" fmla="*/ 672856 h 1904936"/>
              <a:gd name="connsiteX7" fmla="*/ 1371521 w 1677296"/>
              <a:gd name="connsiteY7" fmla="*/ 154877 h 1904936"/>
              <a:gd name="connsiteX8" fmla="*/ 873681 w 1677296"/>
              <a:gd name="connsiteY8" fmla="*/ 21205 h 1904936"/>
              <a:gd name="connsiteX9" fmla="*/ 394949 w 1677296"/>
              <a:gd name="connsiteY9" fmla="*/ 534641 h 1904936"/>
              <a:gd name="connsiteX0" fmla="*/ 461539 w 1743887"/>
              <a:gd name="connsiteY0" fmla="*/ 534641 h 1904936"/>
              <a:gd name="connsiteX1" fmla="*/ 101187 w 1743887"/>
              <a:gd name="connsiteY1" fmla="*/ 940200 h 1904936"/>
              <a:gd name="connsiteX2" fmla="*/ 22840 w 1743887"/>
              <a:gd name="connsiteY2" fmla="*/ 1737812 h 1904936"/>
              <a:gd name="connsiteX3" fmla="*/ 451659 w 1743887"/>
              <a:gd name="connsiteY3" fmla="*/ 1877032 h 1904936"/>
              <a:gd name="connsiteX4" fmla="*/ 1678924 w 1743887"/>
              <a:gd name="connsiteY4" fmla="*/ 1840637 h 1904936"/>
              <a:gd name="connsiteX5" fmla="*/ 1621938 w 1743887"/>
              <a:gd name="connsiteY5" fmla="*/ 1257671 h 1904936"/>
              <a:gd name="connsiteX6" fmla="*/ 1569697 w 1743887"/>
              <a:gd name="connsiteY6" fmla="*/ 672856 h 1904936"/>
              <a:gd name="connsiteX7" fmla="*/ 1438111 w 1743887"/>
              <a:gd name="connsiteY7" fmla="*/ 154877 h 1904936"/>
              <a:gd name="connsiteX8" fmla="*/ 940271 w 1743887"/>
              <a:gd name="connsiteY8" fmla="*/ 21205 h 1904936"/>
              <a:gd name="connsiteX9" fmla="*/ 461539 w 1743887"/>
              <a:gd name="connsiteY9" fmla="*/ 534641 h 1904936"/>
              <a:gd name="connsiteX0" fmla="*/ 452050 w 1756359"/>
              <a:gd name="connsiteY0" fmla="*/ 534641 h 1891359"/>
              <a:gd name="connsiteX1" fmla="*/ 91698 w 1756359"/>
              <a:gd name="connsiteY1" fmla="*/ 940200 h 1891359"/>
              <a:gd name="connsiteX2" fmla="*/ 13351 w 1756359"/>
              <a:gd name="connsiteY2" fmla="*/ 1737812 h 1891359"/>
              <a:gd name="connsiteX3" fmla="*/ 309435 w 1756359"/>
              <a:gd name="connsiteY3" fmla="*/ 1891359 h 1891359"/>
              <a:gd name="connsiteX4" fmla="*/ 1669435 w 1756359"/>
              <a:gd name="connsiteY4" fmla="*/ 1840637 h 1891359"/>
              <a:gd name="connsiteX5" fmla="*/ 1612449 w 1756359"/>
              <a:gd name="connsiteY5" fmla="*/ 1257671 h 1891359"/>
              <a:gd name="connsiteX6" fmla="*/ 1560208 w 1756359"/>
              <a:gd name="connsiteY6" fmla="*/ 672856 h 1891359"/>
              <a:gd name="connsiteX7" fmla="*/ 1428622 w 1756359"/>
              <a:gd name="connsiteY7" fmla="*/ 154877 h 1891359"/>
              <a:gd name="connsiteX8" fmla="*/ 930782 w 1756359"/>
              <a:gd name="connsiteY8" fmla="*/ 21205 h 1891359"/>
              <a:gd name="connsiteX9" fmla="*/ 452050 w 1756359"/>
              <a:gd name="connsiteY9" fmla="*/ 534641 h 1891359"/>
              <a:gd name="connsiteX0" fmla="*/ 452050 w 1756257"/>
              <a:gd name="connsiteY0" fmla="*/ 534641 h 1891359"/>
              <a:gd name="connsiteX1" fmla="*/ 91698 w 1756257"/>
              <a:gd name="connsiteY1" fmla="*/ 940200 h 1891359"/>
              <a:gd name="connsiteX2" fmla="*/ 13351 w 1756257"/>
              <a:gd name="connsiteY2" fmla="*/ 1737812 h 1891359"/>
              <a:gd name="connsiteX3" fmla="*/ 309435 w 1756257"/>
              <a:gd name="connsiteY3" fmla="*/ 1891359 h 1891359"/>
              <a:gd name="connsiteX4" fmla="*/ 1669435 w 1756257"/>
              <a:gd name="connsiteY4" fmla="*/ 1840637 h 1891359"/>
              <a:gd name="connsiteX5" fmla="*/ 1612449 w 1756257"/>
              <a:gd name="connsiteY5" fmla="*/ 1257671 h 1891359"/>
              <a:gd name="connsiteX6" fmla="*/ 1563496 w 1756257"/>
              <a:gd name="connsiteY6" fmla="*/ 959631 h 1891359"/>
              <a:gd name="connsiteX7" fmla="*/ 1560208 w 1756257"/>
              <a:gd name="connsiteY7" fmla="*/ 672856 h 1891359"/>
              <a:gd name="connsiteX8" fmla="*/ 1428622 w 1756257"/>
              <a:gd name="connsiteY8" fmla="*/ 154877 h 1891359"/>
              <a:gd name="connsiteX9" fmla="*/ 930782 w 1756257"/>
              <a:gd name="connsiteY9" fmla="*/ 21205 h 1891359"/>
              <a:gd name="connsiteX10" fmla="*/ 452050 w 1756257"/>
              <a:gd name="connsiteY10" fmla="*/ 534641 h 1891359"/>
              <a:gd name="connsiteX0" fmla="*/ 452050 w 1764590"/>
              <a:gd name="connsiteY0" fmla="*/ 534641 h 1891359"/>
              <a:gd name="connsiteX1" fmla="*/ 91698 w 1764590"/>
              <a:gd name="connsiteY1" fmla="*/ 940200 h 1891359"/>
              <a:gd name="connsiteX2" fmla="*/ 13351 w 1764590"/>
              <a:gd name="connsiteY2" fmla="*/ 1737812 h 1891359"/>
              <a:gd name="connsiteX3" fmla="*/ 309435 w 1764590"/>
              <a:gd name="connsiteY3" fmla="*/ 1891359 h 1891359"/>
              <a:gd name="connsiteX4" fmla="*/ 1669435 w 1764590"/>
              <a:gd name="connsiteY4" fmla="*/ 1840637 h 1891359"/>
              <a:gd name="connsiteX5" fmla="*/ 1612449 w 1764590"/>
              <a:gd name="connsiteY5" fmla="*/ 1257671 h 1891359"/>
              <a:gd name="connsiteX6" fmla="*/ 1309780 w 1764590"/>
              <a:gd name="connsiteY6" fmla="*/ 1046341 h 1891359"/>
              <a:gd name="connsiteX7" fmla="*/ 1560208 w 1764590"/>
              <a:gd name="connsiteY7" fmla="*/ 672856 h 1891359"/>
              <a:gd name="connsiteX8" fmla="*/ 1428622 w 1764590"/>
              <a:gd name="connsiteY8" fmla="*/ 154877 h 1891359"/>
              <a:gd name="connsiteX9" fmla="*/ 930782 w 1764590"/>
              <a:gd name="connsiteY9" fmla="*/ 21205 h 1891359"/>
              <a:gd name="connsiteX10" fmla="*/ 452050 w 1764590"/>
              <a:gd name="connsiteY10" fmla="*/ 534641 h 1891359"/>
              <a:gd name="connsiteX0" fmla="*/ 452050 w 1764592"/>
              <a:gd name="connsiteY0" fmla="*/ 534641 h 1891359"/>
              <a:gd name="connsiteX1" fmla="*/ 91698 w 1764592"/>
              <a:gd name="connsiteY1" fmla="*/ 940200 h 1891359"/>
              <a:gd name="connsiteX2" fmla="*/ 13351 w 1764592"/>
              <a:gd name="connsiteY2" fmla="*/ 1737812 h 1891359"/>
              <a:gd name="connsiteX3" fmla="*/ 309435 w 1764592"/>
              <a:gd name="connsiteY3" fmla="*/ 1891359 h 1891359"/>
              <a:gd name="connsiteX4" fmla="*/ 1669435 w 1764592"/>
              <a:gd name="connsiteY4" fmla="*/ 1840637 h 1891359"/>
              <a:gd name="connsiteX5" fmla="*/ 1612449 w 1764592"/>
              <a:gd name="connsiteY5" fmla="*/ 1257671 h 1891359"/>
              <a:gd name="connsiteX6" fmla="*/ 1309780 w 1764592"/>
              <a:gd name="connsiteY6" fmla="*/ 1046341 h 1891359"/>
              <a:gd name="connsiteX7" fmla="*/ 1560208 w 1764592"/>
              <a:gd name="connsiteY7" fmla="*/ 672856 h 1891359"/>
              <a:gd name="connsiteX8" fmla="*/ 1428622 w 1764592"/>
              <a:gd name="connsiteY8" fmla="*/ 154877 h 1891359"/>
              <a:gd name="connsiteX9" fmla="*/ 930782 w 1764592"/>
              <a:gd name="connsiteY9" fmla="*/ 21205 h 1891359"/>
              <a:gd name="connsiteX10" fmla="*/ 452050 w 1764592"/>
              <a:gd name="connsiteY10" fmla="*/ 534641 h 1891359"/>
              <a:gd name="connsiteX0" fmla="*/ 452050 w 1764590"/>
              <a:gd name="connsiteY0" fmla="*/ 534641 h 1891359"/>
              <a:gd name="connsiteX1" fmla="*/ 91698 w 1764590"/>
              <a:gd name="connsiteY1" fmla="*/ 940200 h 1891359"/>
              <a:gd name="connsiteX2" fmla="*/ 13351 w 1764590"/>
              <a:gd name="connsiteY2" fmla="*/ 1737812 h 1891359"/>
              <a:gd name="connsiteX3" fmla="*/ 309435 w 1764590"/>
              <a:gd name="connsiteY3" fmla="*/ 1891359 h 1891359"/>
              <a:gd name="connsiteX4" fmla="*/ 1669435 w 1764590"/>
              <a:gd name="connsiteY4" fmla="*/ 1840637 h 1891359"/>
              <a:gd name="connsiteX5" fmla="*/ 1612449 w 1764590"/>
              <a:gd name="connsiteY5" fmla="*/ 1257671 h 1891359"/>
              <a:gd name="connsiteX6" fmla="*/ 1309780 w 1764590"/>
              <a:gd name="connsiteY6" fmla="*/ 1046341 h 1891359"/>
              <a:gd name="connsiteX7" fmla="*/ 1560208 w 1764590"/>
              <a:gd name="connsiteY7" fmla="*/ 672856 h 1891359"/>
              <a:gd name="connsiteX8" fmla="*/ 1428622 w 1764590"/>
              <a:gd name="connsiteY8" fmla="*/ 154877 h 1891359"/>
              <a:gd name="connsiteX9" fmla="*/ 930782 w 1764590"/>
              <a:gd name="connsiteY9" fmla="*/ 21205 h 1891359"/>
              <a:gd name="connsiteX10" fmla="*/ 452050 w 1764590"/>
              <a:gd name="connsiteY10" fmla="*/ 534641 h 1891359"/>
              <a:gd name="connsiteX0" fmla="*/ 452050 w 1792731"/>
              <a:gd name="connsiteY0" fmla="*/ 534641 h 1891359"/>
              <a:gd name="connsiteX1" fmla="*/ 91698 w 1792731"/>
              <a:gd name="connsiteY1" fmla="*/ 940200 h 1891359"/>
              <a:gd name="connsiteX2" fmla="*/ 13351 w 1792731"/>
              <a:gd name="connsiteY2" fmla="*/ 1737812 h 1891359"/>
              <a:gd name="connsiteX3" fmla="*/ 309435 w 1792731"/>
              <a:gd name="connsiteY3" fmla="*/ 1891359 h 1891359"/>
              <a:gd name="connsiteX4" fmla="*/ 1669435 w 1792731"/>
              <a:gd name="connsiteY4" fmla="*/ 1840637 h 1891359"/>
              <a:gd name="connsiteX5" fmla="*/ 1688563 w 1792731"/>
              <a:gd name="connsiteY5" fmla="*/ 1292355 h 1891359"/>
              <a:gd name="connsiteX6" fmla="*/ 1309780 w 1792731"/>
              <a:gd name="connsiteY6" fmla="*/ 1046341 h 1891359"/>
              <a:gd name="connsiteX7" fmla="*/ 1560208 w 1792731"/>
              <a:gd name="connsiteY7" fmla="*/ 672856 h 1891359"/>
              <a:gd name="connsiteX8" fmla="*/ 1428622 w 1792731"/>
              <a:gd name="connsiteY8" fmla="*/ 154877 h 1891359"/>
              <a:gd name="connsiteX9" fmla="*/ 930782 w 1792731"/>
              <a:gd name="connsiteY9" fmla="*/ 21205 h 1891359"/>
              <a:gd name="connsiteX10" fmla="*/ 452050 w 1792731"/>
              <a:gd name="connsiteY10" fmla="*/ 534641 h 1891359"/>
              <a:gd name="connsiteX0" fmla="*/ 452050 w 1814809"/>
              <a:gd name="connsiteY0" fmla="*/ 534641 h 1891359"/>
              <a:gd name="connsiteX1" fmla="*/ 91698 w 1814809"/>
              <a:gd name="connsiteY1" fmla="*/ 940200 h 1891359"/>
              <a:gd name="connsiteX2" fmla="*/ 13351 w 1814809"/>
              <a:gd name="connsiteY2" fmla="*/ 1737812 h 1891359"/>
              <a:gd name="connsiteX3" fmla="*/ 309435 w 1814809"/>
              <a:gd name="connsiteY3" fmla="*/ 1891359 h 1891359"/>
              <a:gd name="connsiteX4" fmla="*/ 1669435 w 1814809"/>
              <a:gd name="connsiteY4" fmla="*/ 1840637 h 1891359"/>
              <a:gd name="connsiteX5" fmla="*/ 1688563 w 1814809"/>
              <a:gd name="connsiteY5" fmla="*/ 1292355 h 1891359"/>
              <a:gd name="connsiteX6" fmla="*/ 1309780 w 1814809"/>
              <a:gd name="connsiteY6" fmla="*/ 1046341 h 1891359"/>
              <a:gd name="connsiteX7" fmla="*/ 1560208 w 1814809"/>
              <a:gd name="connsiteY7" fmla="*/ 672856 h 1891359"/>
              <a:gd name="connsiteX8" fmla="*/ 1428622 w 1814809"/>
              <a:gd name="connsiteY8" fmla="*/ 154877 h 1891359"/>
              <a:gd name="connsiteX9" fmla="*/ 930782 w 1814809"/>
              <a:gd name="connsiteY9" fmla="*/ 21205 h 1891359"/>
              <a:gd name="connsiteX10" fmla="*/ 452050 w 1814809"/>
              <a:gd name="connsiteY10" fmla="*/ 534641 h 1891359"/>
              <a:gd name="connsiteX0" fmla="*/ 452050 w 1814809"/>
              <a:gd name="connsiteY0" fmla="*/ 534641 h 1891359"/>
              <a:gd name="connsiteX1" fmla="*/ 91698 w 1814809"/>
              <a:gd name="connsiteY1" fmla="*/ 940200 h 1891359"/>
              <a:gd name="connsiteX2" fmla="*/ 13351 w 1814809"/>
              <a:gd name="connsiteY2" fmla="*/ 1737812 h 1891359"/>
              <a:gd name="connsiteX3" fmla="*/ 309435 w 1814809"/>
              <a:gd name="connsiteY3" fmla="*/ 1891359 h 1891359"/>
              <a:gd name="connsiteX4" fmla="*/ 1669435 w 1814809"/>
              <a:gd name="connsiteY4" fmla="*/ 1840637 h 1891359"/>
              <a:gd name="connsiteX5" fmla="*/ 1688563 w 1814809"/>
              <a:gd name="connsiteY5" fmla="*/ 1292355 h 1891359"/>
              <a:gd name="connsiteX6" fmla="*/ 1309780 w 1814809"/>
              <a:gd name="connsiteY6" fmla="*/ 1046341 h 1891359"/>
              <a:gd name="connsiteX7" fmla="*/ 1619996 w 1814809"/>
              <a:gd name="connsiteY7" fmla="*/ 526399 h 1891359"/>
              <a:gd name="connsiteX8" fmla="*/ 1428622 w 1814809"/>
              <a:gd name="connsiteY8" fmla="*/ 154877 h 1891359"/>
              <a:gd name="connsiteX9" fmla="*/ 930782 w 1814809"/>
              <a:gd name="connsiteY9" fmla="*/ 21205 h 1891359"/>
              <a:gd name="connsiteX10" fmla="*/ 452050 w 1814809"/>
              <a:gd name="connsiteY10" fmla="*/ 534641 h 1891359"/>
              <a:gd name="connsiteX0" fmla="*/ 452050 w 1814809"/>
              <a:gd name="connsiteY0" fmla="*/ 542872 h 1899590"/>
              <a:gd name="connsiteX1" fmla="*/ 91698 w 1814809"/>
              <a:gd name="connsiteY1" fmla="*/ 948431 h 1899590"/>
              <a:gd name="connsiteX2" fmla="*/ 13351 w 1814809"/>
              <a:gd name="connsiteY2" fmla="*/ 1746043 h 1899590"/>
              <a:gd name="connsiteX3" fmla="*/ 309435 w 1814809"/>
              <a:gd name="connsiteY3" fmla="*/ 1899590 h 1899590"/>
              <a:gd name="connsiteX4" fmla="*/ 1669435 w 1814809"/>
              <a:gd name="connsiteY4" fmla="*/ 1848868 h 1899590"/>
              <a:gd name="connsiteX5" fmla="*/ 1688563 w 1814809"/>
              <a:gd name="connsiteY5" fmla="*/ 1300586 h 1899590"/>
              <a:gd name="connsiteX6" fmla="*/ 1309780 w 1814809"/>
              <a:gd name="connsiteY6" fmla="*/ 1054572 h 1899590"/>
              <a:gd name="connsiteX7" fmla="*/ 1619996 w 1814809"/>
              <a:gd name="connsiteY7" fmla="*/ 534630 h 1899590"/>
              <a:gd name="connsiteX8" fmla="*/ 1488411 w 1814809"/>
              <a:gd name="connsiteY8" fmla="*/ 129049 h 1899590"/>
              <a:gd name="connsiteX9" fmla="*/ 930782 w 1814809"/>
              <a:gd name="connsiteY9" fmla="*/ 29436 h 1899590"/>
              <a:gd name="connsiteX10" fmla="*/ 452050 w 1814809"/>
              <a:gd name="connsiteY10" fmla="*/ 542872 h 1899590"/>
              <a:gd name="connsiteX0" fmla="*/ 452050 w 1814809"/>
              <a:gd name="connsiteY0" fmla="*/ 540513 h 1897231"/>
              <a:gd name="connsiteX1" fmla="*/ 91698 w 1814809"/>
              <a:gd name="connsiteY1" fmla="*/ 946072 h 1897231"/>
              <a:gd name="connsiteX2" fmla="*/ 13351 w 1814809"/>
              <a:gd name="connsiteY2" fmla="*/ 1743684 h 1897231"/>
              <a:gd name="connsiteX3" fmla="*/ 309435 w 1814809"/>
              <a:gd name="connsiteY3" fmla="*/ 1897231 h 1897231"/>
              <a:gd name="connsiteX4" fmla="*/ 1669435 w 1814809"/>
              <a:gd name="connsiteY4" fmla="*/ 1846509 h 1897231"/>
              <a:gd name="connsiteX5" fmla="*/ 1688563 w 1814809"/>
              <a:gd name="connsiteY5" fmla="*/ 1298227 h 1897231"/>
              <a:gd name="connsiteX6" fmla="*/ 1309780 w 1814809"/>
              <a:gd name="connsiteY6" fmla="*/ 1052213 h 1897231"/>
              <a:gd name="connsiteX7" fmla="*/ 1619996 w 1814809"/>
              <a:gd name="connsiteY7" fmla="*/ 532271 h 1897231"/>
              <a:gd name="connsiteX8" fmla="*/ 1488411 w 1814809"/>
              <a:gd name="connsiteY8" fmla="*/ 126690 h 1897231"/>
              <a:gd name="connsiteX9" fmla="*/ 930782 w 1814809"/>
              <a:gd name="connsiteY9" fmla="*/ 27077 h 1897231"/>
              <a:gd name="connsiteX10" fmla="*/ 452050 w 1814809"/>
              <a:gd name="connsiteY10" fmla="*/ 540513 h 1897231"/>
              <a:gd name="connsiteX0" fmla="*/ 452050 w 1814809"/>
              <a:gd name="connsiteY0" fmla="*/ 540513 h 1897231"/>
              <a:gd name="connsiteX1" fmla="*/ 91698 w 1814809"/>
              <a:gd name="connsiteY1" fmla="*/ 946072 h 1897231"/>
              <a:gd name="connsiteX2" fmla="*/ 13351 w 1814809"/>
              <a:gd name="connsiteY2" fmla="*/ 1743684 h 1897231"/>
              <a:gd name="connsiteX3" fmla="*/ 309435 w 1814809"/>
              <a:gd name="connsiteY3" fmla="*/ 1897231 h 1897231"/>
              <a:gd name="connsiteX4" fmla="*/ 1669435 w 1814809"/>
              <a:gd name="connsiteY4" fmla="*/ 1846509 h 1897231"/>
              <a:gd name="connsiteX5" fmla="*/ 1688563 w 1814809"/>
              <a:gd name="connsiteY5" fmla="*/ 1298227 h 1897231"/>
              <a:gd name="connsiteX6" fmla="*/ 1309780 w 1814809"/>
              <a:gd name="connsiteY6" fmla="*/ 1052213 h 1897231"/>
              <a:gd name="connsiteX7" fmla="*/ 1619996 w 1814809"/>
              <a:gd name="connsiteY7" fmla="*/ 532271 h 1897231"/>
              <a:gd name="connsiteX8" fmla="*/ 1488411 w 1814809"/>
              <a:gd name="connsiteY8" fmla="*/ 126690 h 1897231"/>
              <a:gd name="connsiteX9" fmla="*/ 930782 w 1814809"/>
              <a:gd name="connsiteY9" fmla="*/ 27077 h 1897231"/>
              <a:gd name="connsiteX10" fmla="*/ 452050 w 1814809"/>
              <a:gd name="connsiteY10" fmla="*/ 540513 h 1897231"/>
              <a:gd name="connsiteX0" fmla="*/ 288567 w 1811701"/>
              <a:gd name="connsiteY0" fmla="*/ 555674 h 1898251"/>
              <a:gd name="connsiteX1" fmla="*/ 88590 w 1811701"/>
              <a:gd name="connsiteY1" fmla="*/ 947092 h 1898251"/>
              <a:gd name="connsiteX2" fmla="*/ 10243 w 1811701"/>
              <a:gd name="connsiteY2" fmla="*/ 1744704 h 1898251"/>
              <a:gd name="connsiteX3" fmla="*/ 306327 w 1811701"/>
              <a:gd name="connsiteY3" fmla="*/ 1898251 h 1898251"/>
              <a:gd name="connsiteX4" fmla="*/ 1666327 w 1811701"/>
              <a:gd name="connsiteY4" fmla="*/ 1847529 h 1898251"/>
              <a:gd name="connsiteX5" fmla="*/ 1685455 w 1811701"/>
              <a:gd name="connsiteY5" fmla="*/ 1299247 h 1898251"/>
              <a:gd name="connsiteX6" fmla="*/ 1306672 w 1811701"/>
              <a:gd name="connsiteY6" fmla="*/ 1053233 h 1898251"/>
              <a:gd name="connsiteX7" fmla="*/ 1616888 w 1811701"/>
              <a:gd name="connsiteY7" fmla="*/ 533291 h 1898251"/>
              <a:gd name="connsiteX8" fmla="*/ 1485303 w 1811701"/>
              <a:gd name="connsiteY8" fmla="*/ 127710 h 1898251"/>
              <a:gd name="connsiteX9" fmla="*/ 927674 w 1811701"/>
              <a:gd name="connsiteY9" fmla="*/ 28097 h 1898251"/>
              <a:gd name="connsiteX10" fmla="*/ 288567 w 1811701"/>
              <a:gd name="connsiteY10" fmla="*/ 555674 h 1898251"/>
              <a:gd name="connsiteX0" fmla="*/ 288567 w 1811701"/>
              <a:gd name="connsiteY0" fmla="*/ 479828 h 1822405"/>
              <a:gd name="connsiteX1" fmla="*/ 88590 w 1811701"/>
              <a:gd name="connsiteY1" fmla="*/ 871246 h 1822405"/>
              <a:gd name="connsiteX2" fmla="*/ 10243 w 1811701"/>
              <a:gd name="connsiteY2" fmla="*/ 1668858 h 1822405"/>
              <a:gd name="connsiteX3" fmla="*/ 306327 w 1811701"/>
              <a:gd name="connsiteY3" fmla="*/ 1822405 h 1822405"/>
              <a:gd name="connsiteX4" fmla="*/ 1666327 w 1811701"/>
              <a:gd name="connsiteY4" fmla="*/ 1771683 h 1822405"/>
              <a:gd name="connsiteX5" fmla="*/ 1685455 w 1811701"/>
              <a:gd name="connsiteY5" fmla="*/ 1223401 h 1822405"/>
              <a:gd name="connsiteX6" fmla="*/ 1306672 w 1811701"/>
              <a:gd name="connsiteY6" fmla="*/ 977387 h 1822405"/>
              <a:gd name="connsiteX7" fmla="*/ 1616888 w 1811701"/>
              <a:gd name="connsiteY7" fmla="*/ 457445 h 1822405"/>
              <a:gd name="connsiteX8" fmla="*/ 1485303 w 1811701"/>
              <a:gd name="connsiteY8" fmla="*/ 51864 h 1822405"/>
              <a:gd name="connsiteX9" fmla="*/ 895599 w 1811701"/>
              <a:gd name="connsiteY9" fmla="*/ 79530 h 1822405"/>
              <a:gd name="connsiteX10" fmla="*/ 288567 w 1811701"/>
              <a:gd name="connsiteY10" fmla="*/ 479828 h 1822405"/>
              <a:gd name="connsiteX0" fmla="*/ 288567 w 1811701"/>
              <a:gd name="connsiteY0" fmla="*/ 419258 h 1761835"/>
              <a:gd name="connsiteX1" fmla="*/ 88590 w 1811701"/>
              <a:gd name="connsiteY1" fmla="*/ 810676 h 1761835"/>
              <a:gd name="connsiteX2" fmla="*/ 10243 w 1811701"/>
              <a:gd name="connsiteY2" fmla="*/ 1608288 h 1761835"/>
              <a:gd name="connsiteX3" fmla="*/ 306327 w 1811701"/>
              <a:gd name="connsiteY3" fmla="*/ 1761835 h 1761835"/>
              <a:gd name="connsiteX4" fmla="*/ 1666327 w 1811701"/>
              <a:gd name="connsiteY4" fmla="*/ 1711113 h 1761835"/>
              <a:gd name="connsiteX5" fmla="*/ 1685455 w 1811701"/>
              <a:gd name="connsiteY5" fmla="*/ 1162831 h 1761835"/>
              <a:gd name="connsiteX6" fmla="*/ 1306672 w 1811701"/>
              <a:gd name="connsiteY6" fmla="*/ 916817 h 1761835"/>
              <a:gd name="connsiteX7" fmla="*/ 1616888 w 1811701"/>
              <a:gd name="connsiteY7" fmla="*/ 396875 h 1761835"/>
              <a:gd name="connsiteX8" fmla="*/ 1373040 w 1811701"/>
              <a:gd name="connsiteY8" fmla="*/ 118574 h 1761835"/>
              <a:gd name="connsiteX9" fmla="*/ 895599 w 1811701"/>
              <a:gd name="connsiteY9" fmla="*/ 18960 h 1761835"/>
              <a:gd name="connsiteX10" fmla="*/ 288567 w 1811701"/>
              <a:gd name="connsiteY10" fmla="*/ 419258 h 1761835"/>
              <a:gd name="connsiteX0" fmla="*/ 288567 w 1811701"/>
              <a:gd name="connsiteY0" fmla="*/ 419258 h 1761835"/>
              <a:gd name="connsiteX1" fmla="*/ 88590 w 1811701"/>
              <a:gd name="connsiteY1" fmla="*/ 810676 h 1761835"/>
              <a:gd name="connsiteX2" fmla="*/ 10243 w 1811701"/>
              <a:gd name="connsiteY2" fmla="*/ 1608288 h 1761835"/>
              <a:gd name="connsiteX3" fmla="*/ 306327 w 1811701"/>
              <a:gd name="connsiteY3" fmla="*/ 1761835 h 1761835"/>
              <a:gd name="connsiteX4" fmla="*/ 1666327 w 1811701"/>
              <a:gd name="connsiteY4" fmla="*/ 1711113 h 1761835"/>
              <a:gd name="connsiteX5" fmla="*/ 1685455 w 1811701"/>
              <a:gd name="connsiteY5" fmla="*/ 1162831 h 1761835"/>
              <a:gd name="connsiteX6" fmla="*/ 1306672 w 1811701"/>
              <a:gd name="connsiteY6" fmla="*/ 916817 h 1761835"/>
              <a:gd name="connsiteX7" fmla="*/ 1584814 w 1811701"/>
              <a:gd name="connsiteY7" fmla="*/ 510012 h 1761835"/>
              <a:gd name="connsiteX8" fmla="*/ 1373040 w 1811701"/>
              <a:gd name="connsiteY8" fmla="*/ 118574 h 1761835"/>
              <a:gd name="connsiteX9" fmla="*/ 895599 w 1811701"/>
              <a:gd name="connsiteY9" fmla="*/ 18960 h 1761835"/>
              <a:gd name="connsiteX10" fmla="*/ 288567 w 1811701"/>
              <a:gd name="connsiteY10" fmla="*/ 419258 h 1761835"/>
              <a:gd name="connsiteX0" fmla="*/ 288567 w 1770444"/>
              <a:gd name="connsiteY0" fmla="*/ 419258 h 1761835"/>
              <a:gd name="connsiteX1" fmla="*/ 88590 w 1770444"/>
              <a:gd name="connsiteY1" fmla="*/ 810676 h 1761835"/>
              <a:gd name="connsiteX2" fmla="*/ 10243 w 1770444"/>
              <a:gd name="connsiteY2" fmla="*/ 1608288 h 1761835"/>
              <a:gd name="connsiteX3" fmla="*/ 306327 w 1770444"/>
              <a:gd name="connsiteY3" fmla="*/ 1761835 h 1761835"/>
              <a:gd name="connsiteX4" fmla="*/ 1666327 w 1770444"/>
              <a:gd name="connsiteY4" fmla="*/ 1711113 h 1761835"/>
              <a:gd name="connsiteX5" fmla="*/ 1589229 w 1770444"/>
              <a:gd name="connsiteY5" fmla="*/ 1176973 h 1761835"/>
              <a:gd name="connsiteX6" fmla="*/ 1306672 w 1770444"/>
              <a:gd name="connsiteY6" fmla="*/ 916817 h 1761835"/>
              <a:gd name="connsiteX7" fmla="*/ 1584814 w 1770444"/>
              <a:gd name="connsiteY7" fmla="*/ 510012 h 1761835"/>
              <a:gd name="connsiteX8" fmla="*/ 1373040 w 1770444"/>
              <a:gd name="connsiteY8" fmla="*/ 118574 h 1761835"/>
              <a:gd name="connsiteX9" fmla="*/ 895599 w 1770444"/>
              <a:gd name="connsiteY9" fmla="*/ 18960 h 1761835"/>
              <a:gd name="connsiteX10" fmla="*/ 288567 w 1770444"/>
              <a:gd name="connsiteY10" fmla="*/ 419258 h 1761835"/>
              <a:gd name="connsiteX0" fmla="*/ 288567 w 1592514"/>
              <a:gd name="connsiteY0" fmla="*/ 419258 h 1863058"/>
              <a:gd name="connsiteX1" fmla="*/ 88590 w 1592514"/>
              <a:gd name="connsiteY1" fmla="*/ 810676 h 1863058"/>
              <a:gd name="connsiteX2" fmla="*/ 10243 w 1592514"/>
              <a:gd name="connsiteY2" fmla="*/ 1608288 h 1863058"/>
              <a:gd name="connsiteX3" fmla="*/ 306327 w 1592514"/>
              <a:gd name="connsiteY3" fmla="*/ 1761835 h 1863058"/>
              <a:gd name="connsiteX4" fmla="*/ 1377650 w 1592514"/>
              <a:gd name="connsiteY4" fmla="*/ 1838393 h 1863058"/>
              <a:gd name="connsiteX5" fmla="*/ 1589229 w 1592514"/>
              <a:gd name="connsiteY5" fmla="*/ 1176973 h 1863058"/>
              <a:gd name="connsiteX6" fmla="*/ 1306672 w 1592514"/>
              <a:gd name="connsiteY6" fmla="*/ 916817 h 1863058"/>
              <a:gd name="connsiteX7" fmla="*/ 1584814 w 1592514"/>
              <a:gd name="connsiteY7" fmla="*/ 510012 h 1863058"/>
              <a:gd name="connsiteX8" fmla="*/ 1373040 w 1592514"/>
              <a:gd name="connsiteY8" fmla="*/ 118574 h 1863058"/>
              <a:gd name="connsiteX9" fmla="*/ 895599 w 1592514"/>
              <a:gd name="connsiteY9" fmla="*/ 18960 h 1863058"/>
              <a:gd name="connsiteX10" fmla="*/ 288567 w 1592514"/>
              <a:gd name="connsiteY10" fmla="*/ 419258 h 1863058"/>
              <a:gd name="connsiteX0" fmla="*/ 421322 w 1594935"/>
              <a:gd name="connsiteY0" fmla="*/ 616342 h 1876292"/>
              <a:gd name="connsiteX1" fmla="*/ 91011 w 1594935"/>
              <a:gd name="connsiteY1" fmla="*/ 823910 h 1876292"/>
              <a:gd name="connsiteX2" fmla="*/ 12664 w 1594935"/>
              <a:gd name="connsiteY2" fmla="*/ 1621522 h 1876292"/>
              <a:gd name="connsiteX3" fmla="*/ 308748 w 1594935"/>
              <a:gd name="connsiteY3" fmla="*/ 1775069 h 1876292"/>
              <a:gd name="connsiteX4" fmla="*/ 1380071 w 1594935"/>
              <a:gd name="connsiteY4" fmla="*/ 1851627 h 1876292"/>
              <a:gd name="connsiteX5" fmla="*/ 1591650 w 1594935"/>
              <a:gd name="connsiteY5" fmla="*/ 1190207 h 1876292"/>
              <a:gd name="connsiteX6" fmla="*/ 1309093 w 1594935"/>
              <a:gd name="connsiteY6" fmla="*/ 930051 h 1876292"/>
              <a:gd name="connsiteX7" fmla="*/ 1587235 w 1594935"/>
              <a:gd name="connsiteY7" fmla="*/ 523246 h 1876292"/>
              <a:gd name="connsiteX8" fmla="*/ 1375461 w 1594935"/>
              <a:gd name="connsiteY8" fmla="*/ 131808 h 1876292"/>
              <a:gd name="connsiteX9" fmla="*/ 898020 w 1594935"/>
              <a:gd name="connsiteY9" fmla="*/ 32194 h 1876292"/>
              <a:gd name="connsiteX10" fmla="*/ 421322 w 1594935"/>
              <a:gd name="connsiteY10" fmla="*/ 616342 h 1876292"/>
              <a:gd name="connsiteX0" fmla="*/ 413257 w 1586870"/>
              <a:gd name="connsiteY0" fmla="*/ 616342 h 1876292"/>
              <a:gd name="connsiteX1" fmla="*/ 140873 w 1586870"/>
              <a:gd name="connsiteY1" fmla="*/ 993617 h 1876292"/>
              <a:gd name="connsiteX2" fmla="*/ 4599 w 1586870"/>
              <a:gd name="connsiteY2" fmla="*/ 1621522 h 1876292"/>
              <a:gd name="connsiteX3" fmla="*/ 300683 w 1586870"/>
              <a:gd name="connsiteY3" fmla="*/ 1775069 h 1876292"/>
              <a:gd name="connsiteX4" fmla="*/ 1372006 w 1586870"/>
              <a:gd name="connsiteY4" fmla="*/ 1851627 h 1876292"/>
              <a:gd name="connsiteX5" fmla="*/ 1583585 w 1586870"/>
              <a:gd name="connsiteY5" fmla="*/ 1190207 h 1876292"/>
              <a:gd name="connsiteX6" fmla="*/ 1301028 w 1586870"/>
              <a:gd name="connsiteY6" fmla="*/ 930051 h 1876292"/>
              <a:gd name="connsiteX7" fmla="*/ 1579170 w 1586870"/>
              <a:gd name="connsiteY7" fmla="*/ 523246 h 1876292"/>
              <a:gd name="connsiteX8" fmla="*/ 1367396 w 1586870"/>
              <a:gd name="connsiteY8" fmla="*/ 131808 h 1876292"/>
              <a:gd name="connsiteX9" fmla="*/ 889955 w 1586870"/>
              <a:gd name="connsiteY9" fmla="*/ 32194 h 1876292"/>
              <a:gd name="connsiteX10" fmla="*/ 413257 w 1586870"/>
              <a:gd name="connsiteY10" fmla="*/ 616342 h 1876292"/>
              <a:gd name="connsiteX0" fmla="*/ 284962 w 1458575"/>
              <a:gd name="connsiteY0" fmla="*/ 616342 h 1908017"/>
              <a:gd name="connsiteX1" fmla="*/ 12578 w 1458575"/>
              <a:gd name="connsiteY1" fmla="*/ 993617 h 1908017"/>
              <a:gd name="connsiteX2" fmla="*/ 172388 w 1458575"/>
              <a:gd name="connsiteY2" fmla="*/ 1775069 h 1908017"/>
              <a:gd name="connsiteX3" fmla="*/ 1243711 w 1458575"/>
              <a:gd name="connsiteY3" fmla="*/ 1851627 h 1908017"/>
              <a:gd name="connsiteX4" fmla="*/ 1455290 w 1458575"/>
              <a:gd name="connsiteY4" fmla="*/ 1190207 h 1908017"/>
              <a:gd name="connsiteX5" fmla="*/ 1172733 w 1458575"/>
              <a:gd name="connsiteY5" fmla="*/ 930051 h 1908017"/>
              <a:gd name="connsiteX6" fmla="*/ 1450875 w 1458575"/>
              <a:gd name="connsiteY6" fmla="*/ 523246 h 1908017"/>
              <a:gd name="connsiteX7" fmla="*/ 1239101 w 1458575"/>
              <a:gd name="connsiteY7" fmla="*/ 131808 h 1908017"/>
              <a:gd name="connsiteX8" fmla="*/ 761660 w 1458575"/>
              <a:gd name="connsiteY8" fmla="*/ 32194 h 1908017"/>
              <a:gd name="connsiteX9" fmla="*/ 284962 w 1458575"/>
              <a:gd name="connsiteY9" fmla="*/ 616342 h 1908017"/>
              <a:gd name="connsiteX0" fmla="*/ 343858 w 1519131"/>
              <a:gd name="connsiteY0" fmla="*/ 616342 h 1885036"/>
              <a:gd name="connsiteX1" fmla="*/ 71474 w 1519131"/>
              <a:gd name="connsiteY1" fmla="*/ 993617 h 1885036"/>
              <a:gd name="connsiteX2" fmla="*/ 115432 w 1519131"/>
              <a:gd name="connsiteY2" fmla="*/ 1704358 h 1885036"/>
              <a:gd name="connsiteX3" fmla="*/ 1302607 w 1519131"/>
              <a:gd name="connsiteY3" fmla="*/ 1851627 h 1885036"/>
              <a:gd name="connsiteX4" fmla="*/ 1514186 w 1519131"/>
              <a:gd name="connsiteY4" fmla="*/ 1190207 h 1885036"/>
              <a:gd name="connsiteX5" fmla="*/ 1231629 w 1519131"/>
              <a:gd name="connsiteY5" fmla="*/ 930051 h 1885036"/>
              <a:gd name="connsiteX6" fmla="*/ 1509771 w 1519131"/>
              <a:gd name="connsiteY6" fmla="*/ 523246 h 1885036"/>
              <a:gd name="connsiteX7" fmla="*/ 1297997 w 1519131"/>
              <a:gd name="connsiteY7" fmla="*/ 131808 h 1885036"/>
              <a:gd name="connsiteX8" fmla="*/ 820556 w 1519131"/>
              <a:gd name="connsiteY8" fmla="*/ 32194 h 1885036"/>
              <a:gd name="connsiteX9" fmla="*/ 343858 w 1519131"/>
              <a:gd name="connsiteY9" fmla="*/ 616342 h 1885036"/>
              <a:gd name="connsiteX0" fmla="*/ 343858 w 1549812"/>
              <a:gd name="connsiteY0" fmla="*/ 616342 h 1800235"/>
              <a:gd name="connsiteX1" fmla="*/ 71474 w 1549812"/>
              <a:gd name="connsiteY1" fmla="*/ 993617 h 1800235"/>
              <a:gd name="connsiteX2" fmla="*/ 115432 w 1549812"/>
              <a:gd name="connsiteY2" fmla="*/ 1704358 h 1800235"/>
              <a:gd name="connsiteX3" fmla="*/ 1389496 w 1549812"/>
              <a:gd name="connsiteY3" fmla="*/ 1724347 h 1800235"/>
              <a:gd name="connsiteX4" fmla="*/ 1514186 w 1549812"/>
              <a:gd name="connsiteY4" fmla="*/ 1190207 h 1800235"/>
              <a:gd name="connsiteX5" fmla="*/ 1231629 w 1549812"/>
              <a:gd name="connsiteY5" fmla="*/ 930051 h 1800235"/>
              <a:gd name="connsiteX6" fmla="*/ 1509771 w 1549812"/>
              <a:gd name="connsiteY6" fmla="*/ 523246 h 1800235"/>
              <a:gd name="connsiteX7" fmla="*/ 1297997 w 1549812"/>
              <a:gd name="connsiteY7" fmla="*/ 131808 h 1800235"/>
              <a:gd name="connsiteX8" fmla="*/ 820556 w 1549812"/>
              <a:gd name="connsiteY8" fmla="*/ 32194 h 1800235"/>
              <a:gd name="connsiteX9" fmla="*/ 343858 w 1549812"/>
              <a:gd name="connsiteY9" fmla="*/ 616342 h 1800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49812" h="1800235">
                <a:moveTo>
                  <a:pt x="343858" y="616342"/>
                </a:moveTo>
                <a:cubicBezTo>
                  <a:pt x="219011" y="776579"/>
                  <a:pt x="109545" y="812281"/>
                  <a:pt x="71474" y="993617"/>
                </a:cubicBezTo>
                <a:cubicBezTo>
                  <a:pt x="33403" y="1174953"/>
                  <a:pt x="-89757" y="1561356"/>
                  <a:pt x="115432" y="1704358"/>
                </a:cubicBezTo>
                <a:cubicBezTo>
                  <a:pt x="320621" y="1847360"/>
                  <a:pt x="1156371" y="1810039"/>
                  <a:pt x="1389496" y="1724347"/>
                </a:cubicBezTo>
                <a:cubicBezTo>
                  <a:pt x="1622621" y="1638655"/>
                  <a:pt x="1540497" y="1322590"/>
                  <a:pt x="1514186" y="1190207"/>
                </a:cubicBezTo>
                <a:cubicBezTo>
                  <a:pt x="1487875" y="1057824"/>
                  <a:pt x="1240336" y="1148914"/>
                  <a:pt x="1231629" y="930051"/>
                </a:cubicBezTo>
                <a:cubicBezTo>
                  <a:pt x="1248292" y="693847"/>
                  <a:pt x="1498710" y="656286"/>
                  <a:pt x="1509771" y="523246"/>
                </a:cubicBezTo>
                <a:cubicBezTo>
                  <a:pt x="1520832" y="390206"/>
                  <a:pt x="1431655" y="305130"/>
                  <a:pt x="1297997" y="131808"/>
                </a:cubicBezTo>
                <a:cubicBezTo>
                  <a:pt x="1189251" y="36824"/>
                  <a:pt x="979579" y="-48562"/>
                  <a:pt x="820556" y="32194"/>
                </a:cubicBezTo>
                <a:cubicBezTo>
                  <a:pt x="661533" y="112950"/>
                  <a:pt x="468705" y="456105"/>
                  <a:pt x="343858" y="616342"/>
                </a:cubicBezTo>
                <a:close/>
              </a:path>
            </a:pathLst>
          </a:custGeom>
          <a:solidFill>
            <a:srgbClr val="9CDFF9"/>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Freeform 417">
            <a:extLst>
              <a:ext uri="{FF2B5EF4-FFF2-40B4-BE49-F238E27FC236}">
                <a16:creationId xmlns:a16="http://schemas.microsoft.com/office/drawing/2014/main" id="{86D46BE4-B0DC-6447-9B19-4A15963D6107}"/>
              </a:ext>
            </a:extLst>
          </p:cNvPr>
          <p:cNvSpPr>
            <a:spLocks/>
          </p:cNvSpPr>
          <p:nvPr/>
        </p:nvSpPr>
        <p:spPr bwMode="auto">
          <a:xfrm>
            <a:off x="7274076" y="1826035"/>
            <a:ext cx="1736725" cy="1317704"/>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9CDFF9"/>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12" name="Group 418">
            <a:extLst>
              <a:ext uri="{FF2B5EF4-FFF2-40B4-BE49-F238E27FC236}">
                <a16:creationId xmlns:a16="http://schemas.microsoft.com/office/drawing/2014/main" id="{B6EA0447-3C72-2546-A182-B18B3204742F}"/>
              </a:ext>
            </a:extLst>
          </p:cNvPr>
          <p:cNvGrpSpPr>
            <a:grpSpLocks/>
          </p:cNvGrpSpPr>
          <p:nvPr/>
        </p:nvGrpSpPr>
        <p:grpSpPr bwMode="auto">
          <a:xfrm>
            <a:off x="7205350" y="3289251"/>
            <a:ext cx="1458912" cy="933450"/>
            <a:chOff x="2889" y="1631"/>
            <a:chExt cx="980" cy="743"/>
          </a:xfrm>
        </p:grpSpPr>
        <p:sp>
          <p:nvSpPr>
            <p:cNvPr id="13" name="Rectangle 419">
              <a:extLst>
                <a:ext uri="{FF2B5EF4-FFF2-40B4-BE49-F238E27FC236}">
                  <a16:creationId xmlns:a16="http://schemas.microsoft.com/office/drawing/2014/main" id="{BE021C30-4F59-6844-AF0D-B5AB853A3B1C}"/>
                </a:ext>
              </a:extLst>
            </p:cNvPr>
            <p:cNvSpPr>
              <a:spLocks noChangeArrowheads="1"/>
            </p:cNvSpPr>
            <p:nvPr/>
          </p:nvSpPr>
          <p:spPr bwMode="auto">
            <a:xfrm>
              <a:off x="3046" y="1841"/>
              <a:ext cx="663" cy="533"/>
            </a:xfrm>
            <a:prstGeom prst="rect">
              <a:avLst/>
            </a:prstGeom>
            <a:solidFill>
              <a:srgbClr val="9CDFF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4" name="AutoShape 420">
              <a:extLst>
                <a:ext uri="{FF2B5EF4-FFF2-40B4-BE49-F238E27FC236}">
                  <a16:creationId xmlns:a16="http://schemas.microsoft.com/office/drawing/2014/main" id="{27AA7BFA-EEE4-4140-B9E6-23FEE52ACCEA}"/>
                </a:ext>
              </a:extLst>
            </p:cNvPr>
            <p:cNvSpPr>
              <a:spLocks noChangeArrowheads="1"/>
            </p:cNvSpPr>
            <p:nvPr/>
          </p:nvSpPr>
          <p:spPr bwMode="auto">
            <a:xfrm>
              <a:off x="2889" y="1631"/>
              <a:ext cx="980" cy="253"/>
            </a:xfrm>
            <a:prstGeom prst="triangle">
              <a:avLst>
                <a:gd name="adj" fmla="val 50000"/>
              </a:avLst>
            </a:prstGeom>
            <a:solidFill>
              <a:srgbClr val="9CDFF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00CCFF"/>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15" name="Freeform 427">
            <a:extLst>
              <a:ext uri="{FF2B5EF4-FFF2-40B4-BE49-F238E27FC236}">
                <a16:creationId xmlns:a16="http://schemas.microsoft.com/office/drawing/2014/main" id="{50383F63-A1BE-EE40-9A4A-9521B5B39A87}"/>
              </a:ext>
            </a:extLst>
          </p:cNvPr>
          <p:cNvSpPr>
            <a:spLocks/>
          </p:cNvSpPr>
          <p:nvPr/>
        </p:nvSpPr>
        <p:spPr bwMode="auto">
          <a:xfrm>
            <a:off x="7712401" y="4683134"/>
            <a:ext cx="3079750" cy="1665288"/>
          </a:xfrm>
          <a:custGeom>
            <a:avLst/>
            <a:gdLst>
              <a:gd name="T0" fmla="*/ 2147483646 w 1940"/>
              <a:gd name="T1" fmla="*/ 2147483646 h 1049"/>
              <a:gd name="T2" fmla="*/ 2147483646 w 1940"/>
              <a:gd name="T3" fmla="*/ 2147483646 h 1049"/>
              <a:gd name="T4" fmla="*/ 2147483646 w 1940"/>
              <a:gd name="T5" fmla="*/ 2147483646 h 1049"/>
              <a:gd name="T6" fmla="*/ 2147483646 w 1940"/>
              <a:gd name="T7" fmla="*/ 2147483646 h 1049"/>
              <a:gd name="T8" fmla="*/ 2147483646 w 1940"/>
              <a:gd name="T9" fmla="*/ 2147483646 h 1049"/>
              <a:gd name="T10" fmla="*/ 2147483646 w 1940"/>
              <a:gd name="T11" fmla="*/ 2147483646 h 1049"/>
              <a:gd name="T12" fmla="*/ 2147483646 w 1940"/>
              <a:gd name="T13" fmla="*/ 2147483646 h 1049"/>
              <a:gd name="T14" fmla="*/ 2147483646 w 1940"/>
              <a:gd name="T15" fmla="*/ 2147483646 h 1049"/>
              <a:gd name="T16" fmla="*/ 2147483646 w 1940"/>
              <a:gd name="T17" fmla="*/ 2147483646 h 1049"/>
              <a:gd name="T18" fmla="*/ 2147483646 w 1940"/>
              <a:gd name="T19" fmla="*/ 2147483646 h 1049"/>
              <a:gd name="T20" fmla="*/ 2147483646 w 1940"/>
              <a:gd name="T21" fmla="*/ 2147483646 h 1049"/>
              <a:gd name="T22" fmla="*/ 2147483646 w 1940"/>
              <a:gd name="T23" fmla="*/ 2147483646 h 1049"/>
              <a:gd name="T24" fmla="*/ 2147483646 w 1940"/>
              <a:gd name="T25" fmla="*/ 2147483646 h 1049"/>
              <a:gd name="T26" fmla="*/ 2147483646 w 1940"/>
              <a:gd name="T27" fmla="*/ 2147483646 h 1049"/>
              <a:gd name="T28" fmla="*/ 2147483646 w 1940"/>
              <a:gd name="T29" fmla="*/ 2147483646 h 1049"/>
              <a:gd name="T30" fmla="*/ 2147483646 w 1940"/>
              <a:gd name="T31" fmla="*/ 2147483646 h 104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940"/>
              <a:gd name="T49" fmla="*/ 0 h 1049"/>
              <a:gd name="T50" fmla="*/ 1940 w 1940"/>
              <a:gd name="T51" fmla="*/ 1049 h 104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940" h="1049">
                <a:moveTo>
                  <a:pt x="952" y="26"/>
                </a:moveTo>
                <a:cubicBezTo>
                  <a:pt x="867" y="45"/>
                  <a:pt x="832" y="118"/>
                  <a:pt x="755" y="125"/>
                </a:cubicBezTo>
                <a:cubicBezTo>
                  <a:pt x="678" y="132"/>
                  <a:pt x="587" y="72"/>
                  <a:pt x="488" y="68"/>
                </a:cubicBezTo>
                <a:cubicBezTo>
                  <a:pt x="389" y="64"/>
                  <a:pt x="237" y="48"/>
                  <a:pt x="158" y="101"/>
                </a:cubicBezTo>
                <a:cubicBezTo>
                  <a:pt x="79" y="154"/>
                  <a:pt x="28" y="298"/>
                  <a:pt x="14" y="389"/>
                </a:cubicBezTo>
                <a:cubicBezTo>
                  <a:pt x="0" y="480"/>
                  <a:pt x="25" y="595"/>
                  <a:pt x="71" y="648"/>
                </a:cubicBezTo>
                <a:cubicBezTo>
                  <a:pt x="117" y="701"/>
                  <a:pt x="205" y="665"/>
                  <a:pt x="288" y="706"/>
                </a:cubicBezTo>
                <a:cubicBezTo>
                  <a:pt x="371" y="747"/>
                  <a:pt x="450" y="842"/>
                  <a:pt x="568" y="893"/>
                </a:cubicBezTo>
                <a:cubicBezTo>
                  <a:pt x="686" y="944"/>
                  <a:pt x="852" y="991"/>
                  <a:pt x="996" y="1014"/>
                </a:cubicBezTo>
                <a:cubicBezTo>
                  <a:pt x="1140" y="1036"/>
                  <a:pt x="1309" y="1049"/>
                  <a:pt x="1433" y="1031"/>
                </a:cubicBezTo>
                <a:cubicBezTo>
                  <a:pt x="1557" y="1012"/>
                  <a:pt x="1657" y="960"/>
                  <a:pt x="1739" y="907"/>
                </a:cubicBezTo>
                <a:cubicBezTo>
                  <a:pt x="1821" y="855"/>
                  <a:pt x="1906" y="824"/>
                  <a:pt x="1923" y="714"/>
                </a:cubicBezTo>
                <a:cubicBezTo>
                  <a:pt x="1940" y="604"/>
                  <a:pt x="1898" y="350"/>
                  <a:pt x="1839" y="251"/>
                </a:cubicBezTo>
                <a:cubicBezTo>
                  <a:pt x="1780" y="151"/>
                  <a:pt x="1662" y="153"/>
                  <a:pt x="1566" y="114"/>
                </a:cubicBezTo>
                <a:cubicBezTo>
                  <a:pt x="1470" y="76"/>
                  <a:pt x="1365" y="30"/>
                  <a:pt x="1263" y="15"/>
                </a:cubicBezTo>
                <a:cubicBezTo>
                  <a:pt x="1161" y="0"/>
                  <a:pt x="1037" y="8"/>
                  <a:pt x="952" y="26"/>
                </a:cubicBezTo>
                <a:close/>
              </a:path>
            </a:pathLst>
          </a:custGeom>
          <a:solidFill>
            <a:srgbClr val="9CDFF9"/>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Text Box 580">
            <a:extLst>
              <a:ext uri="{FF2B5EF4-FFF2-40B4-BE49-F238E27FC236}">
                <a16:creationId xmlns:a16="http://schemas.microsoft.com/office/drawing/2014/main" id="{68F39DC6-82AA-494B-BF8C-3328A3504C38}"/>
              </a:ext>
            </a:extLst>
          </p:cNvPr>
          <p:cNvSpPr txBox="1">
            <a:spLocks noChangeArrowheads="1"/>
          </p:cNvSpPr>
          <p:nvPr/>
        </p:nvSpPr>
        <p:spPr bwMode="auto">
          <a:xfrm>
            <a:off x="7679274" y="1488461"/>
            <a:ext cx="133940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14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Arial" panose="020B0604020202020204" pitchFamily="34" charset="0"/>
              </a:rPr>
              <a:t>mobile network</a:t>
            </a:r>
          </a:p>
        </p:txBody>
      </p:sp>
      <p:sp>
        <p:nvSpPr>
          <p:cNvPr id="17" name="Text Box 580">
            <a:extLst>
              <a:ext uri="{FF2B5EF4-FFF2-40B4-BE49-F238E27FC236}">
                <a16:creationId xmlns:a16="http://schemas.microsoft.com/office/drawing/2014/main" id="{4FAF1075-A726-A74C-A102-E55EF3041A0B}"/>
              </a:ext>
            </a:extLst>
          </p:cNvPr>
          <p:cNvSpPr txBox="1">
            <a:spLocks noChangeArrowheads="1"/>
          </p:cNvSpPr>
          <p:nvPr/>
        </p:nvSpPr>
        <p:spPr bwMode="auto">
          <a:xfrm>
            <a:off x="7330835" y="4191922"/>
            <a:ext cx="1955646" cy="268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altLang="en-US" sz="14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Arial" panose="020B0604020202020204" pitchFamily="34" charset="0"/>
              </a:rPr>
              <a:t>home network</a:t>
            </a:r>
          </a:p>
        </p:txBody>
      </p:sp>
      <p:sp>
        <p:nvSpPr>
          <p:cNvPr id="19" name="Text Box 580">
            <a:extLst>
              <a:ext uri="{FF2B5EF4-FFF2-40B4-BE49-F238E27FC236}">
                <a16:creationId xmlns:a16="http://schemas.microsoft.com/office/drawing/2014/main" id="{18D63BA9-A80C-3C4E-951E-EC3E6277A653}"/>
              </a:ext>
            </a:extLst>
          </p:cNvPr>
          <p:cNvSpPr txBox="1">
            <a:spLocks noChangeArrowheads="1"/>
          </p:cNvSpPr>
          <p:nvPr/>
        </p:nvSpPr>
        <p:spPr bwMode="auto">
          <a:xfrm>
            <a:off x="7306908" y="5779775"/>
            <a:ext cx="1195135" cy="44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altLang="en-US" sz="14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Arial" panose="020B0604020202020204" pitchFamily="34" charset="0"/>
              </a:rPr>
              <a:t>enterprise</a:t>
            </a:r>
          </a:p>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altLang="en-US" sz="14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Arial" panose="020B0604020202020204" pitchFamily="34" charset="0"/>
              </a:rPr>
              <a:t>          network</a:t>
            </a:r>
          </a:p>
        </p:txBody>
      </p:sp>
      <p:sp>
        <p:nvSpPr>
          <p:cNvPr id="20" name="Freeform 19">
            <a:extLst>
              <a:ext uri="{FF2B5EF4-FFF2-40B4-BE49-F238E27FC236}">
                <a16:creationId xmlns:a16="http://schemas.microsoft.com/office/drawing/2014/main" id="{21C1BA4F-9694-604C-B41C-E527BFD0B4FC}"/>
              </a:ext>
            </a:extLst>
          </p:cNvPr>
          <p:cNvSpPr/>
          <p:nvPr/>
        </p:nvSpPr>
        <p:spPr>
          <a:xfrm>
            <a:off x="10222146" y="3179540"/>
            <a:ext cx="1273167" cy="1935748"/>
          </a:xfrm>
          <a:custGeom>
            <a:avLst/>
            <a:gdLst>
              <a:gd name="connsiteX0" fmla="*/ 434989 w 1523031"/>
              <a:gd name="connsiteY0" fmla="*/ 253346 h 1763594"/>
              <a:gd name="connsiteX1" fmla="*/ 488 w 1523031"/>
              <a:gd name="connsiteY1" fmla="*/ 921706 h 1763594"/>
              <a:gd name="connsiteX2" fmla="*/ 368142 w 1523031"/>
              <a:gd name="connsiteY2" fmla="*/ 1489812 h 1763594"/>
              <a:gd name="connsiteX3" fmla="*/ 1187008 w 1523031"/>
              <a:gd name="connsiteY3" fmla="*/ 1757156 h 1763594"/>
              <a:gd name="connsiteX4" fmla="*/ 1521239 w 1523031"/>
              <a:gd name="connsiteY4" fmla="*/ 1239177 h 1763594"/>
              <a:gd name="connsiteX5" fmla="*/ 1320700 w 1523031"/>
              <a:gd name="connsiteY5" fmla="*/ 654362 h 1763594"/>
              <a:gd name="connsiteX6" fmla="*/ 1337412 w 1523031"/>
              <a:gd name="connsiteY6" fmla="*/ 136383 h 1763594"/>
              <a:gd name="connsiteX7" fmla="*/ 1086739 w 1523031"/>
              <a:gd name="connsiteY7" fmla="*/ 2711 h 1763594"/>
              <a:gd name="connsiteX8" fmla="*/ 434989 w 1523031"/>
              <a:gd name="connsiteY8" fmla="*/ 253346 h 1763594"/>
              <a:gd name="connsiteX0" fmla="*/ 434989 w 1537226"/>
              <a:gd name="connsiteY0" fmla="*/ 253346 h 1763594"/>
              <a:gd name="connsiteX1" fmla="*/ 488 w 1537226"/>
              <a:gd name="connsiteY1" fmla="*/ 921706 h 1763594"/>
              <a:gd name="connsiteX2" fmla="*/ 368142 w 1537226"/>
              <a:gd name="connsiteY2" fmla="*/ 1489812 h 1763594"/>
              <a:gd name="connsiteX3" fmla="*/ 1187008 w 1537226"/>
              <a:gd name="connsiteY3" fmla="*/ 1757156 h 1763594"/>
              <a:gd name="connsiteX4" fmla="*/ 1521239 w 1537226"/>
              <a:gd name="connsiteY4" fmla="*/ 1239177 h 1763594"/>
              <a:gd name="connsiteX5" fmla="*/ 1468998 w 1537226"/>
              <a:gd name="connsiteY5" fmla="*/ 654362 h 1763594"/>
              <a:gd name="connsiteX6" fmla="*/ 1337412 w 1537226"/>
              <a:gd name="connsiteY6" fmla="*/ 136383 h 1763594"/>
              <a:gd name="connsiteX7" fmla="*/ 1086739 w 1537226"/>
              <a:gd name="connsiteY7" fmla="*/ 2711 h 1763594"/>
              <a:gd name="connsiteX8" fmla="*/ 434989 w 1537226"/>
              <a:gd name="connsiteY8" fmla="*/ 253346 h 1763594"/>
              <a:gd name="connsiteX0" fmla="*/ 434989 w 1537226"/>
              <a:gd name="connsiteY0" fmla="*/ 253346 h 1763594"/>
              <a:gd name="connsiteX1" fmla="*/ 488 w 1537226"/>
              <a:gd name="connsiteY1" fmla="*/ 921706 h 1763594"/>
              <a:gd name="connsiteX2" fmla="*/ 368142 w 1537226"/>
              <a:gd name="connsiteY2" fmla="*/ 1489812 h 1763594"/>
              <a:gd name="connsiteX3" fmla="*/ 1187008 w 1537226"/>
              <a:gd name="connsiteY3" fmla="*/ 1757156 h 1763594"/>
              <a:gd name="connsiteX4" fmla="*/ 1521239 w 1537226"/>
              <a:gd name="connsiteY4" fmla="*/ 1239177 h 1763594"/>
              <a:gd name="connsiteX5" fmla="*/ 1468998 w 1537226"/>
              <a:gd name="connsiteY5" fmla="*/ 654362 h 1763594"/>
              <a:gd name="connsiteX6" fmla="*/ 1337412 w 1537226"/>
              <a:gd name="connsiteY6" fmla="*/ 136383 h 1763594"/>
              <a:gd name="connsiteX7" fmla="*/ 839572 w 1537226"/>
              <a:gd name="connsiteY7" fmla="*/ 2711 h 1763594"/>
              <a:gd name="connsiteX8" fmla="*/ 434989 w 1537226"/>
              <a:gd name="connsiteY8" fmla="*/ 253346 h 1763594"/>
              <a:gd name="connsiteX0" fmla="*/ 360357 w 1536743"/>
              <a:gd name="connsiteY0" fmla="*/ 534641 h 1782088"/>
              <a:gd name="connsiteX1" fmla="*/ 5 w 1536743"/>
              <a:gd name="connsiteY1" fmla="*/ 940200 h 1782088"/>
              <a:gd name="connsiteX2" fmla="*/ 367659 w 1536743"/>
              <a:gd name="connsiteY2" fmla="*/ 1508306 h 1782088"/>
              <a:gd name="connsiteX3" fmla="*/ 1186525 w 1536743"/>
              <a:gd name="connsiteY3" fmla="*/ 1775650 h 1782088"/>
              <a:gd name="connsiteX4" fmla="*/ 1520756 w 1536743"/>
              <a:gd name="connsiteY4" fmla="*/ 1257671 h 1782088"/>
              <a:gd name="connsiteX5" fmla="*/ 1468515 w 1536743"/>
              <a:gd name="connsiteY5" fmla="*/ 672856 h 1782088"/>
              <a:gd name="connsiteX6" fmla="*/ 1336929 w 1536743"/>
              <a:gd name="connsiteY6" fmla="*/ 154877 h 1782088"/>
              <a:gd name="connsiteX7" fmla="*/ 839089 w 1536743"/>
              <a:gd name="connsiteY7" fmla="*/ 21205 h 1782088"/>
              <a:gd name="connsiteX8" fmla="*/ 360357 w 1536743"/>
              <a:gd name="connsiteY8" fmla="*/ 534641 h 1782088"/>
              <a:gd name="connsiteX0" fmla="*/ 360355 w 1536741"/>
              <a:gd name="connsiteY0" fmla="*/ 534641 h 1782088"/>
              <a:gd name="connsiteX1" fmla="*/ 3 w 1536741"/>
              <a:gd name="connsiteY1" fmla="*/ 940200 h 1782088"/>
              <a:gd name="connsiteX2" fmla="*/ 367657 w 1536741"/>
              <a:gd name="connsiteY2" fmla="*/ 1508306 h 1782088"/>
              <a:gd name="connsiteX3" fmla="*/ 1186523 w 1536741"/>
              <a:gd name="connsiteY3" fmla="*/ 1775650 h 1782088"/>
              <a:gd name="connsiteX4" fmla="*/ 1520754 w 1536741"/>
              <a:gd name="connsiteY4" fmla="*/ 1257671 h 1782088"/>
              <a:gd name="connsiteX5" fmla="*/ 1468513 w 1536741"/>
              <a:gd name="connsiteY5" fmla="*/ 672856 h 1782088"/>
              <a:gd name="connsiteX6" fmla="*/ 1336927 w 1536741"/>
              <a:gd name="connsiteY6" fmla="*/ 154877 h 1782088"/>
              <a:gd name="connsiteX7" fmla="*/ 839087 w 1536741"/>
              <a:gd name="connsiteY7" fmla="*/ 21205 h 1782088"/>
              <a:gd name="connsiteX8" fmla="*/ 360355 w 1536741"/>
              <a:gd name="connsiteY8" fmla="*/ 534641 h 1782088"/>
              <a:gd name="connsiteX0" fmla="*/ 360355 w 1534770"/>
              <a:gd name="connsiteY0" fmla="*/ 553225 h 1800672"/>
              <a:gd name="connsiteX1" fmla="*/ 3 w 1534770"/>
              <a:gd name="connsiteY1" fmla="*/ 958784 h 1800672"/>
              <a:gd name="connsiteX2" fmla="*/ 367657 w 1534770"/>
              <a:gd name="connsiteY2" fmla="*/ 1526890 h 1800672"/>
              <a:gd name="connsiteX3" fmla="*/ 1186523 w 1534770"/>
              <a:gd name="connsiteY3" fmla="*/ 1794234 h 1800672"/>
              <a:gd name="connsiteX4" fmla="*/ 1520754 w 1534770"/>
              <a:gd name="connsiteY4" fmla="*/ 1276255 h 1800672"/>
              <a:gd name="connsiteX5" fmla="*/ 1468513 w 1534770"/>
              <a:gd name="connsiteY5" fmla="*/ 691440 h 1800672"/>
              <a:gd name="connsiteX6" fmla="*/ 1435794 w 1534770"/>
              <a:gd name="connsiteY6" fmla="*/ 107761 h 1800672"/>
              <a:gd name="connsiteX7" fmla="*/ 839087 w 1534770"/>
              <a:gd name="connsiteY7" fmla="*/ 39789 h 1800672"/>
              <a:gd name="connsiteX8" fmla="*/ 360355 w 1534770"/>
              <a:gd name="connsiteY8" fmla="*/ 553225 h 1800672"/>
              <a:gd name="connsiteX0" fmla="*/ 360355 w 1580585"/>
              <a:gd name="connsiteY0" fmla="*/ 553225 h 1880420"/>
              <a:gd name="connsiteX1" fmla="*/ 3 w 1580585"/>
              <a:gd name="connsiteY1" fmla="*/ 958784 h 1880420"/>
              <a:gd name="connsiteX2" fmla="*/ 367657 w 1580585"/>
              <a:gd name="connsiteY2" fmla="*/ 1526890 h 1880420"/>
              <a:gd name="connsiteX3" fmla="*/ 1186523 w 1580585"/>
              <a:gd name="connsiteY3" fmla="*/ 1794234 h 1880420"/>
              <a:gd name="connsiteX4" fmla="*/ 1570188 w 1580585"/>
              <a:gd name="connsiteY4" fmla="*/ 1785433 h 1880420"/>
              <a:gd name="connsiteX5" fmla="*/ 1468513 w 1580585"/>
              <a:gd name="connsiteY5" fmla="*/ 691440 h 1880420"/>
              <a:gd name="connsiteX6" fmla="*/ 1435794 w 1580585"/>
              <a:gd name="connsiteY6" fmla="*/ 107761 h 1880420"/>
              <a:gd name="connsiteX7" fmla="*/ 839087 w 1580585"/>
              <a:gd name="connsiteY7" fmla="*/ 39789 h 1880420"/>
              <a:gd name="connsiteX8" fmla="*/ 360355 w 1580585"/>
              <a:gd name="connsiteY8" fmla="*/ 553225 h 1880420"/>
              <a:gd name="connsiteX0" fmla="*/ 316588 w 1580732"/>
              <a:gd name="connsiteY0" fmla="*/ 359285 h 1867156"/>
              <a:gd name="connsiteX1" fmla="*/ 150 w 1580732"/>
              <a:gd name="connsiteY1" fmla="*/ 945520 h 1867156"/>
              <a:gd name="connsiteX2" fmla="*/ 367804 w 1580732"/>
              <a:gd name="connsiteY2" fmla="*/ 1513626 h 1867156"/>
              <a:gd name="connsiteX3" fmla="*/ 1186670 w 1580732"/>
              <a:gd name="connsiteY3" fmla="*/ 1780970 h 1867156"/>
              <a:gd name="connsiteX4" fmla="*/ 1570335 w 1580732"/>
              <a:gd name="connsiteY4" fmla="*/ 1772169 h 1867156"/>
              <a:gd name="connsiteX5" fmla="*/ 1468660 w 1580732"/>
              <a:gd name="connsiteY5" fmla="*/ 678176 h 1867156"/>
              <a:gd name="connsiteX6" fmla="*/ 1435941 w 1580732"/>
              <a:gd name="connsiteY6" fmla="*/ 94497 h 1867156"/>
              <a:gd name="connsiteX7" fmla="*/ 839234 w 1580732"/>
              <a:gd name="connsiteY7" fmla="*/ 26525 h 1867156"/>
              <a:gd name="connsiteX8" fmla="*/ 316588 w 1580732"/>
              <a:gd name="connsiteY8" fmla="*/ 359285 h 1867156"/>
              <a:gd name="connsiteX0" fmla="*/ 163575 w 1427719"/>
              <a:gd name="connsiteY0" fmla="*/ 359285 h 1867156"/>
              <a:gd name="connsiteX1" fmla="*/ 836 w 1427719"/>
              <a:gd name="connsiteY1" fmla="*/ 1076921 h 1867156"/>
              <a:gd name="connsiteX2" fmla="*/ 214791 w 1427719"/>
              <a:gd name="connsiteY2" fmla="*/ 1513626 h 1867156"/>
              <a:gd name="connsiteX3" fmla="*/ 1033657 w 1427719"/>
              <a:gd name="connsiteY3" fmla="*/ 1780970 h 1867156"/>
              <a:gd name="connsiteX4" fmla="*/ 1417322 w 1427719"/>
              <a:gd name="connsiteY4" fmla="*/ 1772169 h 1867156"/>
              <a:gd name="connsiteX5" fmla="*/ 1315647 w 1427719"/>
              <a:gd name="connsiteY5" fmla="*/ 678176 h 1867156"/>
              <a:gd name="connsiteX6" fmla="*/ 1282928 w 1427719"/>
              <a:gd name="connsiteY6" fmla="*/ 94497 h 1867156"/>
              <a:gd name="connsiteX7" fmla="*/ 686221 w 1427719"/>
              <a:gd name="connsiteY7" fmla="*/ 26525 h 1867156"/>
              <a:gd name="connsiteX8" fmla="*/ 163575 w 1427719"/>
              <a:gd name="connsiteY8" fmla="*/ 359285 h 1867156"/>
              <a:gd name="connsiteX0" fmla="*/ 163575 w 1426632"/>
              <a:gd name="connsiteY0" fmla="*/ 394322 h 1902193"/>
              <a:gd name="connsiteX1" fmla="*/ 836 w 1426632"/>
              <a:gd name="connsiteY1" fmla="*/ 1111958 h 1902193"/>
              <a:gd name="connsiteX2" fmla="*/ 214791 w 1426632"/>
              <a:gd name="connsiteY2" fmla="*/ 1548663 h 1902193"/>
              <a:gd name="connsiteX3" fmla="*/ 1033657 w 1426632"/>
              <a:gd name="connsiteY3" fmla="*/ 1816007 h 1902193"/>
              <a:gd name="connsiteX4" fmla="*/ 1417322 w 1426632"/>
              <a:gd name="connsiteY4" fmla="*/ 1807206 h 1902193"/>
              <a:gd name="connsiteX5" fmla="*/ 1315647 w 1426632"/>
              <a:gd name="connsiteY5" fmla="*/ 713213 h 1902193"/>
              <a:gd name="connsiteX6" fmla="*/ 1401843 w 1426632"/>
              <a:gd name="connsiteY6" fmla="*/ 63834 h 1902193"/>
              <a:gd name="connsiteX7" fmla="*/ 686221 w 1426632"/>
              <a:gd name="connsiteY7" fmla="*/ 61562 h 1902193"/>
              <a:gd name="connsiteX8" fmla="*/ 163575 w 1426632"/>
              <a:gd name="connsiteY8" fmla="*/ 394322 h 1902193"/>
              <a:gd name="connsiteX0" fmla="*/ 163575 w 1435249"/>
              <a:gd name="connsiteY0" fmla="*/ 394322 h 1885560"/>
              <a:gd name="connsiteX1" fmla="*/ 836 w 1435249"/>
              <a:gd name="connsiteY1" fmla="*/ 1111958 h 1885560"/>
              <a:gd name="connsiteX2" fmla="*/ 214791 w 1435249"/>
              <a:gd name="connsiteY2" fmla="*/ 1548663 h 1885560"/>
              <a:gd name="connsiteX3" fmla="*/ 1033657 w 1435249"/>
              <a:gd name="connsiteY3" fmla="*/ 1816007 h 1885560"/>
              <a:gd name="connsiteX4" fmla="*/ 1417322 w 1435249"/>
              <a:gd name="connsiteY4" fmla="*/ 1807206 h 1885560"/>
              <a:gd name="connsiteX5" fmla="*/ 1375103 w 1435249"/>
              <a:gd name="connsiteY5" fmla="*/ 943164 h 1885560"/>
              <a:gd name="connsiteX6" fmla="*/ 1401843 w 1435249"/>
              <a:gd name="connsiteY6" fmla="*/ 63834 h 1885560"/>
              <a:gd name="connsiteX7" fmla="*/ 686221 w 1435249"/>
              <a:gd name="connsiteY7" fmla="*/ 61562 h 1885560"/>
              <a:gd name="connsiteX8" fmla="*/ 163575 w 1435249"/>
              <a:gd name="connsiteY8" fmla="*/ 394322 h 1885560"/>
              <a:gd name="connsiteX0" fmla="*/ 128947 w 1438213"/>
              <a:gd name="connsiteY0" fmla="*/ 345176 h 1883146"/>
              <a:gd name="connsiteX1" fmla="*/ 3802 w 1438213"/>
              <a:gd name="connsiteY1" fmla="*/ 1109544 h 1883146"/>
              <a:gd name="connsiteX2" fmla="*/ 217757 w 1438213"/>
              <a:gd name="connsiteY2" fmla="*/ 1546249 h 1883146"/>
              <a:gd name="connsiteX3" fmla="*/ 1036623 w 1438213"/>
              <a:gd name="connsiteY3" fmla="*/ 1813593 h 1883146"/>
              <a:gd name="connsiteX4" fmla="*/ 1420288 w 1438213"/>
              <a:gd name="connsiteY4" fmla="*/ 1804792 h 1883146"/>
              <a:gd name="connsiteX5" fmla="*/ 1378069 w 1438213"/>
              <a:gd name="connsiteY5" fmla="*/ 940750 h 1883146"/>
              <a:gd name="connsiteX6" fmla="*/ 1404809 w 1438213"/>
              <a:gd name="connsiteY6" fmla="*/ 61420 h 1883146"/>
              <a:gd name="connsiteX7" fmla="*/ 689187 w 1438213"/>
              <a:gd name="connsiteY7" fmla="*/ 59148 h 1883146"/>
              <a:gd name="connsiteX8" fmla="*/ 128947 w 1438213"/>
              <a:gd name="connsiteY8" fmla="*/ 345176 h 1883146"/>
              <a:gd name="connsiteX0" fmla="*/ 126587 w 1435854"/>
              <a:gd name="connsiteY0" fmla="*/ 353278 h 1891248"/>
              <a:gd name="connsiteX1" fmla="*/ 1442 w 1435854"/>
              <a:gd name="connsiteY1" fmla="*/ 1117646 h 1891248"/>
              <a:gd name="connsiteX2" fmla="*/ 215397 w 1435854"/>
              <a:gd name="connsiteY2" fmla="*/ 1554351 h 1891248"/>
              <a:gd name="connsiteX3" fmla="*/ 1034263 w 1435854"/>
              <a:gd name="connsiteY3" fmla="*/ 1821695 h 1891248"/>
              <a:gd name="connsiteX4" fmla="*/ 1417928 w 1435854"/>
              <a:gd name="connsiteY4" fmla="*/ 1812894 h 1891248"/>
              <a:gd name="connsiteX5" fmla="*/ 1375709 w 1435854"/>
              <a:gd name="connsiteY5" fmla="*/ 948852 h 1891248"/>
              <a:gd name="connsiteX6" fmla="*/ 1402449 w 1435854"/>
              <a:gd name="connsiteY6" fmla="*/ 69522 h 1891248"/>
              <a:gd name="connsiteX7" fmla="*/ 221605 w 1435854"/>
              <a:gd name="connsiteY7" fmla="*/ 47778 h 1891248"/>
              <a:gd name="connsiteX8" fmla="*/ 126587 w 1435854"/>
              <a:gd name="connsiteY8" fmla="*/ 353278 h 1891248"/>
              <a:gd name="connsiteX0" fmla="*/ 35803 w 1453152"/>
              <a:gd name="connsiteY0" fmla="*/ 439993 h 1896181"/>
              <a:gd name="connsiteX1" fmla="*/ 18740 w 1453152"/>
              <a:gd name="connsiteY1" fmla="*/ 1122579 h 1896181"/>
              <a:gd name="connsiteX2" fmla="*/ 232695 w 1453152"/>
              <a:gd name="connsiteY2" fmla="*/ 1559284 h 1896181"/>
              <a:gd name="connsiteX3" fmla="*/ 1051561 w 1453152"/>
              <a:gd name="connsiteY3" fmla="*/ 1826628 h 1896181"/>
              <a:gd name="connsiteX4" fmla="*/ 1435226 w 1453152"/>
              <a:gd name="connsiteY4" fmla="*/ 1817827 h 1896181"/>
              <a:gd name="connsiteX5" fmla="*/ 1393007 w 1453152"/>
              <a:gd name="connsiteY5" fmla="*/ 953785 h 1896181"/>
              <a:gd name="connsiteX6" fmla="*/ 1419747 w 1453152"/>
              <a:gd name="connsiteY6" fmla="*/ 74455 h 1896181"/>
              <a:gd name="connsiteX7" fmla="*/ 238903 w 1453152"/>
              <a:gd name="connsiteY7" fmla="*/ 52711 h 1896181"/>
              <a:gd name="connsiteX8" fmla="*/ 35803 w 1453152"/>
              <a:gd name="connsiteY8" fmla="*/ 439993 h 1896181"/>
              <a:gd name="connsiteX0" fmla="*/ 35803 w 1447873"/>
              <a:gd name="connsiteY0" fmla="*/ 439993 h 1952840"/>
              <a:gd name="connsiteX1" fmla="*/ 18740 w 1447873"/>
              <a:gd name="connsiteY1" fmla="*/ 1122579 h 1952840"/>
              <a:gd name="connsiteX2" fmla="*/ 232695 w 1447873"/>
              <a:gd name="connsiteY2" fmla="*/ 1559284 h 1952840"/>
              <a:gd name="connsiteX3" fmla="*/ 1130848 w 1447873"/>
              <a:gd name="connsiteY3" fmla="*/ 1925181 h 1952840"/>
              <a:gd name="connsiteX4" fmla="*/ 1435226 w 1447873"/>
              <a:gd name="connsiteY4" fmla="*/ 1817827 h 1952840"/>
              <a:gd name="connsiteX5" fmla="*/ 1393007 w 1447873"/>
              <a:gd name="connsiteY5" fmla="*/ 953785 h 1952840"/>
              <a:gd name="connsiteX6" fmla="*/ 1419747 w 1447873"/>
              <a:gd name="connsiteY6" fmla="*/ 74455 h 1952840"/>
              <a:gd name="connsiteX7" fmla="*/ 238903 w 1447873"/>
              <a:gd name="connsiteY7" fmla="*/ 52711 h 1952840"/>
              <a:gd name="connsiteX8" fmla="*/ 35803 w 1447873"/>
              <a:gd name="connsiteY8" fmla="*/ 439993 h 1952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47873" h="1952840">
                <a:moveTo>
                  <a:pt x="35803" y="439993"/>
                </a:moveTo>
                <a:cubicBezTo>
                  <a:pt x="-891" y="618304"/>
                  <a:pt x="-14075" y="936031"/>
                  <a:pt x="18740" y="1122579"/>
                </a:cubicBezTo>
                <a:cubicBezTo>
                  <a:pt x="51555" y="1309127"/>
                  <a:pt x="47344" y="1425517"/>
                  <a:pt x="232695" y="1559284"/>
                </a:cubicBezTo>
                <a:cubicBezTo>
                  <a:pt x="418046" y="1693051"/>
                  <a:pt x="930426" y="1882091"/>
                  <a:pt x="1130848" y="1925181"/>
                </a:cubicBezTo>
                <a:cubicBezTo>
                  <a:pt x="1331270" y="1968271"/>
                  <a:pt x="1391533" y="1979726"/>
                  <a:pt x="1435226" y="1817827"/>
                </a:cubicBezTo>
                <a:cubicBezTo>
                  <a:pt x="1478919" y="1655928"/>
                  <a:pt x="1395587" y="1244347"/>
                  <a:pt x="1393007" y="953785"/>
                </a:cubicBezTo>
                <a:cubicBezTo>
                  <a:pt x="1390427" y="663223"/>
                  <a:pt x="1458740" y="183063"/>
                  <a:pt x="1419747" y="74455"/>
                </a:cubicBezTo>
                <a:cubicBezTo>
                  <a:pt x="1380754" y="-34153"/>
                  <a:pt x="469560" y="-8212"/>
                  <a:pt x="238903" y="52711"/>
                </a:cubicBezTo>
                <a:cubicBezTo>
                  <a:pt x="8246" y="113634"/>
                  <a:pt x="72497" y="261682"/>
                  <a:pt x="35803" y="439993"/>
                </a:cubicBezTo>
                <a:close/>
              </a:path>
            </a:pathLst>
          </a:custGeom>
          <a:gradFill flip="none" rotWithShape="1">
            <a:gsLst>
              <a:gs pos="0">
                <a:srgbClr val="9CDFF9"/>
              </a:gs>
              <a:gs pos="100000">
                <a:schemeClr val="bg1"/>
              </a:gs>
              <a:gs pos="59000">
                <a:schemeClr val="accent5">
                  <a:lumMod val="20000"/>
                  <a:lumOff val="80000"/>
                </a:schemeClr>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21" name="Group 20">
            <a:extLst>
              <a:ext uri="{FF2B5EF4-FFF2-40B4-BE49-F238E27FC236}">
                <a16:creationId xmlns:a16="http://schemas.microsoft.com/office/drawing/2014/main" id="{09D929D7-3426-7545-8640-DC8E2ED95FB9}"/>
              </a:ext>
            </a:extLst>
          </p:cNvPr>
          <p:cNvGrpSpPr/>
          <p:nvPr/>
        </p:nvGrpSpPr>
        <p:grpSpPr>
          <a:xfrm>
            <a:off x="10837700" y="3928050"/>
            <a:ext cx="687393" cy="721548"/>
            <a:chOff x="5203089" y="1751190"/>
            <a:chExt cx="858331" cy="662414"/>
          </a:xfrm>
        </p:grpSpPr>
        <p:sp>
          <p:nvSpPr>
            <p:cNvPr id="22" name="Freeform 21">
              <a:extLst>
                <a:ext uri="{FF2B5EF4-FFF2-40B4-BE49-F238E27FC236}">
                  <a16:creationId xmlns:a16="http://schemas.microsoft.com/office/drawing/2014/main" id="{32949C6B-70A2-0C41-96B1-4A94F8B7F80B}"/>
                </a:ext>
              </a:extLst>
            </p:cNvPr>
            <p:cNvSpPr/>
            <p:nvPr/>
          </p:nvSpPr>
          <p:spPr>
            <a:xfrm>
              <a:off x="5536769" y="1751190"/>
              <a:ext cx="524651" cy="662124"/>
            </a:xfrm>
            <a:custGeom>
              <a:avLst/>
              <a:gdLst>
                <a:gd name="connsiteX0" fmla="*/ 3618 w 651290"/>
                <a:gd name="connsiteY0" fmla="*/ 492070 h 492070"/>
                <a:gd name="connsiteX1" fmla="*/ 0 w 651290"/>
                <a:gd name="connsiteY1" fmla="*/ 141108 h 492070"/>
                <a:gd name="connsiteX2" fmla="*/ 423338 w 651290"/>
                <a:gd name="connsiteY2" fmla="*/ 0 h 492070"/>
                <a:gd name="connsiteX3" fmla="*/ 647672 w 651290"/>
                <a:gd name="connsiteY3" fmla="*/ 57891 h 492070"/>
                <a:gd name="connsiteX4" fmla="*/ 651290 w 651290"/>
                <a:gd name="connsiteY4" fmla="*/ 492070 h 492070"/>
                <a:gd name="connsiteX5" fmla="*/ 3618 w 651290"/>
                <a:gd name="connsiteY5" fmla="*/ 492070 h 492070"/>
                <a:gd name="connsiteX0" fmla="*/ 3618 w 651290"/>
                <a:gd name="connsiteY0" fmla="*/ 593378 h 593378"/>
                <a:gd name="connsiteX1" fmla="*/ 0 w 651290"/>
                <a:gd name="connsiteY1" fmla="*/ 242416 h 593378"/>
                <a:gd name="connsiteX2" fmla="*/ 423338 w 651290"/>
                <a:gd name="connsiteY2" fmla="*/ 101308 h 593378"/>
                <a:gd name="connsiteX3" fmla="*/ 647672 w 651290"/>
                <a:gd name="connsiteY3" fmla="*/ 0 h 593378"/>
                <a:gd name="connsiteX4" fmla="*/ 651290 w 651290"/>
                <a:gd name="connsiteY4" fmla="*/ 593378 h 593378"/>
                <a:gd name="connsiteX5" fmla="*/ 3618 w 651290"/>
                <a:gd name="connsiteY5" fmla="*/ 593378 h 593378"/>
                <a:gd name="connsiteX0" fmla="*/ 3618 w 651290"/>
                <a:gd name="connsiteY0" fmla="*/ 662124 h 662124"/>
                <a:gd name="connsiteX1" fmla="*/ 0 w 651290"/>
                <a:gd name="connsiteY1" fmla="*/ 311162 h 662124"/>
                <a:gd name="connsiteX2" fmla="*/ 376300 w 651290"/>
                <a:gd name="connsiteY2" fmla="*/ 0 h 662124"/>
                <a:gd name="connsiteX3" fmla="*/ 647672 w 651290"/>
                <a:gd name="connsiteY3" fmla="*/ 68746 h 662124"/>
                <a:gd name="connsiteX4" fmla="*/ 651290 w 651290"/>
                <a:gd name="connsiteY4" fmla="*/ 662124 h 662124"/>
                <a:gd name="connsiteX5" fmla="*/ 3618 w 651290"/>
                <a:gd name="connsiteY5" fmla="*/ 662124 h 662124"/>
                <a:gd name="connsiteX0" fmla="*/ 0 w 647672"/>
                <a:gd name="connsiteY0" fmla="*/ 662124 h 662124"/>
                <a:gd name="connsiteX1" fmla="*/ 123021 w 647672"/>
                <a:gd name="connsiteY1" fmla="*/ 83217 h 662124"/>
                <a:gd name="connsiteX2" fmla="*/ 372682 w 647672"/>
                <a:gd name="connsiteY2" fmla="*/ 0 h 662124"/>
                <a:gd name="connsiteX3" fmla="*/ 644054 w 647672"/>
                <a:gd name="connsiteY3" fmla="*/ 68746 h 662124"/>
                <a:gd name="connsiteX4" fmla="*/ 647672 w 647672"/>
                <a:gd name="connsiteY4" fmla="*/ 662124 h 662124"/>
                <a:gd name="connsiteX5" fmla="*/ 0 w 647672"/>
                <a:gd name="connsiteY5" fmla="*/ 662124 h 662124"/>
                <a:gd name="connsiteX0" fmla="*/ 7238 w 524651"/>
                <a:gd name="connsiteY0" fmla="*/ 669360 h 669360"/>
                <a:gd name="connsiteX1" fmla="*/ 0 w 524651"/>
                <a:gd name="connsiteY1" fmla="*/ 83217 h 669360"/>
                <a:gd name="connsiteX2" fmla="*/ 249661 w 524651"/>
                <a:gd name="connsiteY2" fmla="*/ 0 h 669360"/>
                <a:gd name="connsiteX3" fmla="*/ 521033 w 524651"/>
                <a:gd name="connsiteY3" fmla="*/ 68746 h 669360"/>
                <a:gd name="connsiteX4" fmla="*/ 524651 w 524651"/>
                <a:gd name="connsiteY4" fmla="*/ 662124 h 669360"/>
                <a:gd name="connsiteX5" fmla="*/ 7238 w 524651"/>
                <a:gd name="connsiteY5" fmla="*/ 669360 h 669360"/>
                <a:gd name="connsiteX0" fmla="*/ 438 w 528706"/>
                <a:gd name="connsiteY0" fmla="*/ 665742 h 665742"/>
                <a:gd name="connsiteX1" fmla="*/ 4055 w 528706"/>
                <a:gd name="connsiteY1" fmla="*/ 83217 h 665742"/>
                <a:gd name="connsiteX2" fmla="*/ 253716 w 528706"/>
                <a:gd name="connsiteY2" fmla="*/ 0 h 665742"/>
                <a:gd name="connsiteX3" fmla="*/ 525088 w 528706"/>
                <a:gd name="connsiteY3" fmla="*/ 68746 h 665742"/>
                <a:gd name="connsiteX4" fmla="*/ 528706 w 528706"/>
                <a:gd name="connsiteY4" fmla="*/ 662124 h 665742"/>
                <a:gd name="connsiteX5" fmla="*/ 438 w 528706"/>
                <a:gd name="connsiteY5" fmla="*/ 665742 h 665742"/>
                <a:gd name="connsiteX0" fmla="*/ 155 w 546514"/>
                <a:gd name="connsiteY0" fmla="*/ 662124 h 662124"/>
                <a:gd name="connsiteX1" fmla="*/ 21863 w 546514"/>
                <a:gd name="connsiteY1" fmla="*/ 83217 h 662124"/>
                <a:gd name="connsiteX2" fmla="*/ 271524 w 546514"/>
                <a:gd name="connsiteY2" fmla="*/ 0 h 662124"/>
                <a:gd name="connsiteX3" fmla="*/ 542896 w 546514"/>
                <a:gd name="connsiteY3" fmla="*/ 68746 h 662124"/>
                <a:gd name="connsiteX4" fmla="*/ 546514 w 546514"/>
                <a:gd name="connsiteY4" fmla="*/ 662124 h 662124"/>
                <a:gd name="connsiteX5" fmla="*/ 155 w 546514"/>
                <a:gd name="connsiteY5" fmla="*/ 662124 h 662124"/>
                <a:gd name="connsiteX0" fmla="*/ 10856 w 524651"/>
                <a:gd name="connsiteY0" fmla="*/ 658506 h 662124"/>
                <a:gd name="connsiteX1" fmla="*/ 0 w 524651"/>
                <a:gd name="connsiteY1" fmla="*/ 83217 h 662124"/>
                <a:gd name="connsiteX2" fmla="*/ 249661 w 524651"/>
                <a:gd name="connsiteY2" fmla="*/ 0 h 662124"/>
                <a:gd name="connsiteX3" fmla="*/ 521033 w 524651"/>
                <a:gd name="connsiteY3" fmla="*/ 68746 h 662124"/>
                <a:gd name="connsiteX4" fmla="*/ 524651 w 524651"/>
                <a:gd name="connsiteY4" fmla="*/ 662124 h 662124"/>
                <a:gd name="connsiteX5" fmla="*/ 10856 w 524651"/>
                <a:gd name="connsiteY5" fmla="*/ 658506 h 662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4651" h="662124">
                  <a:moveTo>
                    <a:pt x="10856" y="658506"/>
                  </a:moveTo>
                  <a:cubicBezTo>
                    <a:pt x="8443" y="463125"/>
                    <a:pt x="2413" y="278598"/>
                    <a:pt x="0" y="83217"/>
                  </a:cubicBezTo>
                  <a:lnTo>
                    <a:pt x="249661" y="0"/>
                  </a:lnTo>
                  <a:lnTo>
                    <a:pt x="521033" y="68746"/>
                  </a:lnTo>
                  <a:lnTo>
                    <a:pt x="524651" y="662124"/>
                  </a:lnTo>
                  <a:lnTo>
                    <a:pt x="10856" y="658506"/>
                  </a:lnTo>
                  <a:close/>
                </a:path>
              </a:pathLst>
            </a:custGeom>
            <a:solidFill>
              <a:srgbClr val="E0EBF1"/>
            </a:solidFill>
            <a:ln w="12700">
              <a:solidFill>
                <a:srgbClr val="0000A8"/>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Freeform 22">
              <a:extLst>
                <a:ext uri="{FF2B5EF4-FFF2-40B4-BE49-F238E27FC236}">
                  <a16:creationId xmlns:a16="http://schemas.microsoft.com/office/drawing/2014/main" id="{6A42A8C1-0A52-8944-BCD0-7C3E1000F6A9}"/>
                </a:ext>
              </a:extLst>
            </p:cNvPr>
            <p:cNvSpPr/>
            <p:nvPr/>
          </p:nvSpPr>
          <p:spPr>
            <a:xfrm>
              <a:off x="5203089" y="1921244"/>
              <a:ext cx="651290" cy="492070"/>
            </a:xfrm>
            <a:custGeom>
              <a:avLst/>
              <a:gdLst>
                <a:gd name="connsiteX0" fmla="*/ 3618 w 651290"/>
                <a:gd name="connsiteY0" fmla="*/ 492070 h 492070"/>
                <a:gd name="connsiteX1" fmla="*/ 0 w 651290"/>
                <a:gd name="connsiteY1" fmla="*/ 141108 h 492070"/>
                <a:gd name="connsiteX2" fmla="*/ 423338 w 651290"/>
                <a:gd name="connsiteY2" fmla="*/ 0 h 492070"/>
                <a:gd name="connsiteX3" fmla="*/ 647672 w 651290"/>
                <a:gd name="connsiteY3" fmla="*/ 57891 h 492070"/>
                <a:gd name="connsiteX4" fmla="*/ 651290 w 651290"/>
                <a:gd name="connsiteY4" fmla="*/ 492070 h 492070"/>
                <a:gd name="connsiteX5" fmla="*/ 3618 w 651290"/>
                <a:gd name="connsiteY5" fmla="*/ 492070 h 492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1290" h="492070">
                  <a:moveTo>
                    <a:pt x="3618" y="492070"/>
                  </a:moveTo>
                  <a:lnTo>
                    <a:pt x="0" y="141108"/>
                  </a:lnTo>
                  <a:lnTo>
                    <a:pt x="423338" y="0"/>
                  </a:lnTo>
                  <a:lnTo>
                    <a:pt x="647672" y="57891"/>
                  </a:lnTo>
                  <a:lnTo>
                    <a:pt x="651290" y="492070"/>
                  </a:lnTo>
                  <a:lnTo>
                    <a:pt x="3618" y="492070"/>
                  </a:lnTo>
                  <a:close/>
                </a:path>
              </a:pathLst>
            </a:custGeom>
            <a:solidFill>
              <a:srgbClr val="E0EBF1"/>
            </a:solidFill>
            <a:ln w="12700">
              <a:solidFill>
                <a:srgbClr val="0000A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24" name="Straight Connector 23">
              <a:extLst>
                <a:ext uri="{FF2B5EF4-FFF2-40B4-BE49-F238E27FC236}">
                  <a16:creationId xmlns:a16="http://schemas.microsoft.com/office/drawing/2014/main" id="{3801E422-A8CB-5D4B-8A53-10BB1CC241B4}"/>
                </a:ext>
              </a:extLst>
            </p:cNvPr>
            <p:cNvCxnSpPr/>
            <p:nvPr/>
          </p:nvCxnSpPr>
          <p:spPr>
            <a:xfrm flipV="1">
              <a:off x="5270526" y="2029553"/>
              <a:ext cx="295249" cy="73468"/>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9A70776E-060B-774C-AF87-577276BCDEDB}"/>
                </a:ext>
              </a:extLst>
            </p:cNvPr>
            <p:cNvCxnSpPr/>
            <p:nvPr/>
          </p:nvCxnSpPr>
          <p:spPr>
            <a:xfrm flipV="1">
              <a:off x="5275406" y="2261710"/>
              <a:ext cx="290369" cy="16752"/>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04F15741-4E5D-2C40-AA55-B8A92FB5641B}"/>
                </a:ext>
              </a:extLst>
            </p:cNvPr>
            <p:cNvCxnSpPr/>
            <p:nvPr/>
          </p:nvCxnSpPr>
          <p:spPr>
            <a:xfrm flipV="1">
              <a:off x="5275406" y="2151772"/>
              <a:ext cx="290369" cy="48402"/>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CC116124-6B0D-0A48-9748-70E0EE10E0B8}"/>
                </a:ext>
              </a:extLst>
            </p:cNvPr>
            <p:cNvCxnSpPr/>
            <p:nvPr/>
          </p:nvCxnSpPr>
          <p:spPr>
            <a:xfrm>
              <a:off x="5270094" y="2354086"/>
              <a:ext cx="295681" cy="0"/>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41A80C21-FB20-4F42-A016-94A2E068D917}"/>
                </a:ext>
              </a:extLst>
            </p:cNvPr>
            <p:cNvCxnSpPr/>
            <p:nvPr/>
          </p:nvCxnSpPr>
          <p:spPr>
            <a:xfrm flipV="1">
              <a:off x="5950242" y="1866900"/>
              <a:ext cx="0" cy="465273"/>
            </a:xfrm>
            <a:prstGeom prst="line">
              <a:avLst/>
            </a:prstGeom>
            <a:ln w="44450">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D96746B7-2DA8-C14F-A27C-643C5FAB1AF2}"/>
                </a:ext>
              </a:extLst>
            </p:cNvPr>
            <p:cNvCxnSpPr/>
            <p:nvPr/>
          </p:nvCxnSpPr>
          <p:spPr>
            <a:xfrm>
              <a:off x="5628589" y="1936750"/>
              <a:ext cx="0" cy="476854"/>
            </a:xfrm>
            <a:prstGeom prst="line">
              <a:avLst/>
            </a:prstGeom>
            <a:ln w="15875">
              <a:solidFill>
                <a:srgbClr val="0000A8"/>
              </a:solidFill>
            </a:ln>
            <a:effectLst/>
          </p:spPr>
          <p:style>
            <a:lnRef idx="2">
              <a:schemeClr val="accent1"/>
            </a:lnRef>
            <a:fillRef idx="0">
              <a:schemeClr val="accent1"/>
            </a:fillRef>
            <a:effectRef idx="1">
              <a:schemeClr val="accent1"/>
            </a:effectRef>
            <a:fontRef idx="minor">
              <a:schemeClr val="tx1"/>
            </a:fontRef>
          </p:style>
        </p:cxnSp>
      </p:grpSp>
      <p:grpSp>
        <p:nvGrpSpPr>
          <p:cNvPr id="30" name="Group 29">
            <a:extLst>
              <a:ext uri="{FF2B5EF4-FFF2-40B4-BE49-F238E27FC236}">
                <a16:creationId xmlns:a16="http://schemas.microsoft.com/office/drawing/2014/main" id="{02066780-DE5E-6740-8BBA-01C995D1619B}"/>
              </a:ext>
            </a:extLst>
          </p:cNvPr>
          <p:cNvGrpSpPr/>
          <p:nvPr/>
        </p:nvGrpSpPr>
        <p:grpSpPr>
          <a:xfrm>
            <a:off x="10771171" y="3194171"/>
            <a:ext cx="594613" cy="648336"/>
            <a:chOff x="5203089" y="1751190"/>
            <a:chExt cx="858331" cy="662414"/>
          </a:xfrm>
        </p:grpSpPr>
        <p:sp>
          <p:nvSpPr>
            <p:cNvPr id="31" name="Freeform 30">
              <a:extLst>
                <a:ext uri="{FF2B5EF4-FFF2-40B4-BE49-F238E27FC236}">
                  <a16:creationId xmlns:a16="http://schemas.microsoft.com/office/drawing/2014/main" id="{F49A9BF7-5D60-2C4D-AF1F-F5F5F46EB76B}"/>
                </a:ext>
              </a:extLst>
            </p:cNvPr>
            <p:cNvSpPr/>
            <p:nvPr/>
          </p:nvSpPr>
          <p:spPr>
            <a:xfrm>
              <a:off x="5536769" y="1751190"/>
              <a:ext cx="524651" cy="662124"/>
            </a:xfrm>
            <a:custGeom>
              <a:avLst/>
              <a:gdLst>
                <a:gd name="connsiteX0" fmla="*/ 3618 w 651290"/>
                <a:gd name="connsiteY0" fmla="*/ 492070 h 492070"/>
                <a:gd name="connsiteX1" fmla="*/ 0 w 651290"/>
                <a:gd name="connsiteY1" fmla="*/ 141108 h 492070"/>
                <a:gd name="connsiteX2" fmla="*/ 423338 w 651290"/>
                <a:gd name="connsiteY2" fmla="*/ 0 h 492070"/>
                <a:gd name="connsiteX3" fmla="*/ 647672 w 651290"/>
                <a:gd name="connsiteY3" fmla="*/ 57891 h 492070"/>
                <a:gd name="connsiteX4" fmla="*/ 651290 w 651290"/>
                <a:gd name="connsiteY4" fmla="*/ 492070 h 492070"/>
                <a:gd name="connsiteX5" fmla="*/ 3618 w 651290"/>
                <a:gd name="connsiteY5" fmla="*/ 492070 h 492070"/>
                <a:gd name="connsiteX0" fmla="*/ 3618 w 651290"/>
                <a:gd name="connsiteY0" fmla="*/ 593378 h 593378"/>
                <a:gd name="connsiteX1" fmla="*/ 0 w 651290"/>
                <a:gd name="connsiteY1" fmla="*/ 242416 h 593378"/>
                <a:gd name="connsiteX2" fmla="*/ 423338 w 651290"/>
                <a:gd name="connsiteY2" fmla="*/ 101308 h 593378"/>
                <a:gd name="connsiteX3" fmla="*/ 647672 w 651290"/>
                <a:gd name="connsiteY3" fmla="*/ 0 h 593378"/>
                <a:gd name="connsiteX4" fmla="*/ 651290 w 651290"/>
                <a:gd name="connsiteY4" fmla="*/ 593378 h 593378"/>
                <a:gd name="connsiteX5" fmla="*/ 3618 w 651290"/>
                <a:gd name="connsiteY5" fmla="*/ 593378 h 593378"/>
                <a:gd name="connsiteX0" fmla="*/ 3618 w 651290"/>
                <a:gd name="connsiteY0" fmla="*/ 662124 h 662124"/>
                <a:gd name="connsiteX1" fmla="*/ 0 w 651290"/>
                <a:gd name="connsiteY1" fmla="*/ 311162 h 662124"/>
                <a:gd name="connsiteX2" fmla="*/ 376300 w 651290"/>
                <a:gd name="connsiteY2" fmla="*/ 0 h 662124"/>
                <a:gd name="connsiteX3" fmla="*/ 647672 w 651290"/>
                <a:gd name="connsiteY3" fmla="*/ 68746 h 662124"/>
                <a:gd name="connsiteX4" fmla="*/ 651290 w 651290"/>
                <a:gd name="connsiteY4" fmla="*/ 662124 h 662124"/>
                <a:gd name="connsiteX5" fmla="*/ 3618 w 651290"/>
                <a:gd name="connsiteY5" fmla="*/ 662124 h 662124"/>
                <a:gd name="connsiteX0" fmla="*/ 0 w 647672"/>
                <a:gd name="connsiteY0" fmla="*/ 662124 h 662124"/>
                <a:gd name="connsiteX1" fmla="*/ 123021 w 647672"/>
                <a:gd name="connsiteY1" fmla="*/ 83217 h 662124"/>
                <a:gd name="connsiteX2" fmla="*/ 372682 w 647672"/>
                <a:gd name="connsiteY2" fmla="*/ 0 h 662124"/>
                <a:gd name="connsiteX3" fmla="*/ 644054 w 647672"/>
                <a:gd name="connsiteY3" fmla="*/ 68746 h 662124"/>
                <a:gd name="connsiteX4" fmla="*/ 647672 w 647672"/>
                <a:gd name="connsiteY4" fmla="*/ 662124 h 662124"/>
                <a:gd name="connsiteX5" fmla="*/ 0 w 647672"/>
                <a:gd name="connsiteY5" fmla="*/ 662124 h 662124"/>
                <a:gd name="connsiteX0" fmla="*/ 7238 w 524651"/>
                <a:gd name="connsiteY0" fmla="*/ 669360 h 669360"/>
                <a:gd name="connsiteX1" fmla="*/ 0 w 524651"/>
                <a:gd name="connsiteY1" fmla="*/ 83217 h 669360"/>
                <a:gd name="connsiteX2" fmla="*/ 249661 w 524651"/>
                <a:gd name="connsiteY2" fmla="*/ 0 h 669360"/>
                <a:gd name="connsiteX3" fmla="*/ 521033 w 524651"/>
                <a:gd name="connsiteY3" fmla="*/ 68746 h 669360"/>
                <a:gd name="connsiteX4" fmla="*/ 524651 w 524651"/>
                <a:gd name="connsiteY4" fmla="*/ 662124 h 669360"/>
                <a:gd name="connsiteX5" fmla="*/ 7238 w 524651"/>
                <a:gd name="connsiteY5" fmla="*/ 669360 h 669360"/>
                <a:gd name="connsiteX0" fmla="*/ 438 w 528706"/>
                <a:gd name="connsiteY0" fmla="*/ 665742 h 665742"/>
                <a:gd name="connsiteX1" fmla="*/ 4055 w 528706"/>
                <a:gd name="connsiteY1" fmla="*/ 83217 h 665742"/>
                <a:gd name="connsiteX2" fmla="*/ 253716 w 528706"/>
                <a:gd name="connsiteY2" fmla="*/ 0 h 665742"/>
                <a:gd name="connsiteX3" fmla="*/ 525088 w 528706"/>
                <a:gd name="connsiteY3" fmla="*/ 68746 h 665742"/>
                <a:gd name="connsiteX4" fmla="*/ 528706 w 528706"/>
                <a:gd name="connsiteY4" fmla="*/ 662124 h 665742"/>
                <a:gd name="connsiteX5" fmla="*/ 438 w 528706"/>
                <a:gd name="connsiteY5" fmla="*/ 665742 h 665742"/>
                <a:gd name="connsiteX0" fmla="*/ 155 w 546514"/>
                <a:gd name="connsiteY0" fmla="*/ 662124 h 662124"/>
                <a:gd name="connsiteX1" fmla="*/ 21863 w 546514"/>
                <a:gd name="connsiteY1" fmla="*/ 83217 h 662124"/>
                <a:gd name="connsiteX2" fmla="*/ 271524 w 546514"/>
                <a:gd name="connsiteY2" fmla="*/ 0 h 662124"/>
                <a:gd name="connsiteX3" fmla="*/ 542896 w 546514"/>
                <a:gd name="connsiteY3" fmla="*/ 68746 h 662124"/>
                <a:gd name="connsiteX4" fmla="*/ 546514 w 546514"/>
                <a:gd name="connsiteY4" fmla="*/ 662124 h 662124"/>
                <a:gd name="connsiteX5" fmla="*/ 155 w 546514"/>
                <a:gd name="connsiteY5" fmla="*/ 662124 h 662124"/>
                <a:gd name="connsiteX0" fmla="*/ 10856 w 524651"/>
                <a:gd name="connsiteY0" fmla="*/ 658506 h 662124"/>
                <a:gd name="connsiteX1" fmla="*/ 0 w 524651"/>
                <a:gd name="connsiteY1" fmla="*/ 83217 h 662124"/>
                <a:gd name="connsiteX2" fmla="*/ 249661 w 524651"/>
                <a:gd name="connsiteY2" fmla="*/ 0 h 662124"/>
                <a:gd name="connsiteX3" fmla="*/ 521033 w 524651"/>
                <a:gd name="connsiteY3" fmla="*/ 68746 h 662124"/>
                <a:gd name="connsiteX4" fmla="*/ 524651 w 524651"/>
                <a:gd name="connsiteY4" fmla="*/ 662124 h 662124"/>
                <a:gd name="connsiteX5" fmla="*/ 10856 w 524651"/>
                <a:gd name="connsiteY5" fmla="*/ 658506 h 662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4651" h="662124">
                  <a:moveTo>
                    <a:pt x="10856" y="658506"/>
                  </a:moveTo>
                  <a:cubicBezTo>
                    <a:pt x="8443" y="463125"/>
                    <a:pt x="2413" y="278598"/>
                    <a:pt x="0" y="83217"/>
                  </a:cubicBezTo>
                  <a:lnTo>
                    <a:pt x="249661" y="0"/>
                  </a:lnTo>
                  <a:lnTo>
                    <a:pt x="521033" y="68746"/>
                  </a:lnTo>
                  <a:lnTo>
                    <a:pt x="524651" y="662124"/>
                  </a:lnTo>
                  <a:lnTo>
                    <a:pt x="10856" y="658506"/>
                  </a:lnTo>
                  <a:close/>
                </a:path>
              </a:pathLst>
            </a:custGeom>
            <a:solidFill>
              <a:srgbClr val="E0EBF1"/>
            </a:solidFill>
            <a:ln w="12700">
              <a:solidFill>
                <a:srgbClr val="0000A8"/>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Freeform 31">
              <a:extLst>
                <a:ext uri="{FF2B5EF4-FFF2-40B4-BE49-F238E27FC236}">
                  <a16:creationId xmlns:a16="http://schemas.microsoft.com/office/drawing/2014/main" id="{F8935E55-D83F-F74C-A0C3-358E8FF3E7CE}"/>
                </a:ext>
              </a:extLst>
            </p:cNvPr>
            <p:cNvSpPr/>
            <p:nvPr/>
          </p:nvSpPr>
          <p:spPr>
            <a:xfrm>
              <a:off x="5203089" y="1921244"/>
              <a:ext cx="651290" cy="492070"/>
            </a:xfrm>
            <a:custGeom>
              <a:avLst/>
              <a:gdLst>
                <a:gd name="connsiteX0" fmla="*/ 3618 w 651290"/>
                <a:gd name="connsiteY0" fmla="*/ 492070 h 492070"/>
                <a:gd name="connsiteX1" fmla="*/ 0 w 651290"/>
                <a:gd name="connsiteY1" fmla="*/ 141108 h 492070"/>
                <a:gd name="connsiteX2" fmla="*/ 423338 w 651290"/>
                <a:gd name="connsiteY2" fmla="*/ 0 h 492070"/>
                <a:gd name="connsiteX3" fmla="*/ 647672 w 651290"/>
                <a:gd name="connsiteY3" fmla="*/ 57891 h 492070"/>
                <a:gd name="connsiteX4" fmla="*/ 651290 w 651290"/>
                <a:gd name="connsiteY4" fmla="*/ 492070 h 492070"/>
                <a:gd name="connsiteX5" fmla="*/ 3618 w 651290"/>
                <a:gd name="connsiteY5" fmla="*/ 492070 h 492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1290" h="492070">
                  <a:moveTo>
                    <a:pt x="3618" y="492070"/>
                  </a:moveTo>
                  <a:lnTo>
                    <a:pt x="0" y="141108"/>
                  </a:lnTo>
                  <a:lnTo>
                    <a:pt x="423338" y="0"/>
                  </a:lnTo>
                  <a:lnTo>
                    <a:pt x="647672" y="57891"/>
                  </a:lnTo>
                  <a:lnTo>
                    <a:pt x="651290" y="492070"/>
                  </a:lnTo>
                  <a:lnTo>
                    <a:pt x="3618" y="492070"/>
                  </a:lnTo>
                  <a:close/>
                </a:path>
              </a:pathLst>
            </a:custGeom>
            <a:solidFill>
              <a:srgbClr val="E0EBF1"/>
            </a:solidFill>
            <a:ln w="12700">
              <a:solidFill>
                <a:srgbClr val="0000A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33" name="Straight Connector 32">
              <a:extLst>
                <a:ext uri="{FF2B5EF4-FFF2-40B4-BE49-F238E27FC236}">
                  <a16:creationId xmlns:a16="http://schemas.microsoft.com/office/drawing/2014/main" id="{3FFB49DC-1122-2D42-9C83-51C0E0469DF6}"/>
                </a:ext>
              </a:extLst>
            </p:cNvPr>
            <p:cNvCxnSpPr/>
            <p:nvPr/>
          </p:nvCxnSpPr>
          <p:spPr>
            <a:xfrm flipV="1">
              <a:off x="5270526" y="2029553"/>
              <a:ext cx="295249" cy="73468"/>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4" name="Straight Connector 33">
              <a:extLst>
                <a:ext uri="{FF2B5EF4-FFF2-40B4-BE49-F238E27FC236}">
                  <a16:creationId xmlns:a16="http://schemas.microsoft.com/office/drawing/2014/main" id="{FB4DFA1B-BDC0-0547-BA3C-F5988DF09577}"/>
                </a:ext>
              </a:extLst>
            </p:cNvPr>
            <p:cNvCxnSpPr/>
            <p:nvPr/>
          </p:nvCxnSpPr>
          <p:spPr>
            <a:xfrm flipV="1">
              <a:off x="5275406" y="2261710"/>
              <a:ext cx="290369" cy="16752"/>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734898AC-622F-264A-9A7D-E5817715A6AD}"/>
                </a:ext>
              </a:extLst>
            </p:cNvPr>
            <p:cNvCxnSpPr/>
            <p:nvPr/>
          </p:nvCxnSpPr>
          <p:spPr>
            <a:xfrm flipV="1">
              <a:off x="5275406" y="2151772"/>
              <a:ext cx="290369" cy="48402"/>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B01C8AF5-125A-4746-96BD-BF09BC7DDE9B}"/>
                </a:ext>
              </a:extLst>
            </p:cNvPr>
            <p:cNvCxnSpPr/>
            <p:nvPr/>
          </p:nvCxnSpPr>
          <p:spPr>
            <a:xfrm>
              <a:off x="5270094" y="2354086"/>
              <a:ext cx="295681" cy="0"/>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53662089-AD1C-A64B-9B48-0369C502239D}"/>
                </a:ext>
              </a:extLst>
            </p:cNvPr>
            <p:cNvCxnSpPr/>
            <p:nvPr/>
          </p:nvCxnSpPr>
          <p:spPr>
            <a:xfrm flipV="1">
              <a:off x="5950242" y="1866900"/>
              <a:ext cx="0" cy="465273"/>
            </a:xfrm>
            <a:prstGeom prst="line">
              <a:avLst/>
            </a:prstGeom>
            <a:ln w="44450">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38" name="Straight Connector 37">
              <a:extLst>
                <a:ext uri="{FF2B5EF4-FFF2-40B4-BE49-F238E27FC236}">
                  <a16:creationId xmlns:a16="http://schemas.microsoft.com/office/drawing/2014/main" id="{B0D9A8F3-9F56-D642-96B2-51A352E9864D}"/>
                </a:ext>
              </a:extLst>
            </p:cNvPr>
            <p:cNvCxnSpPr/>
            <p:nvPr/>
          </p:nvCxnSpPr>
          <p:spPr>
            <a:xfrm>
              <a:off x="5628589" y="1936750"/>
              <a:ext cx="0" cy="476854"/>
            </a:xfrm>
            <a:prstGeom prst="line">
              <a:avLst/>
            </a:prstGeom>
            <a:ln w="15875">
              <a:solidFill>
                <a:srgbClr val="0000A8"/>
              </a:solidFill>
            </a:ln>
            <a:effectLst/>
          </p:spPr>
          <p:style>
            <a:lnRef idx="2">
              <a:schemeClr val="accent1"/>
            </a:lnRef>
            <a:fillRef idx="0">
              <a:schemeClr val="accent1"/>
            </a:fillRef>
            <a:effectRef idx="1">
              <a:schemeClr val="accent1"/>
            </a:effectRef>
            <a:fontRef idx="minor">
              <a:schemeClr val="tx1"/>
            </a:fontRef>
          </p:style>
        </p:cxnSp>
      </p:grpSp>
      <p:sp>
        <p:nvSpPr>
          <p:cNvPr id="39" name="Freeform 38">
            <a:extLst>
              <a:ext uri="{FF2B5EF4-FFF2-40B4-BE49-F238E27FC236}">
                <a16:creationId xmlns:a16="http://schemas.microsoft.com/office/drawing/2014/main" id="{717B1C14-4D36-EF4F-A926-BBBD98456BEE}"/>
              </a:ext>
            </a:extLst>
          </p:cNvPr>
          <p:cNvSpPr/>
          <p:nvPr/>
        </p:nvSpPr>
        <p:spPr>
          <a:xfrm>
            <a:off x="9540813" y="1782042"/>
            <a:ext cx="1497864" cy="1386455"/>
          </a:xfrm>
          <a:custGeom>
            <a:avLst/>
            <a:gdLst>
              <a:gd name="connsiteX0" fmla="*/ 434989 w 1523031"/>
              <a:gd name="connsiteY0" fmla="*/ 253346 h 1763594"/>
              <a:gd name="connsiteX1" fmla="*/ 488 w 1523031"/>
              <a:gd name="connsiteY1" fmla="*/ 921706 h 1763594"/>
              <a:gd name="connsiteX2" fmla="*/ 368142 w 1523031"/>
              <a:gd name="connsiteY2" fmla="*/ 1489812 h 1763594"/>
              <a:gd name="connsiteX3" fmla="*/ 1187008 w 1523031"/>
              <a:gd name="connsiteY3" fmla="*/ 1757156 h 1763594"/>
              <a:gd name="connsiteX4" fmla="*/ 1521239 w 1523031"/>
              <a:gd name="connsiteY4" fmla="*/ 1239177 h 1763594"/>
              <a:gd name="connsiteX5" fmla="*/ 1320700 w 1523031"/>
              <a:gd name="connsiteY5" fmla="*/ 654362 h 1763594"/>
              <a:gd name="connsiteX6" fmla="*/ 1337412 w 1523031"/>
              <a:gd name="connsiteY6" fmla="*/ 136383 h 1763594"/>
              <a:gd name="connsiteX7" fmla="*/ 1086739 w 1523031"/>
              <a:gd name="connsiteY7" fmla="*/ 2711 h 1763594"/>
              <a:gd name="connsiteX8" fmla="*/ 434989 w 1523031"/>
              <a:gd name="connsiteY8" fmla="*/ 253346 h 1763594"/>
              <a:gd name="connsiteX0" fmla="*/ 434989 w 1537226"/>
              <a:gd name="connsiteY0" fmla="*/ 253346 h 1763594"/>
              <a:gd name="connsiteX1" fmla="*/ 488 w 1537226"/>
              <a:gd name="connsiteY1" fmla="*/ 921706 h 1763594"/>
              <a:gd name="connsiteX2" fmla="*/ 368142 w 1537226"/>
              <a:gd name="connsiteY2" fmla="*/ 1489812 h 1763594"/>
              <a:gd name="connsiteX3" fmla="*/ 1187008 w 1537226"/>
              <a:gd name="connsiteY3" fmla="*/ 1757156 h 1763594"/>
              <a:gd name="connsiteX4" fmla="*/ 1521239 w 1537226"/>
              <a:gd name="connsiteY4" fmla="*/ 1239177 h 1763594"/>
              <a:gd name="connsiteX5" fmla="*/ 1468998 w 1537226"/>
              <a:gd name="connsiteY5" fmla="*/ 654362 h 1763594"/>
              <a:gd name="connsiteX6" fmla="*/ 1337412 w 1537226"/>
              <a:gd name="connsiteY6" fmla="*/ 136383 h 1763594"/>
              <a:gd name="connsiteX7" fmla="*/ 1086739 w 1537226"/>
              <a:gd name="connsiteY7" fmla="*/ 2711 h 1763594"/>
              <a:gd name="connsiteX8" fmla="*/ 434989 w 1537226"/>
              <a:gd name="connsiteY8" fmla="*/ 253346 h 1763594"/>
              <a:gd name="connsiteX0" fmla="*/ 434989 w 1537226"/>
              <a:gd name="connsiteY0" fmla="*/ 253346 h 1763594"/>
              <a:gd name="connsiteX1" fmla="*/ 488 w 1537226"/>
              <a:gd name="connsiteY1" fmla="*/ 921706 h 1763594"/>
              <a:gd name="connsiteX2" fmla="*/ 368142 w 1537226"/>
              <a:gd name="connsiteY2" fmla="*/ 1489812 h 1763594"/>
              <a:gd name="connsiteX3" fmla="*/ 1187008 w 1537226"/>
              <a:gd name="connsiteY3" fmla="*/ 1757156 h 1763594"/>
              <a:gd name="connsiteX4" fmla="*/ 1521239 w 1537226"/>
              <a:gd name="connsiteY4" fmla="*/ 1239177 h 1763594"/>
              <a:gd name="connsiteX5" fmla="*/ 1468998 w 1537226"/>
              <a:gd name="connsiteY5" fmla="*/ 654362 h 1763594"/>
              <a:gd name="connsiteX6" fmla="*/ 1337412 w 1537226"/>
              <a:gd name="connsiteY6" fmla="*/ 136383 h 1763594"/>
              <a:gd name="connsiteX7" fmla="*/ 839572 w 1537226"/>
              <a:gd name="connsiteY7" fmla="*/ 2711 h 1763594"/>
              <a:gd name="connsiteX8" fmla="*/ 434989 w 1537226"/>
              <a:gd name="connsiteY8" fmla="*/ 253346 h 1763594"/>
              <a:gd name="connsiteX0" fmla="*/ 360357 w 1536743"/>
              <a:gd name="connsiteY0" fmla="*/ 534641 h 1782088"/>
              <a:gd name="connsiteX1" fmla="*/ 5 w 1536743"/>
              <a:gd name="connsiteY1" fmla="*/ 940200 h 1782088"/>
              <a:gd name="connsiteX2" fmla="*/ 367659 w 1536743"/>
              <a:gd name="connsiteY2" fmla="*/ 1508306 h 1782088"/>
              <a:gd name="connsiteX3" fmla="*/ 1186525 w 1536743"/>
              <a:gd name="connsiteY3" fmla="*/ 1775650 h 1782088"/>
              <a:gd name="connsiteX4" fmla="*/ 1520756 w 1536743"/>
              <a:gd name="connsiteY4" fmla="*/ 1257671 h 1782088"/>
              <a:gd name="connsiteX5" fmla="*/ 1468515 w 1536743"/>
              <a:gd name="connsiteY5" fmla="*/ 672856 h 1782088"/>
              <a:gd name="connsiteX6" fmla="*/ 1336929 w 1536743"/>
              <a:gd name="connsiteY6" fmla="*/ 154877 h 1782088"/>
              <a:gd name="connsiteX7" fmla="*/ 839089 w 1536743"/>
              <a:gd name="connsiteY7" fmla="*/ 21205 h 1782088"/>
              <a:gd name="connsiteX8" fmla="*/ 360357 w 1536743"/>
              <a:gd name="connsiteY8" fmla="*/ 534641 h 1782088"/>
              <a:gd name="connsiteX0" fmla="*/ 360355 w 1536741"/>
              <a:gd name="connsiteY0" fmla="*/ 534641 h 1782088"/>
              <a:gd name="connsiteX1" fmla="*/ 3 w 1536741"/>
              <a:gd name="connsiteY1" fmla="*/ 940200 h 1782088"/>
              <a:gd name="connsiteX2" fmla="*/ 367657 w 1536741"/>
              <a:gd name="connsiteY2" fmla="*/ 1508306 h 1782088"/>
              <a:gd name="connsiteX3" fmla="*/ 1186523 w 1536741"/>
              <a:gd name="connsiteY3" fmla="*/ 1775650 h 1782088"/>
              <a:gd name="connsiteX4" fmla="*/ 1520754 w 1536741"/>
              <a:gd name="connsiteY4" fmla="*/ 1257671 h 1782088"/>
              <a:gd name="connsiteX5" fmla="*/ 1468513 w 1536741"/>
              <a:gd name="connsiteY5" fmla="*/ 672856 h 1782088"/>
              <a:gd name="connsiteX6" fmla="*/ 1336927 w 1536741"/>
              <a:gd name="connsiteY6" fmla="*/ 154877 h 1782088"/>
              <a:gd name="connsiteX7" fmla="*/ 839087 w 1536741"/>
              <a:gd name="connsiteY7" fmla="*/ 21205 h 1782088"/>
              <a:gd name="connsiteX8" fmla="*/ 360355 w 1536741"/>
              <a:gd name="connsiteY8" fmla="*/ 534641 h 1782088"/>
              <a:gd name="connsiteX0" fmla="*/ 360355 w 1494463"/>
              <a:gd name="connsiteY0" fmla="*/ 534641 h 1775651"/>
              <a:gd name="connsiteX1" fmla="*/ 3 w 1494463"/>
              <a:gd name="connsiteY1" fmla="*/ 940200 h 1775651"/>
              <a:gd name="connsiteX2" fmla="*/ 367657 w 1494463"/>
              <a:gd name="connsiteY2" fmla="*/ 1508306 h 1775651"/>
              <a:gd name="connsiteX3" fmla="*/ 1186523 w 1494463"/>
              <a:gd name="connsiteY3" fmla="*/ 1775650 h 1775651"/>
              <a:gd name="connsiteX4" fmla="*/ 1467465 w 1494463"/>
              <a:gd name="connsiteY4" fmla="*/ 1510813 h 1775651"/>
              <a:gd name="connsiteX5" fmla="*/ 1468513 w 1494463"/>
              <a:gd name="connsiteY5" fmla="*/ 672856 h 1775651"/>
              <a:gd name="connsiteX6" fmla="*/ 1336927 w 1494463"/>
              <a:gd name="connsiteY6" fmla="*/ 154877 h 1775651"/>
              <a:gd name="connsiteX7" fmla="*/ 839087 w 1494463"/>
              <a:gd name="connsiteY7" fmla="*/ 21205 h 1775651"/>
              <a:gd name="connsiteX8" fmla="*/ 360355 w 1494463"/>
              <a:gd name="connsiteY8" fmla="*/ 534641 h 1775651"/>
              <a:gd name="connsiteX0" fmla="*/ 360355 w 1491064"/>
              <a:gd name="connsiteY0" fmla="*/ 552327 h 1793337"/>
              <a:gd name="connsiteX1" fmla="*/ 3 w 1491064"/>
              <a:gd name="connsiteY1" fmla="*/ 957886 h 1793337"/>
              <a:gd name="connsiteX2" fmla="*/ 367657 w 1491064"/>
              <a:gd name="connsiteY2" fmla="*/ 1525992 h 1793337"/>
              <a:gd name="connsiteX3" fmla="*/ 1186523 w 1491064"/>
              <a:gd name="connsiteY3" fmla="*/ 1793336 h 1793337"/>
              <a:gd name="connsiteX4" fmla="*/ 1467465 w 1491064"/>
              <a:gd name="connsiteY4" fmla="*/ 1528499 h 1793337"/>
              <a:gd name="connsiteX5" fmla="*/ 1468513 w 1491064"/>
              <a:gd name="connsiteY5" fmla="*/ 690542 h 1793337"/>
              <a:gd name="connsiteX6" fmla="*/ 1407977 w 1491064"/>
              <a:gd name="connsiteY6" fmla="*/ 109278 h 1793337"/>
              <a:gd name="connsiteX7" fmla="*/ 839087 w 1491064"/>
              <a:gd name="connsiteY7" fmla="*/ 38891 h 1793337"/>
              <a:gd name="connsiteX8" fmla="*/ 360355 w 1491064"/>
              <a:gd name="connsiteY8" fmla="*/ 552327 h 1793337"/>
              <a:gd name="connsiteX0" fmla="*/ 360355 w 1502818"/>
              <a:gd name="connsiteY0" fmla="*/ 552327 h 1612281"/>
              <a:gd name="connsiteX1" fmla="*/ 3 w 1502818"/>
              <a:gd name="connsiteY1" fmla="*/ 957886 h 1612281"/>
              <a:gd name="connsiteX2" fmla="*/ 367657 w 1502818"/>
              <a:gd name="connsiteY2" fmla="*/ 1525992 h 1612281"/>
              <a:gd name="connsiteX3" fmla="*/ 1026659 w 1502818"/>
              <a:gd name="connsiteY3" fmla="*/ 1582385 h 1612281"/>
              <a:gd name="connsiteX4" fmla="*/ 1467465 w 1502818"/>
              <a:gd name="connsiteY4" fmla="*/ 1528499 h 1612281"/>
              <a:gd name="connsiteX5" fmla="*/ 1468513 w 1502818"/>
              <a:gd name="connsiteY5" fmla="*/ 690542 h 1612281"/>
              <a:gd name="connsiteX6" fmla="*/ 1407977 w 1502818"/>
              <a:gd name="connsiteY6" fmla="*/ 109278 h 1612281"/>
              <a:gd name="connsiteX7" fmla="*/ 839087 w 1502818"/>
              <a:gd name="connsiteY7" fmla="*/ 38891 h 1612281"/>
              <a:gd name="connsiteX8" fmla="*/ 360355 w 1502818"/>
              <a:gd name="connsiteY8" fmla="*/ 552327 h 1612281"/>
              <a:gd name="connsiteX0" fmla="*/ 360384 w 1502847"/>
              <a:gd name="connsiteY0" fmla="*/ 552327 h 1803602"/>
              <a:gd name="connsiteX1" fmla="*/ 32 w 1502847"/>
              <a:gd name="connsiteY1" fmla="*/ 957886 h 1803602"/>
              <a:gd name="connsiteX2" fmla="*/ 385448 w 1502847"/>
              <a:gd name="connsiteY2" fmla="*/ 1779134 h 1803602"/>
              <a:gd name="connsiteX3" fmla="*/ 1026688 w 1502847"/>
              <a:gd name="connsiteY3" fmla="*/ 1582385 h 1803602"/>
              <a:gd name="connsiteX4" fmla="*/ 1467494 w 1502847"/>
              <a:gd name="connsiteY4" fmla="*/ 1528499 h 1803602"/>
              <a:gd name="connsiteX5" fmla="*/ 1468542 w 1502847"/>
              <a:gd name="connsiteY5" fmla="*/ 690542 h 1803602"/>
              <a:gd name="connsiteX6" fmla="*/ 1408006 w 1502847"/>
              <a:gd name="connsiteY6" fmla="*/ 109278 h 1803602"/>
              <a:gd name="connsiteX7" fmla="*/ 839116 w 1502847"/>
              <a:gd name="connsiteY7" fmla="*/ 38891 h 1803602"/>
              <a:gd name="connsiteX8" fmla="*/ 360384 w 1502847"/>
              <a:gd name="connsiteY8" fmla="*/ 552327 h 1803602"/>
              <a:gd name="connsiteX0" fmla="*/ 360384 w 1502847"/>
              <a:gd name="connsiteY0" fmla="*/ 552327 h 1826319"/>
              <a:gd name="connsiteX1" fmla="*/ 32 w 1502847"/>
              <a:gd name="connsiteY1" fmla="*/ 957886 h 1826319"/>
              <a:gd name="connsiteX2" fmla="*/ 385448 w 1502847"/>
              <a:gd name="connsiteY2" fmla="*/ 1779134 h 1826319"/>
              <a:gd name="connsiteX3" fmla="*/ 1026688 w 1502847"/>
              <a:gd name="connsiteY3" fmla="*/ 1582385 h 1826319"/>
              <a:gd name="connsiteX4" fmla="*/ 1467494 w 1502847"/>
              <a:gd name="connsiteY4" fmla="*/ 1528499 h 1826319"/>
              <a:gd name="connsiteX5" fmla="*/ 1468542 w 1502847"/>
              <a:gd name="connsiteY5" fmla="*/ 690542 h 1826319"/>
              <a:gd name="connsiteX6" fmla="*/ 1408006 w 1502847"/>
              <a:gd name="connsiteY6" fmla="*/ 109278 h 1826319"/>
              <a:gd name="connsiteX7" fmla="*/ 839116 w 1502847"/>
              <a:gd name="connsiteY7" fmla="*/ 38891 h 1826319"/>
              <a:gd name="connsiteX8" fmla="*/ 360384 w 1502847"/>
              <a:gd name="connsiteY8" fmla="*/ 552327 h 1826319"/>
              <a:gd name="connsiteX0" fmla="*/ 289852 w 1503366"/>
              <a:gd name="connsiteY0" fmla="*/ 461730 h 1820101"/>
              <a:gd name="connsiteX1" fmla="*/ 551 w 1503366"/>
              <a:gd name="connsiteY1" fmla="*/ 951668 h 1820101"/>
              <a:gd name="connsiteX2" fmla="*/ 385967 w 1503366"/>
              <a:gd name="connsiteY2" fmla="*/ 1772916 h 1820101"/>
              <a:gd name="connsiteX3" fmla="*/ 1027207 w 1503366"/>
              <a:gd name="connsiteY3" fmla="*/ 1576167 h 1820101"/>
              <a:gd name="connsiteX4" fmla="*/ 1468013 w 1503366"/>
              <a:gd name="connsiteY4" fmla="*/ 1522281 h 1820101"/>
              <a:gd name="connsiteX5" fmla="*/ 1469061 w 1503366"/>
              <a:gd name="connsiteY5" fmla="*/ 684324 h 1820101"/>
              <a:gd name="connsiteX6" fmla="*/ 1408525 w 1503366"/>
              <a:gd name="connsiteY6" fmla="*/ 103060 h 1820101"/>
              <a:gd name="connsiteX7" fmla="*/ 839635 w 1503366"/>
              <a:gd name="connsiteY7" fmla="*/ 32673 h 1820101"/>
              <a:gd name="connsiteX8" fmla="*/ 289852 w 1503366"/>
              <a:gd name="connsiteY8" fmla="*/ 461730 h 1820101"/>
              <a:gd name="connsiteX0" fmla="*/ 293376 w 1506890"/>
              <a:gd name="connsiteY0" fmla="*/ 461730 h 1820101"/>
              <a:gd name="connsiteX1" fmla="*/ 4075 w 1506890"/>
              <a:gd name="connsiteY1" fmla="*/ 951668 h 1820101"/>
              <a:gd name="connsiteX2" fmla="*/ 389491 w 1506890"/>
              <a:gd name="connsiteY2" fmla="*/ 1772916 h 1820101"/>
              <a:gd name="connsiteX3" fmla="*/ 1030731 w 1506890"/>
              <a:gd name="connsiteY3" fmla="*/ 1576167 h 1820101"/>
              <a:gd name="connsiteX4" fmla="*/ 1471537 w 1506890"/>
              <a:gd name="connsiteY4" fmla="*/ 1522281 h 1820101"/>
              <a:gd name="connsiteX5" fmla="*/ 1472585 w 1506890"/>
              <a:gd name="connsiteY5" fmla="*/ 684324 h 1820101"/>
              <a:gd name="connsiteX6" fmla="*/ 1412049 w 1506890"/>
              <a:gd name="connsiteY6" fmla="*/ 103060 h 1820101"/>
              <a:gd name="connsiteX7" fmla="*/ 843159 w 1506890"/>
              <a:gd name="connsiteY7" fmla="*/ 32673 h 1820101"/>
              <a:gd name="connsiteX8" fmla="*/ 293376 w 1506890"/>
              <a:gd name="connsiteY8" fmla="*/ 461730 h 1820101"/>
              <a:gd name="connsiteX0" fmla="*/ 203955 w 1545103"/>
              <a:gd name="connsiteY0" fmla="*/ 206126 h 1802639"/>
              <a:gd name="connsiteX1" fmla="*/ 42288 w 1545103"/>
              <a:gd name="connsiteY1" fmla="*/ 934206 h 1802639"/>
              <a:gd name="connsiteX2" fmla="*/ 427704 w 1545103"/>
              <a:gd name="connsiteY2" fmla="*/ 1755454 h 1802639"/>
              <a:gd name="connsiteX3" fmla="*/ 1068944 w 1545103"/>
              <a:gd name="connsiteY3" fmla="*/ 1558705 h 1802639"/>
              <a:gd name="connsiteX4" fmla="*/ 1509750 w 1545103"/>
              <a:gd name="connsiteY4" fmla="*/ 1504819 h 1802639"/>
              <a:gd name="connsiteX5" fmla="*/ 1510798 w 1545103"/>
              <a:gd name="connsiteY5" fmla="*/ 666862 h 1802639"/>
              <a:gd name="connsiteX6" fmla="*/ 1450262 w 1545103"/>
              <a:gd name="connsiteY6" fmla="*/ 85598 h 1802639"/>
              <a:gd name="connsiteX7" fmla="*/ 881372 w 1545103"/>
              <a:gd name="connsiteY7" fmla="*/ 15211 h 1802639"/>
              <a:gd name="connsiteX8" fmla="*/ 203955 w 1545103"/>
              <a:gd name="connsiteY8" fmla="*/ 206126 h 1802639"/>
              <a:gd name="connsiteX0" fmla="*/ 147252 w 1634267"/>
              <a:gd name="connsiteY0" fmla="*/ 113266 h 1796376"/>
              <a:gd name="connsiteX1" fmla="*/ 131452 w 1634267"/>
              <a:gd name="connsiteY1" fmla="*/ 927943 h 1796376"/>
              <a:gd name="connsiteX2" fmla="*/ 516868 w 1634267"/>
              <a:gd name="connsiteY2" fmla="*/ 1749191 h 1796376"/>
              <a:gd name="connsiteX3" fmla="*/ 1158108 w 1634267"/>
              <a:gd name="connsiteY3" fmla="*/ 1552442 h 1796376"/>
              <a:gd name="connsiteX4" fmla="*/ 1598914 w 1634267"/>
              <a:gd name="connsiteY4" fmla="*/ 1498556 h 1796376"/>
              <a:gd name="connsiteX5" fmla="*/ 1599962 w 1634267"/>
              <a:gd name="connsiteY5" fmla="*/ 660599 h 1796376"/>
              <a:gd name="connsiteX6" fmla="*/ 1539426 w 1634267"/>
              <a:gd name="connsiteY6" fmla="*/ 79335 h 1796376"/>
              <a:gd name="connsiteX7" fmla="*/ 970536 w 1634267"/>
              <a:gd name="connsiteY7" fmla="*/ 8948 h 1796376"/>
              <a:gd name="connsiteX8" fmla="*/ 147252 w 1634267"/>
              <a:gd name="connsiteY8" fmla="*/ 113266 h 1796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34267" h="1796376">
                <a:moveTo>
                  <a:pt x="147252" y="113266"/>
                </a:moveTo>
                <a:cubicBezTo>
                  <a:pt x="-139307" y="245497"/>
                  <a:pt x="69849" y="655289"/>
                  <a:pt x="131452" y="927943"/>
                </a:cubicBezTo>
                <a:cubicBezTo>
                  <a:pt x="193055" y="1200597"/>
                  <a:pt x="345759" y="1645108"/>
                  <a:pt x="516868" y="1749191"/>
                </a:cubicBezTo>
                <a:cubicBezTo>
                  <a:pt x="687977" y="1853274"/>
                  <a:pt x="1013294" y="1784070"/>
                  <a:pt x="1158108" y="1552442"/>
                </a:cubicBezTo>
                <a:cubicBezTo>
                  <a:pt x="1302922" y="1320814"/>
                  <a:pt x="1525272" y="1647197"/>
                  <a:pt x="1598914" y="1498556"/>
                </a:cubicBezTo>
                <a:cubicBezTo>
                  <a:pt x="1672556" y="1349916"/>
                  <a:pt x="1609877" y="897136"/>
                  <a:pt x="1599962" y="660599"/>
                </a:cubicBezTo>
                <a:cubicBezTo>
                  <a:pt x="1590047" y="424062"/>
                  <a:pt x="1578419" y="187943"/>
                  <a:pt x="1539426" y="79335"/>
                </a:cubicBezTo>
                <a:cubicBezTo>
                  <a:pt x="1500433" y="-29273"/>
                  <a:pt x="1202565" y="3293"/>
                  <a:pt x="970536" y="8948"/>
                </a:cubicBezTo>
                <a:cubicBezTo>
                  <a:pt x="738507" y="14603"/>
                  <a:pt x="433811" y="-18965"/>
                  <a:pt x="147252" y="113266"/>
                </a:cubicBezTo>
                <a:close/>
              </a:path>
            </a:pathLst>
          </a:custGeom>
          <a:gradFill flip="none" rotWithShape="1">
            <a:gsLst>
              <a:gs pos="0">
                <a:srgbClr val="9CDFF9"/>
              </a:gs>
              <a:gs pos="100000">
                <a:schemeClr val="bg1"/>
              </a:gs>
              <a:gs pos="57000">
                <a:schemeClr val="accent5">
                  <a:lumMod val="20000"/>
                  <a:lumOff val="80000"/>
                </a:schemeClr>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 name="TextBox 39">
            <a:extLst>
              <a:ext uri="{FF2B5EF4-FFF2-40B4-BE49-F238E27FC236}">
                <a16:creationId xmlns:a16="http://schemas.microsoft.com/office/drawing/2014/main" id="{E13F2107-1C9A-0C41-B24A-0671CC60D47A}"/>
              </a:ext>
            </a:extLst>
          </p:cNvPr>
          <p:cNvSpPr txBox="1"/>
          <p:nvPr/>
        </p:nvSpPr>
        <p:spPr>
          <a:xfrm>
            <a:off x="9427201" y="1851195"/>
            <a:ext cx="1725088" cy="286232"/>
          </a:xfrm>
          <a:prstGeom prst="rect">
            <a:avLst/>
          </a:prstGeom>
          <a:noFill/>
        </p:spPr>
        <p:txBody>
          <a:bodyPr wrap="none"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national or global ISP</a:t>
            </a:r>
          </a:p>
        </p:txBody>
      </p:sp>
      <p:sp>
        <p:nvSpPr>
          <p:cNvPr id="41" name="Rectangle 40">
            <a:extLst>
              <a:ext uri="{FF2B5EF4-FFF2-40B4-BE49-F238E27FC236}">
                <a16:creationId xmlns:a16="http://schemas.microsoft.com/office/drawing/2014/main" id="{4E6D405D-F88D-A643-A8DA-87BCB5348C5C}"/>
              </a:ext>
            </a:extLst>
          </p:cNvPr>
          <p:cNvSpPr/>
          <p:nvPr/>
        </p:nvSpPr>
        <p:spPr>
          <a:xfrm>
            <a:off x="9279068" y="3677908"/>
            <a:ext cx="305749" cy="197847"/>
          </a:xfrm>
          <a:prstGeom prst="rect">
            <a:avLst/>
          </a:prstGeom>
          <a:solidFill>
            <a:srgbClr val="9CDF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2" name="TextBox 41">
            <a:extLst>
              <a:ext uri="{FF2B5EF4-FFF2-40B4-BE49-F238E27FC236}">
                <a16:creationId xmlns:a16="http://schemas.microsoft.com/office/drawing/2014/main" id="{ED05228A-100C-D643-BB8E-545E51741FBA}"/>
              </a:ext>
            </a:extLst>
          </p:cNvPr>
          <p:cNvSpPr txBox="1"/>
          <p:nvPr/>
        </p:nvSpPr>
        <p:spPr>
          <a:xfrm>
            <a:off x="8766162" y="3447919"/>
            <a:ext cx="1040639" cy="480131"/>
          </a:xfrm>
          <a:prstGeom prst="rect">
            <a:avLst/>
          </a:prstGeom>
          <a:noFill/>
        </p:spPr>
        <p:txBody>
          <a:bodyPr wrap="square"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local or regional ISP</a:t>
            </a:r>
          </a:p>
        </p:txBody>
      </p:sp>
      <p:sp>
        <p:nvSpPr>
          <p:cNvPr id="43" name="TextBox 42">
            <a:extLst>
              <a:ext uri="{FF2B5EF4-FFF2-40B4-BE49-F238E27FC236}">
                <a16:creationId xmlns:a16="http://schemas.microsoft.com/office/drawing/2014/main" id="{795F625F-E4CA-A14C-BDB7-680FDFE6EE1F}"/>
              </a:ext>
            </a:extLst>
          </p:cNvPr>
          <p:cNvSpPr txBox="1"/>
          <p:nvPr/>
        </p:nvSpPr>
        <p:spPr>
          <a:xfrm>
            <a:off x="10917767" y="4677937"/>
            <a:ext cx="813043" cy="383182"/>
          </a:xfrm>
          <a:prstGeom prst="rect">
            <a:avLst/>
          </a:prstGeom>
          <a:noFill/>
        </p:spPr>
        <p:txBody>
          <a:bodyPr wrap="none"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panose="020F0502020204030204"/>
                <a:ea typeface="+mn-ea"/>
                <a:cs typeface="+mn-cs"/>
              </a:rPr>
              <a:t>datacenter </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panose="020F0502020204030204"/>
                <a:ea typeface="+mn-ea"/>
                <a:cs typeface="+mn-cs"/>
              </a:rPr>
              <a:t>network</a:t>
            </a:r>
          </a:p>
        </p:txBody>
      </p:sp>
      <p:sp>
        <p:nvSpPr>
          <p:cNvPr id="44" name="TextBox 43">
            <a:extLst>
              <a:ext uri="{FF2B5EF4-FFF2-40B4-BE49-F238E27FC236}">
                <a16:creationId xmlns:a16="http://schemas.microsoft.com/office/drawing/2014/main" id="{75188F4C-A928-8F4F-9205-FD6C4D77CC8D}"/>
              </a:ext>
            </a:extLst>
          </p:cNvPr>
          <p:cNvSpPr txBox="1"/>
          <p:nvPr/>
        </p:nvSpPr>
        <p:spPr>
          <a:xfrm>
            <a:off x="10063018" y="4228248"/>
            <a:ext cx="843051" cy="674031"/>
          </a:xfrm>
          <a:prstGeom prst="rect">
            <a:avLst/>
          </a:prstGeom>
          <a:noFill/>
        </p:spPr>
        <p:txBody>
          <a:bodyPr wrap="none"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content </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provider </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network</a:t>
            </a:r>
            <a:endPar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45" name="Straight Connector 44">
            <a:extLst>
              <a:ext uri="{FF2B5EF4-FFF2-40B4-BE49-F238E27FC236}">
                <a16:creationId xmlns:a16="http://schemas.microsoft.com/office/drawing/2014/main" id="{959284F2-2C3E-6B49-83BE-150EADA93824}"/>
              </a:ext>
            </a:extLst>
          </p:cNvPr>
          <p:cNvCxnSpPr>
            <a:cxnSpLocks/>
          </p:cNvCxnSpPr>
          <p:nvPr/>
        </p:nvCxnSpPr>
        <p:spPr>
          <a:xfrm flipH="1" flipV="1">
            <a:off x="10559920" y="3580125"/>
            <a:ext cx="412964" cy="637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91AEFAB6-4248-8846-A79A-BF9D6164DE76}"/>
              </a:ext>
            </a:extLst>
          </p:cNvPr>
          <p:cNvCxnSpPr>
            <a:cxnSpLocks/>
          </p:cNvCxnSpPr>
          <p:nvPr/>
        </p:nvCxnSpPr>
        <p:spPr>
          <a:xfrm flipH="1" flipV="1">
            <a:off x="10660835" y="3640684"/>
            <a:ext cx="345866" cy="7389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ED0D3269-0EC2-2640-AC07-B881868275F8}"/>
              </a:ext>
            </a:extLst>
          </p:cNvPr>
          <p:cNvCxnSpPr>
            <a:cxnSpLocks/>
          </p:cNvCxnSpPr>
          <p:nvPr/>
        </p:nvCxnSpPr>
        <p:spPr>
          <a:xfrm flipV="1">
            <a:off x="10636897" y="3633421"/>
            <a:ext cx="335987" cy="39534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F63C34A0-4725-C44D-9514-4F74B2157D8C}"/>
              </a:ext>
            </a:extLst>
          </p:cNvPr>
          <p:cNvCxnSpPr>
            <a:cxnSpLocks/>
          </p:cNvCxnSpPr>
          <p:nvPr/>
        </p:nvCxnSpPr>
        <p:spPr>
          <a:xfrm flipH="1" flipV="1">
            <a:off x="10570774" y="3594896"/>
            <a:ext cx="1" cy="48574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DD0311E5-76D3-2C44-A6A8-22CB01ADCF02}"/>
              </a:ext>
            </a:extLst>
          </p:cNvPr>
          <p:cNvCxnSpPr>
            <a:cxnSpLocks/>
          </p:cNvCxnSpPr>
          <p:nvPr/>
        </p:nvCxnSpPr>
        <p:spPr>
          <a:xfrm flipH="1" flipV="1">
            <a:off x="10550620" y="4071642"/>
            <a:ext cx="508543" cy="34864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1939BF82-EFED-E140-BFC2-23D3688C2CB7}"/>
              </a:ext>
            </a:extLst>
          </p:cNvPr>
          <p:cNvCxnSpPr>
            <a:cxnSpLocks/>
          </p:cNvCxnSpPr>
          <p:nvPr/>
        </p:nvCxnSpPr>
        <p:spPr>
          <a:xfrm flipH="1">
            <a:off x="9895195" y="4087742"/>
            <a:ext cx="6554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56E47AF2-94A8-0243-8795-936020048815}"/>
              </a:ext>
            </a:extLst>
          </p:cNvPr>
          <p:cNvCxnSpPr>
            <a:cxnSpLocks/>
          </p:cNvCxnSpPr>
          <p:nvPr/>
        </p:nvCxnSpPr>
        <p:spPr>
          <a:xfrm flipH="1">
            <a:off x="9219616" y="4087742"/>
            <a:ext cx="6554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AD648A8C-238E-7045-A29E-EDD4DA54C3A4}"/>
              </a:ext>
            </a:extLst>
          </p:cNvPr>
          <p:cNvCxnSpPr>
            <a:cxnSpLocks/>
          </p:cNvCxnSpPr>
          <p:nvPr/>
        </p:nvCxnSpPr>
        <p:spPr>
          <a:xfrm flipH="1">
            <a:off x="9276868" y="3507672"/>
            <a:ext cx="382424" cy="5170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1F8AD327-3BC9-7D46-A7E7-D0F90B60A252}"/>
              </a:ext>
            </a:extLst>
          </p:cNvPr>
          <p:cNvCxnSpPr>
            <a:cxnSpLocks/>
          </p:cNvCxnSpPr>
          <p:nvPr/>
        </p:nvCxnSpPr>
        <p:spPr>
          <a:xfrm>
            <a:off x="9733069" y="3507672"/>
            <a:ext cx="0" cy="54029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217C26C3-84F1-C149-AC22-6F1EB6629DA9}"/>
              </a:ext>
            </a:extLst>
          </p:cNvPr>
          <p:cNvCxnSpPr/>
          <p:nvPr/>
        </p:nvCxnSpPr>
        <p:spPr>
          <a:xfrm>
            <a:off x="10137668" y="2754692"/>
            <a:ext cx="488174" cy="83933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E0F05EFE-FD3D-3C4D-8F4F-0AC6B112D1A2}"/>
              </a:ext>
            </a:extLst>
          </p:cNvPr>
          <p:cNvCxnSpPr>
            <a:cxnSpLocks/>
          </p:cNvCxnSpPr>
          <p:nvPr/>
        </p:nvCxnSpPr>
        <p:spPr>
          <a:xfrm flipH="1">
            <a:off x="9798719" y="2695013"/>
            <a:ext cx="380432" cy="694807"/>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56" name="Group 55">
            <a:extLst>
              <a:ext uri="{FF2B5EF4-FFF2-40B4-BE49-F238E27FC236}">
                <a16:creationId xmlns:a16="http://schemas.microsoft.com/office/drawing/2014/main" id="{CCC39A38-643E-1841-84E4-48B68DB2ED03}"/>
              </a:ext>
            </a:extLst>
          </p:cNvPr>
          <p:cNvGrpSpPr/>
          <p:nvPr/>
        </p:nvGrpSpPr>
        <p:grpSpPr>
          <a:xfrm>
            <a:off x="7562238" y="2127325"/>
            <a:ext cx="3578867" cy="3640283"/>
            <a:chOff x="7562238" y="2127325"/>
            <a:chExt cx="3578867" cy="3640283"/>
          </a:xfrm>
        </p:grpSpPr>
        <p:grpSp>
          <p:nvGrpSpPr>
            <p:cNvPr id="57" name="Group 56">
              <a:extLst>
                <a:ext uri="{FF2B5EF4-FFF2-40B4-BE49-F238E27FC236}">
                  <a16:creationId xmlns:a16="http://schemas.microsoft.com/office/drawing/2014/main" id="{479EF77B-B7F5-D441-A37D-7AC14D43B519}"/>
                </a:ext>
              </a:extLst>
            </p:cNvPr>
            <p:cNvGrpSpPr/>
            <p:nvPr/>
          </p:nvGrpSpPr>
          <p:grpSpPr>
            <a:xfrm>
              <a:off x="7857253" y="2127325"/>
              <a:ext cx="3283852" cy="3640283"/>
              <a:chOff x="7881336" y="2104198"/>
              <a:chExt cx="3283852" cy="3640283"/>
            </a:xfrm>
          </p:grpSpPr>
          <p:sp>
            <p:nvSpPr>
              <p:cNvPr id="62" name="Line 428">
                <a:extLst>
                  <a:ext uri="{FF2B5EF4-FFF2-40B4-BE49-F238E27FC236}">
                    <a16:creationId xmlns:a16="http://schemas.microsoft.com/office/drawing/2014/main" id="{16F1973E-A8F0-6E4E-9510-49D75998F4A8}"/>
                  </a:ext>
                </a:extLst>
              </p:cNvPr>
              <p:cNvSpPr>
                <a:spLocks noChangeShapeType="1"/>
              </p:cNvSpPr>
              <p:nvPr/>
            </p:nvSpPr>
            <p:spPr bwMode="auto">
              <a:xfrm rot="16200000" flipV="1">
                <a:off x="9813692" y="5228612"/>
                <a:ext cx="388062" cy="75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3" name="Line 430">
                <a:extLst>
                  <a:ext uri="{FF2B5EF4-FFF2-40B4-BE49-F238E27FC236}">
                    <a16:creationId xmlns:a16="http://schemas.microsoft.com/office/drawing/2014/main" id="{CAB72423-2D43-1046-869C-9EDAEA5E40C1}"/>
                  </a:ext>
                </a:extLst>
              </p:cNvPr>
              <p:cNvSpPr>
                <a:spLocks noChangeShapeType="1"/>
              </p:cNvSpPr>
              <p:nvPr/>
            </p:nvSpPr>
            <p:spPr bwMode="auto">
              <a:xfrm rot="16200000">
                <a:off x="10234009" y="5382159"/>
                <a:ext cx="0" cy="1143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4" name="Line 431">
                <a:extLst>
                  <a:ext uri="{FF2B5EF4-FFF2-40B4-BE49-F238E27FC236}">
                    <a16:creationId xmlns:a16="http://schemas.microsoft.com/office/drawing/2014/main" id="{99BD1088-D56F-3A42-8E44-483A32BEDA49}"/>
                  </a:ext>
                </a:extLst>
              </p:cNvPr>
              <p:cNvSpPr>
                <a:spLocks noChangeShapeType="1"/>
              </p:cNvSpPr>
              <p:nvPr/>
            </p:nvSpPr>
            <p:spPr bwMode="auto">
              <a:xfrm>
                <a:off x="9457042" y="4815390"/>
                <a:ext cx="524483" cy="2615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5" name="Line 432">
                <a:extLst>
                  <a:ext uri="{FF2B5EF4-FFF2-40B4-BE49-F238E27FC236}">
                    <a16:creationId xmlns:a16="http://schemas.microsoft.com/office/drawing/2014/main" id="{8A75CF99-7455-B74F-8BAD-3AD43E03F473}"/>
                  </a:ext>
                </a:extLst>
              </p:cNvPr>
              <p:cNvSpPr>
                <a:spLocks noChangeShapeType="1"/>
              </p:cNvSpPr>
              <p:nvPr/>
            </p:nvSpPr>
            <p:spPr bwMode="auto">
              <a:xfrm flipV="1">
                <a:off x="8874149" y="4815390"/>
                <a:ext cx="569255" cy="24626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6" name="Line 433">
                <a:extLst>
                  <a:ext uri="{FF2B5EF4-FFF2-40B4-BE49-F238E27FC236}">
                    <a16:creationId xmlns:a16="http://schemas.microsoft.com/office/drawing/2014/main" id="{FC542B29-675E-3D46-80C8-75565CBAE29A}"/>
                  </a:ext>
                </a:extLst>
              </p:cNvPr>
              <p:cNvSpPr>
                <a:spLocks noChangeShapeType="1"/>
              </p:cNvSpPr>
              <p:nvPr/>
            </p:nvSpPr>
            <p:spPr bwMode="auto">
              <a:xfrm flipV="1">
                <a:off x="8845827" y="5085749"/>
                <a:ext cx="103050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7" name="Line 435">
                <a:extLst>
                  <a:ext uri="{FF2B5EF4-FFF2-40B4-BE49-F238E27FC236}">
                    <a16:creationId xmlns:a16="http://schemas.microsoft.com/office/drawing/2014/main" id="{2B974C3D-5280-D849-8D04-7FDDEF66CF86}"/>
                  </a:ext>
                </a:extLst>
              </p:cNvPr>
              <p:cNvSpPr>
                <a:spLocks noChangeShapeType="1"/>
              </p:cNvSpPr>
              <p:nvPr/>
            </p:nvSpPr>
            <p:spPr bwMode="auto">
              <a:xfrm>
                <a:off x="8234290" y="5094207"/>
                <a:ext cx="226800" cy="127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8" name="Line 436">
                <a:extLst>
                  <a:ext uri="{FF2B5EF4-FFF2-40B4-BE49-F238E27FC236}">
                    <a16:creationId xmlns:a16="http://schemas.microsoft.com/office/drawing/2014/main" id="{05391238-AE6D-D14C-8C1F-CD07E40328C7}"/>
                  </a:ext>
                </a:extLst>
              </p:cNvPr>
              <p:cNvSpPr>
                <a:spLocks noChangeShapeType="1"/>
              </p:cNvSpPr>
              <p:nvPr/>
            </p:nvSpPr>
            <p:spPr bwMode="auto">
              <a:xfrm flipV="1">
                <a:off x="7972450" y="5267343"/>
                <a:ext cx="412750" cy="127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9" name="Line 439">
                <a:extLst>
                  <a:ext uri="{FF2B5EF4-FFF2-40B4-BE49-F238E27FC236}">
                    <a16:creationId xmlns:a16="http://schemas.microsoft.com/office/drawing/2014/main" id="{F0B33890-F38E-9948-851E-64C7E965F08B}"/>
                  </a:ext>
                </a:extLst>
              </p:cNvPr>
              <p:cNvSpPr>
                <a:spLocks noChangeShapeType="1"/>
              </p:cNvSpPr>
              <p:nvPr/>
            </p:nvSpPr>
            <p:spPr bwMode="auto">
              <a:xfrm flipH="1">
                <a:off x="8397900" y="5259125"/>
                <a:ext cx="68080" cy="29396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0" name="Line 440">
                <a:extLst>
                  <a:ext uri="{FF2B5EF4-FFF2-40B4-BE49-F238E27FC236}">
                    <a16:creationId xmlns:a16="http://schemas.microsoft.com/office/drawing/2014/main" id="{A6F6A7F9-E45C-124D-AC6C-F4101DAE4B5F}"/>
                  </a:ext>
                </a:extLst>
              </p:cNvPr>
              <p:cNvSpPr>
                <a:spLocks noChangeShapeType="1"/>
              </p:cNvSpPr>
              <p:nvPr/>
            </p:nvSpPr>
            <p:spPr bwMode="auto">
              <a:xfrm flipH="1" flipV="1">
                <a:off x="8512814" y="5284804"/>
                <a:ext cx="280374" cy="2698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1" name="Line 441">
                <a:extLst>
                  <a:ext uri="{FF2B5EF4-FFF2-40B4-BE49-F238E27FC236}">
                    <a16:creationId xmlns:a16="http://schemas.microsoft.com/office/drawing/2014/main" id="{AD8346D7-6C40-1348-A196-CC99EDB76C75}"/>
                  </a:ext>
                </a:extLst>
              </p:cNvPr>
              <p:cNvSpPr>
                <a:spLocks noChangeShapeType="1"/>
              </p:cNvSpPr>
              <p:nvPr/>
            </p:nvSpPr>
            <p:spPr bwMode="auto">
              <a:xfrm>
                <a:off x="8512814" y="5234921"/>
                <a:ext cx="914184" cy="46862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2" name="Line 443">
                <a:extLst>
                  <a:ext uri="{FF2B5EF4-FFF2-40B4-BE49-F238E27FC236}">
                    <a16:creationId xmlns:a16="http://schemas.microsoft.com/office/drawing/2014/main" id="{E2DA8AD7-F617-354E-B5AE-47F97541A8FA}"/>
                  </a:ext>
                </a:extLst>
              </p:cNvPr>
              <p:cNvSpPr>
                <a:spLocks noChangeShapeType="1"/>
              </p:cNvSpPr>
              <p:nvPr/>
            </p:nvSpPr>
            <p:spPr bwMode="auto">
              <a:xfrm>
                <a:off x="8271861" y="3806843"/>
                <a:ext cx="0" cy="1317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3" name="Line 449">
                <a:extLst>
                  <a:ext uri="{FF2B5EF4-FFF2-40B4-BE49-F238E27FC236}">
                    <a16:creationId xmlns:a16="http://schemas.microsoft.com/office/drawing/2014/main" id="{E873DD89-2DB7-304C-ADED-170F1F4E1A6A}"/>
                  </a:ext>
                </a:extLst>
              </p:cNvPr>
              <p:cNvSpPr>
                <a:spLocks noChangeShapeType="1"/>
              </p:cNvSpPr>
              <p:nvPr/>
            </p:nvSpPr>
            <p:spPr bwMode="auto">
              <a:xfrm flipV="1">
                <a:off x="7881336" y="4017980"/>
                <a:ext cx="168275" cy="31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4" name="Line 428">
                <a:extLst>
                  <a:ext uri="{FF2B5EF4-FFF2-40B4-BE49-F238E27FC236}">
                    <a16:creationId xmlns:a16="http://schemas.microsoft.com/office/drawing/2014/main" id="{56AC483A-3972-5540-9E9F-AE1FE256604E}"/>
                  </a:ext>
                </a:extLst>
              </p:cNvPr>
              <p:cNvSpPr>
                <a:spLocks noChangeShapeType="1"/>
              </p:cNvSpPr>
              <p:nvPr/>
            </p:nvSpPr>
            <p:spPr bwMode="auto">
              <a:xfrm rot="16200000" flipV="1">
                <a:off x="9909628" y="5560344"/>
                <a:ext cx="366793" cy="148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5" name="Line 440">
                <a:extLst>
                  <a:ext uri="{FF2B5EF4-FFF2-40B4-BE49-F238E27FC236}">
                    <a16:creationId xmlns:a16="http://schemas.microsoft.com/office/drawing/2014/main" id="{B0224379-0B0C-1343-B0E2-E62DFA482C03}"/>
                  </a:ext>
                </a:extLst>
              </p:cNvPr>
              <p:cNvSpPr>
                <a:spLocks noChangeShapeType="1"/>
              </p:cNvSpPr>
              <p:nvPr/>
            </p:nvSpPr>
            <p:spPr bwMode="auto">
              <a:xfrm flipV="1">
                <a:off x="8483508" y="5013435"/>
                <a:ext cx="404236" cy="20777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76" name="Straight Connector 75">
                <a:extLst>
                  <a:ext uri="{FF2B5EF4-FFF2-40B4-BE49-F238E27FC236}">
                    <a16:creationId xmlns:a16="http://schemas.microsoft.com/office/drawing/2014/main" id="{1DFBDA95-16CE-D146-A4C5-C45EDEC8D34E}"/>
                  </a:ext>
                </a:extLst>
              </p:cNvPr>
              <p:cNvCxnSpPr/>
              <p:nvPr/>
            </p:nvCxnSpPr>
            <p:spPr>
              <a:xfrm flipH="1">
                <a:off x="10124718" y="2146305"/>
                <a:ext cx="761467" cy="577355"/>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a:extLst>
                  <a:ext uri="{FF2B5EF4-FFF2-40B4-BE49-F238E27FC236}">
                    <a16:creationId xmlns:a16="http://schemas.microsoft.com/office/drawing/2014/main" id="{A282E722-916E-234E-AC0B-E2B36A0049E1}"/>
                  </a:ext>
                </a:extLst>
              </p:cNvPr>
              <p:cNvCxnSpPr/>
              <p:nvPr/>
            </p:nvCxnSpPr>
            <p:spPr>
              <a:xfrm flipH="1">
                <a:off x="10124718" y="2245186"/>
                <a:ext cx="3970" cy="518461"/>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a:extLst>
                  <a:ext uri="{FF2B5EF4-FFF2-40B4-BE49-F238E27FC236}">
                    <a16:creationId xmlns:a16="http://schemas.microsoft.com/office/drawing/2014/main" id="{F691F242-AF67-1B42-8D8E-F09C1EB27D39}"/>
                  </a:ext>
                </a:extLst>
              </p:cNvPr>
              <p:cNvCxnSpPr/>
              <p:nvPr/>
            </p:nvCxnSpPr>
            <p:spPr>
              <a:xfrm flipH="1">
                <a:off x="10696218" y="2177379"/>
                <a:ext cx="149360" cy="518461"/>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78">
                <a:extLst>
                  <a:ext uri="{FF2B5EF4-FFF2-40B4-BE49-F238E27FC236}">
                    <a16:creationId xmlns:a16="http://schemas.microsoft.com/office/drawing/2014/main" id="{EFE49F46-6C78-A640-A53B-1F2DCAE49B5E}"/>
                  </a:ext>
                </a:extLst>
              </p:cNvPr>
              <p:cNvCxnSpPr/>
              <p:nvPr/>
            </p:nvCxnSpPr>
            <p:spPr>
              <a:xfrm flipH="1">
                <a:off x="10166249" y="2695840"/>
                <a:ext cx="574283" cy="2782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a:extLst>
                  <a:ext uri="{FF2B5EF4-FFF2-40B4-BE49-F238E27FC236}">
                    <a16:creationId xmlns:a16="http://schemas.microsoft.com/office/drawing/2014/main" id="{81454C82-BE7E-874F-AA28-09F795395B3E}"/>
                  </a:ext>
                </a:extLst>
              </p:cNvPr>
              <p:cNvCxnSpPr/>
              <p:nvPr/>
            </p:nvCxnSpPr>
            <p:spPr>
              <a:xfrm flipH="1">
                <a:off x="10093625" y="2146305"/>
                <a:ext cx="788589" cy="98881"/>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a:extLst>
                  <a:ext uri="{FF2B5EF4-FFF2-40B4-BE49-F238E27FC236}">
                    <a16:creationId xmlns:a16="http://schemas.microsoft.com/office/drawing/2014/main" id="{42F00AE0-2163-514F-B52E-CFE0592CCF07}"/>
                  </a:ext>
                </a:extLst>
              </p:cNvPr>
              <p:cNvCxnSpPr/>
              <p:nvPr/>
            </p:nvCxnSpPr>
            <p:spPr>
              <a:xfrm flipH="1">
                <a:off x="10886186" y="2104198"/>
                <a:ext cx="279002" cy="42107"/>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2" name="Straight Connector 81">
                <a:extLst>
                  <a:ext uri="{FF2B5EF4-FFF2-40B4-BE49-F238E27FC236}">
                    <a16:creationId xmlns:a16="http://schemas.microsoft.com/office/drawing/2014/main" id="{9E38317B-7455-F04C-9FB3-A47169171585}"/>
                  </a:ext>
                </a:extLst>
              </p:cNvPr>
              <p:cNvCxnSpPr/>
              <p:nvPr/>
            </p:nvCxnSpPr>
            <p:spPr>
              <a:xfrm flipH="1" flipV="1">
                <a:off x="10706077" y="2695840"/>
                <a:ext cx="353541" cy="67807"/>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a:extLst>
                  <a:ext uri="{FF2B5EF4-FFF2-40B4-BE49-F238E27FC236}">
                    <a16:creationId xmlns:a16="http://schemas.microsoft.com/office/drawing/2014/main" id="{18CD097C-75DA-B84B-B03E-371F3044C3BB}"/>
                  </a:ext>
                </a:extLst>
              </p:cNvPr>
              <p:cNvCxnSpPr/>
              <p:nvPr/>
            </p:nvCxnSpPr>
            <p:spPr>
              <a:xfrm flipH="1">
                <a:off x="8793306" y="2245186"/>
                <a:ext cx="1300319" cy="606622"/>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84" name="Line 541">
                <a:extLst>
                  <a:ext uri="{FF2B5EF4-FFF2-40B4-BE49-F238E27FC236}">
                    <a16:creationId xmlns:a16="http://schemas.microsoft.com/office/drawing/2014/main" id="{3EE4D6D5-1F58-604E-926E-B12AF198F926}"/>
                  </a:ext>
                </a:extLst>
              </p:cNvPr>
              <p:cNvSpPr>
                <a:spLocks noChangeShapeType="1"/>
              </p:cNvSpPr>
              <p:nvPr/>
            </p:nvSpPr>
            <p:spPr bwMode="auto">
              <a:xfrm flipV="1">
                <a:off x="9402788" y="4090252"/>
                <a:ext cx="429324" cy="70560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5" name="Line 424">
                <a:extLst>
                  <a:ext uri="{FF2B5EF4-FFF2-40B4-BE49-F238E27FC236}">
                    <a16:creationId xmlns:a16="http://schemas.microsoft.com/office/drawing/2014/main" id="{69D11C97-9A2A-6F4A-BEC2-192440539BA8}"/>
                  </a:ext>
                </a:extLst>
              </p:cNvPr>
              <p:cNvSpPr>
                <a:spLocks noChangeShapeType="1"/>
              </p:cNvSpPr>
              <p:nvPr/>
            </p:nvSpPr>
            <p:spPr bwMode="auto">
              <a:xfrm flipV="1">
                <a:off x="8268637" y="4024329"/>
                <a:ext cx="969051" cy="31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pic>
          <p:nvPicPr>
            <p:cNvPr id="58" name="Picture 778" descr="antenna_radiation_stylized">
              <a:extLst>
                <a:ext uri="{FF2B5EF4-FFF2-40B4-BE49-F238E27FC236}">
                  <a16:creationId xmlns:a16="http://schemas.microsoft.com/office/drawing/2014/main" id="{AE641E33-5C90-9C48-B6C0-B2DA38E6B4B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62238" y="3813930"/>
              <a:ext cx="506412" cy="1060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 name="Picture 781" descr="antenna_radiation_stylized">
              <a:extLst>
                <a:ext uri="{FF2B5EF4-FFF2-40B4-BE49-F238E27FC236}">
                  <a16:creationId xmlns:a16="http://schemas.microsoft.com/office/drawing/2014/main" id="{58D0D77F-41BF-B141-99CC-7444770200B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42073" y="5480938"/>
              <a:ext cx="452014" cy="951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 name="Picture 799" descr="cell_tower_radiation copy">
              <a:extLst>
                <a:ext uri="{FF2B5EF4-FFF2-40B4-BE49-F238E27FC236}">
                  <a16:creationId xmlns:a16="http://schemas.microsoft.com/office/drawing/2014/main" id="{B93FCB1A-5588-5743-82CC-8E52ADEAD1E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80866" y="2158167"/>
              <a:ext cx="457200" cy="332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 name="Oval 800">
              <a:extLst>
                <a:ext uri="{FF2B5EF4-FFF2-40B4-BE49-F238E27FC236}">
                  <a16:creationId xmlns:a16="http://schemas.microsoft.com/office/drawing/2014/main" id="{029C7FDD-ABE9-EB40-A1C5-64FF9B2F936D}"/>
                </a:ext>
              </a:extLst>
            </p:cNvPr>
            <p:cNvSpPr>
              <a:spLocks noChangeArrowheads="1"/>
            </p:cNvSpPr>
            <p:nvPr/>
          </p:nvSpPr>
          <p:spPr bwMode="auto">
            <a:xfrm>
              <a:off x="8174541" y="2292995"/>
              <a:ext cx="52388" cy="49485"/>
            </a:xfrm>
            <a:prstGeom prst="ellipse">
              <a:avLst/>
            </a:prstGeom>
            <a:solidFill>
              <a:schemeClr val="tx2"/>
            </a:soli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86" name="Line 426">
            <a:extLst>
              <a:ext uri="{FF2B5EF4-FFF2-40B4-BE49-F238E27FC236}">
                <a16:creationId xmlns:a16="http://schemas.microsoft.com/office/drawing/2014/main" id="{390C81B6-E64F-6D4C-8D06-8F1804B7F591}"/>
              </a:ext>
            </a:extLst>
          </p:cNvPr>
          <p:cNvSpPr>
            <a:spLocks noChangeShapeType="1"/>
          </p:cNvSpPr>
          <p:nvPr/>
        </p:nvSpPr>
        <p:spPr bwMode="auto">
          <a:xfrm>
            <a:off x="8207860" y="2700359"/>
            <a:ext cx="227964" cy="17435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87" name="Group 783">
            <a:extLst>
              <a:ext uri="{FF2B5EF4-FFF2-40B4-BE49-F238E27FC236}">
                <a16:creationId xmlns:a16="http://schemas.microsoft.com/office/drawing/2014/main" id="{D14ED3CD-0929-5445-B9CD-FC1AEB08F0F0}"/>
              </a:ext>
            </a:extLst>
          </p:cNvPr>
          <p:cNvGrpSpPr>
            <a:grpSpLocks/>
          </p:cNvGrpSpPr>
          <p:nvPr/>
        </p:nvGrpSpPr>
        <p:grpSpPr bwMode="auto">
          <a:xfrm>
            <a:off x="8050698" y="2309376"/>
            <a:ext cx="298450" cy="464008"/>
            <a:chOff x="3130" y="3288"/>
            <a:chExt cx="410" cy="742"/>
          </a:xfrm>
        </p:grpSpPr>
        <p:sp>
          <p:nvSpPr>
            <p:cNvPr id="88" name="Line 270">
              <a:extLst>
                <a:ext uri="{FF2B5EF4-FFF2-40B4-BE49-F238E27FC236}">
                  <a16:creationId xmlns:a16="http://schemas.microsoft.com/office/drawing/2014/main" id="{7ABD4004-114C-724F-BAC3-6F9DA6DE1F0C}"/>
                </a:ext>
              </a:extLst>
            </p:cNvPr>
            <p:cNvSpPr>
              <a:spLocks noChangeShapeType="1"/>
            </p:cNvSpPr>
            <p:nvPr/>
          </p:nvSpPr>
          <p:spPr bwMode="auto">
            <a:xfrm flipH="1">
              <a:off x="3130" y="3288"/>
              <a:ext cx="205" cy="6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9" name="Line 271">
              <a:extLst>
                <a:ext uri="{FF2B5EF4-FFF2-40B4-BE49-F238E27FC236}">
                  <a16:creationId xmlns:a16="http://schemas.microsoft.com/office/drawing/2014/main" id="{1A244344-E514-B64F-9963-6369BD9BE1B3}"/>
                </a:ext>
              </a:extLst>
            </p:cNvPr>
            <p:cNvSpPr>
              <a:spLocks noChangeShapeType="1"/>
            </p:cNvSpPr>
            <p:nvPr/>
          </p:nvSpPr>
          <p:spPr bwMode="auto">
            <a:xfrm>
              <a:off x="3335" y="3288"/>
              <a:ext cx="205" cy="66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0" name="Line 272">
              <a:extLst>
                <a:ext uri="{FF2B5EF4-FFF2-40B4-BE49-F238E27FC236}">
                  <a16:creationId xmlns:a16="http://schemas.microsoft.com/office/drawing/2014/main" id="{EB3A4111-A6F1-154E-9274-6BFFCDBAB6AB}"/>
                </a:ext>
              </a:extLst>
            </p:cNvPr>
            <p:cNvSpPr>
              <a:spLocks noChangeShapeType="1"/>
            </p:cNvSpPr>
            <p:nvPr/>
          </p:nvSpPr>
          <p:spPr bwMode="auto">
            <a:xfrm>
              <a:off x="3130" y="3957"/>
              <a:ext cx="205" cy="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1" name="Line 273">
              <a:extLst>
                <a:ext uri="{FF2B5EF4-FFF2-40B4-BE49-F238E27FC236}">
                  <a16:creationId xmlns:a16="http://schemas.microsoft.com/office/drawing/2014/main" id="{714583CC-4366-B448-8BCD-BEB3688ECA74}"/>
                </a:ext>
              </a:extLst>
            </p:cNvPr>
            <p:cNvSpPr>
              <a:spLocks noChangeShapeType="1"/>
            </p:cNvSpPr>
            <p:nvPr/>
          </p:nvSpPr>
          <p:spPr bwMode="auto">
            <a:xfrm flipH="1">
              <a:off x="3335" y="3957"/>
              <a:ext cx="205" cy="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2" name="Line 274">
              <a:extLst>
                <a:ext uri="{FF2B5EF4-FFF2-40B4-BE49-F238E27FC236}">
                  <a16:creationId xmlns:a16="http://schemas.microsoft.com/office/drawing/2014/main" id="{06696B02-1354-964A-892D-7D1A072DD376}"/>
                </a:ext>
              </a:extLst>
            </p:cNvPr>
            <p:cNvSpPr>
              <a:spLocks noChangeShapeType="1"/>
            </p:cNvSpPr>
            <p:nvPr/>
          </p:nvSpPr>
          <p:spPr bwMode="auto">
            <a:xfrm>
              <a:off x="3335" y="3303"/>
              <a:ext cx="0" cy="7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3" name="Line 275">
              <a:extLst>
                <a:ext uri="{FF2B5EF4-FFF2-40B4-BE49-F238E27FC236}">
                  <a16:creationId xmlns:a16="http://schemas.microsoft.com/office/drawing/2014/main" id="{C744D6E3-66B2-4349-A4C7-A96CCC727200}"/>
                </a:ext>
              </a:extLst>
            </p:cNvPr>
            <p:cNvSpPr>
              <a:spLocks noChangeShapeType="1"/>
            </p:cNvSpPr>
            <p:nvPr/>
          </p:nvSpPr>
          <p:spPr bwMode="auto">
            <a:xfrm flipV="1">
              <a:off x="3130" y="3888"/>
              <a:ext cx="205"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4" name="Line 276">
              <a:extLst>
                <a:ext uri="{FF2B5EF4-FFF2-40B4-BE49-F238E27FC236}">
                  <a16:creationId xmlns:a16="http://schemas.microsoft.com/office/drawing/2014/main" id="{9AD49573-21B8-594C-A124-75FF6787F57A}"/>
                </a:ext>
              </a:extLst>
            </p:cNvPr>
            <p:cNvSpPr>
              <a:spLocks noChangeShapeType="1"/>
            </p:cNvSpPr>
            <p:nvPr/>
          </p:nvSpPr>
          <p:spPr bwMode="auto">
            <a:xfrm flipH="1" flipV="1">
              <a:off x="3335" y="3888"/>
              <a:ext cx="205" cy="6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 name="Line 277">
              <a:extLst>
                <a:ext uri="{FF2B5EF4-FFF2-40B4-BE49-F238E27FC236}">
                  <a16:creationId xmlns:a16="http://schemas.microsoft.com/office/drawing/2014/main" id="{F5B9977B-7FCA-934E-8672-B6E02820BAA5}"/>
                </a:ext>
              </a:extLst>
            </p:cNvPr>
            <p:cNvSpPr>
              <a:spLocks noChangeShapeType="1"/>
            </p:cNvSpPr>
            <p:nvPr/>
          </p:nvSpPr>
          <p:spPr bwMode="auto">
            <a:xfrm>
              <a:off x="3217" y="3668"/>
              <a:ext cx="118" cy="5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6" name="Line 278">
              <a:extLst>
                <a:ext uri="{FF2B5EF4-FFF2-40B4-BE49-F238E27FC236}">
                  <a16:creationId xmlns:a16="http://schemas.microsoft.com/office/drawing/2014/main" id="{90BBE456-8113-E140-9697-13DE1099C425}"/>
                </a:ext>
              </a:extLst>
            </p:cNvPr>
            <p:cNvSpPr>
              <a:spLocks noChangeShapeType="1"/>
            </p:cNvSpPr>
            <p:nvPr/>
          </p:nvSpPr>
          <p:spPr bwMode="auto">
            <a:xfrm flipV="1">
              <a:off x="3335" y="3668"/>
              <a:ext cx="124" cy="5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7" name="Line 279">
              <a:extLst>
                <a:ext uri="{FF2B5EF4-FFF2-40B4-BE49-F238E27FC236}">
                  <a16:creationId xmlns:a16="http://schemas.microsoft.com/office/drawing/2014/main" id="{8B179862-B59B-0340-81D5-D6460EDA625B}"/>
                </a:ext>
              </a:extLst>
            </p:cNvPr>
            <p:cNvSpPr>
              <a:spLocks noChangeShapeType="1"/>
            </p:cNvSpPr>
            <p:nvPr/>
          </p:nvSpPr>
          <p:spPr bwMode="auto">
            <a:xfrm>
              <a:off x="3178" y="3766"/>
              <a:ext cx="152" cy="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8" name="Line 280">
              <a:extLst>
                <a:ext uri="{FF2B5EF4-FFF2-40B4-BE49-F238E27FC236}">
                  <a16:creationId xmlns:a16="http://schemas.microsoft.com/office/drawing/2014/main" id="{5E3E4AF0-3A1E-634F-B106-0E1BAE932630}"/>
                </a:ext>
              </a:extLst>
            </p:cNvPr>
            <p:cNvSpPr>
              <a:spLocks noChangeShapeType="1"/>
            </p:cNvSpPr>
            <p:nvPr/>
          </p:nvSpPr>
          <p:spPr bwMode="auto">
            <a:xfrm flipV="1">
              <a:off x="3335" y="3781"/>
              <a:ext cx="153" cy="6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9" name="Line 281">
              <a:extLst>
                <a:ext uri="{FF2B5EF4-FFF2-40B4-BE49-F238E27FC236}">
                  <a16:creationId xmlns:a16="http://schemas.microsoft.com/office/drawing/2014/main" id="{51EBD3A2-D943-F443-A868-FD6059B0D77A}"/>
                </a:ext>
              </a:extLst>
            </p:cNvPr>
            <p:cNvSpPr>
              <a:spLocks noChangeShapeType="1"/>
            </p:cNvSpPr>
            <p:nvPr/>
          </p:nvSpPr>
          <p:spPr bwMode="auto">
            <a:xfrm flipV="1">
              <a:off x="3335" y="3567"/>
              <a:ext cx="78"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0" name="Line 282">
              <a:extLst>
                <a:ext uri="{FF2B5EF4-FFF2-40B4-BE49-F238E27FC236}">
                  <a16:creationId xmlns:a16="http://schemas.microsoft.com/office/drawing/2014/main" id="{CE35DACD-3834-3A4F-BF5D-05FD16494C16}"/>
                </a:ext>
              </a:extLst>
            </p:cNvPr>
            <p:cNvSpPr>
              <a:spLocks noChangeShapeType="1"/>
            </p:cNvSpPr>
            <p:nvPr/>
          </p:nvSpPr>
          <p:spPr bwMode="auto">
            <a:xfrm flipV="1">
              <a:off x="3335" y="3428"/>
              <a:ext cx="49" cy="2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1" name="Line 283">
              <a:extLst>
                <a:ext uri="{FF2B5EF4-FFF2-40B4-BE49-F238E27FC236}">
                  <a16:creationId xmlns:a16="http://schemas.microsoft.com/office/drawing/2014/main" id="{F225C514-F00F-374D-A3A6-0E00BBF2ABD0}"/>
                </a:ext>
              </a:extLst>
            </p:cNvPr>
            <p:cNvSpPr>
              <a:spLocks noChangeShapeType="1"/>
            </p:cNvSpPr>
            <p:nvPr/>
          </p:nvSpPr>
          <p:spPr bwMode="auto">
            <a:xfrm>
              <a:off x="3247" y="3558"/>
              <a:ext cx="95" cy="3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2" name="Line 284">
              <a:extLst>
                <a:ext uri="{FF2B5EF4-FFF2-40B4-BE49-F238E27FC236}">
                  <a16:creationId xmlns:a16="http://schemas.microsoft.com/office/drawing/2014/main" id="{5AB5EE34-E853-4349-982D-7BA8A0223AA8}"/>
                </a:ext>
              </a:extLst>
            </p:cNvPr>
            <p:cNvSpPr>
              <a:spLocks noChangeShapeType="1"/>
            </p:cNvSpPr>
            <p:nvPr/>
          </p:nvSpPr>
          <p:spPr bwMode="auto">
            <a:xfrm>
              <a:off x="3289" y="3422"/>
              <a:ext cx="55" cy="3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pic>
        <p:nvPicPr>
          <p:cNvPr id="103" name="Picture 777" descr="access_point_stylized_small">
            <a:extLst>
              <a:ext uri="{FF2B5EF4-FFF2-40B4-BE49-F238E27FC236}">
                <a16:creationId xmlns:a16="http://schemas.microsoft.com/office/drawing/2014/main" id="{B5B19229-5990-4C46-B116-F6E2FC9344A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13882" y="3861899"/>
            <a:ext cx="370169" cy="3067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 name="Picture 780" descr="access_point_stylized_small">
            <a:extLst>
              <a:ext uri="{FF2B5EF4-FFF2-40B4-BE49-F238E27FC236}">
                <a16:creationId xmlns:a16="http://schemas.microsoft.com/office/drawing/2014/main" id="{615B9139-7B73-FE46-A7A9-D06CDC313A8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290610" y="5524232"/>
            <a:ext cx="380935" cy="317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5" name="Group 104">
            <a:extLst>
              <a:ext uri="{FF2B5EF4-FFF2-40B4-BE49-F238E27FC236}">
                <a16:creationId xmlns:a16="http://schemas.microsoft.com/office/drawing/2014/main" id="{EEFE641A-589B-7942-BC31-34CA4265ECA8}"/>
              </a:ext>
            </a:extLst>
          </p:cNvPr>
          <p:cNvGrpSpPr/>
          <p:nvPr/>
        </p:nvGrpSpPr>
        <p:grpSpPr>
          <a:xfrm>
            <a:off x="9783558" y="4989983"/>
            <a:ext cx="393760" cy="218578"/>
            <a:chOff x="7493876" y="2774731"/>
            <a:chExt cx="1481958" cy="894622"/>
          </a:xfrm>
        </p:grpSpPr>
        <p:sp>
          <p:nvSpPr>
            <p:cNvPr id="106" name="Freeform 105">
              <a:extLst>
                <a:ext uri="{FF2B5EF4-FFF2-40B4-BE49-F238E27FC236}">
                  <a16:creationId xmlns:a16="http://schemas.microsoft.com/office/drawing/2014/main" id="{236DE3EE-811C-674F-9142-302E5E9C5593}"/>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07" name="Oval 106">
              <a:extLst>
                <a:ext uri="{FF2B5EF4-FFF2-40B4-BE49-F238E27FC236}">
                  <a16:creationId xmlns:a16="http://schemas.microsoft.com/office/drawing/2014/main" id="{1800B155-CF25-D24C-9B92-B08AAAB8313B}"/>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08" name="Group 107">
              <a:extLst>
                <a:ext uri="{FF2B5EF4-FFF2-40B4-BE49-F238E27FC236}">
                  <a16:creationId xmlns:a16="http://schemas.microsoft.com/office/drawing/2014/main" id="{B0AEF1A2-025A-BC41-A84F-2DC3E058332F}"/>
                </a:ext>
              </a:extLst>
            </p:cNvPr>
            <p:cNvGrpSpPr/>
            <p:nvPr/>
          </p:nvGrpSpPr>
          <p:grpSpPr>
            <a:xfrm>
              <a:off x="7713663" y="2848339"/>
              <a:ext cx="1042107" cy="425543"/>
              <a:chOff x="7786941" y="2884917"/>
              <a:chExt cx="897649" cy="353919"/>
            </a:xfrm>
          </p:grpSpPr>
          <p:sp>
            <p:nvSpPr>
              <p:cNvPr id="109" name="Freeform 108">
                <a:extLst>
                  <a:ext uri="{FF2B5EF4-FFF2-40B4-BE49-F238E27FC236}">
                    <a16:creationId xmlns:a16="http://schemas.microsoft.com/office/drawing/2014/main" id="{8D3F6F1A-FE14-8948-A78A-73AA88A44A7B}"/>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0" name="Freeform 109">
                <a:extLst>
                  <a:ext uri="{FF2B5EF4-FFF2-40B4-BE49-F238E27FC236}">
                    <a16:creationId xmlns:a16="http://schemas.microsoft.com/office/drawing/2014/main" id="{B90EE21A-C2A8-0D42-B6A5-6C7D12BEBF0A}"/>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1" name="Freeform 110">
                <a:extLst>
                  <a:ext uri="{FF2B5EF4-FFF2-40B4-BE49-F238E27FC236}">
                    <a16:creationId xmlns:a16="http://schemas.microsoft.com/office/drawing/2014/main" id="{8A5097ED-FFBF-4544-860B-3817BA811B2C}"/>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2" name="Freeform 111">
                <a:extLst>
                  <a:ext uri="{FF2B5EF4-FFF2-40B4-BE49-F238E27FC236}">
                    <a16:creationId xmlns:a16="http://schemas.microsoft.com/office/drawing/2014/main" id="{6DF62723-77FE-9247-98F5-987E793C56FB}"/>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113" name="Group 112">
            <a:extLst>
              <a:ext uri="{FF2B5EF4-FFF2-40B4-BE49-F238E27FC236}">
                <a16:creationId xmlns:a16="http://schemas.microsoft.com/office/drawing/2014/main" id="{827C4B55-0BAE-0949-8777-F3099C171813}"/>
              </a:ext>
            </a:extLst>
          </p:cNvPr>
          <p:cNvGrpSpPr/>
          <p:nvPr/>
        </p:nvGrpSpPr>
        <p:grpSpPr>
          <a:xfrm>
            <a:off x="9849365" y="5339037"/>
            <a:ext cx="309740" cy="190838"/>
            <a:chOff x="3668110" y="2448910"/>
            <a:chExt cx="3794234" cy="2165130"/>
          </a:xfrm>
        </p:grpSpPr>
        <p:sp>
          <p:nvSpPr>
            <p:cNvPr id="114" name="Rectangle 113">
              <a:extLst>
                <a:ext uri="{FF2B5EF4-FFF2-40B4-BE49-F238E27FC236}">
                  <a16:creationId xmlns:a16="http://schemas.microsoft.com/office/drawing/2014/main" id="{CEC32CAA-AFF2-A34D-8E74-D6E2F0308798}"/>
                </a:ext>
              </a:extLst>
            </p:cNvPr>
            <p:cNvSpPr/>
            <p:nvPr/>
          </p:nvSpPr>
          <p:spPr>
            <a:xfrm>
              <a:off x="3668110" y="3741409"/>
              <a:ext cx="3780587" cy="872631"/>
            </a:xfrm>
            <a:prstGeom prst="rect">
              <a:avLst/>
            </a:prstGeom>
            <a:gradFill>
              <a:gsLst>
                <a:gs pos="0">
                  <a:srgbClr val="B8C2C9"/>
                </a:gs>
                <a:gs pos="21000">
                  <a:schemeClr val="bg1"/>
                </a:gs>
                <a:gs pos="60000">
                  <a:srgbClr val="D6DCE0"/>
                </a:gs>
                <a:gs pos="100000">
                  <a:srgbClr val="B8C2C9"/>
                </a:gs>
              </a:gsLst>
              <a:lin ang="0" scaled="0"/>
            </a:gra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5" name="Freeform 114">
              <a:extLst>
                <a:ext uri="{FF2B5EF4-FFF2-40B4-BE49-F238E27FC236}">
                  <a16:creationId xmlns:a16="http://schemas.microsoft.com/office/drawing/2014/main" id="{A1675819-8BAA-AB4F-BBAA-A405C6E76216}"/>
                </a:ext>
              </a:extLst>
            </p:cNvPr>
            <p:cNvSpPr/>
            <p:nvPr/>
          </p:nvSpPr>
          <p:spPr>
            <a:xfrm>
              <a:off x="3678620" y="2448910"/>
              <a:ext cx="3783724" cy="1324303"/>
            </a:xfrm>
            <a:custGeom>
              <a:avLst/>
              <a:gdLst>
                <a:gd name="connsiteX0" fmla="*/ 0 w 3783724"/>
                <a:gd name="connsiteY0" fmla="*/ 1313793 h 1324303"/>
                <a:gd name="connsiteX1" fmla="*/ 0 w 3783724"/>
                <a:gd name="connsiteY1" fmla="*/ 1313793 h 1324303"/>
                <a:gd name="connsiteX2" fmla="*/ 252248 w 3783724"/>
                <a:gd name="connsiteY2" fmla="*/ 0 h 1324303"/>
                <a:gd name="connsiteX3" fmla="*/ 3415862 w 3783724"/>
                <a:gd name="connsiteY3" fmla="*/ 21020 h 1324303"/>
                <a:gd name="connsiteX4" fmla="*/ 3783724 w 3783724"/>
                <a:gd name="connsiteY4" fmla="*/ 1324303 h 1324303"/>
                <a:gd name="connsiteX5" fmla="*/ 0 w 3783724"/>
                <a:gd name="connsiteY5" fmla="*/ 1313793 h 1324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83724" h="1324303">
                  <a:moveTo>
                    <a:pt x="0" y="1313793"/>
                  </a:moveTo>
                  <a:lnTo>
                    <a:pt x="0" y="1313793"/>
                  </a:lnTo>
                  <a:lnTo>
                    <a:pt x="252248" y="0"/>
                  </a:lnTo>
                  <a:lnTo>
                    <a:pt x="3415862" y="21020"/>
                  </a:lnTo>
                  <a:lnTo>
                    <a:pt x="3783724" y="1324303"/>
                  </a:lnTo>
                  <a:lnTo>
                    <a:pt x="0" y="1313793"/>
                  </a:lnTo>
                  <a:close/>
                </a:path>
              </a:pathLst>
            </a:cu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16" name="Group 115">
              <a:extLst>
                <a:ext uri="{FF2B5EF4-FFF2-40B4-BE49-F238E27FC236}">
                  <a16:creationId xmlns:a16="http://schemas.microsoft.com/office/drawing/2014/main" id="{73F9E373-4875-744C-970D-E5EB77A5E340}"/>
                </a:ext>
              </a:extLst>
            </p:cNvPr>
            <p:cNvGrpSpPr/>
            <p:nvPr/>
          </p:nvGrpSpPr>
          <p:grpSpPr>
            <a:xfrm>
              <a:off x="3941378" y="2603243"/>
              <a:ext cx="3202061" cy="1066110"/>
              <a:chOff x="7939341" y="3037317"/>
              <a:chExt cx="897649" cy="353919"/>
            </a:xfrm>
          </p:grpSpPr>
          <p:sp>
            <p:nvSpPr>
              <p:cNvPr id="117" name="Freeform 116">
                <a:extLst>
                  <a:ext uri="{FF2B5EF4-FFF2-40B4-BE49-F238E27FC236}">
                    <a16:creationId xmlns:a16="http://schemas.microsoft.com/office/drawing/2014/main" id="{FFDA189D-222C-1443-856D-7A608CA88C95}"/>
                  </a:ext>
                </a:extLst>
              </p:cNvPr>
              <p:cNvSpPr/>
              <p:nvPr/>
            </p:nvSpPr>
            <p:spPr>
              <a:xfrm>
                <a:off x="7964170" y="30373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8" name="Freeform 117">
                <a:extLst>
                  <a:ext uri="{FF2B5EF4-FFF2-40B4-BE49-F238E27FC236}">
                    <a16:creationId xmlns:a16="http://schemas.microsoft.com/office/drawing/2014/main" id="{642BB264-137D-E643-AE9B-8AA6D9E21B0C}"/>
                  </a:ext>
                </a:extLst>
              </p:cNvPr>
              <p:cNvSpPr/>
              <p:nvPr/>
            </p:nvSpPr>
            <p:spPr>
              <a:xfrm>
                <a:off x="8519948" y="32067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9" name="Freeform 118">
                <a:extLst>
                  <a:ext uri="{FF2B5EF4-FFF2-40B4-BE49-F238E27FC236}">
                    <a16:creationId xmlns:a16="http://schemas.microsoft.com/office/drawing/2014/main" id="{786FF02A-1562-3745-ABB9-0D40C7DEF61E}"/>
                  </a:ext>
                </a:extLst>
              </p:cNvPr>
              <p:cNvSpPr/>
              <p:nvPr/>
            </p:nvSpPr>
            <p:spPr>
              <a:xfrm>
                <a:off x="7939341" y="32067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0" name="Freeform 119">
                <a:extLst>
                  <a:ext uri="{FF2B5EF4-FFF2-40B4-BE49-F238E27FC236}">
                    <a16:creationId xmlns:a16="http://schemas.microsoft.com/office/drawing/2014/main" id="{DEC12CCB-8331-9F49-BF6A-94DF11B7CB19}"/>
                  </a:ext>
                </a:extLst>
              </p:cNvPr>
              <p:cNvSpPr/>
              <p:nvPr/>
            </p:nvSpPr>
            <p:spPr>
              <a:xfrm>
                <a:off x="8047413" y="31234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121" name="Group 120">
            <a:extLst>
              <a:ext uri="{FF2B5EF4-FFF2-40B4-BE49-F238E27FC236}">
                <a16:creationId xmlns:a16="http://schemas.microsoft.com/office/drawing/2014/main" id="{9932E1A1-9866-4149-B71C-D56584CCE488}"/>
              </a:ext>
            </a:extLst>
          </p:cNvPr>
          <p:cNvGrpSpPr/>
          <p:nvPr/>
        </p:nvGrpSpPr>
        <p:grpSpPr>
          <a:xfrm>
            <a:off x="8676619" y="4967420"/>
            <a:ext cx="393760" cy="218578"/>
            <a:chOff x="7493876" y="2774731"/>
            <a:chExt cx="1481958" cy="894622"/>
          </a:xfrm>
        </p:grpSpPr>
        <p:sp>
          <p:nvSpPr>
            <p:cNvPr id="122" name="Freeform 121">
              <a:extLst>
                <a:ext uri="{FF2B5EF4-FFF2-40B4-BE49-F238E27FC236}">
                  <a16:creationId xmlns:a16="http://schemas.microsoft.com/office/drawing/2014/main" id="{A60DF978-36B3-2D47-A16A-0D97C01CAFE0}"/>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23" name="Oval 122">
              <a:extLst>
                <a:ext uri="{FF2B5EF4-FFF2-40B4-BE49-F238E27FC236}">
                  <a16:creationId xmlns:a16="http://schemas.microsoft.com/office/drawing/2014/main" id="{8656B286-5B4C-0D4F-9AF0-6A6CFC0099D8}"/>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24" name="Group 123">
              <a:extLst>
                <a:ext uri="{FF2B5EF4-FFF2-40B4-BE49-F238E27FC236}">
                  <a16:creationId xmlns:a16="http://schemas.microsoft.com/office/drawing/2014/main" id="{CE4349E7-CC12-8D4C-8CFA-829CDA082037}"/>
                </a:ext>
              </a:extLst>
            </p:cNvPr>
            <p:cNvGrpSpPr/>
            <p:nvPr/>
          </p:nvGrpSpPr>
          <p:grpSpPr>
            <a:xfrm>
              <a:off x="7713663" y="2848339"/>
              <a:ext cx="1042107" cy="425543"/>
              <a:chOff x="7786941" y="2884917"/>
              <a:chExt cx="897649" cy="353919"/>
            </a:xfrm>
          </p:grpSpPr>
          <p:sp>
            <p:nvSpPr>
              <p:cNvPr id="125" name="Freeform 124">
                <a:extLst>
                  <a:ext uri="{FF2B5EF4-FFF2-40B4-BE49-F238E27FC236}">
                    <a16:creationId xmlns:a16="http://schemas.microsoft.com/office/drawing/2014/main" id="{AD86C2F1-D4F0-7948-9E05-62E1C42CC8F0}"/>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6" name="Freeform 125">
                <a:extLst>
                  <a:ext uri="{FF2B5EF4-FFF2-40B4-BE49-F238E27FC236}">
                    <a16:creationId xmlns:a16="http://schemas.microsoft.com/office/drawing/2014/main" id="{6224715B-0FC5-9E49-B361-2A29A286F3CE}"/>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7" name="Freeform 126">
                <a:extLst>
                  <a:ext uri="{FF2B5EF4-FFF2-40B4-BE49-F238E27FC236}">
                    <a16:creationId xmlns:a16="http://schemas.microsoft.com/office/drawing/2014/main" id="{7CA2DA9C-2B13-214E-ACD2-0EA76BA83013}"/>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8" name="Freeform 127">
                <a:extLst>
                  <a:ext uri="{FF2B5EF4-FFF2-40B4-BE49-F238E27FC236}">
                    <a16:creationId xmlns:a16="http://schemas.microsoft.com/office/drawing/2014/main" id="{8C4A6B5C-46E6-5E4D-96C8-1C3F87F03876}"/>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129" name="Group 128">
            <a:extLst>
              <a:ext uri="{FF2B5EF4-FFF2-40B4-BE49-F238E27FC236}">
                <a16:creationId xmlns:a16="http://schemas.microsoft.com/office/drawing/2014/main" id="{0E1D7EA0-6DA2-8D43-8279-78C750CFC172}"/>
              </a:ext>
            </a:extLst>
          </p:cNvPr>
          <p:cNvGrpSpPr/>
          <p:nvPr/>
        </p:nvGrpSpPr>
        <p:grpSpPr>
          <a:xfrm>
            <a:off x="8311520" y="5194433"/>
            <a:ext cx="309740" cy="190838"/>
            <a:chOff x="3668110" y="2448910"/>
            <a:chExt cx="3794234" cy="2165130"/>
          </a:xfrm>
        </p:grpSpPr>
        <p:sp>
          <p:nvSpPr>
            <p:cNvPr id="130" name="Rectangle 129">
              <a:extLst>
                <a:ext uri="{FF2B5EF4-FFF2-40B4-BE49-F238E27FC236}">
                  <a16:creationId xmlns:a16="http://schemas.microsoft.com/office/drawing/2014/main" id="{3632348E-CBF0-8F4E-B1C0-FA5E7B140362}"/>
                </a:ext>
              </a:extLst>
            </p:cNvPr>
            <p:cNvSpPr/>
            <p:nvPr/>
          </p:nvSpPr>
          <p:spPr>
            <a:xfrm>
              <a:off x="3668110" y="3741409"/>
              <a:ext cx="3780587" cy="872631"/>
            </a:xfrm>
            <a:prstGeom prst="rect">
              <a:avLst/>
            </a:prstGeom>
            <a:gradFill>
              <a:gsLst>
                <a:gs pos="0">
                  <a:srgbClr val="B8C2C9"/>
                </a:gs>
                <a:gs pos="21000">
                  <a:schemeClr val="bg1"/>
                </a:gs>
                <a:gs pos="60000">
                  <a:srgbClr val="D6DCE0"/>
                </a:gs>
                <a:gs pos="100000">
                  <a:srgbClr val="B8C2C9"/>
                </a:gs>
              </a:gsLst>
              <a:lin ang="0" scaled="0"/>
            </a:gra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1" name="Freeform 130">
              <a:extLst>
                <a:ext uri="{FF2B5EF4-FFF2-40B4-BE49-F238E27FC236}">
                  <a16:creationId xmlns:a16="http://schemas.microsoft.com/office/drawing/2014/main" id="{9E6F91D8-1A83-2A42-AC0B-AD8F10B7EF35}"/>
                </a:ext>
              </a:extLst>
            </p:cNvPr>
            <p:cNvSpPr/>
            <p:nvPr/>
          </p:nvSpPr>
          <p:spPr>
            <a:xfrm>
              <a:off x="3678620" y="2448910"/>
              <a:ext cx="3783724" cy="1324303"/>
            </a:xfrm>
            <a:custGeom>
              <a:avLst/>
              <a:gdLst>
                <a:gd name="connsiteX0" fmla="*/ 0 w 3783724"/>
                <a:gd name="connsiteY0" fmla="*/ 1313793 h 1324303"/>
                <a:gd name="connsiteX1" fmla="*/ 0 w 3783724"/>
                <a:gd name="connsiteY1" fmla="*/ 1313793 h 1324303"/>
                <a:gd name="connsiteX2" fmla="*/ 252248 w 3783724"/>
                <a:gd name="connsiteY2" fmla="*/ 0 h 1324303"/>
                <a:gd name="connsiteX3" fmla="*/ 3415862 w 3783724"/>
                <a:gd name="connsiteY3" fmla="*/ 21020 h 1324303"/>
                <a:gd name="connsiteX4" fmla="*/ 3783724 w 3783724"/>
                <a:gd name="connsiteY4" fmla="*/ 1324303 h 1324303"/>
                <a:gd name="connsiteX5" fmla="*/ 0 w 3783724"/>
                <a:gd name="connsiteY5" fmla="*/ 1313793 h 1324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83724" h="1324303">
                  <a:moveTo>
                    <a:pt x="0" y="1313793"/>
                  </a:moveTo>
                  <a:lnTo>
                    <a:pt x="0" y="1313793"/>
                  </a:lnTo>
                  <a:lnTo>
                    <a:pt x="252248" y="0"/>
                  </a:lnTo>
                  <a:lnTo>
                    <a:pt x="3415862" y="21020"/>
                  </a:lnTo>
                  <a:lnTo>
                    <a:pt x="3783724" y="1324303"/>
                  </a:lnTo>
                  <a:lnTo>
                    <a:pt x="0" y="1313793"/>
                  </a:lnTo>
                  <a:close/>
                </a:path>
              </a:pathLst>
            </a:cu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32" name="Group 131">
              <a:extLst>
                <a:ext uri="{FF2B5EF4-FFF2-40B4-BE49-F238E27FC236}">
                  <a16:creationId xmlns:a16="http://schemas.microsoft.com/office/drawing/2014/main" id="{941E3EF0-51B2-C349-B41E-2A6C5F46D905}"/>
                </a:ext>
              </a:extLst>
            </p:cNvPr>
            <p:cNvGrpSpPr/>
            <p:nvPr/>
          </p:nvGrpSpPr>
          <p:grpSpPr>
            <a:xfrm>
              <a:off x="3941378" y="2603243"/>
              <a:ext cx="3202061" cy="1066110"/>
              <a:chOff x="7939341" y="3037317"/>
              <a:chExt cx="897649" cy="353919"/>
            </a:xfrm>
          </p:grpSpPr>
          <p:sp>
            <p:nvSpPr>
              <p:cNvPr id="133" name="Freeform 132">
                <a:extLst>
                  <a:ext uri="{FF2B5EF4-FFF2-40B4-BE49-F238E27FC236}">
                    <a16:creationId xmlns:a16="http://schemas.microsoft.com/office/drawing/2014/main" id="{C7403B7C-7FA1-3F40-B91E-B9311B3831C3}"/>
                  </a:ext>
                </a:extLst>
              </p:cNvPr>
              <p:cNvSpPr/>
              <p:nvPr/>
            </p:nvSpPr>
            <p:spPr>
              <a:xfrm>
                <a:off x="7964170" y="30373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4" name="Freeform 133">
                <a:extLst>
                  <a:ext uri="{FF2B5EF4-FFF2-40B4-BE49-F238E27FC236}">
                    <a16:creationId xmlns:a16="http://schemas.microsoft.com/office/drawing/2014/main" id="{2456F695-074E-CC4D-8221-531E7EA3A74D}"/>
                  </a:ext>
                </a:extLst>
              </p:cNvPr>
              <p:cNvSpPr/>
              <p:nvPr/>
            </p:nvSpPr>
            <p:spPr>
              <a:xfrm>
                <a:off x="8519948" y="32067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5" name="Freeform 134">
                <a:extLst>
                  <a:ext uri="{FF2B5EF4-FFF2-40B4-BE49-F238E27FC236}">
                    <a16:creationId xmlns:a16="http://schemas.microsoft.com/office/drawing/2014/main" id="{224A04C3-C296-1C4B-BBD4-CDE7083CB1D5}"/>
                  </a:ext>
                </a:extLst>
              </p:cNvPr>
              <p:cNvSpPr/>
              <p:nvPr/>
            </p:nvSpPr>
            <p:spPr>
              <a:xfrm>
                <a:off x="7939341" y="32067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6" name="Freeform 135">
                <a:extLst>
                  <a:ext uri="{FF2B5EF4-FFF2-40B4-BE49-F238E27FC236}">
                    <a16:creationId xmlns:a16="http://schemas.microsoft.com/office/drawing/2014/main" id="{5BBAC641-21BF-8B45-BB54-F143F77A1556}"/>
                  </a:ext>
                </a:extLst>
              </p:cNvPr>
              <p:cNvSpPr/>
              <p:nvPr/>
            </p:nvSpPr>
            <p:spPr>
              <a:xfrm>
                <a:off x="8047413" y="31234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137" name="Group 136">
            <a:extLst>
              <a:ext uri="{FF2B5EF4-FFF2-40B4-BE49-F238E27FC236}">
                <a16:creationId xmlns:a16="http://schemas.microsoft.com/office/drawing/2014/main" id="{93BC347E-C394-3042-B2F7-B3F23FAEAB95}"/>
              </a:ext>
            </a:extLst>
          </p:cNvPr>
          <p:cNvGrpSpPr/>
          <p:nvPr/>
        </p:nvGrpSpPr>
        <p:grpSpPr>
          <a:xfrm>
            <a:off x="8439827" y="2812309"/>
            <a:ext cx="353678" cy="168275"/>
            <a:chOff x="7493876" y="2774731"/>
            <a:chExt cx="1481958" cy="894622"/>
          </a:xfrm>
        </p:grpSpPr>
        <p:sp>
          <p:nvSpPr>
            <p:cNvPr id="138" name="Freeform 137">
              <a:extLst>
                <a:ext uri="{FF2B5EF4-FFF2-40B4-BE49-F238E27FC236}">
                  <a16:creationId xmlns:a16="http://schemas.microsoft.com/office/drawing/2014/main" id="{E2A87F28-E662-7843-88D6-0813EE7C9C70}"/>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39" name="Oval 138">
              <a:extLst>
                <a:ext uri="{FF2B5EF4-FFF2-40B4-BE49-F238E27FC236}">
                  <a16:creationId xmlns:a16="http://schemas.microsoft.com/office/drawing/2014/main" id="{7F5A88D5-7F33-C641-91D0-89A14D0320A3}"/>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40" name="Group 139">
              <a:extLst>
                <a:ext uri="{FF2B5EF4-FFF2-40B4-BE49-F238E27FC236}">
                  <a16:creationId xmlns:a16="http://schemas.microsoft.com/office/drawing/2014/main" id="{F27C385B-C23A-9D47-A881-792955281F4B}"/>
                </a:ext>
              </a:extLst>
            </p:cNvPr>
            <p:cNvGrpSpPr/>
            <p:nvPr/>
          </p:nvGrpSpPr>
          <p:grpSpPr>
            <a:xfrm>
              <a:off x="7713663" y="2848339"/>
              <a:ext cx="1042107" cy="425543"/>
              <a:chOff x="7786941" y="2884917"/>
              <a:chExt cx="897649" cy="353919"/>
            </a:xfrm>
          </p:grpSpPr>
          <p:sp>
            <p:nvSpPr>
              <p:cNvPr id="141" name="Freeform 140">
                <a:extLst>
                  <a:ext uri="{FF2B5EF4-FFF2-40B4-BE49-F238E27FC236}">
                    <a16:creationId xmlns:a16="http://schemas.microsoft.com/office/drawing/2014/main" id="{1AAAA0E5-7CFA-D644-ADAB-E7BF68F3D3B3}"/>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2" name="Freeform 141">
                <a:extLst>
                  <a:ext uri="{FF2B5EF4-FFF2-40B4-BE49-F238E27FC236}">
                    <a16:creationId xmlns:a16="http://schemas.microsoft.com/office/drawing/2014/main" id="{751DAA20-67FB-F046-A058-83AEFE0E26C0}"/>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3" name="Freeform 142">
                <a:extLst>
                  <a:ext uri="{FF2B5EF4-FFF2-40B4-BE49-F238E27FC236}">
                    <a16:creationId xmlns:a16="http://schemas.microsoft.com/office/drawing/2014/main" id="{0C03FD79-9BD7-DD42-AC59-6C4F96612ACE}"/>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4" name="Freeform 143">
                <a:extLst>
                  <a:ext uri="{FF2B5EF4-FFF2-40B4-BE49-F238E27FC236}">
                    <a16:creationId xmlns:a16="http://schemas.microsoft.com/office/drawing/2014/main" id="{A4610651-9548-304A-8A63-B930DF62228F}"/>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145" name="Group 144">
            <a:extLst>
              <a:ext uri="{FF2B5EF4-FFF2-40B4-BE49-F238E27FC236}">
                <a16:creationId xmlns:a16="http://schemas.microsoft.com/office/drawing/2014/main" id="{8ECEC947-F5C8-414B-A56E-EBE5DFFEDB1C}"/>
              </a:ext>
            </a:extLst>
          </p:cNvPr>
          <p:cNvGrpSpPr/>
          <p:nvPr/>
        </p:nvGrpSpPr>
        <p:grpSpPr>
          <a:xfrm>
            <a:off x="8050070" y="3965994"/>
            <a:ext cx="354986" cy="175668"/>
            <a:chOff x="7493876" y="2774731"/>
            <a:chExt cx="1481958" cy="894622"/>
          </a:xfrm>
        </p:grpSpPr>
        <p:sp>
          <p:nvSpPr>
            <p:cNvPr id="146" name="Freeform 145">
              <a:extLst>
                <a:ext uri="{FF2B5EF4-FFF2-40B4-BE49-F238E27FC236}">
                  <a16:creationId xmlns:a16="http://schemas.microsoft.com/office/drawing/2014/main" id="{86294923-1C02-5240-95DE-EA2186392E22}"/>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47" name="Oval 146">
              <a:extLst>
                <a:ext uri="{FF2B5EF4-FFF2-40B4-BE49-F238E27FC236}">
                  <a16:creationId xmlns:a16="http://schemas.microsoft.com/office/drawing/2014/main" id="{2AB3674D-1CCE-274D-BF8E-CEFECF766B32}"/>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48" name="Group 147">
              <a:extLst>
                <a:ext uri="{FF2B5EF4-FFF2-40B4-BE49-F238E27FC236}">
                  <a16:creationId xmlns:a16="http://schemas.microsoft.com/office/drawing/2014/main" id="{86166535-C584-C14C-9137-7498CC96E8FD}"/>
                </a:ext>
              </a:extLst>
            </p:cNvPr>
            <p:cNvGrpSpPr/>
            <p:nvPr/>
          </p:nvGrpSpPr>
          <p:grpSpPr>
            <a:xfrm>
              <a:off x="7713663" y="2848339"/>
              <a:ext cx="1042107" cy="425543"/>
              <a:chOff x="7786941" y="2884917"/>
              <a:chExt cx="897649" cy="353919"/>
            </a:xfrm>
          </p:grpSpPr>
          <p:sp>
            <p:nvSpPr>
              <p:cNvPr id="149" name="Freeform 148">
                <a:extLst>
                  <a:ext uri="{FF2B5EF4-FFF2-40B4-BE49-F238E27FC236}">
                    <a16:creationId xmlns:a16="http://schemas.microsoft.com/office/drawing/2014/main" id="{17514CA1-86B8-BA44-B4A0-0CEB1F62C266}"/>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0" name="Freeform 149">
                <a:extLst>
                  <a:ext uri="{FF2B5EF4-FFF2-40B4-BE49-F238E27FC236}">
                    <a16:creationId xmlns:a16="http://schemas.microsoft.com/office/drawing/2014/main" id="{8D28E726-BB5D-5644-9E9D-DEEB2E0B1FFC}"/>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1" name="Freeform 150">
                <a:extLst>
                  <a:ext uri="{FF2B5EF4-FFF2-40B4-BE49-F238E27FC236}">
                    <a16:creationId xmlns:a16="http://schemas.microsoft.com/office/drawing/2014/main" id="{BDE8E149-5BA9-CB4C-9AC6-1EED7308D871}"/>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2" name="Freeform 151">
                <a:extLst>
                  <a:ext uri="{FF2B5EF4-FFF2-40B4-BE49-F238E27FC236}">
                    <a16:creationId xmlns:a16="http://schemas.microsoft.com/office/drawing/2014/main" id="{BAF1B228-D777-8846-8B1B-6476F6C2AA6C}"/>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153" name="Group 152">
            <a:extLst>
              <a:ext uri="{FF2B5EF4-FFF2-40B4-BE49-F238E27FC236}">
                <a16:creationId xmlns:a16="http://schemas.microsoft.com/office/drawing/2014/main" id="{419BFD2C-DE5F-0C45-B636-6597FE43775F}"/>
              </a:ext>
            </a:extLst>
          </p:cNvPr>
          <p:cNvGrpSpPr/>
          <p:nvPr/>
        </p:nvGrpSpPr>
        <p:grpSpPr>
          <a:xfrm>
            <a:off x="10884085" y="3601365"/>
            <a:ext cx="170989" cy="97052"/>
            <a:chOff x="7493876" y="2774731"/>
            <a:chExt cx="1481958" cy="894622"/>
          </a:xfrm>
        </p:grpSpPr>
        <p:sp>
          <p:nvSpPr>
            <p:cNvPr id="154" name="Freeform 153">
              <a:extLst>
                <a:ext uri="{FF2B5EF4-FFF2-40B4-BE49-F238E27FC236}">
                  <a16:creationId xmlns:a16="http://schemas.microsoft.com/office/drawing/2014/main" id="{58D0A013-957C-4B4E-8B83-D6592094AC10}"/>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55" name="Oval 154">
              <a:extLst>
                <a:ext uri="{FF2B5EF4-FFF2-40B4-BE49-F238E27FC236}">
                  <a16:creationId xmlns:a16="http://schemas.microsoft.com/office/drawing/2014/main" id="{F7DC0323-148A-714F-A6FC-9ADB6FB12895}"/>
                </a:ext>
              </a:extLst>
            </p:cNvPr>
            <p:cNvSpPr/>
            <p:nvPr/>
          </p:nvSpPr>
          <p:spPr>
            <a:xfrm>
              <a:off x="7494729" y="2774731"/>
              <a:ext cx="1480163" cy="579140"/>
            </a:xfrm>
            <a:prstGeom prst="ellipse">
              <a:avLst/>
            </a:prstGeom>
            <a:solidFill>
              <a:srgbClr val="B8C2C9"/>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56" name="Group 155">
              <a:extLst>
                <a:ext uri="{FF2B5EF4-FFF2-40B4-BE49-F238E27FC236}">
                  <a16:creationId xmlns:a16="http://schemas.microsoft.com/office/drawing/2014/main" id="{2B6897F2-F6E6-A049-A1D9-17378B713B31}"/>
                </a:ext>
              </a:extLst>
            </p:cNvPr>
            <p:cNvGrpSpPr/>
            <p:nvPr/>
          </p:nvGrpSpPr>
          <p:grpSpPr>
            <a:xfrm>
              <a:off x="7713663" y="2848339"/>
              <a:ext cx="1042107" cy="425543"/>
              <a:chOff x="7786941" y="2884917"/>
              <a:chExt cx="897649" cy="353919"/>
            </a:xfrm>
          </p:grpSpPr>
          <p:sp>
            <p:nvSpPr>
              <p:cNvPr id="157" name="Freeform 156">
                <a:extLst>
                  <a:ext uri="{FF2B5EF4-FFF2-40B4-BE49-F238E27FC236}">
                    <a16:creationId xmlns:a16="http://schemas.microsoft.com/office/drawing/2014/main" id="{0F6ACC7A-4B31-AF42-A472-F972FEE81396}"/>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8" name="Freeform 157">
                <a:extLst>
                  <a:ext uri="{FF2B5EF4-FFF2-40B4-BE49-F238E27FC236}">
                    <a16:creationId xmlns:a16="http://schemas.microsoft.com/office/drawing/2014/main" id="{0CE6B10E-CA3E-D444-AB50-17DAB7CAD2C8}"/>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9" name="Freeform 158">
                <a:extLst>
                  <a:ext uri="{FF2B5EF4-FFF2-40B4-BE49-F238E27FC236}">
                    <a16:creationId xmlns:a16="http://schemas.microsoft.com/office/drawing/2014/main" id="{E3B2228D-5BAA-EC47-BEFB-CB31458923DB}"/>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0" name="Freeform 159">
                <a:extLst>
                  <a:ext uri="{FF2B5EF4-FFF2-40B4-BE49-F238E27FC236}">
                    <a16:creationId xmlns:a16="http://schemas.microsoft.com/office/drawing/2014/main" id="{B7729E0C-173F-C14A-AEF0-A4EC382A5215}"/>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161" name="Group 160">
            <a:extLst>
              <a:ext uri="{FF2B5EF4-FFF2-40B4-BE49-F238E27FC236}">
                <a16:creationId xmlns:a16="http://schemas.microsoft.com/office/drawing/2014/main" id="{0F65CB9E-D1E1-5348-9E59-69DA1CEF2123}"/>
              </a:ext>
            </a:extLst>
          </p:cNvPr>
          <p:cNvGrpSpPr/>
          <p:nvPr/>
        </p:nvGrpSpPr>
        <p:grpSpPr>
          <a:xfrm>
            <a:off x="10410609" y="3496138"/>
            <a:ext cx="353678" cy="198344"/>
            <a:chOff x="7493876" y="2774731"/>
            <a:chExt cx="1481958" cy="894622"/>
          </a:xfrm>
        </p:grpSpPr>
        <p:sp>
          <p:nvSpPr>
            <p:cNvPr id="162" name="Freeform 161">
              <a:extLst>
                <a:ext uri="{FF2B5EF4-FFF2-40B4-BE49-F238E27FC236}">
                  <a16:creationId xmlns:a16="http://schemas.microsoft.com/office/drawing/2014/main" id="{21DBEC0A-03A5-5849-AD80-43903CE8F98A}"/>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63" name="Oval 162">
              <a:extLst>
                <a:ext uri="{FF2B5EF4-FFF2-40B4-BE49-F238E27FC236}">
                  <a16:creationId xmlns:a16="http://schemas.microsoft.com/office/drawing/2014/main" id="{093155A2-B6DA-E04B-931F-EAE90D032943}"/>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64" name="Group 163">
              <a:extLst>
                <a:ext uri="{FF2B5EF4-FFF2-40B4-BE49-F238E27FC236}">
                  <a16:creationId xmlns:a16="http://schemas.microsoft.com/office/drawing/2014/main" id="{3931AF15-7062-194D-9D41-4344D0DE6CAC}"/>
                </a:ext>
              </a:extLst>
            </p:cNvPr>
            <p:cNvGrpSpPr/>
            <p:nvPr/>
          </p:nvGrpSpPr>
          <p:grpSpPr>
            <a:xfrm>
              <a:off x="7713663" y="2848339"/>
              <a:ext cx="1042107" cy="425543"/>
              <a:chOff x="7786941" y="2884917"/>
              <a:chExt cx="897649" cy="353919"/>
            </a:xfrm>
          </p:grpSpPr>
          <p:sp>
            <p:nvSpPr>
              <p:cNvPr id="165" name="Freeform 164">
                <a:extLst>
                  <a:ext uri="{FF2B5EF4-FFF2-40B4-BE49-F238E27FC236}">
                    <a16:creationId xmlns:a16="http://schemas.microsoft.com/office/drawing/2014/main" id="{FDC26AF1-24F2-5D45-AB87-61683E4E2529}"/>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6" name="Freeform 165">
                <a:extLst>
                  <a:ext uri="{FF2B5EF4-FFF2-40B4-BE49-F238E27FC236}">
                    <a16:creationId xmlns:a16="http://schemas.microsoft.com/office/drawing/2014/main" id="{4EC90C20-8D53-0646-9F93-F00306B71CA1}"/>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7" name="Freeform 166">
                <a:extLst>
                  <a:ext uri="{FF2B5EF4-FFF2-40B4-BE49-F238E27FC236}">
                    <a16:creationId xmlns:a16="http://schemas.microsoft.com/office/drawing/2014/main" id="{49493643-4525-FD45-A56C-AE765396C567}"/>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8" name="Freeform 167">
                <a:extLst>
                  <a:ext uri="{FF2B5EF4-FFF2-40B4-BE49-F238E27FC236}">
                    <a16:creationId xmlns:a16="http://schemas.microsoft.com/office/drawing/2014/main" id="{0824CC9D-76C8-2749-A791-F65C4F3ACA43}"/>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169" name="Group 168">
            <a:extLst>
              <a:ext uri="{FF2B5EF4-FFF2-40B4-BE49-F238E27FC236}">
                <a16:creationId xmlns:a16="http://schemas.microsoft.com/office/drawing/2014/main" id="{CFBE87F9-CE91-5943-9D77-D8B9227384AC}"/>
              </a:ext>
            </a:extLst>
          </p:cNvPr>
          <p:cNvGrpSpPr/>
          <p:nvPr/>
        </p:nvGrpSpPr>
        <p:grpSpPr>
          <a:xfrm>
            <a:off x="9948724" y="2202292"/>
            <a:ext cx="353678" cy="198344"/>
            <a:chOff x="7493876" y="2774731"/>
            <a:chExt cx="1481958" cy="894622"/>
          </a:xfrm>
        </p:grpSpPr>
        <p:sp>
          <p:nvSpPr>
            <p:cNvPr id="170" name="Freeform 169">
              <a:extLst>
                <a:ext uri="{FF2B5EF4-FFF2-40B4-BE49-F238E27FC236}">
                  <a16:creationId xmlns:a16="http://schemas.microsoft.com/office/drawing/2014/main" id="{4F167397-FDB8-4A4D-A599-63F4111F1811}"/>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71" name="Oval 170">
              <a:extLst>
                <a:ext uri="{FF2B5EF4-FFF2-40B4-BE49-F238E27FC236}">
                  <a16:creationId xmlns:a16="http://schemas.microsoft.com/office/drawing/2014/main" id="{08DCFDBA-4FB5-AE49-968D-A9F0C84D1CA6}"/>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72" name="Group 171">
              <a:extLst>
                <a:ext uri="{FF2B5EF4-FFF2-40B4-BE49-F238E27FC236}">
                  <a16:creationId xmlns:a16="http://schemas.microsoft.com/office/drawing/2014/main" id="{185146B5-C4CC-CF42-8938-46F3C689B49E}"/>
                </a:ext>
              </a:extLst>
            </p:cNvPr>
            <p:cNvGrpSpPr/>
            <p:nvPr/>
          </p:nvGrpSpPr>
          <p:grpSpPr>
            <a:xfrm>
              <a:off x="7713663" y="2848339"/>
              <a:ext cx="1042107" cy="425543"/>
              <a:chOff x="7786941" y="2884917"/>
              <a:chExt cx="897649" cy="353919"/>
            </a:xfrm>
          </p:grpSpPr>
          <p:sp>
            <p:nvSpPr>
              <p:cNvPr id="173" name="Freeform 172">
                <a:extLst>
                  <a:ext uri="{FF2B5EF4-FFF2-40B4-BE49-F238E27FC236}">
                    <a16:creationId xmlns:a16="http://schemas.microsoft.com/office/drawing/2014/main" id="{A7227274-32EF-074A-9791-2B53B212E4BB}"/>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4" name="Freeform 173">
                <a:extLst>
                  <a:ext uri="{FF2B5EF4-FFF2-40B4-BE49-F238E27FC236}">
                    <a16:creationId xmlns:a16="http://schemas.microsoft.com/office/drawing/2014/main" id="{201B35B0-4270-0A43-B1CB-1EA6DEBA0A34}"/>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5" name="Freeform 174">
                <a:extLst>
                  <a:ext uri="{FF2B5EF4-FFF2-40B4-BE49-F238E27FC236}">
                    <a16:creationId xmlns:a16="http://schemas.microsoft.com/office/drawing/2014/main" id="{F7956E94-C156-C749-894C-3962EFA64DC4}"/>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6" name="Freeform 175">
                <a:extLst>
                  <a:ext uri="{FF2B5EF4-FFF2-40B4-BE49-F238E27FC236}">
                    <a16:creationId xmlns:a16="http://schemas.microsoft.com/office/drawing/2014/main" id="{30545111-AB10-544C-A7FB-8905D7E84A0C}"/>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177" name="Group 176">
            <a:extLst>
              <a:ext uri="{FF2B5EF4-FFF2-40B4-BE49-F238E27FC236}">
                <a16:creationId xmlns:a16="http://schemas.microsoft.com/office/drawing/2014/main" id="{6D2B1BF7-15E3-B642-B1ED-14A585EC5A4E}"/>
              </a:ext>
            </a:extLst>
          </p:cNvPr>
          <p:cNvGrpSpPr/>
          <p:nvPr/>
        </p:nvGrpSpPr>
        <p:grpSpPr>
          <a:xfrm>
            <a:off x="10527214" y="2613367"/>
            <a:ext cx="353678" cy="198344"/>
            <a:chOff x="7493876" y="2774731"/>
            <a:chExt cx="1481958" cy="894622"/>
          </a:xfrm>
        </p:grpSpPr>
        <p:sp>
          <p:nvSpPr>
            <p:cNvPr id="178" name="Freeform 177">
              <a:extLst>
                <a:ext uri="{FF2B5EF4-FFF2-40B4-BE49-F238E27FC236}">
                  <a16:creationId xmlns:a16="http://schemas.microsoft.com/office/drawing/2014/main" id="{FC3BC896-EAF3-B44C-A223-0B61ADD448AF}"/>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79" name="Oval 178">
              <a:extLst>
                <a:ext uri="{FF2B5EF4-FFF2-40B4-BE49-F238E27FC236}">
                  <a16:creationId xmlns:a16="http://schemas.microsoft.com/office/drawing/2014/main" id="{A1FDE8F7-458E-F043-99FF-74BB3A940405}"/>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80" name="Group 179">
              <a:extLst>
                <a:ext uri="{FF2B5EF4-FFF2-40B4-BE49-F238E27FC236}">
                  <a16:creationId xmlns:a16="http://schemas.microsoft.com/office/drawing/2014/main" id="{FF87486C-C62D-A04E-BD6D-5E7B286D0987}"/>
                </a:ext>
              </a:extLst>
            </p:cNvPr>
            <p:cNvGrpSpPr/>
            <p:nvPr/>
          </p:nvGrpSpPr>
          <p:grpSpPr>
            <a:xfrm>
              <a:off x="7713663" y="2848339"/>
              <a:ext cx="1042107" cy="425543"/>
              <a:chOff x="7786941" y="2884917"/>
              <a:chExt cx="897649" cy="353919"/>
            </a:xfrm>
          </p:grpSpPr>
          <p:sp>
            <p:nvSpPr>
              <p:cNvPr id="181" name="Freeform 180">
                <a:extLst>
                  <a:ext uri="{FF2B5EF4-FFF2-40B4-BE49-F238E27FC236}">
                    <a16:creationId xmlns:a16="http://schemas.microsoft.com/office/drawing/2014/main" id="{DEDB6C40-CF6A-E547-8BC1-635D2DC438F1}"/>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2" name="Freeform 181">
                <a:extLst>
                  <a:ext uri="{FF2B5EF4-FFF2-40B4-BE49-F238E27FC236}">
                    <a16:creationId xmlns:a16="http://schemas.microsoft.com/office/drawing/2014/main" id="{B7776C1D-06CD-5245-AF82-92665409A005}"/>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3" name="Freeform 182">
                <a:extLst>
                  <a:ext uri="{FF2B5EF4-FFF2-40B4-BE49-F238E27FC236}">
                    <a16:creationId xmlns:a16="http://schemas.microsoft.com/office/drawing/2014/main" id="{2D893366-435F-C043-8ADD-35A96EC80B1E}"/>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4" name="Freeform 183">
                <a:extLst>
                  <a:ext uri="{FF2B5EF4-FFF2-40B4-BE49-F238E27FC236}">
                    <a16:creationId xmlns:a16="http://schemas.microsoft.com/office/drawing/2014/main" id="{5246B375-EFFF-874C-BA50-6516A502F0CE}"/>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185" name="Group 184">
            <a:extLst>
              <a:ext uri="{FF2B5EF4-FFF2-40B4-BE49-F238E27FC236}">
                <a16:creationId xmlns:a16="http://schemas.microsoft.com/office/drawing/2014/main" id="{F0711763-C567-4040-ABFB-F5C34597A154}"/>
              </a:ext>
            </a:extLst>
          </p:cNvPr>
          <p:cNvGrpSpPr/>
          <p:nvPr/>
        </p:nvGrpSpPr>
        <p:grpSpPr>
          <a:xfrm>
            <a:off x="10643825" y="2107963"/>
            <a:ext cx="353678" cy="198344"/>
            <a:chOff x="7493876" y="2774731"/>
            <a:chExt cx="1481958" cy="894622"/>
          </a:xfrm>
        </p:grpSpPr>
        <p:sp>
          <p:nvSpPr>
            <p:cNvPr id="186" name="Freeform 185">
              <a:extLst>
                <a:ext uri="{FF2B5EF4-FFF2-40B4-BE49-F238E27FC236}">
                  <a16:creationId xmlns:a16="http://schemas.microsoft.com/office/drawing/2014/main" id="{7F38627D-7A2B-A841-8C69-850F7253A2D4}"/>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87" name="Oval 186">
              <a:extLst>
                <a:ext uri="{FF2B5EF4-FFF2-40B4-BE49-F238E27FC236}">
                  <a16:creationId xmlns:a16="http://schemas.microsoft.com/office/drawing/2014/main" id="{8FB71122-C2F0-3B40-A94F-7E95B02A39D4}"/>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88" name="Group 187">
              <a:extLst>
                <a:ext uri="{FF2B5EF4-FFF2-40B4-BE49-F238E27FC236}">
                  <a16:creationId xmlns:a16="http://schemas.microsoft.com/office/drawing/2014/main" id="{3A5D9C3E-2D7E-A54F-9A93-7708DD147DB1}"/>
                </a:ext>
              </a:extLst>
            </p:cNvPr>
            <p:cNvGrpSpPr/>
            <p:nvPr/>
          </p:nvGrpSpPr>
          <p:grpSpPr>
            <a:xfrm>
              <a:off x="7713663" y="2848339"/>
              <a:ext cx="1042107" cy="425543"/>
              <a:chOff x="7786941" y="2884917"/>
              <a:chExt cx="897649" cy="353919"/>
            </a:xfrm>
          </p:grpSpPr>
          <p:sp>
            <p:nvSpPr>
              <p:cNvPr id="189" name="Freeform 188">
                <a:extLst>
                  <a:ext uri="{FF2B5EF4-FFF2-40B4-BE49-F238E27FC236}">
                    <a16:creationId xmlns:a16="http://schemas.microsoft.com/office/drawing/2014/main" id="{2B3C3A91-863F-E54F-BCBF-83530898F04D}"/>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0" name="Freeform 189">
                <a:extLst>
                  <a:ext uri="{FF2B5EF4-FFF2-40B4-BE49-F238E27FC236}">
                    <a16:creationId xmlns:a16="http://schemas.microsoft.com/office/drawing/2014/main" id="{E03CE2E4-33A0-7443-968B-028BF2FEAFC6}"/>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1" name="Freeform 190">
                <a:extLst>
                  <a:ext uri="{FF2B5EF4-FFF2-40B4-BE49-F238E27FC236}">
                    <a16:creationId xmlns:a16="http://schemas.microsoft.com/office/drawing/2014/main" id="{92376DD9-E3A6-0B4A-97CB-7FDA6023E448}"/>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2" name="Freeform 191">
                <a:extLst>
                  <a:ext uri="{FF2B5EF4-FFF2-40B4-BE49-F238E27FC236}">
                    <a16:creationId xmlns:a16="http://schemas.microsoft.com/office/drawing/2014/main" id="{18E42DD9-0888-4A41-A186-22087D773FCC}"/>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193" name="Group 192">
            <a:extLst>
              <a:ext uri="{FF2B5EF4-FFF2-40B4-BE49-F238E27FC236}">
                <a16:creationId xmlns:a16="http://schemas.microsoft.com/office/drawing/2014/main" id="{E38FF4C3-D0A2-D548-89C0-C35D3E53032F}"/>
              </a:ext>
            </a:extLst>
          </p:cNvPr>
          <p:cNvGrpSpPr/>
          <p:nvPr/>
        </p:nvGrpSpPr>
        <p:grpSpPr>
          <a:xfrm>
            <a:off x="9098788" y="3956624"/>
            <a:ext cx="367224" cy="240304"/>
            <a:chOff x="7493876" y="2774731"/>
            <a:chExt cx="1481958" cy="894622"/>
          </a:xfrm>
        </p:grpSpPr>
        <p:sp>
          <p:nvSpPr>
            <p:cNvPr id="194" name="Freeform 193">
              <a:extLst>
                <a:ext uri="{FF2B5EF4-FFF2-40B4-BE49-F238E27FC236}">
                  <a16:creationId xmlns:a16="http://schemas.microsoft.com/office/drawing/2014/main" id="{027716F5-6A2D-404B-ADB2-50CDACB02062}"/>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95" name="Oval 194">
              <a:extLst>
                <a:ext uri="{FF2B5EF4-FFF2-40B4-BE49-F238E27FC236}">
                  <a16:creationId xmlns:a16="http://schemas.microsoft.com/office/drawing/2014/main" id="{C3297389-072E-FE41-B64F-4D54440AB368}"/>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96" name="Group 195">
              <a:extLst>
                <a:ext uri="{FF2B5EF4-FFF2-40B4-BE49-F238E27FC236}">
                  <a16:creationId xmlns:a16="http://schemas.microsoft.com/office/drawing/2014/main" id="{36323224-311B-EE47-BE36-F2BE4EA6BC7F}"/>
                </a:ext>
              </a:extLst>
            </p:cNvPr>
            <p:cNvGrpSpPr/>
            <p:nvPr/>
          </p:nvGrpSpPr>
          <p:grpSpPr>
            <a:xfrm>
              <a:off x="7713663" y="2848339"/>
              <a:ext cx="1042107" cy="425543"/>
              <a:chOff x="7786941" y="2884917"/>
              <a:chExt cx="897649" cy="353919"/>
            </a:xfrm>
          </p:grpSpPr>
          <p:sp>
            <p:nvSpPr>
              <p:cNvPr id="197" name="Freeform 196">
                <a:extLst>
                  <a:ext uri="{FF2B5EF4-FFF2-40B4-BE49-F238E27FC236}">
                    <a16:creationId xmlns:a16="http://schemas.microsoft.com/office/drawing/2014/main" id="{BD802D6F-DAFD-DC41-83D1-DF0F4A2A7948}"/>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8" name="Freeform 197">
                <a:extLst>
                  <a:ext uri="{FF2B5EF4-FFF2-40B4-BE49-F238E27FC236}">
                    <a16:creationId xmlns:a16="http://schemas.microsoft.com/office/drawing/2014/main" id="{2CE211BA-1FF8-2548-A6C8-5CD1E12C3E1A}"/>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9" name="Freeform 198">
                <a:extLst>
                  <a:ext uri="{FF2B5EF4-FFF2-40B4-BE49-F238E27FC236}">
                    <a16:creationId xmlns:a16="http://schemas.microsoft.com/office/drawing/2014/main" id="{D363DDD6-C621-F146-B8DA-4A9DDE186BE0}"/>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0" name="Freeform 199">
                <a:extLst>
                  <a:ext uri="{FF2B5EF4-FFF2-40B4-BE49-F238E27FC236}">
                    <a16:creationId xmlns:a16="http://schemas.microsoft.com/office/drawing/2014/main" id="{BB3402A2-EE9C-A240-899D-8BDF14CF4322}"/>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201" name="Group 200">
            <a:extLst>
              <a:ext uri="{FF2B5EF4-FFF2-40B4-BE49-F238E27FC236}">
                <a16:creationId xmlns:a16="http://schemas.microsoft.com/office/drawing/2014/main" id="{F6C05161-17CC-4047-8DD1-B9901ECF6386}"/>
              </a:ext>
            </a:extLst>
          </p:cNvPr>
          <p:cNvGrpSpPr/>
          <p:nvPr/>
        </p:nvGrpSpPr>
        <p:grpSpPr>
          <a:xfrm>
            <a:off x="9980126" y="2661565"/>
            <a:ext cx="353678" cy="198344"/>
            <a:chOff x="7493876" y="2774731"/>
            <a:chExt cx="1481958" cy="894622"/>
          </a:xfrm>
        </p:grpSpPr>
        <p:sp>
          <p:nvSpPr>
            <p:cNvPr id="202" name="Freeform 201">
              <a:extLst>
                <a:ext uri="{FF2B5EF4-FFF2-40B4-BE49-F238E27FC236}">
                  <a16:creationId xmlns:a16="http://schemas.microsoft.com/office/drawing/2014/main" id="{947827F3-EDEA-7A42-9B1D-083327F8DECB}"/>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203" name="Oval 202">
              <a:extLst>
                <a:ext uri="{FF2B5EF4-FFF2-40B4-BE49-F238E27FC236}">
                  <a16:creationId xmlns:a16="http://schemas.microsoft.com/office/drawing/2014/main" id="{34CC4598-569C-8B40-92BA-1D2FBE3E50FD}"/>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204" name="Group 203">
              <a:extLst>
                <a:ext uri="{FF2B5EF4-FFF2-40B4-BE49-F238E27FC236}">
                  <a16:creationId xmlns:a16="http://schemas.microsoft.com/office/drawing/2014/main" id="{FC8B6594-03D2-024C-9EA4-C0C60D628F1D}"/>
                </a:ext>
              </a:extLst>
            </p:cNvPr>
            <p:cNvGrpSpPr/>
            <p:nvPr/>
          </p:nvGrpSpPr>
          <p:grpSpPr>
            <a:xfrm>
              <a:off x="7713663" y="2848339"/>
              <a:ext cx="1042107" cy="425543"/>
              <a:chOff x="7786941" y="2884917"/>
              <a:chExt cx="897649" cy="353919"/>
            </a:xfrm>
          </p:grpSpPr>
          <p:sp>
            <p:nvSpPr>
              <p:cNvPr id="205" name="Freeform 204">
                <a:extLst>
                  <a:ext uri="{FF2B5EF4-FFF2-40B4-BE49-F238E27FC236}">
                    <a16:creationId xmlns:a16="http://schemas.microsoft.com/office/drawing/2014/main" id="{1FDE0324-11E3-5145-88E9-DE61B49F2A38}"/>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6" name="Freeform 205">
                <a:extLst>
                  <a:ext uri="{FF2B5EF4-FFF2-40B4-BE49-F238E27FC236}">
                    <a16:creationId xmlns:a16="http://schemas.microsoft.com/office/drawing/2014/main" id="{C131568C-F5A3-DB44-94E2-7B887CDB2644}"/>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7" name="Freeform 206">
                <a:extLst>
                  <a:ext uri="{FF2B5EF4-FFF2-40B4-BE49-F238E27FC236}">
                    <a16:creationId xmlns:a16="http://schemas.microsoft.com/office/drawing/2014/main" id="{A7EDAE1E-6998-2048-ADF9-12AD17B25B30}"/>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8" name="Freeform 207">
                <a:extLst>
                  <a:ext uri="{FF2B5EF4-FFF2-40B4-BE49-F238E27FC236}">
                    <a16:creationId xmlns:a16="http://schemas.microsoft.com/office/drawing/2014/main" id="{8FC26428-BCB7-1047-B128-BD12A87F81FA}"/>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209" name="Group 208">
            <a:extLst>
              <a:ext uri="{FF2B5EF4-FFF2-40B4-BE49-F238E27FC236}">
                <a16:creationId xmlns:a16="http://schemas.microsoft.com/office/drawing/2014/main" id="{198EE3F8-E7C6-7742-BDAE-10EEB3BA9601}"/>
              </a:ext>
            </a:extLst>
          </p:cNvPr>
          <p:cNvGrpSpPr/>
          <p:nvPr/>
        </p:nvGrpSpPr>
        <p:grpSpPr>
          <a:xfrm>
            <a:off x="9497138" y="3394032"/>
            <a:ext cx="367224" cy="240304"/>
            <a:chOff x="7493876" y="2774731"/>
            <a:chExt cx="1481958" cy="894622"/>
          </a:xfrm>
        </p:grpSpPr>
        <p:sp>
          <p:nvSpPr>
            <p:cNvPr id="210" name="Freeform 209">
              <a:extLst>
                <a:ext uri="{FF2B5EF4-FFF2-40B4-BE49-F238E27FC236}">
                  <a16:creationId xmlns:a16="http://schemas.microsoft.com/office/drawing/2014/main" id="{7A2B8EB1-241A-C04E-9EA1-495DCDBCB17E}"/>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211" name="Oval 210">
              <a:extLst>
                <a:ext uri="{FF2B5EF4-FFF2-40B4-BE49-F238E27FC236}">
                  <a16:creationId xmlns:a16="http://schemas.microsoft.com/office/drawing/2014/main" id="{0B3245D7-5441-9648-A36A-661C2ACB5721}"/>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212" name="Group 211">
              <a:extLst>
                <a:ext uri="{FF2B5EF4-FFF2-40B4-BE49-F238E27FC236}">
                  <a16:creationId xmlns:a16="http://schemas.microsoft.com/office/drawing/2014/main" id="{86F28103-141B-154E-A362-409B3111D184}"/>
                </a:ext>
              </a:extLst>
            </p:cNvPr>
            <p:cNvGrpSpPr/>
            <p:nvPr/>
          </p:nvGrpSpPr>
          <p:grpSpPr>
            <a:xfrm>
              <a:off x="7713663" y="2848339"/>
              <a:ext cx="1042107" cy="425543"/>
              <a:chOff x="7786941" y="2884917"/>
              <a:chExt cx="897649" cy="353919"/>
            </a:xfrm>
          </p:grpSpPr>
          <p:sp>
            <p:nvSpPr>
              <p:cNvPr id="213" name="Freeform 212">
                <a:extLst>
                  <a:ext uri="{FF2B5EF4-FFF2-40B4-BE49-F238E27FC236}">
                    <a16:creationId xmlns:a16="http://schemas.microsoft.com/office/drawing/2014/main" id="{2F7A2BEC-77A9-6D41-8098-B64A792EA0B9}"/>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4" name="Freeform 213">
                <a:extLst>
                  <a:ext uri="{FF2B5EF4-FFF2-40B4-BE49-F238E27FC236}">
                    <a16:creationId xmlns:a16="http://schemas.microsoft.com/office/drawing/2014/main" id="{7DED57CD-47F8-9D45-9600-A0BEEC976821}"/>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5" name="Freeform 214">
                <a:extLst>
                  <a:ext uri="{FF2B5EF4-FFF2-40B4-BE49-F238E27FC236}">
                    <a16:creationId xmlns:a16="http://schemas.microsoft.com/office/drawing/2014/main" id="{210D30D1-E5F0-E44B-A795-D0F4E795F9A3}"/>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6" name="Freeform 215">
                <a:extLst>
                  <a:ext uri="{FF2B5EF4-FFF2-40B4-BE49-F238E27FC236}">
                    <a16:creationId xmlns:a16="http://schemas.microsoft.com/office/drawing/2014/main" id="{AC7488D5-7B56-8944-802F-C2691C362324}"/>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217" name="Group 216">
            <a:extLst>
              <a:ext uri="{FF2B5EF4-FFF2-40B4-BE49-F238E27FC236}">
                <a16:creationId xmlns:a16="http://schemas.microsoft.com/office/drawing/2014/main" id="{5123C752-3FFB-E84D-9E48-DBC9A9F48F37}"/>
              </a:ext>
            </a:extLst>
          </p:cNvPr>
          <p:cNvGrpSpPr/>
          <p:nvPr/>
        </p:nvGrpSpPr>
        <p:grpSpPr>
          <a:xfrm>
            <a:off x="9601554" y="3999763"/>
            <a:ext cx="367224" cy="240304"/>
            <a:chOff x="7493876" y="2774731"/>
            <a:chExt cx="1481958" cy="894622"/>
          </a:xfrm>
        </p:grpSpPr>
        <p:sp>
          <p:nvSpPr>
            <p:cNvPr id="218" name="Freeform 217">
              <a:extLst>
                <a:ext uri="{FF2B5EF4-FFF2-40B4-BE49-F238E27FC236}">
                  <a16:creationId xmlns:a16="http://schemas.microsoft.com/office/drawing/2014/main" id="{D524F684-301C-7542-A0A4-37573182739D}"/>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219" name="Oval 218">
              <a:extLst>
                <a:ext uri="{FF2B5EF4-FFF2-40B4-BE49-F238E27FC236}">
                  <a16:creationId xmlns:a16="http://schemas.microsoft.com/office/drawing/2014/main" id="{9BF20040-D9C8-B74E-BC0D-F15797752EA9}"/>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220" name="Group 219">
              <a:extLst>
                <a:ext uri="{FF2B5EF4-FFF2-40B4-BE49-F238E27FC236}">
                  <a16:creationId xmlns:a16="http://schemas.microsoft.com/office/drawing/2014/main" id="{79553B03-2EF0-1445-BD4E-875D98E58492}"/>
                </a:ext>
              </a:extLst>
            </p:cNvPr>
            <p:cNvGrpSpPr/>
            <p:nvPr/>
          </p:nvGrpSpPr>
          <p:grpSpPr>
            <a:xfrm>
              <a:off x="7713663" y="2848339"/>
              <a:ext cx="1042107" cy="425543"/>
              <a:chOff x="7786941" y="2884917"/>
              <a:chExt cx="897649" cy="353919"/>
            </a:xfrm>
          </p:grpSpPr>
          <p:sp>
            <p:nvSpPr>
              <p:cNvPr id="221" name="Freeform 220">
                <a:extLst>
                  <a:ext uri="{FF2B5EF4-FFF2-40B4-BE49-F238E27FC236}">
                    <a16:creationId xmlns:a16="http://schemas.microsoft.com/office/drawing/2014/main" id="{DAB927EA-DECF-FE4A-BE5D-802F016FB194}"/>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2" name="Freeform 221">
                <a:extLst>
                  <a:ext uri="{FF2B5EF4-FFF2-40B4-BE49-F238E27FC236}">
                    <a16:creationId xmlns:a16="http://schemas.microsoft.com/office/drawing/2014/main" id="{8F1EA0F6-ACA7-C443-A514-F770A3836883}"/>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3" name="Freeform 222">
                <a:extLst>
                  <a:ext uri="{FF2B5EF4-FFF2-40B4-BE49-F238E27FC236}">
                    <a16:creationId xmlns:a16="http://schemas.microsoft.com/office/drawing/2014/main" id="{2414339B-8AC7-2444-AC70-285A203D1160}"/>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4" name="Freeform 223">
                <a:extLst>
                  <a:ext uri="{FF2B5EF4-FFF2-40B4-BE49-F238E27FC236}">
                    <a16:creationId xmlns:a16="http://schemas.microsoft.com/office/drawing/2014/main" id="{AEF6DCDC-2F65-B349-B551-DC3FACF6D577}"/>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225" name="Group 224">
            <a:extLst>
              <a:ext uri="{FF2B5EF4-FFF2-40B4-BE49-F238E27FC236}">
                <a16:creationId xmlns:a16="http://schemas.microsoft.com/office/drawing/2014/main" id="{9F5D0807-95F5-B242-9940-2134E3CE864D}"/>
              </a:ext>
            </a:extLst>
          </p:cNvPr>
          <p:cNvGrpSpPr/>
          <p:nvPr/>
        </p:nvGrpSpPr>
        <p:grpSpPr>
          <a:xfrm>
            <a:off x="10375259" y="3992325"/>
            <a:ext cx="353678" cy="198344"/>
            <a:chOff x="7493876" y="2774731"/>
            <a:chExt cx="1481958" cy="894622"/>
          </a:xfrm>
        </p:grpSpPr>
        <p:sp>
          <p:nvSpPr>
            <p:cNvPr id="226" name="Freeform 225">
              <a:extLst>
                <a:ext uri="{FF2B5EF4-FFF2-40B4-BE49-F238E27FC236}">
                  <a16:creationId xmlns:a16="http://schemas.microsoft.com/office/drawing/2014/main" id="{65E7C622-0E2D-F247-B71E-DB43805F13C1}"/>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227" name="Oval 226">
              <a:extLst>
                <a:ext uri="{FF2B5EF4-FFF2-40B4-BE49-F238E27FC236}">
                  <a16:creationId xmlns:a16="http://schemas.microsoft.com/office/drawing/2014/main" id="{E1DDDBA8-9328-FF4B-A036-4A8C314BC34A}"/>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228" name="Group 227">
              <a:extLst>
                <a:ext uri="{FF2B5EF4-FFF2-40B4-BE49-F238E27FC236}">
                  <a16:creationId xmlns:a16="http://schemas.microsoft.com/office/drawing/2014/main" id="{FE4053D3-C37C-B247-AABC-ACB5431A3328}"/>
                </a:ext>
              </a:extLst>
            </p:cNvPr>
            <p:cNvGrpSpPr/>
            <p:nvPr/>
          </p:nvGrpSpPr>
          <p:grpSpPr>
            <a:xfrm>
              <a:off x="7713663" y="2848339"/>
              <a:ext cx="1042107" cy="425543"/>
              <a:chOff x="7786941" y="2884917"/>
              <a:chExt cx="897649" cy="353919"/>
            </a:xfrm>
          </p:grpSpPr>
          <p:sp>
            <p:nvSpPr>
              <p:cNvPr id="229" name="Freeform 228">
                <a:extLst>
                  <a:ext uri="{FF2B5EF4-FFF2-40B4-BE49-F238E27FC236}">
                    <a16:creationId xmlns:a16="http://schemas.microsoft.com/office/drawing/2014/main" id="{9B8C5BFF-F366-864D-9DDD-AD0F594855F9}"/>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0" name="Freeform 229">
                <a:extLst>
                  <a:ext uri="{FF2B5EF4-FFF2-40B4-BE49-F238E27FC236}">
                    <a16:creationId xmlns:a16="http://schemas.microsoft.com/office/drawing/2014/main" id="{E52E2636-7B29-8B4F-A9E7-0A019FB12336}"/>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1" name="Freeform 230">
                <a:extLst>
                  <a:ext uri="{FF2B5EF4-FFF2-40B4-BE49-F238E27FC236}">
                    <a16:creationId xmlns:a16="http://schemas.microsoft.com/office/drawing/2014/main" id="{81B96CBC-D09D-8A44-A7F4-460A6FE268AE}"/>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2" name="Freeform 231">
                <a:extLst>
                  <a:ext uri="{FF2B5EF4-FFF2-40B4-BE49-F238E27FC236}">
                    <a16:creationId xmlns:a16="http://schemas.microsoft.com/office/drawing/2014/main" id="{AB72586A-2BC3-AD40-8068-98E191DFFEF1}"/>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233" name="Group 232">
            <a:extLst>
              <a:ext uri="{FF2B5EF4-FFF2-40B4-BE49-F238E27FC236}">
                <a16:creationId xmlns:a16="http://schemas.microsoft.com/office/drawing/2014/main" id="{A8973B1E-A991-8E45-9FF7-7AF7F179E328}"/>
              </a:ext>
            </a:extLst>
          </p:cNvPr>
          <p:cNvGrpSpPr/>
          <p:nvPr/>
        </p:nvGrpSpPr>
        <p:grpSpPr>
          <a:xfrm>
            <a:off x="9247893" y="4775686"/>
            <a:ext cx="393760" cy="218578"/>
            <a:chOff x="7493876" y="2774731"/>
            <a:chExt cx="1481958" cy="894622"/>
          </a:xfrm>
        </p:grpSpPr>
        <p:sp>
          <p:nvSpPr>
            <p:cNvPr id="234" name="Freeform 233">
              <a:extLst>
                <a:ext uri="{FF2B5EF4-FFF2-40B4-BE49-F238E27FC236}">
                  <a16:creationId xmlns:a16="http://schemas.microsoft.com/office/drawing/2014/main" id="{5A098E30-A66F-FA4D-9EE8-C0C83DE6D506}"/>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235" name="Oval 234">
              <a:extLst>
                <a:ext uri="{FF2B5EF4-FFF2-40B4-BE49-F238E27FC236}">
                  <a16:creationId xmlns:a16="http://schemas.microsoft.com/office/drawing/2014/main" id="{051367D4-C1D9-AF45-9A24-031126A62943}"/>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236" name="Group 235">
              <a:extLst>
                <a:ext uri="{FF2B5EF4-FFF2-40B4-BE49-F238E27FC236}">
                  <a16:creationId xmlns:a16="http://schemas.microsoft.com/office/drawing/2014/main" id="{8C4167F2-26A6-0A41-9F23-581BB1D6E53B}"/>
                </a:ext>
              </a:extLst>
            </p:cNvPr>
            <p:cNvGrpSpPr/>
            <p:nvPr/>
          </p:nvGrpSpPr>
          <p:grpSpPr>
            <a:xfrm>
              <a:off x="7713663" y="2848339"/>
              <a:ext cx="1042107" cy="425543"/>
              <a:chOff x="7786941" y="2884917"/>
              <a:chExt cx="897649" cy="353919"/>
            </a:xfrm>
          </p:grpSpPr>
          <p:sp>
            <p:nvSpPr>
              <p:cNvPr id="237" name="Freeform 236">
                <a:extLst>
                  <a:ext uri="{FF2B5EF4-FFF2-40B4-BE49-F238E27FC236}">
                    <a16:creationId xmlns:a16="http://schemas.microsoft.com/office/drawing/2014/main" id="{8AABD328-91C1-C94D-8CB5-66F9CC0DC001}"/>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8" name="Freeform 237">
                <a:extLst>
                  <a:ext uri="{FF2B5EF4-FFF2-40B4-BE49-F238E27FC236}">
                    <a16:creationId xmlns:a16="http://schemas.microsoft.com/office/drawing/2014/main" id="{23CBCA43-9398-E043-A20B-00567B73DB89}"/>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9" name="Freeform 238">
                <a:extLst>
                  <a:ext uri="{FF2B5EF4-FFF2-40B4-BE49-F238E27FC236}">
                    <a16:creationId xmlns:a16="http://schemas.microsoft.com/office/drawing/2014/main" id="{06C3D6EF-A0CB-F34C-9C57-9FA040350289}"/>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0" name="Freeform 239">
                <a:extLst>
                  <a:ext uri="{FF2B5EF4-FFF2-40B4-BE49-F238E27FC236}">
                    <a16:creationId xmlns:a16="http://schemas.microsoft.com/office/drawing/2014/main" id="{66D08B47-1DCF-994C-84EE-6C7E588A1D24}"/>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241" name="Group 240">
            <a:extLst>
              <a:ext uri="{FF2B5EF4-FFF2-40B4-BE49-F238E27FC236}">
                <a16:creationId xmlns:a16="http://schemas.microsoft.com/office/drawing/2014/main" id="{23665DDF-4A56-E24C-9D9B-557EA2031298}"/>
              </a:ext>
            </a:extLst>
          </p:cNvPr>
          <p:cNvGrpSpPr/>
          <p:nvPr/>
        </p:nvGrpSpPr>
        <p:grpSpPr>
          <a:xfrm>
            <a:off x="10925982" y="4369125"/>
            <a:ext cx="228295" cy="120400"/>
            <a:chOff x="7493876" y="2774731"/>
            <a:chExt cx="1481958" cy="894622"/>
          </a:xfrm>
        </p:grpSpPr>
        <p:sp>
          <p:nvSpPr>
            <p:cNvPr id="242" name="Freeform 241">
              <a:extLst>
                <a:ext uri="{FF2B5EF4-FFF2-40B4-BE49-F238E27FC236}">
                  <a16:creationId xmlns:a16="http://schemas.microsoft.com/office/drawing/2014/main" id="{31441261-7107-C940-87CC-EC4FA053449C}"/>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243" name="Oval 242">
              <a:extLst>
                <a:ext uri="{FF2B5EF4-FFF2-40B4-BE49-F238E27FC236}">
                  <a16:creationId xmlns:a16="http://schemas.microsoft.com/office/drawing/2014/main" id="{5F5B546A-49AB-9042-B43E-5F11C688F25E}"/>
                </a:ext>
              </a:extLst>
            </p:cNvPr>
            <p:cNvSpPr/>
            <p:nvPr/>
          </p:nvSpPr>
          <p:spPr>
            <a:xfrm>
              <a:off x="7494729" y="2774731"/>
              <a:ext cx="1480163" cy="579140"/>
            </a:xfrm>
            <a:prstGeom prst="ellipse">
              <a:avLst/>
            </a:prstGeom>
            <a:solidFill>
              <a:srgbClr val="B8C2C9"/>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244" name="Group 243">
              <a:extLst>
                <a:ext uri="{FF2B5EF4-FFF2-40B4-BE49-F238E27FC236}">
                  <a16:creationId xmlns:a16="http://schemas.microsoft.com/office/drawing/2014/main" id="{E8DF2468-3557-AD4F-8E6A-2FD993E8CF5C}"/>
                </a:ext>
              </a:extLst>
            </p:cNvPr>
            <p:cNvGrpSpPr/>
            <p:nvPr/>
          </p:nvGrpSpPr>
          <p:grpSpPr>
            <a:xfrm>
              <a:off x="7713663" y="2848339"/>
              <a:ext cx="1042107" cy="425543"/>
              <a:chOff x="7786941" y="2884917"/>
              <a:chExt cx="897649" cy="353919"/>
            </a:xfrm>
          </p:grpSpPr>
          <p:sp>
            <p:nvSpPr>
              <p:cNvPr id="245" name="Freeform 244">
                <a:extLst>
                  <a:ext uri="{FF2B5EF4-FFF2-40B4-BE49-F238E27FC236}">
                    <a16:creationId xmlns:a16="http://schemas.microsoft.com/office/drawing/2014/main" id="{9E3ADAA4-12C2-404E-917C-5A2F54CCDF6B}"/>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6" name="Freeform 245">
                <a:extLst>
                  <a:ext uri="{FF2B5EF4-FFF2-40B4-BE49-F238E27FC236}">
                    <a16:creationId xmlns:a16="http://schemas.microsoft.com/office/drawing/2014/main" id="{7A728ED3-C05E-B44A-9C86-A753D22F76A6}"/>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7" name="Freeform 246">
                <a:extLst>
                  <a:ext uri="{FF2B5EF4-FFF2-40B4-BE49-F238E27FC236}">
                    <a16:creationId xmlns:a16="http://schemas.microsoft.com/office/drawing/2014/main" id="{63D4F443-59AA-0D4F-BA7D-32F6068E7994}"/>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8" name="Freeform 247">
                <a:extLst>
                  <a:ext uri="{FF2B5EF4-FFF2-40B4-BE49-F238E27FC236}">
                    <a16:creationId xmlns:a16="http://schemas.microsoft.com/office/drawing/2014/main" id="{205AEAD2-2A18-2D4A-91B3-368B52FA7C58}"/>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249" name="Group 248">
            <a:extLst>
              <a:ext uri="{FF2B5EF4-FFF2-40B4-BE49-F238E27FC236}">
                <a16:creationId xmlns:a16="http://schemas.microsoft.com/office/drawing/2014/main" id="{931C36A9-E761-0148-9032-D81ACCB48A29}"/>
              </a:ext>
            </a:extLst>
          </p:cNvPr>
          <p:cNvGrpSpPr/>
          <p:nvPr/>
        </p:nvGrpSpPr>
        <p:grpSpPr>
          <a:xfrm>
            <a:off x="7439074" y="2356613"/>
            <a:ext cx="534987" cy="407988"/>
            <a:chOff x="7432700" y="2327293"/>
            <a:chExt cx="534987" cy="407988"/>
          </a:xfrm>
        </p:grpSpPr>
        <p:pic>
          <p:nvPicPr>
            <p:cNvPr id="250" name="Picture 1017" descr="antenna_stylized">
              <a:extLst>
                <a:ext uri="{FF2B5EF4-FFF2-40B4-BE49-F238E27FC236}">
                  <a16:creationId xmlns:a16="http://schemas.microsoft.com/office/drawing/2014/main" id="{A1B3AFF0-514E-1142-A2F6-8BE3FF21744E}"/>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432700" y="2327293"/>
              <a:ext cx="530702" cy="223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1" name="Picture 1018" descr="laptop_keyboard">
              <a:extLst>
                <a:ext uri="{FF2B5EF4-FFF2-40B4-BE49-F238E27FC236}">
                  <a16:creationId xmlns:a16="http://schemas.microsoft.com/office/drawing/2014/main" id="{F72A8B16-D68A-BE43-A9DC-2099F128817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109064" flipH="1">
              <a:off x="7458407" y="2575770"/>
              <a:ext cx="437221" cy="159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2" name="Freeform 1019">
              <a:extLst>
                <a:ext uri="{FF2B5EF4-FFF2-40B4-BE49-F238E27FC236}">
                  <a16:creationId xmlns:a16="http://schemas.microsoft.com/office/drawing/2014/main" id="{8BD550C1-DB66-1D43-B0FF-2194D6CE59D3}"/>
                </a:ext>
              </a:extLst>
            </p:cNvPr>
            <p:cNvSpPr>
              <a:spLocks/>
            </p:cNvSpPr>
            <p:nvPr/>
          </p:nvSpPr>
          <p:spPr bwMode="auto">
            <a:xfrm>
              <a:off x="7603304" y="2420984"/>
              <a:ext cx="351919" cy="208167"/>
            </a:xfrm>
            <a:custGeom>
              <a:avLst/>
              <a:gdLst>
                <a:gd name="T0" fmla="*/ 775798119 w 2982"/>
                <a:gd name="T1" fmla="*/ 0 h 2442"/>
                <a:gd name="T2" fmla="*/ 0 w 2982"/>
                <a:gd name="T3" fmla="*/ 211226083 h 2442"/>
                <a:gd name="T4" fmla="*/ 2147483646 w 2982"/>
                <a:gd name="T5" fmla="*/ 263880059 h 2442"/>
                <a:gd name="T6" fmla="*/ 2147483646 w 2982"/>
                <a:gd name="T7" fmla="*/ 52653891 h 2442"/>
                <a:gd name="T8" fmla="*/ 775798119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253" name="Picture 1020" descr="screen">
              <a:extLst>
                <a:ext uri="{FF2B5EF4-FFF2-40B4-BE49-F238E27FC236}">
                  <a16:creationId xmlns:a16="http://schemas.microsoft.com/office/drawing/2014/main" id="{5B7A4293-9090-2C47-A5F9-1484B3E8E43A}"/>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620637" y="2426338"/>
              <a:ext cx="319785" cy="189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4" name="Freeform 1021">
              <a:extLst>
                <a:ext uri="{FF2B5EF4-FFF2-40B4-BE49-F238E27FC236}">
                  <a16:creationId xmlns:a16="http://schemas.microsoft.com/office/drawing/2014/main" id="{66A9E8A3-089D-144F-8C74-780D0252320C}"/>
                </a:ext>
              </a:extLst>
            </p:cNvPr>
            <p:cNvSpPr>
              <a:spLocks/>
            </p:cNvSpPr>
            <p:nvPr/>
          </p:nvSpPr>
          <p:spPr bwMode="auto">
            <a:xfrm>
              <a:off x="7667378" y="2414843"/>
              <a:ext cx="298167" cy="38736"/>
            </a:xfrm>
            <a:custGeom>
              <a:avLst/>
              <a:gdLst>
                <a:gd name="T0" fmla="*/ 193616298 w 2528"/>
                <a:gd name="T1" fmla="*/ 0 h 455"/>
                <a:gd name="T2" fmla="*/ 2147483646 w 2528"/>
                <a:gd name="T3" fmla="*/ 52445139 h 455"/>
                <a:gd name="T4" fmla="*/ 2147483646 w 2528"/>
                <a:gd name="T5" fmla="*/ 52445139 h 455"/>
                <a:gd name="T6" fmla="*/ 0 w 2528"/>
                <a:gd name="T7" fmla="*/ 52445139 h 455"/>
                <a:gd name="T8" fmla="*/ 193616298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5" name="Freeform 1022">
              <a:extLst>
                <a:ext uri="{FF2B5EF4-FFF2-40B4-BE49-F238E27FC236}">
                  <a16:creationId xmlns:a16="http://schemas.microsoft.com/office/drawing/2014/main" id="{2DEB5F56-4F04-4A4C-B2A9-7F75D7610902}"/>
                </a:ext>
              </a:extLst>
            </p:cNvPr>
            <p:cNvSpPr>
              <a:spLocks/>
            </p:cNvSpPr>
            <p:nvPr/>
          </p:nvSpPr>
          <p:spPr bwMode="auto">
            <a:xfrm>
              <a:off x="7600188" y="2414528"/>
              <a:ext cx="82770" cy="161243"/>
            </a:xfrm>
            <a:custGeom>
              <a:avLst/>
              <a:gdLst>
                <a:gd name="T0" fmla="*/ 773664160 w 702"/>
                <a:gd name="T1" fmla="*/ 0 h 1893"/>
                <a:gd name="T2" fmla="*/ 0 w 702"/>
                <a:gd name="T3" fmla="*/ 210739916 h 1893"/>
                <a:gd name="T4" fmla="*/ 193416040 w 702"/>
                <a:gd name="T5" fmla="*/ 210739916 h 1893"/>
                <a:gd name="T6" fmla="*/ 967080200 w 702"/>
                <a:gd name="T7" fmla="*/ 52529017 h 1893"/>
                <a:gd name="T8" fmla="*/ 773664160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6" name="Freeform 1023">
              <a:extLst>
                <a:ext uri="{FF2B5EF4-FFF2-40B4-BE49-F238E27FC236}">
                  <a16:creationId xmlns:a16="http://schemas.microsoft.com/office/drawing/2014/main" id="{264AB736-6181-DD49-9CF8-34CDC3C98A87}"/>
                </a:ext>
              </a:extLst>
            </p:cNvPr>
            <p:cNvSpPr>
              <a:spLocks/>
            </p:cNvSpPr>
            <p:nvPr/>
          </p:nvSpPr>
          <p:spPr bwMode="auto">
            <a:xfrm>
              <a:off x="7874205" y="2443344"/>
              <a:ext cx="89197" cy="186122"/>
            </a:xfrm>
            <a:custGeom>
              <a:avLst/>
              <a:gdLst>
                <a:gd name="T0" fmla="*/ 969024527 w 756"/>
                <a:gd name="T1" fmla="*/ 0 h 2184"/>
                <a:gd name="T2" fmla="*/ 193802074 w 756"/>
                <a:gd name="T3" fmla="*/ 263660221 h 2184"/>
                <a:gd name="T4" fmla="*/ 0 w 756"/>
                <a:gd name="T5" fmla="*/ 263660221 h 2184"/>
                <a:gd name="T6" fmla="*/ 775222454 w 756"/>
                <a:gd name="T7" fmla="*/ 52610059 h 2184"/>
                <a:gd name="T8" fmla="*/ 96902452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7" name="Freeform 1024">
              <a:extLst>
                <a:ext uri="{FF2B5EF4-FFF2-40B4-BE49-F238E27FC236}">
                  <a16:creationId xmlns:a16="http://schemas.microsoft.com/office/drawing/2014/main" id="{B30F467B-7CAE-E14D-A3A5-8BE8EC571FCC}"/>
                </a:ext>
              </a:extLst>
            </p:cNvPr>
            <p:cNvSpPr>
              <a:spLocks/>
            </p:cNvSpPr>
            <p:nvPr/>
          </p:nvSpPr>
          <p:spPr bwMode="auto">
            <a:xfrm>
              <a:off x="7599214" y="2567582"/>
              <a:ext cx="327185" cy="62828"/>
            </a:xfrm>
            <a:custGeom>
              <a:avLst/>
              <a:gdLst>
                <a:gd name="T0" fmla="*/ 193829444 w 2773"/>
                <a:gd name="T1" fmla="*/ 0 h 738"/>
                <a:gd name="T2" fmla="*/ 0 w 2773"/>
                <a:gd name="T3" fmla="*/ 52443587 h 738"/>
                <a:gd name="T4" fmla="*/ 2147483646 w 2773"/>
                <a:gd name="T5" fmla="*/ 104894411 h 738"/>
                <a:gd name="T6" fmla="*/ 2147483646 w 2773"/>
                <a:gd name="T7" fmla="*/ 52443587 h 738"/>
                <a:gd name="T8" fmla="*/ 193829444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8" name="Freeform 1025">
              <a:extLst>
                <a:ext uri="{FF2B5EF4-FFF2-40B4-BE49-F238E27FC236}">
                  <a16:creationId xmlns:a16="http://schemas.microsoft.com/office/drawing/2014/main" id="{714DEECF-C2B9-3646-8D8C-520B14AFF2A3}"/>
                </a:ext>
              </a:extLst>
            </p:cNvPr>
            <p:cNvSpPr>
              <a:spLocks/>
            </p:cNvSpPr>
            <p:nvPr/>
          </p:nvSpPr>
          <p:spPr bwMode="auto">
            <a:xfrm>
              <a:off x="7884138" y="2444918"/>
              <a:ext cx="83549" cy="186909"/>
            </a:xfrm>
            <a:custGeom>
              <a:avLst/>
              <a:gdLst>
                <a:gd name="T0" fmla="*/ 2147483646 w 637"/>
                <a:gd name="T1" fmla="*/ 0 h 1659"/>
                <a:gd name="T2" fmla="*/ 2147483646 w 637"/>
                <a:gd name="T3" fmla="*/ 0 h 1659"/>
                <a:gd name="T4" fmla="*/ 295581541 w 637"/>
                <a:gd name="T5" fmla="*/ 2147483646 h 1659"/>
                <a:gd name="T6" fmla="*/ 0 w 637"/>
                <a:gd name="T7" fmla="*/ 2147483646 h 1659"/>
                <a:gd name="T8" fmla="*/ 2147483646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9" name="Freeform 1026">
              <a:extLst>
                <a:ext uri="{FF2B5EF4-FFF2-40B4-BE49-F238E27FC236}">
                  <a16:creationId xmlns:a16="http://schemas.microsoft.com/office/drawing/2014/main" id="{434760BE-7A82-7348-8C26-8BB88B73F057}"/>
                </a:ext>
              </a:extLst>
            </p:cNvPr>
            <p:cNvSpPr>
              <a:spLocks/>
            </p:cNvSpPr>
            <p:nvPr/>
          </p:nvSpPr>
          <p:spPr bwMode="auto">
            <a:xfrm>
              <a:off x="7599603" y="2575928"/>
              <a:ext cx="290961" cy="62041"/>
            </a:xfrm>
            <a:custGeom>
              <a:avLst/>
              <a:gdLst>
                <a:gd name="T0" fmla="*/ 0 w 2216"/>
                <a:gd name="T1" fmla="*/ 0 h 550"/>
                <a:gd name="T2" fmla="*/ 296523134 w 2216"/>
                <a:gd name="T3" fmla="*/ 324379338 h 550"/>
                <a:gd name="T4" fmla="*/ 2147483646 w 2216"/>
                <a:gd name="T5" fmla="*/ 2147483646 h 550"/>
                <a:gd name="T6" fmla="*/ 2147483646 w 2216"/>
                <a:gd name="T7" fmla="*/ 2147483646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260" name="Group 1027">
              <a:extLst>
                <a:ext uri="{FF2B5EF4-FFF2-40B4-BE49-F238E27FC236}">
                  <a16:creationId xmlns:a16="http://schemas.microsoft.com/office/drawing/2014/main" id="{A3D737A2-33B2-B843-993D-3954163D2F8B}"/>
                </a:ext>
              </a:extLst>
            </p:cNvPr>
            <p:cNvGrpSpPr>
              <a:grpSpLocks/>
            </p:cNvGrpSpPr>
            <p:nvPr/>
          </p:nvGrpSpPr>
          <p:grpSpPr bwMode="auto">
            <a:xfrm>
              <a:off x="7594735" y="2642220"/>
              <a:ext cx="98740" cy="36846"/>
              <a:chOff x="1740" y="2642"/>
              <a:chExt cx="752" cy="327"/>
            </a:xfrm>
          </p:grpSpPr>
          <p:sp>
            <p:nvSpPr>
              <p:cNvPr id="267" name="Freeform 1028">
                <a:extLst>
                  <a:ext uri="{FF2B5EF4-FFF2-40B4-BE49-F238E27FC236}">
                    <a16:creationId xmlns:a16="http://schemas.microsoft.com/office/drawing/2014/main" id="{2B8D95DD-AA07-CA46-8938-5982463E0F58}"/>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8" name="Freeform 1029">
                <a:extLst>
                  <a:ext uri="{FF2B5EF4-FFF2-40B4-BE49-F238E27FC236}">
                    <a16:creationId xmlns:a16="http://schemas.microsoft.com/office/drawing/2014/main" id="{F36872DC-490B-E041-B789-63AE7E7ACD2E}"/>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9" name="Freeform 1030">
                <a:extLst>
                  <a:ext uri="{FF2B5EF4-FFF2-40B4-BE49-F238E27FC236}">
                    <a16:creationId xmlns:a16="http://schemas.microsoft.com/office/drawing/2014/main" id="{97C01B49-8BEB-1A42-A62D-556A20AEDCF4}"/>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0" name="Freeform 1031">
                <a:extLst>
                  <a:ext uri="{FF2B5EF4-FFF2-40B4-BE49-F238E27FC236}">
                    <a16:creationId xmlns:a16="http://schemas.microsoft.com/office/drawing/2014/main" id="{FDC4BA15-39D3-CD4E-97DA-6107F8C4DFF2}"/>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1" name="Freeform 1032">
                <a:extLst>
                  <a:ext uri="{FF2B5EF4-FFF2-40B4-BE49-F238E27FC236}">
                    <a16:creationId xmlns:a16="http://schemas.microsoft.com/office/drawing/2014/main" id="{B4ED9D93-7953-574C-B8DB-E31647E53850}"/>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2" name="Freeform 1033">
                <a:extLst>
                  <a:ext uri="{FF2B5EF4-FFF2-40B4-BE49-F238E27FC236}">
                    <a16:creationId xmlns:a16="http://schemas.microsoft.com/office/drawing/2014/main" id="{9040F4DE-59D9-0446-9953-D7CF4E6052CB}"/>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261" name="Freeform 1034">
              <a:extLst>
                <a:ext uri="{FF2B5EF4-FFF2-40B4-BE49-F238E27FC236}">
                  <a16:creationId xmlns:a16="http://schemas.microsoft.com/office/drawing/2014/main" id="{2C7F706E-3A83-E04B-96B6-0DFA0DD19559}"/>
                </a:ext>
              </a:extLst>
            </p:cNvPr>
            <p:cNvSpPr>
              <a:spLocks/>
            </p:cNvSpPr>
            <p:nvPr/>
          </p:nvSpPr>
          <p:spPr bwMode="auto">
            <a:xfrm>
              <a:off x="7763780" y="2647731"/>
              <a:ext cx="119578" cy="80936"/>
            </a:xfrm>
            <a:custGeom>
              <a:avLst/>
              <a:gdLst>
                <a:gd name="T0" fmla="*/ 213221464 w 990"/>
                <a:gd name="T1" fmla="*/ 1090686587 h 792"/>
                <a:gd name="T2" fmla="*/ 1915477586 w 990"/>
                <a:gd name="T3" fmla="*/ 0 h 792"/>
                <a:gd name="T4" fmla="*/ 1915477586 w 990"/>
                <a:gd name="T5" fmla="*/ 108859840 h 792"/>
                <a:gd name="T6" fmla="*/ 0 w 990"/>
                <a:gd name="T7" fmla="*/ 1090686587 h 792"/>
                <a:gd name="T8" fmla="*/ 213221464 w 990"/>
                <a:gd name="T9" fmla="*/ 109068658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2" name="Freeform 1035">
              <a:extLst>
                <a:ext uri="{FF2B5EF4-FFF2-40B4-BE49-F238E27FC236}">
                  <a16:creationId xmlns:a16="http://schemas.microsoft.com/office/drawing/2014/main" id="{60E14294-2508-FB4A-AE0F-000AF5BCFC85}"/>
                </a:ext>
              </a:extLst>
            </p:cNvPr>
            <p:cNvSpPr>
              <a:spLocks/>
            </p:cNvSpPr>
            <p:nvPr/>
          </p:nvSpPr>
          <p:spPr bwMode="auto">
            <a:xfrm>
              <a:off x="7458602" y="2654187"/>
              <a:ext cx="305957" cy="73850"/>
            </a:xfrm>
            <a:custGeom>
              <a:avLst/>
              <a:gdLst>
                <a:gd name="T0" fmla="*/ 213486572 w 2532"/>
                <a:gd name="T1" fmla="*/ 0 h 723"/>
                <a:gd name="T2" fmla="*/ 213486572 w 2532"/>
                <a:gd name="T3" fmla="*/ 0 h 723"/>
                <a:gd name="T4" fmla="*/ 2147483646 w 2532"/>
                <a:gd name="T5" fmla="*/ 979380008 h 723"/>
                <a:gd name="T6" fmla="*/ 2147483646 w 2532"/>
                <a:gd name="T7" fmla="*/ 1088085165 h 723"/>
                <a:gd name="T8" fmla="*/ 0 w 2532"/>
                <a:gd name="T9" fmla="*/ 108705259 h 723"/>
                <a:gd name="T10" fmla="*/ 213486572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3" name="Freeform 1036">
              <a:extLst>
                <a:ext uri="{FF2B5EF4-FFF2-40B4-BE49-F238E27FC236}">
                  <a16:creationId xmlns:a16="http://schemas.microsoft.com/office/drawing/2014/main" id="{6816A6AE-0883-4D48-8DF3-05A4914E713B}"/>
                </a:ext>
              </a:extLst>
            </p:cNvPr>
            <p:cNvSpPr>
              <a:spLocks/>
            </p:cNvSpPr>
            <p:nvPr/>
          </p:nvSpPr>
          <p:spPr bwMode="auto">
            <a:xfrm>
              <a:off x="7458797" y="2640645"/>
              <a:ext cx="3311" cy="14959"/>
            </a:xfrm>
            <a:custGeom>
              <a:avLst/>
              <a:gdLst>
                <a:gd name="T0" fmla="*/ 262278191 w 26"/>
                <a:gd name="T1" fmla="*/ 107489981 h 147"/>
                <a:gd name="T2" fmla="*/ 262278191 w 26"/>
                <a:gd name="T3" fmla="*/ 214969480 h 147"/>
                <a:gd name="T4" fmla="*/ 0 w 26"/>
                <a:gd name="T5" fmla="*/ 214969480 h 147"/>
                <a:gd name="T6" fmla="*/ 262278191 w 26"/>
                <a:gd name="T7" fmla="*/ 0 h 147"/>
                <a:gd name="T8" fmla="*/ 262278191 w 26"/>
                <a:gd name="T9" fmla="*/ 10748998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4" name="Freeform 1037">
              <a:extLst>
                <a:ext uri="{FF2B5EF4-FFF2-40B4-BE49-F238E27FC236}">
                  <a16:creationId xmlns:a16="http://schemas.microsoft.com/office/drawing/2014/main" id="{0C4F2B5B-D9EF-F242-A282-CB6CB4D90EE9}"/>
                </a:ext>
              </a:extLst>
            </p:cNvPr>
            <p:cNvSpPr>
              <a:spLocks/>
            </p:cNvSpPr>
            <p:nvPr/>
          </p:nvSpPr>
          <p:spPr bwMode="auto">
            <a:xfrm>
              <a:off x="7458992" y="2579707"/>
              <a:ext cx="142170" cy="61883"/>
            </a:xfrm>
            <a:custGeom>
              <a:avLst/>
              <a:gdLst>
                <a:gd name="T0" fmla="*/ 2136125890 w 1176"/>
                <a:gd name="T1" fmla="*/ 0 h 606"/>
                <a:gd name="T2" fmla="*/ 0 w 1176"/>
                <a:gd name="T3" fmla="*/ 870000945 h 606"/>
                <a:gd name="T4" fmla="*/ 213789467 w 1176"/>
                <a:gd name="T5" fmla="*/ 870000945 h 606"/>
                <a:gd name="T6" fmla="*/ 2136125890 w 1176"/>
                <a:gd name="T7" fmla="*/ 108617123 h 606"/>
                <a:gd name="T8" fmla="*/ 2136125890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5" name="Freeform 1038">
              <a:extLst>
                <a:ext uri="{FF2B5EF4-FFF2-40B4-BE49-F238E27FC236}">
                  <a16:creationId xmlns:a16="http://schemas.microsoft.com/office/drawing/2014/main" id="{CA94116C-A643-F041-BE08-F16F1FF3EF9E}"/>
                </a:ext>
              </a:extLst>
            </p:cNvPr>
            <p:cNvSpPr>
              <a:spLocks/>
            </p:cNvSpPr>
            <p:nvPr/>
          </p:nvSpPr>
          <p:spPr bwMode="auto">
            <a:xfrm>
              <a:off x="7468535" y="2643795"/>
              <a:ext cx="290182" cy="71016"/>
            </a:xfrm>
            <a:custGeom>
              <a:avLst/>
              <a:gdLst>
                <a:gd name="T0" fmla="*/ 173112702 w 2532"/>
                <a:gd name="T1" fmla="*/ 0 h 723"/>
                <a:gd name="T2" fmla="*/ 173112702 w 2532"/>
                <a:gd name="T3" fmla="*/ 0 h 723"/>
                <a:gd name="T4" fmla="*/ 2069773885 w 2532"/>
                <a:gd name="T5" fmla="*/ 558173482 h 723"/>
                <a:gd name="T6" fmla="*/ 2069773885 w 2532"/>
                <a:gd name="T7" fmla="*/ 558173482 h 723"/>
                <a:gd name="T8" fmla="*/ 0 w 2532"/>
                <a:gd name="T9" fmla="*/ 92871346 h 723"/>
                <a:gd name="T10" fmla="*/ 173112702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6" name="Freeform 1039">
              <a:extLst>
                <a:ext uri="{FF2B5EF4-FFF2-40B4-BE49-F238E27FC236}">
                  <a16:creationId xmlns:a16="http://schemas.microsoft.com/office/drawing/2014/main" id="{EBBEB869-CEFF-3B4D-8790-DF10B6E9EDC0}"/>
                </a:ext>
              </a:extLst>
            </p:cNvPr>
            <p:cNvSpPr>
              <a:spLocks/>
            </p:cNvSpPr>
            <p:nvPr/>
          </p:nvSpPr>
          <p:spPr bwMode="auto">
            <a:xfrm flipV="1">
              <a:off x="7758327" y="2638756"/>
              <a:ext cx="118410" cy="73535"/>
            </a:xfrm>
            <a:custGeom>
              <a:avLst/>
              <a:gdLst>
                <a:gd name="T0" fmla="*/ 0 w 2532"/>
                <a:gd name="T1" fmla="*/ 0 h 723"/>
                <a:gd name="T2" fmla="*/ 0 w 2532"/>
                <a:gd name="T3" fmla="*/ 0 h 723"/>
                <a:gd name="T4" fmla="*/ 0 w 2532"/>
                <a:gd name="T5" fmla="*/ 962694895 h 723"/>
                <a:gd name="T6" fmla="*/ 0 w 2532"/>
                <a:gd name="T7" fmla="*/ 962694895 h 723"/>
                <a:gd name="T8" fmla="*/ 0 w 2532"/>
                <a:gd name="T9" fmla="*/ 107314314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273" name="Group 272">
            <a:extLst>
              <a:ext uri="{FF2B5EF4-FFF2-40B4-BE49-F238E27FC236}">
                <a16:creationId xmlns:a16="http://schemas.microsoft.com/office/drawing/2014/main" id="{7BE84195-0460-B24A-9BFA-64009B70F0D4}"/>
              </a:ext>
            </a:extLst>
          </p:cNvPr>
          <p:cNvGrpSpPr/>
          <p:nvPr/>
        </p:nvGrpSpPr>
        <p:grpSpPr>
          <a:xfrm>
            <a:off x="8637781" y="2319727"/>
            <a:ext cx="530702" cy="478009"/>
            <a:chOff x="8631407" y="2290407"/>
            <a:chExt cx="530702" cy="478009"/>
          </a:xfrm>
        </p:grpSpPr>
        <p:pic>
          <p:nvPicPr>
            <p:cNvPr id="274" name="Picture 568" descr="light2.png">
              <a:extLst>
                <a:ext uri="{FF2B5EF4-FFF2-40B4-BE49-F238E27FC236}">
                  <a16:creationId xmlns:a16="http://schemas.microsoft.com/office/drawing/2014/main" id="{9C2ABCA4-2AB6-604A-BAF1-3DCCB40F3CF6}"/>
                </a:ext>
              </a:extLst>
            </p:cNvPr>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flipH="1">
              <a:off x="8825293" y="2362969"/>
              <a:ext cx="92772" cy="4054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5" name="Picture 1017" descr="antenna_stylized">
              <a:extLst>
                <a:ext uri="{FF2B5EF4-FFF2-40B4-BE49-F238E27FC236}">
                  <a16:creationId xmlns:a16="http://schemas.microsoft.com/office/drawing/2014/main" id="{650AA1D1-0ECD-3E4A-81DB-CC97A96B57C7}"/>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631407" y="2290407"/>
              <a:ext cx="530702" cy="223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76" name="Group 275">
            <a:extLst>
              <a:ext uri="{FF2B5EF4-FFF2-40B4-BE49-F238E27FC236}">
                <a16:creationId xmlns:a16="http://schemas.microsoft.com/office/drawing/2014/main" id="{EFF79B51-BA03-584F-A0CE-2E5C3CDBD9C8}"/>
              </a:ext>
            </a:extLst>
          </p:cNvPr>
          <p:cNvGrpSpPr/>
          <p:nvPr/>
        </p:nvGrpSpPr>
        <p:grpSpPr>
          <a:xfrm>
            <a:off x="8499539" y="2059124"/>
            <a:ext cx="849312" cy="226109"/>
            <a:chOff x="8493165" y="2029804"/>
            <a:chExt cx="849312" cy="226109"/>
          </a:xfrm>
        </p:grpSpPr>
        <p:pic>
          <p:nvPicPr>
            <p:cNvPr id="277" name="Picture 603" descr="car_icon_small">
              <a:extLst>
                <a:ext uri="{FF2B5EF4-FFF2-40B4-BE49-F238E27FC236}">
                  <a16:creationId xmlns:a16="http://schemas.microsoft.com/office/drawing/2014/main" id="{A16178BF-CE10-DF42-8C1F-E2AAFB94BBE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493165" y="2087638"/>
              <a:ext cx="849312"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8" name="Picture 1017" descr="antenna_stylized">
              <a:extLst>
                <a:ext uri="{FF2B5EF4-FFF2-40B4-BE49-F238E27FC236}">
                  <a16:creationId xmlns:a16="http://schemas.microsoft.com/office/drawing/2014/main" id="{BF73CD36-5E1A-D143-A3EA-8721982417DE}"/>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704645" y="2029804"/>
              <a:ext cx="530702" cy="223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79" name="Group 278">
            <a:extLst>
              <a:ext uri="{FF2B5EF4-FFF2-40B4-BE49-F238E27FC236}">
                <a16:creationId xmlns:a16="http://schemas.microsoft.com/office/drawing/2014/main" id="{053CF7AA-EEE7-E849-8975-45A554C35F5B}"/>
              </a:ext>
            </a:extLst>
          </p:cNvPr>
          <p:cNvGrpSpPr/>
          <p:nvPr/>
        </p:nvGrpSpPr>
        <p:grpSpPr>
          <a:xfrm>
            <a:off x="7493518" y="3325424"/>
            <a:ext cx="857739" cy="583764"/>
            <a:chOff x="7487144" y="3296104"/>
            <a:chExt cx="857739" cy="583764"/>
          </a:xfrm>
        </p:grpSpPr>
        <p:grpSp>
          <p:nvGrpSpPr>
            <p:cNvPr id="280" name="Group 279">
              <a:extLst>
                <a:ext uri="{FF2B5EF4-FFF2-40B4-BE49-F238E27FC236}">
                  <a16:creationId xmlns:a16="http://schemas.microsoft.com/office/drawing/2014/main" id="{90508AE9-865D-844C-B2E1-CAED9E70CF88}"/>
                </a:ext>
              </a:extLst>
            </p:cNvPr>
            <p:cNvGrpSpPr/>
            <p:nvPr/>
          </p:nvGrpSpPr>
          <p:grpSpPr>
            <a:xfrm>
              <a:off x="7487144" y="3389820"/>
              <a:ext cx="350807" cy="305517"/>
              <a:chOff x="7487144" y="3389820"/>
              <a:chExt cx="350807" cy="305517"/>
            </a:xfrm>
          </p:grpSpPr>
          <p:pic>
            <p:nvPicPr>
              <p:cNvPr id="287" name="Picture 1115" descr="antenna_stylized">
                <a:extLst>
                  <a:ext uri="{FF2B5EF4-FFF2-40B4-BE49-F238E27FC236}">
                    <a16:creationId xmlns:a16="http://schemas.microsoft.com/office/drawing/2014/main" id="{AD910864-C9F4-C94B-9B97-60E50CF30ACE}"/>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487144" y="3389820"/>
                <a:ext cx="347997" cy="167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8" name="Picture 1116" descr="laptop_keyboard">
                <a:extLst>
                  <a:ext uri="{FF2B5EF4-FFF2-40B4-BE49-F238E27FC236}">
                    <a16:creationId xmlns:a16="http://schemas.microsoft.com/office/drawing/2014/main" id="{89C482D5-7199-3040-A39E-C983C7E76CD5}"/>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rot="109064" flipH="1">
                <a:off x="7504001" y="3575889"/>
                <a:ext cx="286699" cy="119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9" name="Freeform 1117">
                <a:extLst>
                  <a:ext uri="{FF2B5EF4-FFF2-40B4-BE49-F238E27FC236}">
                    <a16:creationId xmlns:a16="http://schemas.microsoft.com/office/drawing/2014/main" id="{0D17FA05-6DB9-CE4E-8353-3DB3EF64CEF2}"/>
                  </a:ext>
                </a:extLst>
              </p:cNvPr>
              <p:cNvSpPr>
                <a:spLocks/>
              </p:cNvSpPr>
              <p:nvPr/>
            </p:nvSpPr>
            <p:spPr bwMode="auto">
              <a:xfrm>
                <a:off x="7599014" y="3459979"/>
                <a:ext cx="230764" cy="155883"/>
              </a:xfrm>
              <a:custGeom>
                <a:avLst/>
                <a:gdLst>
                  <a:gd name="T0" fmla="*/ 143665061 w 2982"/>
                  <a:gd name="T1" fmla="*/ 0 h 2442"/>
                  <a:gd name="T2" fmla="*/ 0 w 2982"/>
                  <a:gd name="T3" fmla="*/ 66329557 h 2442"/>
                  <a:gd name="T4" fmla="*/ 573719931 w 2982"/>
                  <a:gd name="T5" fmla="*/ 82975142 h 2442"/>
                  <a:gd name="T6" fmla="*/ 717384993 w 2982"/>
                  <a:gd name="T7" fmla="*/ 16645585 h 2442"/>
                  <a:gd name="T8" fmla="*/ 14366506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290" name="Picture 1118" descr="screen">
                <a:extLst>
                  <a:ext uri="{FF2B5EF4-FFF2-40B4-BE49-F238E27FC236}">
                    <a16:creationId xmlns:a16="http://schemas.microsoft.com/office/drawing/2014/main" id="{4A4B2A13-447B-ED4B-A13F-5489BEAC9BE3}"/>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10380" y="3463988"/>
                <a:ext cx="209692" cy="141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1" name="Freeform 1119">
                <a:extLst>
                  <a:ext uri="{FF2B5EF4-FFF2-40B4-BE49-F238E27FC236}">
                    <a16:creationId xmlns:a16="http://schemas.microsoft.com/office/drawing/2014/main" id="{02BC84AC-7149-BD45-BC93-E0DD4ADF91EE}"/>
                  </a:ext>
                </a:extLst>
              </p:cNvPr>
              <p:cNvSpPr>
                <a:spLocks/>
              </p:cNvSpPr>
              <p:nvPr/>
            </p:nvSpPr>
            <p:spPr bwMode="auto">
              <a:xfrm>
                <a:off x="7641029" y="3455381"/>
                <a:ext cx="195517" cy="29007"/>
              </a:xfrm>
              <a:custGeom>
                <a:avLst/>
                <a:gdLst>
                  <a:gd name="T0" fmla="*/ 35620212 w 2528"/>
                  <a:gd name="T1" fmla="*/ 0 h 455"/>
                  <a:gd name="T2" fmla="*/ 608343257 w 2528"/>
                  <a:gd name="T3" fmla="*/ 16582250 h 455"/>
                  <a:gd name="T4" fmla="*/ 572256449 w 2528"/>
                  <a:gd name="T5" fmla="*/ 16582250 h 455"/>
                  <a:gd name="T6" fmla="*/ 0 w 2528"/>
                  <a:gd name="T7" fmla="*/ 16582250 h 455"/>
                  <a:gd name="T8" fmla="*/ 35620212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2" name="Freeform 1120">
                <a:extLst>
                  <a:ext uri="{FF2B5EF4-FFF2-40B4-BE49-F238E27FC236}">
                    <a16:creationId xmlns:a16="http://schemas.microsoft.com/office/drawing/2014/main" id="{43377E2E-A43C-E048-A432-F337E7B5EE63}"/>
                  </a:ext>
                </a:extLst>
              </p:cNvPr>
              <p:cNvSpPr>
                <a:spLocks/>
              </p:cNvSpPr>
              <p:nvPr/>
            </p:nvSpPr>
            <p:spPr bwMode="auto">
              <a:xfrm>
                <a:off x="7596971" y="3455145"/>
                <a:ext cx="54275" cy="120745"/>
              </a:xfrm>
              <a:custGeom>
                <a:avLst/>
                <a:gdLst>
                  <a:gd name="T0" fmla="*/ 142804406 w 702"/>
                  <a:gd name="T1" fmla="*/ 0 h 1893"/>
                  <a:gd name="T2" fmla="*/ 0 w 702"/>
                  <a:gd name="T3" fmla="*/ 66174575 h 1893"/>
                  <a:gd name="T4" fmla="*/ 35584530 w 702"/>
                  <a:gd name="T5" fmla="*/ 66174575 h 1893"/>
                  <a:gd name="T6" fmla="*/ 178855222 w 702"/>
                  <a:gd name="T7" fmla="*/ 16607700 h 1893"/>
                  <a:gd name="T8" fmla="*/ 142804406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3" name="Freeform 1121">
                <a:extLst>
                  <a:ext uri="{FF2B5EF4-FFF2-40B4-BE49-F238E27FC236}">
                    <a16:creationId xmlns:a16="http://schemas.microsoft.com/office/drawing/2014/main" id="{268349DA-55F4-ED45-92D9-0389907B3CA7}"/>
                  </a:ext>
                </a:extLst>
              </p:cNvPr>
              <p:cNvSpPr>
                <a:spLocks/>
              </p:cNvSpPr>
              <p:nvPr/>
            </p:nvSpPr>
            <p:spPr bwMode="auto">
              <a:xfrm>
                <a:off x="7776652" y="3476723"/>
                <a:ext cx="58489" cy="139375"/>
              </a:xfrm>
              <a:custGeom>
                <a:avLst/>
                <a:gdLst>
                  <a:gd name="T0" fmla="*/ 179213623 w 756"/>
                  <a:gd name="T1" fmla="*/ 0 h 2184"/>
                  <a:gd name="T2" fmla="*/ 35656008 w 756"/>
                  <a:gd name="T3" fmla="*/ 82904513 h 2184"/>
                  <a:gd name="T4" fmla="*/ 0 w 756"/>
                  <a:gd name="T5" fmla="*/ 82904513 h 2184"/>
                  <a:gd name="T6" fmla="*/ 143090785 w 756"/>
                  <a:gd name="T7" fmla="*/ 16632211 h 2184"/>
                  <a:gd name="T8" fmla="*/ 179213623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4" name="Freeform 1122">
                <a:extLst>
                  <a:ext uri="{FF2B5EF4-FFF2-40B4-BE49-F238E27FC236}">
                    <a16:creationId xmlns:a16="http://schemas.microsoft.com/office/drawing/2014/main" id="{EB4B31C8-34A6-6D47-B6E1-260958CFBD6F}"/>
                  </a:ext>
                </a:extLst>
              </p:cNvPr>
              <p:cNvSpPr>
                <a:spLocks/>
              </p:cNvSpPr>
              <p:nvPr/>
            </p:nvSpPr>
            <p:spPr bwMode="auto">
              <a:xfrm>
                <a:off x="7596332" y="3569758"/>
                <a:ext cx="214545" cy="47048"/>
              </a:xfrm>
              <a:custGeom>
                <a:avLst/>
                <a:gdLst>
                  <a:gd name="T0" fmla="*/ 35658648 w 2773"/>
                  <a:gd name="T1" fmla="*/ 0 h 738"/>
                  <a:gd name="T2" fmla="*/ 0 w 2773"/>
                  <a:gd name="T3" fmla="*/ 16581742 h 738"/>
                  <a:gd name="T4" fmla="*/ 573357470 w 2773"/>
                  <a:gd name="T5" fmla="*/ 33163485 h 738"/>
                  <a:gd name="T6" fmla="*/ 573357470 w 2773"/>
                  <a:gd name="T7" fmla="*/ 16581742 h 738"/>
                  <a:gd name="T8" fmla="*/ 35658648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5" name="Freeform 1123">
                <a:extLst>
                  <a:ext uri="{FF2B5EF4-FFF2-40B4-BE49-F238E27FC236}">
                    <a16:creationId xmlns:a16="http://schemas.microsoft.com/office/drawing/2014/main" id="{91DE791A-C87B-7849-8B6A-CB3B398F112D}"/>
                  </a:ext>
                </a:extLst>
              </p:cNvPr>
              <p:cNvSpPr>
                <a:spLocks/>
              </p:cNvSpPr>
              <p:nvPr/>
            </p:nvSpPr>
            <p:spPr bwMode="auto">
              <a:xfrm>
                <a:off x="7783165" y="3477902"/>
                <a:ext cx="54786" cy="139965"/>
              </a:xfrm>
              <a:custGeom>
                <a:avLst/>
                <a:gdLst>
                  <a:gd name="T0" fmla="*/ 656550006 w 637"/>
                  <a:gd name="T1" fmla="*/ 0 h 1659"/>
                  <a:gd name="T2" fmla="*/ 656550006 w 637"/>
                  <a:gd name="T3" fmla="*/ 0 h 1659"/>
                  <a:gd name="T4" fmla="*/ 54716163 w 637"/>
                  <a:gd name="T5" fmla="*/ 2147483646 h 1659"/>
                  <a:gd name="T6" fmla="*/ 0 w 637"/>
                  <a:gd name="T7" fmla="*/ 2147483646 h 1659"/>
                  <a:gd name="T8" fmla="*/ 656550006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6" name="Freeform 1124">
                <a:extLst>
                  <a:ext uri="{FF2B5EF4-FFF2-40B4-BE49-F238E27FC236}">
                    <a16:creationId xmlns:a16="http://schemas.microsoft.com/office/drawing/2014/main" id="{A02AA6E2-5FD6-D14F-9923-83771333B1DB}"/>
                  </a:ext>
                </a:extLst>
              </p:cNvPr>
              <p:cNvSpPr>
                <a:spLocks/>
              </p:cNvSpPr>
              <p:nvPr/>
            </p:nvSpPr>
            <p:spPr bwMode="auto">
              <a:xfrm>
                <a:off x="7596588" y="3576007"/>
                <a:ext cx="190792" cy="46458"/>
              </a:xfrm>
              <a:custGeom>
                <a:avLst/>
                <a:gdLst>
                  <a:gd name="T0" fmla="*/ 0 w 2216"/>
                  <a:gd name="T1" fmla="*/ 0 h 550"/>
                  <a:gd name="T2" fmla="*/ 54884212 w 2216"/>
                  <a:gd name="T3" fmla="*/ 101852492 h 550"/>
                  <a:gd name="T4" fmla="*/ 2147483646 w 2216"/>
                  <a:gd name="T5" fmla="*/ 1017940055 h 550"/>
                  <a:gd name="T6" fmla="*/ 2147483646 w 2216"/>
                  <a:gd name="T7" fmla="*/ 865464562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297" name="Group 1125">
                <a:extLst>
                  <a:ext uri="{FF2B5EF4-FFF2-40B4-BE49-F238E27FC236}">
                    <a16:creationId xmlns:a16="http://schemas.microsoft.com/office/drawing/2014/main" id="{7117A071-F66A-A547-B2A3-FDEC23474639}"/>
                  </a:ext>
                </a:extLst>
              </p:cNvPr>
              <p:cNvGrpSpPr>
                <a:grpSpLocks/>
              </p:cNvGrpSpPr>
              <p:nvPr/>
            </p:nvGrpSpPr>
            <p:grpSpPr bwMode="auto">
              <a:xfrm>
                <a:off x="7593395" y="3625649"/>
                <a:ext cx="64747" cy="27592"/>
                <a:chOff x="1740" y="2642"/>
                <a:chExt cx="752" cy="327"/>
              </a:xfrm>
            </p:grpSpPr>
            <p:sp>
              <p:nvSpPr>
                <p:cNvPr id="304" name="Freeform 1126">
                  <a:extLst>
                    <a:ext uri="{FF2B5EF4-FFF2-40B4-BE49-F238E27FC236}">
                      <a16:creationId xmlns:a16="http://schemas.microsoft.com/office/drawing/2014/main" id="{C6A05ABF-09D5-204F-A863-798CDA488ABE}"/>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5" name="Freeform 1127">
                  <a:extLst>
                    <a:ext uri="{FF2B5EF4-FFF2-40B4-BE49-F238E27FC236}">
                      <a16:creationId xmlns:a16="http://schemas.microsoft.com/office/drawing/2014/main" id="{5CAC6B94-A95D-C842-8436-C6DF872191F5}"/>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6" name="Freeform 1128">
                  <a:extLst>
                    <a:ext uri="{FF2B5EF4-FFF2-40B4-BE49-F238E27FC236}">
                      <a16:creationId xmlns:a16="http://schemas.microsoft.com/office/drawing/2014/main" id="{A944E62C-7CE5-5840-927D-ABB2F8B5C22E}"/>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7" name="Freeform 1129">
                  <a:extLst>
                    <a:ext uri="{FF2B5EF4-FFF2-40B4-BE49-F238E27FC236}">
                      <a16:creationId xmlns:a16="http://schemas.microsoft.com/office/drawing/2014/main" id="{5E333F33-6B42-F449-BD09-5F8DBBA551CF}"/>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8" name="Freeform 1130">
                  <a:extLst>
                    <a:ext uri="{FF2B5EF4-FFF2-40B4-BE49-F238E27FC236}">
                      <a16:creationId xmlns:a16="http://schemas.microsoft.com/office/drawing/2014/main" id="{A3DB0786-C2BD-4E43-9012-01938AED5F19}"/>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9" name="Freeform 1131">
                  <a:extLst>
                    <a:ext uri="{FF2B5EF4-FFF2-40B4-BE49-F238E27FC236}">
                      <a16:creationId xmlns:a16="http://schemas.microsoft.com/office/drawing/2014/main" id="{36DD7204-13F9-8C4B-ADCB-9CEF387EE715}"/>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298" name="Freeform 1132">
                <a:extLst>
                  <a:ext uri="{FF2B5EF4-FFF2-40B4-BE49-F238E27FC236}">
                    <a16:creationId xmlns:a16="http://schemas.microsoft.com/office/drawing/2014/main" id="{8DD637FC-2617-F14C-8226-2FC83A2DC1C3}"/>
                  </a:ext>
                </a:extLst>
              </p:cNvPr>
              <p:cNvSpPr>
                <a:spLocks/>
              </p:cNvSpPr>
              <p:nvPr/>
            </p:nvSpPr>
            <p:spPr bwMode="auto">
              <a:xfrm>
                <a:off x="7704243" y="3629776"/>
                <a:ext cx="78411" cy="60608"/>
              </a:xfrm>
              <a:custGeom>
                <a:avLst/>
                <a:gdLst>
                  <a:gd name="T0" fmla="*/ 39250883 w 990"/>
                  <a:gd name="T1" fmla="*/ 342828616 h 792"/>
                  <a:gd name="T2" fmla="*/ 354255671 w 990"/>
                  <a:gd name="T3" fmla="*/ 0 h 792"/>
                  <a:gd name="T4" fmla="*/ 354255671 w 990"/>
                  <a:gd name="T5" fmla="*/ 34504242 h 792"/>
                  <a:gd name="T6" fmla="*/ 0 w 990"/>
                  <a:gd name="T7" fmla="*/ 342828616 h 792"/>
                  <a:gd name="T8" fmla="*/ 39250883 w 990"/>
                  <a:gd name="T9" fmla="*/ 342828616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9" name="Freeform 1133">
                <a:extLst>
                  <a:ext uri="{FF2B5EF4-FFF2-40B4-BE49-F238E27FC236}">
                    <a16:creationId xmlns:a16="http://schemas.microsoft.com/office/drawing/2014/main" id="{DD3D6FA8-3859-DC44-8888-8CB70CFB17F5}"/>
                  </a:ext>
                </a:extLst>
              </p:cNvPr>
              <p:cNvSpPr>
                <a:spLocks/>
              </p:cNvSpPr>
              <p:nvPr/>
            </p:nvSpPr>
            <p:spPr bwMode="auto">
              <a:xfrm>
                <a:off x="7504129" y="3634611"/>
                <a:ext cx="200625" cy="55302"/>
              </a:xfrm>
              <a:custGeom>
                <a:avLst/>
                <a:gdLst>
                  <a:gd name="T0" fmla="*/ 39302216 w 2532"/>
                  <a:gd name="T1" fmla="*/ 0 h 723"/>
                  <a:gd name="T2" fmla="*/ 39302216 w 2532"/>
                  <a:gd name="T3" fmla="*/ 0 h 723"/>
                  <a:gd name="T4" fmla="*/ 867084690 w 2532"/>
                  <a:gd name="T5" fmla="*/ 307891170 h 723"/>
                  <a:gd name="T6" fmla="*/ 867084690 w 2532"/>
                  <a:gd name="T7" fmla="*/ 342351506 h 723"/>
                  <a:gd name="T8" fmla="*/ 0 w 2532"/>
                  <a:gd name="T9" fmla="*/ 34009889 h 723"/>
                  <a:gd name="T10" fmla="*/ 39302216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0" name="Freeform 1134">
                <a:extLst>
                  <a:ext uri="{FF2B5EF4-FFF2-40B4-BE49-F238E27FC236}">
                    <a16:creationId xmlns:a16="http://schemas.microsoft.com/office/drawing/2014/main" id="{C236FB39-37F7-B848-9AD5-F22CFFE062B2}"/>
                  </a:ext>
                </a:extLst>
              </p:cNvPr>
              <p:cNvSpPr>
                <a:spLocks/>
              </p:cNvSpPr>
              <p:nvPr/>
            </p:nvSpPr>
            <p:spPr bwMode="auto">
              <a:xfrm>
                <a:off x="7504257" y="3624470"/>
                <a:ext cx="2171" cy="11202"/>
              </a:xfrm>
              <a:custGeom>
                <a:avLst/>
                <a:gdLst>
                  <a:gd name="T0" fmla="*/ 48903362 w 26"/>
                  <a:gd name="T1" fmla="*/ 33634500 h 147"/>
                  <a:gd name="T2" fmla="*/ 48903362 w 26"/>
                  <a:gd name="T3" fmla="*/ 67263209 h 147"/>
                  <a:gd name="T4" fmla="*/ 0 w 26"/>
                  <a:gd name="T5" fmla="*/ 67263209 h 147"/>
                  <a:gd name="T6" fmla="*/ 48903362 w 26"/>
                  <a:gd name="T7" fmla="*/ 0 h 147"/>
                  <a:gd name="T8" fmla="*/ 48903362 w 26"/>
                  <a:gd name="T9" fmla="*/ 33634500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1" name="Freeform 1135">
                <a:extLst>
                  <a:ext uri="{FF2B5EF4-FFF2-40B4-BE49-F238E27FC236}">
                    <a16:creationId xmlns:a16="http://schemas.microsoft.com/office/drawing/2014/main" id="{0FC27225-99A5-B741-A309-ECBEFBCA7E27}"/>
                  </a:ext>
                </a:extLst>
              </p:cNvPr>
              <p:cNvSpPr>
                <a:spLocks/>
              </p:cNvSpPr>
              <p:nvPr/>
            </p:nvSpPr>
            <p:spPr bwMode="auto">
              <a:xfrm>
                <a:off x="7504384" y="3578837"/>
                <a:ext cx="93225" cy="46340"/>
              </a:xfrm>
              <a:custGeom>
                <a:avLst/>
                <a:gdLst>
                  <a:gd name="T0" fmla="*/ 395043791 w 1176"/>
                  <a:gd name="T1" fmla="*/ 0 h 606"/>
                  <a:gd name="T2" fmla="*/ 0 w 1176"/>
                  <a:gd name="T3" fmla="*/ 273654982 h 606"/>
                  <a:gd name="T4" fmla="*/ 39357994 w 1176"/>
                  <a:gd name="T5" fmla="*/ 273654982 h 606"/>
                  <a:gd name="T6" fmla="*/ 395043791 w 1176"/>
                  <a:gd name="T7" fmla="*/ 33985420 h 606"/>
                  <a:gd name="T8" fmla="*/ 39504379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2" name="Freeform 1136">
                <a:extLst>
                  <a:ext uri="{FF2B5EF4-FFF2-40B4-BE49-F238E27FC236}">
                    <a16:creationId xmlns:a16="http://schemas.microsoft.com/office/drawing/2014/main" id="{E2FC0D41-6288-E741-A785-A83E6CED2AEA}"/>
                  </a:ext>
                </a:extLst>
              </p:cNvPr>
              <p:cNvSpPr>
                <a:spLocks/>
              </p:cNvSpPr>
              <p:nvPr/>
            </p:nvSpPr>
            <p:spPr bwMode="auto">
              <a:xfrm>
                <a:off x="7510642" y="3626829"/>
                <a:ext cx="190281" cy="53180"/>
              </a:xfrm>
              <a:custGeom>
                <a:avLst/>
                <a:gdLst>
                  <a:gd name="T0" fmla="*/ 31829833 w 2532"/>
                  <a:gd name="T1" fmla="*/ 0 h 723"/>
                  <a:gd name="T2" fmla="*/ 31829833 w 2532"/>
                  <a:gd name="T3" fmla="*/ 0 h 723"/>
                  <a:gd name="T4" fmla="*/ 382827787 w 2532"/>
                  <a:gd name="T5" fmla="*/ 175498781 h 723"/>
                  <a:gd name="T6" fmla="*/ 382827787 w 2532"/>
                  <a:gd name="T7" fmla="*/ 175498781 h 723"/>
                  <a:gd name="T8" fmla="*/ 0 w 2532"/>
                  <a:gd name="T9" fmla="*/ 29448186 h 723"/>
                  <a:gd name="T10" fmla="*/ 31829833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3" name="Freeform 1137">
                <a:extLst>
                  <a:ext uri="{FF2B5EF4-FFF2-40B4-BE49-F238E27FC236}">
                    <a16:creationId xmlns:a16="http://schemas.microsoft.com/office/drawing/2014/main" id="{CA6DB5BC-B521-B849-B156-91FAF531CEC8}"/>
                  </a:ext>
                </a:extLst>
              </p:cNvPr>
              <p:cNvSpPr>
                <a:spLocks/>
              </p:cNvSpPr>
              <p:nvPr/>
            </p:nvSpPr>
            <p:spPr bwMode="auto">
              <a:xfrm flipV="1">
                <a:off x="7700668" y="3623055"/>
                <a:ext cx="77645" cy="55066"/>
              </a:xfrm>
              <a:custGeom>
                <a:avLst/>
                <a:gdLst>
                  <a:gd name="T0" fmla="*/ 0 w 2532"/>
                  <a:gd name="T1" fmla="*/ 0 h 723"/>
                  <a:gd name="T2" fmla="*/ 0 w 2532"/>
                  <a:gd name="T3" fmla="*/ 0 h 723"/>
                  <a:gd name="T4" fmla="*/ 0 w 2532"/>
                  <a:gd name="T5" fmla="*/ 302641137 h 723"/>
                  <a:gd name="T6" fmla="*/ 0 w 2532"/>
                  <a:gd name="T7" fmla="*/ 302641137 h 723"/>
                  <a:gd name="T8" fmla="*/ 0 w 2532"/>
                  <a:gd name="T9" fmla="*/ 33575256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281" name="Group 1139">
              <a:extLst>
                <a:ext uri="{FF2B5EF4-FFF2-40B4-BE49-F238E27FC236}">
                  <a16:creationId xmlns:a16="http://schemas.microsoft.com/office/drawing/2014/main" id="{88F41A8A-CF3F-494E-9A2F-B26D7CA16434}"/>
                </a:ext>
              </a:extLst>
            </p:cNvPr>
            <p:cNvGrpSpPr>
              <a:grpSpLocks/>
            </p:cNvGrpSpPr>
            <p:nvPr/>
          </p:nvGrpSpPr>
          <p:grpSpPr bwMode="auto">
            <a:xfrm flipH="1">
              <a:off x="7985622" y="3537823"/>
              <a:ext cx="359261" cy="342045"/>
              <a:chOff x="2839" y="3501"/>
              <a:chExt cx="755" cy="803"/>
            </a:xfrm>
          </p:grpSpPr>
          <p:pic>
            <p:nvPicPr>
              <p:cNvPr id="285" name="Picture 1140" descr="desktop_computer_stylized_medium">
                <a:extLst>
                  <a:ext uri="{FF2B5EF4-FFF2-40B4-BE49-F238E27FC236}">
                    <a16:creationId xmlns:a16="http://schemas.microsoft.com/office/drawing/2014/main" id="{DF6CF23B-627F-354F-9A8F-4AC37674F07C}"/>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 name="Freeform 1141">
                <a:extLst>
                  <a:ext uri="{FF2B5EF4-FFF2-40B4-BE49-F238E27FC236}">
                    <a16:creationId xmlns:a16="http://schemas.microsoft.com/office/drawing/2014/main" id="{5B53917A-96FB-2B49-82B9-6BB3BB16C4AF}"/>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282" name="Group 281">
              <a:extLst>
                <a:ext uri="{FF2B5EF4-FFF2-40B4-BE49-F238E27FC236}">
                  <a16:creationId xmlns:a16="http://schemas.microsoft.com/office/drawing/2014/main" id="{685FF657-B3CE-E945-BB86-D18EC9B7226A}"/>
                </a:ext>
              </a:extLst>
            </p:cNvPr>
            <p:cNvGrpSpPr/>
            <p:nvPr/>
          </p:nvGrpSpPr>
          <p:grpSpPr>
            <a:xfrm>
              <a:off x="7797061" y="3296104"/>
              <a:ext cx="347997" cy="396620"/>
              <a:chOff x="7797061" y="3296104"/>
              <a:chExt cx="347997" cy="396620"/>
            </a:xfrm>
          </p:grpSpPr>
          <p:pic>
            <p:nvPicPr>
              <p:cNvPr id="283" name="Picture 571" descr="fridge2.png">
                <a:extLst>
                  <a:ext uri="{FF2B5EF4-FFF2-40B4-BE49-F238E27FC236}">
                    <a16:creationId xmlns:a16="http://schemas.microsoft.com/office/drawing/2014/main" id="{52D49911-07F8-3343-8A41-1B2AC79DBF22}"/>
                  </a:ext>
                </a:extLst>
              </p:cNvPr>
              <p:cNvPicPr>
                <a:picLocks noChangeAspect="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7896825" y="3355697"/>
                <a:ext cx="189578" cy="337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4" name="Picture 1115" descr="antenna_stylized">
                <a:extLst>
                  <a:ext uri="{FF2B5EF4-FFF2-40B4-BE49-F238E27FC236}">
                    <a16:creationId xmlns:a16="http://schemas.microsoft.com/office/drawing/2014/main" id="{E5CB4C1D-6CCE-AD42-A805-75067034C0AF}"/>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797061" y="3296104"/>
                <a:ext cx="347997" cy="167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310" name="Group 309">
            <a:extLst>
              <a:ext uri="{FF2B5EF4-FFF2-40B4-BE49-F238E27FC236}">
                <a16:creationId xmlns:a16="http://schemas.microsoft.com/office/drawing/2014/main" id="{09017FE0-34A3-FC43-92EF-C44FBDE65EF6}"/>
              </a:ext>
            </a:extLst>
          </p:cNvPr>
          <p:cNvGrpSpPr/>
          <p:nvPr/>
        </p:nvGrpSpPr>
        <p:grpSpPr>
          <a:xfrm>
            <a:off x="11064947" y="3428485"/>
            <a:ext cx="518448" cy="1212242"/>
            <a:chOff x="11058573" y="3399165"/>
            <a:chExt cx="518448" cy="1212242"/>
          </a:xfrm>
        </p:grpSpPr>
        <p:grpSp>
          <p:nvGrpSpPr>
            <p:cNvPr id="311" name="Group 310">
              <a:extLst>
                <a:ext uri="{FF2B5EF4-FFF2-40B4-BE49-F238E27FC236}">
                  <a16:creationId xmlns:a16="http://schemas.microsoft.com/office/drawing/2014/main" id="{1D2297AB-8C1D-774F-89FF-8EBF734EB162}"/>
                </a:ext>
              </a:extLst>
            </p:cNvPr>
            <p:cNvGrpSpPr/>
            <p:nvPr/>
          </p:nvGrpSpPr>
          <p:grpSpPr>
            <a:xfrm>
              <a:off x="11087182" y="4159591"/>
              <a:ext cx="489839" cy="451816"/>
              <a:chOff x="5103720" y="2693365"/>
              <a:chExt cx="611650" cy="414788"/>
            </a:xfrm>
          </p:grpSpPr>
          <p:cxnSp>
            <p:nvCxnSpPr>
              <p:cNvPr id="318" name="Straight Connector 317">
                <a:extLst>
                  <a:ext uri="{FF2B5EF4-FFF2-40B4-BE49-F238E27FC236}">
                    <a16:creationId xmlns:a16="http://schemas.microsoft.com/office/drawing/2014/main" id="{8983DA81-C479-F849-AB06-EDCD924EF8B3}"/>
                  </a:ext>
                </a:extLst>
              </p:cNvPr>
              <p:cNvCxnSpPr/>
              <p:nvPr/>
            </p:nvCxnSpPr>
            <p:spPr>
              <a:xfrm>
                <a:off x="5103720" y="2914214"/>
                <a:ext cx="232559"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319" name="Group 318">
                <a:extLst>
                  <a:ext uri="{FF2B5EF4-FFF2-40B4-BE49-F238E27FC236}">
                    <a16:creationId xmlns:a16="http://schemas.microsoft.com/office/drawing/2014/main" id="{B934C059-B2C0-5D4F-95BD-4B77D403B522}"/>
                  </a:ext>
                </a:extLst>
              </p:cNvPr>
              <p:cNvGrpSpPr/>
              <p:nvPr/>
            </p:nvGrpSpPr>
            <p:grpSpPr>
              <a:xfrm>
                <a:off x="5275406" y="2693365"/>
                <a:ext cx="439964" cy="414788"/>
                <a:chOff x="5275406" y="2711455"/>
                <a:chExt cx="452949" cy="405518"/>
              </a:xfrm>
            </p:grpSpPr>
            <p:pic>
              <p:nvPicPr>
                <p:cNvPr id="320" name="Picture 319" descr="server_rack.png">
                  <a:extLst>
                    <a:ext uri="{FF2B5EF4-FFF2-40B4-BE49-F238E27FC236}">
                      <a16:creationId xmlns:a16="http://schemas.microsoft.com/office/drawing/2014/main" id="{764A46D5-D344-3246-B4CA-E1BF2CFDEEF5}"/>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5537367" y="2770786"/>
                  <a:ext cx="190988" cy="313366"/>
                </a:xfrm>
                <a:prstGeom prst="rect">
                  <a:avLst/>
                </a:prstGeom>
              </p:spPr>
            </p:pic>
            <p:pic>
              <p:nvPicPr>
                <p:cNvPr id="321" name="Picture 320" descr="server_rack.png">
                  <a:extLst>
                    <a:ext uri="{FF2B5EF4-FFF2-40B4-BE49-F238E27FC236}">
                      <a16:creationId xmlns:a16="http://schemas.microsoft.com/office/drawing/2014/main" id="{90C1BE08-C428-E74E-B929-C6D1271BFE16}"/>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5275406" y="2764002"/>
                  <a:ext cx="190988" cy="313366"/>
                </a:xfrm>
                <a:prstGeom prst="rect">
                  <a:avLst/>
                </a:prstGeom>
              </p:spPr>
            </p:pic>
            <p:pic>
              <p:nvPicPr>
                <p:cNvPr id="322" name="Picture 321" descr="server_rack.png">
                  <a:extLst>
                    <a:ext uri="{FF2B5EF4-FFF2-40B4-BE49-F238E27FC236}">
                      <a16:creationId xmlns:a16="http://schemas.microsoft.com/office/drawing/2014/main" id="{35FFED4D-9863-0F4E-8222-435564693420}"/>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5385676" y="2711455"/>
                  <a:ext cx="247152" cy="405518"/>
                </a:xfrm>
                <a:prstGeom prst="rect">
                  <a:avLst/>
                </a:prstGeom>
              </p:spPr>
            </p:pic>
          </p:grpSp>
        </p:grpSp>
        <p:grpSp>
          <p:nvGrpSpPr>
            <p:cNvPr id="312" name="Group 311">
              <a:extLst>
                <a:ext uri="{FF2B5EF4-FFF2-40B4-BE49-F238E27FC236}">
                  <a16:creationId xmlns:a16="http://schemas.microsoft.com/office/drawing/2014/main" id="{57017C35-5A73-C341-95B3-2D62C8998FD7}"/>
                </a:ext>
              </a:extLst>
            </p:cNvPr>
            <p:cNvGrpSpPr/>
            <p:nvPr/>
          </p:nvGrpSpPr>
          <p:grpSpPr>
            <a:xfrm>
              <a:off x="11058573" y="3399165"/>
              <a:ext cx="423724" cy="405973"/>
              <a:chOff x="5103720" y="2693365"/>
              <a:chExt cx="611650" cy="414788"/>
            </a:xfrm>
          </p:grpSpPr>
          <p:cxnSp>
            <p:nvCxnSpPr>
              <p:cNvPr id="313" name="Straight Connector 312">
                <a:extLst>
                  <a:ext uri="{FF2B5EF4-FFF2-40B4-BE49-F238E27FC236}">
                    <a16:creationId xmlns:a16="http://schemas.microsoft.com/office/drawing/2014/main" id="{0B18831A-9F50-FF4A-B278-F70615A9BC25}"/>
                  </a:ext>
                </a:extLst>
              </p:cNvPr>
              <p:cNvCxnSpPr/>
              <p:nvPr/>
            </p:nvCxnSpPr>
            <p:spPr>
              <a:xfrm>
                <a:off x="5103720" y="2914214"/>
                <a:ext cx="232559"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314" name="Group 313">
                <a:extLst>
                  <a:ext uri="{FF2B5EF4-FFF2-40B4-BE49-F238E27FC236}">
                    <a16:creationId xmlns:a16="http://schemas.microsoft.com/office/drawing/2014/main" id="{DFC7A0EC-A9C9-974E-928E-28DD6455D09A}"/>
                  </a:ext>
                </a:extLst>
              </p:cNvPr>
              <p:cNvGrpSpPr/>
              <p:nvPr/>
            </p:nvGrpSpPr>
            <p:grpSpPr>
              <a:xfrm>
                <a:off x="5275406" y="2693365"/>
                <a:ext cx="439964" cy="414788"/>
                <a:chOff x="5275406" y="2711455"/>
                <a:chExt cx="452949" cy="405518"/>
              </a:xfrm>
            </p:grpSpPr>
            <p:pic>
              <p:nvPicPr>
                <p:cNvPr id="315" name="Picture 314" descr="server_rack.png">
                  <a:extLst>
                    <a:ext uri="{FF2B5EF4-FFF2-40B4-BE49-F238E27FC236}">
                      <a16:creationId xmlns:a16="http://schemas.microsoft.com/office/drawing/2014/main" id="{E480D9A5-8FB7-3647-AB54-42D9700E6451}"/>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5537367" y="2770786"/>
                  <a:ext cx="190988" cy="313366"/>
                </a:xfrm>
                <a:prstGeom prst="rect">
                  <a:avLst/>
                </a:prstGeom>
              </p:spPr>
            </p:pic>
            <p:pic>
              <p:nvPicPr>
                <p:cNvPr id="316" name="Picture 315" descr="server_rack.png">
                  <a:extLst>
                    <a:ext uri="{FF2B5EF4-FFF2-40B4-BE49-F238E27FC236}">
                      <a16:creationId xmlns:a16="http://schemas.microsoft.com/office/drawing/2014/main" id="{C17EE074-02D0-4143-8ED9-E4D2205689F5}"/>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5275406" y="2764002"/>
                  <a:ext cx="190988" cy="313366"/>
                </a:xfrm>
                <a:prstGeom prst="rect">
                  <a:avLst/>
                </a:prstGeom>
              </p:spPr>
            </p:pic>
            <p:pic>
              <p:nvPicPr>
                <p:cNvPr id="317" name="Picture 316" descr="server_rack.png">
                  <a:extLst>
                    <a:ext uri="{FF2B5EF4-FFF2-40B4-BE49-F238E27FC236}">
                      <a16:creationId xmlns:a16="http://schemas.microsoft.com/office/drawing/2014/main" id="{589F8E4F-69B9-FA46-8D10-90FC7573C77E}"/>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5385676" y="2711455"/>
                  <a:ext cx="247152" cy="405518"/>
                </a:xfrm>
                <a:prstGeom prst="rect">
                  <a:avLst/>
                </a:prstGeom>
              </p:spPr>
            </p:pic>
          </p:grpSp>
        </p:grpSp>
      </p:grpSp>
      <p:grpSp>
        <p:nvGrpSpPr>
          <p:cNvPr id="356" name="Group 590">
            <a:extLst>
              <a:ext uri="{FF2B5EF4-FFF2-40B4-BE49-F238E27FC236}">
                <a16:creationId xmlns:a16="http://schemas.microsoft.com/office/drawing/2014/main" id="{002C44D5-1F60-7447-A1D2-6EE5F802021D}"/>
              </a:ext>
            </a:extLst>
          </p:cNvPr>
          <p:cNvGrpSpPr>
            <a:grpSpLocks/>
          </p:cNvGrpSpPr>
          <p:nvPr/>
        </p:nvGrpSpPr>
        <p:grpSpPr bwMode="auto">
          <a:xfrm flipH="1">
            <a:off x="7980855" y="4900161"/>
            <a:ext cx="345630" cy="320302"/>
            <a:chOff x="2839" y="3501"/>
            <a:chExt cx="755" cy="803"/>
          </a:xfrm>
        </p:grpSpPr>
        <p:pic>
          <p:nvPicPr>
            <p:cNvPr id="357" name="Picture 591" descr="desktop_computer_stylized_medium">
              <a:extLst>
                <a:ext uri="{FF2B5EF4-FFF2-40B4-BE49-F238E27FC236}">
                  <a16:creationId xmlns:a16="http://schemas.microsoft.com/office/drawing/2014/main" id="{7F433925-7699-B34E-88C0-C818C4963B38}"/>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 name="Freeform 592">
              <a:extLst>
                <a:ext uri="{FF2B5EF4-FFF2-40B4-BE49-F238E27FC236}">
                  <a16:creationId xmlns:a16="http://schemas.microsoft.com/office/drawing/2014/main" id="{0D0F51BD-6356-DE48-89F6-A645151C0C31}"/>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359" name="Group 1064">
            <a:extLst>
              <a:ext uri="{FF2B5EF4-FFF2-40B4-BE49-F238E27FC236}">
                <a16:creationId xmlns:a16="http://schemas.microsoft.com/office/drawing/2014/main" id="{CF2DB679-9CD3-5148-94F7-225CE8489122}"/>
              </a:ext>
            </a:extLst>
          </p:cNvPr>
          <p:cNvGrpSpPr>
            <a:grpSpLocks/>
          </p:cNvGrpSpPr>
          <p:nvPr/>
        </p:nvGrpSpPr>
        <p:grpSpPr bwMode="auto">
          <a:xfrm>
            <a:off x="9201681" y="5852809"/>
            <a:ext cx="310186" cy="307808"/>
            <a:chOff x="877" y="1008"/>
            <a:chExt cx="2747" cy="2591"/>
          </a:xfrm>
        </p:grpSpPr>
        <p:pic>
          <p:nvPicPr>
            <p:cNvPr id="360" name="Picture 1065" descr="antenna_stylized">
              <a:extLst>
                <a:ext uri="{FF2B5EF4-FFF2-40B4-BE49-F238E27FC236}">
                  <a16:creationId xmlns:a16="http://schemas.microsoft.com/office/drawing/2014/main" id="{9C0613C0-FBB7-284C-AA40-5548C7D21D6A}"/>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1" name="Picture 1066" descr="laptop_keyboard">
              <a:extLst>
                <a:ext uri="{FF2B5EF4-FFF2-40B4-BE49-F238E27FC236}">
                  <a16:creationId xmlns:a16="http://schemas.microsoft.com/office/drawing/2014/main" id="{4AC7E45E-9572-044A-9C56-FC7ECFA5552F}"/>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2" name="Freeform 1067">
              <a:extLst>
                <a:ext uri="{FF2B5EF4-FFF2-40B4-BE49-F238E27FC236}">
                  <a16:creationId xmlns:a16="http://schemas.microsoft.com/office/drawing/2014/main" id="{F03C1D3B-84C4-D14D-85A1-78A65057D89D}"/>
                </a:ext>
              </a:extLst>
            </p:cNvPr>
            <p:cNvSpPr>
              <a:spLocks/>
            </p:cNvSpPr>
            <p:nvPr/>
          </p:nvSpPr>
          <p:spPr bwMode="auto">
            <a:xfrm>
              <a:off x="1753" y="1603"/>
              <a:ext cx="1807" cy="1322"/>
            </a:xfrm>
            <a:custGeom>
              <a:avLst/>
              <a:gdLst>
                <a:gd name="T0" fmla="*/ 1 w 2982"/>
                <a:gd name="T1" fmla="*/ 0 h 2442"/>
                <a:gd name="T2" fmla="*/ 0 w 2982"/>
                <a:gd name="T3" fmla="*/ 1 h 2442"/>
                <a:gd name="T4" fmla="*/ 2 w 2982"/>
                <a:gd name="T5" fmla="*/ 1 h 2442"/>
                <a:gd name="T6" fmla="*/ 2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363" name="Picture 1068" descr="screen">
              <a:extLst>
                <a:ext uri="{FF2B5EF4-FFF2-40B4-BE49-F238E27FC236}">
                  <a16:creationId xmlns:a16="http://schemas.microsoft.com/office/drawing/2014/main" id="{F1045CBD-A537-1447-9CC0-AA3BBA3EFD19}"/>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4" name="Freeform 1069">
              <a:extLst>
                <a:ext uri="{FF2B5EF4-FFF2-40B4-BE49-F238E27FC236}">
                  <a16:creationId xmlns:a16="http://schemas.microsoft.com/office/drawing/2014/main" id="{76BB7C6D-EEEF-2649-B828-0A9E5351AEAE}"/>
                </a:ext>
              </a:extLst>
            </p:cNvPr>
            <p:cNvSpPr>
              <a:spLocks/>
            </p:cNvSpPr>
            <p:nvPr/>
          </p:nvSpPr>
          <p:spPr bwMode="auto">
            <a:xfrm>
              <a:off x="2082" y="1564"/>
              <a:ext cx="1531" cy="246"/>
            </a:xfrm>
            <a:custGeom>
              <a:avLst/>
              <a:gdLst>
                <a:gd name="T0" fmla="*/ 1 w 2528"/>
                <a:gd name="T1" fmla="*/ 0 h 455"/>
                <a:gd name="T2" fmla="*/ 2 w 2528"/>
                <a:gd name="T3" fmla="*/ 1 h 455"/>
                <a:gd name="T4" fmla="*/ 2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65" name="Freeform 1070">
              <a:extLst>
                <a:ext uri="{FF2B5EF4-FFF2-40B4-BE49-F238E27FC236}">
                  <a16:creationId xmlns:a16="http://schemas.microsoft.com/office/drawing/2014/main" id="{3EACCABC-F6A7-9342-BDAE-E9A2DF204C0A}"/>
                </a:ext>
              </a:extLst>
            </p:cNvPr>
            <p:cNvSpPr>
              <a:spLocks/>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66" name="Freeform 1071">
              <a:extLst>
                <a:ext uri="{FF2B5EF4-FFF2-40B4-BE49-F238E27FC236}">
                  <a16:creationId xmlns:a16="http://schemas.microsoft.com/office/drawing/2014/main" id="{D720BF6A-08AA-AD41-9F98-FEEAF38FA2C7}"/>
                </a:ext>
              </a:extLst>
            </p:cNvPr>
            <p:cNvSpPr>
              <a:spLocks/>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67" name="Freeform 1072">
              <a:extLst>
                <a:ext uri="{FF2B5EF4-FFF2-40B4-BE49-F238E27FC236}">
                  <a16:creationId xmlns:a16="http://schemas.microsoft.com/office/drawing/2014/main" id="{EBF545D7-85F7-654E-89B4-82A30829C94E}"/>
                </a:ext>
              </a:extLst>
            </p:cNvPr>
            <p:cNvSpPr>
              <a:spLocks/>
            </p:cNvSpPr>
            <p:nvPr/>
          </p:nvSpPr>
          <p:spPr bwMode="auto">
            <a:xfrm>
              <a:off x="1732" y="2534"/>
              <a:ext cx="1680" cy="399"/>
            </a:xfrm>
            <a:custGeom>
              <a:avLst/>
              <a:gdLst>
                <a:gd name="T0" fmla="*/ 1 w 2773"/>
                <a:gd name="T1" fmla="*/ 0 h 738"/>
                <a:gd name="T2" fmla="*/ 0 w 2773"/>
                <a:gd name="T3" fmla="*/ 1 h 738"/>
                <a:gd name="T4" fmla="*/ 2 w 2773"/>
                <a:gd name="T5" fmla="*/ 1 h 738"/>
                <a:gd name="T6" fmla="*/ 2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68" name="Freeform 1073">
              <a:extLst>
                <a:ext uri="{FF2B5EF4-FFF2-40B4-BE49-F238E27FC236}">
                  <a16:creationId xmlns:a16="http://schemas.microsoft.com/office/drawing/2014/main" id="{6EF35D5A-3DBA-4D49-BA09-E93CEA361840}"/>
                </a:ext>
              </a:extLst>
            </p:cNvPr>
            <p:cNvSpPr>
              <a:spLocks/>
            </p:cNvSpPr>
            <p:nvPr/>
          </p:nvSpPr>
          <p:spPr bwMode="auto">
            <a:xfrm>
              <a:off x="3195" y="1755"/>
              <a:ext cx="429" cy="1187"/>
            </a:xfrm>
            <a:custGeom>
              <a:avLst/>
              <a:gdLst>
                <a:gd name="T0" fmla="*/ 2 w 637"/>
                <a:gd name="T1" fmla="*/ 0 h 1659"/>
                <a:gd name="T2" fmla="*/ 2 w 637"/>
                <a:gd name="T3" fmla="*/ 0 h 1659"/>
                <a:gd name="T4" fmla="*/ 1 w 637"/>
                <a:gd name="T5" fmla="*/ 15 h 1659"/>
                <a:gd name="T6" fmla="*/ 0 w 637"/>
                <a:gd name="T7" fmla="*/ 15 h 1659"/>
                <a:gd name="T8" fmla="*/ 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69" name="Freeform 1074">
              <a:extLst>
                <a:ext uri="{FF2B5EF4-FFF2-40B4-BE49-F238E27FC236}">
                  <a16:creationId xmlns:a16="http://schemas.microsoft.com/office/drawing/2014/main" id="{B6F9A7A1-3455-6E4B-9C84-C9854E64B326}"/>
                </a:ext>
              </a:extLst>
            </p:cNvPr>
            <p:cNvSpPr>
              <a:spLocks/>
            </p:cNvSpPr>
            <p:nvPr/>
          </p:nvSpPr>
          <p:spPr bwMode="auto">
            <a:xfrm>
              <a:off x="1734" y="2587"/>
              <a:ext cx="1494" cy="394"/>
            </a:xfrm>
            <a:custGeom>
              <a:avLst/>
              <a:gdLst>
                <a:gd name="T0" fmla="*/ 0 w 2216"/>
                <a:gd name="T1" fmla="*/ 0 h 550"/>
                <a:gd name="T2" fmla="*/ 1 w 2216"/>
                <a:gd name="T3" fmla="*/ 1 h 550"/>
                <a:gd name="T4" fmla="*/ 9 w 2216"/>
                <a:gd name="T5" fmla="*/ 5 h 550"/>
                <a:gd name="T6" fmla="*/ 9 w 2216"/>
                <a:gd name="T7" fmla="*/ 4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370" name="Group 1075">
              <a:extLst>
                <a:ext uri="{FF2B5EF4-FFF2-40B4-BE49-F238E27FC236}">
                  <a16:creationId xmlns:a16="http://schemas.microsoft.com/office/drawing/2014/main" id="{EE846B91-FBCE-4D4F-98BC-92FA6506F511}"/>
                </a:ext>
              </a:extLst>
            </p:cNvPr>
            <p:cNvGrpSpPr>
              <a:grpSpLocks/>
            </p:cNvGrpSpPr>
            <p:nvPr/>
          </p:nvGrpSpPr>
          <p:grpSpPr bwMode="auto">
            <a:xfrm>
              <a:off x="1709" y="3008"/>
              <a:ext cx="507" cy="234"/>
              <a:chOff x="1740" y="2642"/>
              <a:chExt cx="752" cy="327"/>
            </a:xfrm>
          </p:grpSpPr>
          <p:sp>
            <p:nvSpPr>
              <p:cNvPr id="377" name="Freeform 1076">
                <a:extLst>
                  <a:ext uri="{FF2B5EF4-FFF2-40B4-BE49-F238E27FC236}">
                    <a16:creationId xmlns:a16="http://schemas.microsoft.com/office/drawing/2014/main" id="{446AF9FA-9A2B-6646-8305-E78C2A20B6D2}"/>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8" name="Freeform 1077">
                <a:extLst>
                  <a:ext uri="{FF2B5EF4-FFF2-40B4-BE49-F238E27FC236}">
                    <a16:creationId xmlns:a16="http://schemas.microsoft.com/office/drawing/2014/main" id="{032C23DF-A006-EC41-8986-D3A29EAAEE3A}"/>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9" name="Freeform 1078">
                <a:extLst>
                  <a:ext uri="{FF2B5EF4-FFF2-40B4-BE49-F238E27FC236}">
                    <a16:creationId xmlns:a16="http://schemas.microsoft.com/office/drawing/2014/main" id="{12058F0B-8516-DB42-97C6-166A9AB8DD4A}"/>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80" name="Freeform 1079">
                <a:extLst>
                  <a:ext uri="{FF2B5EF4-FFF2-40B4-BE49-F238E27FC236}">
                    <a16:creationId xmlns:a16="http://schemas.microsoft.com/office/drawing/2014/main" id="{E56484E4-7DE8-5D40-A604-ADBF9CAC6CD8}"/>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81" name="Freeform 1080">
                <a:extLst>
                  <a:ext uri="{FF2B5EF4-FFF2-40B4-BE49-F238E27FC236}">
                    <a16:creationId xmlns:a16="http://schemas.microsoft.com/office/drawing/2014/main" id="{F26D0989-3D25-C44A-99EB-C0C43C9CAD1A}"/>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82" name="Freeform 1081">
                <a:extLst>
                  <a:ext uri="{FF2B5EF4-FFF2-40B4-BE49-F238E27FC236}">
                    <a16:creationId xmlns:a16="http://schemas.microsoft.com/office/drawing/2014/main" id="{F72E0F31-1D88-144B-BBDB-07D0278D1933}"/>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371" name="Freeform 1082">
              <a:extLst>
                <a:ext uri="{FF2B5EF4-FFF2-40B4-BE49-F238E27FC236}">
                  <a16:creationId xmlns:a16="http://schemas.microsoft.com/office/drawing/2014/main" id="{ACBC1450-C521-8449-9515-C8DD92D56656}"/>
                </a:ext>
              </a:extLst>
            </p:cNvPr>
            <p:cNvSpPr>
              <a:spLocks/>
            </p:cNvSpPr>
            <p:nvPr/>
          </p:nvSpPr>
          <p:spPr bwMode="auto">
            <a:xfrm>
              <a:off x="2577" y="3043"/>
              <a:ext cx="614" cy="514"/>
            </a:xfrm>
            <a:custGeom>
              <a:avLst/>
              <a:gdLst>
                <a:gd name="T0" fmla="*/ 1 w 990"/>
                <a:gd name="T1" fmla="*/ 2 h 792"/>
                <a:gd name="T2" fmla="*/ 1 w 990"/>
                <a:gd name="T3" fmla="*/ 0 h 792"/>
                <a:gd name="T4" fmla="*/ 1 w 990"/>
                <a:gd name="T5" fmla="*/ 1 h 792"/>
                <a:gd name="T6" fmla="*/ 0 w 990"/>
                <a:gd name="T7" fmla="*/ 2 h 792"/>
                <a:gd name="T8" fmla="*/ 1 w 990"/>
                <a:gd name="T9" fmla="*/ 2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2" name="Freeform 1083">
              <a:extLst>
                <a:ext uri="{FF2B5EF4-FFF2-40B4-BE49-F238E27FC236}">
                  <a16:creationId xmlns:a16="http://schemas.microsoft.com/office/drawing/2014/main" id="{FF494D13-5944-0E4F-BD7D-0B76A1DAD742}"/>
                </a:ext>
              </a:extLst>
            </p:cNvPr>
            <p:cNvSpPr>
              <a:spLocks/>
            </p:cNvSpPr>
            <p:nvPr/>
          </p:nvSpPr>
          <p:spPr bwMode="auto">
            <a:xfrm>
              <a:off x="1010" y="3084"/>
              <a:ext cx="1571" cy="469"/>
            </a:xfrm>
            <a:custGeom>
              <a:avLst/>
              <a:gdLst>
                <a:gd name="T0" fmla="*/ 1 w 2532"/>
                <a:gd name="T1" fmla="*/ 0 h 723"/>
                <a:gd name="T2" fmla="*/ 1 w 2532"/>
                <a:gd name="T3" fmla="*/ 0 h 723"/>
                <a:gd name="T4" fmla="*/ 4 w 2532"/>
                <a:gd name="T5" fmla="*/ 2 h 723"/>
                <a:gd name="T6" fmla="*/ 4 w 2532"/>
                <a:gd name="T7" fmla="*/ 2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3" name="Freeform 1084">
              <a:extLst>
                <a:ext uri="{FF2B5EF4-FFF2-40B4-BE49-F238E27FC236}">
                  <a16:creationId xmlns:a16="http://schemas.microsoft.com/office/drawing/2014/main" id="{9558A80C-37DE-F248-8BD6-AB3D92B29761}"/>
                </a:ext>
              </a:extLst>
            </p:cNvPr>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4" name="Freeform 1085">
              <a:extLst>
                <a:ext uri="{FF2B5EF4-FFF2-40B4-BE49-F238E27FC236}">
                  <a16:creationId xmlns:a16="http://schemas.microsoft.com/office/drawing/2014/main" id="{B4C7A048-5EFA-F841-8C13-E26E13A6AE63}"/>
                </a:ext>
              </a:extLst>
            </p:cNvPr>
            <p:cNvSpPr>
              <a:spLocks/>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5" name="Freeform 1086">
              <a:extLst>
                <a:ext uri="{FF2B5EF4-FFF2-40B4-BE49-F238E27FC236}">
                  <a16:creationId xmlns:a16="http://schemas.microsoft.com/office/drawing/2014/main" id="{AEB574AA-8683-A443-B9F7-0D254045C3FE}"/>
                </a:ext>
              </a:extLst>
            </p:cNvPr>
            <p:cNvSpPr>
              <a:spLocks/>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6" name="Freeform 1087">
              <a:extLst>
                <a:ext uri="{FF2B5EF4-FFF2-40B4-BE49-F238E27FC236}">
                  <a16:creationId xmlns:a16="http://schemas.microsoft.com/office/drawing/2014/main" id="{F9C1D164-EACB-FA4C-A7B6-9E26AB4B776C}"/>
                </a:ext>
              </a:extLst>
            </p:cNvPr>
            <p:cNvSpPr>
              <a:spLocks/>
            </p:cNvSpPr>
            <p:nvPr/>
          </p:nvSpPr>
          <p:spPr bwMode="auto">
            <a:xfrm flipV="1">
              <a:off x="2549" y="2986"/>
              <a:ext cx="608" cy="467"/>
            </a:xfrm>
            <a:custGeom>
              <a:avLst/>
              <a:gdLst>
                <a:gd name="T0" fmla="*/ 0 w 2532"/>
                <a:gd name="T1" fmla="*/ 0 h 723"/>
                <a:gd name="T2" fmla="*/ 0 w 2532"/>
                <a:gd name="T3" fmla="*/ 0 h 723"/>
                <a:gd name="T4" fmla="*/ 0 w 2532"/>
                <a:gd name="T5" fmla="*/ 2 h 723"/>
                <a:gd name="T6" fmla="*/ 0 w 2532"/>
                <a:gd name="T7" fmla="*/ 2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383" name="Group 590">
            <a:extLst>
              <a:ext uri="{FF2B5EF4-FFF2-40B4-BE49-F238E27FC236}">
                <a16:creationId xmlns:a16="http://schemas.microsoft.com/office/drawing/2014/main" id="{0E70B6A3-FE5E-A44E-9290-B5AD07E8CD4C}"/>
              </a:ext>
            </a:extLst>
          </p:cNvPr>
          <p:cNvGrpSpPr>
            <a:grpSpLocks/>
          </p:cNvGrpSpPr>
          <p:nvPr/>
        </p:nvGrpSpPr>
        <p:grpSpPr bwMode="auto">
          <a:xfrm flipH="1">
            <a:off x="8153909" y="5504657"/>
            <a:ext cx="345630" cy="320302"/>
            <a:chOff x="2839" y="3501"/>
            <a:chExt cx="755" cy="803"/>
          </a:xfrm>
        </p:grpSpPr>
        <p:pic>
          <p:nvPicPr>
            <p:cNvPr id="384" name="Picture 591" descr="desktop_computer_stylized_medium">
              <a:extLst>
                <a:ext uri="{FF2B5EF4-FFF2-40B4-BE49-F238E27FC236}">
                  <a16:creationId xmlns:a16="http://schemas.microsoft.com/office/drawing/2014/main" id="{F2BC7D5E-BF7D-1249-AFC8-B8B0E8165A3E}"/>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5" name="Freeform 592">
              <a:extLst>
                <a:ext uri="{FF2B5EF4-FFF2-40B4-BE49-F238E27FC236}">
                  <a16:creationId xmlns:a16="http://schemas.microsoft.com/office/drawing/2014/main" id="{5BDC8880-AD2D-4C4E-B14E-AAED9CDF1B48}"/>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386" name="Group 590">
            <a:extLst>
              <a:ext uri="{FF2B5EF4-FFF2-40B4-BE49-F238E27FC236}">
                <a16:creationId xmlns:a16="http://schemas.microsoft.com/office/drawing/2014/main" id="{F4D03415-B38F-5B44-9B13-ABF6FE4BB199}"/>
              </a:ext>
            </a:extLst>
          </p:cNvPr>
          <p:cNvGrpSpPr>
            <a:grpSpLocks/>
          </p:cNvGrpSpPr>
          <p:nvPr/>
        </p:nvGrpSpPr>
        <p:grpSpPr bwMode="auto">
          <a:xfrm flipH="1">
            <a:off x="8552134" y="5526130"/>
            <a:ext cx="345630" cy="320302"/>
            <a:chOff x="2839" y="3501"/>
            <a:chExt cx="755" cy="803"/>
          </a:xfrm>
        </p:grpSpPr>
        <p:pic>
          <p:nvPicPr>
            <p:cNvPr id="387" name="Picture 591" descr="desktop_computer_stylized_medium">
              <a:extLst>
                <a:ext uri="{FF2B5EF4-FFF2-40B4-BE49-F238E27FC236}">
                  <a16:creationId xmlns:a16="http://schemas.microsoft.com/office/drawing/2014/main" id="{32EA6117-AAC5-C94D-B49B-C43DF16E6002}"/>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8" name="Freeform 592">
              <a:extLst>
                <a:ext uri="{FF2B5EF4-FFF2-40B4-BE49-F238E27FC236}">
                  <a16:creationId xmlns:a16="http://schemas.microsoft.com/office/drawing/2014/main" id="{3508017E-8AA9-D647-891A-276887DA9B44}"/>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389" name="Group 1064">
            <a:extLst>
              <a:ext uri="{FF2B5EF4-FFF2-40B4-BE49-F238E27FC236}">
                <a16:creationId xmlns:a16="http://schemas.microsoft.com/office/drawing/2014/main" id="{8D491387-EBC3-2D40-9285-1F06C1D72E08}"/>
              </a:ext>
            </a:extLst>
          </p:cNvPr>
          <p:cNvGrpSpPr>
            <a:grpSpLocks/>
          </p:cNvGrpSpPr>
          <p:nvPr/>
        </p:nvGrpSpPr>
        <p:grpSpPr bwMode="auto">
          <a:xfrm>
            <a:off x="9534746" y="5795138"/>
            <a:ext cx="319264" cy="253379"/>
            <a:chOff x="877" y="1008"/>
            <a:chExt cx="2747" cy="2591"/>
          </a:xfrm>
        </p:grpSpPr>
        <p:pic>
          <p:nvPicPr>
            <p:cNvPr id="390" name="Picture 1065" descr="antenna_stylized">
              <a:extLst>
                <a:ext uri="{FF2B5EF4-FFF2-40B4-BE49-F238E27FC236}">
                  <a16:creationId xmlns:a16="http://schemas.microsoft.com/office/drawing/2014/main" id="{E1605A46-E7E7-DA4D-A7B1-3F2BF5D0E037}"/>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1" name="Picture 1066" descr="laptop_keyboard">
              <a:extLst>
                <a:ext uri="{FF2B5EF4-FFF2-40B4-BE49-F238E27FC236}">
                  <a16:creationId xmlns:a16="http://schemas.microsoft.com/office/drawing/2014/main" id="{E538A48B-7DCF-524B-8A59-631429692CBD}"/>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2" name="Freeform 1067">
              <a:extLst>
                <a:ext uri="{FF2B5EF4-FFF2-40B4-BE49-F238E27FC236}">
                  <a16:creationId xmlns:a16="http://schemas.microsoft.com/office/drawing/2014/main" id="{0DF72841-010E-EF4C-BF8A-912117577CBB}"/>
                </a:ext>
              </a:extLst>
            </p:cNvPr>
            <p:cNvSpPr>
              <a:spLocks/>
            </p:cNvSpPr>
            <p:nvPr/>
          </p:nvSpPr>
          <p:spPr bwMode="auto">
            <a:xfrm>
              <a:off x="1753" y="1603"/>
              <a:ext cx="1807" cy="1322"/>
            </a:xfrm>
            <a:custGeom>
              <a:avLst/>
              <a:gdLst>
                <a:gd name="T0" fmla="*/ 1 w 2982"/>
                <a:gd name="T1" fmla="*/ 0 h 2442"/>
                <a:gd name="T2" fmla="*/ 0 w 2982"/>
                <a:gd name="T3" fmla="*/ 1 h 2442"/>
                <a:gd name="T4" fmla="*/ 2 w 2982"/>
                <a:gd name="T5" fmla="*/ 1 h 2442"/>
                <a:gd name="T6" fmla="*/ 2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393" name="Picture 1068" descr="screen">
              <a:extLst>
                <a:ext uri="{FF2B5EF4-FFF2-40B4-BE49-F238E27FC236}">
                  <a16:creationId xmlns:a16="http://schemas.microsoft.com/office/drawing/2014/main" id="{05FB75E6-02C0-C749-B8C1-6EE94751EFE8}"/>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4" name="Freeform 1069">
              <a:extLst>
                <a:ext uri="{FF2B5EF4-FFF2-40B4-BE49-F238E27FC236}">
                  <a16:creationId xmlns:a16="http://schemas.microsoft.com/office/drawing/2014/main" id="{2C42E210-EA7A-7243-97B1-C77EE2476096}"/>
                </a:ext>
              </a:extLst>
            </p:cNvPr>
            <p:cNvSpPr>
              <a:spLocks/>
            </p:cNvSpPr>
            <p:nvPr/>
          </p:nvSpPr>
          <p:spPr bwMode="auto">
            <a:xfrm>
              <a:off x="2082" y="1564"/>
              <a:ext cx="1531" cy="246"/>
            </a:xfrm>
            <a:custGeom>
              <a:avLst/>
              <a:gdLst>
                <a:gd name="T0" fmla="*/ 1 w 2528"/>
                <a:gd name="T1" fmla="*/ 0 h 455"/>
                <a:gd name="T2" fmla="*/ 2 w 2528"/>
                <a:gd name="T3" fmla="*/ 1 h 455"/>
                <a:gd name="T4" fmla="*/ 2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95" name="Freeform 1070">
              <a:extLst>
                <a:ext uri="{FF2B5EF4-FFF2-40B4-BE49-F238E27FC236}">
                  <a16:creationId xmlns:a16="http://schemas.microsoft.com/office/drawing/2014/main" id="{020C16FB-B47C-5A40-8613-E3DA0F01335A}"/>
                </a:ext>
              </a:extLst>
            </p:cNvPr>
            <p:cNvSpPr>
              <a:spLocks/>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96" name="Freeform 1071">
              <a:extLst>
                <a:ext uri="{FF2B5EF4-FFF2-40B4-BE49-F238E27FC236}">
                  <a16:creationId xmlns:a16="http://schemas.microsoft.com/office/drawing/2014/main" id="{B6AF1532-CB13-784D-8AF3-B5F865952BA8}"/>
                </a:ext>
              </a:extLst>
            </p:cNvPr>
            <p:cNvSpPr>
              <a:spLocks/>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97" name="Freeform 1072">
              <a:extLst>
                <a:ext uri="{FF2B5EF4-FFF2-40B4-BE49-F238E27FC236}">
                  <a16:creationId xmlns:a16="http://schemas.microsoft.com/office/drawing/2014/main" id="{A71AE470-9F14-D044-93DB-3DCB5DBEBD96}"/>
                </a:ext>
              </a:extLst>
            </p:cNvPr>
            <p:cNvSpPr>
              <a:spLocks/>
            </p:cNvSpPr>
            <p:nvPr/>
          </p:nvSpPr>
          <p:spPr bwMode="auto">
            <a:xfrm>
              <a:off x="1732" y="2534"/>
              <a:ext cx="1680" cy="399"/>
            </a:xfrm>
            <a:custGeom>
              <a:avLst/>
              <a:gdLst>
                <a:gd name="T0" fmla="*/ 1 w 2773"/>
                <a:gd name="T1" fmla="*/ 0 h 738"/>
                <a:gd name="T2" fmla="*/ 0 w 2773"/>
                <a:gd name="T3" fmla="*/ 1 h 738"/>
                <a:gd name="T4" fmla="*/ 2 w 2773"/>
                <a:gd name="T5" fmla="*/ 1 h 738"/>
                <a:gd name="T6" fmla="*/ 2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98" name="Freeform 1073">
              <a:extLst>
                <a:ext uri="{FF2B5EF4-FFF2-40B4-BE49-F238E27FC236}">
                  <a16:creationId xmlns:a16="http://schemas.microsoft.com/office/drawing/2014/main" id="{7753045D-9842-CC41-9B0D-EB58149EA7D3}"/>
                </a:ext>
              </a:extLst>
            </p:cNvPr>
            <p:cNvSpPr>
              <a:spLocks/>
            </p:cNvSpPr>
            <p:nvPr/>
          </p:nvSpPr>
          <p:spPr bwMode="auto">
            <a:xfrm>
              <a:off x="3195" y="1755"/>
              <a:ext cx="429" cy="1187"/>
            </a:xfrm>
            <a:custGeom>
              <a:avLst/>
              <a:gdLst>
                <a:gd name="T0" fmla="*/ 2 w 637"/>
                <a:gd name="T1" fmla="*/ 0 h 1659"/>
                <a:gd name="T2" fmla="*/ 2 w 637"/>
                <a:gd name="T3" fmla="*/ 0 h 1659"/>
                <a:gd name="T4" fmla="*/ 1 w 637"/>
                <a:gd name="T5" fmla="*/ 15 h 1659"/>
                <a:gd name="T6" fmla="*/ 0 w 637"/>
                <a:gd name="T7" fmla="*/ 15 h 1659"/>
                <a:gd name="T8" fmla="*/ 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99" name="Freeform 1074">
              <a:extLst>
                <a:ext uri="{FF2B5EF4-FFF2-40B4-BE49-F238E27FC236}">
                  <a16:creationId xmlns:a16="http://schemas.microsoft.com/office/drawing/2014/main" id="{FB62560B-8A1D-1D4A-9C7F-3D1ED4E8CEDD}"/>
                </a:ext>
              </a:extLst>
            </p:cNvPr>
            <p:cNvSpPr>
              <a:spLocks/>
            </p:cNvSpPr>
            <p:nvPr/>
          </p:nvSpPr>
          <p:spPr bwMode="auto">
            <a:xfrm>
              <a:off x="1734" y="2587"/>
              <a:ext cx="1494" cy="394"/>
            </a:xfrm>
            <a:custGeom>
              <a:avLst/>
              <a:gdLst>
                <a:gd name="T0" fmla="*/ 0 w 2216"/>
                <a:gd name="T1" fmla="*/ 0 h 550"/>
                <a:gd name="T2" fmla="*/ 1 w 2216"/>
                <a:gd name="T3" fmla="*/ 1 h 550"/>
                <a:gd name="T4" fmla="*/ 9 w 2216"/>
                <a:gd name="T5" fmla="*/ 5 h 550"/>
                <a:gd name="T6" fmla="*/ 9 w 2216"/>
                <a:gd name="T7" fmla="*/ 4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400" name="Group 1075">
              <a:extLst>
                <a:ext uri="{FF2B5EF4-FFF2-40B4-BE49-F238E27FC236}">
                  <a16:creationId xmlns:a16="http://schemas.microsoft.com/office/drawing/2014/main" id="{954A64CB-1C45-324C-8CBE-16624C1A0B84}"/>
                </a:ext>
              </a:extLst>
            </p:cNvPr>
            <p:cNvGrpSpPr>
              <a:grpSpLocks/>
            </p:cNvGrpSpPr>
            <p:nvPr/>
          </p:nvGrpSpPr>
          <p:grpSpPr bwMode="auto">
            <a:xfrm>
              <a:off x="1709" y="3008"/>
              <a:ext cx="507" cy="234"/>
              <a:chOff x="1740" y="2642"/>
              <a:chExt cx="752" cy="327"/>
            </a:xfrm>
          </p:grpSpPr>
          <p:sp>
            <p:nvSpPr>
              <p:cNvPr id="407" name="Freeform 1076">
                <a:extLst>
                  <a:ext uri="{FF2B5EF4-FFF2-40B4-BE49-F238E27FC236}">
                    <a16:creationId xmlns:a16="http://schemas.microsoft.com/office/drawing/2014/main" id="{69DEB18E-BA65-9043-A426-C13F767151ED}"/>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08" name="Freeform 1077">
                <a:extLst>
                  <a:ext uri="{FF2B5EF4-FFF2-40B4-BE49-F238E27FC236}">
                    <a16:creationId xmlns:a16="http://schemas.microsoft.com/office/drawing/2014/main" id="{4DE24D51-7581-B14D-B3B6-84A687083206}"/>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09" name="Freeform 1078">
                <a:extLst>
                  <a:ext uri="{FF2B5EF4-FFF2-40B4-BE49-F238E27FC236}">
                    <a16:creationId xmlns:a16="http://schemas.microsoft.com/office/drawing/2014/main" id="{EFD736A0-861B-7C41-B7C6-101FA03763F8}"/>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10" name="Freeform 1079">
                <a:extLst>
                  <a:ext uri="{FF2B5EF4-FFF2-40B4-BE49-F238E27FC236}">
                    <a16:creationId xmlns:a16="http://schemas.microsoft.com/office/drawing/2014/main" id="{8BD7163E-D90B-7647-AEF5-5CECAFA59C37}"/>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11" name="Freeform 1080">
                <a:extLst>
                  <a:ext uri="{FF2B5EF4-FFF2-40B4-BE49-F238E27FC236}">
                    <a16:creationId xmlns:a16="http://schemas.microsoft.com/office/drawing/2014/main" id="{FC877D4D-D065-104D-8CA3-E0607A9B3F87}"/>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12" name="Freeform 1081">
                <a:extLst>
                  <a:ext uri="{FF2B5EF4-FFF2-40B4-BE49-F238E27FC236}">
                    <a16:creationId xmlns:a16="http://schemas.microsoft.com/office/drawing/2014/main" id="{BA9728F5-6BD1-104C-9953-C37CCA79F582}"/>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401" name="Freeform 1082">
              <a:extLst>
                <a:ext uri="{FF2B5EF4-FFF2-40B4-BE49-F238E27FC236}">
                  <a16:creationId xmlns:a16="http://schemas.microsoft.com/office/drawing/2014/main" id="{D3A627E4-20E1-094F-91E7-9E62C1D73A8B}"/>
                </a:ext>
              </a:extLst>
            </p:cNvPr>
            <p:cNvSpPr>
              <a:spLocks/>
            </p:cNvSpPr>
            <p:nvPr/>
          </p:nvSpPr>
          <p:spPr bwMode="auto">
            <a:xfrm>
              <a:off x="2577" y="3043"/>
              <a:ext cx="614" cy="514"/>
            </a:xfrm>
            <a:custGeom>
              <a:avLst/>
              <a:gdLst>
                <a:gd name="T0" fmla="*/ 1 w 990"/>
                <a:gd name="T1" fmla="*/ 2 h 792"/>
                <a:gd name="T2" fmla="*/ 1 w 990"/>
                <a:gd name="T3" fmla="*/ 0 h 792"/>
                <a:gd name="T4" fmla="*/ 1 w 990"/>
                <a:gd name="T5" fmla="*/ 1 h 792"/>
                <a:gd name="T6" fmla="*/ 0 w 990"/>
                <a:gd name="T7" fmla="*/ 2 h 792"/>
                <a:gd name="T8" fmla="*/ 1 w 990"/>
                <a:gd name="T9" fmla="*/ 2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02" name="Freeform 1083">
              <a:extLst>
                <a:ext uri="{FF2B5EF4-FFF2-40B4-BE49-F238E27FC236}">
                  <a16:creationId xmlns:a16="http://schemas.microsoft.com/office/drawing/2014/main" id="{DE5062C9-C70B-B74E-90B7-8B999FB4955F}"/>
                </a:ext>
              </a:extLst>
            </p:cNvPr>
            <p:cNvSpPr>
              <a:spLocks/>
            </p:cNvSpPr>
            <p:nvPr/>
          </p:nvSpPr>
          <p:spPr bwMode="auto">
            <a:xfrm>
              <a:off x="1010" y="3084"/>
              <a:ext cx="1571" cy="469"/>
            </a:xfrm>
            <a:custGeom>
              <a:avLst/>
              <a:gdLst>
                <a:gd name="T0" fmla="*/ 1 w 2532"/>
                <a:gd name="T1" fmla="*/ 0 h 723"/>
                <a:gd name="T2" fmla="*/ 1 w 2532"/>
                <a:gd name="T3" fmla="*/ 0 h 723"/>
                <a:gd name="T4" fmla="*/ 4 w 2532"/>
                <a:gd name="T5" fmla="*/ 2 h 723"/>
                <a:gd name="T6" fmla="*/ 4 w 2532"/>
                <a:gd name="T7" fmla="*/ 2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03" name="Freeform 1084">
              <a:extLst>
                <a:ext uri="{FF2B5EF4-FFF2-40B4-BE49-F238E27FC236}">
                  <a16:creationId xmlns:a16="http://schemas.microsoft.com/office/drawing/2014/main" id="{60A19E6B-9711-D44A-9A86-78531884592C}"/>
                </a:ext>
              </a:extLst>
            </p:cNvPr>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04" name="Freeform 1085">
              <a:extLst>
                <a:ext uri="{FF2B5EF4-FFF2-40B4-BE49-F238E27FC236}">
                  <a16:creationId xmlns:a16="http://schemas.microsoft.com/office/drawing/2014/main" id="{DABF2084-7101-4A42-808E-03169821851D}"/>
                </a:ext>
              </a:extLst>
            </p:cNvPr>
            <p:cNvSpPr>
              <a:spLocks/>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05" name="Freeform 1086">
              <a:extLst>
                <a:ext uri="{FF2B5EF4-FFF2-40B4-BE49-F238E27FC236}">
                  <a16:creationId xmlns:a16="http://schemas.microsoft.com/office/drawing/2014/main" id="{3BECAB59-402D-C44C-8F0A-AC630F6F2AAC}"/>
                </a:ext>
              </a:extLst>
            </p:cNvPr>
            <p:cNvSpPr>
              <a:spLocks/>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06" name="Freeform 1087">
              <a:extLst>
                <a:ext uri="{FF2B5EF4-FFF2-40B4-BE49-F238E27FC236}">
                  <a16:creationId xmlns:a16="http://schemas.microsoft.com/office/drawing/2014/main" id="{C431D1EA-39CA-5549-B407-D7CBF12DC371}"/>
                </a:ext>
              </a:extLst>
            </p:cNvPr>
            <p:cNvSpPr>
              <a:spLocks/>
            </p:cNvSpPr>
            <p:nvPr/>
          </p:nvSpPr>
          <p:spPr bwMode="auto">
            <a:xfrm flipV="1">
              <a:off x="2549" y="2986"/>
              <a:ext cx="608" cy="467"/>
            </a:xfrm>
            <a:custGeom>
              <a:avLst/>
              <a:gdLst>
                <a:gd name="T0" fmla="*/ 0 w 2532"/>
                <a:gd name="T1" fmla="*/ 0 h 723"/>
                <a:gd name="T2" fmla="*/ 0 w 2532"/>
                <a:gd name="T3" fmla="*/ 0 h 723"/>
                <a:gd name="T4" fmla="*/ 0 w 2532"/>
                <a:gd name="T5" fmla="*/ 2 h 723"/>
                <a:gd name="T6" fmla="*/ 0 w 2532"/>
                <a:gd name="T7" fmla="*/ 2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413" name="Freeform 984">
            <a:extLst>
              <a:ext uri="{FF2B5EF4-FFF2-40B4-BE49-F238E27FC236}">
                <a16:creationId xmlns:a16="http://schemas.microsoft.com/office/drawing/2014/main" id="{EF28E360-D52F-294F-97A4-5B43A7D60CE3}"/>
              </a:ext>
            </a:extLst>
          </p:cNvPr>
          <p:cNvSpPr>
            <a:spLocks/>
          </p:cNvSpPr>
          <p:nvPr/>
        </p:nvSpPr>
        <p:spPr bwMode="auto">
          <a:xfrm>
            <a:off x="10153593" y="5636971"/>
            <a:ext cx="34049" cy="332924"/>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14" name="Freeform 986">
            <a:extLst>
              <a:ext uri="{FF2B5EF4-FFF2-40B4-BE49-F238E27FC236}">
                <a16:creationId xmlns:a16="http://schemas.microsoft.com/office/drawing/2014/main" id="{9D5E80B1-F637-9E4D-BFD5-5F5ADB827A42}"/>
              </a:ext>
            </a:extLst>
          </p:cNvPr>
          <p:cNvSpPr>
            <a:spLocks/>
          </p:cNvSpPr>
          <p:nvPr/>
        </p:nvSpPr>
        <p:spPr bwMode="auto">
          <a:xfrm>
            <a:off x="10159970" y="5656923"/>
            <a:ext cx="20333" cy="308020"/>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15" name="Freeform 987">
            <a:extLst>
              <a:ext uri="{FF2B5EF4-FFF2-40B4-BE49-F238E27FC236}">
                <a16:creationId xmlns:a16="http://schemas.microsoft.com/office/drawing/2014/main" id="{F21D56DB-F5E9-8D44-92D9-C4770361B950}"/>
              </a:ext>
            </a:extLst>
          </p:cNvPr>
          <p:cNvSpPr>
            <a:spLocks/>
          </p:cNvSpPr>
          <p:nvPr/>
        </p:nvSpPr>
        <p:spPr bwMode="auto">
          <a:xfrm>
            <a:off x="10155518" y="5812753"/>
            <a:ext cx="31643" cy="27525"/>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16" name="Rectangle 988">
            <a:extLst>
              <a:ext uri="{FF2B5EF4-FFF2-40B4-BE49-F238E27FC236}">
                <a16:creationId xmlns:a16="http://schemas.microsoft.com/office/drawing/2014/main" id="{0447DE90-707A-1F42-8981-9A87D22C1D1D}"/>
              </a:ext>
            </a:extLst>
          </p:cNvPr>
          <p:cNvSpPr>
            <a:spLocks noChangeArrowheads="1"/>
          </p:cNvSpPr>
          <p:nvPr/>
        </p:nvSpPr>
        <p:spPr bwMode="auto">
          <a:xfrm>
            <a:off x="10026299" y="5674399"/>
            <a:ext cx="71949" cy="6845"/>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417" name="Group 989">
            <a:extLst>
              <a:ext uri="{FF2B5EF4-FFF2-40B4-BE49-F238E27FC236}">
                <a16:creationId xmlns:a16="http://schemas.microsoft.com/office/drawing/2014/main" id="{A6C8AE16-7445-9845-8F83-A3F851D4F042}"/>
              </a:ext>
            </a:extLst>
          </p:cNvPr>
          <p:cNvGrpSpPr>
            <a:grpSpLocks/>
          </p:cNvGrpSpPr>
          <p:nvPr/>
        </p:nvGrpSpPr>
        <p:grpSpPr bwMode="auto">
          <a:xfrm>
            <a:off x="10091149" y="5671195"/>
            <a:ext cx="69903" cy="21117"/>
            <a:chOff x="614" y="2568"/>
            <a:chExt cx="725" cy="139"/>
          </a:xfrm>
        </p:grpSpPr>
        <p:sp>
          <p:nvSpPr>
            <p:cNvPr id="418" name="AutoShape 990">
              <a:extLst>
                <a:ext uri="{FF2B5EF4-FFF2-40B4-BE49-F238E27FC236}">
                  <a16:creationId xmlns:a16="http://schemas.microsoft.com/office/drawing/2014/main" id="{5E1B1032-2F46-EF4A-B472-E7BC9E83CB4B}"/>
                </a:ext>
              </a:extLst>
            </p:cNvPr>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19" name="AutoShape 991">
              <a:extLst>
                <a:ext uri="{FF2B5EF4-FFF2-40B4-BE49-F238E27FC236}">
                  <a16:creationId xmlns:a16="http://schemas.microsoft.com/office/drawing/2014/main" id="{F24B042A-2483-8545-A723-0074F55A1DC8}"/>
                </a:ext>
              </a:extLst>
            </p:cNvPr>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420" name="Rectangle 992">
            <a:extLst>
              <a:ext uri="{FF2B5EF4-FFF2-40B4-BE49-F238E27FC236}">
                <a16:creationId xmlns:a16="http://schemas.microsoft.com/office/drawing/2014/main" id="{E881C066-69A3-D649-893B-A3C4CB9FAE81}"/>
              </a:ext>
            </a:extLst>
          </p:cNvPr>
          <p:cNvSpPr>
            <a:spLocks noChangeArrowheads="1"/>
          </p:cNvSpPr>
          <p:nvPr/>
        </p:nvSpPr>
        <p:spPr bwMode="auto">
          <a:xfrm>
            <a:off x="10027502" y="5722750"/>
            <a:ext cx="71949" cy="6845"/>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421" name="Group 993">
            <a:extLst>
              <a:ext uri="{FF2B5EF4-FFF2-40B4-BE49-F238E27FC236}">
                <a16:creationId xmlns:a16="http://schemas.microsoft.com/office/drawing/2014/main" id="{2B8081F4-DBFC-C442-BDEE-DF67BF3817BC}"/>
              </a:ext>
            </a:extLst>
          </p:cNvPr>
          <p:cNvGrpSpPr>
            <a:grpSpLocks/>
          </p:cNvGrpSpPr>
          <p:nvPr/>
        </p:nvGrpSpPr>
        <p:grpSpPr bwMode="auto">
          <a:xfrm>
            <a:off x="10090909" y="5718672"/>
            <a:ext cx="69903" cy="19515"/>
            <a:chOff x="614" y="2568"/>
            <a:chExt cx="725" cy="139"/>
          </a:xfrm>
        </p:grpSpPr>
        <p:sp>
          <p:nvSpPr>
            <p:cNvPr id="422" name="AutoShape 994">
              <a:extLst>
                <a:ext uri="{FF2B5EF4-FFF2-40B4-BE49-F238E27FC236}">
                  <a16:creationId xmlns:a16="http://schemas.microsoft.com/office/drawing/2014/main" id="{B9A9624E-B9DF-9A46-B31E-DD7EFD0F21E2}"/>
                </a:ext>
              </a:extLst>
            </p:cNvPr>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23" name="AutoShape 995">
              <a:extLst>
                <a:ext uri="{FF2B5EF4-FFF2-40B4-BE49-F238E27FC236}">
                  <a16:creationId xmlns:a16="http://schemas.microsoft.com/office/drawing/2014/main" id="{642F554B-5A88-A44B-AAB6-61F7D5A17F6A}"/>
                </a:ext>
              </a:extLst>
            </p:cNvPr>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424" name="Rectangle 996">
            <a:extLst>
              <a:ext uri="{FF2B5EF4-FFF2-40B4-BE49-F238E27FC236}">
                <a16:creationId xmlns:a16="http://schemas.microsoft.com/office/drawing/2014/main" id="{2F7E8752-11E5-3642-90E6-5285D40EA469}"/>
              </a:ext>
            </a:extLst>
          </p:cNvPr>
          <p:cNvSpPr>
            <a:spLocks noChangeArrowheads="1"/>
          </p:cNvSpPr>
          <p:nvPr/>
        </p:nvSpPr>
        <p:spPr bwMode="auto">
          <a:xfrm>
            <a:off x="10027502" y="5771101"/>
            <a:ext cx="71949" cy="6845"/>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25" name="Rectangle 997">
            <a:extLst>
              <a:ext uri="{FF2B5EF4-FFF2-40B4-BE49-F238E27FC236}">
                <a16:creationId xmlns:a16="http://schemas.microsoft.com/office/drawing/2014/main" id="{C884D5C3-FF18-F04A-B4E2-7E02117C03FE}"/>
              </a:ext>
            </a:extLst>
          </p:cNvPr>
          <p:cNvSpPr>
            <a:spLocks noChangeArrowheads="1"/>
          </p:cNvSpPr>
          <p:nvPr/>
        </p:nvSpPr>
        <p:spPr bwMode="auto">
          <a:xfrm>
            <a:off x="10028705" y="5814938"/>
            <a:ext cx="71949" cy="6845"/>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426" name="Group 998">
            <a:extLst>
              <a:ext uri="{FF2B5EF4-FFF2-40B4-BE49-F238E27FC236}">
                <a16:creationId xmlns:a16="http://schemas.microsoft.com/office/drawing/2014/main" id="{D321F228-396F-C44B-AA64-15D0F1B6CEFB}"/>
              </a:ext>
            </a:extLst>
          </p:cNvPr>
          <p:cNvGrpSpPr>
            <a:grpSpLocks/>
          </p:cNvGrpSpPr>
          <p:nvPr/>
        </p:nvGrpSpPr>
        <p:grpSpPr bwMode="auto">
          <a:xfrm>
            <a:off x="10089465" y="5810860"/>
            <a:ext cx="70024" cy="21991"/>
            <a:chOff x="614" y="2568"/>
            <a:chExt cx="725" cy="139"/>
          </a:xfrm>
        </p:grpSpPr>
        <p:sp>
          <p:nvSpPr>
            <p:cNvPr id="427" name="AutoShape 999">
              <a:extLst>
                <a:ext uri="{FF2B5EF4-FFF2-40B4-BE49-F238E27FC236}">
                  <a16:creationId xmlns:a16="http://schemas.microsoft.com/office/drawing/2014/main" id="{849EBD72-C779-B442-B144-4C92B9E79F20}"/>
                </a:ext>
              </a:extLst>
            </p:cNvPr>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28" name="AutoShape 1000">
              <a:extLst>
                <a:ext uri="{FF2B5EF4-FFF2-40B4-BE49-F238E27FC236}">
                  <a16:creationId xmlns:a16="http://schemas.microsoft.com/office/drawing/2014/main" id="{D93FB61F-FF29-F24D-8788-4165F508316D}"/>
                </a:ext>
              </a:extLst>
            </p:cNvPr>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429" name="Freeform 1001">
            <a:extLst>
              <a:ext uri="{FF2B5EF4-FFF2-40B4-BE49-F238E27FC236}">
                <a16:creationId xmlns:a16="http://schemas.microsoft.com/office/drawing/2014/main" id="{A40EEA2E-A801-414B-8FBC-BBC009ECE19B}"/>
              </a:ext>
            </a:extLst>
          </p:cNvPr>
          <p:cNvSpPr>
            <a:spLocks/>
          </p:cNvSpPr>
          <p:nvPr/>
        </p:nvSpPr>
        <p:spPr bwMode="auto">
          <a:xfrm>
            <a:off x="10156000" y="5771101"/>
            <a:ext cx="31643" cy="27380"/>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430" name="Group 1002">
            <a:extLst>
              <a:ext uri="{FF2B5EF4-FFF2-40B4-BE49-F238E27FC236}">
                <a16:creationId xmlns:a16="http://schemas.microsoft.com/office/drawing/2014/main" id="{F068EC4B-78B0-B24C-99A7-F96D6C86A2B9}"/>
              </a:ext>
            </a:extLst>
          </p:cNvPr>
          <p:cNvGrpSpPr>
            <a:grpSpLocks/>
          </p:cNvGrpSpPr>
          <p:nvPr/>
        </p:nvGrpSpPr>
        <p:grpSpPr bwMode="auto">
          <a:xfrm>
            <a:off x="10089946" y="5767169"/>
            <a:ext cx="70024" cy="20243"/>
            <a:chOff x="614" y="2568"/>
            <a:chExt cx="725" cy="139"/>
          </a:xfrm>
        </p:grpSpPr>
        <p:sp>
          <p:nvSpPr>
            <p:cNvPr id="431" name="AutoShape 1003">
              <a:extLst>
                <a:ext uri="{FF2B5EF4-FFF2-40B4-BE49-F238E27FC236}">
                  <a16:creationId xmlns:a16="http://schemas.microsoft.com/office/drawing/2014/main" id="{76307DFD-7DBD-DD4D-8615-A8A8D15D8233}"/>
                </a:ext>
              </a:extLst>
            </p:cNvPr>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32" name="AutoShape 1004">
              <a:extLst>
                <a:ext uri="{FF2B5EF4-FFF2-40B4-BE49-F238E27FC236}">
                  <a16:creationId xmlns:a16="http://schemas.microsoft.com/office/drawing/2014/main" id="{B5EA7410-FCB5-3C42-A74F-F566ABFADDB8}"/>
                </a:ext>
              </a:extLst>
            </p:cNvPr>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433" name="Rectangle 1005">
            <a:extLst>
              <a:ext uri="{FF2B5EF4-FFF2-40B4-BE49-F238E27FC236}">
                <a16:creationId xmlns:a16="http://schemas.microsoft.com/office/drawing/2014/main" id="{10238275-C02A-F74A-A765-B593C055F724}"/>
              </a:ext>
            </a:extLst>
          </p:cNvPr>
          <p:cNvSpPr>
            <a:spLocks noChangeArrowheads="1"/>
          </p:cNvSpPr>
          <p:nvPr/>
        </p:nvSpPr>
        <p:spPr bwMode="auto">
          <a:xfrm>
            <a:off x="10150946" y="5636388"/>
            <a:ext cx="8422" cy="332778"/>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34" name="Freeform 1006">
            <a:extLst>
              <a:ext uri="{FF2B5EF4-FFF2-40B4-BE49-F238E27FC236}">
                <a16:creationId xmlns:a16="http://schemas.microsoft.com/office/drawing/2014/main" id="{81D6D301-6C77-C64B-B2D0-382D840AA7FC}"/>
              </a:ext>
            </a:extLst>
          </p:cNvPr>
          <p:cNvSpPr>
            <a:spLocks/>
          </p:cNvSpPr>
          <p:nvPr/>
        </p:nvSpPr>
        <p:spPr bwMode="auto">
          <a:xfrm>
            <a:off x="10158887" y="5720566"/>
            <a:ext cx="28515" cy="31020"/>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35" name="Freeform 1007">
            <a:extLst>
              <a:ext uri="{FF2B5EF4-FFF2-40B4-BE49-F238E27FC236}">
                <a16:creationId xmlns:a16="http://schemas.microsoft.com/office/drawing/2014/main" id="{6966CA35-6F7B-6C4F-AEE3-078FED56DF20}"/>
              </a:ext>
            </a:extLst>
          </p:cNvPr>
          <p:cNvSpPr>
            <a:spLocks/>
          </p:cNvSpPr>
          <p:nvPr/>
        </p:nvSpPr>
        <p:spPr bwMode="auto">
          <a:xfrm>
            <a:off x="10159248" y="5672943"/>
            <a:ext cx="29357" cy="34953"/>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36" name="Oval 1008">
            <a:extLst>
              <a:ext uri="{FF2B5EF4-FFF2-40B4-BE49-F238E27FC236}">
                <a16:creationId xmlns:a16="http://schemas.microsoft.com/office/drawing/2014/main" id="{2CFA9381-C4F6-8A4A-BCBB-312388656716}"/>
              </a:ext>
            </a:extLst>
          </p:cNvPr>
          <p:cNvSpPr>
            <a:spLocks noChangeArrowheads="1"/>
          </p:cNvSpPr>
          <p:nvPr/>
        </p:nvSpPr>
        <p:spPr bwMode="auto">
          <a:xfrm>
            <a:off x="10183311" y="5954166"/>
            <a:ext cx="6016" cy="1383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37" name="Freeform 1009">
            <a:extLst>
              <a:ext uri="{FF2B5EF4-FFF2-40B4-BE49-F238E27FC236}">
                <a16:creationId xmlns:a16="http://schemas.microsoft.com/office/drawing/2014/main" id="{B30AEBEB-78E1-754E-BA64-FEE706BFF392}"/>
              </a:ext>
            </a:extLst>
          </p:cNvPr>
          <p:cNvSpPr>
            <a:spLocks/>
          </p:cNvSpPr>
          <p:nvPr/>
        </p:nvSpPr>
        <p:spPr bwMode="auto">
          <a:xfrm>
            <a:off x="10157684" y="5954603"/>
            <a:ext cx="29477" cy="29127"/>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38" name="AutoShape 1010">
            <a:extLst>
              <a:ext uri="{FF2B5EF4-FFF2-40B4-BE49-F238E27FC236}">
                <a16:creationId xmlns:a16="http://schemas.microsoft.com/office/drawing/2014/main" id="{F2779901-7D8F-784A-8E8D-397036700A71}"/>
              </a:ext>
            </a:extLst>
          </p:cNvPr>
          <p:cNvSpPr>
            <a:spLocks noChangeArrowheads="1"/>
          </p:cNvSpPr>
          <p:nvPr/>
        </p:nvSpPr>
        <p:spPr bwMode="auto">
          <a:xfrm>
            <a:off x="10017877" y="5963487"/>
            <a:ext cx="143898" cy="21845"/>
          </a:xfrm>
          <a:prstGeom prst="roundRect">
            <a:avLst>
              <a:gd name="adj" fmla="val 50000"/>
            </a:avLst>
          </a:prstGeom>
          <a:solidFill>
            <a:srgbClr val="DDDDDD"/>
          </a:soli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39" name="AutoShape 1011">
            <a:extLst>
              <a:ext uri="{FF2B5EF4-FFF2-40B4-BE49-F238E27FC236}">
                <a16:creationId xmlns:a16="http://schemas.microsoft.com/office/drawing/2014/main" id="{87A8BD55-4166-4643-A7DA-52B9D36F3801}"/>
              </a:ext>
            </a:extLst>
          </p:cNvPr>
          <p:cNvSpPr>
            <a:spLocks noChangeArrowheads="1"/>
          </p:cNvSpPr>
          <p:nvPr/>
        </p:nvSpPr>
        <p:spPr bwMode="auto">
          <a:xfrm>
            <a:off x="10026299" y="5969166"/>
            <a:ext cx="128257" cy="11505"/>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40" name="Oval 1012">
            <a:extLst>
              <a:ext uri="{FF2B5EF4-FFF2-40B4-BE49-F238E27FC236}">
                <a16:creationId xmlns:a16="http://schemas.microsoft.com/office/drawing/2014/main" id="{0F991E83-25F4-2549-B34F-7A98472010D7}"/>
              </a:ext>
            </a:extLst>
          </p:cNvPr>
          <p:cNvSpPr>
            <a:spLocks noChangeArrowheads="1"/>
          </p:cNvSpPr>
          <p:nvPr/>
        </p:nvSpPr>
        <p:spPr bwMode="auto">
          <a:xfrm>
            <a:off x="10038210" y="5920815"/>
            <a:ext cx="19130" cy="20680"/>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41" name="Oval 1013">
            <a:extLst>
              <a:ext uri="{FF2B5EF4-FFF2-40B4-BE49-F238E27FC236}">
                <a16:creationId xmlns:a16="http://schemas.microsoft.com/office/drawing/2014/main" id="{01F6513A-F015-D94A-929C-75D48673F75A}"/>
              </a:ext>
            </a:extLst>
          </p:cNvPr>
          <p:cNvSpPr>
            <a:spLocks noChangeArrowheads="1"/>
          </p:cNvSpPr>
          <p:nvPr/>
        </p:nvSpPr>
        <p:spPr bwMode="auto">
          <a:xfrm>
            <a:off x="10059867" y="5920815"/>
            <a:ext cx="19130" cy="20680"/>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1800" b="0" i="0" u="none" strike="noStrike" kern="1200" cap="none" spc="0" normalizeH="0" baseline="0" noProof="0">
              <a:ln>
                <a:noFill/>
              </a:ln>
              <a:solidFill>
                <a:srgbClr val="FF0000"/>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42" name="Oval 1014">
            <a:extLst>
              <a:ext uri="{FF2B5EF4-FFF2-40B4-BE49-F238E27FC236}">
                <a16:creationId xmlns:a16="http://schemas.microsoft.com/office/drawing/2014/main" id="{DF2F1710-E7DF-7E48-A534-44E42CD00502}"/>
              </a:ext>
            </a:extLst>
          </p:cNvPr>
          <p:cNvSpPr>
            <a:spLocks noChangeArrowheads="1"/>
          </p:cNvSpPr>
          <p:nvPr/>
        </p:nvSpPr>
        <p:spPr bwMode="auto">
          <a:xfrm>
            <a:off x="10080201" y="5920815"/>
            <a:ext cx="19130" cy="20680"/>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43" name="Rectangle 1015">
            <a:extLst>
              <a:ext uri="{FF2B5EF4-FFF2-40B4-BE49-F238E27FC236}">
                <a16:creationId xmlns:a16="http://schemas.microsoft.com/office/drawing/2014/main" id="{328DCBC9-32E9-FD44-B2CF-3BC801D59B6C}"/>
              </a:ext>
            </a:extLst>
          </p:cNvPr>
          <p:cNvSpPr>
            <a:spLocks noChangeArrowheads="1"/>
          </p:cNvSpPr>
          <p:nvPr/>
        </p:nvSpPr>
        <p:spPr bwMode="auto">
          <a:xfrm>
            <a:off x="10129410" y="5841444"/>
            <a:ext cx="9625" cy="110538"/>
          </a:xfrm>
          <a:prstGeom prst="rect">
            <a:avLst/>
          </a:prstGeom>
          <a:solidFill>
            <a:srgbClr val="292929"/>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447" name="Group 590">
            <a:extLst>
              <a:ext uri="{FF2B5EF4-FFF2-40B4-BE49-F238E27FC236}">
                <a16:creationId xmlns:a16="http://schemas.microsoft.com/office/drawing/2014/main" id="{CCAB7625-FEE3-BB4A-97C1-EF1CC2679904}"/>
              </a:ext>
            </a:extLst>
          </p:cNvPr>
          <p:cNvGrpSpPr>
            <a:grpSpLocks/>
          </p:cNvGrpSpPr>
          <p:nvPr/>
        </p:nvGrpSpPr>
        <p:grpSpPr bwMode="auto">
          <a:xfrm flipH="1">
            <a:off x="7773981" y="5281060"/>
            <a:ext cx="345630" cy="320302"/>
            <a:chOff x="2839" y="3501"/>
            <a:chExt cx="755" cy="803"/>
          </a:xfrm>
        </p:grpSpPr>
        <p:pic>
          <p:nvPicPr>
            <p:cNvPr id="451" name="Picture 591" descr="desktop_computer_stylized_medium">
              <a:extLst>
                <a:ext uri="{FF2B5EF4-FFF2-40B4-BE49-F238E27FC236}">
                  <a16:creationId xmlns:a16="http://schemas.microsoft.com/office/drawing/2014/main" id="{FC71EB74-5BE7-7A48-B637-5058D8494691}"/>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2" name="Freeform 592">
              <a:extLst>
                <a:ext uri="{FF2B5EF4-FFF2-40B4-BE49-F238E27FC236}">
                  <a16:creationId xmlns:a16="http://schemas.microsoft.com/office/drawing/2014/main" id="{B9007CC0-7362-AE4E-9B5B-742E3046FEFC}"/>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444" name="Rectangle 443">
            <a:extLst>
              <a:ext uri="{FF2B5EF4-FFF2-40B4-BE49-F238E27FC236}">
                <a16:creationId xmlns:a16="http://schemas.microsoft.com/office/drawing/2014/main" id="{C47118FD-7A98-6943-B3A3-B578E5FB9F06}"/>
              </a:ext>
            </a:extLst>
          </p:cNvPr>
          <p:cNvSpPr/>
          <p:nvPr/>
        </p:nvSpPr>
        <p:spPr>
          <a:xfrm>
            <a:off x="6406266" y="1372497"/>
            <a:ext cx="5359400" cy="4954628"/>
          </a:xfrm>
          <a:prstGeom prst="rect">
            <a:avLst/>
          </a:prstGeom>
          <a:solidFill>
            <a:schemeClr val="bg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446" name="Group 652">
            <a:extLst>
              <a:ext uri="{FF2B5EF4-FFF2-40B4-BE49-F238E27FC236}">
                <a16:creationId xmlns:a16="http://schemas.microsoft.com/office/drawing/2014/main" id="{84B474B2-2AC4-EC40-9EA0-B5E48CE68CBD}"/>
              </a:ext>
            </a:extLst>
          </p:cNvPr>
          <p:cNvGrpSpPr>
            <a:grpSpLocks/>
          </p:cNvGrpSpPr>
          <p:nvPr/>
        </p:nvGrpSpPr>
        <p:grpSpPr bwMode="auto">
          <a:xfrm>
            <a:off x="7750224" y="1859725"/>
            <a:ext cx="415925" cy="385763"/>
            <a:chOff x="2751" y="1851"/>
            <a:chExt cx="462" cy="478"/>
          </a:xfrm>
        </p:grpSpPr>
        <p:pic>
          <p:nvPicPr>
            <p:cNvPr id="453" name="Picture 653" descr="iphone_stylized_small">
              <a:extLst>
                <a:ext uri="{FF2B5EF4-FFF2-40B4-BE49-F238E27FC236}">
                  <a16:creationId xmlns:a16="http://schemas.microsoft.com/office/drawing/2014/main" id="{34A94CEC-DE5F-E64D-A5B4-F04DB32319EA}"/>
                </a:ext>
              </a:extLst>
            </p:cNvPr>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2928" y="1922"/>
              <a:ext cx="152"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4" name="Picture 654" descr="antenna_radiation_stylized">
              <a:extLst>
                <a:ext uri="{FF2B5EF4-FFF2-40B4-BE49-F238E27FC236}">
                  <a16:creationId xmlns:a16="http://schemas.microsoft.com/office/drawing/2014/main" id="{67C4AABE-F80E-F846-A0E8-D555DE64EBB1}"/>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2751" y="1851"/>
              <a:ext cx="462" cy="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84" name="Group 950">
            <a:extLst>
              <a:ext uri="{FF2B5EF4-FFF2-40B4-BE49-F238E27FC236}">
                <a16:creationId xmlns:a16="http://schemas.microsoft.com/office/drawing/2014/main" id="{7CEBBAF6-579E-3943-B1EB-BB883618D6D9}"/>
              </a:ext>
            </a:extLst>
          </p:cNvPr>
          <p:cNvGrpSpPr>
            <a:grpSpLocks/>
          </p:cNvGrpSpPr>
          <p:nvPr/>
        </p:nvGrpSpPr>
        <p:grpSpPr bwMode="auto">
          <a:xfrm>
            <a:off x="10002508" y="5616400"/>
            <a:ext cx="214974" cy="403920"/>
            <a:chOff x="4140" y="429"/>
            <a:chExt cx="1425" cy="2396"/>
          </a:xfrm>
        </p:grpSpPr>
        <p:sp>
          <p:nvSpPr>
            <p:cNvPr id="485" name="Freeform 951">
              <a:extLst>
                <a:ext uri="{FF2B5EF4-FFF2-40B4-BE49-F238E27FC236}">
                  <a16:creationId xmlns:a16="http://schemas.microsoft.com/office/drawing/2014/main" id="{984581C6-7CED-A042-809F-11066F04B55E}"/>
                </a:ext>
              </a:extLst>
            </p:cNvPr>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86" name="Rectangle 952">
              <a:extLst>
                <a:ext uri="{FF2B5EF4-FFF2-40B4-BE49-F238E27FC236}">
                  <a16:creationId xmlns:a16="http://schemas.microsoft.com/office/drawing/2014/main" id="{0E0A78D4-7C3B-2143-AE69-FA504AD75E5E}"/>
                </a:ext>
              </a:extLst>
            </p:cNvPr>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87" name="Freeform 953">
              <a:extLst>
                <a:ext uri="{FF2B5EF4-FFF2-40B4-BE49-F238E27FC236}">
                  <a16:creationId xmlns:a16="http://schemas.microsoft.com/office/drawing/2014/main" id="{B0C7F238-A8B7-7443-8BA5-8939FF6B5572}"/>
                </a:ext>
              </a:extLst>
            </p:cNvPr>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88" name="Freeform 954">
              <a:extLst>
                <a:ext uri="{FF2B5EF4-FFF2-40B4-BE49-F238E27FC236}">
                  <a16:creationId xmlns:a16="http://schemas.microsoft.com/office/drawing/2014/main" id="{6F90FD17-11E4-EE4F-AF2F-7122C053E0C1}"/>
                </a:ext>
              </a:extLst>
            </p:cNvPr>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89" name="Rectangle 955">
              <a:extLst>
                <a:ext uri="{FF2B5EF4-FFF2-40B4-BE49-F238E27FC236}">
                  <a16:creationId xmlns:a16="http://schemas.microsoft.com/office/drawing/2014/main" id="{53A75298-B138-094F-9787-1B231F48063D}"/>
                </a:ext>
              </a:extLst>
            </p:cNvPr>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490" name="Group 956">
              <a:extLst>
                <a:ext uri="{FF2B5EF4-FFF2-40B4-BE49-F238E27FC236}">
                  <a16:creationId xmlns:a16="http://schemas.microsoft.com/office/drawing/2014/main" id="{AD456B50-CD82-6F4C-9CF1-09ABBC571C85}"/>
                </a:ext>
              </a:extLst>
            </p:cNvPr>
            <p:cNvGrpSpPr>
              <a:grpSpLocks/>
            </p:cNvGrpSpPr>
            <p:nvPr/>
          </p:nvGrpSpPr>
          <p:grpSpPr bwMode="auto">
            <a:xfrm>
              <a:off x="4749" y="668"/>
              <a:ext cx="581" cy="145"/>
              <a:chOff x="614" y="2568"/>
              <a:chExt cx="725" cy="139"/>
            </a:xfrm>
          </p:grpSpPr>
          <p:sp>
            <p:nvSpPr>
              <p:cNvPr id="515" name="AutoShape 957">
                <a:extLst>
                  <a:ext uri="{FF2B5EF4-FFF2-40B4-BE49-F238E27FC236}">
                    <a16:creationId xmlns:a16="http://schemas.microsoft.com/office/drawing/2014/main" id="{4C074F81-A723-5F4E-9479-CE1CDCFBCB88}"/>
                  </a:ext>
                </a:extLst>
              </p:cNvPr>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516" name="AutoShape 958">
                <a:extLst>
                  <a:ext uri="{FF2B5EF4-FFF2-40B4-BE49-F238E27FC236}">
                    <a16:creationId xmlns:a16="http://schemas.microsoft.com/office/drawing/2014/main" id="{4DE71513-1E1D-B644-992C-AE6AB0DB1197}"/>
                  </a:ext>
                </a:extLst>
              </p:cNvPr>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491" name="Rectangle 959">
              <a:extLst>
                <a:ext uri="{FF2B5EF4-FFF2-40B4-BE49-F238E27FC236}">
                  <a16:creationId xmlns:a16="http://schemas.microsoft.com/office/drawing/2014/main" id="{05D448DB-B3CB-C64D-8C4B-72D790DFFD42}"/>
                </a:ext>
              </a:extLst>
            </p:cNvPr>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492" name="Group 960">
              <a:extLst>
                <a:ext uri="{FF2B5EF4-FFF2-40B4-BE49-F238E27FC236}">
                  <a16:creationId xmlns:a16="http://schemas.microsoft.com/office/drawing/2014/main" id="{9CDEBDA5-A066-D749-B9E9-47DB05253D32}"/>
                </a:ext>
              </a:extLst>
            </p:cNvPr>
            <p:cNvGrpSpPr>
              <a:grpSpLocks/>
            </p:cNvGrpSpPr>
            <p:nvPr/>
          </p:nvGrpSpPr>
          <p:grpSpPr bwMode="auto">
            <a:xfrm>
              <a:off x="4747" y="994"/>
              <a:ext cx="581" cy="134"/>
              <a:chOff x="614" y="2568"/>
              <a:chExt cx="725" cy="139"/>
            </a:xfrm>
          </p:grpSpPr>
          <p:sp>
            <p:nvSpPr>
              <p:cNvPr id="513" name="AutoShape 961">
                <a:extLst>
                  <a:ext uri="{FF2B5EF4-FFF2-40B4-BE49-F238E27FC236}">
                    <a16:creationId xmlns:a16="http://schemas.microsoft.com/office/drawing/2014/main" id="{8E73CA32-EF58-EA45-A4FE-37E560EBE8C6}"/>
                  </a:ext>
                </a:extLst>
              </p:cNvPr>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514" name="AutoShape 962">
                <a:extLst>
                  <a:ext uri="{FF2B5EF4-FFF2-40B4-BE49-F238E27FC236}">
                    <a16:creationId xmlns:a16="http://schemas.microsoft.com/office/drawing/2014/main" id="{2E2C05F9-1F42-CF46-83F8-339E874CF6FB}"/>
                  </a:ext>
                </a:extLst>
              </p:cNvPr>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493" name="Rectangle 963">
              <a:extLst>
                <a:ext uri="{FF2B5EF4-FFF2-40B4-BE49-F238E27FC236}">
                  <a16:creationId xmlns:a16="http://schemas.microsoft.com/office/drawing/2014/main" id="{D2B5715C-9E55-D04D-BD32-A700B9DCC1E1}"/>
                </a:ext>
              </a:extLst>
            </p:cNvPr>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94" name="Rectangle 964">
              <a:extLst>
                <a:ext uri="{FF2B5EF4-FFF2-40B4-BE49-F238E27FC236}">
                  <a16:creationId xmlns:a16="http://schemas.microsoft.com/office/drawing/2014/main" id="{3A8FF8A7-C248-1B42-80FA-051974D95224}"/>
                </a:ext>
              </a:extLst>
            </p:cNvPr>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495" name="Group 965">
              <a:extLst>
                <a:ext uri="{FF2B5EF4-FFF2-40B4-BE49-F238E27FC236}">
                  <a16:creationId xmlns:a16="http://schemas.microsoft.com/office/drawing/2014/main" id="{8E71E5B0-A3F5-D344-B255-99112EB195F7}"/>
                </a:ext>
              </a:extLst>
            </p:cNvPr>
            <p:cNvGrpSpPr>
              <a:grpSpLocks/>
            </p:cNvGrpSpPr>
            <p:nvPr/>
          </p:nvGrpSpPr>
          <p:grpSpPr bwMode="auto">
            <a:xfrm>
              <a:off x="4735" y="1627"/>
              <a:ext cx="582" cy="151"/>
              <a:chOff x="614" y="2568"/>
              <a:chExt cx="725" cy="139"/>
            </a:xfrm>
          </p:grpSpPr>
          <p:sp>
            <p:nvSpPr>
              <p:cNvPr id="511" name="AutoShape 966">
                <a:extLst>
                  <a:ext uri="{FF2B5EF4-FFF2-40B4-BE49-F238E27FC236}">
                    <a16:creationId xmlns:a16="http://schemas.microsoft.com/office/drawing/2014/main" id="{A2F22898-EA39-FB4D-B255-ABCB1B7C1663}"/>
                  </a:ext>
                </a:extLst>
              </p:cNvPr>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512" name="AutoShape 967">
                <a:extLst>
                  <a:ext uri="{FF2B5EF4-FFF2-40B4-BE49-F238E27FC236}">
                    <a16:creationId xmlns:a16="http://schemas.microsoft.com/office/drawing/2014/main" id="{FBF034BA-270B-6F40-B57B-8A19ABF2818D}"/>
                  </a:ext>
                </a:extLst>
              </p:cNvPr>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496" name="Freeform 968">
              <a:extLst>
                <a:ext uri="{FF2B5EF4-FFF2-40B4-BE49-F238E27FC236}">
                  <a16:creationId xmlns:a16="http://schemas.microsoft.com/office/drawing/2014/main" id="{C6616798-D999-124B-8365-0FF6B1AC6B22}"/>
                </a:ext>
              </a:extLst>
            </p:cNvPr>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497" name="Group 969">
              <a:extLst>
                <a:ext uri="{FF2B5EF4-FFF2-40B4-BE49-F238E27FC236}">
                  <a16:creationId xmlns:a16="http://schemas.microsoft.com/office/drawing/2014/main" id="{0D2B7299-399C-9748-80B1-8B82EA570848}"/>
                </a:ext>
              </a:extLst>
            </p:cNvPr>
            <p:cNvGrpSpPr>
              <a:grpSpLocks/>
            </p:cNvGrpSpPr>
            <p:nvPr/>
          </p:nvGrpSpPr>
          <p:grpSpPr bwMode="auto">
            <a:xfrm>
              <a:off x="4739" y="1327"/>
              <a:ext cx="582" cy="139"/>
              <a:chOff x="614" y="2568"/>
              <a:chExt cx="725" cy="139"/>
            </a:xfrm>
          </p:grpSpPr>
          <p:sp>
            <p:nvSpPr>
              <p:cNvPr id="509" name="AutoShape 970">
                <a:extLst>
                  <a:ext uri="{FF2B5EF4-FFF2-40B4-BE49-F238E27FC236}">
                    <a16:creationId xmlns:a16="http://schemas.microsoft.com/office/drawing/2014/main" id="{791F8FFE-36CE-5D47-899C-7B6F5471D9AF}"/>
                  </a:ext>
                </a:extLst>
              </p:cNvPr>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510" name="AutoShape 971">
                <a:extLst>
                  <a:ext uri="{FF2B5EF4-FFF2-40B4-BE49-F238E27FC236}">
                    <a16:creationId xmlns:a16="http://schemas.microsoft.com/office/drawing/2014/main" id="{96614370-C84C-644E-AF93-94853FD47AF1}"/>
                  </a:ext>
                </a:extLst>
              </p:cNvPr>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498" name="Rectangle 972">
              <a:extLst>
                <a:ext uri="{FF2B5EF4-FFF2-40B4-BE49-F238E27FC236}">
                  <a16:creationId xmlns:a16="http://schemas.microsoft.com/office/drawing/2014/main" id="{3024E21F-4580-974D-A923-DBF7106EF158}"/>
                </a:ext>
              </a:extLst>
            </p:cNvPr>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99" name="Freeform 973">
              <a:extLst>
                <a:ext uri="{FF2B5EF4-FFF2-40B4-BE49-F238E27FC236}">
                  <a16:creationId xmlns:a16="http://schemas.microsoft.com/office/drawing/2014/main" id="{355CC750-A436-114A-B13D-15B18BE0099A}"/>
                </a:ext>
              </a:extLst>
            </p:cNvPr>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00" name="Freeform 974">
              <a:extLst>
                <a:ext uri="{FF2B5EF4-FFF2-40B4-BE49-F238E27FC236}">
                  <a16:creationId xmlns:a16="http://schemas.microsoft.com/office/drawing/2014/main" id="{D88AEB08-419C-994D-B9AF-2D260494D178}"/>
                </a:ext>
              </a:extLst>
            </p:cNvPr>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01" name="Oval 975">
              <a:extLst>
                <a:ext uri="{FF2B5EF4-FFF2-40B4-BE49-F238E27FC236}">
                  <a16:creationId xmlns:a16="http://schemas.microsoft.com/office/drawing/2014/main" id="{A70DC3D0-7F41-FB4E-BF25-4A8051E0D90D}"/>
                </a:ext>
              </a:extLst>
            </p:cNvPr>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502" name="Freeform 976">
              <a:extLst>
                <a:ext uri="{FF2B5EF4-FFF2-40B4-BE49-F238E27FC236}">
                  <a16:creationId xmlns:a16="http://schemas.microsoft.com/office/drawing/2014/main" id="{00011472-61BE-7D4E-BF36-C4C4F0A5D727}"/>
                </a:ext>
              </a:extLst>
            </p:cNvPr>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03" name="AutoShape 977">
              <a:extLst>
                <a:ext uri="{FF2B5EF4-FFF2-40B4-BE49-F238E27FC236}">
                  <a16:creationId xmlns:a16="http://schemas.microsoft.com/office/drawing/2014/main" id="{369D2889-1BFC-A340-B67F-54F258D6F1F5}"/>
                </a:ext>
              </a:extLst>
            </p:cNvPr>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504" name="AutoShape 978">
              <a:extLst>
                <a:ext uri="{FF2B5EF4-FFF2-40B4-BE49-F238E27FC236}">
                  <a16:creationId xmlns:a16="http://schemas.microsoft.com/office/drawing/2014/main" id="{CEFA09E5-3186-4445-AD94-60C0E15196AC}"/>
                </a:ext>
              </a:extLst>
            </p:cNvPr>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505" name="Oval 979">
              <a:extLst>
                <a:ext uri="{FF2B5EF4-FFF2-40B4-BE49-F238E27FC236}">
                  <a16:creationId xmlns:a16="http://schemas.microsoft.com/office/drawing/2014/main" id="{9AFADA62-C3CB-594F-8048-88710642763B}"/>
                </a:ext>
              </a:extLst>
            </p:cNvPr>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506" name="Oval 980">
              <a:extLst>
                <a:ext uri="{FF2B5EF4-FFF2-40B4-BE49-F238E27FC236}">
                  <a16:creationId xmlns:a16="http://schemas.microsoft.com/office/drawing/2014/main" id="{C82FFABC-4C4C-6243-9D2D-3C99FBC51814}"/>
                </a:ext>
              </a:extLst>
            </p:cNvPr>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1800" b="0" i="0" u="none" strike="noStrike" kern="1200" cap="none" spc="0" normalizeH="0" baseline="0" noProof="0">
                <a:ln>
                  <a:noFill/>
                </a:ln>
                <a:solidFill>
                  <a:srgbClr val="FF0000"/>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507" name="Oval 981">
              <a:extLst>
                <a:ext uri="{FF2B5EF4-FFF2-40B4-BE49-F238E27FC236}">
                  <a16:creationId xmlns:a16="http://schemas.microsoft.com/office/drawing/2014/main" id="{C0EFDD4D-FB5A-6D4E-97DD-CFA89D4A9696}"/>
                </a:ext>
              </a:extLst>
            </p:cNvPr>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508" name="Rectangle 982">
              <a:extLst>
                <a:ext uri="{FF2B5EF4-FFF2-40B4-BE49-F238E27FC236}">
                  <a16:creationId xmlns:a16="http://schemas.microsoft.com/office/drawing/2014/main" id="{99A1B872-581F-BE49-AADF-3A6775C166D0}"/>
                </a:ext>
              </a:extLst>
            </p:cNvPr>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grpSp>
        <p:nvGrpSpPr>
          <p:cNvPr id="5" name="Group 4">
            <a:extLst>
              <a:ext uri="{FF2B5EF4-FFF2-40B4-BE49-F238E27FC236}">
                <a16:creationId xmlns:a16="http://schemas.microsoft.com/office/drawing/2014/main" id="{ECB1C97D-3768-4242-9FE4-DEE44A32C22B}"/>
              </a:ext>
            </a:extLst>
          </p:cNvPr>
          <p:cNvGrpSpPr/>
          <p:nvPr/>
        </p:nvGrpSpPr>
        <p:grpSpPr>
          <a:xfrm>
            <a:off x="7680324" y="1137866"/>
            <a:ext cx="3489213" cy="4926975"/>
            <a:chOff x="7680324" y="1137866"/>
            <a:chExt cx="3489213" cy="4926975"/>
          </a:xfrm>
        </p:grpSpPr>
        <p:sp>
          <p:nvSpPr>
            <p:cNvPr id="463" name="Freeform 917">
              <a:extLst>
                <a:ext uri="{FF2B5EF4-FFF2-40B4-BE49-F238E27FC236}">
                  <a16:creationId xmlns:a16="http://schemas.microsoft.com/office/drawing/2014/main" id="{ADACC4C8-123A-0642-ADC2-DC6E1D927429}"/>
                </a:ext>
              </a:extLst>
            </p:cNvPr>
            <p:cNvSpPr>
              <a:spLocks/>
            </p:cNvSpPr>
            <p:nvPr/>
          </p:nvSpPr>
          <p:spPr bwMode="auto">
            <a:xfrm>
              <a:off x="8005845" y="1190714"/>
              <a:ext cx="304800" cy="942975"/>
            </a:xfrm>
            <a:custGeom>
              <a:avLst/>
              <a:gdLst>
                <a:gd name="T0" fmla="*/ 0 w 192"/>
                <a:gd name="T1" fmla="*/ 594 h 594"/>
                <a:gd name="T2" fmla="*/ 192 w 192"/>
                <a:gd name="T3" fmla="*/ 0 h 594"/>
                <a:gd name="T4" fmla="*/ 192 w 192"/>
                <a:gd name="T5" fmla="*/ 515 h 594"/>
                <a:gd name="T6" fmla="*/ 0 w 192"/>
                <a:gd name="T7" fmla="*/ 594 h 594"/>
                <a:gd name="T8" fmla="*/ 0 60000 65536"/>
                <a:gd name="T9" fmla="*/ 0 60000 65536"/>
                <a:gd name="T10" fmla="*/ 0 60000 65536"/>
                <a:gd name="T11" fmla="*/ 0 60000 65536"/>
                <a:gd name="T12" fmla="*/ 0 w 192"/>
                <a:gd name="T13" fmla="*/ 0 h 594"/>
                <a:gd name="T14" fmla="*/ 192 w 192"/>
                <a:gd name="T15" fmla="*/ 594 h 594"/>
              </a:gdLst>
              <a:ahLst/>
              <a:cxnLst>
                <a:cxn ang="T8">
                  <a:pos x="T0" y="T1"/>
                </a:cxn>
                <a:cxn ang="T9">
                  <a:pos x="T2" y="T3"/>
                </a:cxn>
                <a:cxn ang="T10">
                  <a:pos x="T4" y="T5"/>
                </a:cxn>
                <a:cxn ang="T11">
                  <a:pos x="T6" y="T7"/>
                </a:cxn>
              </a:cxnLst>
              <a:rect l="T12" t="T13" r="T14" b="T15"/>
              <a:pathLst>
                <a:path w="192" h="594">
                  <a:moveTo>
                    <a:pt x="0" y="594"/>
                  </a:moveTo>
                  <a:lnTo>
                    <a:pt x="192" y="0"/>
                  </a:lnTo>
                  <a:lnTo>
                    <a:pt x="192" y="515"/>
                  </a:lnTo>
                  <a:lnTo>
                    <a:pt x="0" y="594"/>
                  </a:lnTo>
                  <a:close/>
                </a:path>
              </a:pathLst>
            </a:custGeom>
            <a:gradFill rotWithShape="1">
              <a:gsLst>
                <a:gs pos="0">
                  <a:schemeClr val="bg1"/>
                </a:gs>
                <a:gs pos="100000">
                  <a:srgbClr val="CC000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72" name="Freeform 917">
              <a:extLst>
                <a:ext uri="{FF2B5EF4-FFF2-40B4-BE49-F238E27FC236}">
                  <a16:creationId xmlns:a16="http://schemas.microsoft.com/office/drawing/2014/main" id="{831FA212-BCFB-1F40-96A0-1C871E9EF3AB}"/>
                </a:ext>
              </a:extLst>
            </p:cNvPr>
            <p:cNvSpPr>
              <a:spLocks/>
            </p:cNvSpPr>
            <p:nvPr/>
          </p:nvSpPr>
          <p:spPr bwMode="auto">
            <a:xfrm>
              <a:off x="10104523" y="4775289"/>
              <a:ext cx="304800" cy="942975"/>
            </a:xfrm>
            <a:custGeom>
              <a:avLst/>
              <a:gdLst>
                <a:gd name="T0" fmla="*/ 0 w 192"/>
                <a:gd name="T1" fmla="*/ 594 h 594"/>
                <a:gd name="T2" fmla="*/ 192 w 192"/>
                <a:gd name="T3" fmla="*/ 0 h 594"/>
                <a:gd name="T4" fmla="*/ 192 w 192"/>
                <a:gd name="T5" fmla="*/ 515 h 594"/>
                <a:gd name="T6" fmla="*/ 0 w 192"/>
                <a:gd name="T7" fmla="*/ 594 h 594"/>
                <a:gd name="T8" fmla="*/ 0 60000 65536"/>
                <a:gd name="T9" fmla="*/ 0 60000 65536"/>
                <a:gd name="T10" fmla="*/ 0 60000 65536"/>
                <a:gd name="T11" fmla="*/ 0 60000 65536"/>
                <a:gd name="T12" fmla="*/ 0 w 192"/>
                <a:gd name="T13" fmla="*/ 0 h 594"/>
                <a:gd name="T14" fmla="*/ 192 w 192"/>
                <a:gd name="T15" fmla="*/ 594 h 594"/>
              </a:gdLst>
              <a:ahLst/>
              <a:cxnLst>
                <a:cxn ang="T8">
                  <a:pos x="T0" y="T1"/>
                </a:cxn>
                <a:cxn ang="T9">
                  <a:pos x="T2" y="T3"/>
                </a:cxn>
                <a:cxn ang="T10">
                  <a:pos x="T4" y="T5"/>
                </a:cxn>
                <a:cxn ang="T11">
                  <a:pos x="T6" y="T7"/>
                </a:cxn>
              </a:cxnLst>
              <a:rect l="T12" t="T13" r="T14" b="T15"/>
              <a:pathLst>
                <a:path w="192" h="594">
                  <a:moveTo>
                    <a:pt x="0" y="594"/>
                  </a:moveTo>
                  <a:lnTo>
                    <a:pt x="192" y="0"/>
                  </a:lnTo>
                  <a:lnTo>
                    <a:pt x="192" y="515"/>
                  </a:lnTo>
                  <a:lnTo>
                    <a:pt x="0" y="594"/>
                  </a:lnTo>
                  <a:close/>
                </a:path>
              </a:pathLst>
            </a:custGeom>
            <a:gradFill rotWithShape="1">
              <a:gsLst>
                <a:gs pos="0">
                  <a:schemeClr val="bg1"/>
                </a:gs>
                <a:gs pos="100000">
                  <a:srgbClr val="CC000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4" name="Group 3">
              <a:extLst>
                <a:ext uri="{FF2B5EF4-FFF2-40B4-BE49-F238E27FC236}">
                  <a16:creationId xmlns:a16="http://schemas.microsoft.com/office/drawing/2014/main" id="{5AD244DE-F453-1349-B665-A1EA38EE658E}"/>
                </a:ext>
              </a:extLst>
            </p:cNvPr>
            <p:cNvGrpSpPr/>
            <p:nvPr/>
          </p:nvGrpSpPr>
          <p:grpSpPr>
            <a:xfrm>
              <a:off x="7680324" y="1137866"/>
              <a:ext cx="3489213" cy="4926975"/>
              <a:chOff x="7680324" y="1137866"/>
              <a:chExt cx="3489213" cy="4926975"/>
            </a:xfrm>
          </p:grpSpPr>
          <p:sp>
            <p:nvSpPr>
              <p:cNvPr id="449" name="Oval 448">
                <a:extLst>
                  <a:ext uri="{FF2B5EF4-FFF2-40B4-BE49-F238E27FC236}">
                    <a16:creationId xmlns:a16="http://schemas.microsoft.com/office/drawing/2014/main" id="{D57ABF6C-635D-8547-9D46-7AFB160876AA}"/>
                  </a:ext>
                </a:extLst>
              </p:cNvPr>
              <p:cNvSpPr/>
              <p:nvPr/>
            </p:nvSpPr>
            <p:spPr>
              <a:xfrm>
                <a:off x="7680324" y="1814171"/>
                <a:ext cx="612303" cy="510069"/>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50" name="Oval 449">
                <a:extLst>
                  <a:ext uri="{FF2B5EF4-FFF2-40B4-BE49-F238E27FC236}">
                    <a16:creationId xmlns:a16="http://schemas.microsoft.com/office/drawing/2014/main" id="{2895CDC0-6EA0-564A-AFB6-E1E735A44F41}"/>
                  </a:ext>
                </a:extLst>
              </p:cNvPr>
              <p:cNvSpPr/>
              <p:nvPr/>
            </p:nvSpPr>
            <p:spPr>
              <a:xfrm>
                <a:off x="9823450" y="5554772"/>
                <a:ext cx="612303" cy="510069"/>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7" name="Group 6">
                <a:extLst>
                  <a:ext uri="{FF2B5EF4-FFF2-40B4-BE49-F238E27FC236}">
                    <a16:creationId xmlns:a16="http://schemas.microsoft.com/office/drawing/2014/main" id="{6CFEE881-E73C-8C4D-A5ED-9848E08F428B}"/>
                  </a:ext>
                </a:extLst>
              </p:cNvPr>
              <p:cNvGrpSpPr/>
              <p:nvPr/>
            </p:nvGrpSpPr>
            <p:grpSpPr>
              <a:xfrm>
                <a:off x="10288915" y="4742972"/>
                <a:ext cx="880622" cy="861812"/>
                <a:chOff x="10288915" y="4742972"/>
                <a:chExt cx="880622" cy="861812"/>
              </a:xfrm>
            </p:grpSpPr>
            <p:grpSp>
              <p:nvGrpSpPr>
                <p:cNvPr id="323" name="Group 950">
                  <a:extLst>
                    <a:ext uri="{FF2B5EF4-FFF2-40B4-BE49-F238E27FC236}">
                      <a16:creationId xmlns:a16="http://schemas.microsoft.com/office/drawing/2014/main" id="{BF16D25A-05F2-BD48-8851-FCCC3771B7E8}"/>
                    </a:ext>
                  </a:extLst>
                </p:cNvPr>
                <p:cNvGrpSpPr>
                  <a:grpSpLocks/>
                </p:cNvGrpSpPr>
                <p:nvPr/>
              </p:nvGrpSpPr>
              <p:grpSpPr bwMode="auto">
                <a:xfrm>
                  <a:off x="10288915" y="5273951"/>
                  <a:ext cx="177192" cy="330833"/>
                  <a:chOff x="4140" y="429"/>
                  <a:chExt cx="1425" cy="2396"/>
                </a:xfrm>
              </p:grpSpPr>
              <p:sp>
                <p:nvSpPr>
                  <p:cNvPr id="324" name="Freeform 951">
                    <a:extLst>
                      <a:ext uri="{FF2B5EF4-FFF2-40B4-BE49-F238E27FC236}">
                        <a16:creationId xmlns:a16="http://schemas.microsoft.com/office/drawing/2014/main" id="{72C50429-8235-E440-B0F8-ADCFAC748511}"/>
                      </a:ext>
                    </a:extLst>
                  </p:cNvPr>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25" name="Rectangle 952">
                    <a:extLst>
                      <a:ext uri="{FF2B5EF4-FFF2-40B4-BE49-F238E27FC236}">
                        <a16:creationId xmlns:a16="http://schemas.microsoft.com/office/drawing/2014/main" id="{C8289D20-20EF-CE4A-B82D-CC6F98B220CD}"/>
                      </a:ext>
                    </a:extLst>
                  </p:cNvPr>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26" name="Freeform 953">
                    <a:extLst>
                      <a:ext uri="{FF2B5EF4-FFF2-40B4-BE49-F238E27FC236}">
                        <a16:creationId xmlns:a16="http://schemas.microsoft.com/office/drawing/2014/main" id="{512EE24C-2BC1-5A45-B541-28FAD55222BB}"/>
                      </a:ext>
                    </a:extLst>
                  </p:cNvPr>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27" name="Freeform 954">
                    <a:extLst>
                      <a:ext uri="{FF2B5EF4-FFF2-40B4-BE49-F238E27FC236}">
                        <a16:creationId xmlns:a16="http://schemas.microsoft.com/office/drawing/2014/main" id="{CC26DF50-FD02-994D-80F7-4CD21CC31FDE}"/>
                      </a:ext>
                    </a:extLst>
                  </p:cNvPr>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28" name="Rectangle 955">
                    <a:extLst>
                      <a:ext uri="{FF2B5EF4-FFF2-40B4-BE49-F238E27FC236}">
                        <a16:creationId xmlns:a16="http://schemas.microsoft.com/office/drawing/2014/main" id="{12D5F885-EEB6-EA49-8F16-8E65F7B568A3}"/>
                      </a:ext>
                    </a:extLst>
                  </p:cNvPr>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329" name="Group 956">
                    <a:extLst>
                      <a:ext uri="{FF2B5EF4-FFF2-40B4-BE49-F238E27FC236}">
                        <a16:creationId xmlns:a16="http://schemas.microsoft.com/office/drawing/2014/main" id="{4819CF1A-CAA2-2445-BACA-6333C67700FA}"/>
                      </a:ext>
                    </a:extLst>
                  </p:cNvPr>
                  <p:cNvGrpSpPr>
                    <a:grpSpLocks/>
                  </p:cNvGrpSpPr>
                  <p:nvPr/>
                </p:nvGrpSpPr>
                <p:grpSpPr bwMode="auto">
                  <a:xfrm>
                    <a:off x="4749" y="668"/>
                    <a:ext cx="581" cy="145"/>
                    <a:chOff x="614" y="2568"/>
                    <a:chExt cx="725" cy="139"/>
                  </a:xfrm>
                </p:grpSpPr>
                <p:sp>
                  <p:nvSpPr>
                    <p:cNvPr id="354" name="AutoShape 957">
                      <a:extLst>
                        <a:ext uri="{FF2B5EF4-FFF2-40B4-BE49-F238E27FC236}">
                          <a16:creationId xmlns:a16="http://schemas.microsoft.com/office/drawing/2014/main" id="{F403CAA7-7575-5B45-9B26-74060E67EDD8}"/>
                        </a:ext>
                      </a:extLst>
                    </p:cNvPr>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55" name="AutoShape 958">
                      <a:extLst>
                        <a:ext uri="{FF2B5EF4-FFF2-40B4-BE49-F238E27FC236}">
                          <a16:creationId xmlns:a16="http://schemas.microsoft.com/office/drawing/2014/main" id="{E7C03107-B3D4-E74B-8026-51FC5FB4C97E}"/>
                        </a:ext>
                      </a:extLst>
                    </p:cNvPr>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330" name="Rectangle 959">
                    <a:extLst>
                      <a:ext uri="{FF2B5EF4-FFF2-40B4-BE49-F238E27FC236}">
                        <a16:creationId xmlns:a16="http://schemas.microsoft.com/office/drawing/2014/main" id="{8C82FD14-8B3E-4C45-BA2F-1D536922BBF8}"/>
                      </a:ext>
                    </a:extLst>
                  </p:cNvPr>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331" name="Group 960">
                    <a:extLst>
                      <a:ext uri="{FF2B5EF4-FFF2-40B4-BE49-F238E27FC236}">
                        <a16:creationId xmlns:a16="http://schemas.microsoft.com/office/drawing/2014/main" id="{848EC42A-6B0F-D74E-99AF-9287D4319DF2}"/>
                      </a:ext>
                    </a:extLst>
                  </p:cNvPr>
                  <p:cNvGrpSpPr>
                    <a:grpSpLocks/>
                  </p:cNvGrpSpPr>
                  <p:nvPr/>
                </p:nvGrpSpPr>
                <p:grpSpPr bwMode="auto">
                  <a:xfrm>
                    <a:off x="4747" y="994"/>
                    <a:ext cx="581" cy="134"/>
                    <a:chOff x="614" y="2568"/>
                    <a:chExt cx="725" cy="139"/>
                  </a:xfrm>
                </p:grpSpPr>
                <p:sp>
                  <p:nvSpPr>
                    <p:cNvPr id="352" name="AutoShape 961">
                      <a:extLst>
                        <a:ext uri="{FF2B5EF4-FFF2-40B4-BE49-F238E27FC236}">
                          <a16:creationId xmlns:a16="http://schemas.microsoft.com/office/drawing/2014/main" id="{5837F05C-C8FD-5D48-B46A-FAF46F8F6D0B}"/>
                        </a:ext>
                      </a:extLst>
                    </p:cNvPr>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53" name="AutoShape 962">
                      <a:extLst>
                        <a:ext uri="{FF2B5EF4-FFF2-40B4-BE49-F238E27FC236}">
                          <a16:creationId xmlns:a16="http://schemas.microsoft.com/office/drawing/2014/main" id="{85884ACD-1556-C049-9208-BBD38D4BCBC0}"/>
                        </a:ext>
                      </a:extLst>
                    </p:cNvPr>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332" name="Rectangle 963">
                    <a:extLst>
                      <a:ext uri="{FF2B5EF4-FFF2-40B4-BE49-F238E27FC236}">
                        <a16:creationId xmlns:a16="http://schemas.microsoft.com/office/drawing/2014/main" id="{BB3BDCEC-6ABC-7E44-B9C4-70680B6560C5}"/>
                      </a:ext>
                    </a:extLst>
                  </p:cNvPr>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33" name="Rectangle 964">
                    <a:extLst>
                      <a:ext uri="{FF2B5EF4-FFF2-40B4-BE49-F238E27FC236}">
                        <a16:creationId xmlns:a16="http://schemas.microsoft.com/office/drawing/2014/main" id="{BF659529-BF75-D64D-A398-3F5F02E8D6F0}"/>
                      </a:ext>
                    </a:extLst>
                  </p:cNvPr>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334" name="Group 965">
                    <a:extLst>
                      <a:ext uri="{FF2B5EF4-FFF2-40B4-BE49-F238E27FC236}">
                        <a16:creationId xmlns:a16="http://schemas.microsoft.com/office/drawing/2014/main" id="{08EED94E-296E-6944-AB01-4E0F74CF6006}"/>
                      </a:ext>
                    </a:extLst>
                  </p:cNvPr>
                  <p:cNvGrpSpPr>
                    <a:grpSpLocks/>
                  </p:cNvGrpSpPr>
                  <p:nvPr/>
                </p:nvGrpSpPr>
                <p:grpSpPr bwMode="auto">
                  <a:xfrm>
                    <a:off x="4735" y="1627"/>
                    <a:ext cx="582" cy="151"/>
                    <a:chOff x="614" y="2568"/>
                    <a:chExt cx="725" cy="139"/>
                  </a:xfrm>
                </p:grpSpPr>
                <p:sp>
                  <p:nvSpPr>
                    <p:cNvPr id="350" name="AutoShape 966">
                      <a:extLst>
                        <a:ext uri="{FF2B5EF4-FFF2-40B4-BE49-F238E27FC236}">
                          <a16:creationId xmlns:a16="http://schemas.microsoft.com/office/drawing/2014/main" id="{E45BC691-EDAB-5043-B974-6931BF4A1A74}"/>
                        </a:ext>
                      </a:extLst>
                    </p:cNvPr>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51" name="AutoShape 967">
                      <a:extLst>
                        <a:ext uri="{FF2B5EF4-FFF2-40B4-BE49-F238E27FC236}">
                          <a16:creationId xmlns:a16="http://schemas.microsoft.com/office/drawing/2014/main" id="{BC4BCC73-0226-7344-A90F-A319311EB05E}"/>
                        </a:ext>
                      </a:extLst>
                    </p:cNvPr>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335" name="Freeform 968">
                    <a:extLst>
                      <a:ext uri="{FF2B5EF4-FFF2-40B4-BE49-F238E27FC236}">
                        <a16:creationId xmlns:a16="http://schemas.microsoft.com/office/drawing/2014/main" id="{4D3CB3E6-04E9-DD42-A1E2-B9CFDE5F4080}"/>
                      </a:ext>
                    </a:extLst>
                  </p:cNvPr>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336" name="Group 969">
                    <a:extLst>
                      <a:ext uri="{FF2B5EF4-FFF2-40B4-BE49-F238E27FC236}">
                        <a16:creationId xmlns:a16="http://schemas.microsoft.com/office/drawing/2014/main" id="{D3A85C8F-5C9D-004C-BED1-826FD6B7538B}"/>
                      </a:ext>
                    </a:extLst>
                  </p:cNvPr>
                  <p:cNvGrpSpPr>
                    <a:grpSpLocks/>
                  </p:cNvGrpSpPr>
                  <p:nvPr/>
                </p:nvGrpSpPr>
                <p:grpSpPr bwMode="auto">
                  <a:xfrm>
                    <a:off x="4739" y="1327"/>
                    <a:ext cx="582" cy="139"/>
                    <a:chOff x="614" y="2568"/>
                    <a:chExt cx="725" cy="139"/>
                  </a:xfrm>
                </p:grpSpPr>
                <p:sp>
                  <p:nvSpPr>
                    <p:cNvPr id="348" name="AutoShape 970">
                      <a:extLst>
                        <a:ext uri="{FF2B5EF4-FFF2-40B4-BE49-F238E27FC236}">
                          <a16:creationId xmlns:a16="http://schemas.microsoft.com/office/drawing/2014/main" id="{61DC189F-D857-CE49-9706-A99AFD074139}"/>
                        </a:ext>
                      </a:extLst>
                    </p:cNvPr>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49" name="AutoShape 971">
                      <a:extLst>
                        <a:ext uri="{FF2B5EF4-FFF2-40B4-BE49-F238E27FC236}">
                          <a16:creationId xmlns:a16="http://schemas.microsoft.com/office/drawing/2014/main" id="{8FED6611-7057-CD45-9474-CA215533CFCA}"/>
                        </a:ext>
                      </a:extLst>
                    </p:cNvPr>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337" name="Rectangle 972">
                    <a:extLst>
                      <a:ext uri="{FF2B5EF4-FFF2-40B4-BE49-F238E27FC236}">
                        <a16:creationId xmlns:a16="http://schemas.microsoft.com/office/drawing/2014/main" id="{043E3E2C-723D-CA49-8604-B8FA4FD29217}"/>
                      </a:ext>
                    </a:extLst>
                  </p:cNvPr>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38" name="Freeform 973">
                    <a:extLst>
                      <a:ext uri="{FF2B5EF4-FFF2-40B4-BE49-F238E27FC236}">
                        <a16:creationId xmlns:a16="http://schemas.microsoft.com/office/drawing/2014/main" id="{A7D59DBF-B240-2743-8F05-CD66521792A4}"/>
                      </a:ext>
                    </a:extLst>
                  </p:cNvPr>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39" name="Freeform 974">
                    <a:extLst>
                      <a:ext uri="{FF2B5EF4-FFF2-40B4-BE49-F238E27FC236}">
                        <a16:creationId xmlns:a16="http://schemas.microsoft.com/office/drawing/2014/main" id="{782758E0-5FA1-2541-8957-4820DA264444}"/>
                      </a:ext>
                    </a:extLst>
                  </p:cNvPr>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40" name="Oval 975">
                    <a:extLst>
                      <a:ext uri="{FF2B5EF4-FFF2-40B4-BE49-F238E27FC236}">
                        <a16:creationId xmlns:a16="http://schemas.microsoft.com/office/drawing/2014/main" id="{E43434A9-1771-1841-B10D-00C68B13FB31}"/>
                      </a:ext>
                    </a:extLst>
                  </p:cNvPr>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41" name="Freeform 976">
                    <a:extLst>
                      <a:ext uri="{FF2B5EF4-FFF2-40B4-BE49-F238E27FC236}">
                        <a16:creationId xmlns:a16="http://schemas.microsoft.com/office/drawing/2014/main" id="{7F3BC29B-77D4-0345-BC99-5EBDE5178647}"/>
                      </a:ext>
                    </a:extLst>
                  </p:cNvPr>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42" name="AutoShape 977">
                    <a:extLst>
                      <a:ext uri="{FF2B5EF4-FFF2-40B4-BE49-F238E27FC236}">
                        <a16:creationId xmlns:a16="http://schemas.microsoft.com/office/drawing/2014/main" id="{AB8C4D5D-D558-0E48-B735-10A1700F94AB}"/>
                      </a:ext>
                    </a:extLst>
                  </p:cNvPr>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43" name="AutoShape 978">
                    <a:extLst>
                      <a:ext uri="{FF2B5EF4-FFF2-40B4-BE49-F238E27FC236}">
                        <a16:creationId xmlns:a16="http://schemas.microsoft.com/office/drawing/2014/main" id="{A52E34C3-2A4E-6E43-AEAD-80E9029E9F40}"/>
                      </a:ext>
                    </a:extLst>
                  </p:cNvPr>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44" name="Oval 979">
                    <a:extLst>
                      <a:ext uri="{FF2B5EF4-FFF2-40B4-BE49-F238E27FC236}">
                        <a16:creationId xmlns:a16="http://schemas.microsoft.com/office/drawing/2014/main" id="{CF996EB8-B8AF-1645-81FB-5C4480FC1083}"/>
                      </a:ext>
                    </a:extLst>
                  </p:cNvPr>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45" name="Oval 980">
                    <a:extLst>
                      <a:ext uri="{FF2B5EF4-FFF2-40B4-BE49-F238E27FC236}">
                        <a16:creationId xmlns:a16="http://schemas.microsoft.com/office/drawing/2014/main" id="{6ABBF416-3D25-A54A-B9CB-9BC7B8D8BD14}"/>
                      </a:ext>
                    </a:extLst>
                  </p:cNvPr>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1800" b="0" i="0" u="none" strike="noStrike" kern="1200" cap="none" spc="0" normalizeH="0" baseline="0" noProof="0">
                      <a:ln>
                        <a:noFill/>
                      </a:ln>
                      <a:solidFill>
                        <a:srgbClr val="FF0000"/>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46" name="Oval 981">
                    <a:extLst>
                      <a:ext uri="{FF2B5EF4-FFF2-40B4-BE49-F238E27FC236}">
                        <a16:creationId xmlns:a16="http://schemas.microsoft.com/office/drawing/2014/main" id="{BEBFB614-43B9-5A4B-8E5D-794244BE125E}"/>
                      </a:ext>
                    </a:extLst>
                  </p:cNvPr>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47" name="Rectangle 982">
                    <a:extLst>
                      <a:ext uri="{FF2B5EF4-FFF2-40B4-BE49-F238E27FC236}">
                        <a16:creationId xmlns:a16="http://schemas.microsoft.com/office/drawing/2014/main" id="{C5CE1C8E-4047-8540-B7FB-EBAB3DBC6460}"/>
                      </a:ext>
                    </a:extLst>
                  </p:cNvPr>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465" name="Rectangle 227">
                  <a:extLst>
                    <a:ext uri="{FF2B5EF4-FFF2-40B4-BE49-F238E27FC236}">
                      <a16:creationId xmlns:a16="http://schemas.microsoft.com/office/drawing/2014/main" id="{DDE0D48B-5AA6-5340-937B-33FE1BA44B20}"/>
                    </a:ext>
                  </a:extLst>
                </p:cNvPr>
                <p:cNvSpPr>
                  <a:spLocks noChangeArrowheads="1"/>
                </p:cNvSpPr>
                <p:nvPr/>
              </p:nvSpPr>
              <p:spPr bwMode="auto">
                <a:xfrm>
                  <a:off x="10452186" y="4753064"/>
                  <a:ext cx="676276" cy="776288"/>
                </a:xfrm>
                <a:prstGeom prst="rect">
                  <a:avLst/>
                </a:prstGeom>
                <a:solidFill>
                  <a:srgbClr val="0000A8"/>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466" name="Rectangle 228">
                  <a:extLst>
                    <a:ext uri="{FF2B5EF4-FFF2-40B4-BE49-F238E27FC236}">
                      <a16:creationId xmlns:a16="http://schemas.microsoft.com/office/drawing/2014/main" id="{AEBD2839-8A70-0849-9413-EA386C5B0A76}"/>
                    </a:ext>
                  </a:extLst>
                </p:cNvPr>
                <p:cNvSpPr>
                  <a:spLocks noChangeArrowheads="1"/>
                </p:cNvSpPr>
                <p:nvPr/>
              </p:nvSpPr>
              <p:spPr bwMode="auto">
                <a:xfrm>
                  <a:off x="10418848" y="4776877"/>
                  <a:ext cx="690563" cy="800100"/>
                </a:xfrm>
                <a:prstGeom prst="rect">
                  <a:avLst/>
                </a:prstGeom>
                <a:solidFill>
                  <a:schemeClr val="bg1"/>
                </a:solidFill>
                <a:ln w="12700">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467" name="Rectangle 229">
                  <a:extLst>
                    <a:ext uri="{FF2B5EF4-FFF2-40B4-BE49-F238E27FC236}">
                      <a16:creationId xmlns:a16="http://schemas.microsoft.com/office/drawing/2014/main" id="{66D99AF7-74D7-B440-A1E0-2DC5D0A5EFA3}"/>
                    </a:ext>
                  </a:extLst>
                </p:cNvPr>
                <p:cNvSpPr>
                  <a:spLocks noChangeArrowheads="1"/>
                </p:cNvSpPr>
                <p:nvPr/>
              </p:nvSpPr>
              <p:spPr bwMode="auto">
                <a:xfrm>
                  <a:off x="10425991" y="4930726"/>
                  <a:ext cx="676276" cy="186668"/>
                </a:xfrm>
                <a:prstGeom prst="rect">
                  <a:avLst/>
                </a:prstGeom>
                <a:solidFill>
                  <a:srgbClr val="CC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468" name="Text Box 230">
                  <a:extLst>
                    <a:ext uri="{FF2B5EF4-FFF2-40B4-BE49-F238E27FC236}">
                      <a16:creationId xmlns:a16="http://schemas.microsoft.com/office/drawing/2014/main" id="{0C785C80-53AC-EA4E-992A-05BE1EFF5EBC}"/>
                    </a:ext>
                  </a:extLst>
                </p:cNvPr>
                <p:cNvSpPr txBox="1">
                  <a:spLocks noChangeArrowheads="1"/>
                </p:cNvSpPr>
                <p:nvPr/>
              </p:nvSpPr>
              <p:spPr bwMode="auto">
                <a:xfrm>
                  <a:off x="10355149" y="4742972"/>
                  <a:ext cx="814388" cy="85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application</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000" b="0" i="0" u="none" strike="noStrike" kern="1200" cap="none" spc="0" normalizeH="0" baseline="0" noProof="0" dirty="0">
                      <a:ln>
                        <a:noFill/>
                      </a:ln>
                      <a:solidFill>
                        <a:prstClr val="white"/>
                      </a:solidFill>
                      <a:effectLst/>
                      <a:uLnTx/>
                      <a:uFillTx/>
                      <a:latin typeface="Arial" panose="020B0604020202020204" pitchFamily="34" charset="0"/>
                      <a:ea typeface="ＭＳ Ｐゴシック" panose="020B0600070205080204" pitchFamily="34" charset="-128"/>
                      <a:cs typeface="+mn-cs"/>
                    </a:rPr>
                    <a:t>transport</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network</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data link</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physical</a:t>
                  </a: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469" name="Line 231">
                  <a:extLst>
                    <a:ext uri="{FF2B5EF4-FFF2-40B4-BE49-F238E27FC236}">
                      <a16:creationId xmlns:a16="http://schemas.microsoft.com/office/drawing/2014/main" id="{444422FC-4C08-2E49-AD0C-394B62D1B370}"/>
                    </a:ext>
                  </a:extLst>
                </p:cNvPr>
                <p:cNvSpPr>
                  <a:spLocks noChangeShapeType="1"/>
                </p:cNvSpPr>
                <p:nvPr/>
              </p:nvSpPr>
              <p:spPr bwMode="auto">
                <a:xfrm>
                  <a:off x="10418848" y="5119777"/>
                  <a:ext cx="690563" cy="476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70" name="Line 232">
                  <a:extLst>
                    <a:ext uri="{FF2B5EF4-FFF2-40B4-BE49-F238E27FC236}">
                      <a16:creationId xmlns:a16="http://schemas.microsoft.com/office/drawing/2014/main" id="{D3DF9882-BA24-4148-9227-6803DB03F930}"/>
                    </a:ext>
                  </a:extLst>
                </p:cNvPr>
                <p:cNvSpPr>
                  <a:spLocks noChangeShapeType="1"/>
                </p:cNvSpPr>
                <p:nvPr/>
              </p:nvSpPr>
              <p:spPr bwMode="auto">
                <a:xfrm>
                  <a:off x="10428373" y="5257889"/>
                  <a:ext cx="690563" cy="476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71" name="Line 233">
                  <a:extLst>
                    <a:ext uri="{FF2B5EF4-FFF2-40B4-BE49-F238E27FC236}">
                      <a16:creationId xmlns:a16="http://schemas.microsoft.com/office/drawing/2014/main" id="{238E9799-3D8B-F54E-BFBB-FE1237FADF63}"/>
                    </a:ext>
                  </a:extLst>
                </p:cNvPr>
                <p:cNvSpPr>
                  <a:spLocks noChangeShapeType="1"/>
                </p:cNvSpPr>
                <p:nvPr/>
              </p:nvSpPr>
              <p:spPr bwMode="auto">
                <a:xfrm>
                  <a:off x="10428373" y="5396002"/>
                  <a:ext cx="690563" cy="476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8" name="Group 7">
                <a:extLst>
                  <a:ext uri="{FF2B5EF4-FFF2-40B4-BE49-F238E27FC236}">
                    <a16:creationId xmlns:a16="http://schemas.microsoft.com/office/drawing/2014/main" id="{677610FF-4F61-2C4A-A861-FC0ED9C69928}"/>
                  </a:ext>
                </a:extLst>
              </p:cNvPr>
              <p:cNvGrpSpPr/>
              <p:nvPr/>
            </p:nvGrpSpPr>
            <p:grpSpPr>
              <a:xfrm>
                <a:off x="8252702" y="1137866"/>
                <a:ext cx="814388" cy="854075"/>
                <a:chOff x="9791027" y="656358"/>
                <a:chExt cx="814388" cy="854075"/>
              </a:xfrm>
            </p:grpSpPr>
            <p:sp>
              <p:nvSpPr>
                <p:cNvPr id="519" name="Rectangle 227">
                  <a:extLst>
                    <a:ext uri="{FF2B5EF4-FFF2-40B4-BE49-F238E27FC236}">
                      <a16:creationId xmlns:a16="http://schemas.microsoft.com/office/drawing/2014/main" id="{B61510CE-247E-1E43-BA4A-EC188AFE0CB8}"/>
                    </a:ext>
                  </a:extLst>
                </p:cNvPr>
                <p:cNvSpPr>
                  <a:spLocks noChangeArrowheads="1"/>
                </p:cNvSpPr>
                <p:nvPr/>
              </p:nvSpPr>
              <p:spPr bwMode="auto">
                <a:xfrm>
                  <a:off x="9888064" y="666450"/>
                  <a:ext cx="676276" cy="776288"/>
                </a:xfrm>
                <a:prstGeom prst="rect">
                  <a:avLst/>
                </a:prstGeom>
                <a:solidFill>
                  <a:srgbClr val="0000A8"/>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520" name="Rectangle 228">
                  <a:extLst>
                    <a:ext uri="{FF2B5EF4-FFF2-40B4-BE49-F238E27FC236}">
                      <a16:creationId xmlns:a16="http://schemas.microsoft.com/office/drawing/2014/main" id="{4174338D-3A0E-9747-819D-0C19F4DF4AA8}"/>
                    </a:ext>
                  </a:extLst>
                </p:cNvPr>
                <p:cNvSpPr>
                  <a:spLocks noChangeArrowheads="1"/>
                </p:cNvSpPr>
                <p:nvPr/>
              </p:nvSpPr>
              <p:spPr bwMode="auto">
                <a:xfrm>
                  <a:off x="9854726" y="690263"/>
                  <a:ext cx="690563" cy="800100"/>
                </a:xfrm>
                <a:prstGeom prst="rect">
                  <a:avLst/>
                </a:prstGeom>
                <a:solidFill>
                  <a:schemeClr val="bg1"/>
                </a:solidFill>
                <a:ln w="12700">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521" name="Rectangle 229">
                  <a:extLst>
                    <a:ext uri="{FF2B5EF4-FFF2-40B4-BE49-F238E27FC236}">
                      <a16:creationId xmlns:a16="http://schemas.microsoft.com/office/drawing/2014/main" id="{621AE13C-4ABC-334F-8206-4D5E08465C6E}"/>
                    </a:ext>
                  </a:extLst>
                </p:cNvPr>
                <p:cNvSpPr>
                  <a:spLocks noChangeArrowheads="1"/>
                </p:cNvSpPr>
                <p:nvPr/>
              </p:nvSpPr>
              <p:spPr bwMode="auto">
                <a:xfrm>
                  <a:off x="9861869" y="844112"/>
                  <a:ext cx="676276" cy="186668"/>
                </a:xfrm>
                <a:prstGeom prst="rect">
                  <a:avLst/>
                </a:prstGeom>
                <a:solidFill>
                  <a:srgbClr val="CC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522" name="Text Box 230">
                  <a:extLst>
                    <a:ext uri="{FF2B5EF4-FFF2-40B4-BE49-F238E27FC236}">
                      <a16:creationId xmlns:a16="http://schemas.microsoft.com/office/drawing/2014/main" id="{CA38D367-F86F-AB43-B21E-1EEE691D3D74}"/>
                    </a:ext>
                  </a:extLst>
                </p:cNvPr>
                <p:cNvSpPr txBox="1">
                  <a:spLocks noChangeArrowheads="1"/>
                </p:cNvSpPr>
                <p:nvPr/>
              </p:nvSpPr>
              <p:spPr bwMode="auto">
                <a:xfrm>
                  <a:off x="9791027" y="656358"/>
                  <a:ext cx="814388" cy="85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application</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000" b="0" i="0" u="none" strike="noStrike" kern="1200" cap="none" spc="0" normalizeH="0" baseline="0" noProof="0" dirty="0">
                      <a:ln>
                        <a:noFill/>
                      </a:ln>
                      <a:solidFill>
                        <a:prstClr val="white"/>
                      </a:solidFill>
                      <a:effectLst/>
                      <a:uLnTx/>
                      <a:uFillTx/>
                      <a:latin typeface="Arial" panose="020B0604020202020204" pitchFamily="34" charset="0"/>
                      <a:ea typeface="ＭＳ Ｐゴシック" panose="020B0600070205080204" pitchFamily="34" charset="-128"/>
                      <a:cs typeface="+mn-cs"/>
                    </a:rPr>
                    <a:t>transport</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network</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data link</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physical</a:t>
                  </a: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523" name="Line 231">
                  <a:extLst>
                    <a:ext uri="{FF2B5EF4-FFF2-40B4-BE49-F238E27FC236}">
                      <a16:creationId xmlns:a16="http://schemas.microsoft.com/office/drawing/2014/main" id="{A3474A7D-75ED-1D4F-BB1C-5BA4ECFE69E7}"/>
                    </a:ext>
                  </a:extLst>
                </p:cNvPr>
                <p:cNvSpPr>
                  <a:spLocks noChangeShapeType="1"/>
                </p:cNvSpPr>
                <p:nvPr/>
              </p:nvSpPr>
              <p:spPr bwMode="auto">
                <a:xfrm>
                  <a:off x="9854726" y="1033163"/>
                  <a:ext cx="690563" cy="476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24" name="Line 232">
                  <a:extLst>
                    <a:ext uri="{FF2B5EF4-FFF2-40B4-BE49-F238E27FC236}">
                      <a16:creationId xmlns:a16="http://schemas.microsoft.com/office/drawing/2014/main" id="{79D6BFCD-0081-1543-8A02-CDC78B944799}"/>
                    </a:ext>
                  </a:extLst>
                </p:cNvPr>
                <p:cNvSpPr>
                  <a:spLocks noChangeShapeType="1"/>
                </p:cNvSpPr>
                <p:nvPr/>
              </p:nvSpPr>
              <p:spPr bwMode="auto">
                <a:xfrm>
                  <a:off x="9864251" y="1171275"/>
                  <a:ext cx="690563" cy="476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25" name="Line 233">
                  <a:extLst>
                    <a:ext uri="{FF2B5EF4-FFF2-40B4-BE49-F238E27FC236}">
                      <a16:creationId xmlns:a16="http://schemas.microsoft.com/office/drawing/2014/main" id="{539E5FFB-197B-6F44-A1D2-C9A93359AB7C}"/>
                    </a:ext>
                  </a:extLst>
                </p:cNvPr>
                <p:cNvSpPr>
                  <a:spLocks noChangeShapeType="1"/>
                </p:cNvSpPr>
                <p:nvPr/>
              </p:nvSpPr>
              <p:spPr bwMode="auto">
                <a:xfrm>
                  <a:off x="9864251" y="1309388"/>
                  <a:ext cx="690563" cy="476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558" name="Up-Down Arrow 557">
                <a:extLst>
                  <a:ext uri="{FF2B5EF4-FFF2-40B4-BE49-F238E27FC236}">
                    <a16:creationId xmlns:a16="http://schemas.microsoft.com/office/drawing/2014/main" id="{1F1264FF-C88C-CF4E-85AF-1CB82BE0554E}"/>
                  </a:ext>
                </a:extLst>
              </p:cNvPr>
              <p:cNvSpPr/>
              <p:nvPr/>
            </p:nvSpPr>
            <p:spPr>
              <a:xfrm rot="19889198">
                <a:off x="9544123" y="1270072"/>
                <a:ext cx="626354" cy="3838406"/>
              </a:xfrm>
              <a:prstGeom prst="up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59" name="TextBox 558">
                <a:extLst>
                  <a:ext uri="{FF2B5EF4-FFF2-40B4-BE49-F238E27FC236}">
                    <a16:creationId xmlns:a16="http://schemas.microsoft.com/office/drawing/2014/main" id="{BDB4ECF5-2BA8-034C-9E12-98E6A9A3E77D}"/>
                  </a:ext>
                </a:extLst>
              </p:cNvPr>
              <p:cNvSpPr txBox="1"/>
              <p:nvPr/>
            </p:nvSpPr>
            <p:spPr>
              <a:xfrm rot="3706861">
                <a:off x="8640694" y="3103268"/>
                <a:ext cx="255044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logical end-end transport</a:t>
                </a:r>
              </a:p>
            </p:txBody>
          </p:sp>
        </p:grpSp>
      </p:grpSp>
      <p:sp>
        <p:nvSpPr>
          <p:cNvPr id="517" name="Rectangle 3">
            <a:extLst>
              <a:ext uri="{FF2B5EF4-FFF2-40B4-BE49-F238E27FC236}">
                <a16:creationId xmlns:a16="http://schemas.microsoft.com/office/drawing/2014/main" id="{5DD1F129-FF75-B647-8A9A-42B6C0C7E416}"/>
              </a:ext>
            </a:extLst>
          </p:cNvPr>
          <p:cNvSpPr txBox="1">
            <a:spLocks noChangeArrowheads="1"/>
          </p:cNvSpPr>
          <p:nvPr/>
        </p:nvSpPr>
        <p:spPr>
          <a:xfrm>
            <a:off x="684691" y="2787535"/>
            <a:ext cx="5815703" cy="2327753"/>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charset="2"/>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transport protocols actions in end systems:</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sender: breaks application messages into </a:t>
            </a:r>
            <a:r>
              <a:rPr kumimoji="0" lang="en-US" sz="2400" b="0" i="1" u="none" strike="noStrike" kern="1200" cap="none" spc="0" normalizeH="0" baseline="0" noProof="0" dirty="0">
                <a:ln>
                  <a:noFill/>
                </a:ln>
                <a:solidFill>
                  <a:srgbClr val="CC0000"/>
                </a:solidFill>
                <a:effectLst/>
                <a:uLnTx/>
                <a:uFillTx/>
                <a:latin typeface="Calibri" panose="020F0502020204030204"/>
                <a:ea typeface="+mn-ea"/>
                <a:cs typeface="+mn-cs"/>
              </a:rPr>
              <a:t>segments</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passes to  network layer</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receiver: reassembles segments into messages, passes to application layer</a:t>
            </a:r>
          </a:p>
        </p:txBody>
      </p:sp>
      <p:sp>
        <p:nvSpPr>
          <p:cNvPr id="518" name="Rectangle 3">
            <a:extLst>
              <a:ext uri="{FF2B5EF4-FFF2-40B4-BE49-F238E27FC236}">
                <a16:creationId xmlns:a16="http://schemas.microsoft.com/office/drawing/2014/main" id="{C3EBA7FC-18E1-7D43-9310-976F49009C6C}"/>
              </a:ext>
            </a:extLst>
          </p:cNvPr>
          <p:cNvSpPr txBox="1">
            <a:spLocks noChangeArrowheads="1"/>
          </p:cNvSpPr>
          <p:nvPr/>
        </p:nvSpPr>
        <p:spPr>
          <a:xfrm>
            <a:off x="681217" y="5165099"/>
            <a:ext cx="5815703" cy="1448546"/>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charset="2"/>
              <a:buChar char="§"/>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two transport protocols available to Internet applications</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a:buChar char="•"/>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TCP, UDP</a:t>
            </a:r>
          </a:p>
        </p:txBody>
      </p:sp>
      <p:sp>
        <p:nvSpPr>
          <p:cNvPr id="526" name="Slide Number Placeholder 2">
            <a:extLst>
              <a:ext uri="{FF2B5EF4-FFF2-40B4-BE49-F238E27FC236}">
                <a16:creationId xmlns:a16="http://schemas.microsoft.com/office/drawing/2014/main" id="{58250C2D-03C7-2C42-9317-E77099EDA1D2}"/>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4</a:t>
            </a:fld>
            <a:endParaRPr lang="en-US" dirty="0"/>
          </a:p>
        </p:txBody>
      </p:sp>
    </p:spTree>
    <p:extLst>
      <p:ext uri="{BB962C8B-B14F-4D97-AF65-F5344CB8AC3E}">
        <p14:creationId xmlns:p14="http://schemas.microsoft.com/office/powerpoint/2010/main" val="3758367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par>
                                <p:cTn id="8" presetID="9" presetClass="entr" presetSubtype="0" fill="hold" grpId="0" nodeType="withEffect">
                                  <p:stCondLst>
                                    <p:cond delay="0"/>
                                  </p:stCondLst>
                                  <p:childTnLst>
                                    <p:set>
                                      <p:cBhvr>
                                        <p:cTn id="9" dur="1" fill="hold">
                                          <p:stCondLst>
                                            <p:cond delay="0"/>
                                          </p:stCondLst>
                                        </p:cTn>
                                        <p:tgtEl>
                                          <p:spTgt spid="444"/>
                                        </p:tgtEl>
                                        <p:attrNameLst>
                                          <p:attrName>style.visibility</p:attrName>
                                        </p:attrNameLst>
                                      </p:cBhvr>
                                      <p:to>
                                        <p:strVal val="visible"/>
                                      </p:to>
                                    </p:set>
                                    <p:animEffect transition="in" filter="dissolve">
                                      <p:cBhvr>
                                        <p:cTn id="10" dur="500"/>
                                        <p:tgtEl>
                                          <p:spTgt spid="444"/>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517"/>
                                        </p:tgtEl>
                                        <p:attrNameLst>
                                          <p:attrName>style.visibility</p:attrName>
                                        </p:attrNameLst>
                                      </p:cBhvr>
                                      <p:to>
                                        <p:strVal val="visible"/>
                                      </p:to>
                                    </p:set>
                                    <p:animEffect transition="in" filter="dissolve">
                                      <p:cBhvr>
                                        <p:cTn id="15" dur="500"/>
                                        <p:tgtEl>
                                          <p:spTgt spid="517"/>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518"/>
                                        </p:tgtEl>
                                        <p:attrNameLst>
                                          <p:attrName>style.visibility</p:attrName>
                                        </p:attrNameLst>
                                      </p:cBhvr>
                                      <p:to>
                                        <p:strVal val="visible"/>
                                      </p:to>
                                    </p:set>
                                    <p:animEffect transition="in" filter="dissolve">
                                      <p:cBhvr>
                                        <p:cTn id="20" dur="500"/>
                                        <p:tgtEl>
                                          <p:spTgt spid="5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4" grpId="0" animBg="1"/>
      <p:bldP spid="517" grpId="0"/>
      <p:bldP spid="518"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001"/>
        <p:cNvGrpSpPr/>
        <p:nvPr/>
      </p:nvGrpSpPr>
      <p:grpSpPr>
        <a:xfrm>
          <a:off x="0" y="0"/>
          <a:ext cx="0" cy="0"/>
          <a:chOff x="0" y="0"/>
          <a:chExt cx="0" cy="0"/>
        </a:xfrm>
      </p:grpSpPr>
      <p:sp>
        <p:nvSpPr>
          <p:cNvPr id="1002" name="Google Shape;1002;p21"/>
          <p:cNvSpPr txBox="1">
            <a:spLocks noGrp="1"/>
          </p:cNvSpPr>
          <p:nvPr>
            <p:ph type="title"/>
          </p:nvPr>
        </p:nvSpPr>
        <p:spPr>
          <a:xfrm>
            <a:off x="3011941" y="567725"/>
            <a:ext cx="6810375" cy="857250"/>
          </a:xfrm>
          <a:prstGeom prst="rect">
            <a:avLst/>
          </a:prstGeom>
          <a:noFill/>
          <a:ln>
            <a:noFill/>
          </a:ln>
        </p:spPr>
        <p:txBody>
          <a:bodyPr spcFirstLastPara="1" vert="horz" wrap="square" lIns="91425" tIns="45700" rIns="91425" bIns="45700" rtlCol="0" anchor="ctr" anchorCtr="0">
            <a:noAutofit/>
          </a:bodyPr>
          <a:lstStyle/>
          <a:p>
            <a:r>
              <a:rPr lang="en-US"/>
              <a:t>Checksum Generation</a:t>
            </a:r>
            <a:endParaRPr/>
          </a:p>
        </p:txBody>
      </p:sp>
      <p:sp>
        <p:nvSpPr>
          <p:cNvPr id="1003" name="Google Shape;1003;p21"/>
          <p:cNvSpPr txBox="1">
            <a:spLocks noGrp="1"/>
          </p:cNvSpPr>
          <p:nvPr>
            <p:ph type="body" idx="1"/>
          </p:nvPr>
        </p:nvSpPr>
        <p:spPr>
          <a:xfrm>
            <a:off x="2388235" y="1507180"/>
            <a:ext cx="8077200" cy="2400300"/>
          </a:xfrm>
          <a:prstGeom prst="rect">
            <a:avLst/>
          </a:prstGeom>
          <a:noFill/>
          <a:ln>
            <a:noFill/>
          </a:ln>
        </p:spPr>
        <p:txBody>
          <a:bodyPr spcFirstLastPara="1" vert="horz" wrap="square" lIns="91425" tIns="45700" rIns="91425" bIns="45700" rtlCol="0" anchor="t" anchorCtr="0">
            <a:normAutofit/>
          </a:bodyPr>
          <a:lstStyle/>
          <a:p>
            <a:pPr marL="342900">
              <a:spcBef>
                <a:spcPts val="0"/>
              </a:spcBef>
              <a:buFont typeface="Times New Roman"/>
              <a:buChar char="•"/>
            </a:pPr>
            <a:r>
              <a:rPr lang="en-US" sz="1800"/>
              <a:t>sum using 16-bit ones-complement arithmetic; </a:t>
            </a:r>
            <a:endParaRPr/>
          </a:p>
          <a:p>
            <a:pPr marL="342900">
              <a:buFont typeface="Times New Roman"/>
              <a:buChar char="•"/>
            </a:pPr>
            <a:r>
              <a:rPr lang="en-US" sz="1800"/>
              <a:t>take ones-complement of the result.</a:t>
            </a:r>
            <a:endParaRPr/>
          </a:p>
          <a:p>
            <a:pPr marL="342900" indent="-228600">
              <a:buNone/>
            </a:pPr>
            <a:endParaRPr sz="1800"/>
          </a:p>
          <a:p>
            <a:pPr marL="342900" indent="-266700">
              <a:spcBef>
                <a:spcPts val="240"/>
              </a:spcBef>
              <a:buSzPts val="1200"/>
              <a:buNone/>
            </a:pPr>
            <a:endParaRPr sz="1200">
              <a:latin typeface="Courier New"/>
              <a:ea typeface="Courier New"/>
              <a:cs typeface="Courier New"/>
              <a:sym typeface="Courier New"/>
            </a:endParaRPr>
          </a:p>
          <a:p>
            <a:pPr marL="342900">
              <a:lnSpc>
                <a:spcPct val="80000"/>
              </a:lnSpc>
              <a:spcBef>
                <a:spcPts val="210"/>
              </a:spcBef>
              <a:buSzPts val="1050"/>
              <a:buNone/>
            </a:pPr>
            <a:endParaRPr sz="1050">
              <a:latin typeface="Courier New"/>
              <a:ea typeface="Courier New"/>
              <a:cs typeface="Courier New"/>
              <a:sym typeface="Courier New"/>
            </a:endParaRPr>
          </a:p>
        </p:txBody>
      </p:sp>
      <p:pic>
        <p:nvPicPr>
          <p:cNvPr id="1004" name="Google Shape;1004;p21" descr="internet-checksum-example"/>
          <p:cNvPicPr preferRelativeResize="0"/>
          <p:nvPr/>
        </p:nvPicPr>
        <p:blipFill rotWithShape="1">
          <a:blip r:embed="rId3">
            <a:alphaModFix/>
          </a:blip>
          <a:srcRect/>
          <a:stretch/>
        </p:blipFill>
        <p:spPr>
          <a:xfrm>
            <a:off x="1676217" y="3222933"/>
            <a:ext cx="4079240" cy="2311570"/>
          </a:xfrm>
          <a:prstGeom prst="rect">
            <a:avLst/>
          </a:prstGeom>
          <a:noFill/>
          <a:ln>
            <a:noFill/>
          </a:ln>
        </p:spPr>
      </p:pic>
      <p:pic>
        <p:nvPicPr>
          <p:cNvPr id="1005" name="Google Shape;1005;p21" descr="Error Detection in Computer Networks - GeeksforGeeks"/>
          <p:cNvPicPr preferRelativeResize="0"/>
          <p:nvPr/>
        </p:nvPicPr>
        <p:blipFill rotWithShape="1">
          <a:blip r:embed="rId4">
            <a:alphaModFix/>
          </a:blip>
          <a:srcRect/>
          <a:stretch/>
        </p:blipFill>
        <p:spPr>
          <a:xfrm>
            <a:off x="5816672" y="2124702"/>
            <a:ext cx="4851329" cy="4508032"/>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4AEB22-4340-A86A-D8BB-8E126E0DED1C}"/>
              </a:ext>
            </a:extLst>
          </p:cNvPr>
          <p:cNvSpPr>
            <a:spLocks noGrp="1"/>
          </p:cNvSpPr>
          <p:nvPr>
            <p:ph type="title"/>
          </p:nvPr>
        </p:nvSpPr>
        <p:spPr/>
        <p:txBody>
          <a:bodyPr/>
          <a:lstStyle/>
          <a:p>
            <a:r>
              <a:rPr lang="en-US" dirty="0"/>
              <a:t>Try</a:t>
            </a:r>
            <a:r>
              <a:rPr lang="zh-CN" altLang="en-US" dirty="0"/>
              <a:t> </a:t>
            </a:r>
            <a:r>
              <a:rPr lang="en-US" altLang="zh-CN" dirty="0"/>
              <a:t>one</a:t>
            </a:r>
            <a:r>
              <a:rPr lang="zh-CN" altLang="en-US" dirty="0"/>
              <a:t> </a:t>
            </a:r>
            <a:r>
              <a:rPr lang="en-US" altLang="zh-CN" dirty="0"/>
              <a:t>by</a:t>
            </a:r>
            <a:r>
              <a:rPr lang="zh-CN" altLang="en-US" dirty="0"/>
              <a:t> </a:t>
            </a:r>
            <a:r>
              <a:rPr lang="en-US" altLang="zh-CN" dirty="0"/>
              <a:t>yourself:</a:t>
            </a:r>
            <a:r>
              <a:rPr lang="zh-CN" altLang="en-US" dirty="0"/>
              <a:t> </a:t>
            </a:r>
            <a:endParaRPr lang="en-US" dirty="0"/>
          </a:p>
        </p:txBody>
      </p:sp>
      <p:sp>
        <p:nvSpPr>
          <p:cNvPr id="3" name="Text Placeholder 2">
            <a:extLst>
              <a:ext uri="{FF2B5EF4-FFF2-40B4-BE49-F238E27FC236}">
                <a16:creationId xmlns:a16="http://schemas.microsoft.com/office/drawing/2014/main" id="{E9D734A5-EAA3-3DD8-2D6B-43B61ED04BB2}"/>
              </a:ext>
            </a:extLst>
          </p:cNvPr>
          <p:cNvSpPr>
            <a:spLocks noGrp="1"/>
          </p:cNvSpPr>
          <p:nvPr>
            <p:ph type="body" idx="1"/>
          </p:nvPr>
        </p:nvSpPr>
        <p:spPr/>
        <p:txBody>
          <a:bodyPr/>
          <a:lstStyle/>
          <a:p>
            <a:pPr marL="114300" indent="0">
              <a:buNone/>
            </a:pPr>
            <a:r>
              <a:rPr lang="en-US" b="0" i="0" dirty="0">
                <a:solidFill>
                  <a:srgbClr val="55595C"/>
                </a:solidFill>
                <a:effectLst/>
                <a:latin typeface="Arial" panose="020B0604020202020204" pitchFamily="34" charset="0"/>
              </a:rPr>
              <a:t>Q1: </a:t>
            </a:r>
          </a:p>
          <a:p>
            <a:pPr marL="114300" indent="0">
              <a:buNone/>
            </a:pPr>
            <a:r>
              <a:rPr lang="en-US" b="0" i="0" dirty="0">
                <a:solidFill>
                  <a:srgbClr val="55595C"/>
                </a:solidFill>
                <a:effectLst/>
                <a:latin typeface="Arial" panose="020B0604020202020204" pitchFamily="34" charset="0"/>
              </a:rPr>
              <a:t>11011011   01001011</a:t>
            </a:r>
          </a:p>
          <a:p>
            <a:pPr marL="114300" indent="0">
              <a:buNone/>
            </a:pPr>
            <a:r>
              <a:rPr lang="en-US" b="0" i="0" dirty="0">
                <a:solidFill>
                  <a:srgbClr val="55595C"/>
                </a:solidFill>
                <a:effectLst/>
                <a:latin typeface="Arial" panose="020B0604020202020204" pitchFamily="34" charset="0"/>
              </a:rPr>
              <a:t>01001100   11000110  </a:t>
            </a:r>
            <a:br>
              <a:rPr lang="en-US" dirty="0"/>
            </a:br>
            <a:endParaRPr lang="en-US" dirty="0"/>
          </a:p>
          <a:p>
            <a:pPr marL="114300" indent="0">
              <a:buNone/>
            </a:pPr>
            <a:r>
              <a:rPr lang="en-US" dirty="0">
                <a:solidFill>
                  <a:srgbClr val="55595C"/>
                </a:solidFill>
                <a:latin typeface="Arial" panose="020B0604020202020204" pitchFamily="34" charset="0"/>
              </a:rPr>
              <a:t>Q2: </a:t>
            </a:r>
          </a:p>
          <a:p>
            <a:pPr marL="114300" indent="0">
              <a:buNone/>
            </a:pPr>
            <a:r>
              <a:rPr lang="en-US" b="0" i="0" dirty="0">
                <a:solidFill>
                  <a:srgbClr val="55595C"/>
                </a:solidFill>
                <a:effectLst/>
                <a:latin typeface="Arial" panose="020B0604020202020204" pitchFamily="34" charset="0"/>
              </a:rPr>
              <a:t>00000110   00010110</a:t>
            </a:r>
          </a:p>
          <a:p>
            <a:pPr marL="114300" indent="0">
              <a:buNone/>
            </a:pPr>
            <a:r>
              <a:rPr lang="en-US" b="0" i="0" dirty="0">
                <a:solidFill>
                  <a:srgbClr val="55595C"/>
                </a:solidFill>
                <a:effectLst/>
                <a:latin typeface="Arial" panose="020B0604020202020204" pitchFamily="34" charset="0"/>
              </a:rPr>
              <a:t>11100000   00010000 </a:t>
            </a:r>
            <a:endParaRPr lang="en-US" dirty="0">
              <a:solidFill>
                <a:srgbClr val="55595C"/>
              </a:solidFill>
              <a:latin typeface="Arial" panose="020B0604020202020204" pitchFamily="34" charset="0"/>
            </a:endParaRPr>
          </a:p>
          <a:p>
            <a:pPr marL="114300" indent="0">
              <a:buNone/>
            </a:pPr>
            <a:endParaRPr lang="en-US" b="0" i="0" dirty="0">
              <a:solidFill>
                <a:srgbClr val="55595C"/>
              </a:solidFill>
              <a:effectLst/>
              <a:latin typeface="Arial" panose="020B0604020202020204" pitchFamily="34" charset="0"/>
            </a:endParaRPr>
          </a:p>
          <a:p>
            <a:pPr marL="114300" indent="0">
              <a:buNone/>
            </a:pPr>
            <a:endParaRPr lang="en-US" dirty="0">
              <a:solidFill>
                <a:srgbClr val="55595C"/>
              </a:solidFill>
              <a:latin typeface="Arial" panose="020B0604020202020204" pitchFamily="34" charset="0"/>
            </a:endParaRPr>
          </a:p>
          <a:p>
            <a:pPr marL="114300" indent="0">
              <a:buNone/>
            </a:pPr>
            <a:r>
              <a:rPr lang="en-US" b="0" i="0" dirty="0">
                <a:solidFill>
                  <a:srgbClr val="55595C"/>
                </a:solidFill>
                <a:effectLst/>
                <a:latin typeface="Arial" panose="020B0604020202020204" pitchFamily="34" charset="0"/>
              </a:rPr>
              <a:t> </a:t>
            </a:r>
            <a:endParaRPr lang="en-US" dirty="0"/>
          </a:p>
        </p:txBody>
      </p:sp>
    </p:spTree>
    <p:extLst>
      <p:ext uri="{BB962C8B-B14F-4D97-AF65-F5344CB8AC3E}">
        <p14:creationId xmlns:p14="http://schemas.microsoft.com/office/powerpoint/2010/main" val="358507051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010"/>
        <p:cNvGrpSpPr/>
        <p:nvPr/>
      </p:nvGrpSpPr>
      <p:grpSpPr>
        <a:xfrm>
          <a:off x="0" y="0"/>
          <a:ext cx="0" cy="0"/>
          <a:chOff x="0" y="0"/>
          <a:chExt cx="0" cy="0"/>
        </a:xfrm>
      </p:grpSpPr>
      <p:sp>
        <p:nvSpPr>
          <p:cNvPr id="1011" name="Google Shape;1011;p22"/>
          <p:cNvSpPr txBox="1">
            <a:spLocks noGrp="1"/>
          </p:cNvSpPr>
          <p:nvPr>
            <p:ph type="title"/>
          </p:nvPr>
        </p:nvSpPr>
        <p:spPr>
          <a:xfrm>
            <a:off x="2209800" y="609600"/>
            <a:ext cx="7772400" cy="1143000"/>
          </a:xfrm>
          <a:prstGeom prst="rect">
            <a:avLst/>
          </a:prstGeom>
          <a:noFill/>
          <a:ln>
            <a:noFill/>
          </a:ln>
        </p:spPr>
        <p:txBody>
          <a:bodyPr spcFirstLastPara="1" vert="horz" wrap="square" lIns="91425" tIns="45700" rIns="91425" bIns="45700" rtlCol="0" anchor="ctr" anchorCtr="0">
            <a:noAutofit/>
          </a:bodyPr>
          <a:lstStyle/>
          <a:p>
            <a:r>
              <a:rPr lang="en-US"/>
              <a:t>Cyclic Redundancy Check</a:t>
            </a:r>
            <a:endParaRPr/>
          </a:p>
        </p:txBody>
      </p:sp>
      <p:sp>
        <p:nvSpPr>
          <p:cNvPr id="1012" name="Google Shape;1012;p22"/>
          <p:cNvSpPr txBox="1">
            <a:spLocks noGrp="1"/>
          </p:cNvSpPr>
          <p:nvPr>
            <p:ph type="body" idx="1"/>
          </p:nvPr>
        </p:nvSpPr>
        <p:spPr>
          <a:xfrm>
            <a:off x="2209801" y="1752600"/>
            <a:ext cx="8217231" cy="3448050"/>
          </a:xfrm>
          <a:prstGeom prst="rect">
            <a:avLst/>
          </a:prstGeom>
          <a:noFill/>
          <a:ln>
            <a:noFill/>
          </a:ln>
        </p:spPr>
        <p:txBody>
          <a:bodyPr spcFirstLastPara="1" vert="horz" wrap="square" lIns="91425" tIns="45700" rIns="91425" bIns="45700" rtlCol="0" anchor="t" anchorCtr="0">
            <a:noAutofit/>
          </a:bodyPr>
          <a:lstStyle/>
          <a:p>
            <a:pPr marL="342900">
              <a:spcBef>
                <a:spcPts val="0"/>
              </a:spcBef>
              <a:buSzPts val="2800"/>
              <a:buFont typeface="Times New Roman"/>
              <a:buChar char="•"/>
            </a:pPr>
            <a:r>
              <a:rPr lang="en-US" dirty="0"/>
              <a:t>Add </a:t>
            </a:r>
            <a:r>
              <a:rPr lang="en-US" i="1" dirty="0"/>
              <a:t>n </a:t>
            </a:r>
            <a:r>
              <a:rPr lang="en-US" dirty="0"/>
              <a:t>bits of redundant data to a </a:t>
            </a:r>
            <a:r>
              <a:rPr lang="en-US" i="1" dirty="0"/>
              <a:t>D</a:t>
            </a:r>
            <a:r>
              <a:rPr lang="en-US" dirty="0"/>
              <a:t>-bit data message</a:t>
            </a:r>
            <a:endParaRPr dirty="0"/>
          </a:p>
          <a:p>
            <a:pPr marL="742950" lvl="1" indent="-285750">
              <a:spcBef>
                <a:spcPts val="480"/>
              </a:spcBef>
              <a:buSzPts val="2400"/>
              <a:buFont typeface="Times New Roman"/>
              <a:buChar char="–"/>
            </a:pPr>
            <a:r>
              <a:rPr lang="en-US" dirty="0"/>
              <a:t>want </a:t>
            </a:r>
            <a:r>
              <a:rPr lang="en-US" i="1" dirty="0"/>
              <a:t>n</a:t>
            </a:r>
            <a:r>
              <a:rPr lang="en-US" dirty="0"/>
              <a:t> &lt;&lt; </a:t>
            </a:r>
            <a:r>
              <a:rPr lang="en-US" i="1" dirty="0"/>
              <a:t>D </a:t>
            </a:r>
            <a:r>
              <a:rPr lang="en-US" dirty="0"/>
              <a:t>e.g., </a:t>
            </a:r>
            <a:r>
              <a:rPr lang="en-US" i="1" dirty="0"/>
              <a:t>n</a:t>
            </a:r>
            <a:r>
              <a:rPr lang="en-US" dirty="0"/>
              <a:t> = 32 and </a:t>
            </a:r>
            <a:r>
              <a:rPr lang="en-US" i="1" dirty="0"/>
              <a:t>D</a:t>
            </a:r>
            <a:r>
              <a:rPr lang="en-US" dirty="0"/>
              <a:t> = 12,000 </a:t>
            </a:r>
            <a:endParaRPr dirty="0"/>
          </a:p>
          <a:p>
            <a:pPr marL="742950" lvl="1" indent="-285750">
              <a:spcBef>
                <a:spcPts val="480"/>
              </a:spcBef>
              <a:buSzPts val="2400"/>
              <a:buFont typeface="Times New Roman"/>
              <a:buChar char="–"/>
            </a:pPr>
            <a:r>
              <a:rPr lang="en-US" dirty="0"/>
              <a:t>Need to agree on: (n+1) bit generator(divisor)</a:t>
            </a:r>
          </a:p>
          <a:p>
            <a:pPr marL="742950" lvl="1" indent="-285750">
              <a:spcBef>
                <a:spcPts val="480"/>
              </a:spcBef>
              <a:buSzPts val="2400"/>
              <a:buFont typeface="Times New Roman"/>
              <a:buChar char="–"/>
            </a:pPr>
            <a:r>
              <a:rPr lang="en-US" dirty="0"/>
              <a:t>Transmit the CRC code (remainder)</a:t>
            </a:r>
          </a:p>
          <a:p>
            <a:pPr marL="742950" lvl="1" indent="-285750">
              <a:spcBef>
                <a:spcPts val="480"/>
              </a:spcBef>
              <a:buSzPts val="2400"/>
              <a:buFont typeface="Times New Roman"/>
              <a:buChar char="–"/>
            </a:pPr>
            <a:endParaRPr dirty="0"/>
          </a:p>
          <a:p>
            <a:pPr marL="342900" lvl="1" indent="0">
              <a:spcBef>
                <a:spcPts val="480"/>
              </a:spcBef>
              <a:buSzPts val="2400"/>
              <a:buNone/>
            </a:pPr>
            <a:endParaRPr dirty="0"/>
          </a:p>
          <a:p>
            <a:pPr marL="0" indent="0">
              <a:spcBef>
                <a:spcPts val="560"/>
              </a:spcBef>
              <a:buSzPts val="2800"/>
              <a:buNone/>
            </a:pPr>
            <a:endParaRPr dirty="0"/>
          </a:p>
          <a:p>
            <a:pPr marL="342900" indent="-165100">
              <a:spcBef>
                <a:spcPts val="560"/>
              </a:spcBef>
              <a:buSzPts val="2800"/>
              <a:buNone/>
            </a:pPr>
            <a:endParaRPr dirty="0"/>
          </a:p>
        </p:txBody>
      </p:sp>
      <p:pic>
        <p:nvPicPr>
          <p:cNvPr id="1013" name="Google Shape;1013;p22"/>
          <p:cNvPicPr preferRelativeResize="0"/>
          <p:nvPr/>
        </p:nvPicPr>
        <p:blipFill rotWithShape="1">
          <a:blip r:embed="rId3">
            <a:alphaModFix/>
          </a:blip>
          <a:srcRect l="-2091" t="30319" r="-720" b="14007"/>
          <a:stretch/>
        </p:blipFill>
        <p:spPr>
          <a:xfrm>
            <a:off x="1024791" y="3741411"/>
            <a:ext cx="5293625" cy="2113411"/>
          </a:xfrm>
          <a:prstGeom prst="rect">
            <a:avLst/>
          </a:prstGeom>
          <a:noFill/>
          <a:ln>
            <a:noFill/>
          </a:ln>
        </p:spPr>
      </p:pic>
      <p:pic>
        <p:nvPicPr>
          <p:cNvPr id="1014" name="Google Shape;1014;p22"/>
          <p:cNvPicPr preferRelativeResize="0"/>
          <p:nvPr/>
        </p:nvPicPr>
        <p:blipFill rotWithShape="1">
          <a:blip r:embed="rId4">
            <a:alphaModFix/>
          </a:blip>
          <a:srcRect/>
          <a:stretch/>
        </p:blipFill>
        <p:spPr>
          <a:xfrm>
            <a:off x="6614259" y="5423685"/>
            <a:ext cx="4552950" cy="1347704"/>
          </a:xfrm>
          <a:prstGeom prst="rect">
            <a:avLst/>
          </a:prstGeom>
          <a:noFill/>
          <a:ln>
            <a:noFill/>
          </a:ln>
        </p:spPr>
      </p:pic>
      <p:sp>
        <p:nvSpPr>
          <p:cNvPr id="1015" name="Google Shape;1015;p22"/>
          <p:cNvSpPr txBox="1"/>
          <p:nvPr/>
        </p:nvSpPr>
        <p:spPr>
          <a:xfrm>
            <a:off x="7198341" y="4969818"/>
            <a:ext cx="2847975" cy="461665"/>
          </a:xfrm>
          <a:prstGeom prst="rect">
            <a:avLst/>
          </a:prstGeom>
          <a:noFill/>
          <a:ln>
            <a:noFill/>
          </a:ln>
        </p:spPr>
        <p:txBody>
          <a:bodyPr spcFirstLastPara="1" wrap="square" lIns="91425" tIns="45700" rIns="91425" bIns="45700" anchor="t" anchorCtr="0">
            <a:spAutoFit/>
          </a:bodyPr>
          <a:lstStyle/>
          <a:p>
            <a:r>
              <a:rPr lang="en-US" sz="2400">
                <a:solidFill>
                  <a:schemeClr val="dk1"/>
                </a:solidFill>
                <a:latin typeface="Times New Roman"/>
                <a:ea typeface="Times New Roman"/>
                <a:cs typeface="Times New Roman"/>
                <a:sym typeface="Times New Roman"/>
              </a:rPr>
              <a:t>Used in WiFi Frames</a:t>
            </a:r>
            <a:endParaRPr sz="2400">
              <a:solidFill>
                <a:schemeClr val="dk1"/>
              </a:solidFill>
              <a:latin typeface="Times New Roman"/>
              <a:ea typeface="Times New Roman"/>
              <a:cs typeface="Times New Roman"/>
              <a:sym typeface="Times New Roman"/>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C4E0BF-A7CA-8CCE-1560-79B8207653DF}"/>
              </a:ext>
            </a:extLst>
          </p:cNvPr>
          <p:cNvSpPr>
            <a:spLocks noGrp="1"/>
          </p:cNvSpPr>
          <p:nvPr>
            <p:ph type="title"/>
          </p:nvPr>
        </p:nvSpPr>
        <p:spPr/>
        <p:txBody>
          <a:bodyPr/>
          <a:lstStyle/>
          <a:p>
            <a:r>
              <a:rPr lang="en-US" dirty="0"/>
              <a:t>Comparing error detection mechanisms</a:t>
            </a:r>
          </a:p>
        </p:txBody>
      </p:sp>
      <p:sp>
        <p:nvSpPr>
          <p:cNvPr id="3" name="Text Placeholder 2">
            <a:extLst>
              <a:ext uri="{FF2B5EF4-FFF2-40B4-BE49-F238E27FC236}">
                <a16:creationId xmlns:a16="http://schemas.microsoft.com/office/drawing/2014/main" id="{21E62214-4442-57C0-6B06-4E72CADE8D78}"/>
              </a:ext>
            </a:extLst>
          </p:cNvPr>
          <p:cNvSpPr>
            <a:spLocks noGrp="1"/>
          </p:cNvSpPr>
          <p:nvPr>
            <p:ph type="body" idx="1"/>
          </p:nvPr>
        </p:nvSpPr>
        <p:spPr/>
        <p:txBody>
          <a:bodyPr/>
          <a:lstStyle/>
          <a:p>
            <a:pPr marL="114300" indent="0">
              <a:buNone/>
            </a:pPr>
            <a:endParaRPr lang="en-US" dirty="0"/>
          </a:p>
        </p:txBody>
      </p:sp>
      <p:graphicFrame>
        <p:nvGraphicFramePr>
          <p:cNvPr id="4" name="Table 4">
            <a:extLst>
              <a:ext uri="{FF2B5EF4-FFF2-40B4-BE49-F238E27FC236}">
                <a16:creationId xmlns:a16="http://schemas.microsoft.com/office/drawing/2014/main" id="{F16F90DD-F98F-4E3E-059C-7FE7EE7B30B8}"/>
              </a:ext>
            </a:extLst>
          </p:cNvPr>
          <p:cNvGraphicFramePr>
            <a:graphicFrameLocks noGrp="1"/>
          </p:cNvGraphicFramePr>
          <p:nvPr>
            <p:extLst>
              <p:ext uri="{D42A27DB-BD31-4B8C-83A1-F6EECF244321}">
                <p14:modId xmlns:p14="http://schemas.microsoft.com/office/powerpoint/2010/main" val="1330671920"/>
              </p:ext>
            </p:extLst>
          </p:nvPr>
        </p:nvGraphicFramePr>
        <p:xfrm>
          <a:off x="1249136" y="2859918"/>
          <a:ext cx="9270093" cy="3032760"/>
        </p:xfrm>
        <a:graphic>
          <a:graphicData uri="http://schemas.openxmlformats.org/drawingml/2006/table">
            <a:tbl>
              <a:tblPr firstRow="1" bandRow="1">
                <a:tableStyleId>{5C22544A-7EE6-4342-B048-85BDC9FD1C3A}</a:tableStyleId>
              </a:tblPr>
              <a:tblGrid>
                <a:gridCol w="2824843">
                  <a:extLst>
                    <a:ext uri="{9D8B030D-6E8A-4147-A177-3AD203B41FA5}">
                      <a16:colId xmlns:a16="http://schemas.microsoft.com/office/drawing/2014/main" val="1085975906"/>
                    </a:ext>
                  </a:extLst>
                </a:gridCol>
                <a:gridCol w="1485900">
                  <a:extLst>
                    <a:ext uri="{9D8B030D-6E8A-4147-A177-3AD203B41FA5}">
                      <a16:colId xmlns:a16="http://schemas.microsoft.com/office/drawing/2014/main" val="874899203"/>
                    </a:ext>
                  </a:extLst>
                </a:gridCol>
                <a:gridCol w="2718707">
                  <a:extLst>
                    <a:ext uri="{9D8B030D-6E8A-4147-A177-3AD203B41FA5}">
                      <a16:colId xmlns:a16="http://schemas.microsoft.com/office/drawing/2014/main" val="175686024"/>
                    </a:ext>
                  </a:extLst>
                </a:gridCol>
                <a:gridCol w="2240643">
                  <a:extLst>
                    <a:ext uri="{9D8B030D-6E8A-4147-A177-3AD203B41FA5}">
                      <a16:colId xmlns:a16="http://schemas.microsoft.com/office/drawing/2014/main" val="3261992319"/>
                    </a:ext>
                  </a:extLst>
                </a:gridCol>
              </a:tblGrid>
              <a:tr h="370840">
                <a:tc>
                  <a:txBody>
                    <a:bodyPr/>
                    <a:lstStyle/>
                    <a:p>
                      <a:endParaRPr lang="en-US"/>
                    </a:p>
                  </a:txBody>
                  <a:tcPr/>
                </a:tc>
                <a:tc>
                  <a:txBody>
                    <a:bodyPr/>
                    <a:lstStyle/>
                    <a:p>
                      <a:r>
                        <a:rPr lang="en-US" dirty="0"/>
                        <a:t>Checksum</a:t>
                      </a:r>
                    </a:p>
                  </a:txBody>
                  <a:tcPr/>
                </a:tc>
                <a:tc>
                  <a:txBody>
                    <a:bodyPr/>
                    <a:lstStyle/>
                    <a:p>
                      <a:r>
                        <a:rPr lang="en-US" dirty="0"/>
                        <a:t>Two-dimensional Parity</a:t>
                      </a:r>
                    </a:p>
                  </a:txBody>
                  <a:tcPr/>
                </a:tc>
                <a:tc>
                  <a:txBody>
                    <a:bodyPr/>
                    <a:lstStyle/>
                    <a:p>
                      <a:r>
                        <a:rPr lang="en-US" dirty="0"/>
                        <a:t>CRC</a:t>
                      </a:r>
                    </a:p>
                  </a:txBody>
                  <a:tcPr/>
                </a:tc>
                <a:extLst>
                  <a:ext uri="{0D108BD9-81ED-4DB2-BD59-A6C34878D82A}">
                    <a16:rowId xmlns:a16="http://schemas.microsoft.com/office/drawing/2014/main" val="1863475077"/>
                  </a:ext>
                </a:extLst>
              </a:tr>
              <a:tr h="370840">
                <a:tc>
                  <a:txBody>
                    <a:bodyPr/>
                    <a:lstStyle/>
                    <a:p>
                      <a:r>
                        <a:rPr lang="en-US" dirty="0"/>
                        <a:t>Limited error recovery capacity</a:t>
                      </a:r>
                    </a:p>
                  </a:txBody>
                  <a:tcPr/>
                </a:tc>
                <a:tc>
                  <a:txBody>
                    <a:bodyPr/>
                    <a:lstStyle/>
                    <a:p>
                      <a:endParaRPr lang="en-US" dirty="0"/>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246918609"/>
                  </a:ext>
                </a:extLst>
              </a:tr>
              <a:tr h="370840">
                <a:tc>
                  <a:txBody>
                    <a:bodyPr/>
                    <a:lstStyle/>
                    <a:p>
                      <a:r>
                        <a:rPr lang="en-US" dirty="0"/>
                        <a:t>Data transmission efficiency</a:t>
                      </a:r>
                    </a:p>
                  </a:txBody>
                  <a:tcPr/>
                </a:tc>
                <a:tc>
                  <a:txBody>
                    <a:bodyPr/>
                    <a:lstStyle/>
                    <a:p>
                      <a:endParaRPr lang="en-US"/>
                    </a:p>
                  </a:txBody>
                  <a:tcPr/>
                </a:tc>
                <a:tc>
                  <a:txBody>
                    <a:bodyPr/>
                    <a:lstStyle/>
                    <a:p>
                      <a:endParaRPr lang="en-US" dirty="0"/>
                    </a:p>
                  </a:txBody>
                  <a:tcPr/>
                </a:tc>
                <a:tc>
                  <a:txBody>
                    <a:bodyPr/>
                    <a:lstStyle/>
                    <a:p>
                      <a:endParaRPr lang="en-US"/>
                    </a:p>
                  </a:txBody>
                  <a:tcPr/>
                </a:tc>
                <a:extLst>
                  <a:ext uri="{0D108BD9-81ED-4DB2-BD59-A6C34878D82A}">
                    <a16:rowId xmlns:a16="http://schemas.microsoft.com/office/drawing/2014/main" val="3491980230"/>
                  </a:ext>
                </a:extLst>
              </a:tr>
              <a:tr h="370840">
                <a:tc>
                  <a:txBody>
                    <a:bodyPr/>
                    <a:lstStyle/>
                    <a:p>
                      <a:r>
                        <a:rPr lang="en-US" dirty="0"/>
                        <a:t>Calculation efficiency</a:t>
                      </a:r>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2069448693"/>
                  </a:ext>
                </a:extLst>
              </a:tr>
              <a:tr h="370840">
                <a:tc>
                  <a:txBody>
                    <a:bodyPr/>
                    <a:lstStyle/>
                    <a:p>
                      <a:r>
                        <a:rPr lang="en-US" dirty="0"/>
                        <a:t>Error rate (flipped bit exists, error not detected)</a:t>
                      </a:r>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4115496660"/>
                  </a:ext>
                </a:extLst>
              </a:tr>
              <a:tr h="370840">
                <a:tc>
                  <a:txBody>
                    <a:bodyPr/>
                    <a:lstStyle/>
                    <a:p>
                      <a:r>
                        <a:rPr lang="en-US" dirty="0"/>
                        <a:t>Pre-communication negotiation</a:t>
                      </a:r>
                    </a:p>
                  </a:txBody>
                  <a:tcPr/>
                </a:tc>
                <a:tc>
                  <a:txBody>
                    <a:bodyPr/>
                    <a:lstStyle/>
                    <a:p>
                      <a:endParaRPr lang="en-US" dirty="0"/>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1006481970"/>
                  </a:ext>
                </a:extLst>
              </a:tr>
            </a:tbl>
          </a:graphicData>
        </a:graphic>
      </p:graphicFrame>
    </p:spTree>
    <p:extLst>
      <p:ext uri="{BB962C8B-B14F-4D97-AF65-F5344CB8AC3E}">
        <p14:creationId xmlns:p14="http://schemas.microsoft.com/office/powerpoint/2010/main" val="96067117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1" y="289325"/>
            <a:ext cx="10515600" cy="894622"/>
          </a:xfrm>
        </p:spPr>
        <p:txBody>
          <a:bodyPr/>
          <a:lstStyle/>
          <a:p>
            <a:r>
              <a:rPr lang="en-US" altLang="en-US" dirty="0">
                <a:cs typeface="Calibri" panose="020F0502020204030204" pitchFamily="34" charset="0"/>
              </a:rPr>
              <a:t>Chapter 3: roadmap</a:t>
            </a:r>
            <a:endParaRPr lang="en-US" dirty="0"/>
          </a:p>
        </p:txBody>
      </p:sp>
      <p:sp>
        <p:nvSpPr>
          <p:cNvPr id="9" name="Rectangle 4">
            <a:extLst>
              <a:ext uri="{FF2B5EF4-FFF2-40B4-BE49-F238E27FC236}">
                <a16:creationId xmlns:a16="http://schemas.microsoft.com/office/drawing/2014/main" id="{55AB9D8D-7F05-094B-8DA6-3095A7A7A096}"/>
              </a:ext>
            </a:extLst>
          </p:cNvPr>
          <p:cNvSpPr>
            <a:spLocks noGrp="1" noChangeArrowheads="1"/>
          </p:cNvSpPr>
          <p:nvPr>
            <p:ph sz="half" idx="2"/>
          </p:nvPr>
        </p:nvSpPr>
        <p:spPr>
          <a:xfrm>
            <a:off x="798690" y="1414011"/>
            <a:ext cx="6618109" cy="5029078"/>
          </a:xfrm>
        </p:spPr>
        <p:txBody>
          <a:bodyPr>
            <a:normAutofit/>
          </a:bodyPr>
          <a:lstStyle/>
          <a:p>
            <a:pPr marL="403225" indent="-285750">
              <a:spcBef>
                <a:spcPts val="800"/>
              </a:spcBef>
              <a:buClr>
                <a:schemeClr val="bg1">
                  <a:lumMod val="75000"/>
                </a:schemeClr>
              </a:buClr>
            </a:pPr>
            <a:r>
              <a:rPr lang="en-US" altLang="en-US" sz="3200" dirty="0">
                <a:solidFill>
                  <a:schemeClr val="bg1">
                    <a:lumMod val="75000"/>
                  </a:schemeClr>
                </a:solidFill>
                <a:cs typeface="Calibri" panose="020F0502020204030204" pitchFamily="34" charset="0"/>
              </a:rPr>
              <a:t>Transport-layer services</a:t>
            </a:r>
          </a:p>
          <a:p>
            <a:pPr marL="403225" indent="-285750">
              <a:spcBef>
                <a:spcPts val="800"/>
              </a:spcBef>
              <a:buClr>
                <a:schemeClr val="bg1">
                  <a:lumMod val="75000"/>
                </a:schemeClr>
              </a:buClr>
            </a:pPr>
            <a:r>
              <a:rPr lang="en-US" altLang="en-US" sz="3200" dirty="0">
                <a:solidFill>
                  <a:schemeClr val="bg1">
                    <a:lumMod val="75000"/>
                  </a:schemeClr>
                </a:solidFill>
                <a:cs typeface="Calibri" panose="020F0502020204030204" pitchFamily="34" charset="0"/>
              </a:rPr>
              <a:t>Multiplexing and demultiplexing</a:t>
            </a:r>
          </a:p>
          <a:p>
            <a:pPr marL="403225" indent="-285750">
              <a:spcBef>
                <a:spcPts val="800"/>
              </a:spcBef>
              <a:buClr>
                <a:schemeClr val="bg1">
                  <a:lumMod val="75000"/>
                </a:schemeClr>
              </a:buClr>
            </a:pPr>
            <a:r>
              <a:rPr lang="en-US" altLang="en-US" sz="3200" dirty="0">
                <a:solidFill>
                  <a:schemeClr val="bg1">
                    <a:lumMod val="75000"/>
                  </a:schemeClr>
                </a:solidFill>
                <a:cs typeface="Calibri" panose="020F0502020204030204" pitchFamily="34" charset="0"/>
              </a:rPr>
              <a:t>Connectionless transport: UDP</a:t>
            </a:r>
          </a:p>
          <a:p>
            <a:pPr marL="403225" indent="-285750">
              <a:spcBef>
                <a:spcPts val="800"/>
              </a:spcBef>
              <a:buClr>
                <a:srgbClr val="010086"/>
              </a:buClr>
            </a:pPr>
            <a:r>
              <a:rPr lang="en-US" altLang="en-US" sz="3200" dirty="0">
                <a:cs typeface="Calibri" panose="020F0502020204030204" pitchFamily="34" charset="0"/>
              </a:rPr>
              <a:t>Principles of reliable data transfer </a:t>
            </a:r>
          </a:p>
          <a:p>
            <a:pPr marL="403225" indent="-285750">
              <a:spcBef>
                <a:spcPts val="800"/>
              </a:spcBef>
              <a:buClr>
                <a:schemeClr val="bg1">
                  <a:lumMod val="75000"/>
                </a:schemeClr>
              </a:buClr>
            </a:pPr>
            <a:r>
              <a:rPr lang="en-US" sz="3200" dirty="0">
                <a:solidFill>
                  <a:schemeClr val="bg1">
                    <a:lumMod val="75000"/>
                  </a:schemeClr>
                </a:solidFill>
              </a:rPr>
              <a:t>Connection-oriented transport: TCP</a:t>
            </a:r>
          </a:p>
          <a:p>
            <a:pPr marL="403225" indent="-285750">
              <a:spcBef>
                <a:spcPts val="800"/>
              </a:spcBef>
              <a:buClr>
                <a:schemeClr val="bg1">
                  <a:lumMod val="75000"/>
                </a:schemeClr>
              </a:buClr>
            </a:pPr>
            <a:r>
              <a:rPr lang="en-US" sz="3200" dirty="0">
                <a:solidFill>
                  <a:schemeClr val="bg1">
                    <a:lumMod val="75000"/>
                  </a:schemeClr>
                </a:solidFill>
              </a:rPr>
              <a:t>Principles of congestion control</a:t>
            </a:r>
          </a:p>
          <a:p>
            <a:pPr marL="403225" indent="-285750">
              <a:spcBef>
                <a:spcPts val="800"/>
              </a:spcBef>
              <a:buClr>
                <a:schemeClr val="bg1">
                  <a:lumMod val="75000"/>
                </a:schemeClr>
              </a:buClr>
            </a:pPr>
            <a:r>
              <a:rPr lang="en-US" sz="3200" dirty="0">
                <a:solidFill>
                  <a:schemeClr val="bg1">
                    <a:lumMod val="75000"/>
                  </a:schemeClr>
                </a:solidFill>
              </a:rPr>
              <a:t>TCP congestion control</a:t>
            </a:r>
          </a:p>
          <a:p>
            <a:pPr marL="403225" indent="-285750">
              <a:spcBef>
                <a:spcPts val="800"/>
              </a:spcBef>
              <a:buClr>
                <a:schemeClr val="bg1">
                  <a:lumMod val="75000"/>
                </a:schemeClr>
              </a:buClr>
            </a:pPr>
            <a:r>
              <a:rPr lang="en-US" sz="3200" dirty="0">
                <a:solidFill>
                  <a:schemeClr val="bg1">
                    <a:lumMod val="75000"/>
                  </a:schemeClr>
                </a:solidFill>
              </a:rPr>
              <a:t>Evolution of transport-layer functionality</a:t>
            </a:r>
          </a:p>
          <a:p>
            <a:pPr eaLnBrk="1" hangingPunct="1">
              <a:buFont typeface="Wingdings" panose="05000000000000000000" pitchFamily="2" charset="2"/>
              <a:buNone/>
            </a:pPr>
            <a:endParaRPr lang="en-US" altLang="en-US" sz="2400" dirty="0"/>
          </a:p>
        </p:txBody>
      </p:sp>
      <p:sp>
        <p:nvSpPr>
          <p:cNvPr id="3" name="Slide Number Placeholder 2">
            <a:extLst>
              <a:ext uri="{FF2B5EF4-FFF2-40B4-BE49-F238E27FC236}">
                <a16:creationId xmlns:a16="http://schemas.microsoft.com/office/drawing/2014/main" id="{F6D691E7-EAAE-3346-9874-13E19E433554}"/>
              </a:ext>
            </a:extLst>
          </p:cNvPr>
          <p:cNvSpPr>
            <a:spLocks noGrp="1"/>
          </p:cNvSpPr>
          <p:nvPr>
            <p:ph type="sldNum" sz="quarter" idx="4"/>
          </p:nvPr>
        </p:nvSpPr>
        <p:spPr/>
        <p:txBody>
          <a:bodyPr/>
          <a:lstStyle/>
          <a:p>
            <a:r>
              <a:rPr lang="en-US" dirty="0"/>
              <a:t>Transport Layer: 3-</a:t>
            </a:r>
            <a:fld id="{C4204591-24BD-A542-B9D5-F8D8A88D2FEE}" type="slidenum">
              <a:rPr lang="en-US" smtClean="0"/>
              <a:pPr/>
              <a:t>44</a:t>
            </a:fld>
            <a:endParaRPr lang="en-US" dirty="0"/>
          </a:p>
        </p:txBody>
      </p:sp>
      <p:pic>
        <p:nvPicPr>
          <p:cNvPr id="6" name="Picture 5">
            <a:extLst>
              <a:ext uri="{FF2B5EF4-FFF2-40B4-BE49-F238E27FC236}">
                <a16:creationId xmlns:a16="http://schemas.microsoft.com/office/drawing/2014/main" id="{3DC958F9-547C-2644-99EE-6ECDE636E5F6}"/>
              </a:ext>
            </a:extLst>
          </p:cNvPr>
          <p:cNvPicPr>
            <a:picLocks noChangeAspect="1"/>
          </p:cNvPicPr>
          <p:nvPr/>
        </p:nvPicPr>
        <p:blipFill>
          <a:blip r:embed="rId3"/>
          <a:stretch>
            <a:fillRect/>
          </a:stretch>
        </p:blipFill>
        <p:spPr>
          <a:xfrm>
            <a:off x="7774329" y="1293471"/>
            <a:ext cx="3657600" cy="2743200"/>
          </a:xfrm>
          <a:prstGeom prst="rect">
            <a:avLst/>
          </a:prstGeom>
        </p:spPr>
      </p:pic>
    </p:spTree>
    <p:extLst>
      <p:ext uri="{BB962C8B-B14F-4D97-AF65-F5344CB8AC3E}">
        <p14:creationId xmlns:p14="http://schemas.microsoft.com/office/powerpoint/2010/main" val="82132454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054"/>
        <p:cNvGrpSpPr/>
        <p:nvPr/>
      </p:nvGrpSpPr>
      <p:grpSpPr>
        <a:xfrm>
          <a:off x="0" y="0"/>
          <a:ext cx="0" cy="0"/>
          <a:chOff x="0" y="0"/>
          <a:chExt cx="0" cy="0"/>
        </a:xfrm>
      </p:grpSpPr>
      <p:sp>
        <p:nvSpPr>
          <p:cNvPr id="1055" name="Google Shape;1055;p25"/>
          <p:cNvSpPr txBox="1">
            <a:spLocks noGrp="1"/>
          </p:cNvSpPr>
          <p:nvPr>
            <p:ph type="body" idx="2"/>
          </p:nvPr>
        </p:nvSpPr>
        <p:spPr>
          <a:xfrm>
            <a:off x="2028826" y="5619751"/>
            <a:ext cx="7781925" cy="466725"/>
          </a:xfrm>
          <a:prstGeom prst="rect">
            <a:avLst/>
          </a:prstGeom>
          <a:noFill/>
          <a:ln>
            <a:noFill/>
          </a:ln>
        </p:spPr>
        <p:txBody>
          <a:bodyPr spcFirstLastPara="1" vert="horz" wrap="square" lIns="91425" tIns="45700" rIns="91425" bIns="45700" rtlCol="0" anchor="t" anchorCtr="0">
            <a:noAutofit/>
          </a:bodyPr>
          <a:lstStyle/>
          <a:p>
            <a:pPr marL="342900" indent="-342900">
              <a:spcBef>
                <a:spcPts val="0"/>
              </a:spcBef>
              <a:buClr>
                <a:schemeClr val="dk1"/>
              </a:buClr>
              <a:buSzPts val="2400"/>
              <a:buFont typeface="Noto Sans Symbols"/>
              <a:buChar char="▪"/>
            </a:pPr>
            <a:r>
              <a:rPr lang="en-US" sz="2400"/>
              <a:t>characteristics of unreliable channel will determine complexity of reliable data transfer protocol (rdt)</a:t>
            </a:r>
            <a:endParaRPr/>
          </a:p>
        </p:txBody>
      </p:sp>
      <p:pic>
        <p:nvPicPr>
          <p:cNvPr id="1056" name="Google Shape;1056;p25" descr="rdt_service"/>
          <p:cNvPicPr preferRelativeResize="0"/>
          <p:nvPr/>
        </p:nvPicPr>
        <p:blipFill rotWithShape="1">
          <a:blip r:embed="rId3">
            <a:alphaModFix/>
          </a:blip>
          <a:srcRect l="11766"/>
          <a:stretch/>
        </p:blipFill>
        <p:spPr>
          <a:xfrm>
            <a:off x="2801939" y="2097087"/>
            <a:ext cx="6726237" cy="3365500"/>
          </a:xfrm>
          <a:prstGeom prst="rect">
            <a:avLst/>
          </a:prstGeom>
          <a:noFill/>
          <a:ln>
            <a:noFill/>
          </a:ln>
        </p:spPr>
      </p:pic>
      <p:sp>
        <p:nvSpPr>
          <p:cNvPr id="1057" name="Google Shape;1057;p25"/>
          <p:cNvSpPr txBox="1">
            <a:spLocks noGrp="1"/>
          </p:cNvSpPr>
          <p:nvPr>
            <p:ph type="body" idx="1"/>
          </p:nvPr>
        </p:nvSpPr>
        <p:spPr>
          <a:xfrm>
            <a:off x="1981200" y="1177925"/>
            <a:ext cx="7658100" cy="838200"/>
          </a:xfrm>
          <a:prstGeom prst="rect">
            <a:avLst/>
          </a:prstGeom>
          <a:noFill/>
          <a:ln>
            <a:noFill/>
          </a:ln>
        </p:spPr>
        <p:txBody>
          <a:bodyPr spcFirstLastPara="1" vert="horz" wrap="square" lIns="91425" tIns="45700" rIns="91425" bIns="45700" rtlCol="0" anchor="t" anchorCtr="0">
            <a:noAutofit/>
          </a:bodyPr>
          <a:lstStyle/>
          <a:p>
            <a:pPr marL="342900" indent="-342900">
              <a:spcBef>
                <a:spcPts val="0"/>
              </a:spcBef>
              <a:buClr>
                <a:schemeClr val="dk1"/>
              </a:buClr>
              <a:buSzPts val="2800"/>
              <a:buFont typeface="Noto Sans Symbols"/>
              <a:buChar char="▪"/>
            </a:pPr>
            <a:r>
              <a:rPr lang="en-US"/>
              <a:t>important in application, transport, link layers</a:t>
            </a:r>
            <a:endParaRPr/>
          </a:p>
          <a:p>
            <a:pPr marL="742950" lvl="1" indent="-285750">
              <a:spcBef>
                <a:spcPts val="480"/>
              </a:spcBef>
              <a:buClr>
                <a:schemeClr val="dk1"/>
              </a:buClr>
              <a:buSzPts val="2400"/>
              <a:buFont typeface="Arial"/>
              <a:buChar char="•"/>
            </a:pPr>
            <a:r>
              <a:rPr lang="en-US"/>
              <a:t>top-10 list of important networking topics!</a:t>
            </a:r>
            <a:endParaRPr/>
          </a:p>
        </p:txBody>
      </p:sp>
      <p:sp>
        <p:nvSpPr>
          <p:cNvPr id="1058" name="Google Shape;1058;p25"/>
          <p:cNvSpPr txBox="1">
            <a:spLocks noGrp="1"/>
          </p:cNvSpPr>
          <p:nvPr>
            <p:ph type="title"/>
          </p:nvPr>
        </p:nvSpPr>
        <p:spPr>
          <a:xfrm>
            <a:off x="1946275" y="95250"/>
            <a:ext cx="7772400" cy="1143000"/>
          </a:xfrm>
          <a:prstGeom prst="rect">
            <a:avLst/>
          </a:prstGeom>
          <a:noFill/>
          <a:ln>
            <a:noFill/>
          </a:ln>
        </p:spPr>
        <p:txBody>
          <a:bodyPr spcFirstLastPara="1" vert="horz" wrap="square" lIns="91425" tIns="45700" rIns="91425" bIns="45700" rtlCol="0" anchor="ctr" anchorCtr="0">
            <a:noAutofit/>
          </a:bodyPr>
          <a:lstStyle/>
          <a:p>
            <a:pPr algn="ctr">
              <a:spcBef>
                <a:spcPts val="0"/>
              </a:spcBef>
            </a:pPr>
            <a:r>
              <a:rPr lang="en-US"/>
              <a:t>Principles of reliable data transfer</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062"/>
        <p:cNvGrpSpPr/>
        <p:nvPr/>
      </p:nvGrpSpPr>
      <p:grpSpPr>
        <a:xfrm>
          <a:off x="0" y="0"/>
          <a:ext cx="0" cy="0"/>
          <a:chOff x="0" y="0"/>
          <a:chExt cx="0" cy="0"/>
        </a:xfrm>
      </p:grpSpPr>
      <p:sp>
        <p:nvSpPr>
          <p:cNvPr id="1063" name="Google Shape;1063;p26"/>
          <p:cNvSpPr txBox="1">
            <a:spLocks noGrp="1"/>
          </p:cNvSpPr>
          <p:nvPr>
            <p:ph type="title"/>
          </p:nvPr>
        </p:nvSpPr>
        <p:spPr>
          <a:xfrm>
            <a:off x="1935163" y="188914"/>
            <a:ext cx="8001000" cy="1004887"/>
          </a:xfrm>
          <a:prstGeom prst="rect">
            <a:avLst/>
          </a:prstGeom>
          <a:noFill/>
          <a:ln>
            <a:noFill/>
          </a:ln>
        </p:spPr>
        <p:txBody>
          <a:bodyPr spcFirstLastPara="1" vert="horz" wrap="square" lIns="91425" tIns="45700" rIns="91425" bIns="45700" rtlCol="0" anchor="ctr" anchorCtr="0">
            <a:noAutofit/>
          </a:bodyPr>
          <a:lstStyle/>
          <a:p>
            <a:pPr algn="ctr">
              <a:spcBef>
                <a:spcPts val="0"/>
              </a:spcBef>
            </a:pPr>
            <a:r>
              <a:rPr lang="en-US" sz="3600"/>
              <a:t>rdt1.0: </a:t>
            </a:r>
            <a:r>
              <a:rPr lang="en-US" sz="3200"/>
              <a:t>reliable transfer over a reliable channel</a:t>
            </a:r>
            <a:endParaRPr/>
          </a:p>
        </p:txBody>
      </p:sp>
      <p:sp>
        <p:nvSpPr>
          <p:cNvPr id="1064" name="Google Shape;1064;p26"/>
          <p:cNvSpPr txBox="1">
            <a:spLocks noGrp="1"/>
          </p:cNvSpPr>
          <p:nvPr>
            <p:ph type="body" idx="1"/>
          </p:nvPr>
        </p:nvSpPr>
        <p:spPr>
          <a:xfrm>
            <a:off x="1955801" y="1331914"/>
            <a:ext cx="7896225" cy="3019425"/>
          </a:xfrm>
          <a:prstGeom prst="rect">
            <a:avLst/>
          </a:prstGeom>
          <a:noFill/>
          <a:ln>
            <a:noFill/>
          </a:ln>
        </p:spPr>
        <p:txBody>
          <a:bodyPr spcFirstLastPara="1" vert="horz" wrap="square" lIns="91425" tIns="45700" rIns="91425" bIns="45700" rtlCol="0" anchor="t" anchorCtr="0">
            <a:noAutofit/>
          </a:bodyPr>
          <a:lstStyle/>
          <a:p>
            <a:pPr marL="342900" indent="-342900">
              <a:spcBef>
                <a:spcPts val="0"/>
              </a:spcBef>
              <a:buClr>
                <a:schemeClr val="dk1"/>
              </a:buClr>
              <a:buSzPts val="2800"/>
              <a:buFont typeface="Noto Sans Symbols"/>
              <a:buChar char="▪"/>
            </a:pPr>
            <a:r>
              <a:rPr lang="en-US" dirty="0"/>
              <a:t>underlying channel perfectly reliable</a:t>
            </a:r>
            <a:endParaRPr dirty="0"/>
          </a:p>
          <a:p>
            <a:pPr marL="742950" lvl="1" indent="-285750">
              <a:spcBef>
                <a:spcPts val="480"/>
              </a:spcBef>
              <a:buClr>
                <a:schemeClr val="dk1"/>
              </a:buClr>
              <a:buSzPts val="2400"/>
              <a:buFont typeface="Arial"/>
              <a:buChar char="•"/>
            </a:pPr>
            <a:r>
              <a:rPr lang="en-US" dirty="0"/>
              <a:t>no bit errors</a:t>
            </a:r>
            <a:endParaRPr dirty="0"/>
          </a:p>
          <a:p>
            <a:pPr marL="742950" lvl="1" indent="-285750">
              <a:spcBef>
                <a:spcPts val="480"/>
              </a:spcBef>
              <a:buClr>
                <a:schemeClr val="dk1"/>
              </a:buClr>
              <a:buSzPts val="2400"/>
              <a:buFont typeface="Arial"/>
              <a:buChar char="•"/>
            </a:pPr>
            <a:r>
              <a:rPr lang="en-US" dirty="0"/>
              <a:t>no loss of packets</a:t>
            </a:r>
            <a:endParaRPr dirty="0"/>
          </a:p>
        </p:txBody>
      </p:sp>
      <p:sp>
        <p:nvSpPr>
          <p:cNvPr id="1065" name="Google Shape;1065;p26"/>
          <p:cNvSpPr txBox="1"/>
          <p:nvPr/>
        </p:nvSpPr>
        <p:spPr>
          <a:xfrm>
            <a:off x="6162675" y="4097350"/>
            <a:ext cx="1084500" cy="400200"/>
          </a:xfrm>
          <a:prstGeom prst="rect">
            <a:avLst/>
          </a:prstGeom>
          <a:noFill/>
          <a:ln>
            <a:noFill/>
          </a:ln>
        </p:spPr>
        <p:txBody>
          <a:bodyPr spcFirstLastPara="1" wrap="square" lIns="91425" tIns="45700" rIns="91425" bIns="45700" anchor="t" anchorCtr="0">
            <a:spAutoFit/>
          </a:bodyPr>
          <a:lstStyle/>
          <a:p>
            <a:r>
              <a:rPr lang="en-US" sz="2000" i="1" u="sng">
                <a:solidFill>
                  <a:srgbClr val="000099"/>
                </a:solidFill>
                <a:latin typeface="Tahoma"/>
                <a:ea typeface="Tahoma"/>
                <a:cs typeface="Tahoma"/>
                <a:sym typeface="Tahoma"/>
              </a:rPr>
              <a:t>sender</a:t>
            </a:r>
            <a:endParaRPr/>
          </a:p>
        </p:txBody>
      </p:sp>
      <p:sp>
        <p:nvSpPr>
          <p:cNvPr id="1066" name="Google Shape;1066;p26"/>
          <p:cNvSpPr txBox="1"/>
          <p:nvPr/>
        </p:nvSpPr>
        <p:spPr>
          <a:xfrm>
            <a:off x="8602663" y="4092577"/>
            <a:ext cx="1071562" cy="396875"/>
          </a:xfrm>
          <a:prstGeom prst="rect">
            <a:avLst/>
          </a:prstGeom>
          <a:noFill/>
          <a:ln>
            <a:noFill/>
          </a:ln>
        </p:spPr>
        <p:txBody>
          <a:bodyPr spcFirstLastPara="1" wrap="square" lIns="91425" tIns="45700" rIns="91425" bIns="45700" anchor="t" anchorCtr="0">
            <a:spAutoFit/>
          </a:bodyPr>
          <a:lstStyle/>
          <a:p>
            <a:r>
              <a:rPr lang="en-US" sz="2000" i="1" u="sng">
                <a:solidFill>
                  <a:srgbClr val="008000"/>
                </a:solidFill>
                <a:latin typeface="Tahoma"/>
                <a:ea typeface="Tahoma"/>
                <a:cs typeface="Tahoma"/>
                <a:sym typeface="Tahoma"/>
              </a:rPr>
              <a:t>receiver</a:t>
            </a:r>
            <a:endParaRPr/>
          </a:p>
        </p:txBody>
      </p:sp>
      <p:sp>
        <p:nvSpPr>
          <p:cNvPr id="1067" name="Google Shape;1067;p26"/>
          <p:cNvSpPr txBox="1"/>
          <p:nvPr/>
        </p:nvSpPr>
        <p:spPr>
          <a:xfrm>
            <a:off x="6014902" y="5346701"/>
            <a:ext cx="1084399" cy="369332"/>
          </a:xfrm>
          <a:prstGeom prst="rect">
            <a:avLst/>
          </a:prstGeom>
          <a:noFill/>
          <a:ln>
            <a:noFill/>
          </a:ln>
        </p:spPr>
        <p:txBody>
          <a:bodyPr spcFirstLastPara="1" wrap="square" lIns="91425" tIns="45700" rIns="91425" bIns="45700" anchor="t" anchorCtr="0">
            <a:spAutoFit/>
          </a:bodyPr>
          <a:lstStyle/>
          <a:p>
            <a:r>
              <a:rPr lang="en-US">
                <a:solidFill>
                  <a:schemeClr val="dk1"/>
                </a:solidFill>
                <a:latin typeface="Tahoma"/>
                <a:ea typeface="Tahoma"/>
                <a:cs typeface="Tahoma"/>
                <a:sym typeface="Tahoma"/>
              </a:rPr>
              <a:t>Send pkt</a:t>
            </a:r>
            <a:endParaRPr/>
          </a:p>
        </p:txBody>
      </p:sp>
      <p:sp>
        <p:nvSpPr>
          <p:cNvPr id="1068" name="Google Shape;1068;p26"/>
          <p:cNvSpPr txBox="1"/>
          <p:nvPr/>
        </p:nvSpPr>
        <p:spPr>
          <a:xfrm>
            <a:off x="5924551" y="4537076"/>
            <a:ext cx="1058303" cy="369332"/>
          </a:xfrm>
          <a:prstGeom prst="rect">
            <a:avLst/>
          </a:prstGeom>
          <a:noFill/>
          <a:ln>
            <a:noFill/>
          </a:ln>
        </p:spPr>
        <p:txBody>
          <a:bodyPr spcFirstLastPara="1" wrap="square" lIns="91425" tIns="45700" rIns="91425" bIns="45700" anchor="t" anchorCtr="0">
            <a:spAutoFit/>
          </a:bodyPr>
          <a:lstStyle/>
          <a:p>
            <a:r>
              <a:rPr lang="en-US">
                <a:solidFill>
                  <a:schemeClr val="dk1"/>
                </a:solidFill>
                <a:latin typeface="Tahoma"/>
                <a:ea typeface="Tahoma"/>
                <a:cs typeface="Tahoma"/>
                <a:sym typeface="Tahoma"/>
              </a:rPr>
              <a:t>send pkt</a:t>
            </a:r>
            <a:endParaRPr/>
          </a:p>
        </p:txBody>
      </p:sp>
      <p:sp>
        <p:nvSpPr>
          <p:cNvPr id="1069" name="Google Shape;1069;p26"/>
          <p:cNvSpPr txBox="1"/>
          <p:nvPr/>
        </p:nvSpPr>
        <p:spPr>
          <a:xfrm>
            <a:off x="8601076" y="4819651"/>
            <a:ext cx="880819" cy="369332"/>
          </a:xfrm>
          <a:prstGeom prst="rect">
            <a:avLst/>
          </a:prstGeom>
          <a:noFill/>
          <a:ln>
            <a:noFill/>
          </a:ln>
        </p:spPr>
        <p:txBody>
          <a:bodyPr spcFirstLastPara="1" wrap="square" lIns="91425" tIns="45700" rIns="91425" bIns="45700" anchor="t" anchorCtr="0">
            <a:spAutoFit/>
          </a:bodyPr>
          <a:lstStyle/>
          <a:p>
            <a:r>
              <a:rPr lang="en-US">
                <a:solidFill>
                  <a:schemeClr val="dk1"/>
                </a:solidFill>
                <a:latin typeface="Tahoma"/>
                <a:ea typeface="Tahoma"/>
                <a:cs typeface="Tahoma"/>
                <a:sym typeface="Tahoma"/>
              </a:rPr>
              <a:t>rcv pkt</a:t>
            </a:r>
            <a:endParaRPr/>
          </a:p>
        </p:txBody>
      </p:sp>
      <p:grpSp>
        <p:nvGrpSpPr>
          <p:cNvPr id="1070" name="Google Shape;1070;p26"/>
          <p:cNvGrpSpPr/>
          <p:nvPr/>
        </p:nvGrpSpPr>
        <p:grpSpPr>
          <a:xfrm>
            <a:off x="7140576" y="4606926"/>
            <a:ext cx="1471613" cy="512762"/>
            <a:chOff x="850" y="1159"/>
            <a:chExt cx="927" cy="323"/>
          </a:xfrm>
        </p:grpSpPr>
        <p:cxnSp>
          <p:nvCxnSpPr>
            <p:cNvPr id="1071" name="Google Shape;1071;p26"/>
            <p:cNvCxnSpPr/>
            <p:nvPr/>
          </p:nvCxnSpPr>
          <p:spPr>
            <a:xfrm>
              <a:off x="850" y="1257"/>
              <a:ext cx="927" cy="225"/>
            </a:xfrm>
            <a:prstGeom prst="straightConnector1">
              <a:avLst/>
            </a:prstGeom>
            <a:noFill/>
            <a:ln w="28575" cap="flat" cmpd="sng">
              <a:solidFill>
                <a:srgbClr val="000099"/>
              </a:solidFill>
              <a:prstDash val="solid"/>
              <a:round/>
              <a:headEnd type="none" w="med" len="med"/>
              <a:tailEnd type="triangle" w="med" len="med"/>
            </a:ln>
          </p:spPr>
        </p:cxnSp>
        <p:sp>
          <p:nvSpPr>
            <p:cNvPr id="1072" name="Google Shape;1072;p26"/>
            <p:cNvSpPr txBox="1"/>
            <p:nvPr/>
          </p:nvSpPr>
          <p:spPr>
            <a:xfrm>
              <a:off x="1100" y="1159"/>
              <a:ext cx="289" cy="213"/>
            </a:xfrm>
            <a:prstGeom prst="rect">
              <a:avLst/>
            </a:prstGeom>
            <a:noFill/>
            <a:ln>
              <a:noFill/>
            </a:ln>
          </p:spPr>
          <p:txBody>
            <a:bodyPr spcFirstLastPara="1" wrap="square" lIns="91425" tIns="45700" rIns="91425" bIns="45700" anchor="t" anchorCtr="0">
              <a:spAutoFit/>
            </a:bodyPr>
            <a:lstStyle/>
            <a:p>
              <a:r>
                <a:rPr lang="en-US" sz="1600">
                  <a:solidFill>
                    <a:srgbClr val="000099"/>
                  </a:solidFill>
                  <a:latin typeface="Arial"/>
                  <a:ea typeface="Arial"/>
                  <a:cs typeface="Arial"/>
                  <a:sym typeface="Arial"/>
                </a:rPr>
                <a:t>pkt</a:t>
              </a:r>
              <a:endParaRPr/>
            </a:p>
          </p:txBody>
        </p:sp>
      </p:grpSp>
      <p:grpSp>
        <p:nvGrpSpPr>
          <p:cNvPr id="1073" name="Google Shape;1073;p26"/>
          <p:cNvGrpSpPr/>
          <p:nvPr/>
        </p:nvGrpSpPr>
        <p:grpSpPr>
          <a:xfrm>
            <a:off x="7129463" y="5395875"/>
            <a:ext cx="1471612" cy="504825"/>
            <a:chOff x="855" y="1710"/>
            <a:chExt cx="927" cy="318"/>
          </a:xfrm>
        </p:grpSpPr>
        <p:cxnSp>
          <p:nvCxnSpPr>
            <p:cNvPr id="1074" name="Google Shape;1074;p26"/>
            <p:cNvCxnSpPr/>
            <p:nvPr/>
          </p:nvCxnSpPr>
          <p:spPr>
            <a:xfrm>
              <a:off x="855" y="1803"/>
              <a:ext cx="927" cy="225"/>
            </a:xfrm>
            <a:prstGeom prst="straightConnector1">
              <a:avLst/>
            </a:prstGeom>
            <a:noFill/>
            <a:ln w="28575" cap="flat" cmpd="sng">
              <a:solidFill>
                <a:srgbClr val="000099"/>
              </a:solidFill>
              <a:prstDash val="solid"/>
              <a:round/>
              <a:headEnd type="none" w="med" len="med"/>
              <a:tailEnd type="triangle" w="med" len="med"/>
            </a:ln>
          </p:spPr>
        </p:cxnSp>
        <p:sp>
          <p:nvSpPr>
            <p:cNvPr id="1075" name="Google Shape;1075;p26"/>
            <p:cNvSpPr txBox="1"/>
            <p:nvPr/>
          </p:nvSpPr>
          <p:spPr>
            <a:xfrm>
              <a:off x="1094" y="1710"/>
              <a:ext cx="289" cy="213"/>
            </a:xfrm>
            <a:prstGeom prst="rect">
              <a:avLst/>
            </a:prstGeom>
            <a:noFill/>
            <a:ln>
              <a:noFill/>
            </a:ln>
          </p:spPr>
          <p:txBody>
            <a:bodyPr spcFirstLastPara="1" wrap="square" lIns="91425" tIns="45700" rIns="91425" bIns="45700" anchor="t" anchorCtr="0">
              <a:spAutoFit/>
            </a:bodyPr>
            <a:lstStyle/>
            <a:p>
              <a:r>
                <a:rPr lang="en-US" sz="1600">
                  <a:solidFill>
                    <a:srgbClr val="000099"/>
                  </a:solidFill>
                  <a:latin typeface="Arial"/>
                  <a:ea typeface="Arial"/>
                  <a:cs typeface="Arial"/>
                  <a:sym typeface="Arial"/>
                </a:rPr>
                <a:t>pkt</a:t>
              </a:r>
              <a:endParaRPr/>
            </a:p>
          </p:txBody>
        </p:sp>
      </p:grpSp>
      <p:sp>
        <p:nvSpPr>
          <p:cNvPr id="1076" name="Google Shape;1076;p26"/>
          <p:cNvSpPr txBox="1"/>
          <p:nvPr/>
        </p:nvSpPr>
        <p:spPr>
          <a:xfrm>
            <a:off x="8638382" y="5716033"/>
            <a:ext cx="880819" cy="369332"/>
          </a:xfrm>
          <a:prstGeom prst="rect">
            <a:avLst/>
          </a:prstGeom>
          <a:noFill/>
          <a:ln>
            <a:noFill/>
          </a:ln>
        </p:spPr>
        <p:txBody>
          <a:bodyPr spcFirstLastPara="1" wrap="square" lIns="91425" tIns="45700" rIns="91425" bIns="45700" anchor="t" anchorCtr="0">
            <a:spAutoFit/>
          </a:bodyPr>
          <a:lstStyle/>
          <a:p>
            <a:r>
              <a:rPr lang="en-US">
                <a:solidFill>
                  <a:schemeClr val="dk1"/>
                </a:solidFill>
                <a:latin typeface="Tahoma"/>
                <a:ea typeface="Tahoma"/>
                <a:cs typeface="Tahoma"/>
                <a:sym typeface="Tahoma"/>
              </a:rPr>
              <a:t>rcv pkt</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70"/>
                                        </p:tgtEl>
                                        <p:attrNameLst>
                                          <p:attrName>style.visibility</p:attrName>
                                        </p:attrNameLst>
                                      </p:cBhvr>
                                      <p:to>
                                        <p:strVal val="visible"/>
                                      </p:to>
                                    </p:set>
                                    <p:animEffect transition="in" filter="fade">
                                      <p:cBhvr>
                                        <p:cTn id="7" dur="500"/>
                                        <p:tgtEl>
                                          <p:spTgt spid="1070"/>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069">
                                            <p:txEl>
                                              <p:pRg st="0" end="0"/>
                                            </p:txEl>
                                          </p:spTgt>
                                        </p:tgtEl>
                                        <p:attrNameLst>
                                          <p:attrName>style.visibility</p:attrName>
                                        </p:attrNameLst>
                                      </p:cBhvr>
                                      <p:to>
                                        <p:strVal val="visible"/>
                                      </p:to>
                                    </p:set>
                                    <p:animEffect transition="in" filter="fade">
                                      <p:cBhvr>
                                        <p:cTn id="11" dur="500"/>
                                        <p:tgtEl>
                                          <p:spTgt spid="1069">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067"/>
                                        </p:tgtEl>
                                        <p:attrNameLst>
                                          <p:attrName>style.visibility</p:attrName>
                                        </p:attrNameLst>
                                      </p:cBhvr>
                                      <p:to>
                                        <p:strVal val="visible"/>
                                      </p:to>
                                    </p:set>
                                    <p:animEffect transition="in" filter="fade">
                                      <p:cBhvr>
                                        <p:cTn id="16" dur="500"/>
                                        <p:tgtEl>
                                          <p:spTgt spid="1067"/>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1073"/>
                                        </p:tgtEl>
                                        <p:attrNameLst>
                                          <p:attrName>style.visibility</p:attrName>
                                        </p:attrNameLst>
                                      </p:cBhvr>
                                      <p:to>
                                        <p:strVal val="visible"/>
                                      </p:to>
                                    </p:set>
                                    <p:animEffect transition="in" filter="fade">
                                      <p:cBhvr>
                                        <p:cTn id="20" dur="500"/>
                                        <p:tgtEl>
                                          <p:spTgt spid="1073"/>
                                        </p:tgtEl>
                                      </p:cBhvr>
                                    </p:animEffect>
                                  </p:childTnLst>
                                </p:cTn>
                              </p:par>
                            </p:childTnLst>
                          </p:cTn>
                        </p:par>
                        <p:par>
                          <p:cTn id="21" fill="hold">
                            <p:stCondLst>
                              <p:cond delay="1000"/>
                            </p:stCondLst>
                            <p:childTnLst>
                              <p:par>
                                <p:cTn id="22" presetID="10" presetClass="entr" presetSubtype="0" fill="hold" nodeType="afterEffect">
                                  <p:stCondLst>
                                    <p:cond delay="0"/>
                                  </p:stCondLst>
                                  <p:childTnLst>
                                    <p:set>
                                      <p:cBhvr>
                                        <p:cTn id="23" dur="1" fill="hold">
                                          <p:stCondLst>
                                            <p:cond delay="0"/>
                                          </p:stCondLst>
                                        </p:cTn>
                                        <p:tgtEl>
                                          <p:spTgt spid="1076">
                                            <p:txEl>
                                              <p:pRg st="0" end="0"/>
                                            </p:txEl>
                                          </p:spTgt>
                                        </p:tgtEl>
                                        <p:attrNameLst>
                                          <p:attrName>style.visibility</p:attrName>
                                        </p:attrNameLst>
                                      </p:cBhvr>
                                      <p:to>
                                        <p:strVal val="visible"/>
                                      </p:to>
                                    </p:set>
                                    <p:animEffect transition="in" filter="fade">
                                      <p:cBhvr>
                                        <p:cTn id="24" dur="500"/>
                                        <p:tgtEl>
                                          <p:spTgt spid="107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080"/>
        <p:cNvGrpSpPr/>
        <p:nvPr/>
      </p:nvGrpSpPr>
      <p:grpSpPr>
        <a:xfrm>
          <a:off x="0" y="0"/>
          <a:ext cx="0" cy="0"/>
          <a:chOff x="0" y="0"/>
          <a:chExt cx="0" cy="0"/>
        </a:xfrm>
      </p:grpSpPr>
      <p:sp>
        <p:nvSpPr>
          <p:cNvPr id="1081" name="Google Shape;1081;p27"/>
          <p:cNvSpPr txBox="1">
            <a:spLocks noGrp="1"/>
          </p:cNvSpPr>
          <p:nvPr>
            <p:ph type="body" idx="1"/>
          </p:nvPr>
        </p:nvSpPr>
        <p:spPr>
          <a:xfrm>
            <a:off x="2133601" y="1366839"/>
            <a:ext cx="7896225" cy="4448175"/>
          </a:xfrm>
          <a:prstGeom prst="rect">
            <a:avLst/>
          </a:prstGeom>
          <a:noFill/>
          <a:ln>
            <a:noFill/>
          </a:ln>
        </p:spPr>
        <p:txBody>
          <a:bodyPr spcFirstLastPara="1" vert="horz" wrap="square" lIns="91425" tIns="45700" rIns="91425" bIns="45700" rtlCol="0" anchor="t" anchorCtr="0">
            <a:noAutofit/>
          </a:bodyPr>
          <a:lstStyle/>
          <a:p>
            <a:pPr marL="342900" indent="-342900">
              <a:lnSpc>
                <a:spcPct val="75000"/>
              </a:lnSpc>
              <a:spcBef>
                <a:spcPts val="0"/>
              </a:spcBef>
              <a:buClr>
                <a:schemeClr val="dk1"/>
              </a:buClr>
              <a:buSzPts val="2800"/>
              <a:buFont typeface="Noto Sans Symbols"/>
              <a:buChar char="▪"/>
            </a:pPr>
            <a:r>
              <a:rPr lang="en-US" dirty="0"/>
              <a:t>underlying channel may flip bits in packet</a:t>
            </a:r>
            <a:endParaRPr dirty="0"/>
          </a:p>
          <a:p>
            <a:pPr marL="742950" lvl="1" indent="-285750">
              <a:lnSpc>
                <a:spcPct val="75000"/>
              </a:lnSpc>
              <a:spcBef>
                <a:spcPts val="480"/>
              </a:spcBef>
              <a:buClr>
                <a:schemeClr val="dk1"/>
              </a:buClr>
              <a:buSzPts val="2400"/>
              <a:buFont typeface="Arial"/>
              <a:buChar char="•"/>
            </a:pPr>
            <a:r>
              <a:rPr lang="en-US" dirty="0"/>
              <a:t>checksum to detect bit errors</a:t>
            </a:r>
            <a:endParaRPr dirty="0"/>
          </a:p>
          <a:p>
            <a:pPr marL="342900" indent="-342900">
              <a:lnSpc>
                <a:spcPct val="75000"/>
              </a:lnSpc>
              <a:spcBef>
                <a:spcPts val="560"/>
              </a:spcBef>
              <a:buClr>
                <a:schemeClr val="dk1"/>
              </a:buClr>
              <a:buSzPts val="2800"/>
              <a:buFont typeface="Noto Sans Symbols"/>
              <a:buChar char="▪"/>
            </a:pPr>
            <a:r>
              <a:rPr lang="en-US" dirty="0"/>
              <a:t>Question: how to detect/recover from errors:</a:t>
            </a:r>
            <a:endParaRPr dirty="0"/>
          </a:p>
          <a:p>
            <a:pPr marL="742950" lvl="1" indent="-285750">
              <a:lnSpc>
                <a:spcPct val="75000"/>
              </a:lnSpc>
              <a:spcBef>
                <a:spcPts val="480"/>
              </a:spcBef>
              <a:buClr>
                <a:srgbClr val="CC0000"/>
              </a:buClr>
              <a:buSzPts val="2400"/>
              <a:buFont typeface="Arial"/>
              <a:buChar char="•"/>
            </a:pPr>
            <a:r>
              <a:rPr lang="en-US" i="1" dirty="0">
                <a:solidFill>
                  <a:srgbClr val="CC0000"/>
                </a:solidFill>
              </a:rPr>
              <a:t>acknowledgements (ACKs):</a:t>
            </a:r>
            <a:r>
              <a:rPr lang="en-US" dirty="0"/>
              <a:t> receiver explicitly tells sender that pkt received OK</a:t>
            </a:r>
            <a:endParaRPr dirty="0"/>
          </a:p>
          <a:p>
            <a:pPr marL="742950" lvl="1" indent="-285750">
              <a:lnSpc>
                <a:spcPct val="75000"/>
              </a:lnSpc>
              <a:spcBef>
                <a:spcPts val="480"/>
              </a:spcBef>
              <a:buClr>
                <a:srgbClr val="CC0000"/>
              </a:buClr>
              <a:buSzPts val="2400"/>
              <a:buFont typeface="Arial"/>
              <a:buChar char="•"/>
            </a:pPr>
            <a:r>
              <a:rPr lang="en-US" i="1" dirty="0">
                <a:solidFill>
                  <a:srgbClr val="CC0000"/>
                </a:solidFill>
              </a:rPr>
              <a:t>negative acknowledgements (NAKs):</a:t>
            </a:r>
            <a:r>
              <a:rPr lang="en-US" dirty="0"/>
              <a:t> receiver explicitly tells sender that pkt had errors</a:t>
            </a:r>
            <a:endParaRPr dirty="0"/>
          </a:p>
          <a:p>
            <a:pPr marL="742950" lvl="1" indent="-285750">
              <a:lnSpc>
                <a:spcPct val="75000"/>
              </a:lnSpc>
              <a:spcBef>
                <a:spcPts val="480"/>
              </a:spcBef>
              <a:buClr>
                <a:schemeClr val="dk1"/>
              </a:buClr>
              <a:buSzPts val="2400"/>
              <a:buFont typeface="Arial"/>
              <a:buChar char="•"/>
            </a:pPr>
            <a:r>
              <a:rPr lang="en-US" dirty="0"/>
              <a:t>sender retransmits pkt on receipt of NAK</a:t>
            </a:r>
            <a:endParaRPr dirty="0"/>
          </a:p>
          <a:p>
            <a:pPr marL="342900" indent="-342900">
              <a:lnSpc>
                <a:spcPct val="75000"/>
              </a:lnSpc>
              <a:spcBef>
                <a:spcPts val="560"/>
              </a:spcBef>
              <a:buClr>
                <a:schemeClr val="dk1"/>
              </a:buClr>
              <a:buSzPts val="2800"/>
              <a:buFont typeface="Noto Sans Symbols"/>
              <a:buChar char="▪"/>
            </a:pPr>
            <a:r>
              <a:rPr lang="en-US" dirty="0"/>
              <a:t>new mechanisms in </a:t>
            </a:r>
            <a:r>
              <a:rPr lang="en-US" sz="2400" b="1" dirty="0">
                <a:latin typeface="Courier New"/>
                <a:ea typeface="Courier New"/>
                <a:cs typeface="Courier New"/>
                <a:sym typeface="Courier New"/>
              </a:rPr>
              <a:t>rdt2.0</a:t>
            </a:r>
            <a:r>
              <a:rPr lang="en-US" dirty="0"/>
              <a:t> (beyond </a:t>
            </a:r>
            <a:r>
              <a:rPr lang="en-US" sz="2400" b="1" dirty="0">
                <a:latin typeface="Courier New"/>
                <a:ea typeface="Courier New"/>
                <a:cs typeface="Courier New"/>
                <a:sym typeface="Courier New"/>
              </a:rPr>
              <a:t>rdt1.0</a:t>
            </a:r>
            <a:r>
              <a:rPr lang="en-US" dirty="0"/>
              <a:t>):</a:t>
            </a:r>
            <a:endParaRPr dirty="0"/>
          </a:p>
          <a:p>
            <a:pPr marL="742950" lvl="1" indent="-285750">
              <a:lnSpc>
                <a:spcPct val="75000"/>
              </a:lnSpc>
              <a:spcBef>
                <a:spcPts val="480"/>
              </a:spcBef>
              <a:buClr>
                <a:schemeClr val="dk1"/>
              </a:buClr>
              <a:buSzPts val="2400"/>
              <a:buFont typeface="Arial"/>
              <a:buChar char="•"/>
            </a:pPr>
            <a:r>
              <a:rPr lang="en-US" dirty="0"/>
              <a:t>error detection</a:t>
            </a:r>
            <a:endParaRPr dirty="0"/>
          </a:p>
          <a:p>
            <a:pPr marL="742950" lvl="1" indent="-285750">
              <a:lnSpc>
                <a:spcPct val="75000"/>
              </a:lnSpc>
              <a:spcBef>
                <a:spcPts val="480"/>
              </a:spcBef>
              <a:buClr>
                <a:schemeClr val="dk1"/>
              </a:buClr>
              <a:buSzPts val="2400"/>
              <a:buFont typeface="Arial"/>
              <a:buChar char="•"/>
            </a:pPr>
            <a:r>
              <a:rPr lang="en-US" dirty="0"/>
              <a:t>receiver feedback: control </a:t>
            </a:r>
            <a:r>
              <a:rPr lang="en-US" dirty="0" err="1"/>
              <a:t>msgs</a:t>
            </a:r>
            <a:r>
              <a:rPr lang="en-US" dirty="0"/>
              <a:t> (ACK,NAK) </a:t>
            </a:r>
            <a:r>
              <a:rPr lang="en-US" dirty="0" err="1"/>
              <a:t>rcvr</a:t>
            </a:r>
            <a:r>
              <a:rPr lang="en-US" dirty="0"/>
              <a:t>-&gt;sender</a:t>
            </a:r>
            <a:endParaRPr dirty="0"/>
          </a:p>
        </p:txBody>
      </p:sp>
      <p:sp>
        <p:nvSpPr>
          <p:cNvPr id="1082" name="Google Shape;1082;p27"/>
          <p:cNvSpPr txBox="1">
            <a:spLocks noGrp="1"/>
          </p:cNvSpPr>
          <p:nvPr>
            <p:ph type="title"/>
          </p:nvPr>
        </p:nvSpPr>
        <p:spPr>
          <a:xfrm>
            <a:off x="2057400" y="163513"/>
            <a:ext cx="8001000" cy="996950"/>
          </a:xfrm>
          <a:prstGeom prst="rect">
            <a:avLst/>
          </a:prstGeom>
          <a:noFill/>
          <a:ln>
            <a:noFill/>
          </a:ln>
        </p:spPr>
        <p:txBody>
          <a:bodyPr spcFirstLastPara="1" vert="horz" wrap="square" lIns="91425" tIns="45700" rIns="91425" bIns="45700" rtlCol="0" anchor="ctr" anchorCtr="0">
            <a:noAutofit/>
          </a:bodyPr>
          <a:lstStyle/>
          <a:p>
            <a:pPr algn="ctr">
              <a:spcBef>
                <a:spcPts val="0"/>
              </a:spcBef>
            </a:pPr>
            <a:r>
              <a:rPr lang="en-US"/>
              <a:t>rdt2.0: channel with bit errors</a:t>
            </a:r>
            <a:endParaRPr/>
          </a:p>
        </p:txBody>
      </p:sp>
      <p:sp>
        <p:nvSpPr>
          <p:cNvPr id="1083" name="Google Shape;1083;p27"/>
          <p:cNvSpPr/>
          <p:nvPr/>
        </p:nvSpPr>
        <p:spPr>
          <a:xfrm>
            <a:off x="1535113" y="2516189"/>
            <a:ext cx="9144000" cy="3786187"/>
          </a:xfrm>
          <a:prstGeom prst="rect">
            <a:avLst/>
          </a:prstGeom>
          <a:solidFill>
            <a:schemeClr val="lt1"/>
          </a:solidFill>
          <a:ln>
            <a:noFill/>
          </a:ln>
        </p:spPr>
        <p:txBody>
          <a:bodyPr spcFirstLastPara="1" wrap="square" lIns="91425" tIns="45700" rIns="91425" bIns="45700" anchor="ctr" anchorCtr="0">
            <a:noAutofit/>
          </a:bodyPr>
          <a:lstStyle/>
          <a:p>
            <a:endParaRPr sz="2400">
              <a:solidFill>
                <a:schemeClr val="dk1"/>
              </a:solidFill>
              <a:latin typeface="Tahoma"/>
              <a:ea typeface="Tahoma"/>
              <a:cs typeface="Tahoma"/>
              <a:sym typeface="Tahoma"/>
            </a:endParaRPr>
          </a:p>
        </p:txBody>
      </p:sp>
      <p:sp>
        <p:nvSpPr>
          <p:cNvPr id="1084" name="Google Shape;1084;p27"/>
          <p:cNvSpPr txBox="1"/>
          <p:nvPr/>
        </p:nvSpPr>
        <p:spPr>
          <a:xfrm>
            <a:off x="3259139" y="3678238"/>
            <a:ext cx="6084887" cy="1569620"/>
          </a:xfrm>
          <a:prstGeom prst="rect">
            <a:avLst/>
          </a:prstGeom>
          <a:noFill/>
          <a:ln>
            <a:noFill/>
          </a:ln>
        </p:spPr>
        <p:txBody>
          <a:bodyPr spcFirstLastPara="1" wrap="square" lIns="91425" tIns="45700" rIns="91425" bIns="45700" anchor="t" anchorCtr="0">
            <a:spAutoFit/>
          </a:bodyPr>
          <a:lstStyle/>
          <a:p>
            <a:r>
              <a:rPr lang="en-US" sz="3200" i="1">
                <a:solidFill>
                  <a:srgbClr val="CC0000"/>
                </a:solidFill>
                <a:latin typeface="Gill Sans"/>
                <a:ea typeface="Gill Sans"/>
                <a:cs typeface="Gill Sans"/>
                <a:sym typeface="Gill Sans"/>
              </a:rPr>
              <a:t>How do humans recover from “errors”</a:t>
            </a:r>
            <a:endParaRPr sz="3200" i="1">
              <a:solidFill>
                <a:srgbClr val="CC0000"/>
              </a:solidFill>
              <a:latin typeface="Gill Sans"/>
              <a:ea typeface="Gill Sans"/>
              <a:cs typeface="Gill Sans"/>
              <a:sym typeface="Gill Sans"/>
            </a:endParaRPr>
          </a:p>
          <a:p>
            <a:r>
              <a:rPr lang="en-US" sz="3200" i="1">
                <a:solidFill>
                  <a:srgbClr val="CC0000"/>
                </a:solidFill>
                <a:latin typeface="Gill Sans"/>
                <a:ea typeface="Gill Sans"/>
                <a:cs typeface="Gill Sans"/>
                <a:sym typeface="Gill Sans"/>
              </a:rPr>
              <a:t>during conversation?</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088"/>
        <p:cNvGrpSpPr/>
        <p:nvPr/>
      </p:nvGrpSpPr>
      <p:grpSpPr>
        <a:xfrm>
          <a:off x="0" y="0"/>
          <a:ext cx="0" cy="0"/>
          <a:chOff x="0" y="0"/>
          <a:chExt cx="0" cy="0"/>
        </a:xfrm>
      </p:grpSpPr>
      <p:sp>
        <p:nvSpPr>
          <p:cNvPr id="1089" name="Google Shape;1089;p28"/>
          <p:cNvSpPr txBox="1">
            <a:spLocks noGrp="1"/>
          </p:cNvSpPr>
          <p:nvPr>
            <p:ph type="body" idx="1"/>
          </p:nvPr>
        </p:nvSpPr>
        <p:spPr>
          <a:xfrm>
            <a:off x="1900238" y="1204913"/>
            <a:ext cx="8391525" cy="4448175"/>
          </a:xfrm>
          <a:prstGeom prst="rect">
            <a:avLst/>
          </a:prstGeom>
          <a:noFill/>
          <a:ln>
            <a:noFill/>
          </a:ln>
        </p:spPr>
        <p:txBody>
          <a:bodyPr spcFirstLastPara="1" vert="horz" wrap="square" lIns="91425" tIns="45700" rIns="91425" bIns="45700" rtlCol="0" anchor="t" anchorCtr="0">
            <a:noAutofit/>
          </a:bodyPr>
          <a:lstStyle/>
          <a:p>
            <a:pPr marL="342900" indent="-342900">
              <a:lnSpc>
                <a:spcPct val="75000"/>
              </a:lnSpc>
              <a:spcBef>
                <a:spcPts val="0"/>
              </a:spcBef>
              <a:buClr>
                <a:schemeClr val="dk1"/>
              </a:buClr>
              <a:buSzPts val="2800"/>
              <a:buFont typeface="Noto Sans Symbols"/>
              <a:buChar char="▪"/>
            </a:pPr>
            <a:r>
              <a:rPr lang="en-US"/>
              <a:t>underlying channel may flip bits in packet</a:t>
            </a:r>
            <a:endParaRPr/>
          </a:p>
          <a:p>
            <a:pPr marL="742950" lvl="1" indent="-285750">
              <a:lnSpc>
                <a:spcPct val="75000"/>
              </a:lnSpc>
              <a:spcBef>
                <a:spcPts val="480"/>
              </a:spcBef>
              <a:buClr>
                <a:schemeClr val="dk1"/>
              </a:buClr>
              <a:buSzPts val="2400"/>
              <a:buFont typeface="Arial"/>
              <a:buChar char="•"/>
            </a:pPr>
            <a:r>
              <a:rPr lang="en-US"/>
              <a:t>checksum to detect bit errors</a:t>
            </a:r>
            <a:endParaRPr/>
          </a:p>
          <a:p>
            <a:pPr marL="342900" indent="-342900">
              <a:lnSpc>
                <a:spcPct val="75000"/>
              </a:lnSpc>
              <a:spcBef>
                <a:spcPts val="560"/>
              </a:spcBef>
              <a:buClr>
                <a:schemeClr val="dk1"/>
              </a:buClr>
              <a:buSzPts val="2800"/>
              <a:buFont typeface="Noto Sans Symbols"/>
              <a:buChar char="▪"/>
            </a:pPr>
            <a:r>
              <a:rPr lang="en-US" i="1"/>
              <a:t>the</a:t>
            </a:r>
            <a:r>
              <a:rPr lang="en-US"/>
              <a:t> question: how to recover from errors:</a:t>
            </a:r>
            <a:endParaRPr/>
          </a:p>
          <a:p>
            <a:pPr marL="742950" lvl="1" indent="-285750">
              <a:spcBef>
                <a:spcPts val="1080"/>
              </a:spcBef>
              <a:buClr>
                <a:srgbClr val="CC0000"/>
              </a:buClr>
              <a:buSzPts val="2400"/>
              <a:buFont typeface="Arial"/>
              <a:buChar char="•"/>
            </a:pPr>
            <a:r>
              <a:rPr lang="en-US" i="1">
                <a:solidFill>
                  <a:srgbClr val="CC0000"/>
                </a:solidFill>
              </a:rPr>
              <a:t>acknowledgements (ACKs):</a:t>
            </a:r>
            <a:r>
              <a:rPr lang="en-US"/>
              <a:t> receiver explicitly tells sender that pkt received OK</a:t>
            </a:r>
            <a:endParaRPr/>
          </a:p>
          <a:p>
            <a:pPr marL="742950" lvl="1" indent="-285750">
              <a:spcBef>
                <a:spcPts val="480"/>
              </a:spcBef>
              <a:buClr>
                <a:srgbClr val="CC0000"/>
              </a:buClr>
              <a:buSzPts val="2400"/>
              <a:buFont typeface="Arial"/>
              <a:buChar char="•"/>
            </a:pPr>
            <a:r>
              <a:rPr lang="en-US" i="1">
                <a:solidFill>
                  <a:srgbClr val="CC0000"/>
                </a:solidFill>
              </a:rPr>
              <a:t>negative acknowledgements (NAKs):</a:t>
            </a:r>
            <a:r>
              <a:rPr lang="en-US"/>
              <a:t> receiver explicitly tells sender that pkt had errors</a:t>
            </a:r>
            <a:endParaRPr/>
          </a:p>
          <a:p>
            <a:pPr marL="742950" lvl="1" indent="-285750">
              <a:spcBef>
                <a:spcPts val="480"/>
              </a:spcBef>
              <a:buClr>
                <a:schemeClr val="dk1"/>
              </a:buClr>
              <a:buSzPts val="2400"/>
              <a:buFont typeface="Arial"/>
              <a:buChar char="•"/>
            </a:pPr>
            <a:r>
              <a:rPr lang="en-US"/>
              <a:t>sender retransmits pkt on receipt of NAK</a:t>
            </a:r>
            <a:endParaRPr/>
          </a:p>
          <a:p>
            <a:pPr marL="342900" indent="-342900">
              <a:lnSpc>
                <a:spcPct val="75000"/>
              </a:lnSpc>
              <a:spcBef>
                <a:spcPts val="560"/>
              </a:spcBef>
              <a:buClr>
                <a:schemeClr val="dk1"/>
              </a:buClr>
              <a:buSzPts val="2800"/>
              <a:buFont typeface="Noto Sans Symbols"/>
              <a:buChar char="▪"/>
            </a:pPr>
            <a:r>
              <a:rPr lang="en-US"/>
              <a:t>new mechanisms in </a:t>
            </a:r>
            <a:r>
              <a:rPr lang="en-US" sz="2400" b="1">
                <a:latin typeface="Courier New"/>
                <a:ea typeface="Courier New"/>
                <a:cs typeface="Courier New"/>
                <a:sym typeface="Courier New"/>
              </a:rPr>
              <a:t>rdt2.0</a:t>
            </a:r>
            <a:r>
              <a:rPr lang="en-US"/>
              <a:t> (beyond </a:t>
            </a:r>
            <a:r>
              <a:rPr lang="en-US" sz="2400" b="1">
                <a:latin typeface="Courier New"/>
                <a:ea typeface="Courier New"/>
                <a:cs typeface="Courier New"/>
                <a:sym typeface="Courier New"/>
              </a:rPr>
              <a:t>rdt1.0</a:t>
            </a:r>
            <a:r>
              <a:rPr lang="en-US"/>
              <a:t>):</a:t>
            </a:r>
            <a:endParaRPr/>
          </a:p>
          <a:p>
            <a:pPr marL="742950" lvl="1" indent="-285750">
              <a:lnSpc>
                <a:spcPct val="75000"/>
              </a:lnSpc>
              <a:spcBef>
                <a:spcPts val="480"/>
              </a:spcBef>
              <a:buClr>
                <a:schemeClr val="dk1"/>
              </a:buClr>
              <a:buSzPts val="2400"/>
              <a:buFont typeface="Arial"/>
              <a:buChar char="•"/>
            </a:pPr>
            <a:r>
              <a:rPr lang="en-US"/>
              <a:t>error detection</a:t>
            </a:r>
            <a:endParaRPr/>
          </a:p>
          <a:p>
            <a:pPr marL="742950" lvl="1" indent="-285750">
              <a:lnSpc>
                <a:spcPct val="75000"/>
              </a:lnSpc>
              <a:spcBef>
                <a:spcPts val="480"/>
              </a:spcBef>
              <a:buClr>
                <a:schemeClr val="dk1"/>
              </a:buClr>
              <a:buSzPts val="2400"/>
              <a:buFont typeface="Arial"/>
              <a:buChar char="•"/>
            </a:pPr>
            <a:r>
              <a:rPr lang="en-US"/>
              <a:t>feedback: control msgs (ACK,NAK) from receiver to sender</a:t>
            </a:r>
            <a:endParaRPr/>
          </a:p>
          <a:p>
            <a:pPr marL="742950" lvl="1" indent="-133350">
              <a:lnSpc>
                <a:spcPct val="75000"/>
              </a:lnSpc>
              <a:spcBef>
                <a:spcPts val="480"/>
              </a:spcBef>
              <a:buClr>
                <a:schemeClr val="dk1"/>
              </a:buClr>
              <a:buSzPts val="2400"/>
              <a:buNone/>
            </a:pPr>
            <a:endParaRPr/>
          </a:p>
        </p:txBody>
      </p:sp>
      <p:sp>
        <p:nvSpPr>
          <p:cNvPr id="1090" name="Google Shape;1090;p28"/>
          <p:cNvSpPr txBox="1">
            <a:spLocks noGrp="1"/>
          </p:cNvSpPr>
          <p:nvPr>
            <p:ph type="title"/>
          </p:nvPr>
        </p:nvSpPr>
        <p:spPr>
          <a:xfrm>
            <a:off x="2057400" y="163513"/>
            <a:ext cx="8001000" cy="996950"/>
          </a:xfrm>
          <a:prstGeom prst="rect">
            <a:avLst/>
          </a:prstGeom>
          <a:noFill/>
          <a:ln>
            <a:noFill/>
          </a:ln>
        </p:spPr>
        <p:txBody>
          <a:bodyPr spcFirstLastPara="1" vert="horz" wrap="square" lIns="91425" tIns="45700" rIns="91425" bIns="45700" rtlCol="0" anchor="ctr" anchorCtr="0">
            <a:noAutofit/>
          </a:bodyPr>
          <a:lstStyle/>
          <a:p>
            <a:pPr algn="ctr">
              <a:spcBef>
                <a:spcPts val="0"/>
              </a:spcBef>
            </a:pPr>
            <a:r>
              <a:rPr lang="en-US"/>
              <a:t>rdt2.0: channel with bit errors</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094"/>
        <p:cNvGrpSpPr/>
        <p:nvPr/>
      </p:nvGrpSpPr>
      <p:grpSpPr>
        <a:xfrm>
          <a:off x="0" y="0"/>
          <a:ext cx="0" cy="0"/>
          <a:chOff x="0" y="0"/>
          <a:chExt cx="0" cy="0"/>
        </a:xfrm>
      </p:grpSpPr>
      <p:sp>
        <p:nvSpPr>
          <p:cNvPr id="1095" name="Google Shape;1095;p29"/>
          <p:cNvSpPr txBox="1"/>
          <p:nvPr/>
        </p:nvSpPr>
        <p:spPr>
          <a:xfrm>
            <a:off x="1895475" y="1330325"/>
            <a:ext cx="1376100" cy="400200"/>
          </a:xfrm>
          <a:prstGeom prst="rect">
            <a:avLst/>
          </a:prstGeom>
          <a:noFill/>
          <a:ln>
            <a:noFill/>
          </a:ln>
        </p:spPr>
        <p:txBody>
          <a:bodyPr spcFirstLastPara="1" wrap="square" lIns="91425" tIns="45700" rIns="91425" bIns="45700" anchor="t" anchorCtr="0">
            <a:spAutoFit/>
          </a:bodyPr>
          <a:lstStyle/>
          <a:p>
            <a:r>
              <a:rPr lang="en-US" sz="2000" i="1" u="sng">
                <a:solidFill>
                  <a:srgbClr val="000099"/>
                </a:solidFill>
                <a:latin typeface="Tahoma"/>
                <a:ea typeface="Tahoma"/>
                <a:cs typeface="Tahoma"/>
                <a:sym typeface="Tahoma"/>
              </a:rPr>
              <a:t>sender</a:t>
            </a:r>
            <a:endParaRPr/>
          </a:p>
        </p:txBody>
      </p:sp>
      <p:sp>
        <p:nvSpPr>
          <p:cNvPr id="1096" name="Google Shape;1096;p29"/>
          <p:cNvSpPr txBox="1"/>
          <p:nvPr/>
        </p:nvSpPr>
        <p:spPr>
          <a:xfrm>
            <a:off x="4335463" y="1325564"/>
            <a:ext cx="1071562" cy="396875"/>
          </a:xfrm>
          <a:prstGeom prst="rect">
            <a:avLst/>
          </a:prstGeom>
          <a:noFill/>
          <a:ln>
            <a:noFill/>
          </a:ln>
        </p:spPr>
        <p:txBody>
          <a:bodyPr spcFirstLastPara="1" wrap="square" lIns="91425" tIns="45700" rIns="91425" bIns="45700" anchor="t" anchorCtr="0">
            <a:spAutoFit/>
          </a:bodyPr>
          <a:lstStyle/>
          <a:p>
            <a:r>
              <a:rPr lang="en-US" sz="2000" i="1" u="sng">
                <a:solidFill>
                  <a:srgbClr val="008000"/>
                </a:solidFill>
                <a:latin typeface="Tahoma"/>
                <a:ea typeface="Tahoma"/>
                <a:cs typeface="Tahoma"/>
                <a:sym typeface="Tahoma"/>
              </a:rPr>
              <a:t>receiver</a:t>
            </a:r>
            <a:endParaRPr/>
          </a:p>
        </p:txBody>
      </p:sp>
      <p:sp>
        <p:nvSpPr>
          <p:cNvPr id="1097" name="Google Shape;1097;p29"/>
          <p:cNvSpPr txBox="1"/>
          <p:nvPr/>
        </p:nvSpPr>
        <p:spPr>
          <a:xfrm>
            <a:off x="4338639" y="2949575"/>
            <a:ext cx="1677511" cy="369332"/>
          </a:xfrm>
          <a:prstGeom prst="rect">
            <a:avLst/>
          </a:prstGeom>
          <a:noFill/>
          <a:ln>
            <a:noFill/>
          </a:ln>
        </p:spPr>
        <p:txBody>
          <a:bodyPr spcFirstLastPara="1" wrap="square" lIns="91425" tIns="45700" rIns="91425" bIns="45700" anchor="t" anchorCtr="0">
            <a:spAutoFit/>
          </a:bodyPr>
          <a:lstStyle/>
          <a:p>
            <a:r>
              <a:rPr lang="en-US">
                <a:solidFill>
                  <a:schemeClr val="dk1"/>
                </a:solidFill>
                <a:latin typeface="Tahoma"/>
                <a:ea typeface="Tahoma"/>
                <a:cs typeface="Tahoma"/>
                <a:sym typeface="Tahoma"/>
              </a:rPr>
              <a:t>rcv pkt, check!</a:t>
            </a:r>
            <a:endParaRPr/>
          </a:p>
        </p:txBody>
      </p:sp>
      <p:sp>
        <p:nvSpPr>
          <p:cNvPr id="1098" name="Google Shape;1098;p29"/>
          <p:cNvSpPr txBox="1"/>
          <p:nvPr/>
        </p:nvSpPr>
        <p:spPr>
          <a:xfrm>
            <a:off x="4341814" y="2263775"/>
            <a:ext cx="1080745" cy="369332"/>
          </a:xfrm>
          <a:prstGeom prst="rect">
            <a:avLst/>
          </a:prstGeom>
          <a:noFill/>
          <a:ln>
            <a:noFill/>
          </a:ln>
        </p:spPr>
        <p:txBody>
          <a:bodyPr spcFirstLastPara="1" wrap="square" lIns="91425" tIns="45700" rIns="91425" bIns="45700" anchor="t" anchorCtr="0">
            <a:spAutoFit/>
          </a:bodyPr>
          <a:lstStyle/>
          <a:p>
            <a:r>
              <a:rPr lang="en-US">
                <a:solidFill>
                  <a:schemeClr val="dk1"/>
                </a:solidFill>
                <a:latin typeface="Tahoma"/>
                <a:ea typeface="Tahoma"/>
                <a:cs typeface="Tahoma"/>
                <a:sym typeface="Tahoma"/>
              </a:rPr>
              <a:t>send ack</a:t>
            </a:r>
            <a:endParaRPr/>
          </a:p>
        </p:txBody>
      </p:sp>
      <p:sp>
        <p:nvSpPr>
          <p:cNvPr id="1099" name="Google Shape;1099;p29"/>
          <p:cNvSpPr txBox="1"/>
          <p:nvPr/>
        </p:nvSpPr>
        <p:spPr>
          <a:xfrm>
            <a:off x="4338639" y="3175000"/>
            <a:ext cx="1080745" cy="369332"/>
          </a:xfrm>
          <a:prstGeom prst="rect">
            <a:avLst/>
          </a:prstGeom>
          <a:noFill/>
          <a:ln>
            <a:noFill/>
          </a:ln>
        </p:spPr>
        <p:txBody>
          <a:bodyPr spcFirstLastPara="1" wrap="square" lIns="91425" tIns="45700" rIns="91425" bIns="45700" anchor="t" anchorCtr="0">
            <a:spAutoFit/>
          </a:bodyPr>
          <a:lstStyle/>
          <a:p>
            <a:r>
              <a:rPr lang="en-US">
                <a:solidFill>
                  <a:schemeClr val="dk1"/>
                </a:solidFill>
                <a:latin typeface="Tahoma"/>
                <a:ea typeface="Tahoma"/>
                <a:cs typeface="Tahoma"/>
                <a:sym typeface="Tahoma"/>
              </a:rPr>
              <a:t>send ack</a:t>
            </a:r>
            <a:endParaRPr/>
          </a:p>
        </p:txBody>
      </p:sp>
      <p:sp>
        <p:nvSpPr>
          <p:cNvPr id="1100" name="Google Shape;1100;p29"/>
          <p:cNvSpPr txBox="1"/>
          <p:nvPr/>
        </p:nvSpPr>
        <p:spPr>
          <a:xfrm>
            <a:off x="1824039" y="2513013"/>
            <a:ext cx="903261" cy="369332"/>
          </a:xfrm>
          <a:prstGeom prst="rect">
            <a:avLst/>
          </a:prstGeom>
          <a:noFill/>
          <a:ln>
            <a:noFill/>
          </a:ln>
        </p:spPr>
        <p:txBody>
          <a:bodyPr spcFirstLastPara="1" wrap="square" lIns="91425" tIns="45700" rIns="91425" bIns="45700" anchor="t" anchorCtr="0">
            <a:spAutoFit/>
          </a:bodyPr>
          <a:lstStyle/>
          <a:p>
            <a:r>
              <a:rPr lang="en-US">
                <a:solidFill>
                  <a:schemeClr val="dk1"/>
                </a:solidFill>
                <a:latin typeface="Tahoma"/>
                <a:ea typeface="Tahoma"/>
                <a:cs typeface="Tahoma"/>
                <a:sym typeface="Tahoma"/>
              </a:rPr>
              <a:t>rcv ack</a:t>
            </a:r>
            <a:endParaRPr/>
          </a:p>
        </p:txBody>
      </p:sp>
      <p:sp>
        <p:nvSpPr>
          <p:cNvPr id="1101" name="Google Shape;1101;p29"/>
          <p:cNvSpPr txBox="1"/>
          <p:nvPr/>
        </p:nvSpPr>
        <p:spPr>
          <a:xfrm>
            <a:off x="1476156" y="3826430"/>
            <a:ext cx="2268570" cy="369332"/>
          </a:xfrm>
          <a:prstGeom prst="rect">
            <a:avLst/>
          </a:prstGeom>
          <a:noFill/>
          <a:ln>
            <a:noFill/>
          </a:ln>
        </p:spPr>
        <p:txBody>
          <a:bodyPr spcFirstLastPara="1" wrap="square" lIns="91425" tIns="45700" rIns="91425" bIns="45700" anchor="t" anchorCtr="0">
            <a:spAutoFit/>
          </a:bodyPr>
          <a:lstStyle/>
          <a:p>
            <a:r>
              <a:rPr lang="en-US">
                <a:solidFill>
                  <a:schemeClr val="dk1"/>
                </a:solidFill>
                <a:latin typeface="Tahoma"/>
                <a:ea typeface="Tahoma"/>
                <a:cs typeface="Tahoma"/>
                <a:sym typeface="Tahoma"/>
              </a:rPr>
              <a:t>send (next) pkt + cs</a:t>
            </a:r>
            <a:endParaRPr/>
          </a:p>
        </p:txBody>
      </p:sp>
      <p:sp>
        <p:nvSpPr>
          <p:cNvPr id="1102" name="Google Shape;1102;p29"/>
          <p:cNvSpPr txBox="1"/>
          <p:nvPr/>
        </p:nvSpPr>
        <p:spPr>
          <a:xfrm>
            <a:off x="1476156" y="2942213"/>
            <a:ext cx="2268570" cy="369332"/>
          </a:xfrm>
          <a:prstGeom prst="rect">
            <a:avLst/>
          </a:prstGeom>
          <a:noFill/>
          <a:ln>
            <a:noFill/>
          </a:ln>
        </p:spPr>
        <p:txBody>
          <a:bodyPr spcFirstLastPara="1" wrap="square" lIns="91425" tIns="45700" rIns="91425" bIns="45700" anchor="t" anchorCtr="0">
            <a:spAutoFit/>
          </a:bodyPr>
          <a:lstStyle/>
          <a:p>
            <a:r>
              <a:rPr lang="en-US">
                <a:solidFill>
                  <a:schemeClr val="dk1"/>
                </a:solidFill>
                <a:latin typeface="Tahoma"/>
                <a:ea typeface="Tahoma"/>
                <a:cs typeface="Tahoma"/>
                <a:sym typeface="Tahoma"/>
              </a:rPr>
              <a:t>send (next) pkt + cs</a:t>
            </a:r>
            <a:endParaRPr/>
          </a:p>
        </p:txBody>
      </p:sp>
      <p:sp>
        <p:nvSpPr>
          <p:cNvPr id="1103" name="Google Shape;1103;p29"/>
          <p:cNvSpPr txBox="1"/>
          <p:nvPr/>
        </p:nvSpPr>
        <p:spPr>
          <a:xfrm>
            <a:off x="1812926" y="3367088"/>
            <a:ext cx="903261" cy="369332"/>
          </a:xfrm>
          <a:prstGeom prst="rect">
            <a:avLst/>
          </a:prstGeom>
          <a:noFill/>
          <a:ln>
            <a:noFill/>
          </a:ln>
        </p:spPr>
        <p:txBody>
          <a:bodyPr spcFirstLastPara="1" wrap="square" lIns="91425" tIns="45700" rIns="91425" bIns="45700" anchor="t" anchorCtr="0">
            <a:spAutoFit/>
          </a:bodyPr>
          <a:lstStyle/>
          <a:p>
            <a:r>
              <a:rPr lang="en-US">
                <a:solidFill>
                  <a:schemeClr val="dk1"/>
                </a:solidFill>
                <a:latin typeface="Tahoma"/>
                <a:ea typeface="Tahoma"/>
                <a:cs typeface="Tahoma"/>
                <a:sym typeface="Tahoma"/>
              </a:rPr>
              <a:t>rcv ack</a:t>
            </a:r>
            <a:endParaRPr/>
          </a:p>
        </p:txBody>
      </p:sp>
      <p:sp>
        <p:nvSpPr>
          <p:cNvPr id="1104" name="Google Shape;1104;p29"/>
          <p:cNvSpPr txBox="1"/>
          <p:nvPr/>
        </p:nvSpPr>
        <p:spPr>
          <a:xfrm>
            <a:off x="1686210" y="1702355"/>
            <a:ext cx="1579278" cy="369332"/>
          </a:xfrm>
          <a:prstGeom prst="rect">
            <a:avLst/>
          </a:prstGeom>
          <a:noFill/>
          <a:ln>
            <a:noFill/>
          </a:ln>
        </p:spPr>
        <p:txBody>
          <a:bodyPr spcFirstLastPara="1" wrap="square" lIns="91425" tIns="45700" rIns="91425" bIns="45700" anchor="t" anchorCtr="0">
            <a:spAutoFit/>
          </a:bodyPr>
          <a:lstStyle/>
          <a:p>
            <a:r>
              <a:rPr lang="en-US">
                <a:solidFill>
                  <a:schemeClr val="dk1"/>
                </a:solidFill>
                <a:latin typeface="Tahoma"/>
                <a:ea typeface="Tahoma"/>
                <a:cs typeface="Tahoma"/>
                <a:sym typeface="Tahoma"/>
              </a:rPr>
              <a:t>send pkt + cs</a:t>
            </a:r>
            <a:endParaRPr/>
          </a:p>
        </p:txBody>
      </p:sp>
      <p:sp>
        <p:nvSpPr>
          <p:cNvPr id="1105" name="Google Shape;1105;p29"/>
          <p:cNvSpPr txBox="1"/>
          <p:nvPr/>
        </p:nvSpPr>
        <p:spPr>
          <a:xfrm>
            <a:off x="4332766" y="2004497"/>
            <a:ext cx="1677511" cy="369332"/>
          </a:xfrm>
          <a:prstGeom prst="rect">
            <a:avLst/>
          </a:prstGeom>
          <a:noFill/>
          <a:ln>
            <a:noFill/>
          </a:ln>
        </p:spPr>
        <p:txBody>
          <a:bodyPr spcFirstLastPara="1" wrap="square" lIns="91425" tIns="45700" rIns="91425" bIns="45700" anchor="t" anchorCtr="0">
            <a:spAutoFit/>
          </a:bodyPr>
          <a:lstStyle/>
          <a:p>
            <a:r>
              <a:rPr lang="en-US">
                <a:solidFill>
                  <a:schemeClr val="dk1"/>
                </a:solidFill>
                <a:latin typeface="Tahoma"/>
                <a:ea typeface="Tahoma"/>
                <a:cs typeface="Tahoma"/>
                <a:sym typeface="Tahoma"/>
              </a:rPr>
              <a:t>rcv pkt, check!</a:t>
            </a:r>
            <a:endParaRPr/>
          </a:p>
        </p:txBody>
      </p:sp>
      <p:grpSp>
        <p:nvGrpSpPr>
          <p:cNvPr id="1106" name="Google Shape;1106;p29"/>
          <p:cNvGrpSpPr/>
          <p:nvPr/>
        </p:nvGrpSpPr>
        <p:grpSpPr>
          <a:xfrm>
            <a:off x="2873376" y="1839913"/>
            <a:ext cx="1471613" cy="512762"/>
            <a:chOff x="850" y="1159"/>
            <a:chExt cx="927" cy="323"/>
          </a:xfrm>
        </p:grpSpPr>
        <p:cxnSp>
          <p:nvCxnSpPr>
            <p:cNvPr id="1107" name="Google Shape;1107;p29"/>
            <p:cNvCxnSpPr/>
            <p:nvPr/>
          </p:nvCxnSpPr>
          <p:spPr>
            <a:xfrm>
              <a:off x="850" y="1257"/>
              <a:ext cx="927" cy="225"/>
            </a:xfrm>
            <a:prstGeom prst="straightConnector1">
              <a:avLst/>
            </a:prstGeom>
            <a:noFill/>
            <a:ln w="28575" cap="flat" cmpd="sng">
              <a:solidFill>
                <a:srgbClr val="000099"/>
              </a:solidFill>
              <a:prstDash val="solid"/>
              <a:round/>
              <a:headEnd type="none" w="med" len="med"/>
              <a:tailEnd type="triangle" w="med" len="med"/>
            </a:ln>
          </p:spPr>
        </p:cxnSp>
        <p:sp>
          <p:nvSpPr>
            <p:cNvPr id="1108" name="Google Shape;1108;p29"/>
            <p:cNvSpPr txBox="1"/>
            <p:nvPr/>
          </p:nvSpPr>
          <p:spPr>
            <a:xfrm>
              <a:off x="1100" y="1159"/>
              <a:ext cx="289" cy="213"/>
            </a:xfrm>
            <a:prstGeom prst="rect">
              <a:avLst/>
            </a:prstGeom>
            <a:noFill/>
            <a:ln>
              <a:noFill/>
            </a:ln>
          </p:spPr>
          <p:txBody>
            <a:bodyPr spcFirstLastPara="1" wrap="square" lIns="91425" tIns="45700" rIns="91425" bIns="45700" anchor="t" anchorCtr="0">
              <a:spAutoFit/>
            </a:bodyPr>
            <a:lstStyle/>
            <a:p>
              <a:r>
                <a:rPr lang="en-US" sz="1600">
                  <a:solidFill>
                    <a:srgbClr val="000099"/>
                  </a:solidFill>
                  <a:latin typeface="Arial"/>
                  <a:ea typeface="Arial"/>
                  <a:cs typeface="Arial"/>
                  <a:sym typeface="Arial"/>
                </a:rPr>
                <a:t>pkt</a:t>
              </a:r>
              <a:endParaRPr/>
            </a:p>
          </p:txBody>
        </p:sp>
      </p:grpSp>
      <p:grpSp>
        <p:nvGrpSpPr>
          <p:cNvPr id="1109" name="Google Shape;1109;p29"/>
          <p:cNvGrpSpPr/>
          <p:nvPr/>
        </p:nvGrpSpPr>
        <p:grpSpPr>
          <a:xfrm>
            <a:off x="2867026" y="3576638"/>
            <a:ext cx="1471613" cy="487362"/>
            <a:chOff x="846" y="2253"/>
            <a:chExt cx="927" cy="307"/>
          </a:xfrm>
        </p:grpSpPr>
        <p:cxnSp>
          <p:nvCxnSpPr>
            <p:cNvPr id="1110" name="Google Shape;1110;p29"/>
            <p:cNvCxnSpPr/>
            <p:nvPr/>
          </p:nvCxnSpPr>
          <p:spPr>
            <a:xfrm>
              <a:off x="846" y="2335"/>
              <a:ext cx="927" cy="225"/>
            </a:xfrm>
            <a:prstGeom prst="straightConnector1">
              <a:avLst/>
            </a:prstGeom>
            <a:noFill/>
            <a:ln w="28575" cap="flat" cmpd="sng">
              <a:solidFill>
                <a:srgbClr val="000099"/>
              </a:solidFill>
              <a:prstDash val="solid"/>
              <a:round/>
              <a:headEnd type="none" w="med" len="med"/>
              <a:tailEnd type="triangle" w="med" len="med"/>
            </a:ln>
          </p:spPr>
        </p:cxnSp>
        <p:sp>
          <p:nvSpPr>
            <p:cNvPr id="1111" name="Google Shape;1111;p29"/>
            <p:cNvSpPr txBox="1"/>
            <p:nvPr/>
          </p:nvSpPr>
          <p:spPr>
            <a:xfrm>
              <a:off x="1097" y="2253"/>
              <a:ext cx="289" cy="213"/>
            </a:xfrm>
            <a:prstGeom prst="rect">
              <a:avLst/>
            </a:prstGeom>
            <a:noFill/>
            <a:ln>
              <a:noFill/>
            </a:ln>
          </p:spPr>
          <p:txBody>
            <a:bodyPr spcFirstLastPara="1" wrap="square" lIns="91425" tIns="45700" rIns="91425" bIns="45700" anchor="t" anchorCtr="0">
              <a:spAutoFit/>
            </a:bodyPr>
            <a:lstStyle/>
            <a:p>
              <a:r>
                <a:rPr lang="en-US" sz="1600">
                  <a:solidFill>
                    <a:srgbClr val="000099"/>
                  </a:solidFill>
                  <a:latin typeface="Arial"/>
                  <a:ea typeface="Arial"/>
                  <a:cs typeface="Arial"/>
                  <a:sym typeface="Arial"/>
                </a:rPr>
                <a:t>pkt</a:t>
              </a:r>
              <a:endParaRPr/>
            </a:p>
          </p:txBody>
        </p:sp>
      </p:grpSp>
      <p:grpSp>
        <p:nvGrpSpPr>
          <p:cNvPr id="1112" name="Google Shape;1112;p29"/>
          <p:cNvGrpSpPr/>
          <p:nvPr/>
        </p:nvGrpSpPr>
        <p:grpSpPr>
          <a:xfrm>
            <a:off x="2881313" y="2714626"/>
            <a:ext cx="1471612" cy="504825"/>
            <a:chOff x="855" y="1710"/>
            <a:chExt cx="927" cy="318"/>
          </a:xfrm>
        </p:grpSpPr>
        <p:cxnSp>
          <p:nvCxnSpPr>
            <p:cNvPr id="1113" name="Google Shape;1113;p29"/>
            <p:cNvCxnSpPr/>
            <p:nvPr/>
          </p:nvCxnSpPr>
          <p:spPr>
            <a:xfrm>
              <a:off x="855" y="1803"/>
              <a:ext cx="927" cy="225"/>
            </a:xfrm>
            <a:prstGeom prst="straightConnector1">
              <a:avLst/>
            </a:prstGeom>
            <a:noFill/>
            <a:ln w="28575" cap="flat" cmpd="sng">
              <a:solidFill>
                <a:srgbClr val="000099"/>
              </a:solidFill>
              <a:prstDash val="solid"/>
              <a:round/>
              <a:headEnd type="none" w="med" len="med"/>
              <a:tailEnd type="triangle" w="med" len="med"/>
            </a:ln>
          </p:spPr>
        </p:cxnSp>
        <p:sp>
          <p:nvSpPr>
            <p:cNvPr id="1114" name="Google Shape;1114;p29"/>
            <p:cNvSpPr txBox="1"/>
            <p:nvPr/>
          </p:nvSpPr>
          <p:spPr>
            <a:xfrm>
              <a:off x="1094" y="1710"/>
              <a:ext cx="289" cy="213"/>
            </a:xfrm>
            <a:prstGeom prst="rect">
              <a:avLst/>
            </a:prstGeom>
            <a:noFill/>
            <a:ln>
              <a:noFill/>
            </a:ln>
          </p:spPr>
          <p:txBody>
            <a:bodyPr spcFirstLastPara="1" wrap="square" lIns="91425" tIns="45700" rIns="91425" bIns="45700" anchor="t" anchorCtr="0">
              <a:spAutoFit/>
            </a:bodyPr>
            <a:lstStyle/>
            <a:p>
              <a:r>
                <a:rPr lang="en-US" sz="1600">
                  <a:solidFill>
                    <a:srgbClr val="000099"/>
                  </a:solidFill>
                  <a:latin typeface="Arial"/>
                  <a:ea typeface="Arial"/>
                  <a:cs typeface="Arial"/>
                  <a:sym typeface="Arial"/>
                </a:rPr>
                <a:t>pkt</a:t>
              </a:r>
              <a:endParaRPr/>
            </a:p>
          </p:txBody>
        </p:sp>
      </p:grpSp>
      <p:grpSp>
        <p:nvGrpSpPr>
          <p:cNvPr id="1115" name="Google Shape;1115;p29"/>
          <p:cNvGrpSpPr/>
          <p:nvPr/>
        </p:nvGrpSpPr>
        <p:grpSpPr>
          <a:xfrm>
            <a:off x="2867026" y="3179764"/>
            <a:ext cx="1471613" cy="471487"/>
            <a:chOff x="846" y="2003"/>
            <a:chExt cx="927" cy="297"/>
          </a:xfrm>
        </p:grpSpPr>
        <p:cxnSp>
          <p:nvCxnSpPr>
            <p:cNvPr id="1116" name="Google Shape;1116;p29"/>
            <p:cNvCxnSpPr/>
            <p:nvPr/>
          </p:nvCxnSpPr>
          <p:spPr>
            <a:xfrm flipH="1">
              <a:off x="846" y="2075"/>
              <a:ext cx="927" cy="225"/>
            </a:xfrm>
            <a:prstGeom prst="straightConnector1">
              <a:avLst/>
            </a:prstGeom>
            <a:noFill/>
            <a:ln w="28575" cap="flat" cmpd="sng">
              <a:solidFill>
                <a:srgbClr val="008000"/>
              </a:solidFill>
              <a:prstDash val="solid"/>
              <a:round/>
              <a:headEnd type="none" w="med" len="med"/>
              <a:tailEnd type="triangle" w="med" len="med"/>
            </a:ln>
          </p:spPr>
        </p:cxnSp>
        <p:sp>
          <p:nvSpPr>
            <p:cNvPr id="1117" name="Google Shape;1117;p29"/>
            <p:cNvSpPr txBox="1"/>
            <p:nvPr/>
          </p:nvSpPr>
          <p:spPr>
            <a:xfrm>
              <a:off x="1092" y="2003"/>
              <a:ext cx="317" cy="213"/>
            </a:xfrm>
            <a:prstGeom prst="rect">
              <a:avLst/>
            </a:prstGeom>
            <a:noFill/>
            <a:ln>
              <a:noFill/>
            </a:ln>
          </p:spPr>
          <p:txBody>
            <a:bodyPr spcFirstLastPara="1" wrap="square" lIns="91425" tIns="45700" rIns="91425" bIns="45700" anchor="t" anchorCtr="0">
              <a:spAutoFit/>
            </a:bodyPr>
            <a:lstStyle/>
            <a:p>
              <a:r>
                <a:rPr lang="en-US" sz="1600">
                  <a:solidFill>
                    <a:srgbClr val="008000"/>
                  </a:solidFill>
                  <a:latin typeface="Arial"/>
                  <a:ea typeface="Arial"/>
                  <a:cs typeface="Arial"/>
                  <a:sym typeface="Arial"/>
                </a:rPr>
                <a:t>ack</a:t>
              </a:r>
              <a:endParaRPr/>
            </a:p>
          </p:txBody>
        </p:sp>
      </p:grpSp>
      <p:grpSp>
        <p:nvGrpSpPr>
          <p:cNvPr id="1118" name="Google Shape;1118;p29"/>
          <p:cNvGrpSpPr/>
          <p:nvPr/>
        </p:nvGrpSpPr>
        <p:grpSpPr>
          <a:xfrm>
            <a:off x="2859088" y="2339976"/>
            <a:ext cx="1471612" cy="455613"/>
            <a:chOff x="841" y="1474"/>
            <a:chExt cx="927" cy="287"/>
          </a:xfrm>
        </p:grpSpPr>
        <p:cxnSp>
          <p:nvCxnSpPr>
            <p:cNvPr id="1119" name="Google Shape;1119;p29"/>
            <p:cNvCxnSpPr/>
            <p:nvPr/>
          </p:nvCxnSpPr>
          <p:spPr>
            <a:xfrm flipH="1">
              <a:off x="841" y="1536"/>
              <a:ext cx="927" cy="225"/>
            </a:xfrm>
            <a:prstGeom prst="straightConnector1">
              <a:avLst/>
            </a:prstGeom>
            <a:noFill/>
            <a:ln w="28575" cap="flat" cmpd="sng">
              <a:solidFill>
                <a:srgbClr val="008000"/>
              </a:solidFill>
              <a:prstDash val="solid"/>
              <a:round/>
              <a:headEnd type="none" w="med" len="med"/>
              <a:tailEnd type="triangle" w="med" len="med"/>
            </a:ln>
          </p:spPr>
        </p:cxnSp>
        <p:sp>
          <p:nvSpPr>
            <p:cNvPr id="1120" name="Google Shape;1120;p29"/>
            <p:cNvSpPr txBox="1"/>
            <p:nvPr/>
          </p:nvSpPr>
          <p:spPr>
            <a:xfrm>
              <a:off x="1089" y="1474"/>
              <a:ext cx="386" cy="212"/>
            </a:xfrm>
            <a:prstGeom prst="rect">
              <a:avLst/>
            </a:prstGeom>
            <a:noFill/>
            <a:ln>
              <a:noFill/>
            </a:ln>
          </p:spPr>
          <p:txBody>
            <a:bodyPr spcFirstLastPara="1" wrap="square" lIns="91425" tIns="45700" rIns="91425" bIns="45700" anchor="t" anchorCtr="0">
              <a:spAutoFit/>
            </a:bodyPr>
            <a:lstStyle/>
            <a:p>
              <a:r>
                <a:rPr lang="en-US" sz="1600">
                  <a:solidFill>
                    <a:srgbClr val="008000"/>
                  </a:solidFill>
                  <a:latin typeface="Arial"/>
                  <a:ea typeface="Arial"/>
                  <a:cs typeface="Arial"/>
                  <a:sym typeface="Arial"/>
                </a:rPr>
                <a:t>ack</a:t>
              </a:r>
              <a:endParaRPr/>
            </a:p>
          </p:txBody>
        </p:sp>
      </p:grpSp>
      <p:sp>
        <p:nvSpPr>
          <p:cNvPr id="1121" name="Google Shape;1121;p29"/>
          <p:cNvSpPr txBox="1"/>
          <p:nvPr/>
        </p:nvSpPr>
        <p:spPr>
          <a:xfrm>
            <a:off x="2906821" y="4625975"/>
            <a:ext cx="1376146" cy="369332"/>
          </a:xfrm>
          <a:prstGeom prst="rect">
            <a:avLst/>
          </a:prstGeom>
          <a:noFill/>
          <a:ln>
            <a:noFill/>
          </a:ln>
        </p:spPr>
        <p:txBody>
          <a:bodyPr spcFirstLastPara="1" wrap="square" lIns="91425" tIns="45700" rIns="91425" bIns="45700" anchor="t" anchorCtr="0">
            <a:spAutoFit/>
          </a:bodyPr>
          <a:lstStyle/>
          <a:p>
            <a:r>
              <a:rPr lang="en-US">
                <a:solidFill>
                  <a:schemeClr val="dk1"/>
                </a:solidFill>
                <a:latin typeface="Tahoma"/>
                <a:ea typeface="Tahoma"/>
                <a:cs typeface="Tahoma"/>
                <a:sym typeface="Tahoma"/>
              </a:rPr>
              <a:t>(a) no error</a:t>
            </a:r>
            <a:endParaRPr/>
          </a:p>
        </p:txBody>
      </p:sp>
      <p:sp>
        <p:nvSpPr>
          <p:cNvPr id="1122" name="Google Shape;1122;p29"/>
          <p:cNvSpPr txBox="1"/>
          <p:nvPr/>
        </p:nvSpPr>
        <p:spPr>
          <a:xfrm>
            <a:off x="6453204" y="1327150"/>
            <a:ext cx="1165800" cy="400200"/>
          </a:xfrm>
          <a:prstGeom prst="rect">
            <a:avLst/>
          </a:prstGeom>
          <a:noFill/>
          <a:ln>
            <a:noFill/>
          </a:ln>
        </p:spPr>
        <p:txBody>
          <a:bodyPr spcFirstLastPara="1" wrap="square" lIns="91425" tIns="45700" rIns="91425" bIns="45700" anchor="t" anchorCtr="0">
            <a:spAutoFit/>
          </a:bodyPr>
          <a:lstStyle/>
          <a:p>
            <a:r>
              <a:rPr lang="en-US" sz="2000" i="1" u="sng">
                <a:solidFill>
                  <a:srgbClr val="000099"/>
                </a:solidFill>
                <a:latin typeface="Tahoma"/>
                <a:ea typeface="Tahoma"/>
                <a:cs typeface="Tahoma"/>
                <a:sym typeface="Tahoma"/>
              </a:rPr>
              <a:t>sender</a:t>
            </a:r>
            <a:endParaRPr/>
          </a:p>
        </p:txBody>
      </p:sp>
      <p:sp>
        <p:nvSpPr>
          <p:cNvPr id="1123" name="Google Shape;1123;p29"/>
          <p:cNvSpPr txBox="1"/>
          <p:nvPr/>
        </p:nvSpPr>
        <p:spPr>
          <a:xfrm>
            <a:off x="8893176" y="1322389"/>
            <a:ext cx="1071563" cy="396875"/>
          </a:xfrm>
          <a:prstGeom prst="rect">
            <a:avLst/>
          </a:prstGeom>
          <a:noFill/>
          <a:ln>
            <a:noFill/>
          </a:ln>
        </p:spPr>
        <p:txBody>
          <a:bodyPr spcFirstLastPara="1" wrap="square" lIns="91425" tIns="45700" rIns="91425" bIns="45700" anchor="t" anchorCtr="0">
            <a:spAutoFit/>
          </a:bodyPr>
          <a:lstStyle/>
          <a:p>
            <a:r>
              <a:rPr lang="en-US" sz="2000" i="1" u="sng">
                <a:solidFill>
                  <a:srgbClr val="008000"/>
                </a:solidFill>
                <a:latin typeface="Tahoma"/>
                <a:ea typeface="Tahoma"/>
                <a:cs typeface="Tahoma"/>
                <a:sym typeface="Tahoma"/>
              </a:rPr>
              <a:t>receiver</a:t>
            </a:r>
            <a:endParaRPr/>
          </a:p>
        </p:txBody>
      </p:sp>
      <p:sp>
        <p:nvSpPr>
          <p:cNvPr id="1124" name="Google Shape;1124;p29"/>
          <p:cNvSpPr txBox="1"/>
          <p:nvPr/>
        </p:nvSpPr>
        <p:spPr>
          <a:xfrm>
            <a:off x="8899525" y="2260600"/>
            <a:ext cx="1165704" cy="369332"/>
          </a:xfrm>
          <a:prstGeom prst="rect">
            <a:avLst/>
          </a:prstGeom>
          <a:noFill/>
          <a:ln>
            <a:noFill/>
          </a:ln>
        </p:spPr>
        <p:txBody>
          <a:bodyPr spcFirstLastPara="1" wrap="square" lIns="91425" tIns="45700" rIns="91425" bIns="45700" anchor="t" anchorCtr="0">
            <a:spAutoFit/>
          </a:bodyPr>
          <a:lstStyle/>
          <a:p>
            <a:r>
              <a:rPr lang="en-US">
                <a:solidFill>
                  <a:schemeClr val="dk1"/>
                </a:solidFill>
                <a:latin typeface="Tahoma"/>
                <a:ea typeface="Tahoma"/>
                <a:cs typeface="Tahoma"/>
                <a:sym typeface="Tahoma"/>
              </a:rPr>
              <a:t>send NAK</a:t>
            </a:r>
            <a:endParaRPr/>
          </a:p>
        </p:txBody>
      </p:sp>
      <p:sp>
        <p:nvSpPr>
          <p:cNvPr id="1125" name="Google Shape;1125;p29"/>
          <p:cNvSpPr txBox="1"/>
          <p:nvPr/>
        </p:nvSpPr>
        <p:spPr>
          <a:xfrm>
            <a:off x="6283113" y="2508806"/>
            <a:ext cx="988219" cy="369332"/>
          </a:xfrm>
          <a:prstGeom prst="rect">
            <a:avLst/>
          </a:prstGeom>
          <a:noFill/>
          <a:ln>
            <a:noFill/>
          </a:ln>
        </p:spPr>
        <p:txBody>
          <a:bodyPr spcFirstLastPara="1" wrap="square" lIns="91425" tIns="45700" rIns="91425" bIns="45700" anchor="t" anchorCtr="0">
            <a:spAutoFit/>
          </a:bodyPr>
          <a:lstStyle/>
          <a:p>
            <a:r>
              <a:rPr lang="en-US">
                <a:solidFill>
                  <a:schemeClr val="dk1"/>
                </a:solidFill>
                <a:latin typeface="Tahoma"/>
                <a:ea typeface="Tahoma"/>
                <a:cs typeface="Tahoma"/>
                <a:sym typeface="Tahoma"/>
              </a:rPr>
              <a:t>rcv NAK</a:t>
            </a:r>
            <a:endParaRPr/>
          </a:p>
        </p:txBody>
      </p:sp>
      <p:sp>
        <p:nvSpPr>
          <p:cNvPr id="1126" name="Google Shape;1126;p29"/>
          <p:cNvSpPr txBox="1"/>
          <p:nvPr/>
        </p:nvSpPr>
        <p:spPr>
          <a:xfrm>
            <a:off x="6168755" y="2764909"/>
            <a:ext cx="1639038" cy="369332"/>
          </a:xfrm>
          <a:prstGeom prst="rect">
            <a:avLst/>
          </a:prstGeom>
          <a:noFill/>
          <a:ln>
            <a:noFill/>
          </a:ln>
        </p:spPr>
        <p:txBody>
          <a:bodyPr spcFirstLastPara="1" wrap="square" lIns="91425" tIns="45700" rIns="91425" bIns="45700" anchor="t" anchorCtr="0">
            <a:spAutoFit/>
          </a:bodyPr>
          <a:lstStyle/>
          <a:p>
            <a:r>
              <a:rPr lang="en-US">
                <a:solidFill>
                  <a:schemeClr val="dk1"/>
                </a:solidFill>
                <a:latin typeface="Tahoma"/>
                <a:ea typeface="Tahoma"/>
                <a:cs typeface="Tahoma"/>
                <a:sym typeface="Tahoma"/>
              </a:rPr>
              <a:t>resend pkt+cs</a:t>
            </a:r>
            <a:endParaRPr>
              <a:solidFill>
                <a:schemeClr val="dk1"/>
              </a:solidFill>
              <a:latin typeface="Tahoma"/>
              <a:ea typeface="Tahoma"/>
              <a:cs typeface="Tahoma"/>
              <a:sym typeface="Tahoma"/>
            </a:endParaRPr>
          </a:p>
        </p:txBody>
      </p:sp>
      <p:sp>
        <p:nvSpPr>
          <p:cNvPr id="1127" name="Google Shape;1127;p29"/>
          <p:cNvSpPr txBox="1"/>
          <p:nvPr/>
        </p:nvSpPr>
        <p:spPr>
          <a:xfrm>
            <a:off x="6181726" y="1727200"/>
            <a:ext cx="1579278" cy="369332"/>
          </a:xfrm>
          <a:prstGeom prst="rect">
            <a:avLst/>
          </a:prstGeom>
          <a:noFill/>
          <a:ln>
            <a:noFill/>
          </a:ln>
        </p:spPr>
        <p:txBody>
          <a:bodyPr spcFirstLastPara="1" wrap="square" lIns="91425" tIns="45700" rIns="91425" bIns="45700" anchor="t" anchorCtr="0">
            <a:spAutoFit/>
          </a:bodyPr>
          <a:lstStyle/>
          <a:p>
            <a:r>
              <a:rPr lang="en-US">
                <a:solidFill>
                  <a:schemeClr val="dk1"/>
                </a:solidFill>
                <a:latin typeface="Tahoma"/>
                <a:ea typeface="Tahoma"/>
                <a:cs typeface="Tahoma"/>
                <a:sym typeface="Tahoma"/>
              </a:rPr>
              <a:t>send pkt + cs</a:t>
            </a:r>
            <a:endParaRPr/>
          </a:p>
        </p:txBody>
      </p:sp>
      <p:sp>
        <p:nvSpPr>
          <p:cNvPr id="1128" name="Google Shape;1128;p29"/>
          <p:cNvSpPr txBox="1"/>
          <p:nvPr/>
        </p:nvSpPr>
        <p:spPr>
          <a:xfrm>
            <a:off x="8891588" y="2049463"/>
            <a:ext cx="1519262" cy="369332"/>
          </a:xfrm>
          <a:prstGeom prst="rect">
            <a:avLst/>
          </a:prstGeom>
          <a:noFill/>
          <a:ln>
            <a:noFill/>
          </a:ln>
        </p:spPr>
        <p:txBody>
          <a:bodyPr spcFirstLastPara="1" wrap="square" lIns="91425" tIns="45700" rIns="91425" bIns="45700" anchor="t" anchorCtr="0">
            <a:spAutoFit/>
          </a:bodyPr>
          <a:lstStyle/>
          <a:p>
            <a:r>
              <a:rPr lang="en-US">
                <a:solidFill>
                  <a:schemeClr val="dk1"/>
                </a:solidFill>
                <a:latin typeface="Tahoma"/>
                <a:ea typeface="Tahoma"/>
                <a:cs typeface="Tahoma"/>
                <a:sym typeface="Tahoma"/>
              </a:rPr>
              <a:t>rcv pkt, </a:t>
            </a:r>
            <a:r>
              <a:rPr lang="en-US">
                <a:solidFill>
                  <a:srgbClr val="FF0000"/>
                </a:solidFill>
                <a:latin typeface="Tahoma"/>
                <a:ea typeface="Tahoma"/>
                <a:cs typeface="Tahoma"/>
                <a:sym typeface="Tahoma"/>
              </a:rPr>
              <a:t>error</a:t>
            </a:r>
            <a:endParaRPr/>
          </a:p>
        </p:txBody>
      </p:sp>
      <p:grpSp>
        <p:nvGrpSpPr>
          <p:cNvPr id="1129" name="Google Shape;1129;p29"/>
          <p:cNvGrpSpPr/>
          <p:nvPr/>
        </p:nvGrpSpPr>
        <p:grpSpPr>
          <a:xfrm>
            <a:off x="7431088" y="1836738"/>
            <a:ext cx="1471612" cy="512762"/>
            <a:chOff x="850" y="1159"/>
            <a:chExt cx="927" cy="323"/>
          </a:xfrm>
        </p:grpSpPr>
        <p:cxnSp>
          <p:nvCxnSpPr>
            <p:cNvPr id="1130" name="Google Shape;1130;p29"/>
            <p:cNvCxnSpPr/>
            <p:nvPr/>
          </p:nvCxnSpPr>
          <p:spPr>
            <a:xfrm>
              <a:off x="850" y="1257"/>
              <a:ext cx="927" cy="225"/>
            </a:xfrm>
            <a:prstGeom prst="straightConnector1">
              <a:avLst/>
            </a:prstGeom>
            <a:noFill/>
            <a:ln w="28575" cap="flat" cmpd="sng">
              <a:solidFill>
                <a:srgbClr val="000099"/>
              </a:solidFill>
              <a:prstDash val="solid"/>
              <a:round/>
              <a:headEnd type="none" w="med" len="med"/>
              <a:tailEnd type="triangle" w="med" len="med"/>
            </a:ln>
          </p:spPr>
        </p:cxnSp>
        <p:sp>
          <p:nvSpPr>
            <p:cNvPr id="1131" name="Google Shape;1131;p29"/>
            <p:cNvSpPr txBox="1"/>
            <p:nvPr/>
          </p:nvSpPr>
          <p:spPr>
            <a:xfrm>
              <a:off x="1100" y="1159"/>
              <a:ext cx="289" cy="213"/>
            </a:xfrm>
            <a:prstGeom prst="rect">
              <a:avLst/>
            </a:prstGeom>
            <a:noFill/>
            <a:ln>
              <a:noFill/>
            </a:ln>
          </p:spPr>
          <p:txBody>
            <a:bodyPr spcFirstLastPara="1" wrap="square" lIns="91425" tIns="45700" rIns="91425" bIns="45700" anchor="t" anchorCtr="0">
              <a:spAutoFit/>
            </a:bodyPr>
            <a:lstStyle/>
            <a:p>
              <a:r>
                <a:rPr lang="en-US" sz="1600">
                  <a:solidFill>
                    <a:srgbClr val="000099"/>
                  </a:solidFill>
                  <a:latin typeface="Arial"/>
                  <a:ea typeface="Arial"/>
                  <a:cs typeface="Arial"/>
                  <a:sym typeface="Arial"/>
                </a:rPr>
                <a:t>pkt</a:t>
              </a:r>
              <a:endParaRPr/>
            </a:p>
          </p:txBody>
        </p:sp>
      </p:grpSp>
      <p:grpSp>
        <p:nvGrpSpPr>
          <p:cNvPr id="1132" name="Google Shape;1132;p29"/>
          <p:cNvGrpSpPr/>
          <p:nvPr/>
        </p:nvGrpSpPr>
        <p:grpSpPr>
          <a:xfrm>
            <a:off x="7416801" y="2336801"/>
            <a:ext cx="1471613" cy="455613"/>
            <a:chOff x="841" y="1474"/>
            <a:chExt cx="927" cy="287"/>
          </a:xfrm>
        </p:grpSpPr>
        <p:cxnSp>
          <p:nvCxnSpPr>
            <p:cNvPr id="1133" name="Google Shape;1133;p29"/>
            <p:cNvCxnSpPr/>
            <p:nvPr/>
          </p:nvCxnSpPr>
          <p:spPr>
            <a:xfrm flipH="1">
              <a:off x="841" y="1536"/>
              <a:ext cx="927" cy="225"/>
            </a:xfrm>
            <a:prstGeom prst="straightConnector1">
              <a:avLst/>
            </a:prstGeom>
            <a:noFill/>
            <a:ln w="28575" cap="flat" cmpd="sng">
              <a:solidFill>
                <a:srgbClr val="008000"/>
              </a:solidFill>
              <a:prstDash val="solid"/>
              <a:round/>
              <a:headEnd type="none" w="med" len="med"/>
              <a:tailEnd type="triangle" w="med" len="med"/>
            </a:ln>
          </p:spPr>
        </p:cxnSp>
        <p:sp>
          <p:nvSpPr>
            <p:cNvPr id="1134" name="Google Shape;1134;p29"/>
            <p:cNvSpPr txBox="1"/>
            <p:nvPr/>
          </p:nvSpPr>
          <p:spPr>
            <a:xfrm>
              <a:off x="1089" y="1474"/>
              <a:ext cx="381" cy="213"/>
            </a:xfrm>
            <a:prstGeom prst="rect">
              <a:avLst/>
            </a:prstGeom>
            <a:noFill/>
            <a:ln>
              <a:noFill/>
            </a:ln>
          </p:spPr>
          <p:txBody>
            <a:bodyPr spcFirstLastPara="1" wrap="square" lIns="91425" tIns="45700" rIns="91425" bIns="45700" anchor="t" anchorCtr="0">
              <a:spAutoFit/>
            </a:bodyPr>
            <a:lstStyle/>
            <a:p>
              <a:r>
                <a:rPr lang="en-US" sz="1600">
                  <a:solidFill>
                    <a:srgbClr val="FF0000"/>
                  </a:solidFill>
                  <a:latin typeface="Arial"/>
                  <a:ea typeface="Arial"/>
                  <a:cs typeface="Arial"/>
                  <a:sym typeface="Arial"/>
                </a:rPr>
                <a:t>NAK</a:t>
              </a:r>
              <a:endParaRPr/>
            </a:p>
          </p:txBody>
        </p:sp>
      </p:grpSp>
      <p:sp>
        <p:nvSpPr>
          <p:cNvPr id="1135" name="Google Shape;1135;p29"/>
          <p:cNvSpPr txBox="1">
            <a:spLocks noGrp="1"/>
          </p:cNvSpPr>
          <p:nvPr>
            <p:ph type="title"/>
          </p:nvPr>
        </p:nvSpPr>
        <p:spPr>
          <a:xfrm>
            <a:off x="1901825" y="252414"/>
            <a:ext cx="3937000" cy="619125"/>
          </a:xfrm>
          <a:prstGeom prst="rect">
            <a:avLst/>
          </a:prstGeom>
          <a:noFill/>
          <a:ln>
            <a:noFill/>
          </a:ln>
        </p:spPr>
        <p:txBody>
          <a:bodyPr spcFirstLastPara="1" vert="horz" wrap="square" lIns="91425" tIns="45700" rIns="91425" bIns="45700" rtlCol="0" anchor="ctr" anchorCtr="0">
            <a:noAutofit/>
          </a:bodyPr>
          <a:lstStyle/>
          <a:p>
            <a:pPr algn="ctr">
              <a:spcBef>
                <a:spcPts val="0"/>
              </a:spcBef>
            </a:pPr>
            <a:r>
              <a:rPr lang="en-US"/>
              <a:t>rdt2.0 in action</a:t>
            </a:r>
            <a:endParaRPr/>
          </a:p>
        </p:txBody>
      </p:sp>
      <p:pic>
        <p:nvPicPr>
          <p:cNvPr id="1136" name="Google Shape;1136;p29" descr="underline_base"/>
          <p:cNvPicPr preferRelativeResize="0"/>
          <p:nvPr/>
        </p:nvPicPr>
        <p:blipFill rotWithShape="1">
          <a:blip r:embed="rId3">
            <a:alphaModFix/>
          </a:blip>
          <a:srcRect/>
          <a:stretch/>
        </p:blipFill>
        <p:spPr>
          <a:xfrm>
            <a:off x="1946276" y="768351"/>
            <a:ext cx="3382963" cy="138113"/>
          </a:xfrm>
          <a:prstGeom prst="rect">
            <a:avLst/>
          </a:prstGeom>
          <a:noFill/>
          <a:ln>
            <a:noFill/>
          </a:ln>
        </p:spPr>
      </p:pic>
      <p:sp>
        <p:nvSpPr>
          <p:cNvPr id="1137" name="Google Shape;1137;p29"/>
          <p:cNvSpPr txBox="1"/>
          <p:nvPr/>
        </p:nvSpPr>
        <p:spPr>
          <a:xfrm>
            <a:off x="8888414" y="3134798"/>
            <a:ext cx="1677511" cy="369332"/>
          </a:xfrm>
          <a:prstGeom prst="rect">
            <a:avLst/>
          </a:prstGeom>
          <a:noFill/>
          <a:ln>
            <a:noFill/>
          </a:ln>
        </p:spPr>
        <p:txBody>
          <a:bodyPr spcFirstLastPara="1" wrap="square" lIns="91425" tIns="45700" rIns="91425" bIns="45700" anchor="t" anchorCtr="0">
            <a:spAutoFit/>
          </a:bodyPr>
          <a:lstStyle/>
          <a:p>
            <a:r>
              <a:rPr lang="en-US">
                <a:solidFill>
                  <a:schemeClr val="dk1"/>
                </a:solidFill>
                <a:latin typeface="Tahoma"/>
                <a:ea typeface="Tahoma"/>
                <a:cs typeface="Tahoma"/>
                <a:sym typeface="Tahoma"/>
              </a:rPr>
              <a:t>rcv pkt, check!</a:t>
            </a:r>
            <a:endParaRPr/>
          </a:p>
        </p:txBody>
      </p:sp>
      <p:sp>
        <p:nvSpPr>
          <p:cNvPr id="1138" name="Google Shape;1138;p29"/>
          <p:cNvSpPr txBox="1"/>
          <p:nvPr/>
        </p:nvSpPr>
        <p:spPr>
          <a:xfrm>
            <a:off x="8888414" y="3360223"/>
            <a:ext cx="1080745" cy="369332"/>
          </a:xfrm>
          <a:prstGeom prst="rect">
            <a:avLst/>
          </a:prstGeom>
          <a:noFill/>
          <a:ln>
            <a:noFill/>
          </a:ln>
        </p:spPr>
        <p:txBody>
          <a:bodyPr spcFirstLastPara="1" wrap="square" lIns="91425" tIns="45700" rIns="91425" bIns="45700" anchor="t" anchorCtr="0">
            <a:spAutoFit/>
          </a:bodyPr>
          <a:lstStyle/>
          <a:p>
            <a:r>
              <a:rPr lang="en-US">
                <a:solidFill>
                  <a:schemeClr val="dk1"/>
                </a:solidFill>
                <a:latin typeface="Tahoma"/>
                <a:ea typeface="Tahoma"/>
                <a:cs typeface="Tahoma"/>
                <a:sym typeface="Tahoma"/>
              </a:rPr>
              <a:t>send ack</a:t>
            </a:r>
            <a:endParaRPr/>
          </a:p>
        </p:txBody>
      </p:sp>
      <p:grpSp>
        <p:nvGrpSpPr>
          <p:cNvPr id="1139" name="Google Shape;1139;p29"/>
          <p:cNvGrpSpPr/>
          <p:nvPr/>
        </p:nvGrpSpPr>
        <p:grpSpPr>
          <a:xfrm>
            <a:off x="7431088" y="2899849"/>
            <a:ext cx="1471612" cy="504825"/>
            <a:chOff x="855" y="1710"/>
            <a:chExt cx="927" cy="318"/>
          </a:xfrm>
        </p:grpSpPr>
        <p:cxnSp>
          <p:nvCxnSpPr>
            <p:cNvPr id="1140" name="Google Shape;1140;p29"/>
            <p:cNvCxnSpPr/>
            <p:nvPr/>
          </p:nvCxnSpPr>
          <p:spPr>
            <a:xfrm>
              <a:off x="855" y="1803"/>
              <a:ext cx="927" cy="225"/>
            </a:xfrm>
            <a:prstGeom prst="straightConnector1">
              <a:avLst/>
            </a:prstGeom>
            <a:noFill/>
            <a:ln w="28575" cap="flat" cmpd="sng">
              <a:solidFill>
                <a:srgbClr val="000099"/>
              </a:solidFill>
              <a:prstDash val="solid"/>
              <a:round/>
              <a:headEnd type="none" w="med" len="med"/>
              <a:tailEnd type="triangle" w="med" len="med"/>
            </a:ln>
          </p:spPr>
        </p:cxnSp>
        <p:sp>
          <p:nvSpPr>
            <p:cNvPr id="1141" name="Google Shape;1141;p29"/>
            <p:cNvSpPr txBox="1"/>
            <p:nvPr/>
          </p:nvSpPr>
          <p:spPr>
            <a:xfrm>
              <a:off x="1094" y="1710"/>
              <a:ext cx="289" cy="213"/>
            </a:xfrm>
            <a:prstGeom prst="rect">
              <a:avLst/>
            </a:prstGeom>
            <a:noFill/>
            <a:ln>
              <a:noFill/>
            </a:ln>
          </p:spPr>
          <p:txBody>
            <a:bodyPr spcFirstLastPara="1" wrap="square" lIns="91425" tIns="45700" rIns="91425" bIns="45700" anchor="t" anchorCtr="0">
              <a:spAutoFit/>
            </a:bodyPr>
            <a:lstStyle/>
            <a:p>
              <a:r>
                <a:rPr lang="en-US" sz="1600">
                  <a:solidFill>
                    <a:srgbClr val="000099"/>
                  </a:solidFill>
                  <a:latin typeface="Arial"/>
                  <a:ea typeface="Arial"/>
                  <a:cs typeface="Arial"/>
                  <a:sym typeface="Arial"/>
                </a:rPr>
                <a:t>pkt</a:t>
              </a:r>
              <a:endParaRPr/>
            </a:p>
          </p:txBody>
        </p:sp>
      </p:grpSp>
      <p:grpSp>
        <p:nvGrpSpPr>
          <p:cNvPr id="1142" name="Google Shape;1142;p29"/>
          <p:cNvGrpSpPr/>
          <p:nvPr/>
        </p:nvGrpSpPr>
        <p:grpSpPr>
          <a:xfrm>
            <a:off x="7416801" y="3364987"/>
            <a:ext cx="1471613" cy="471487"/>
            <a:chOff x="846" y="2003"/>
            <a:chExt cx="927" cy="297"/>
          </a:xfrm>
        </p:grpSpPr>
        <p:cxnSp>
          <p:nvCxnSpPr>
            <p:cNvPr id="1143" name="Google Shape;1143;p29"/>
            <p:cNvCxnSpPr/>
            <p:nvPr/>
          </p:nvCxnSpPr>
          <p:spPr>
            <a:xfrm flipH="1">
              <a:off x="846" y="2075"/>
              <a:ext cx="927" cy="225"/>
            </a:xfrm>
            <a:prstGeom prst="straightConnector1">
              <a:avLst/>
            </a:prstGeom>
            <a:noFill/>
            <a:ln w="28575" cap="flat" cmpd="sng">
              <a:solidFill>
                <a:srgbClr val="008000"/>
              </a:solidFill>
              <a:prstDash val="solid"/>
              <a:round/>
              <a:headEnd type="none" w="med" len="med"/>
              <a:tailEnd type="triangle" w="med" len="med"/>
            </a:ln>
          </p:spPr>
        </p:cxnSp>
        <p:sp>
          <p:nvSpPr>
            <p:cNvPr id="1144" name="Google Shape;1144;p29"/>
            <p:cNvSpPr txBox="1"/>
            <p:nvPr/>
          </p:nvSpPr>
          <p:spPr>
            <a:xfrm>
              <a:off x="1092" y="2003"/>
              <a:ext cx="317" cy="213"/>
            </a:xfrm>
            <a:prstGeom prst="rect">
              <a:avLst/>
            </a:prstGeom>
            <a:noFill/>
            <a:ln>
              <a:noFill/>
            </a:ln>
          </p:spPr>
          <p:txBody>
            <a:bodyPr spcFirstLastPara="1" wrap="square" lIns="91425" tIns="45700" rIns="91425" bIns="45700" anchor="t" anchorCtr="0">
              <a:spAutoFit/>
            </a:bodyPr>
            <a:lstStyle/>
            <a:p>
              <a:r>
                <a:rPr lang="en-US" sz="1600">
                  <a:solidFill>
                    <a:srgbClr val="008000"/>
                  </a:solidFill>
                  <a:latin typeface="Arial"/>
                  <a:ea typeface="Arial"/>
                  <a:cs typeface="Arial"/>
                  <a:sym typeface="Arial"/>
                </a:rPr>
                <a:t>ack</a:t>
              </a:r>
              <a:endParaRPr/>
            </a:p>
          </p:txBody>
        </p:sp>
      </p:grpSp>
      <p:sp>
        <p:nvSpPr>
          <p:cNvPr id="1145" name="Google Shape;1145;p29"/>
          <p:cNvSpPr txBox="1"/>
          <p:nvPr/>
        </p:nvSpPr>
        <p:spPr>
          <a:xfrm>
            <a:off x="6408711" y="3664033"/>
            <a:ext cx="903261" cy="369332"/>
          </a:xfrm>
          <a:prstGeom prst="rect">
            <a:avLst/>
          </a:prstGeom>
          <a:noFill/>
          <a:ln>
            <a:noFill/>
          </a:ln>
        </p:spPr>
        <p:txBody>
          <a:bodyPr spcFirstLastPara="1" wrap="square" lIns="91425" tIns="45700" rIns="91425" bIns="45700" anchor="t" anchorCtr="0">
            <a:spAutoFit/>
          </a:bodyPr>
          <a:lstStyle/>
          <a:p>
            <a:r>
              <a:rPr lang="en-US">
                <a:solidFill>
                  <a:schemeClr val="dk1"/>
                </a:solidFill>
                <a:latin typeface="Tahoma"/>
                <a:ea typeface="Tahoma"/>
                <a:cs typeface="Tahoma"/>
                <a:sym typeface="Tahoma"/>
              </a:rPr>
              <a:t>rcv ack</a:t>
            </a:r>
            <a:endParaRPr/>
          </a:p>
        </p:txBody>
      </p:sp>
      <p:sp>
        <p:nvSpPr>
          <p:cNvPr id="1146" name="Google Shape;1146;p29"/>
          <p:cNvSpPr txBox="1"/>
          <p:nvPr/>
        </p:nvSpPr>
        <p:spPr>
          <a:xfrm>
            <a:off x="5909216" y="4019279"/>
            <a:ext cx="2124299" cy="369332"/>
          </a:xfrm>
          <a:prstGeom prst="rect">
            <a:avLst/>
          </a:prstGeom>
          <a:noFill/>
          <a:ln>
            <a:noFill/>
          </a:ln>
        </p:spPr>
        <p:txBody>
          <a:bodyPr spcFirstLastPara="1" wrap="square" lIns="91425" tIns="45700" rIns="91425" bIns="45700" anchor="t" anchorCtr="0">
            <a:spAutoFit/>
          </a:bodyPr>
          <a:lstStyle/>
          <a:p>
            <a:r>
              <a:rPr lang="en-US">
                <a:solidFill>
                  <a:schemeClr val="dk1"/>
                </a:solidFill>
                <a:latin typeface="Tahoma"/>
                <a:ea typeface="Tahoma"/>
                <a:cs typeface="Tahoma"/>
                <a:sym typeface="Tahoma"/>
              </a:rPr>
              <a:t>send (next) pkt+cs</a:t>
            </a:r>
            <a:endParaRPr>
              <a:solidFill>
                <a:schemeClr val="dk1"/>
              </a:solidFill>
              <a:latin typeface="Tahoma"/>
              <a:ea typeface="Tahoma"/>
              <a:cs typeface="Tahoma"/>
              <a:sym typeface="Tahoma"/>
            </a:endParaRPr>
          </a:p>
        </p:txBody>
      </p:sp>
      <p:grpSp>
        <p:nvGrpSpPr>
          <p:cNvPr id="1147" name="Google Shape;1147;p29"/>
          <p:cNvGrpSpPr/>
          <p:nvPr/>
        </p:nvGrpSpPr>
        <p:grpSpPr>
          <a:xfrm>
            <a:off x="7496680" y="3794371"/>
            <a:ext cx="1471613" cy="538244"/>
            <a:chOff x="846" y="2253"/>
            <a:chExt cx="927" cy="307"/>
          </a:xfrm>
        </p:grpSpPr>
        <p:cxnSp>
          <p:nvCxnSpPr>
            <p:cNvPr id="1148" name="Google Shape;1148;p29"/>
            <p:cNvCxnSpPr/>
            <p:nvPr/>
          </p:nvCxnSpPr>
          <p:spPr>
            <a:xfrm>
              <a:off x="846" y="2335"/>
              <a:ext cx="927" cy="225"/>
            </a:xfrm>
            <a:prstGeom prst="straightConnector1">
              <a:avLst/>
            </a:prstGeom>
            <a:noFill/>
            <a:ln w="28575" cap="flat" cmpd="sng">
              <a:solidFill>
                <a:srgbClr val="000099"/>
              </a:solidFill>
              <a:prstDash val="solid"/>
              <a:round/>
              <a:headEnd type="none" w="med" len="med"/>
              <a:tailEnd type="triangle" w="med" len="med"/>
            </a:ln>
          </p:spPr>
        </p:cxnSp>
        <p:sp>
          <p:nvSpPr>
            <p:cNvPr id="1149" name="Google Shape;1149;p29"/>
            <p:cNvSpPr txBox="1"/>
            <p:nvPr/>
          </p:nvSpPr>
          <p:spPr>
            <a:xfrm>
              <a:off x="1097" y="2253"/>
              <a:ext cx="289" cy="193"/>
            </a:xfrm>
            <a:prstGeom prst="rect">
              <a:avLst/>
            </a:prstGeom>
            <a:noFill/>
            <a:ln>
              <a:noFill/>
            </a:ln>
          </p:spPr>
          <p:txBody>
            <a:bodyPr spcFirstLastPara="1" wrap="square" lIns="91425" tIns="45700" rIns="91425" bIns="45700" anchor="t" anchorCtr="0">
              <a:spAutoFit/>
            </a:bodyPr>
            <a:lstStyle/>
            <a:p>
              <a:r>
                <a:rPr lang="en-US" sz="1600">
                  <a:solidFill>
                    <a:srgbClr val="000099"/>
                  </a:solidFill>
                  <a:latin typeface="Arial"/>
                  <a:ea typeface="Arial"/>
                  <a:cs typeface="Arial"/>
                  <a:sym typeface="Arial"/>
                </a:rPr>
                <a:t>pkt</a:t>
              </a:r>
              <a:endParaRPr/>
            </a:p>
          </p:txBody>
        </p:sp>
      </p:grpSp>
      <p:sp>
        <p:nvSpPr>
          <p:cNvPr id="1150" name="Google Shape;1150;p29"/>
          <p:cNvSpPr txBox="1"/>
          <p:nvPr/>
        </p:nvSpPr>
        <p:spPr>
          <a:xfrm>
            <a:off x="7311972" y="4602247"/>
            <a:ext cx="2095895" cy="369332"/>
          </a:xfrm>
          <a:prstGeom prst="rect">
            <a:avLst/>
          </a:prstGeom>
          <a:noFill/>
          <a:ln>
            <a:noFill/>
          </a:ln>
        </p:spPr>
        <p:txBody>
          <a:bodyPr spcFirstLastPara="1" wrap="square" lIns="91425" tIns="45700" rIns="91425" bIns="45700" anchor="t" anchorCtr="0">
            <a:spAutoFit/>
          </a:bodyPr>
          <a:lstStyle/>
          <a:p>
            <a:r>
              <a:rPr lang="en-US">
                <a:solidFill>
                  <a:schemeClr val="dk1"/>
                </a:solidFill>
                <a:latin typeface="Tahoma"/>
                <a:ea typeface="Tahoma"/>
                <a:cs typeface="Tahoma"/>
                <a:sym typeface="Tahoma"/>
              </a:rPr>
              <a:t>(b) Error detected!</a:t>
            </a:r>
            <a:endParaRPr/>
          </a:p>
        </p:txBody>
      </p:sp>
      <p:sp>
        <p:nvSpPr>
          <p:cNvPr id="1151" name="Google Shape;1151;p29"/>
          <p:cNvSpPr txBox="1"/>
          <p:nvPr/>
        </p:nvSpPr>
        <p:spPr>
          <a:xfrm>
            <a:off x="4371436" y="5540782"/>
            <a:ext cx="3149773" cy="369332"/>
          </a:xfrm>
          <a:prstGeom prst="rect">
            <a:avLst/>
          </a:prstGeom>
          <a:noFill/>
          <a:ln>
            <a:noFill/>
          </a:ln>
        </p:spPr>
        <p:txBody>
          <a:bodyPr spcFirstLastPara="1" wrap="square" lIns="91425" tIns="45700" rIns="91425" bIns="45700" anchor="t" anchorCtr="0">
            <a:spAutoFit/>
          </a:bodyPr>
          <a:lstStyle/>
          <a:p>
            <a:r>
              <a:rPr lang="en-US">
                <a:solidFill>
                  <a:schemeClr val="dk1"/>
                </a:solidFill>
                <a:latin typeface="Tahoma"/>
                <a:ea typeface="Tahoma"/>
                <a:cs typeface="Tahoma"/>
                <a:sym typeface="Tahoma"/>
              </a:rPr>
              <a:t>Pkt = packet, cs = checksum</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2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5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2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2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2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2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12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13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2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12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13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13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13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14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14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146"/>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1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100625" cy="894622"/>
          </a:xfrm>
        </p:spPr>
        <p:txBody>
          <a:bodyPr>
            <a:normAutofit fontScale="90000"/>
          </a:bodyPr>
          <a:lstStyle/>
          <a:p>
            <a:r>
              <a:rPr lang="en-US" altLang="en-US" dirty="0">
                <a:cs typeface="Calibri" panose="020F0502020204030204" pitchFamily="34" charset="0"/>
              </a:rPr>
              <a:t>Transport vs. network layer services and protocols</a:t>
            </a:r>
            <a:endParaRPr lang="en-US" dirty="0"/>
          </a:p>
        </p:txBody>
      </p:sp>
      <p:grpSp>
        <p:nvGrpSpPr>
          <p:cNvPr id="4" name="Group 3">
            <a:extLst>
              <a:ext uri="{FF2B5EF4-FFF2-40B4-BE49-F238E27FC236}">
                <a16:creationId xmlns:a16="http://schemas.microsoft.com/office/drawing/2014/main" id="{31CEA1E0-276F-284D-BD4E-42C8F1EBF3F6}"/>
              </a:ext>
            </a:extLst>
          </p:cNvPr>
          <p:cNvGrpSpPr/>
          <p:nvPr/>
        </p:nvGrpSpPr>
        <p:grpSpPr>
          <a:xfrm>
            <a:off x="6278709" y="1094882"/>
            <a:ext cx="5468536" cy="5077175"/>
            <a:chOff x="6430780" y="1365914"/>
            <a:chExt cx="5468536" cy="5077175"/>
          </a:xfrm>
        </p:grpSpPr>
        <p:sp>
          <p:nvSpPr>
            <p:cNvPr id="444" name="Rectangle 443">
              <a:extLst>
                <a:ext uri="{FF2B5EF4-FFF2-40B4-BE49-F238E27FC236}">
                  <a16:creationId xmlns:a16="http://schemas.microsoft.com/office/drawing/2014/main" id="{C47118FD-7A98-6943-B3A3-B578E5FB9F06}"/>
                </a:ext>
              </a:extLst>
            </p:cNvPr>
            <p:cNvSpPr/>
            <p:nvPr/>
          </p:nvSpPr>
          <p:spPr>
            <a:xfrm>
              <a:off x="6539916" y="1365914"/>
              <a:ext cx="5359400" cy="4954628"/>
            </a:xfrm>
            <a:prstGeom prst="rect">
              <a:avLst/>
            </a:prstGeom>
            <a:solidFill>
              <a:schemeClr val="bg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8" name="Rectangle 7">
              <a:extLst>
                <a:ext uri="{FF2B5EF4-FFF2-40B4-BE49-F238E27FC236}">
                  <a16:creationId xmlns:a16="http://schemas.microsoft.com/office/drawing/2014/main" id="{9123CC0F-084C-694A-973E-DDF8B74DBB3C}"/>
                </a:ext>
              </a:extLst>
            </p:cNvPr>
            <p:cNvSpPr>
              <a:spLocks noChangeArrowheads="1"/>
            </p:cNvSpPr>
            <p:nvPr/>
          </p:nvSpPr>
          <p:spPr bwMode="auto">
            <a:xfrm>
              <a:off x="6430780" y="1910777"/>
              <a:ext cx="5230917" cy="4409765"/>
            </a:xfrm>
            <a:prstGeom prst="rect">
              <a:avLst/>
            </a:prstGeom>
            <a:noFill/>
            <a:ln w="19050">
              <a:solidFill>
                <a:srgbClr val="CC0000"/>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ＭＳ Ｐゴシック" charset="0"/>
                <a:cs typeface="+mn-cs"/>
              </a:endParaRPr>
            </a:p>
          </p:txBody>
        </p:sp>
        <p:sp>
          <p:nvSpPr>
            <p:cNvPr id="526" name="Text Box 11">
              <a:extLst>
                <a:ext uri="{FF2B5EF4-FFF2-40B4-BE49-F238E27FC236}">
                  <a16:creationId xmlns:a16="http://schemas.microsoft.com/office/drawing/2014/main" id="{8933385F-1349-114E-8950-59CB886F3A0E}"/>
                </a:ext>
              </a:extLst>
            </p:cNvPr>
            <p:cNvSpPr txBox="1">
              <a:spLocks noChangeArrowheads="1"/>
            </p:cNvSpPr>
            <p:nvPr/>
          </p:nvSpPr>
          <p:spPr bwMode="auto">
            <a:xfrm>
              <a:off x="7104167" y="1686939"/>
              <a:ext cx="3025187" cy="445635"/>
            </a:xfrm>
            <a:prstGeom prst="rect">
              <a:avLst/>
            </a:prstGeom>
            <a:solidFill>
              <a:schemeClr val="bg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80000"/>
                </a:lnSpc>
                <a:spcBef>
                  <a:spcPct val="45000"/>
                </a:spcBef>
                <a:spcAft>
                  <a:spcPts val="0"/>
                </a:spcAft>
                <a:buClr>
                  <a:srgbClr val="000099"/>
                </a:buClr>
                <a:buSzPct val="65000"/>
                <a:buFont typeface="Wingdings" charset="0"/>
                <a:buNone/>
                <a:tabLst/>
                <a:defRPr/>
              </a:pPr>
              <a:r>
                <a:rPr kumimoji="0" lang="en-US" sz="2800" b="0" i="1" u="none" strike="noStrike" kern="1200" cap="none" spc="0" normalizeH="0" baseline="0" noProof="0" dirty="0">
                  <a:ln>
                    <a:noFill/>
                  </a:ln>
                  <a:solidFill>
                    <a:srgbClr val="000099"/>
                  </a:solidFill>
                  <a:effectLst/>
                  <a:uLnTx/>
                  <a:uFillTx/>
                  <a:latin typeface="Calibri" panose="020F0502020204030204"/>
                  <a:ea typeface="ＭＳ Ｐゴシック" charset="0"/>
                  <a:cs typeface="+mn-cs"/>
                </a:rPr>
                <a:t>household analogy:</a:t>
              </a:r>
              <a:endParaRPr kumimoji="0" lang="en-US" sz="2800" b="0" i="1" u="none" strike="noStrike" kern="1200" cap="none" spc="0" normalizeH="0" baseline="0" noProof="0" dirty="0">
                <a:ln>
                  <a:noFill/>
                </a:ln>
                <a:solidFill>
                  <a:prstClr val="black"/>
                </a:solidFill>
                <a:effectLst/>
                <a:uLnTx/>
                <a:uFillTx/>
                <a:latin typeface="Calibri" panose="020F0502020204030204"/>
                <a:ea typeface="ＭＳ Ｐゴシック" charset="0"/>
                <a:cs typeface="+mn-cs"/>
              </a:endParaRPr>
            </a:p>
          </p:txBody>
        </p:sp>
        <p:sp>
          <p:nvSpPr>
            <p:cNvPr id="527" name="Rectangle 4">
              <a:extLst>
                <a:ext uri="{FF2B5EF4-FFF2-40B4-BE49-F238E27FC236}">
                  <a16:creationId xmlns:a16="http://schemas.microsoft.com/office/drawing/2014/main" id="{D8394745-F660-7141-9DD3-60B497C3EBAB}"/>
                </a:ext>
              </a:extLst>
            </p:cNvPr>
            <p:cNvSpPr txBox="1">
              <a:spLocks noChangeArrowheads="1"/>
            </p:cNvSpPr>
            <p:nvPr/>
          </p:nvSpPr>
          <p:spPr>
            <a:xfrm>
              <a:off x="6539915" y="2193352"/>
              <a:ext cx="4916773" cy="4249737"/>
            </a:xfrm>
            <a:prstGeom prst="rect">
              <a:avLst/>
            </a:prstGeom>
            <a:extLst>
              <a:ext uri="{91240B29-F687-4f45-9708-019B960494DF}">
                <a14:hiddenLine xmlns:a14="http://schemas.microsoft.com/office/drawing/2010/main" xmlns="" w="19050" cmpd="sng">
                  <a:solidFill>
                    <a:srgbClr val="FF0000"/>
                  </a:solidFill>
                  <a:miter lim="800000"/>
                  <a:headEnd/>
                  <a:tailEnd/>
                </a14:hiddenLine>
              </a:ext>
            </a:extLst>
          </p:spPr>
          <p:txBody>
            <a:bodyPr vert="horz" lIns="91440" tIns="45720" rIns="91440" bIns="45720" rtlCol="0">
              <a:normAutofit fontScale="92500" lnSpcReduction="20000"/>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100000"/>
                </a:lnSpc>
                <a:spcBef>
                  <a:spcPts val="1000"/>
                </a:spcBef>
                <a:spcAft>
                  <a:spcPts val="0"/>
                </a:spcAft>
                <a:buClr>
                  <a:srgbClr val="0000A3"/>
                </a:buClr>
                <a:buSzTx/>
                <a:buFont typeface="Wingdings" pitchFamily="2" charset="2"/>
                <a:buNone/>
                <a:tabLst/>
                <a:defRPr/>
              </a:pPr>
              <a:r>
                <a:rPr kumimoji="0" lang="en-US" altLang="en-US" sz="3000" b="0" i="1"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12 kids in Ann’</a:t>
              </a:r>
              <a:r>
                <a:rPr kumimoji="0" lang="en-US" altLang="ja-JP" sz="3000" b="0" i="1"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s house sending letters to 12 kids in Bill’s house:</a:t>
              </a:r>
              <a:endParaRPr kumimoji="0" lang="en-US" altLang="ja-JP" sz="30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a:p>
              <a:pPr marL="352425" marR="0" lvl="0" indent="-222250" algn="l" defTabSz="914400" rtl="0" eaLnBrk="1" fontAlgn="auto" latinLnBrk="0" hangingPunct="1">
                <a:lnSpc>
                  <a:spcPct val="100000"/>
                </a:lnSpc>
                <a:spcBef>
                  <a:spcPts val="4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hosts = houses</a:t>
              </a:r>
            </a:p>
            <a:p>
              <a:pPr marL="352425" marR="0" lvl="0" indent="-222250" algn="l" defTabSz="914400" rtl="0" eaLnBrk="1" fontAlgn="auto" latinLnBrk="0" hangingPunct="1">
                <a:lnSpc>
                  <a:spcPct val="100000"/>
                </a:lnSpc>
                <a:spcBef>
                  <a:spcPts val="4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processes = kids</a:t>
              </a:r>
            </a:p>
            <a:p>
              <a:pPr marL="352425" marR="0" lvl="0" indent="-222250" algn="l" defTabSz="914400" rtl="0" eaLnBrk="1" fontAlgn="auto" latinLnBrk="0" hangingPunct="1">
                <a:lnSpc>
                  <a:spcPct val="100000"/>
                </a:lnSpc>
                <a:spcBef>
                  <a:spcPts val="4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app messages = letters in envelopes</a:t>
              </a:r>
            </a:p>
            <a:p>
              <a:pPr marL="352425" marR="0" lvl="0" indent="-222250" algn="l" defTabSz="914400" rtl="0" eaLnBrk="1" fontAlgn="auto" latinLnBrk="0" hangingPunct="1">
                <a:lnSpc>
                  <a:spcPct val="100000"/>
                </a:lnSpc>
                <a:spcBef>
                  <a:spcPts val="4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transport protocol = Ann and Bill who </a:t>
              </a:r>
              <a:r>
                <a:rPr kumimoji="0" lang="en-US" altLang="en-US" sz="2800" b="0" i="0" u="none" strike="noStrike" kern="1200" cap="none" spc="0" normalizeH="0" baseline="0" noProof="0" dirty="0" err="1">
                  <a:ln>
                    <a:noFill/>
                  </a:ln>
                  <a:solidFill>
                    <a:prstClr val="black"/>
                  </a:solidFill>
                  <a:effectLst/>
                  <a:uLnTx/>
                  <a:uFillTx/>
                  <a:latin typeface="Calibri" panose="020F0502020204030204"/>
                  <a:ea typeface="ＭＳ Ｐゴシック" panose="020B0600070205080204" pitchFamily="34" charset="-128"/>
                  <a:cs typeface="+mn-cs"/>
                </a:rPr>
                <a:t>demux</a:t>
              </a: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to in-house siblings</a:t>
              </a:r>
            </a:p>
            <a:p>
              <a:pPr marL="352425" marR="0" lvl="0" indent="-222250" algn="l" defTabSz="914400" rtl="0" eaLnBrk="1" fontAlgn="auto" latinLnBrk="0" hangingPunct="1">
                <a:lnSpc>
                  <a:spcPct val="100000"/>
                </a:lnSpc>
                <a:spcBef>
                  <a:spcPts val="4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network-layer protocol = postal service</a:t>
              </a:r>
            </a:p>
            <a:p>
              <a:pPr marL="352425" marR="0" lvl="0" indent="-222250" algn="l" defTabSz="914400" rtl="0" eaLnBrk="1" fontAlgn="auto" latinLnBrk="0" hangingPunct="1">
                <a:lnSpc>
                  <a:spcPct val="70000"/>
                </a:lnSpc>
                <a:spcBef>
                  <a:spcPts val="1000"/>
                </a:spcBef>
                <a:spcAft>
                  <a:spcPts val="0"/>
                </a:spcAft>
                <a:buClr>
                  <a:srgbClr val="0000A3"/>
                </a:buClr>
                <a:buSzTx/>
                <a:buFont typeface="Wingdings" pitchFamily="2" charset="2"/>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p:txBody>
        </p:sp>
      </p:grpSp>
      <p:pic>
        <p:nvPicPr>
          <p:cNvPr id="5" name="Picture 4">
            <a:extLst>
              <a:ext uri="{FF2B5EF4-FFF2-40B4-BE49-F238E27FC236}">
                <a16:creationId xmlns:a16="http://schemas.microsoft.com/office/drawing/2014/main" id="{6CFAA90E-01F6-9442-8C29-5980D20B9F2E}"/>
              </a:ext>
            </a:extLst>
          </p:cNvPr>
          <p:cNvPicPr>
            <a:picLocks noChangeAspect="1"/>
          </p:cNvPicPr>
          <p:nvPr/>
        </p:nvPicPr>
        <p:blipFill>
          <a:blip r:embed="rId3"/>
          <a:stretch>
            <a:fillRect/>
          </a:stretch>
        </p:blipFill>
        <p:spPr>
          <a:xfrm>
            <a:off x="1423754" y="1415907"/>
            <a:ext cx="3622416" cy="5035158"/>
          </a:xfrm>
          <a:prstGeom prst="rect">
            <a:avLst/>
          </a:prstGeom>
        </p:spPr>
      </p:pic>
      <p:sp>
        <p:nvSpPr>
          <p:cNvPr id="6" name="Rectangle 5">
            <a:extLst>
              <a:ext uri="{FF2B5EF4-FFF2-40B4-BE49-F238E27FC236}">
                <a16:creationId xmlns:a16="http://schemas.microsoft.com/office/drawing/2014/main" id="{0C49E7E9-FAA1-6B4E-871E-EA23858B60C6}"/>
              </a:ext>
            </a:extLst>
          </p:cNvPr>
          <p:cNvSpPr/>
          <p:nvPr/>
        </p:nvSpPr>
        <p:spPr>
          <a:xfrm>
            <a:off x="6387844" y="4452079"/>
            <a:ext cx="5121782" cy="13641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0" name="Slide Number Placeholder 2">
            <a:extLst>
              <a:ext uri="{FF2B5EF4-FFF2-40B4-BE49-F238E27FC236}">
                <a16:creationId xmlns:a16="http://schemas.microsoft.com/office/drawing/2014/main" id="{3D98765B-6EC7-864F-8A48-2FBCD8212BDE}"/>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5</a:t>
            </a:fld>
            <a:endParaRPr lang="en-US" dirty="0"/>
          </a:p>
        </p:txBody>
      </p:sp>
    </p:spTree>
    <p:extLst>
      <p:ext uri="{BB962C8B-B14F-4D97-AF65-F5344CB8AC3E}">
        <p14:creationId xmlns:p14="http://schemas.microsoft.com/office/powerpoint/2010/main" val="192764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155"/>
        <p:cNvGrpSpPr/>
        <p:nvPr/>
      </p:nvGrpSpPr>
      <p:grpSpPr>
        <a:xfrm>
          <a:off x="0" y="0"/>
          <a:ext cx="0" cy="0"/>
          <a:chOff x="0" y="0"/>
          <a:chExt cx="0" cy="0"/>
        </a:xfrm>
      </p:grpSpPr>
      <p:sp>
        <p:nvSpPr>
          <p:cNvPr id="1156" name="Google Shape;1156;p30"/>
          <p:cNvSpPr txBox="1">
            <a:spLocks noGrp="1"/>
          </p:cNvSpPr>
          <p:nvPr>
            <p:ph type="title"/>
          </p:nvPr>
        </p:nvSpPr>
        <p:spPr>
          <a:xfrm>
            <a:off x="1968500" y="185739"/>
            <a:ext cx="7772400" cy="1019175"/>
          </a:xfrm>
          <a:prstGeom prst="rect">
            <a:avLst/>
          </a:prstGeom>
          <a:noFill/>
          <a:ln>
            <a:noFill/>
          </a:ln>
        </p:spPr>
        <p:txBody>
          <a:bodyPr spcFirstLastPara="1" vert="horz" wrap="square" lIns="91425" tIns="45700" rIns="91425" bIns="45700" rtlCol="0" anchor="ctr" anchorCtr="0">
            <a:noAutofit/>
          </a:bodyPr>
          <a:lstStyle/>
          <a:p>
            <a:pPr algn="ctr">
              <a:spcBef>
                <a:spcPts val="0"/>
              </a:spcBef>
            </a:pPr>
            <a:r>
              <a:rPr lang="en-US"/>
              <a:t>rdt2.0 has a fatal flaw!</a:t>
            </a:r>
            <a:endParaRPr/>
          </a:p>
        </p:txBody>
      </p:sp>
      <p:sp>
        <p:nvSpPr>
          <p:cNvPr id="1157" name="Google Shape;1157;p30"/>
          <p:cNvSpPr txBox="1">
            <a:spLocks noGrp="1"/>
          </p:cNvSpPr>
          <p:nvPr>
            <p:ph type="body" idx="1"/>
          </p:nvPr>
        </p:nvSpPr>
        <p:spPr>
          <a:xfrm>
            <a:off x="2035174" y="1589088"/>
            <a:ext cx="8118476" cy="4648200"/>
          </a:xfrm>
          <a:prstGeom prst="rect">
            <a:avLst/>
          </a:prstGeom>
          <a:noFill/>
          <a:ln>
            <a:noFill/>
          </a:ln>
        </p:spPr>
        <p:txBody>
          <a:bodyPr spcFirstLastPara="1" vert="horz" wrap="square" lIns="91425" tIns="45700" rIns="91425" bIns="45700" rtlCol="0" anchor="t" anchorCtr="0">
            <a:noAutofit/>
          </a:bodyPr>
          <a:lstStyle/>
          <a:p>
            <a:pPr marL="342900" indent="-342900">
              <a:lnSpc>
                <a:spcPct val="80000"/>
              </a:lnSpc>
              <a:spcBef>
                <a:spcPts val="0"/>
              </a:spcBef>
              <a:buClr>
                <a:srgbClr val="CC0000"/>
              </a:buClr>
              <a:buSzPts val="2800"/>
              <a:buNone/>
            </a:pPr>
            <a:r>
              <a:rPr lang="en-US">
                <a:solidFill>
                  <a:srgbClr val="CC0000"/>
                </a:solidFill>
              </a:rPr>
              <a:t>Problem: Bit errors in transmitting ACK/NAK </a:t>
            </a:r>
            <a:endParaRPr/>
          </a:p>
          <a:p>
            <a:pPr marL="0" indent="0">
              <a:lnSpc>
                <a:spcPct val="80000"/>
              </a:lnSpc>
              <a:spcBef>
                <a:spcPts val="320"/>
              </a:spcBef>
              <a:buClr>
                <a:schemeClr val="dk1"/>
              </a:buClr>
              <a:buSzPts val="1600"/>
              <a:buNone/>
            </a:pPr>
            <a:endParaRPr sz="1600">
              <a:solidFill>
                <a:srgbClr val="FF0000"/>
              </a:solidFill>
            </a:endParaRPr>
          </a:p>
          <a:p>
            <a:pPr marL="342900" indent="-342900">
              <a:lnSpc>
                <a:spcPct val="80000"/>
              </a:lnSpc>
              <a:spcBef>
                <a:spcPts val="480"/>
              </a:spcBef>
              <a:buClr>
                <a:schemeClr val="dk1"/>
              </a:buClr>
              <a:buSzPts val="2400"/>
              <a:buFont typeface="Times New Roman"/>
              <a:buChar char="•"/>
            </a:pPr>
            <a:r>
              <a:rPr lang="en-US" sz="2400"/>
              <a:t>data received with error, NAK corrupted</a:t>
            </a:r>
            <a:endParaRPr/>
          </a:p>
          <a:p>
            <a:pPr marL="742950" lvl="1" indent="-285750">
              <a:lnSpc>
                <a:spcPct val="80000"/>
              </a:lnSpc>
              <a:spcBef>
                <a:spcPts val="400"/>
              </a:spcBef>
              <a:buClr>
                <a:schemeClr val="dk1"/>
              </a:buClr>
              <a:buSzPts val="2000"/>
              <a:buFont typeface="Times New Roman"/>
              <a:buChar char="–"/>
            </a:pPr>
            <a:r>
              <a:rPr lang="en-US" sz="2000"/>
              <a:t>Receiver cannot recognize NAK</a:t>
            </a:r>
            <a:endParaRPr/>
          </a:p>
          <a:p>
            <a:pPr marL="742950" lvl="1" indent="-285750">
              <a:lnSpc>
                <a:spcPct val="80000"/>
              </a:lnSpc>
              <a:spcBef>
                <a:spcPts val="400"/>
              </a:spcBef>
              <a:buClr>
                <a:schemeClr val="dk1"/>
              </a:buClr>
              <a:buSzPts val="2000"/>
              <a:buFont typeface="Times New Roman"/>
              <a:buChar char="–"/>
            </a:pPr>
            <a:r>
              <a:rPr lang="en-US" sz="2000"/>
              <a:t>Worst Case: </a:t>
            </a:r>
            <a:endParaRPr/>
          </a:p>
          <a:p>
            <a:pPr lvl="2">
              <a:lnSpc>
                <a:spcPct val="80000"/>
              </a:lnSpc>
              <a:spcBef>
                <a:spcPts val="320"/>
              </a:spcBef>
              <a:buClr>
                <a:schemeClr val="dk1"/>
              </a:buClr>
              <a:buSzPts val="1600"/>
              <a:buFont typeface="Times New Roman"/>
              <a:buChar char="•"/>
            </a:pPr>
            <a:r>
              <a:rPr lang="en-US" sz="1600"/>
              <a:t>sender receives wrong ACK, will send next packet</a:t>
            </a:r>
            <a:endParaRPr/>
          </a:p>
          <a:p>
            <a:pPr lvl="2">
              <a:lnSpc>
                <a:spcPct val="80000"/>
              </a:lnSpc>
              <a:spcBef>
                <a:spcPts val="320"/>
              </a:spcBef>
              <a:buClr>
                <a:schemeClr val="dk1"/>
              </a:buClr>
              <a:buSzPts val="1600"/>
              <a:buFont typeface="Times New Roman"/>
              <a:buChar char="•"/>
            </a:pPr>
            <a:r>
              <a:rPr lang="en-US" sz="1600"/>
              <a:t>Receiver waiting for retransmission</a:t>
            </a:r>
            <a:endParaRPr/>
          </a:p>
          <a:p>
            <a:pPr lvl="2" indent="-127000">
              <a:lnSpc>
                <a:spcPct val="80000"/>
              </a:lnSpc>
              <a:spcBef>
                <a:spcPts val="320"/>
              </a:spcBef>
              <a:buClr>
                <a:schemeClr val="dk1"/>
              </a:buClr>
              <a:buSzPts val="1600"/>
              <a:buNone/>
            </a:pPr>
            <a:endParaRPr sz="1600"/>
          </a:p>
          <a:p>
            <a:pPr marL="742950" lvl="1" indent="-158750">
              <a:lnSpc>
                <a:spcPct val="80000"/>
              </a:lnSpc>
              <a:spcBef>
                <a:spcPts val="400"/>
              </a:spcBef>
              <a:buClr>
                <a:schemeClr val="dk1"/>
              </a:buClr>
              <a:buSzPts val="2000"/>
              <a:buNone/>
            </a:pPr>
            <a:endParaRPr sz="2000"/>
          </a:p>
          <a:p>
            <a:pPr marL="0" indent="0">
              <a:lnSpc>
                <a:spcPct val="80000"/>
              </a:lnSpc>
              <a:spcBef>
                <a:spcPts val="480"/>
              </a:spcBef>
              <a:buClr>
                <a:schemeClr val="dk1"/>
              </a:buClr>
              <a:buSzPts val="2400"/>
              <a:buNone/>
            </a:pPr>
            <a:endParaRPr sz="2400"/>
          </a:p>
          <a:p>
            <a:pPr marL="342900" indent="-342900">
              <a:lnSpc>
                <a:spcPct val="80000"/>
              </a:lnSpc>
              <a:spcBef>
                <a:spcPts val="1440"/>
              </a:spcBef>
              <a:buClr>
                <a:schemeClr val="dk1"/>
              </a:buClr>
              <a:buSzPts val="2400"/>
              <a:buNone/>
            </a:pPr>
            <a:endParaRPr sz="2400"/>
          </a:p>
          <a:p>
            <a:pPr marL="342900" indent="-342900">
              <a:lnSpc>
                <a:spcPct val="70000"/>
              </a:lnSpc>
              <a:spcBef>
                <a:spcPts val="560"/>
              </a:spcBef>
              <a:buClr>
                <a:schemeClr val="dk1"/>
              </a:buClr>
              <a:buSzPts val="2800"/>
              <a:buNone/>
            </a:pPr>
            <a:endParaRPr/>
          </a:p>
          <a:p>
            <a:pPr marL="342900" indent="-342900">
              <a:lnSpc>
                <a:spcPct val="70000"/>
              </a:lnSpc>
              <a:spcBef>
                <a:spcPts val="560"/>
              </a:spcBef>
              <a:buClr>
                <a:schemeClr val="dk1"/>
              </a:buClr>
              <a:buSzPts val="2800"/>
              <a:buNone/>
            </a:pPr>
            <a:endParaRPr/>
          </a:p>
        </p:txBody>
      </p:sp>
      <p:sp>
        <p:nvSpPr>
          <p:cNvPr id="1158" name="Google Shape;1158;p30"/>
          <p:cNvSpPr txBox="1"/>
          <p:nvPr/>
        </p:nvSpPr>
        <p:spPr>
          <a:xfrm>
            <a:off x="1730376" y="6311988"/>
            <a:ext cx="8423275" cy="461665"/>
          </a:xfrm>
          <a:prstGeom prst="rect">
            <a:avLst/>
          </a:prstGeom>
          <a:noFill/>
          <a:ln>
            <a:noFill/>
          </a:ln>
        </p:spPr>
        <p:txBody>
          <a:bodyPr spcFirstLastPara="1" wrap="square" lIns="91425" tIns="45700" rIns="91425" bIns="45700" anchor="t" anchorCtr="0">
            <a:spAutoFit/>
          </a:bodyPr>
          <a:lstStyle/>
          <a:p>
            <a:r>
              <a:rPr lang="en-US" sz="2400">
                <a:solidFill>
                  <a:srgbClr val="FF0000"/>
                </a:solidFill>
                <a:latin typeface="Times New Roman"/>
                <a:ea typeface="Times New Roman"/>
                <a:cs typeface="Times New Roman"/>
                <a:sym typeface="Times New Roman"/>
              </a:rPr>
              <a:t>Solution: </a:t>
            </a:r>
            <a:r>
              <a:rPr lang="en-US" sz="2400">
                <a:solidFill>
                  <a:schemeClr val="dk1"/>
                </a:solidFill>
                <a:latin typeface="Times New Roman"/>
                <a:ea typeface="Times New Roman"/>
                <a:cs typeface="Times New Roman"/>
                <a:sym typeface="Times New Roman"/>
              </a:rPr>
              <a:t>Add checksum to ACK/NAKs to detect corruption</a:t>
            </a:r>
            <a:endParaRPr sz="2400">
              <a:solidFill>
                <a:schemeClr val="dk1"/>
              </a:solidFill>
              <a:latin typeface="Times New Roman"/>
              <a:ea typeface="Times New Roman"/>
              <a:cs typeface="Times New Roman"/>
              <a:sym typeface="Times New Roman"/>
            </a:endParaRPr>
          </a:p>
        </p:txBody>
      </p:sp>
      <p:sp>
        <p:nvSpPr>
          <p:cNvPr id="1159" name="Google Shape;1159;p30"/>
          <p:cNvSpPr txBox="1"/>
          <p:nvPr/>
        </p:nvSpPr>
        <p:spPr>
          <a:xfrm>
            <a:off x="3783950" y="3832650"/>
            <a:ext cx="1434900" cy="400200"/>
          </a:xfrm>
          <a:prstGeom prst="rect">
            <a:avLst/>
          </a:prstGeom>
          <a:noFill/>
          <a:ln>
            <a:noFill/>
          </a:ln>
        </p:spPr>
        <p:txBody>
          <a:bodyPr spcFirstLastPara="1" wrap="square" lIns="91425" tIns="45700" rIns="91425" bIns="45700" anchor="t" anchorCtr="0">
            <a:spAutoFit/>
          </a:bodyPr>
          <a:lstStyle/>
          <a:p>
            <a:r>
              <a:rPr lang="en-US" sz="2000" i="1" u="sng">
                <a:solidFill>
                  <a:srgbClr val="000099"/>
                </a:solidFill>
                <a:latin typeface="Tahoma"/>
                <a:ea typeface="Tahoma"/>
                <a:cs typeface="Tahoma"/>
                <a:sym typeface="Tahoma"/>
              </a:rPr>
              <a:t>sender</a:t>
            </a:r>
            <a:endParaRPr/>
          </a:p>
        </p:txBody>
      </p:sp>
      <p:sp>
        <p:nvSpPr>
          <p:cNvPr id="1160" name="Google Shape;1160;p30"/>
          <p:cNvSpPr txBox="1"/>
          <p:nvPr/>
        </p:nvSpPr>
        <p:spPr>
          <a:xfrm>
            <a:off x="6223938" y="3827890"/>
            <a:ext cx="1071563" cy="396875"/>
          </a:xfrm>
          <a:prstGeom prst="rect">
            <a:avLst/>
          </a:prstGeom>
          <a:noFill/>
          <a:ln>
            <a:noFill/>
          </a:ln>
        </p:spPr>
        <p:txBody>
          <a:bodyPr spcFirstLastPara="1" wrap="square" lIns="91425" tIns="45700" rIns="91425" bIns="45700" anchor="t" anchorCtr="0">
            <a:spAutoFit/>
          </a:bodyPr>
          <a:lstStyle/>
          <a:p>
            <a:r>
              <a:rPr lang="en-US" sz="2000" i="1" u="sng">
                <a:solidFill>
                  <a:srgbClr val="008000"/>
                </a:solidFill>
                <a:latin typeface="Tahoma"/>
                <a:ea typeface="Tahoma"/>
                <a:cs typeface="Tahoma"/>
                <a:sym typeface="Tahoma"/>
              </a:rPr>
              <a:t>receiver</a:t>
            </a:r>
            <a:endParaRPr/>
          </a:p>
        </p:txBody>
      </p:sp>
      <p:sp>
        <p:nvSpPr>
          <p:cNvPr id="1161" name="Google Shape;1161;p30"/>
          <p:cNvSpPr txBox="1"/>
          <p:nvPr/>
        </p:nvSpPr>
        <p:spPr>
          <a:xfrm>
            <a:off x="6230287" y="4766101"/>
            <a:ext cx="1165704" cy="369332"/>
          </a:xfrm>
          <a:prstGeom prst="rect">
            <a:avLst/>
          </a:prstGeom>
          <a:noFill/>
          <a:ln>
            <a:noFill/>
          </a:ln>
        </p:spPr>
        <p:txBody>
          <a:bodyPr spcFirstLastPara="1" wrap="square" lIns="91425" tIns="45700" rIns="91425" bIns="45700" anchor="t" anchorCtr="0">
            <a:spAutoFit/>
          </a:bodyPr>
          <a:lstStyle/>
          <a:p>
            <a:r>
              <a:rPr lang="en-US">
                <a:solidFill>
                  <a:schemeClr val="dk1"/>
                </a:solidFill>
                <a:latin typeface="Tahoma"/>
                <a:ea typeface="Tahoma"/>
                <a:cs typeface="Tahoma"/>
                <a:sym typeface="Tahoma"/>
              </a:rPr>
              <a:t>send NAK</a:t>
            </a:r>
            <a:endParaRPr/>
          </a:p>
        </p:txBody>
      </p:sp>
      <p:sp>
        <p:nvSpPr>
          <p:cNvPr id="1162" name="Google Shape;1162;p30"/>
          <p:cNvSpPr txBox="1"/>
          <p:nvPr/>
        </p:nvSpPr>
        <p:spPr>
          <a:xfrm>
            <a:off x="3545826" y="5021716"/>
            <a:ext cx="972189" cy="369332"/>
          </a:xfrm>
          <a:prstGeom prst="rect">
            <a:avLst/>
          </a:prstGeom>
          <a:noFill/>
          <a:ln>
            <a:noFill/>
          </a:ln>
        </p:spPr>
        <p:txBody>
          <a:bodyPr spcFirstLastPara="1" wrap="square" lIns="91425" tIns="45700" rIns="91425" bIns="45700" anchor="t" anchorCtr="0">
            <a:spAutoFit/>
          </a:bodyPr>
          <a:lstStyle/>
          <a:p>
            <a:r>
              <a:rPr lang="en-US">
                <a:solidFill>
                  <a:schemeClr val="dk1"/>
                </a:solidFill>
                <a:latin typeface="Tahoma"/>
                <a:ea typeface="Tahoma"/>
                <a:cs typeface="Tahoma"/>
                <a:sym typeface="Tahoma"/>
              </a:rPr>
              <a:t>rcv </a:t>
            </a:r>
            <a:r>
              <a:rPr lang="en-US">
                <a:solidFill>
                  <a:srgbClr val="FF0000"/>
                </a:solidFill>
                <a:latin typeface="Tahoma"/>
                <a:ea typeface="Tahoma"/>
                <a:cs typeface="Tahoma"/>
                <a:sym typeface="Tahoma"/>
              </a:rPr>
              <a:t>ACK</a:t>
            </a:r>
            <a:endParaRPr/>
          </a:p>
        </p:txBody>
      </p:sp>
      <p:sp>
        <p:nvSpPr>
          <p:cNvPr id="1163" name="Google Shape;1163;p30"/>
          <p:cNvSpPr txBox="1"/>
          <p:nvPr/>
        </p:nvSpPr>
        <p:spPr>
          <a:xfrm>
            <a:off x="3238779" y="5284357"/>
            <a:ext cx="1974067" cy="369332"/>
          </a:xfrm>
          <a:prstGeom prst="rect">
            <a:avLst/>
          </a:prstGeom>
          <a:noFill/>
          <a:ln>
            <a:noFill/>
          </a:ln>
        </p:spPr>
        <p:txBody>
          <a:bodyPr spcFirstLastPara="1" wrap="square" lIns="91425" tIns="45700" rIns="91425" bIns="45700" anchor="t" anchorCtr="0">
            <a:spAutoFit/>
          </a:bodyPr>
          <a:lstStyle/>
          <a:p>
            <a:r>
              <a:rPr lang="en-US">
                <a:solidFill>
                  <a:schemeClr val="dk1"/>
                </a:solidFill>
                <a:latin typeface="Tahoma"/>
                <a:ea typeface="Tahoma"/>
                <a:cs typeface="Tahoma"/>
                <a:sym typeface="Tahoma"/>
              </a:rPr>
              <a:t>Send </a:t>
            </a:r>
            <a:r>
              <a:rPr lang="en-US">
                <a:solidFill>
                  <a:srgbClr val="FF0000"/>
                </a:solidFill>
                <a:latin typeface="Tahoma"/>
                <a:ea typeface="Tahoma"/>
                <a:cs typeface="Tahoma"/>
                <a:sym typeface="Tahoma"/>
              </a:rPr>
              <a:t>next</a:t>
            </a:r>
            <a:r>
              <a:rPr lang="en-US">
                <a:solidFill>
                  <a:schemeClr val="dk1"/>
                </a:solidFill>
                <a:latin typeface="Tahoma"/>
                <a:ea typeface="Tahoma"/>
                <a:cs typeface="Tahoma"/>
                <a:sym typeface="Tahoma"/>
              </a:rPr>
              <a:t> pkt+cs</a:t>
            </a:r>
            <a:endParaRPr>
              <a:solidFill>
                <a:schemeClr val="dk1"/>
              </a:solidFill>
              <a:latin typeface="Tahoma"/>
              <a:ea typeface="Tahoma"/>
              <a:cs typeface="Tahoma"/>
              <a:sym typeface="Tahoma"/>
            </a:endParaRPr>
          </a:p>
        </p:txBody>
      </p:sp>
      <p:sp>
        <p:nvSpPr>
          <p:cNvPr id="1164" name="Google Shape;1164;p30"/>
          <p:cNvSpPr txBox="1"/>
          <p:nvPr/>
        </p:nvSpPr>
        <p:spPr>
          <a:xfrm>
            <a:off x="3545825" y="4196365"/>
            <a:ext cx="1435008" cy="369332"/>
          </a:xfrm>
          <a:prstGeom prst="rect">
            <a:avLst/>
          </a:prstGeom>
          <a:noFill/>
          <a:ln>
            <a:noFill/>
          </a:ln>
        </p:spPr>
        <p:txBody>
          <a:bodyPr spcFirstLastPara="1" wrap="square" lIns="91425" tIns="45700" rIns="91425" bIns="45700" anchor="t" anchorCtr="0">
            <a:spAutoFit/>
          </a:bodyPr>
          <a:lstStyle/>
          <a:p>
            <a:r>
              <a:rPr lang="en-US">
                <a:solidFill>
                  <a:schemeClr val="dk1"/>
                </a:solidFill>
                <a:latin typeface="Tahoma"/>
                <a:ea typeface="Tahoma"/>
                <a:cs typeface="Tahoma"/>
                <a:sym typeface="Tahoma"/>
              </a:rPr>
              <a:t>send pkt+cs</a:t>
            </a:r>
            <a:endParaRPr>
              <a:solidFill>
                <a:schemeClr val="dk1"/>
              </a:solidFill>
              <a:latin typeface="Tahoma"/>
              <a:ea typeface="Tahoma"/>
              <a:cs typeface="Tahoma"/>
              <a:sym typeface="Tahoma"/>
            </a:endParaRPr>
          </a:p>
        </p:txBody>
      </p:sp>
      <p:sp>
        <p:nvSpPr>
          <p:cNvPr id="1165" name="Google Shape;1165;p30"/>
          <p:cNvSpPr txBox="1"/>
          <p:nvPr/>
        </p:nvSpPr>
        <p:spPr>
          <a:xfrm>
            <a:off x="6222350" y="4554964"/>
            <a:ext cx="1519262" cy="369332"/>
          </a:xfrm>
          <a:prstGeom prst="rect">
            <a:avLst/>
          </a:prstGeom>
          <a:noFill/>
          <a:ln>
            <a:noFill/>
          </a:ln>
        </p:spPr>
        <p:txBody>
          <a:bodyPr spcFirstLastPara="1" wrap="square" lIns="91425" tIns="45700" rIns="91425" bIns="45700" anchor="t" anchorCtr="0">
            <a:spAutoFit/>
          </a:bodyPr>
          <a:lstStyle/>
          <a:p>
            <a:r>
              <a:rPr lang="en-US">
                <a:solidFill>
                  <a:schemeClr val="dk1"/>
                </a:solidFill>
                <a:latin typeface="Tahoma"/>
                <a:ea typeface="Tahoma"/>
                <a:cs typeface="Tahoma"/>
                <a:sym typeface="Tahoma"/>
              </a:rPr>
              <a:t>rcv pkt, </a:t>
            </a:r>
            <a:r>
              <a:rPr lang="en-US">
                <a:solidFill>
                  <a:srgbClr val="FF0000"/>
                </a:solidFill>
                <a:latin typeface="Tahoma"/>
                <a:ea typeface="Tahoma"/>
                <a:cs typeface="Tahoma"/>
                <a:sym typeface="Tahoma"/>
              </a:rPr>
              <a:t>error</a:t>
            </a:r>
            <a:endParaRPr/>
          </a:p>
        </p:txBody>
      </p:sp>
      <p:grpSp>
        <p:nvGrpSpPr>
          <p:cNvPr id="1166" name="Google Shape;1166;p30"/>
          <p:cNvGrpSpPr/>
          <p:nvPr/>
        </p:nvGrpSpPr>
        <p:grpSpPr>
          <a:xfrm>
            <a:off x="4761850" y="4342239"/>
            <a:ext cx="1471612" cy="512762"/>
            <a:chOff x="850" y="1159"/>
            <a:chExt cx="927" cy="323"/>
          </a:xfrm>
        </p:grpSpPr>
        <p:cxnSp>
          <p:nvCxnSpPr>
            <p:cNvPr id="1167" name="Google Shape;1167;p30"/>
            <p:cNvCxnSpPr/>
            <p:nvPr/>
          </p:nvCxnSpPr>
          <p:spPr>
            <a:xfrm>
              <a:off x="850" y="1257"/>
              <a:ext cx="927" cy="225"/>
            </a:xfrm>
            <a:prstGeom prst="straightConnector1">
              <a:avLst/>
            </a:prstGeom>
            <a:noFill/>
            <a:ln w="28575" cap="flat" cmpd="sng">
              <a:solidFill>
                <a:srgbClr val="000099"/>
              </a:solidFill>
              <a:prstDash val="solid"/>
              <a:round/>
              <a:headEnd type="none" w="med" len="med"/>
              <a:tailEnd type="triangle" w="med" len="med"/>
            </a:ln>
          </p:spPr>
        </p:cxnSp>
        <p:sp>
          <p:nvSpPr>
            <p:cNvPr id="1168" name="Google Shape;1168;p30"/>
            <p:cNvSpPr txBox="1"/>
            <p:nvPr/>
          </p:nvSpPr>
          <p:spPr>
            <a:xfrm>
              <a:off x="1100" y="1159"/>
              <a:ext cx="289" cy="213"/>
            </a:xfrm>
            <a:prstGeom prst="rect">
              <a:avLst/>
            </a:prstGeom>
            <a:noFill/>
            <a:ln>
              <a:noFill/>
            </a:ln>
          </p:spPr>
          <p:txBody>
            <a:bodyPr spcFirstLastPara="1" wrap="square" lIns="91425" tIns="45700" rIns="91425" bIns="45700" anchor="t" anchorCtr="0">
              <a:spAutoFit/>
            </a:bodyPr>
            <a:lstStyle/>
            <a:p>
              <a:r>
                <a:rPr lang="en-US" sz="1600">
                  <a:solidFill>
                    <a:srgbClr val="000099"/>
                  </a:solidFill>
                  <a:latin typeface="Arial"/>
                  <a:ea typeface="Arial"/>
                  <a:cs typeface="Arial"/>
                  <a:sym typeface="Arial"/>
                </a:rPr>
                <a:t>pkt</a:t>
              </a:r>
              <a:endParaRPr/>
            </a:p>
          </p:txBody>
        </p:sp>
      </p:grpSp>
      <p:grpSp>
        <p:nvGrpSpPr>
          <p:cNvPr id="1169" name="Google Shape;1169;p30"/>
          <p:cNvGrpSpPr/>
          <p:nvPr/>
        </p:nvGrpSpPr>
        <p:grpSpPr>
          <a:xfrm>
            <a:off x="4363388" y="4745466"/>
            <a:ext cx="1855791" cy="552451"/>
            <a:chOff x="599" y="1413"/>
            <a:chExt cx="1169" cy="348"/>
          </a:xfrm>
        </p:grpSpPr>
        <p:cxnSp>
          <p:nvCxnSpPr>
            <p:cNvPr id="1170" name="Google Shape;1170;p30"/>
            <p:cNvCxnSpPr/>
            <p:nvPr/>
          </p:nvCxnSpPr>
          <p:spPr>
            <a:xfrm flipH="1">
              <a:off x="841" y="1536"/>
              <a:ext cx="927" cy="225"/>
            </a:xfrm>
            <a:prstGeom prst="straightConnector1">
              <a:avLst/>
            </a:prstGeom>
            <a:noFill/>
            <a:ln w="28575" cap="flat" cmpd="sng">
              <a:solidFill>
                <a:srgbClr val="FF0000"/>
              </a:solidFill>
              <a:prstDash val="solid"/>
              <a:round/>
              <a:headEnd type="none" w="med" len="med"/>
              <a:tailEnd type="triangle" w="med" len="med"/>
            </a:ln>
          </p:spPr>
        </p:cxnSp>
        <p:sp>
          <p:nvSpPr>
            <p:cNvPr id="1171" name="Google Shape;1171;p30"/>
            <p:cNvSpPr txBox="1"/>
            <p:nvPr/>
          </p:nvSpPr>
          <p:spPr>
            <a:xfrm>
              <a:off x="599" y="1413"/>
              <a:ext cx="1087" cy="213"/>
            </a:xfrm>
            <a:prstGeom prst="rect">
              <a:avLst/>
            </a:prstGeom>
            <a:noFill/>
            <a:ln>
              <a:noFill/>
            </a:ln>
          </p:spPr>
          <p:txBody>
            <a:bodyPr spcFirstLastPara="1" wrap="square" lIns="91425" tIns="45700" rIns="91425" bIns="45700" anchor="t" anchorCtr="0">
              <a:spAutoFit/>
            </a:bodyPr>
            <a:lstStyle/>
            <a:p>
              <a:r>
                <a:rPr lang="en-US" sz="1600">
                  <a:solidFill>
                    <a:srgbClr val="FF0000"/>
                  </a:solidFill>
                  <a:latin typeface="Arial"/>
                  <a:ea typeface="Arial"/>
                  <a:cs typeface="Arial"/>
                  <a:sym typeface="Arial"/>
                </a:rPr>
                <a:t>NAK (corrupted!)</a:t>
              </a:r>
              <a:endParaRPr/>
            </a:p>
          </p:txBody>
        </p:sp>
      </p:grpSp>
      <p:sp>
        <p:nvSpPr>
          <p:cNvPr id="1172" name="Google Shape;1172;p30"/>
          <p:cNvSpPr txBox="1"/>
          <p:nvPr/>
        </p:nvSpPr>
        <p:spPr>
          <a:xfrm>
            <a:off x="6219176" y="5640299"/>
            <a:ext cx="3934475" cy="369332"/>
          </a:xfrm>
          <a:prstGeom prst="rect">
            <a:avLst/>
          </a:prstGeom>
          <a:noFill/>
          <a:ln>
            <a:noFill/>
          </a:ln>
        </p:spPr>
        <p:txBody>
          <a:bodyPr spcFirstLastPara="1" wrap="square" lIns="91425" tIns="45700" rIns="91425" bIns="45700" anchor="t" anchorCtr="0">
            <a:spAutoFit/>
          </a:bodyPr>
          <a:lstStyle/>
          <a:p>
            <a:r>
              <a:rPr lang="en-US">
                <a:solidFill>
                  <a:schemeClr val="dk1"/>
                </a:solidFill>
                <a:latin typeface="Tahoma"/>
                <a:ea typeface="Tahoma"/>
                <a:cs typeface="Tahoma"/>
                <a:sym typeface="Tahoma"/>
              </a:rPr>
              <a:t>rcv pkt (expecting </a:t>
            </a:r>
            <a:r>
              <a:rPr lang="en-US">
                <a:solidFill>
                  <a:srgbClr val="FF0000"/>
                </a:solidFill>
                <a:latin typeface="Tahoma"/>
                <a:ea typeface="Tahoma"/>
                <a:cs typeface="Tahoma"/>
                <a:sym typeface="Tahoma"/>
              </a:rPr>
              <a:t>retransmitted</a:t>
            </a:r>
            <a:r>
              <a:rPr lang="en-US">
                <a:solidFill>
                  <a:schemeClr val="dk1"/>
                </a:solidFill>
                <a:latin typeface="Tahoma"/>
                <a:ea typeface="Tahoma"/>
                <a:cs typeface="Tahoma"/>
                <a:sym typeface="Tahoma"/>
              </a:rPr>
              <a:t> pkt)</a:t>
            </a:r>
            <a:endParaRPr/>
          </a:p>
        </p:txBody>
      </p:sp>
      <p:grpSp>
        <p:nvGrpSpPr>
          <p:cNvPr id="1173" name="Google Shape;1173;p30"/>
          <p:cNvGrpSpPr/>
          <p:nvPr/>
        </p:nvGrpSpPr>
        <p:grpSpPr>
          <a:xfrm>
            <a:off x="4761850" y="5405350"/>
            <a:ext cx="1471612" cy="504825"/>
            <a:chOff x="855" y="1710"/>
            <a:chExt cx="927" cy="318"/>
          </a:xfrm>
        </p:grpSpPr>
        <p:cxnSp>
          <p:nvCxnSpPr>
            <p:cNvPr id="1174" name="Google Shape;1174;p30"/>
            <p:cNvCxnSpPr/>
            <p:nvPr/>
          </p:nvCxnSpPr>
          <p:spPr>
            <a:xfrm>
              <a:off x="855" y="1803"/>
              <a:ext cx="927" cy="225"/>
            </a:xfrm>
            <a:prstGeom prst="straightConnector1">
              <a:avLst/>
            </a:prstGeom>
            <a:noFill/>
            <a:ln w="28575" cap="flat" cmpd="sng">
              <a:solidFill>
                <a:srgbClr val="000099"/>
              </a:solidFill>
              <a:prstDash val="solid"/>
              <a:round/>
              <a:headEnd type="none" w="med" len="med"/>
              <a:tailEnd type="triangle" w="med" len="med"/>
            </a:ln>
          </p:spPr>
        </p:cxnSp>
        <p:sp>
          <p:nvSpPr>
            <p:cNvPr id="1175" name="Google Shape;1175;p30"/>
            <p:cNvSpPr txBox="1"/>
            <p:nvPr/>
          </p:nvSpPr>
          <p:spPr>
            <a:xfrm>
              <a:off x="1094" y="1710"/>
              <a:ext cx="289" cy="213"/>
            </a:xfrm>
            <a:prstGeom prst="rect">
              <a:avLst/>
            </a:prstGeom>
            <a:noFill/>
            <a:ln>
              <a:noFill/>
            </a:ln>
          </p:spPr>
          <p:txBody>
            <a:bodyPr spcFirstLastPara="1" wrap="square" lIns="91425" tIns="45700" rIns="91425" bIns="45700" anchor="t" anchorCtr="0">
              <a:spAutoFit/>
            </a:bodyPr>
            <a:lstStyle/>
            <a:p>
              <a:r>
                <a:rPr lang="en-US" sz="1600">
                  <a:solidFill>
                    <a:srgbClr val="000099"/>
                  </a:solidFill>
                  <a:latin typeface="Arial"/>
                  <a:ea typeface="Arial"/>
                  <a:cs typeface="Arial"/>
                  <a:sym typeface="Arial"/>
                </a:rPr>
                <a:t>pkt</a:t>
              </a: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66"/>
                                        </p:tgtEl>
                                        <p:attrNameLst>
                                          <p:attrName>style.visibility</p:attrName>
                                        </p:attrNameLst>
                                      </p:cBhvr>
                                      <p:to>
                                        <p:strVal val="visible"/>
                                      </p:to>
                                    </p:set>
                                    <p:animEffect transition="in" filter="fade">
                                      <p:cBhvr>
                                        <p:cTn id="7" dur="500"/>
                                        <p:tgtEl>
                                          <p:spTgt spid="116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165">
                                            <p:txEl>
                                              <p:pRg st="0" end="0"/>
                                            </p:txEl>
                                          </p:spTgt>
                                        </p:tgtEl>
                                        <p:attrNameLst>
                                          <p:attrName>style.visibility</p:attrName>
                                        </p:attrNameLst>
                                      </p:cBhvr>
                                      <p:to>
                                        <p:strVal val="visible"/>
                                      </p:to>
                                    </p:set>
                                    <p:animEffect transition="in" filter="fade">
                                      <p:cBhvr>
                                        <p:cTn id="11" dur="500"/>
                                        <p:tgtEl>
                                          <p:spTgt spid="1165">
                                            <p:txEl>
                                              <p:pRg st="0" end="0"/>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161"/>
                                        </p:tgtEl>
                                        <p:attrNameLst>
                                          <p:attrName>style.visibility</p:attrName>
                                        </p:attrNameLst>
                                      </p:cBhvr>
                                      <p:to>
                                        <p:strVal val="visible"/>
                                      </p:to>
                                    </p:set>
                                    <p:animEffect transition="in" filter="fade">
                                      <p:cBhvr>
                                        <p:cTn id="15" dur="500"/>
                                        <p:tgtEl>
                                          <p:spTgt spid="1161"/>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169"/>
                                        </p:tgtEl>
                                        <p:attrNameLst>
                                          <p:attrName>style.visibility</p:attrName>
                                        </p:attrNameLst>
                                      </p:cBhvr>
                                      <p:to>
                                        <p:strVal val="visible"/>
                                      </p:to>
                                    </p:set>
                                    <p:animEffect transition="in" filter="fade">
                                      <p:cBhvr>
                                        <p:cTn id="19" dur="500"/>
                                        <p:tgtEl>
                                          <p:spTgt spid="1169"/>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162"/>
                                        </p:tgtEl>
                                        <p:attrNameLst>
                                          <p:attrName>style.visibility</p:attrName>
                                        </p:attrNameLst>
                                      </p:cBhvr>
                                      <p:to>
                                        <p:strVal val="visible"/>
                                      </p:to>
                                    </p:set>
                                    <p:animEffect transition="in" filter="fade">
                                      <p:cBhvr>
                                        <p:cTn id="24" dur="500"/>
                                        <p:tgtEl>
                                          <p:spTgt spid="1162"/>
                                        </p:tgtEl>
                                      </p:cBhvr>
                                    </p:animEffect>
                                  </p:childTnLst>
                                </p:cTn>
                              </p:par>
                            </p:childTnLst>
                          </p:cTn>
                        </p:par>
                        <p:par>
                          <p:cTn id="25" fill="hold">
                            <p:stCondLst>
                              <p:cond delay="500"/>
                            </p:stCondLst>
                            <p:childTnLst>
                              <p:par>
                                <p:cTn id="26" presetID="10" presetClass="entr" presetSubtype="0" fill="hold" nodeType="afterEffect">
                                  <p:stCondLst>
                                    <p:cond delay="0"/>
                                  </p:stCondLst>
                                  <p:childTnLst>
                                    <p:set>
                                      <p:cBhvr>
                                        <p:cTn id="27" dur="1" fill="hold">
                                          <p:stCondLst>
                                            <p:cond delay="0"/>
                                          </p:stCondLst>
                                        </p:cTn>
                                        <p:tgtEl>
                                          <p:spTgt spid="1163"/>
                                        </p:tgtEl>
                                        <p:attrNameLst>
                                          <p:attrName>style.visibility</p:attrName>
                                        </p:attrNameLst>
                                      </p:cBhvr>
                                      <p:to>
                                        <p:strVal val="visible"/>
                                      </p:to>
                                    </p:set>
                                    <p:animEffect transition="in" filter="fade">
                                      <p:cBhvr>
                                        <p:cTn id="28" dur="500"/>
                                        <p:tgtEl>
                                          <p:spTgt spid="1163"/>
                                        </p:tgtEl>
                                      </p:cBhvr>
                                    </p:animEffect>
                                  </p:childTnLst>
                                </p:cTn>
                              </p:par>
                            </p:childTnLst>
                          </p:cTn>
                        </p:par>
                        <p:par>
                          <p:cTn id="29" fill="hold">
                            <p:stCondLst>
                              <p:cond delay="1000"/>
                            </p:stCondLst>
                            <p:childTnLst>
                              <p:par>
                                <p:cTn id="30" presetID="10" presetClass="entr" presetSubtype="0" fill="hold" nodeType="afterEffect">
                                  <p:stCondLst>
                                    <p:cond delay="0"/>
                                  </p:stCondLst>
                                  <p:childTnLst>
                                    <p:set>
                                      <p:cBhvr>
                                        <p:cTn id="31" dur="1" fill="hold">
                                          <p:stCondLst>
                                            <p:cond delay="0"/>
                                          </p:stCondLst>
                                        </p:cTn>
                                        <p:tgtEl>
                                          <p:spTgt spid="1173"/>
                                        </p:tgtEl>
                                        <p:attrNameLst>
                                          <p:attrName>style.visibility</p:attrName>
                                        </p:attrNameLst>
                                      </p:cBhvr>
                                      <p:to>
                                        <p:strVal val="visible"/>
                                      </p:to>
                                    </p:set>
                                    <p:animEffect transition="in" filter="fade">
                                      <p:cBhvr>
                                        <p:cTn id="32" dur="500"/>
                                        <p:tgtEl>
                                          <p:spTgt spid="1173"/>
                                        </p:tgtEl>
                                      </p:cBhvr>
                                    </p:animEffect>
                                  </p:childTnLst>
                                </p:cTn>
                              </p:par>
                            </p:childTnLst>
                          </p:cTn>
                        </p:par>
                        <p:par>
                          <p:cTn id="33" fill="hold">
                            <p:stCondLst>
                              <p:cond delay="1500"/>
                            </p:stCondLst>
                            <p:childTnLst>
                              <p:par>
                                <p:cTn id="34" presetID="10" presetClass="entr" presetSubtype="0" fill="hold" nodeType="afterEffect">
                                  <p:stCondLst>
                                    <p:cond delay="0"/>
                                  </p:stCondLst>
                                  <p:childTnLst>
                                    <p:set>
                                      <p:cBhvr>
                                        <p:cTn id="35" dur="1" fill="hold">
                                          <p:stCondLst>
                                            <p:cond delay="0"/>
                                          </p:stCondLst>
                                        </p:cTn>
                                        <p:tgtEl>
                                          <p:spTgt spid="1172">
                                            <p:txEl>
                                              <p:pRg st="0" end="0"/>
                                            </p:txEl>
                                          </p:spTgt>
                                        </p:tgtEl>
                                        <p:attrNameLst>
                                          <p:attrName>style.visibility</p:attrName>
                                        </p:attrNameLst>
                                      </p:cBhvr>
                                      <p:to>
                                        <p:strVal val="visible"/>
                                      </p:to>
                                    </p:set>
                                    <p:animEffect transition="in" filter="fade">
                                      <p:cBhvr>
                                        <p:cTn id="36" dur="500"/>
                                        <p:tgtEl>
                                          <p:spTgt spid="117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179"/>
        <p:cNvGrpSpPr/>
        <p:nvPr/>
      </p:nvGrpSpPr>
      <p:grpSpPr>
        <a:xfrm>
          <a:off x="0" y="0"/>
          <a:ext cx="0" cy="0"/>
          <a:chOff x="0" y="0"/>
          <a:chExt cx="0" cy="0"/>
        </a:xfrm>
      </p:grpSpPr>
      <p:sp>
        <p:nvSpPr>
          <p:cNvPr id="1180" name="Google Shape;1180;p31"/>
          <p:cNvSpPr txBox="1">
            <a:spLocks noGrp="1"/>
          </p:cNvSpPr>
          <p:nvPr>
            <p:ph type="title"/>
          </p:nvPr>
        </p:nvSpPr>
        <p:spPr>
          <a:xfrm>
            <a:off x="1968500" y="185739"/>
            <a:ext cx="7772400" cy="1019175"/>
          </a:xfrm>
          <a:prstGeom prst="rect">
            <a:avLst/>
          </a:prstGeom>
          <a:noFill/>
          <a:ln>
            <a:noFill/>
          </a:ln>
        </p:spPr>
        <p:txBody>
          <a:bodyPr spcFirstLastPara="1" vert="horz" wrap="square" lIns="91425" tIns="45700" rIns="91425" bIns="45700" rtlCol="0" anchor="ctr" anchorCtr="0">
            <a:noAutofit/>
          </a:bodyPr>
          <a:lstStyle/>
          <a:p>
            <a:pPr algn="ctr">
              <a:spcBef>
                <a:spcPts val="0"/>
              </a:spcBef>
            </a:pPr>
            <a:r>
              <a:rPr lang="en-US"/>
              <a:t>rdt2.0 has a fatal flaw!</a:t>
            </a:r>
            <a:endParaRPr/>
          </a:p>
        </p:txBody>
      </p:sp>
      <p:sp>
        <p:nvSpPr>
          <p:cNvPr id="1181" name="Google Shape;1181;p31"/>
          <p:cNvSpPr txBox="1">
            <a:spLocks noGrp="1"/>
          </p:cNvSpPr>
          <p:nvPr>
            <p:ph type="body" idx="1"/>
          </p:nvPr>
        </p:nvSpPr>
        <p:spPr>
          <a:xfrm>
            <a:off x="2035174" y="1589088"/>
            <a:ext cx="8299451" cy="4648200"/>
          </a:xfrm>
          <a:prstGeom prst="rect">
            <a:avLst/>
          </a:prstGeom>
          <a:noFill/>
          <a:ln>
            <a:noFill/>
          </a:ln>
        </p:spPr>
        <p:txBody>
          <a:bodyPr spcFirstLastPara="1" vert="horz" wrap="square" lIns="91425" tIns="45700" rIns="91425" bIns="45700" rtlCol="0" anchor="t" anchorCtr="0">
            <a:noAutofit/>
          </a:bodyPr>
          <a:lstStyle/>
          <a:p>
            <a:pPr marL="0" indent="0">
              <a:lnSpc>
                <a:spcPct val="80000"/>
              </a:lnSpc>
              <a:spcBef>
                <a:spcPts val="0"/>
              </a:spcBef>
              <a:buClr>
                <a:srgbClr val="FF0000"/>
              </a:buClr>
              <a:buSzPts val="2400"/>
              <a:buNone/>
            </a:pPr>
            <a:r>
              <a:rPr lang="en-US" sz="2400" b="1">
                <a:solidFill>
                  <a:srgbClr val="FF0000"/>
                </a:solidFill>
              </a:rPr>
              <a:t>Adding checksum to ACK/NAK is not enough!</a:t>
            </a:r>
            <a:endParaRPr/>
          </a:p>
          <a:p>
            <a:pPr marL="0" indent="0">
              <a:lnSpc>
                <a:spcPct val="80000"/>
              </a:lnSpc>
              <a:spcBef>
                <a:spcPts val="480"/>
              </a:spcBef>
              <a:buClr>
                <a:schemeClr val="dk1"/>
              </a:buClr>
              <a:buSzPts val="2400"/>
              <a:buNone/>
            </a:pPr>
            <a:r>
              <a:rPr lang="en-US" sz="2400"/>
              <a:t>Problem 1: What to do if ACK/NAK corruption is detected?</a:t>
            </a:r>
            <a:endParaRPr sz="2400"/>
          </a:p>
          <a:p>
            <a:pPr marL="0" indent="0">
              <a:lnSpc>
                <a:spcPct val="80000"/>
              </a:lnSpc>
              <a:spcBef>
                <a:spcPts val="480"/>
              </a:spcBef>
              <a:buClr>
                <a:schemeClr val="dk1"/>
              </a:buClr>
              <a:buSzPts val="2400"/>
              <a:buNone/>
            </a:pPr>
            <a:r>
              <a:rPr lang="en-US" sz="2400"/>
              <a:t>causes: wrong ACK/NAK or wrong checksum</a:t>
            </a:r>
            <a:endParaRPr sz="2400"/>
          </a:p>
          <a:p>
            <a:pPr marL="342900" indent="-342900">
              <a:lnSpc>
                <a:spcPct val="80000"/>
              </a:lnSpc>
              <a:spcBef>
                <a:spcPts val="480"/>
              </a:spcBef>
              <a:buClr>
                <a:schemeClr val="dk1"/>
              </a:buClr>
              <a:buSzPts val="2400"/>
              <a:buFont typeface="Times New Roman"/>
              <a:buChar char="•"/>
            </a:pPr>
            <a:r>
              <a:rPr lang="en-US" sz="2400"/>
              <a:t>retransmission ACK/NAKs? (too complicated!)</a:t>
            </a:r>
            <a:endParaRPr/>
          </a:p>
          <a:p>
            <a:pPr marL="342900" indent="-342900">
              <a:lnSpc>
                <a:spcPct val="80000"/>
              </a:lnSpc>
              <a:spcBef>
                <a:spcPts val="480"/>
              </a:spcBef>
              <a:buClr>
                <a:srgbClr val="FF0000"/>
              </a:buClr>
              <a:buSzPts val="2400"/>
              <a:buFont typeface="Times New Roman"/>
              <a:buChar char="•"/>
            </a:pPr>
            <a:r>
              <a:rPr lang="en-US" sz="2400">
                <a:solidFill>
                  <a:srgbClr val="FF0000"/>
                </a:solidFill>
              </a:rPr>
              <a:t>Simply retransmit packets if ACK/NAK corrupted! </a:t>
            </a:r>
            <a:endParaRPr/>
          </a:p>
          <a:p>
            <a:pPr marL="0" indent="0">
              <a:lnSpc>
                <a:spcPct val="80000"/>
              </a:lnSpc>
              <a:spcBef>
                <a:spcPts val="480"/>
              </a:spcBef>
              <a:buClr>
                <a:schemeClr val="dk1"/>
              </a:buClr>
              <a:buSzPts val="2400"/>
              <a:buNone/>
            </a:pPr>
            <a:endParaRPr sz="2400">
              <a:solidFill>
                <a:srgbClr val="FF0000"/>
              </a:solidFill>
            </a:endParaRPr>
          </a:p>
          <a:p>
            <a:pPr marL="0" indent="0">
              <a:lnSpc>
                <a:spcPct val="80000"/>
              </a:lnSpc>
              <a:spcBef>
                <a:spcPts val="480"/>
              </a:spcBef>
              <a:buClr>
                <a:schemeClr val="dk1"/>
              </a:buClr>
              <a:buSzPts val="2400"/>
              <a:buNone/>
            </a:pPr>
            <a:r>
              <a:rPr lang="en-US" sz="2400"/>
              <a:t>Problem 2: Simple Retransmission may Cause Duplicates</a:t>
            </a:r>
            <a:endParaRPr sz="2400">
              <a:solidFill>
                <a:srgbClr val="FF0000"/>
              </a:solidFill>
            </a:endParaRPr>
          </a:p>
          <a:p>
            <a:pPr marL="342900" indent="-342900">
              <a:lnSpc>
                <a:spcPct val="80000"/>
              </a:lnSpc>
              <a:spcBef>
                <a:spcPts val="480"/>
              </a:spcBef>
              <a:buClr>
                <a:schemeClr val="dk1"/>
              </a:buClr>
              <a:buSzPts val="2400"/>
              <a:buFont typeface="Times New Roman"/>
              <a:buChar char="•"/>
            </a:pPr>
            <a:r>
              <a:rPr lang="en-US" sz="2400"/>
              <a:t>data received correctly, ACK corrupted</a:t>
            </a:r>
            <a:endParaRPr/>
          </a:p>
          <a:p>
            <a:pPr marL="742950" lvl="1" indent="-285750">
              <a:lnSpc>
                <a:spcPct val="80000"/>
              </a:lnSpc>
              <a:spcBef>
                <a:spcPts val="320"/>
              </a:spcBef>
              <a:buClr>
                <a:srgbClr val="FF0000"/>
              </a:buClr>
              <a:buSzPts val="1600"/>
              <a:buFont typeface="Times New Roman"/>
              <a:buChar char="–"/>
            </a:pPr>
            <a:r>
              <a:rPr lang="en-US" sz="1600">
                <a:solidFill>
                  <a:srgbClr val="FF0000"/>
                </a:solidFill>
              </a:rPr>
              <a:t>Duplicates: receiver expecting the next message, but will receive retransmitted packet!</a:t>
            </a:r>
            <a:endParaRPr sz="3200">
              <a:solidFill>
                <a:srgbClr val="CC0000"/>
              </a:solidFill>
            </a:endParaRPr>
          </a:p>
          <a:p>
            <a:pPr marL="342900" indent="-342900">
              <a:spcBef>
                <a:spcPts val="560"/>
              </a:spcBef>
              <a:buClr>
                <a:srgbClr val="CC0000"/>
              </a:buClr>
              <a:buSzPts val="2800"/>
              <a:buNone/>
            </a:pPr>
            <a:r>
              <a:rPr lang="en-US">
                <a:solidFill>
                  <a:srgbClr val="CC0000"/>
                </a:solidFill>
              </a:rPr>
              <a:t>Solution</a:t>
            </a:r>
            <a:r>
              <a:rPr lang="en-US">
                <a:solidFill>
                  <a:srgbClr val="FF0000"/>
                </a:solidFill>
              </a:rPr>
              <a:t>: </a:t>
            </a:r>
            <a:endParaRPr/>
          </a:p>
          <a:p>
            <a:pPr marL="342900" indent="-342900">
              <a:spcBef>
                <a:spcPts val="400"/>
              </a:spcBef>
              <a:buClr>
                <a:schemeClr val="dk1"/>
              </a:buClr>
              <a:buSzPts val="2000"/>
              <a:buFont typeface="Times New Roman"/>
              <a:buChar char="•"/>
            </a:pPr>
            <a:r>
              <a:rPr lang="en-US" sz="2000"/>
              <a:t>sender adds </a:t>
            </a:r>
            <a:r>
              <a:rPr lang="en-US" sz="2000" i="1">
                <a:solidFill>
                  <a:srgbClr val="000099"/>
                </a:solidFill>
              </a:rPr>
              <a:t>sequence number</a:t>
            </a:r>
            <a:r>
              <a:rPr lang="en-US" sz="2000"/>
              <a:t> to each pkt</a:t>
            </a:r>
            <a:endParaRPr/>
          </a:p>
          <a:p>
            <a:pPr marL="342900" indent="-342900">
              <a:spcBef>
                <a:spcPts val="400"/>
              </a:spcBef>
              <a:buClr>
                <a:schemeClr val="dk1"/>
              </a:buClr>
              <a:buSzPts val="2000"/>
              <a:buFont typeface="Times New Roman"/>
              <a:buChar char="•"/>
            </a:pPr>
            <a:r>
              <a:rPr lang="en-US" sz="2000"/>
              <a:t>the receiver will: </a:t>
            </a:r>
            <a:endParaRPr/>
          </a:p>
          <a:p>
            <a:pPr marL="742950" lvl="1" indent="-285750">
              <a:spcBef>
                <a:spcPts val="320"/>
              </a:spcBef>
              <a:buClr>
                <a:schemeClr val="dk1"/>
              </a:buClr>
              <a:buSzPts val="1600"/>
              <a:buFont typeface="Times New Roman"/>
              <a:buChar char="–"/>
            </a:pPr>
            <a:r>
              <a:rPr lang="en-US" sz="1600"/>
              <a:t>accept packets with expected seq #</a:t>
            </a:r>
            <a:endParaRPr/>
          </a:p>
          <a:p>
            <a:pPr marL="742950" lvl="1" indent="-285750">
              <a:spcBef>
                <a:spcPts val="320"/>
              </a:spcBef>
              <a:buClr>
                <a:srgbClr val="FF0000"/>
              </a:buClr>
              <a:buSzPts val="1600"/>
              <a:buFont typeface="Times New Roman"/>
              <a:buChar char="–"/>
            </a:pPr>
            <a:r>
              <a:rPr lang="en-US" sz="1600">
                <a:solidFill>
                  <a:srgbClr val="FF0000"/>
                </a:solidFill>
              </a:rPr>
              <a:t>Resend last ACK/NAK when receiving unexpected sequence #</a:t>
            </a:r>
            <a:endParaRPr>
              <a:solidFill>
                <a:srgbClr val="FF0000"/>
              </a:solidFill>
            </a:endParaRPr>
          </a:p>
          <a:p>
            <a:pPr marL="0" indent="0">
              <a:lnSpc>
                <a:spcPct val="80000"/>
              </a:lnSpc>
              <a:spcBef>
                <a:spcPts val="480"/>
              </a:spcBef>
              <a:buClr>
                <a:schemeClr val="dk1"/>
              </a:buClr>
              <a:buSzPts val="2400"/>
              <a:buNone/>
            </a:pPr>
            <a:endParaRPr sz="2400">
              <a:solidFill>
                <a:srgbClr val="FF0000"/>
              </a:solidFill>
            </a:endParaRPr>
          </a:p>
          <a:p>
            <a:pPr marL="0" indent="0">
              <a:lnSpc>
                <a:spcPct val="80000"/>
              </a:lnSpc>
              <a:spcBef>
                <a:spcPts val="480"/>
              </a:spcBef>
              <a:buClr>
                <a:schemeClr val="dk1"/>
              </a:buClr>
              <a:buSzPts val="2400"/>
              <a:buNone/>
            </a:pPr>
            <a:endParaRPr sz="2400"/>
          </a:p>
          <a:p>
            <a:pPr marL="342900" indent="-342900">
              <a:lnSpc>
                <a:spcPct val="80000"/>
              </a:lnSpc>
              <a:spcBef>
                <a:spcPts val="1440"/>
              </a:spcBef>
              <a:buClr>
                <a:schemeClr val="dk1"/>
              </a:buClr>
              <a:buSzPts val="2400"/>
              <a:buNone/>
            </a:pPr>
            <a:endParaRPr sz="2400"/>
          </a:p>
          <a:p>
            <a:pPr marL="342900" indent="-342900">
              <a:lnSpc>
                <a:spcPct val="70000"/>
              </a:lnSpc>
              <a:spcBef>
                <a:spcPts val="560"/>
              </a:spcBef>
              <a:buClr>
                <a:schemeClr val="dk1"/>
              </a:buClr>
              <a:buSzPts val="2800"/>
              <a:buNone/>
            </a:pPr>
            <a:endParaRPr/>
          </a:p>
          <a:p>
            <a:pPr marL="342900" indent="-342900">
              <a:lnSpc>
                <a:spcPct val="70000"/>
              </a:lnSpc>
              <a:spcBef>
                <a:spcPts val="560"/>
              </a:spcBef>
              <a:buClr>
                <a:schemeClr val="dk1"/>
              </a:buClr>
              <a:buSzPts val="2800"/>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8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8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8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8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81">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81">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81">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181">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181">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181">
                                            <p:txEl>
                                              <p:pRg st="10" end="1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181">
                                            <p:txEl>
                                              <p:pRg st="11" end="11"/>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181">
                                            <p:txEl>
                                              <p:pRg st="12" end="12"/>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181">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185"/>
        <p:cNvGrpSpPr/>
        <p:nvPr/>
      </p:nvGrpSpPr>
      <p:grpSpPr>
        <a:xfrm>
          <a:off x="0" y="0"/>
          <a:ext cx="0" cy="0"/>
          <a:chOff x="0" y="0"/>
          <a:chExt cx="0" cy="0"/>
        </a:xfrm>
      </p:grpSpPr>
      <p:sp>
        <p:nvSpPr>
          <p:cNvPr id="1186" name="Google Shape;1186;p32"/>
          <p:cNvSpPr txBox="1">
            <a:spLocks noGrp="1"/>
          </p:cNvSpPr>
          <p:nvPr>
            <p:ph type="title"/>
          </p:nvPr>
        </p:nvSpPr>
        <p:spPr>
          <a:xfrm>
            <a:off x="1968500" y="185739"/>
            <a:ext cx="7772400" cy="1019175"/>
          </a:xfrm>
          <a:prstGeom prst="rect">
            <a:avLst/>
          </a:prstGeom>
          <a:noFill/>
          <a:ln>
            <a:noFill/>
          </a:ln>
        </p:spPr>
        <p:txBody>
          <a:bodyPr spcFirstLastPara="1" vert="horz" wrap="square" lIns="91425" tIns="45700" rIns="91425" bIns="45700" rtlCol="0" anchor="ctr" anchorCtr="0">
            <a:noAutofit/>
          </a:bodyPr>
          <a:lstStyle/>
          <a:p>
            <a:pPr algn="ctr">
              <a:spcBef>
                <a:spcPts val="0"/>
              </a:spcBef>
            </a:pPr>
            <a:r>
              <a:rPr lang="en-US"/>
              <a:t>rdt2.x</a:t>
            </a:r>
            <a:endParaRPr/>
          </a:p>
        </p:txBody>
      </p:sp>
      <p:sp>
        <p:nvSpPr>
          <p:cNvPr id="1187" name="Google Shape;1187;p32"/>
          <p:cNvSpPr txBox="1">
            <a:spLocks noGrp="1"/>
          </p:cNvSpPr>
          <p:nvPr>
            <p:ph type="body" idx="2"/>
          </p:nvPr>
        </p:nvSpPr>
        <p:spPr>
          <a:xfrm>
            <a:off x="1998663" y="1392238"/>
            <a:ext cx="8188325" cy="1328528"/>
          </a:xfrm>
          <a:prstGeom prst="rect">
            <a:avLst/>
          </a:prstGeom>
          <a:noFill/>
          <a:ln>
            <a:noFill/>
          </a:ln>
        </p:spPr>
        <p:txBody>
          <a:bodyPr spcFirstLastPara="1" vert="horz" wrap="square" lIns="91425" tIns="45700" rIns="91425" bIns="45700" rtlCol="0" anchor="t" anchorCtr="0">
            <a:spAutoFit/>
          </a:bodyPr>
          <a:lstStyle/>
          <a:p>
            <a:pPr marL="342900" indent="-342900">
              <a:spcBef>
                <a:spcPts val="0"/>
              </a:spcBef>
              <a:buClr>
                <a:srgbClr val="CC0000"/>
              </a:buClr>
              <a:buSzPts val="3200"/>
              <a:buNone/>
            </a:pPr>
            <a:r>
              <a:rPr lang="en-US" sz="3200">
                <a:solidFill>
                  <a:srgbClr val="CC0000"/>
                </a:solidFill>
              </a:rPr>
              <a:t>RDT 2.x (new rules based on RDT2.0): </a:t>
            </a:r>
            <a:endParaRPr/>
          </a:p>
          <a:p>
            <a:pPr marL="514350" indent="-514350">
              <a:spcBef>
                <a:spcPts val="480"/>
              </a:spcBef>
              <a:buClr>
                <a:schemeClr val="dk1"/>
              </a:buClr>
              <a:buSzPts val="2400"/>
              <a:buFont typeface="Noto Sans Symbols"/>
              <a:buAutoNum type="arabicParenR"/>
            </a:pPr>
            <a:r>
              <a:rPr lang="en-US" sz="2400"/>
              <a:t>Packet Sequence Number (seq#)</a:t>
            </a:r>
            <a:endParaRPr/>
          </a:p>
          <a:p>
            <a:pPr marL="514350" indent="-514350">
              <a:spcBef>
                <a:spcPts val="480"/>
              </a:spcBef>
              <a:buClr>
                <a:schemeClr val="dk1"/>
              </a:buClr>
              <a:buSzPts val="2400"/>
              <a:buFont typeface="Noto Sans Symbols"/>
              <a:buAutoNum type="arabicParenR"/>
            </a:pPr>
            <a:r>
              <a:rPr lang="en-US" sz="2400"/>
              <a:t>ACK/NAK  checksum</a:t>
            </a:r>
            <a:endParaRPr/>
          </a:p>
        </p:txBody>
      </p:sp>
      <p:sp>
        <p:nvSpPr>
          <p:cNvPr id="1188" name="Google Shape;1188;p32"/>
          <p:cNvSpPr txBox="1"/>
          <p:nvPr/>
        </p:nvSpPr>
        <p:spPr>
          <a:xfrm>
            <a:off x="2035174" y="4013794"/>
            <a:ext cx="4057651" cy="2308324"/>
          </a:xfrm>
          <a:prstGeom prst="rect">
            <a:avLst/>
          </a:prstGeom>
          <a:noFill/>
          <a:ln>
            <a:noFill/>
          </a:ln>
        </p:spPr>
        <p:txBody>
          <a:bodyPr spcFirstLastPara="1" wrap="square" lIns="91425" tIns="45700" rIns="91425" bIns="45700" anchor="t" anchorCtr="0">
            <a:spAutoFit/>
          </a:bodyPr>
          <a:lstStyle/>
          <a:p>
            <a:pPr>
              <a:buClr>
                <a:srgbClr val="CC0000"/>
              </a:buClr>
              <a:buSzPts val="2400"/>
            </a:pPr>
            <a:r>
              <a:rPr lang="en-US" sz="2400" u="sng">
                <a:solidFill>
                  <a:srgbClr val="CC0000"/>
                </a:solidFill>
                <a:latin typeface="Times New Roman"/>
                <a:ea typeface="Times New Roman"/>
                <a:cs typeface="Times New Roman"/>
                <a:sym typeface="Times New Roman"/>
              </a:rPr>
              <a:t>sender:</a:t>
            </a:r>
            <a:endParaRPr sz="2400">
              <a:solidFill>
                <a:srgbClr val="CC0000"/>
              </a:solidFill>
              <a:latin typeface="Times New Roman"/>
              <a:ea typeface="Times New Roman"/>
              <a:cs typeface="Times New Roman"/>
              <a:sym typeface="Times New Roman"/>
            </a:endParaRPr>
          </a:p>
          <a:p>
            <a:pPr marL="342900" indent="-342900">
              <a:buClr>
                <a:schemeClr val="dk1"/>
              </a:buClr>
              <a:buSzPts val="2400"/>
              <a:buFont typeface="Arial"/>
              <a:buChar char="•"/>
            </a:pPr>
            <a:r>
              <a:rPr lang="en-US" sz="2400">
                <a:solidFill>
                  <a:schemeClr val="dk1"/>
                </a:solidFill>
                <a:latin typeface="Times New Roman"/>
                <a:ea typeface="Times New Roman"/>
                <a:cs typeface="Times New Roman"/>
                <a:sym typeface="Times New Roman"/>
              </a:rPr>
              <a:t>add seq # to pkt </a:t>
            </a:r>
            <a:endParaRPr/>
          </a:p>
          <a:p>
            <a:pPr marL="342900" indent="-342900">
              <a:buClr>
                <a:schemeClr val="dk1"/>
              </a:buClr>
              <a:buSzPts val="2400"/>
              <a:buFont typeface="Arial"/>
              <a:buChar char="•"/>
            </a:pPr>
            <a:r>
              <a:rPr lang="en-US" sz="2400">
                <a:solidFill>
                  <a:schemeClr val="dk1"/>
                </a:solidFill>
                <a:latin typeface="Times New Roman"/>
                <a:ea typeface="Times New Roman"/>
                <a:cs typeface="Times New Roman"/>
                <a:sym typeface="Times New Roman"/>
              </a:rPr>
              <a:t>upon receiving ACK/NAK, verify checksum</a:t>
            </a:r>
            <a:endParaRPr/>
          </a:p>
          <a:p>
            <a:pPr marL="800100" lvl="1" indent="-342900">
              <a:buClr>
                <a:srgbClr val="00B050"/>
              </a:buClr>
              <a:buSzPts val="2400"/>
              <a:buFont typeface="Arial"/>
              <a:buChar char="•"/>
            </a:pPr>
            <a:r>
              <a:rPr lang="en-US" sz="2400">
                <a:solidFill>
                  <a:srgbClr val="00B050"/>
                </a:solidFill>
                <a:latin typeface="Times New Roman"/>
                <a:ea typeface="Times New Roman"/>
                <a:cs typeface="Times New Roman"/>
                <a:sym typeface="Times New Roman"/>
              </a:rPr>
              <a:t>move to next pkt</a:t>
            </a:r>
            <a:endParaRPr/>
          </a:p>
          <a:p>
            <a:pPr marL="800100" lvl="1" indent="-342900">
              <a:buClr>
                <a:srgbClr val="FF0000"/>
              </a:buClr>
              <a:buSzPts val="2400"/>
              <a:buFont typeface="Arial"/>
              <a:buChar char="•"/>
            </a:pPr>
            <a:r>
              <a:rPr lang="en-US" sz="2400">
                <a:solidFill>
                  <a:srgbClr val="FF0000"/>
                </a:solidFill>
                <a:latin typeface="Times New Roman"/>
                <a:ea typeface="Times New Roman"/>
                <a:cs typeface="Times New Roman"/>
                <a:sym typeface="Times New Roman"/>
              </a:rPr>
              <a:t>retransmission</a:t>
            </a:r>
            <a:endParaRPr/>
          </a:p>
        </p:txBody>
      </p:sp>
      <p:sp>
        <p:nvSpPr>
          <p:cNvPr id="1189" name="Google Shape;1189;p32"/>
          <p:cNvSpPr txBox="1"/>
          <p:nvPr/>
        </p:nvSpPr>
        <p:spPr>
          <a:xfrm>
            <a:off x="5917870" y="3918745"/>
            <a:ext cx="4750130" cy="2585323"/>
          </a:xfrm>
          <a:prstGeom prst="rect">
            <a:avLst/>
          </a:prstGeom>
          <a:noFill/>
          <a:ln>
            <a:noFill/>
          </a:ln>
        </p:spPr>
        <p:txBody>
          <a:bodyPr spcFirstLastPara="1" wrap="square" lIns="91425" tIns="45700" rIns="91425" bIns="45700" anchor="t" anchorCtr="0">
            <a:spAutoFit/>
          </a:bodyPr>
          <a:lstStyle/>
          <a:p>
            <a:pPr>
              <a:buClr>
                <a:srgbClr val="CC0000"/>
              </a:buClr>
              <a:buSzPts val="2400"/>
            </a:pPr>
            <a:r>
              <a:rPr lang="en-US" sz="2400" u="sng">
                <a:solidFill>
                  <a:srgbClr val="CC0000"/>
                </a:solidFill>
                <a:latin typeface="Times New Roman"/>
                <a:ea typeface="Times New Roman"/>
                <a:cs typeface="Times New Roman"/>
                <a:sym typeface="Times New Roman"/>
              </a:rPr>
              <a:t>receiver:</a:t>
            </a:r>
            <a:endParaRPr sz="2400">
              <a:solidFill>
                <a:srgbClr val="CC0000"/>
              </a:solidFill>
              <a:latin typeface="Times New Roman"/>
              <a:ea typeface="Times New Roman"/>
              <a:cs typeface="Times New Roman"/>
              <a:sym typeface="Times New Roman"/>
            </a:endParaRPr>
          </a:p>
          <a:p>
            <a:pPr indent="-152400">
              <a:buClr>
                <a:schemeClr val="dk1"/>
              </a:buClr>
              <a:buSzPts val="2400"/>
              <a:buFont typeface="Noto Sans Symbols"/>
              <a:buChar char="▪"/>
            </a:pPr>
            <a:r>
              <a:rPr lang="en-US" sz="2400">
                <a:solidFill>
                  <a:schemeClr val="dk1"/>
                </a:solidFill>
                <a:latin typeface="Times New Roman"/>
                <a:ea typeface="Times New Roman"/>
                <a:cs typeface="Times New Roman"/>
                <a:sym typeface="Times New Roman"/>
              </a:rPr>
              <a:t>upon receiving packet, check seq #</a:t>
            </a:r>
            <a:endParaRPr/>
          </a:p>
          <a:p>
            <a:pPr lvl="1" indent="-152400">
              <a:buClr>
                <a:srgbClr val="00B050"/>
              </a:buClr>
              <a:buSzPts val="2400"/>
              <a:buFont typeface="Noto Sans Symbols"/>
              <a:buChar char="▪"/>
            </a:pPr>
            <a:r>
              <a:rPr lang="en-US" sz="2400">
                <a:solidFill>
                  <a:srgbClr val="00B050"/>
                </a:solidFill>
                <a:latin typeface="Times New Roman"/>
                <a:ea typeface="Times New Roman"/>
                <a:cs typeface="Times New Roman"/>
                <a:sym typeface="Times New Roman"/>
              </a:rPr>
              <a:t> calc checksum: ACK/NAK</a:t>
            </a:r>
            <a:endParaRPr/>
          </a:p>
          <a:p>
            <a:pPr lvl="1" indent="-152400">
              <a:buClr>
                <a:srgbClr val="FF0000"/>
              </a:buClr>
              <a:buSzPts val="2400"/>
              <a:buFont typeface="Noto Sans Symbols"/>
              <a:buChar char="▪"/>
            </a:pPr>
            <a:r>
              <a:rPr lang="en-US" sz="2400">
                <a:solidFill>
                  <a:srgbClr val="FF0000"/>
                </a:solidFill>
                <a:latin typeface="Times New Roman"/>
                <a:ea typeface="Times New Roman"/>
                <a:cs typeface="Times New Roman"/>
                <a:sym typeface="Times New Roman"/>
              </a:rPr>
              <a:t> repeat last ACK/NAK</a:t>
            </a:r>
            <a:endParaRPr/>
          </a:p>
          <a:p>
            <a:pPr indent="-152400">
              <a:buClr>
                <a:srgbClr val="000000"/>
              </a:buClr>
              <a:buSzPts val="2400"/>
              <a:buFont typeface="Noto Sans Symbols"/>
              <a:buChar char="▪"/>
            </a:pPr>
            <a:r>
              <a:rPr lang="en-US" sz="2400">
                <a:solidFill>
                  <a:srgbClr val="000000"/>
                </a:solidFill>
                <a:latin typeface="Times New Roman"/>
                <a:ea typeface="Times New Roman"/>
                <a:cs typeface="Times New Roman"/>
                <a:sym typeface="Times New Roman"/>
              </a:rPr>
              <a:t> add checksum to ACK/NAK</a:t>
            </a:r>
            <a:endParaRPr/>
          </a:p>
          <a:p>
            <a:pPr lvl="1"/>
            <a:endParaRPr sz="2400">
              <a:solidFill>
                <a:srgbClr val="FF0000"/>
              </a:solidFill>
              <a:latin typeface="Times New Roman"/>
              <a:ea typeface="Times New Roman"/>
              <a:cs typeface="Times New Roman"/>
              <a:sym typeface="Times New Roman"/>
            </a:endParaRPr>
          </a:p>
          <a:p>
            <a:pPr lvl="1">
              <a:buClr>
                <a:schemeClr val="dk1"/>
              </a:buClr>
              <a:buSzPts val="1800"/>
            </a:pPr>
            <a:endParaRPr>
              <a:solidFill>
                <a:schemeClr val="dk1"/>
              </a:solidFill>
              <a:latin typeface="Times New Roman"/>
              <a:ea typeface="Times New Roman"/>
              <a:cs typeface="Times New Roman"/>
              <a:sym typeface="Times New Roman"/>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193"/>
        <p:cNvGrpSpPr/>
        <p:nvPr/>
      </p:nvGrpSpPr>
      <p:grpSpPr>
        <a:xfrm>
          <a:off x="0" y="0"/>
          <a:ext cx="0" cy="0"/>
          <a:chOff x="0" y="0"/>
          <a:chExt cx="0" cy="0"/>
        </a:xfrm>
      </p:grpSpPr>
      <p:sp>
        <p:nvSpPr>
          <p:cNvPr id="1194" name="Google Shape;1194;p33"/>
          <p:cNvSpPr/>
          <p:nvPr/>
        </p:nvSpPr>
        <p:spPr>
          <a:xfrm>
            <a:off x="3650348" y="4531242"/>
            <a:ext cx="6903150" cy="2315326"/>
          </a:xfrm>
          <a:prstGeom prst="rect">
            <a:avLst/>
          </a:prstGeom>
          <a:solidFill>
            <a:srgbClr val="E5E5E5"/>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a:buClr>
                <a:schemeClr val="dk1"/>
              </a:buClr>
              <a:buSzPts val="2400"/>
            </a:pPr>
            <a:r>
              <a:rPr lang="en-US" sz="2400">
                <a:solidFill>
                  <a:schemeClr val="dk1"/>
                </a:solidFill>
                <a:latin typeface="Times New Roman"/>
                <a:ea typeface="Times New Roman"/>
                <a:cs typeface="Times New Roman"/>
                <a:sym typeface="Times New Roman"/>
              </a:rPr>
              <a:t> </a:t>
            </a:r>
            <a:endParaRPr/>
          </a:p>
        </p:txBody>
      </p:sp>
      <p:sp>
        <p:nvSpPr>
          <p:cNvPr id="1195" name="Google Shape;1195;p33"/>
          <p:cNvSpPr/>
          <p:nvPr/>
        </p:nvSpPr>
        <p:spPr>
          <a:xfrm>
            <a:off x="1653610" y="87314"/>
            <a:ext cx="4459792" cy="3561594"/>
          </a:xfrm>
          <a:prstGeom prst="rect">
            <a:avLst/>
          </a:prstGeom>
          <a:solidFill>
            <a:srgbClr val="E5E5E5"/>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a:buClr>
                <a:schemeClr val="dk1"/>
              </a:buClr>
              <a:buSzPts val="2400"/>
            </a:pPr>
            <a:endParaRPr sz="2400">
              <a:solidFill>
                <a:schemeClr val="dk1"/>
              </a:solidFill>
              <a:latin typeface="Times New Roman"/>
              <a:ea typeface="Times New Roman"/>
              <a:cs typeface="Times New Roman"/>
              <a:sym typeface="Times New Roman"/>
            </a:endParaRPr>
          </a:p>
        </p:txBody>
      </p:sp>
      <p:sp>
        <p:nvSpPr>
          <p:cNvPr id="1196" name="Google Shape;1196;p33"/>
          <p:cNvSpPr txBox="1"/>
          <p:nvPr/>
        </p:nvSpPr>
        <p:spPr>
          <a:xfrm>
            <a:off x="1914526" y="511176"/>
            <a:ext cx="936625" cy="396875"/>
          </a:xfrm>
          <a:prstGeom prst="rect">
            <a:avLst/>
          </a:prstGeom>
          <a:noFill/>
          <a:ln>
            <a:noFill/>
          </a:ln>
        </p:spPr>
        <p:txBody>
          <a:bodyPr spcFirstLastPara="1" wrap="square" lIns="91425" tIns="45700" rIns="91425" bIns="45700" anchor="t" anchorCtr="0">
            <a:spAutoFit/>
          </a:bodyPr>
          <a:lstStyle/>
          <a:p>
            <a:r>
              <a:rPr lang="en-US" sz="2000" i="1" u="sng">
                <a:solidFill>
                  <a:srgbClr val="000099"/>
                </a:solidFill>
                <a:latin typeface="Tahoma"/>
                <a:ea typeface="Tahoma"/>
                <a:cs typeface="Tahoma"/>
                <a:sym typeface="Tahoma"/>
              </a:rPr>
              <a:t>sender</a:t>
            </a:r>
            <a:endParaRPr/>
          </a:p>
        </p:txBody>
      </p:sp>
      <p:sp>
        <p:nvSpPr>
          <p:cNvPr id="1197" name="Google Shape;1197;p33"/>
          <p:cNvSpPr txBox="1"/>
          <p:nvPr/>
        </p:nvSpPr>
        <p:spPr>
          <a:xfrm>
            <a:off x="4354513" y="506414"/>
            <a:ext cx="1071562" cy="396875"/>
          </a:xfrm>
          <a:prstGeom prst="rect">
            <a:avLst/>
          </a:prstGeom>
          <a:noFill/>
          <a:ln>
            <a:noFill/>
          </a:ln>
        </p:spPr>
        <p:txBody>
          <a:bodyPr spcFirstLastPara="1" wrap="square" lIns="91425" tIns="45700" rIns="91425" bIns="45700" anchor="t" anchorCtr="0">
            <a:spAutoFit/>
          </a:bodyPr>
          <a:lstStyle/>
          <a:p>
            <a:r>
              <a:rPr lang="en-US" sz="2000" i="1" u="sng">
                <a:solidFill>
                  <a:srgbClr val="008000"/>
                </a:solidFill>
                <a:latin typeface="Tahoma"/>
                <a:ea typeface="Tahoma"/>
                <a:cs typeface="Tahoma"/>
                <a:sym typeface="Tahoma"/>
              </a:rPr>
              <a:t>receiver</a:t>
            </a:r>
            <a:endParaRPr/>
          </a:p>
        </p:txBody>
      </p:sp>
      <p:sp>
        <p:nvSpPr>
          <p:cNvPr id="1198" name="Google Shape;1198;p33"/>
          <p:cNvSpPr txBox="1"/>
          <p:nvPr/>
        </p:nvSpPr>
        <p:spPr>
          <a:xfrm>
            <a:off x="4357689" y="2130426"/>
            <a:ext cx="1000125" cy="366713"/>
          </a:xfrm>
          <a:prstGeom prst="rect">
            <a:avLst/>
          </a:prstGeom>
          <a:noFill/>
          <a:ln>
            <a:noFill/>
          </a:ln>
        </p:spPr>
        <p:txBody>
          <a:bodyPr spcFirstLastPara="1" wrap="square" lIns="91425" tIns="45700" rIns="91425" bIns="45700" anchor="t" anchorCtr="0">
            <a:spAutoFit/>
          </a:bodyPr>
          <a:lstStyle/>
          <a:p>
            <a:r>
              <a:rPr lang="en-US">
                <a:solidFill>
                  <a:schemeClr val="dk1"/>
                </a:solidFill>
                <a:latin typeface="Tahoma"/>
                <a:ea typeface="Tahoma"/>
                <a:cs typeface="Tahoma"/>
                <a:sym typeface="Tahoma"/>
              </a:rPr>
              <a:t>rcv pkt1</a:t>
            </a:r>
            <a:endParaRPr/>
          </a:p>
        </p:txBody>
      </p:sp>
      <p:sp>
        <p:nvSpPr>
          <p:cNvPr id="1199" name="Google Shape;1199;p33"/>
          <p:cNvSpPr txBox="1"/>
          <p:nvPr/>
        </p:nvSpPr>
        <p:spPr>
          <a:xfrm>
            <a:off x="4364039" y="2986088"/>
            <a:ext cx="1000125" cy="366712"/>
          </a:xfrm>
          <a:prstGeom prst="rect">
            <a:avLst/>
          </a:prstGeom>
          <a:noFill/>
          <a:ln>
            <a:noFill/>
          </a:ln>
        </p:spPr>
        <p:txBody>
          <a:bodyPr spcFirstLastPara="1" wrap="square" lIns="91425" tIns="45700" rIns="91425" bIns="45700" anchor="t" anchorCtr="0">
            <a:spAutoFit/>
          </a:bodyPr>
          <a:lstStyle/>
          <a:p>
            <a:r>
              <a:rPr lang="en-US">
                <a:solidFill>
                  <a:schemeClr val="dk1"/>
                </a:solidFill>
                <a:latin typeface="Tahoma"/>
                <a:ea typeface="Tahoma"/>
                <a:cs typeface="Tahoma"/>
                <a:sym typeface="Tahoma"/>
              </a:rPr>
              <a:t>rcv pkt2</a:t>
            </a:r>
            <a:endParaRPr/>
          </a:p>
        </p:txBody>
      </p:sp>
      <p:sp>
        <p:nvSpPr>
          <p:cNvPr id="1200" name="Google Shape;1200;p33"/>
          <p:cNvSpPr txBox="1"/>
          <p:nvPr/>
        </p:nvSpPr>
        <p:spPr>
          <a:xfrm>
            <a:off x="4360863" y="1444625"/>
            <a:ext cx="1584088" cy="369332"/>
          </a:xfrm>
          <a:prstGeom prst="rect">
            <a:avLst/>
          </a:prstGeom>
          <a:noFill/>
          <a:ln>
            <a:noFill/>
          </a:ln>
        </p:spPr>
        <p:txBody>
          <a:bodyPr spcFirstLastPara="1" wrap="square" lIns="91425" tIns="45700" rIns="91425" bIns="45700" anchor="t" anchorCtr="0">
            <a:spAutoFit/>
          </a:bodyPr>
          <a:lstStyle/>
          <a:p>
            <a:r>
              <a:rPr lang="en-US">
                <a:solidFill>
                  <a:schemeClr val="dk1"/>
                </a:solidFill>
                <a:latin typeface="Tahoma"/>
                <a:ea typeface="Tahoma"/>
                <a:cs typeface="Tahoma"/>
                <a:sym typeface="Tahoma"/>
              </a:rPr>
              <a:t>send ack0+cs</a:t>
            </a:r>
            <a:endParaRPr/>
          </a:p>
        </p:txBody>
      </p:sp>
      <p:sp>
        <p:nvSpPr>
          <p:cNvPr id="1201" name="Google Shape;1201;p33"/>
          <p:cNvSpPr txBox="1"/>
          <p:nvPr/>
        </p:nvSpPr>
        <p:spPr>
          <a:xfrm>
            <a:off x="4357688" y="2355850"/>
            <a:ext cx="1584088" cy="369332"/>
          </a:xfrm>
          <a:prstGeom prst="rect">
            <a:avLst/>
          </a:prstGeom>
          <a:noFill/>
          <a:ln>
            <a:noFill/>
          </a:ln>
        </p:spPr>
        <p:txBody>
          <a:bodyPr spcFirstLastPara="1" wrap="square" lIns="91425" tIns="45700" rIns="91425" bIns="45700" anchor="t" anchorCtr="0">
            <a:spAutoFit/>
          </a:bodyPr>
          <a:lstStyle/>
          <a:p>
            <a:r>
              <a:rPr lang="en-US">
                <a:solidFill>
                  <a:schemeClr val="dk1"/>
                </a:solidFill>
                <a:latin typeface="Tahoma"/>
                <a:ea typeface="Tahoma"/>
                <a:cs typeface="Tahoma"/>
                <a:sym typeface="Tahoma"/>
              </a:rPr>
              <a:t>send ack1+cs</a:t>
            </a:r>
            <a:endParaRPr/>
          </a:p>
        </p:txBody>
      </p:sp>
      <p:sp>
        <p:nvSpPr>
          <p:cNvPr id="1202" name="Google Shape;1202;p33"/>
          <p:cNvSpPr txBox="1"/>
          <p:nvPr/>
        </p:nvSpPr>
        <p:spPr>
          <a:xfrm>
            <a:off x="4357688" y="3181350"/>
            <a:ext cx="1584088" cy="369332"/>
          </a:xfrm>
          <a:prstGeom prst="rect">
            <a:avLst/>
          </a:prstGeom>
          <a:noFill/>
          <a:ln>
            <a:noFill/>
          </a:ln>
        </p:spPr>
        <p:txBody>
          <a:bodyPr spcFirstLastPara="1" wrap="square" lIns="91425" tIns="45700" rIns="91425" bIns="45700" anchor="t" anchorCtr="0">
            <a:spAutoFit/>
          </a:bodyPr>
          <a:lstStyle/>
          <a:p>
            <a:r>
              <a:rPr lang="en-US">
                <a:solidFill>
                  <a:schemeClr val="dk1"/>
                </a:solidFill>
                <a:latin typeface="Tahoma"/>
                <a:ea typeface="Tahoma"/>
                <a:cs typeface="Tahoma"/>
                <a:sym typeface="Tahoma"/>
              </a:rPr>
              <a:t>send ack2+cs</a:t>
            </a:r>
            <a:endParaRPr/>
          </a:p>
        </p:txBody>
      </p:sp>
      <p:sp>
        <p:nvSpPr>
          <p:cNvPr id="1203" name="Google Shape;1203;p33"/>
          <p:cNvSpPr txBox="1"/>
          <p:nvPr/>
        </p:nvSpPr>
        <p:spPr>
          <a:xfrm>
            <a:off x="1843088" y="1693863"/>
            <a:ext cx="1022350" cy="366712"/>
          </a:xfrm>
          <a:prstGeom prst="rect">
            <a:avLst/>
          </a:prstGeom>
          <a:noFill/>
          <a:ln>
            <a:noFill/>
          </a:ln>
        </p:spPr>
        <p:txBody>
          <a:bodyPr spcFirstLastPara="1" wrap="square" lIns="91425" tIns="45700" rIns="91425" bIns="45700" anchor="t" anchorCtr="0">
            <a:spAutoFit/>
          </a:bodyPr>
          <a:lstStyle/>
          <a:p>
            <a:r>
              <a:rPr lang="en-US">
                <a:solidFill>
                  <a:schemeClr val="dk1"/>
                </a:solidFill>
                <a:latin typeface="Tahoma"/>
                <a:ea typeface="Tahoma"/>
                <a:cs typeface="Tahoma"/>
                <a:sym typeface="Tahoma"/>
              </a:rPr>
              <a:t>rcv ack0</a:t>
            </a:r>
            <a:endParaRPr/>
          </a:p>
        </p:txBody>
      </p:sp>
      <p:sp>
        <p:nvSpPr>
          <p:cNvPr id="1204" name="Google Shape;1204;p33"/>
          <p:cNvSpPr txBox="1"/>
          <p:nvPr/>
        </p:nvSpPr>
        <p:spPr>
          <a:xfrm>
            <a:off x="1656217" y="2880798"/>
            <a:ext cx="1561646" cy="369332"/>
          </a:xfrm>
          <a:prstGeom prst="rect">
            <a:avLst/>
          </a:prstGeom>
          <a:noFill/>
          <a:ln>
            <a:noFill/>
          </a:ln>
        </p:spPr>
        <p:txBody>
          <a:bodyPr spcFirstLastPara="1" wrap="square" lIns="91425" tIns="45700" rIns="91425" bIns="45700" anchor="t" anchorCtr="0">
            <a:spAutoFit/>
          </a:bodyPr>
          <a:lstStyle/>
          <a:p>
            <a:r>
              <a:rPr lang="en-US">
                <a:solidFill>
                  <a:schemeClr val="dk1"/>
                </a:solidFill>
                <a:latin typeface="Tahoma"/>
                <a:ea typeface="Tahoma"/>
                <a:cs typeface="Tahoma"/>
                <a:sym typeface="Tahoma"/>
              </a:rPr>
              <a:t>send pkt2+cs</a:t>
            </a:r>
            <a:endParaRPr/>
          </a:p>
        </p:txBody>
      </p:sp>
      <p:sp>
        <p:nvSpPr>
          <p:cNvPr id="1205" name="Google Shape;1205;p33"/>
          <p:cNvSpPr txBox="1"/>
          <p:nvPr/>
        </p:nvSpPr>
        <p:spPr>
          <a:xfrm>
            <a:off x="1653609" y="1948934"/>
            <a:ext cx="1561646" cy="369332"/>
          </a:xfrm>
          <a:prstGeom prst="rect">
            <a:avLst/>
          </a:prstGeom>
          <a:noFill/>
          <a:ln>
            <a:noFill/>
          </a:ln>
        </p:spPr>
        <p:txBody>
          <a:bodyPr spcFirstLastPara="1" wrap="square" lIns="91425" tIns="45700" rIns="91425" bIns="45700" anchor="t" anchorCtr="0">
            <a:spAutoFit/>
          </a:bodyPr>
          <a:lstStyle/>
          <a:p>
            <a:r>
              <a:rPr lang="en-US">
                <a:solidFill>
                  <a:schemeClr val="dk1"/>
                </a:solidFill>
                <a:latin typeface="Tahoma"/>
                <a:ea typeface="Tahoma"/>
                <a:cs typeface="Tahoma"/>
                <a:sym typeface="Tahoma"/>
              </a:rPr>
              <a:t>send pkt1+cs</a:t>
            </a:r>
            <a:endParaRPr/>
          </a:p>
        </p:txBody>
      </p:sp>
      <p:sp>
        <p:nvSpPr>
          <p:cNvPr id="1206" name="Google Shape;1206;p33"/>
          <p:cNvSpPr txBox="1"/>
          <p:nvPr/>
        </p:nvSpPr>
        <p:spPr>
          <a:xfrm>
            <a:off x="1831975" y="2547938"/>
            <a:ext cx="1022350" cy="366712"/>
          </a:xfrm>
          <a:prstGeom prst="rect">
            <a:avLst/>
          </a:prstGeom>
          <a:noFill/>
          <a:ln>
            <a:noFill/>
          </a:ln>
        </p:spPr>
        <p:txBody>
          <a:bodyPr spcFirstLastPara="1" wrap="square" lIns="91425" tIns="45700" rIns="91425" bIns="45700" anchor="t" anchorCtr="0">
            <a:spAutoFit/>
          </a:bodyPr>
          <a:lstStyle/>
          <a:p>
            <a:r>
              <a:rPr lang="en-US">
                <a:solidFill>
                  <a:schemeClr val="dk1"/>
                </a:solidFill>
                <a:latin typeface="Tahoma"/>
                <a:ea typeface="Tahoma"/>
                <a:cs typeface="Tahoma"/>
                <a:sym typeface="Tahoma"/>
              </a:rPr>
              <a:t>rcv ack1</a:t>
            </a:r>
            <a:endParaRPr/>
          </a:p>
        </p:txBody>
      </p:sp>
      <p:sp>
        <p:nvSpPr>
          <p:cNvPr id="1207" name="Google Shape;1207;p33"/>
          <p:cNvSpPr txBox="1"/>
          <p:nvPr/>
        </p:nvSpPr>
        <p:spPr>
          <a:xfrm>
            <a:off x="1705429" y="893763"/>
            <a:ext cx="1561646" cy="369332"/>
          </a:xfrm>
          <a:prstGeom prst="rect">
            <a:avLst/>
          </a:prstGeom>
          <a:noFill/>
          <a:ln>
            <a:noFill/>
          </a:ln>
        </p:spPr>
        <p:txBody>
          <a:bodyPr spcFirstLastPara="1" wrap="square" lIns="91425" tIns="45700" rIns="91425" bIns="45700" anchor="t" anchorCtr="0">
            <a:spAutoFit/>
          </a:bodyPr>
          <a:lstStyle/>
          <a:p>
            <a:r>
              <a:rPr lang="en-US">
                <a:solidFill>
                  <a:schemeClr val="dk1"/>
                </a:solidFill>
                <a:latin typeface="Tahoma"/>
                <a:ea typeface="Tahoma"/>
                <a:cs typeface="Tahoma"/>
                <a:sym typeface="Tahoma"/>
              </a:rPr>
              <a:t>send pkt0+cs</a:t>
            </a:r>
            <a:endParaRPr/>
          </a:p>
        </p:txBody>
      </p:sp>
      <p:sp>
        <p:nvSpPr>
          <p:cNvPr id="1208" name="Google Shape;1208;p33"/>
          <p:cNvSpPr txBox="1"/>
          <p:nvPr/>
        </p:nvSpPr>
        <p:spPr>
          <a:xfrm>
            <a:off x="4352926" y="1233488"/>
            <a:ext cx="1000125" cy="366712"/>
          </a:xfrm>
          <a:prstGeom prst="rect">
            <a:avLst/>
          </a:prstGeom>
          <a:noFill/>
          <a:ln>
            <a:noFill/>
          </a:ln>
        </p:spPr>
        <p:txBody>
          <a:bodyPr spcFirstLastPara="1" wrap="square" lIns="91425" tIns="45700" rIns="91425" bIns="45700" anchor="t" anchorCtr="0">
            <a:spAutoFit/>
          </a:bodyPr>
          <a:lstStyle/>
          <a:p>
            <a:r>
              <a:rPr lang="en-US">
                <a:solidFill>
                  <a:schemeClr val="dk1"/>
                </a:solidFill>
                <a:latin typeface="Tahoma"/>
                <a:ea typeface="Tahoma"/>
                <a:cs typeface="Tahoma"/>
                <a:sym typeface="Tahoma"/>
              </a:rPr>
              <a:t>rcv pkt0</a:t>
            </a:r>
            <a:endParaRPr/>
          </a:p>
        </p:txBody>
      </p:sp>
      <p:grpSp>
        <p:nvGrpSpPr>
          <p:cNvPr id="1209" name="Google Shape;1209;p33"/>
          <p:cNvGrpSpPr/>
          <p:nvPr/>
        </p:nvGrpSpPr>
        <p:grpSpPr>
          <a:xfrm>
            <a:off x="2892426" y="1020763"/>
            <a:ext cx="1471613" cy="512762"/>
            <a:chOff x="850" y="1159"/>
            <a:chExt cx="927" cy="323"/>
          </a:xfrm>
        </p:grpSpPr>
        <p:cxnSp>
          <p:nvCxnSpPr>
            <p:cNvPr id="1210" name="Google Shape;1210;p33"/>
            <p:cNvCxnSpPr/>
            <p:nvPr/>
          </p:nvCxnSpPr>
          <p:spPr>
            <a:xfrm>
              <a:off x="850" y="1257"/>
              <a:ext cx="927" cy="225"/>
            </a:xfrm>
            <a:prstGeom prst="straightConnector1">
              <a:avLst/>
            </a:prstGeom>
            <a:noFill/>
            <a:ln w="28575" cap="flat" cmpd="sng">
              <a:solidFill>
                <a:srgbClr val="000099"/>
              </a:solidFill>
              <a:prstDash val="solid"/>
              <a:round/>
              <a:headEnd type="none" w="med" len="med"/>
              <a:tailEnd type="triangle" w="med" len="med"/>
            </a:ln>
          </p:spPr>
        </p:cxnSp>
        <p:sp>
          <p:nvSpPr>
            <p:cNvPr id="1211" name="Google Shape;1211;p33"/>
            <p:cNvSpPr txBox="1"/>
            <p:nvPr/>
          </p:nvSpPr>
          <p:spPr>
            <a:xfrm>
              <a:off x="1100" y="1159"/>
              <a:ext cx="358" cy="212"/>
            </a:xfrm>
            <a:prstGeom prst="rect">
              <a:avLst/>
            </a:prstGeom>
            <a:noFill/>
            <a:ln>
              <a:noFill/>
            </a:ln>
          </p:spPr>
          <p:txBody>
            <a:bodyPr spcFirstLastPara="1" wrap="square" lIns="91425" tIns="45700" rIns="91425" bIns="45700" anchor="t" anchorCtr="0">
              <a:spAutoFit/>
            </a:bodyPr>
            <a:lstStyle/>
            <a:p>
              <a:r>
                <a:rPr lang="en-US" sz="1600">
                  <a:solidFill>
                    <a:srgbClr val="000099"/>
                  </a:solidFill>
                  <a:latin typeface="Arial"/>
                  <a:ea typeface="Arial"/>
                  <a:cs typeface="Arial"/>
                  <a:sym typeface="Arial"/>
                </a:rPr>
                <a:t>pkt0</a:t>
              </a:r>
              <a:endParaRPr/>
            </a:p>
          </p:txBody>
        </p:sp>
      </p:grpSp>
      <p:grpSp>
        <p:nvGrpSpPr>
          <p:cNvPr id="1212" name="Google Shape;1212;p33"/>
          <p:cNvGrpSpPr/>
          <p:nvPr/>
        </p:nvGrpSpPr>
        <p:grpSpPr>
          <a:xfrm>
            <a:off x="2886076" y="2757488"/>
            <a:ext cx="1471613" cy="487362"/>
            <a:chOff x="846" y="2253"/>
            <a:chExt cx="927" cy="307"/>
          </a:xfrm>
        </p:grpSpPr>
        <p:cxnSp>
          <p:nvCxnSpPr>
            <p:cNvPr id="1213" name="Google Shape;1213;p33"/>
            <p:cNvCxnSpPr/>
            <p:nvPr/>
          </p:nvCxnSpPr>
          <p:spPr>
            <a:xfrm>
              <a:off x="846" y="2335"/>
              <a:ext cx="927" cy="225"/>
            </a:xfrm>
            <a:prstGeom prst="straightConnector1">
              <a:avLst/>
            </a:prstGeom>
            <a:noFill/>
            <a:ln w="28575" cap="flat" cmpd="sng">
              <a:solidFill>
                <a:srgbClr val="000099"/>
              </a:solidFill>
              <a:prstDash val="solid"/>
              <a:round/>
              <a:headEnd type="none" w="med" len="med"/>
              <a:tailEnd type="triangle" w="med" len="med"/>
            </a:ln>
          </p:spPr>
        </p:cxnSp>
        <p:sp>
          <p:nvSpPr>
            <p:cNvPr id="1214" name="Google Shape;1214;p33"/>
            <p:cNvSpPr txBox="1"/>
            <p:nvPr/>
          </p:nvSpPr>
          <p:spPr>
            <a:xfrm>
              <a:off x="1097" y="2253"/>
              <a:ext cx="361" cy="213"/>
            </a:xfrm>
            <a:prstGeom prst="rect">
              <a:avLst/>
            </a:prstGeom>
            <a:noFill/>
            <a:ln>
              <a:noFill/>
            </a:ln>
          </p:spPr>
          <p:txBody>
            <a:bodyPr spcFirstLastPara="1" wrap="square" lIns="91425" tIns="45700" rIns="91425" bIns="45700" anchor="t" anchorCtr="0">
              <a:spAutoFit/>
            </a:bodyPr>
            <a:lstStyle/>
            <a:p>
              <a:r>
                <a:rPr lang="en-US" sz="1600">
                  <a:solidFill>
                    <a:srgbClr val="000099"/>
                  </a:solidFill>
                  <a:latin typeface="Arial"/>
                  <a:ea typeface="Arial"/>
                  <a:cs typeface="Arial"/>
                  <a:sym typeface="Arial"/>
                </a:rPr>
                <a:t>pkt2</a:t>
              </a:r>
              <a:endParaRPr/>
            </a:p>
          </p:txBody>
        </p:sp>
      </p:grpSp>
      <p:grpSp>
        <p:nvGrpSpPr>
          <p:cNvPr id="1215" name="Google Shape;1215;p33"/>
          <p:cNvGrpSpPr/>
          <p:nvPr/>
        </p:nvGrpSpPr>
        <p:grpSpPr>
          <a:xfrm>
            <a:off x="2900363" y="1895476"/>
            <a:ext cx="1471612" cy="504825"/>
            <a:chOff x="855" y="1710"/>
            <a:chExt cx="927" cy="318"/>
          </a:xfrm>
        </p:grpSpPr>
        <p:cxnSp>
          <p:nvCxnSpPr>
            <p:cNvPr id="1216" name="Google Shape;1216;p33"/>
            <p:cNvCxnSpPr/>
            <p:nvPr/>
          </p:nvCxnSpPr>
          <p:spPr>
            <a:xfrm>
              <a:off x="855" y="1803"/>
              <a:ext cx="927" cy="225"/>
            </a:xfrm>
            <a:prstGeom prst="straightConnector1">
              <a:avLst/>
            </a:prstGeom>
            <a:noFill/>
            <a:ln w="28575" cap="flat" cmpd="sng">
              <a:solidFill>
                <a:srgbClr val="000099"/>
              </a:solidFill>
              <a:prstDash val="solid"/>
              <a:round/>
              <a:headEnd type="none" w="med" len="med"/>
              <a:tailEnd type="triangle" w="med" len="med"/>
            </a:ln>
          </p:spPr>
        </p:cxnSp>
        <p:sp>
          <p:nvSpPr>
            <p:cNvPr id="1217" name="Google Shape;1217;p33"/>
            <p:cNvSpPr txBox="1"/>
            <p:nvPr/>
          </p:nvSpPr>
          <p:spPr>
            <a:xfrm>
              <a:off x="1094" y="1710"/>
              <a:ext cx="358" cy="212"/>
            </a:xfrm>
            <a:prstGeom prst="rect">
              <a:avLst/>
            </a:prstGeom>
            <a:noFill/>
            <a:ln>
              <a:noFill/>
            </a:ln>
          </p:spPr>
          <p:txBody>
            <a:bodyPr spcFirstLastPara="1" wrap="square" lIns="91425" tIns="45700" rIns="91425" bIns="45700" anchor="t" anchorCtr="0">
              <a:spAutoFit/>
            </a:bodyPr>
            <a:lstStyle/>
            <a:p>
              <a:r>
                <a:rPr lang="en-US" sz="1600">
                  <a:solidFill>
                    <a:srgbClr val="000099"/>
                  </a:solidFill>
                  <a:latin typeface="Arial"/>
                  <a:ea typeface="Arial"/>
                  <a:cs typeface="Arial"/>
                  <a:sym typeface="Arial"/>
                </a:rPr>
                <a:t>pkt1</a:t>
              </a:r>
              <a:endParaRPr/>
            </a:p>
          </p:txBody>
        </p:sp>
      </p:grpSp>
      <p:grpSp>
        <p:nvGrpSpPr>
          <p:cNvPr id="1218" name="Google Shape;1218;p33"/>
          <p:cNvGrpSpPr/>
          <p:nvPr/>
        </p:nvGrpSpPr>
        <p:grpSpPr>
          <a:xfrm>
            <a:off x="2886076" y="2360614"/>
            <a:ext cx="1471613" cy="471487"/>
            <a:chOff x="846" y="2003"/>
            <a:chExt cx="927" cy="297"/>
          </a:xfrm>
        </p:grpSpPr>
        <p:cxnSp>
          <p:nvCxnSpPr>
            <p:cNvPr id="1219" name="Google Shape;1219;p33"/>
            <p:cNvCxnSpPr/>
            <p:nvPr/>
          </p:nvCxnSpPr>
          <p:spPr>
            <a:xfrm flipH="1">
              <a:off x="846" y="2075"/>
              <a:ext cx="927" cy="225"/>
            </a:xfrm>
            <a:prstGeom prst="straightConnector1">
              <a:avLst/>
            </a:prstGeom>
            <a:noFill/>
            <a:ln w="28575" cap="flat" cmpd="sng">
              <a:solidFill>
                <a:srgbClr val="008000"/>
              </a:solidFill>
              <a:prstDash val="solid"/>
              <a:round/>
              <a:headEnd type="none" w="med" len="med"/>
              <a:tailEnd type="triangle" w="med" len="med"/>
            </a:ln>
          </p:spPr>
        </p:cxnSp>
        <p:sp>
          <p:nvSpPr>
            <p:cNvPr id="1220" name="Google Shape;1220;p33"/>
            <p:cNvSpPr txBox="1"/>
            <p:nvPr/>
          </p:nvSpPr>
          <p:spPr>
            <a:xfrm>
              <a:off x="1092" y="2003"/>
              <a:ext cx="386" cy="212"/>
            </a:xfrm>
            <a:prstGeom prst="rect">
              <a:avLst/>
            </a:prstGeom>
            <a:noFill/>
            <a:ln>
              <a:noFill/>
            </a:ln>
          </p:spPr>
          <p:txBody>
            <a:bodyPr spcFirstLastPara="1" wrap="square" lIns="91425" tIns="45700" rIns="91425" bIns="45700" anchor="t" anchorCtr="0">
              <a:spAutoFit/>
            </a:bodyPr>
            <a:lstStyle/>
            <a:p>
              <a:r>
                <a:rPr lang="en-US" sz="1600">
                  <a:solidFill>
                    <a:srgbClr val="008000"/>
                  </a:solidFill>
                  <a:latin typeface="Arial"/>
                  <a:ea typeface="Arial"/>
                  <a:cs typeface="Arial"/>
                  <a:sym typeface="Arial"/>
                </a:rPr>
                <a:t>ack1</a:t>
              </a:r>
              <a:endParaRPr/>
            </a:p>
          </p:txBody>
        </p:sp>
      </p:grpSp>
      <p:grpSp>
        <p:nvGrpSpPr>
          <p:cNvPr id="1221" name="Google Shape;1221;p33"/>
          <p:cNvGrpSpPr/>
          <p:nvPr/>
        </p:nvGrpSpPr>
        <p:grpSpPr>
          <a:xfrm>
            <a:off x="2878138" y="1520826"/>
            <a:ext cx="1471612" cy="455613"/>
            <a:chOff x="841" y="1474"/>
            <a:chExt cx="927" cy="287"/>
          </a:xfrm>
        </p:grpSpPr>
        <p:cxnSp>
          <p:nvCxnSpPr>
            <p:cNvPr id="1222" name="Google Shape;1222;p33"/>
            <p:cNvCxnSpPr/>
            <p:nvPr/>
          </p:nvCxnSpPr>
          <p:spPr>
            <a:xfrm flipH="1">
              <a:off x="841" y="1536"/>
              <a:ext cx="927" cy="225"/>
            </a:xfrm>
            <a:prstGeom prst="straightConnector1">
              <a:avLst/>
            </a:prstGeom>
            <a:noFill/>
            <a:ln w="28575" cap="flat" cmpd="sng">
              <a:solidFill>
                <a:srgbClr val="008000"/>
              </a:solidFill>
              <a:prstDash val="solid"/>
              <a:round/>
              <a:headEnd type="none" w="med" len="med"/>
              <a:tailEnd type="triangle" w="med" len="med"/>
            </a:ln>
          </p:spPr>
        </p:cxnSp>
        <p:sp>
          <p:nvSpPr>
            <p:cNvPr id="1223" name="Google Shape;1223;p33"/>
            <p:cNvSpPr txBox="1"/>
            <p:nvPr/>
          </p:nvSpPr>
          <p:spPr>
            <a:xfrm>
              <a:off x="1089" y="1474"/>
              <a:ext cx="386" cy="212"/>
            </a:xfrm>
            <a:prstGeom prst="rect">
              <a:avLst/>
            </a:prstGeom>
            <a:noFill/>
            <a:ln>
              <a:noFill/>
            </a:ln>
          </p:spPr>
          <p:txBody>
            <a:bodyPr spcFirstLastPara="1" wrap="square" lIns="91425" tIns="45700" rIns="91425" bIns="45700" anchor="t" anchorCtr="0">
              <a:spAutoFit/>
            </a:bodyPr>
            <a:lstStyle/>
            <a:p>
              <a:r>
                <a:rPr lang="en-US" sz="1600">
                  <a:solidFill>
                    <a:srgbClr val="008000"/>
                  </a:solidFill>
                  <a:latin typeface="Arial"/>
                  <a:ea typeface="Arial"/>
                  <a:cs typeface="Arial"/>
                  <a:sym typeface="Arial"/>
                </a:rPr>
                <a:t>ack0</a:t>
              </a:r>
              <a:endParaRPr/>
            </a:p>
          </p:txBody>
        </p:sp>
      </p:grpSp>
      <p:grpSp>
        <p:nvGrpSpPr>
          <p:cNvPr id="1224" name="Google Shape;1224;p33"/>
          <p:cNvGrpSpPr/>
          <p:nvPr/>
        </p:nvGrpSpPr>
        <p:grpSpPr>
          <a:xfrm>
            <a:off x="2871788" y="3213101"/>
            <a:ext cx="1471612" cy="461963"/>
            <a:chOff x="837" y="2540"/>
            <a:chExt cx="927" cy="291"/>
          </a:xfrm>
        </p:grpSpPr>
        <p:cxnSp>
          <p:nvCxnSpPr>
            <p:cNvPr id="1225" name="Google Shape;1225;p33"/>
            <p:cNvCxnSpPr/>
            <p:nvPr/>
          </p:nvCxnSpPr>
          <p:spPr>
            <a:xfrm flipH="1">
              <a:off x="837" y="2606"/>
              <a:ext cx="927" cy="225"/>
            </a:xfrm>
            <a:prstGeom prst="straightConnector1">
              <a:avLst/>
            </a:prstGeom>
            <a:noFill/>
            <a:ln w="28575" cap="flat" cmpd="sng">
              <a:solidFill>
                <a:srgbClr val="008000"/>
              </a:solidFill>
              <a:prstDash val="solid"/>
              <a:round/>
              <a:headEnd type="none" w="med" len="med"/>
              <a:tailEnd type="triangle" w="med" len="med"/>
            </a:ln>
          </p:spPr>
        </p:cxnSp>
        <p:sp>
          <p:nvSpPr>
            <p:cNvPr id="1226" name="Google Shape;1226;p33"/>
            <p:cNvSpPr txBox="1"/>
            <p:nvPr/>
          </p:nvSpPr>
          <p:spPr>
            <a:xfrm>
              <a:off x="1086" y="2540"/>
              <a:ext cx="386" cy="212"/>
            </a:xfrm>
            <a:prstGeom prst="rect">
              <a:avLst/>
            </a:prstGeom>
            <a:noFill/>
            <a:ln>
              <a:noFill/>
            </a:ln>
          </p:spPr>
          <p:txBody>
            <a:bodyPr spcFirstLastPara="1" wrap="square" lIns="91425" tIns="45700" rIns="91425" bIns="45700" anchor="t" anchorCtr="0">
              <a:spAutoFit/>
            </a:bodyPr>
            <a:lstStyle/>
            <a:p>
              <a:r>
                <a:rPr lang="en-US" sz="1600">
                  <a:solidFill>
                    <a:srgbClr val="008000"/>
                  </a:solidFill>
                  <a:latin typeface="Arial"/>
                  <a:ea typeface="Arial"/>
                  <a:cs typeface="Arial"/>
                  <a:sym typeface="Arial"/>
                </a:rPr>
                <a:t>ack2</a:t>
              </a:r>
              <a:endParaRPr/>
            </a:p>
          </p:txBody>
        </p:sp>
      </p:grpSp>
      <p:sp>
        <p:nvSpPr>
          <p:cNvPr id="1227" name="Google Shape;1227;p33"/>
          <p:cNvSpPr txBox="1"/>
          <p:nvPr/>
        </p:nvSpPr>
        <p:spPr>
          <a:xfrm>
            <a:off x="3160027" y="60862"/>
            <a:ext cx="1376146" cy="369332"/>
          </a:xfrm>
          <a:prstGeom prst="rect">
            <a:avLst/>
          </a:prstGeom>
          <a:noFill/>
          <a:ln>
            <a:noFill/>
          </a:ln>
        </p:spPr>
        <p:txBody>
          <a:bodyPr spcFirstLastPara="1" wrap="square" lIns="91425" tIns="45700" rIns="91425" bIns="45700" anchor="t" anchorCtr="0">
            <a:spAutoFit/>
          </a:bodyPr>
          <a:lstStyle/>
          <a:p>
            <a:r>
              <a:rPr lang="en-US">
                <a:solidFill>
                  <a:schemeClr val="dk1"/>
                </a:solidFill>
                <a:latin typeface="Tahoma"/>
                <a:ea typeface="Tahoma"/>
                <a:cs typeface="Tahoma"/>
                <a:sym typeface="Tahoma"/>
              </a:rPr>
              <a:t>(a) no error</a:t>
            </a:r>
            <a:endParaRPr/>
          </a:p>
        </p:txBody>
      </p:sp>
      <p:sp>
        <p:nvSpPr>
          <p:cNvPr id="1228" name="Google Shape;1228;p33"/>
          <p:cNvSpPr txBox="1"/>
          <p:nvPr/>
        </p:nvSpPr>
        <p:spPr>
          <a:xfrm>
            <a:off x="4910396" y="4566343"/>
            <a:ext cx="936625" cy="396875"/>
          </a:xfrm>
          <a:prstGeom prst="rect">
            <a:avLst/>
          </a:prstGeom>
          <a:noFill/>
          <a:ln>
            <a:noFill/>
          </a:ln>
        </p:spPr>
        <p:txBody>
          <a:bodyPr spcFirstLastPara="1" wrap="square" lIns="91425" tIns="45700" rIns="91425" bIns="45700" anchor="t" anchorCtr="0">
            <a:spAutoFit/>
          </a:bodyPr>
          <a:lstStyle/>
          <a:p>
            <a:r>
              <a:rPr lang="en-US" sz="2000" i="1" u="sng">
                <a:solidFill>
                  <a:srgbClr val="000099"/>
                </a:solidFill>
                <a:latin typeface="Tahoma"/>
                <a:ea typeface="Tahoma"/>
                <a:cs typeface="Tahoma"/>
                <a:sym typeface="Tahoma"/>
              </a:rPr>
              <a:t>sender</a:t>
            </a:r>
            <a:endParaRPr/>
          </a:p>
        </p:txBody>
      </p:sp>
      <p:sp>
        <p:nvSpPr>
          <p:cNvPr id="1229" name="Google Shape;1229;p33"/>
          <p:cNvSpPr txBox="1"/>
          <p:nvPr/>
        </p:nvSpPr>
        <p:spPr>
          <a:xfrm>
            <a:off x="7232043" y="4535072"/>
            <a:ext cx="1071563" cy="396875"/>
          </a:xfrm>
          <a:prstGeom prst="rect">
            <a:avLst/>
          </a:prstGeom>
          <a:noFill/>
          <a:ln>
            <a:noFill/>
          </a:ln>
        </p:spPr>
        <p:txBody>
          <a:bodyPr spcFirstLastPara="1" wrap="square" lIns="91425" tIns="45700" rIns="91425" bIns="45700" anchor="t" anchorCtr="0">
            <a:spAutoFit/>
          </a:bodyPr>
          <a:lstStyle/>
          <a:p>
            <a:r>
              <a:rPr lang="en-US" sz="2000" i="1" u="sng">
                <a:solidFill>
                  <a:srgbClr val="008000"/>
                </a:solidFill>
                <a:latin typeface="Tahoma"/>
                <a:ea typeface="Tahoma"/>
                <a:cs typeface="Tahoma"/>
                <a:sym typeface="Tahoma"/>
              </a:rPr>
              <a:t>receiver</a:t>
            </a:r>
            <a:endParaRPr/>
          </a:p>
        </p:txBody>
      </p:sp>
      <p:sp>
        <p:nvSpPr>
          <p:cNvPr id="1230" name="Google Shape;1230;p33"/>
          <p:cNvSpPr txBox="1"/>
          <p:nvPr/>
        </p:nvSpPr>
        <p:spPr>
          <a:xfrm>
            <a:off x="7307262" y="5504239"/>
            <a:ext cx="3448978" cy="369332"/>
          </a:xfrm>
          <a:prstGeom prst="rect">
            <a:avLst/>
          </a:prstGeom>
          <a:noFill/>
          <a:ln>
            <a:noFill/>
          </a:ln>
        </p:spPr>
        <p:txBody>
          <a:bodyPr spcFirstLastPara="1" wrap="square" lIns="91425" tIns="45700" rIns="91425" bIns="45700" anchor="t" anchorCtr="0">
            <a:spAutoFit/>
          </a:bodyPr>
          <a:lstStyle/>
          <a:p>
            <a:r>
              <a:rPr lang="en-US">
                <a:solidFill>
                  <a:schemeClr val="dk1"/>
                </a:solidFill>
                <a:latin typeface="Tahoma"/>
                <a:ea typeface="Tahoma"/>
                <a:cs typeface="Tahoma"/>
                <a:sym typeface="Tahoma"/>
              </a:rPr>
              <a:t>send NAK + cs, discard packet</a:t>
            </a:r>
            <a:endParaRPr/>
          </a:p>
        </p:txBody>
      </p:sp>
      <p:sp>
        <p:nvSpPr>
          <p:cNvPr id="1231" name="Google Shape;1231;p33"/>
          <p:cNvSpPr txBox="1"/>
          <p:nvPr/>
        </p:nvSpPr>
        <p:spPr>
          <a:xfrm>
            <a:off x="4264830" y="5742683"/>
            <a:ext cx="972189" cy="369332"/>
          </a:xfrm>
          <a:prstGeom prst="rect">
            <a:avLst/>
          </a:prstGeom>
          <a:noFill/>
          <a:ln>
            <a:noFill/>
          </a:ln>
        </p:spPr>
        <p:txBody>
          <a:bodyPr spcFirstLastPara="1" wrap="square" lIns="91425" tIns="45700" rIns="91425" bIns="45700" anchor="t" anchorCtr="0">
            <a:spAutoFit/>
          </a:bodyPr>
          <a:lstStyle/>
          <a:p>
            <a:r>
              <a:rPr lang="en-US">
                <a:solidFill>
                  <a:schemeClr val="dk1"/>
                </a:solidFill>
                <a:latin typeface="Tahoma"/>
                <a:ea typeface="Tahoma"/>
                <a:cs typeface="Tahoma"/>
                <a:sym typeface="Tahoma"/>
              </a:rPr>
              <a:t>rcv </a:t>
            </a:r>
            <a:r>
              <a:rPr lang="en-US">
                <a:solidFill>
                  <a:srgbClr val="FF0000"/>
                </a:solidFill>
                <a:latin typeface="Tahoma"/>
                <a:ea typeface="Tahoma"/>
                <a:cs typeface="Tahoma"/>
                <a:sym typeface="Tahoma"/>
              </a:rPr>
              <a:t>ACK</a:t>
            </a:r>
            <a:endParaRPr/>
          </a:p>
        </p:txBody>
      </p:sp>
      <p:sp>
        <p:nvSpPr>
          <p:cNvPr id="1232" name="Google Shape;1232;p33"/>
          <p:cNvSpPr txBox="1"/>
          <p:nvPr/>
        </p:nvSpPr>
        <p:spPr>
          <a:xfrm>
            <a:off x="4083113" y="6027399"/>
            <a:ext cx="1791773" cy="369332"/>
          </a:xfrm>
          <a:prstGeom prst="rect">
            <a:avLst/>
          </a:prstGeom>
          <a:noFill/>
          <a:ln>
            <a:noFill/>
          </a:ln>
        </p:spPr>
        <p:txBody>
          <a:bodyPr spcFirstLastPara="1" wrap="square" lIns="91425" tIns="45700" rIns="91425" bIns="45700" anchor="t" anchorCtr="0">
            <a:spAutoFit/>
          </a:bodyPr>
          <a:lstStyle/>
          <a:p>
            <a:r>
              <a:rPr lang="en-US">
                <a:solidFill>
                  <a:schemeClr val="dk1"/>
                </a:solidFill>
                <a:latin typeface="Tahoma"/>
                <a:ea typeface="Tahoma"/>
                <a:cs typeface="Tahoma"/>
                <a:sym typeface="Tahoma"/>
              </a:rPr>
              <a:t>resend pkt0+cs</a:t>
            </a:r>
            <a:endParaRPr/>
          </a:p>
        </p:txBody>
      </p:sp>
      <p:sp>
        <p:nvSpPr>
          <p:cNvPr id="1233" name="Google Shape;1233;p33"/>
          <p:cNvSpPr txBox="1"/>
          <p:nvPr/>
        </p:nvSpPr>
        <p:spPr>
          <a:xfrm>
            <a:off x="4622800" y="4934503"/>
            <a:ext cx="1561646" cy="369332"/>
          </a:xfrm>
          <a:prstGeom prst="rect">
            <a:avLst/>
          </a:prstGeom>
          <a:noFill/>
          <a:ln>
            <a:noFill/>
          </a:ln>
        </p:spPr>
        <p:txBody>
          <a:bodyPr spcFirstLastPara="1" wrap="square" lIns="91425" tIns="45700" rIns="91425" bIns="45700" anchor="t" anchorCtr="0">
            <a:spAutoFit/>
          </a:bodyPr>
          <a:lstStyle/>
          <a:p>
            <a:r>
              <a:rPr lang="en-US">
                <a:solidFill>
                  <a:schemeClr val="dk1"/>
                </a:solidFill>
                <a:latin typeface="Tahoma"/>
                <a:ea typeface="Tahoma"/>
                <a:cs typeface="Tahoma"/>
                <a:sym typeface="Tahoma"/>
              </a:rPr>
              <a:t>send pkt0+cs</a:t>
            </a:r>
            <a:endParaRPr/>
          </a:p>
        </p:txBody>
      </p:sp>
      <p:sp>
        <p:nvSpPr>
          <p:cNvPr id="1234" name="Google Shape;1234;p33"/>
          <p:cNvSpPr txBox="1"/>
          <p:nvPr/>
        </p:nvSpPr>
        <p:spPr>
          <a:xfrm>
            <a:off x="7299325" y="5293102"/>
            <a:ext cx="1645900" cy="369332"/>
          </a:xfrm>
          <a:prstGeom prst="rect">
            <a:avLst/>
          </a:prstGeom>
          <a:noFill/>
          <a:ln>
            <a:noFill/>
          </a:ln>
        </p:spPr>
        <p:txBody>
          <a:bodyPr spcFirstLastPara="1" wrap="square" lIns="91425" tIns="45700" rIns="91425" bIns="45700" anchor="t" anchorCtr="0">
            <a:spAutoFit/>
          </a:bodyPr>
          <a:lstStyle/>
          <a:p>
            <a:r>
              <a:rPr lang="en-US">
                <a:solidFill>
                  <a:schemeClr val="dk1"/>
                </a:solidFill>
                <a:latin typeface="Tahoma"/>
                <a:ea typeface="Tahoma"/>
                <a:cs typeface="Tahoma"/>
                <a:sym typeface="Tahoma"/>
              </a:rPr>
              <a:t>rcv pkt0, </a:t>
            </a:r>
            <a:r>
              <a:rPr lang="en-US">
                <a:solidFill>
                  <a:srgbClr val="FF0000"/>
                </a:solidFill>
                <a:latin typeface="Tahoma"/>
                <a:ea typeface="Tahoma"/>
                <a:cs typeface="Tahoma"/>
                <a:sym typeface="Tahoma"/>
              </a:rPr>
              <a:t>error</a:t>
            </a:r>
            <a:endParaRPr/>
          </a:p>
        </p:txBody>
      </p:sp>
      <p:grpSp>
        <p:nvGrpSpPr>
          <p:cNvPr id="1235" name="Google Shape;1235;p33"/>
          <p:cNvGrpSpPr/>
          <p:nvPr/>
        </p:nvGrpSpPr>
        <p:grpSpPr>
          <a:xfrm>
            <a:off x="5838825" y="5080377"/>
            <a:ext cx="1471612" cy="512762"/>
            <a:chOff x="850" y="1159"/>
            <a:chExt cx="927" cy="323"/>
          </a:xfrm>
        </p:grpSpPr>
        <p:cxnSp>
          <p:nvCxnSpPr>
            <p:cNvPr id="1236" name="Google Shape;1236;p33"/>
            <p:cNvCxnSpPr/>
            <p:nvPr/>
          </p:nvCxnSpPr>
          <p:spPr>
            <a:xfrm>
              <a:off x="850" y="1257"/>
              <a:ext cx="927" cy="225"/>
            </a:xfrm>
            <a:prstGeom prst="straightConnector1">
              <a:avLst/>
            </a:prstGeom>
            <a:noFill/>
            <a:ln w="28575" cap="flat" cmpd="sng">
              <a:solidFill>
                <a:srgbClr val="000099"/>
              </a:solidFill>
              <a:prstDash val="solid"/>
              <a:round/>
              <a:headEnd type="none" w="med" len="med"/>
              <a:tailEnd type="triangle" w="med" len="med"/>
            </a:ln>
          </p:spPr>
        </p:cxnSp>
        <p:sp>
          <p:nvSpPr>
            <p:cNvPr id="1237" name="Google Shape;1237;p33"/>
            <p:cNvSpPr txBox="1"/>
            <p:nvPr/>
          </p:nvSpPr>
          <p:spPr>
            <a:xfrm>
              <a:off x="1100" y="1159"/>
              <a:ext cx="361" cy="213"/>
            </a:xfrm>
            <a:prstGeom prst="rect">
              <a:avLst/>
            </a:prstGeom>
            <a:noFill/>
            <a:ln>
              <a:noFill/>
            </a:ln>
          </p:spPr>
          <p:txBody>
            <a:bodyPr spcFirstLastPara="1" wrap="square" lIns="91425" tIns="45700" rIns="91425" bIns="45700" anchor="t" anchorCtr="0">
              <a:spAutoFit/>
            </a:bodyPr>
            <a:lstStyle/>
            <a:p>
              <a:r>
                <a:rPr lang="en-US" sz="1600">
                  <a:solidFill>
                    <a:srgbClr val="000099"/>
                  </a:solidFill>
                  <a:latin typeface="Arial"/>
                  <a:ea typeface="Arial"/>
                  <a:cs typeface="Arial"/>
                  <a:sym typeface="Arial"/>
                </a:rPr>
                <a:t>pkt0</a:t>
              </a:r>
              <a:endParaRPr/>
            </a:p>
          </p:txBody>
        </p:sp>
      </p:grpSp>
      <p:grpSp>
        <p:nvGrpSpPr>
          <p:cNvPr id="1238" name="Google Shape;1238;p33"/>
          <p:cNvGrpSpPr/>
          <p:nvPr/>
        </p:nvGrpSpPr>
        <p:grpSpPr>
          <a:xfrm>
            <a:off x="5440363" y="5483604"/>
            <a:ext cx="1855791" cy="552451"/>
            <a:chOff x="599" y="1413"/>
            <a:chExt cx="1169" cy="348"/>
          </a:xfrm>
        </p:grpSpPr>
        <p:cxnSp>
          <p:nvCxnSpPr>
            <p:cNvPr id="1239" name="Google Shape;1239;p33"/>
            <p:cNvCxnSpPr/>
            <p:nvPr/>
          </p:nvCxnSpPr>
          <p:spPr>
            <a:xfrm flipH="1">
              <a:off x="841" y="1536"/>
              <a:ext cx="927" cy="225"/>
            </a:xfrm>
            <a:prstGeom prst="straightConnector1">
              <a:avLst/>
            </a:prstGeom>
            <a:noFill/>
            <a:ln w="28575" cap="flat" cmpd="sng">
              <a:solidFill>
                <a:srgbClr val="FF0000"/>
              </a:solidFill>
              <a:prstDash val="solid"/>
              <a:round/>
              <a:headEnd type="none" w="med" len="med"/>
              <a:tailEnd type="triangle" w="med" len="med"/>
            </a:ln>
          </p:spPr>
        </p:cxnSp>
        <p:sp>
          <p:nvSpPr>
            <p:cNvPr id="1240" name="Google Shape;1240;p33"/>
            <p:cNvSpPr txBox="1"/>
            <p:nvPr/>
          </p:nvSpPr>
          <p:spPr>
            <a:xfrm>
              <a:off x="599" y="1413"/>
              <a:ext cx="1158" cy="213"/>
            </a:xfrm>
            <a:prstGeom prst="rect">
              <a:avLst/>
            </a:prstGeom>
            <a:noFill/>
            <a:ln>
              <a:noFill/>
            </a:ln>
          </p:spPr>
          <p:txBody>
            <a:bodyPr spcFirstLastPara="1" wrap="square" lIns="91425" tIns="45700" rIns="91425" bIns="45700" anchor="t" anchorCtr="0">
              <a:spAutoFit/>
            </a:bodyPr>
            <a:lstStyle/>
            <a:p>
              <a:r>
                <a:rPr lang="en-US" sz="1600">
                  <a:solidFill>
                    <a:srgbClr val="FF0000"/>
                  </a:solidFill>
                  <a:latin typeface="Arial"/>
                  <a:ea typeface="Arial"/>
                  <a:cs typeface="Arial"/>
                  <a:sym typeface="Arial"/>
                </a:rPr>
                <a:t>NAK0 (corrupted!)</a:t>
              </a:r>
              <a:endParaRPr/>
            </a:p>
          </p:txBody>
        </p:sp>
      </p:grpSp>
      <p:sp>
        <p:nvSpPr>
          <p:cNvPr id="1241" name="Google Shape;1241;p33"/>
          <p:cNvSpPr txBox="1"/>
          <p:nvPr/>
        </p:nvSpPr>
        <p:spPr>
          <a:xfrm>
            <a:off x="7296151" y="6378437"/>
            <a:ext cx="1007455" cy="369332"/>
          </a:xfrm>
          <a:prstGeom prst="rect">
            <a:avLst/>
          </a:prstGeom>
          <a:noFill/>
          <a:ln>
            <a:noFill/>
          </a:ln>
        </p:spPr>
        <p:txBody>
          <a:bodyPr spcFirstLastPara="1" wrap="square" lIns="91425" tIns="45700" rIns="91425" bIns="45700" anchor="t" anchorCtr="0">
            <a:spAutoFit/>
          </a:bodyPr>
          <a:lstStyle/>
          <a:p>
            <a:r>
              <a:rPr lang="en-US">
                <a:solidFill>
                  <a:schemeClr val="dk1"/>
                </a:solidFill>
                <a:latin typeface="Tahoma"/>
                <a:ea typeface="Tahoma"/>
                <a:cs typeface="Tahoma"/>
                <a:sym typeface="Tahoma"/>
              </a:rPr>
              <a:t>rcv pkt0</a:t>
            </a:r>
            <a:endParaRPr/>
          </a:p>
        </p:txBody>
      </p:sp>
      <p:grpSp>
        <p:nvGrpSpPr>
          <p:cNvPr id="1242" name="Google Shape;1242;p33"/>
          <p:cNvGrpSpPr/>
          <p:nvPr/>
        </p:nvGrpSpPr>
        <p:grpSpPr>
          <a:xfrm>
            <a:off x="5838825" y="6143488"/>
            <a:ext cx="1471612" cy="504825"/>
            <a:chOff x="855" y="1710"/>
            <a:chExt cx="927" cy="318"/>
          </a:xfrm>
        </p:grpSpPr>
        <p:cxnSp>
          <p:nvCxnSpPr>
            <p:cNvPr id="1243" name="Google Shape;1243;p33"/>
            <p:cNvCxnSpPr/>
            <p:nvPr/>
          </p:nvCxnSpPr>
          <p:spPr>
            <a:xfrm>
              <a:off x="855" y="1803"/>
              <a:ext cx="927" cy="225"/>
            </a:xfrm>
            <a:prstGeom prst="straightConnector1">
              <a:avLst/>
            </a:prstGeom>
            <a:noFill/>
            <a:ln w="28575" cap="flat" cmpd="sng">
              <a:solidFill>
                <a:srgbClr val="000099"/>
              </a:solidFill>
              <a:prstDash val="solid"/>
              <a:round/>
              <a:headEnd type="none" w="med" len="med"/>
              <a:tailEnd type="triangle" w="med" len="med"/>
            </a:ln>
          </p:spPr>
        </p:cxnSp>
        <p:sp>
          <p:nvSpPr>
            <p:cNvPr id="1244" name="Google Shape;1244;p33"/>
            <p:cNvSpPr txBox="1"/>
            <p:nvPr/>
          </p:nvSpPr>
          <p:spPr>
            <a:xfrm>
              <a:off x="1094" y="1710"/>
              <a:ext cx="361" cy="213"/>
            </a:xfrm>
            <a:prstGeom prst="rect">
              <a:avLst/>
            </a:prstGeom>
            <a:noFill/>
            <a:ln>
              <a:noFill/>
            </a:ln>
          </p:spPr>
          <p:txBody>
            <a:bodyPr spcFirstLastPara="1" wrap="square" lIns="91425" tIns="45700" rIns="91425" bIns="45700" anchor="t" anchorCtr="0">
              <a:spAutoFit/>
            </a:bodyPr>
            <a:lstStyle/>
            <a:p>
              <a:r>
                <a:rPr lang="en-US" sz="1600">
                  <a:solidFill>
                    <a:srgbClr val="000099"/>
                  </a:solidFill>
                  <a:latin typeface="Arial"/>
                  <a:ea typeface="Arial"/>
                  <a:cs typeface="Arial"/>
                  <a:sym typeface="Arial"/>
                </a:rPr>
                <a:t>pkt0</a:t>
              </a:r>
              <a:endParaRPr/>
            </a:p>
          </p:txBody>
        </p:sp>
      </p:grpSp>
      <p:sp>
        <p:nvSpPr>
          <p:cNvPr id="1245" name="Google Shape;1245;p33"/>
          <p:cNvSpPr txBox="1"/>
          <p:nvPr/>
        </p:nvSpPr>
        <p:spPr>
          <a:xfrm>
            <a:off x="5734453" y="4164466"/>
            <a:ext cx="2995179" cy="369332"/>
          </a:xfrm>
          <a:prstGeom prst="rect">
            <a:avLst/>
          </a:prstGeom>
          <a:noFill/>
          <a:ln>
            <a:noFill/>
          </a:ln>
        </p:spPr>
        <p:txBody>
          <a:bodyPr spcFirstLastPara="1" wrap="square" lIns="91425" tIns="45700" rIns="91425" bIns="45700" anchor="t" anchorCtr="0">
            <a:spAutoFit/>
          </a:bodyPr>
          <a:lstStyle/>
          <a:p>
            <a:r>
              <a:rPr lang="en-US">
                <a:solidFill>
                  <a:schemeClr val="dk1"/>
                </a:solidFill>
                <a:latin typeface="Tahoma"/>
                <a:ea typeface="Tahoma"/>
                <a:cs typeface="Tahoma"/>
                <a:sym typeface="Tahoma"/>
              </a:rPr>
              <a:t>(b) Bit error: Nak corrupted</a:t>
            </a:r>
            <a:endParaRPr/>
          </a:p>
        </p:txBody>
      </p:sp>
      <p:sp>
        <p:nvSpPr>
          <p:cNvPr id="1246" name="Google Shape;1246;p33"/>
          <p:cNvSpPr txBox="1"/>
          <p:nvPr/>
        </p:nvSpPr>
        <p:spPr>
          <a:xfrm>
            <a:off x="5088841" y="5700738"/>
            <a:ext cx="1027724" cy="461665"/>
          </a:xfrm>
          <a:prstGeom prst="rect">
            <a:avLst/>
          </a:prstGeom>
          <a:noFill/>
          <a:ln>
            <a:noFill/>
          </a:ln>
        </p:spPr>
        <p:txBody>
          <a:bodyPr spcFirstLastPara="1" wrap="square" lIns="91425" tIns="45700" rIns="91425" bIns="45700" anchor="t" anchorCtr="0">
            <a:spAutoFit/>
          </a:bodyPr>
          <a:lstStyle/>
          <a:p>
            <a:r>
              <a:rPr lang="en-US" sz="2400" b="1">
                <a:solidFill>
                  <a:srgbClr val="FF0000"/>
                </a:solidFill>
                <a:latin typeface="Times New Roman"/>
                <a:ea typeface="Times New Roman"/>
                <a:cs typeface="Times New Roman"/>
                <a:sym typeface="Times New Roman"/>
              </a:rPr>
              <a:t>error</a:t>
            </a:r>
            <a:endParaRPr sz="2400" b="1">
              <a:solidFill>
                <a:schemeClr val="dk1"/>
              </a:solidFill>
              <a:latin typeface="Times New Roman"/>
              <a:ea typeface="Times New Roman"/>
              <a:cs typeface="Times New Roman"/>
              <a:sym typeface="Times New Roman"/>
            </a:endParaRPr>
          </a:p>
        </p:txBody>
      </p:sp>
      <p:sp>
        <p:nvSpPr>
          <p:cNvPr id="1247" name="Google Shape;1247;p33"/>
          <p:cNvSpPr/>
          <p:nvPr/>
        </p:nvSpPr>
        <p:spPr>
          <a:xfrm>
            <a:off x="6184447" y="63593"/>
            <a:ext cx="4459792" cy="3561594"/>
          </a:xfrm>
          <a:prstGeom prst="rect">
            <a:avLst/>
          </a:prstGeom>
          <a:solidFill>
            <a:srgbClr val="E5E5E5"/>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a:buClr>
                <a:schemeClr val="dk1"/>
              </a:buClr>
              <a:buSzPts val="2400"/>
            </a:pPr>
            <a:endParaRPr sz="2400">
              <a:solidFill>
                <a:schemeClr val="dk1"/>
              </a:solidFill>
              <a:latin typeface="Times New Roman"/>
              <a:ea typeface="Times New Roman"/>
              <a:cs typeface="Times New Roman"/>
              <a:sym typeface="Times New Roman"/>
            </a:endParaRPr>
          </a:p>
        </p:txBody>
      </p:sp>
      <p:sp>
        <p:nvSpPr>
          <p:cNvPr id="1248" name="Google Shape;1248;p33"/>
          <p:cNvSpPr txBox="1"/>
          <p:nvPr/>
        </p:nvSpPr>
        <p:spPr>
          <a:xfrm>
            <a:off x="6445363" y="523081"/>
            <a:ext cx="936625" cy="396875"/>
          </a:xfrm>
          <a:prstGeom prst="rect">
            <a:avLst/>
          </a:prstGeom>
          <a:noFill/>
          <a:ln>
            <a:noFill/>
          </a:ln>
        </p:spPr>
        <p:txBody>
          <a:bodyPr spcFirstLastPara="1" wrap="square" lIns="91425" tIns="45700" rIns="91425" bIns="45700" anchor="t" anchorCtr="0">
            <a:spAutoFit/>
          </a:bodyPr>
          <a:lstStyle/>
          <a:p>
            <a:r>
              <a:rPr lang="en-US" sz="2000" i="1" u="sng">
                <a:solidFill>
                  <a:srgbClr val="000099"/>
                </a:solidFill>
                <a:latin typeface="Tahoma"/>
                <a:ea typeface="Tahoma"/>
                <a:cs typeface="Tahoma"/>
                <a:sym typeface="Tahoma"/>
              </a:rPr>
              <a:t>sender</a:t>
            </a:r>
            <a:endParaRPr/>
          </a:p>
        </p:txBody>
      </p:sp>
      <p:sp>
        <p:nvSpPr>
          <p:cNvPr id="1249" name="Google Shape;1249;p33"/>
          <p:cNvSpPr txBox="1"/>
          <p:nvPr/>
        </p:nvSpPr>
        <p:spPr>
          <a:xfrm>
            <a:off x="8885350" y="518319"/>
            <a:ext cx="1071562" cy="396875"/>
          </a:xfrm>
          <a:prstGeom prst="rect">
            <a:avLst/>
          </a:prstGeom>
          <a:noFill/>
          <a:ln>
            <a:noFill/>
          </a:ln>
        </p:spPr>
        <p:txBody>
          <a:bodyPr spcFirstLastPara="1" wrap="square" lIns="91425" tIns="45700" rIns="91425" bIns="45700" anchor="t" anchorCtr="0">
            <a:spAutoFit/>
          </a:bodyPr>
          <a:lstStyle/>
          <a:p>
            <a:r>
              <a:rPr lang="en-US" sz="2000" i="1" u="sng">
                <a:solidFill>
                  <a:srgbClr val="008000"/>
                </a:solidFill>
                <a:latin typeface="Tahoma"/>
                <a:ea typeface="Tahoma"/>
                <a:cs typeface="Tahoma"/>
                <a:sym typeface="Tahoma"/>
              </a:rPr>
              <a:t>receiver</a:t>
            </a:r>
            <a:endParaRPr/>
          </a:p>
        </p:txBody>
      </p:sp>
      <p:sp>
        <p:nvSpPr>
          <p:cNvPr id="1250" name="Google Shape;1250;p33"/>
          <p:cNvSpPr txBox="1"/>
          <p:nvPr/>
        </p:nvSpPr>
        <p:spPr>
          <a:xfrm>
            <a:off x="8888525" y="2142330"/>
            <a:ext cx="1720792" cy="369332"/>
          </a:xfrm>
          <a:prstGeom prst="rect">
            <a:avLst/>
          </a:prstGeom>
          <a:noFill/>
          <a:ln>
            <a:noFill/>
          </a:ln>
        </p:spPr>
        <p:txBody>
          <a:bodyPr spcFirstLastPara="1" wrap="square" lIns="91425" tIns="45700" rIns="91425" bIns="45700" anchor="t" anchorCtr="0">
            <a:spAutoFit/>
          </a:bodyPr>
          <a:lstStyle/>
          <a:p>
            <a:r>
              <a:rPr lang="en-US">
                <a:solidFill>
                  <a:schemeClr val="dk1"/>
                </a:solidFill>
                <a:latin typeface="Tahoma"/>
                <a:ea typeface="Tahoma"/>
                <a:cs typeface="Tahoma"/>
                <a:sym typeface="Tahoma"/>
              </a:rPr>
              <a:t>Exp pkt 2,rcv 1</a:t>
            </a:r>
            <a:endParaRPr/>
          </a:p>
        </p:txBody>
      </p:sp>
      <p:sp>
        <p:nvSpPr>
          <p:cNvPr id="1251" name="Google Shape;1251;p33"/>
          <p:cNvSpPr txBox="1"/>
          <p:nvPr/>
        </p:nvSpPr>
        <p:spPr>
          <a:xfrm>
            <a:off x="8894876" y="2997993"/>
            <a:ext cx="1000125" cy="366712"/>
          </a:xfrm>
          <a:prstGeom prst="rect">
            <a:avLst/>
          </a:prstGeom>
          <a:noFill/>
          <a:ln>
            <a:noFill/>
          </a:ln>
        </p:spPr>
        <p:txBody>
          <a:bodyPr spcFirstLastPara="1" wrap="square" lIns="91425" tIns="45700" rIns="91425" bIns="45700" anchor="t" anchorCtr="0">
            <a:spAutoFit/>
          </a:bodyPr>
          <a:lstStyle/>
          <a:p>
            <a:r>
              <a:rPr lang="en-US">
                <a:solidFill>
                  <a:schemeClr val="dk1"/>
                </a:solidFill>
                <a:latin typeface="Tahoma"/>
                <a:ea typeface="Tahoma"/>
                <a:cs typeface="Tahoma"/>
                <a:sym typeface="Tahoma"/>
              </a:rPr>
              <a:t>rcv pkt2</a:t>
            </a:r>
            <a:endParaRPr/>
          </a:p>
        </p:txBody>
      </p:sp>
      <p:sp>
        <p:nvSpPr>
          <p:cNvPr id="1252" name="Google Shape;1252;p33"/>
          <p:cNvSpPr txBox="1"/>
          <p:nvPr/>
        </p:nvSpPr>
        <p:spPr>
          <a:xfrm>
            <a:off x="8891700" y="1456530"/>
            <a:ext cx="1584088" cy="369332"/>
          </a:xfrm>
          <a:prstGeom prst="rect">
            <a:avLst/>
          </a:prstGeom>
          <a:noFill/>
          <a:ln>
            <a:noFill/>
          </a:ln>
        </p:spPr>
        <p:txBody>
          <a:bodyPr spcFirstLastPara="1" wrap="square" lIns="91425" tIns="45700" rIns="91425" bIns="45700" anchor="t" anchorCtr="0">
            <a:spAutoFit/>
          </a:bodyPr>
          <a:lstStyle/>
          <a:p>
            <a:r>
              <a:rPr lang="en-US">
                <a:solidFill>
                  <a:schemeClr val="dk1"/>
                </a:solidFill>
                <a:latin typeface="Tahoma"/>
                <a:ea typeface="Tahoma"/>
                <a:cs typeface="Tahoma"/>
                <a:sym typeface="Tahoma"/>
              </a:rPr>
              <a:t>send ack1+cs</a:t>
            </a:r>
            <a:endParaRPr/>
          </a:p>
        </p:txBody>
      </p:sp>
      <p:sp>
        <p:nvSpPr>
          <p:cNvPr id="1253" name="Google Shape;1253;p33"/>
          <p:cNvSpPr txBox="1"/>
          <p:nvPr/>
        </p:nvSpPr>
        <p:spPr>
          <a:xfrm>
            <a:off x="8888525" y="2367755"/>
            <a:ext cx="1756058" cy="369332"/>
          </a:xfrm>
          <a:prstGeom prst="rect">
            <a:avLst/>
          </a:prstGeom>
          <a:noFill/>
          <a:ln>
            <a:noFill/>
          </a:ln>
        </p:spPr>
        <p:txBody>
          <a:bodyPr spcFirstLastPara="1" wrap="square" lIns="91425" tIns="45700" rIns="91425" bIns="45700" anchor="t" anchorCtr="0">
            <a:spAutoFit/>
          </a:bodyPr>
          <a:lstStyle/>
          <a:p>
            <a:r>
              <a:rPr lang="en-US">
                <a:solidFill>
                  <a:schemeClr val="dk1"/>
                </a:solidFill>
                <a:latin typeface="Tahoma"/>
                <a:ea typeface="Tahoma"/>
                <a:cs typeface="Tahoma"/>
                <a:sym typeface="Tahoma"/>
              </a:rPr>
              <a:t>repeat ack1+cs</a:t>
            </a:r>
            <a:endParaRPr/>
          </a:p>
        </p:txBody>
      </p:sp>
      <p:sp>
        <p:nvSpPr>
          <p:cNvPr id="1254" name="Google Shape;1254;p33"/>
          <p:cNvSpPr txBox="1"/>
          <p:nvPr/>
        </p:nvSpPr>
        <p:spPr>
          <a:xfrm>
            <a:off x="8888525" y="3193255"/>
            <a:ext cx="1584088" cy="369332"/>
          </a:xfrm>
          <a:prstGeom prst="rect">
            <a:avLst/>
          </a:prstGeom>
          <a:noFill/>
          <a:ln>
            <a:noFill/>
          </a:ln>
        </p:spPr>
        <p:txBody>
          <a:bodyPr spcFirstLastPara="1" wrap="square" lIns="91425" tIns="45700" rIns="91425" bIns="45700" anchor="t" anchorCtr="0">
            <a:spAutoFit/>
          </a:bodyPr>
          <a:lstStyle/>
          <a:p>
            <a:r>
              <a:rPr lang="en-US">
                <a:solidFill>
                  <a:schemeClr val="dk1"/>
                </a:solidFill>
                <a:latin typeface="Tahoma"/>
                <a:ea typeface="Tahoma"/>
                <a:cs typeface="Tahoma"/>
                <a:sym typeface="Tahoma"/>
              </a:rPr>
              <a:t>send ack2+cs</a:t>
            </a:r>
            <a:endParaRPr/>
          </a:p>
        </p:txBody>
      </p:sp>
      <p:sp>
        <p:nvSpPr>
          <p:cNvPr id="1255" name="Google Shape;1255;p33"/>
          <p:cNvSpPr txBox="1"/>
          <p:nvPr/>
        </p:nvSpPr>
        <p:spPr>
          <a:xfrm>
            <a:off x="6332442" y="1443435"/>
            <a:ext cx="1102033" cy="646331"/>
          </a:xfrm>
          <a:prstGeom prst="rect">
            <a:avLst/>
          </a:prstGeom>
          <a:noFill/>
          <a:ln>
            <a:noFill/>
          </a:ln>
        </p:spPr>
        <p:txBody>
          <a:bodyPr spcFirstLastPara="1" wrap="square" lIns="91425" tIns="45700" rIns="91425" bIns="45700" anchor="t" anchorCtr="0">
            <a:spAutoFit/>
          </a:bodyPr>
          <a:lstStyle/>
          <a:p>
            <a:r>
              <a:rPr lang="en-US">
                <a:solidFill>
                  <a:schemeClr val="dk1"/>
                </a:solidFill>
                <a:latin typeface="Tahoma"/>
                <a:ea typeface="Tahoma"/>
                <a:cs typeface="Tahoma"/>
                <a:sym typeface="Tahoma"/>
              </a:rPr>
              <a:t>rcv ack1 </a:t>
            </a:r>
            <a:endParaRPr/>
          </a:p>
          <a:p>
            <a:r>
              <a:rPr lang="en-US">
                <a:solidFill>
                  <a:schemeClr val="dk1"/>
                </a:solidFill>
                <a:latin typeface="Tahoma"/>
                <a:ea typeface="Tahoma"/>
                <a:cs typeface="Tahoma"/>
                <a:sym typeface="Tahoma"/>
              </a:rPr>
              <a:t>(</a:t>
            </a:r>
            <a:r>
              <a:rPr lang="en-US">
                <a:solidFill>
                  <a:srgbClr val="FF0000"/>
                </a:solidFill>
                <a:latin typeface="Tahoma"/>
                <a:ea typeface="Tahoma"/>
                <a:cs typeface="Tahoma"/>
                <a:sym typeface="Tahoma"/>
              </a:rPr>
              <a:t>error</a:t>
            </a:r>
            <a:r>
              <a:rPr lang="en-US">
                <a:solidFill>
                  <a:schemeClr val="dk1"/>
                </a:solidFill>
                <a:latin typeface="Tahoma"/>
                <a:ea typeface="Tahoma"/>
                <a:cs typeface="Tahoma"/>
                <a:sym typeface="Tahoma"/>
              </a:rPr>
              <a:t>)</a:t>
            </a:r>
            <a:endParaRPr/>
          </a:p>
        </p:txBody>
      </p:sp>
      <p:sp>
        <p:nvSpPr>
          <p:cNvPr id="1256" name="Google Shape;1256;p33"/>
          <p:cNvSpPr txBox="1"/>
          <p:nvPr/>
        </p:nvSpPr>
        <p:spPr>
          <a:xfrm>
            <a:off x="6187054" y="2892703"/>
            <a:ext cx="1561646" cy="369332"/>
          </a:xfrm>
          <a:prstGeom prst="rect">
            <a:avLst/>
          </a:prstGeom>
          <a:noFill/>
          <a:ln>
            <a:noFill/>
          </a:ln>
        </p:spPr>
        <p:txBody>
          <a:bodyPr spcFirstLastPara="1" wrap="square" lIns="91425" tIns="45700" rIns="91425" bIns="45700" anchor="t" anchorCtr="0">
            <a:spAutoFit/>
          </a:bodyPr>
          <a:lstStyle/>
          <a:p>
            <a:r>
              <a:rPr lang="en-US">
                <a:solidFill>
                  <a:schemeClr val="dk1"/>
                </a:solidFill>
                <a:latin typeface="Tahoma"/>
                <a:ea typeface="Tahoma"/>
                <a:cs typeface="Tahoma"/>
                <a:sym typeface="Tahoma"/>
              </a:rPr>
              <a:t>send pkt2+cs</a:t>
            </a:r>
            <a:endParaRPr/>
          </a:p>
        </p:txBody>
      </p:sp>
      <p:sp>
        <p:nvSpPr>
          <p:cNvPr id="1257" name="Google Shape;1257;p33"/>
          <p:cNvSpPr txBox="1"/>
          <p:nvPr/>
        </p:nvSpPr>
        <p:spPr>
          <a:xfrm>
            <a:off x="6184446" y="1960839"/>
            <a:ext cx="1561646" cy="369332"/>
          </a:xfrm>
          <a:prstGeom prst="rect">
            <a:avLst/>
          </a:prstGeom>
          <a:noFill/>
          <a:ln>
            <a:noFill/>
          </a:ln>
        </p:spPr>
        <p:txBody>
          <a:bodyPr spcFirstLastPara="1" wrap="square" lIns="91425" tIns="45700" rIns="91425" bIns="45700" anchor="t" anchorCtr="0">
            <a:spAutoFit/>
          </a:bodyPr>
          <a:lstStyle/>
          <a:p>
            <a:r>
              <a:rPr lang="en-US">
                <a:solidFill>
                  <a:schemeClr val="dk1"/>
                </a:solidFill>
                <a:latin typeface="Tahoma"/>
                <a:ea typeface="Tahoma"/>
                <a:cs typeface="Tahoma"/>
                <a:sym typeface="Tahoma"/>
              </a:rPr>
              <a:t>send pkt1+cs</a:t>
            </a:r>
            <a:endParaRPr/>
          </a:p>
        </p:txBody>
      </p:sp>
      <p:sp>
        <p:nvSpPr>
          <p:cNvPr id="1258" name="Google Shape;1258;p33"/>
          <p:cNvSpPr txBox="1"/>
          <p:nvPr/>
        </p:nvSpPr>
        <p:spPr>
          <a:xfrm>
            <a:off x="6362812" y="2559843"/>
            <a:ext cx="1022350" cy="366712"/>
          </a:xfrm>
          <a:prstGeom prst="rect">
            <a:avLst/>
          </a:prstGeom>
          <a:noFill/>
          <a:ln>
            <a:noFill/>
          </a:ln>
        </p:spPr>
        <p:txBody>
          <a:bodyPr spcFirstLastPara="1" wrap="square" lIns="91425" tIns="45700" rIns="91425" bIns="45700" anchor="t" anchorCtr="0">
            <a:spAutoFit/>
          </a:bodyPr>
          <a:lstStyle/>
          <a:p>
            <a:r>
              <a:rPr lang="en-US">
                <a:solidFill>
                  <a:schemeClr val="dk1"/>
                </a:solidFill>
                <a:latin typeface="Tahoma"/>
                <a:ea typeface="Tahoma"/>
                <a:cs typeface="Tahoma"/>
                <a:sym typeface="Tahoma"/>
              </a:rPr>
              <a:t>rcv ack1</a:t>
            </a:r>
            <a:endParaRPr/>
          </a:p>
        </p:txBody>
      </p:sp>
      <p:sp>
        <p:nvSpPr>
          <p:cNvPr id="1259" name="Google Shape;1259;p33"/>
          <p:cNvSpPr txBox="1"/>
          <p:nvPr/>
        </p:nvSpPr>
        <p:spPr>
          <a:xfrm>
            <a:off x="6236266" y="905668"/>
            <a:ext cx="1561646" cy="369332"/>
          </a:xfrm>
          <a:prstGeom prst="rect">
            <a:avLst/>
          </a:prstGeom>
          <a:noFill/>
          <a:ln>
            <a:noFill/>
          </a:ln>
        </p:spPr>
        <p:txBody>
          <a:bodyPr spcFirstLastPara="1" wrap="square" lIns="91425" tIns="45700" rIns="91425" bIns="45700" anchor="t" anchorCtr="0">
            <a:spAutoFit/>
          </a:bodyPr>
          <a:lstStyle/>
          <a:p>
            <a:r>
              <a:rPr lang="en-US">
                <a:solidFill>
                  <a:schemeClr val="dk1"/>
                </a:solidFill>
                <a:latin typeface="Tahoma"/>
                <a:ea typeface="Tahoma"/>
                <a:cs typeface="Tahoma"/>
                <a:sym typeface="Tahoma"/>
              </a:rPr>
              <a:t>send pkt1+cs</a:t>
            </a:r>
            <a:endParaRPr/>
          </a:p>
        </p:txBody>
      </p:sp>
      <p:sp>
        <p:nvSpPr>
          <p:cNvPr id="1260" name="Google Shape;1260;p33"/>
          <p:cNvSpPr txBox="1"/>
          <p:nvPr/>
        </p:nvSpPr>
        <p:spPr>
          <a:xfrm>
            <a:off x="8883763" y="1245393"/>
            <a:ext cx="1000125" cy="366712"/>
          </a:xfrm>
          <a:prstGeom prst="rect">
            <a:avLst/>
          </a:prstGeom>
          <a:noFill/>
          <a:ln>
            <a:noFill/>
          </a:ln>
        </p:spPr>
        <p:txBody>
          <a:bodyPr spcFirstLastPara="1" wrap="square" lIns="91425" tIns="45700" rIns="91425" bIns="45700" anchor="t" anchorCtr="0">
            <a:spAutoFit/>
          </a:bodyPr>
          <a:lstStyle/>
          <a:p>
            <a:r>
              <a:rPr lang="en-US">
                <a:solidFill>
                  <a:schemeClr val="dk1"/>
                </a:solidFill>
                <a:latin typeface="Tahoma"/>
                <a:ea typeface="Tahoma"/>
                <a:cs typeface="Tahoma"/>
                <a:sym typeface="Tahoma"/>
              </a:rPr>
              <a:t>rcv pkt1</a:t>
            </a:r>
            <a:endParaRPr/>
          </a:p>
        </p:txBody>
      </p:sp>
      <p:grpSp>
        <p:nvGrpSpPr>
          <p:cNvPr id="1261" name="Google Shape;1261;p33"/>
          <p:cNvGrpSpPr/>
          <p:nvPr/>
        </p:nvGrpSpPr>
        <p:grpSpPr>
          <a:xfrm>
            <a:off x="7423263" y="1032668"/>
            <a:ext cx="1471613" cy="512762"/>
            <a:chOff x="850" y="1159"/>
            <a:chExt cx="927" cy="323"/>
          </a:xfrm>
        </p:grpSpPr>
        <p:cxnSp>
          <p:nvCxnSpPr>
            <p:cNvPr id="1262" name="Google Shape;1262;p33"/>
            <p:cNvCxnSpPr/>
            <p:nvPr/>
          </p:nvCxnSpPr>
          <p:spPr>
            <a:xfrm>
              <a:off x="850" y="1257"/>
              <a:ext cx="927" cy="225"/>
            </a:xfrm>
            <a:prstGeom prst="straightConnector1">
              <a:avLst/>
            </a:prstGeom>
            <a:noFill/>
            <a:ln w="28575" cap="flat" cmpd="sng">
              <a:solidFill>
                <a:srgbClr val="000099"/>
              </a:solidFill>
              <a:prstDash val="solid"/>
              <a:round/>
              <a:headEnd type="none" w="med" len="med"/>
              <a:tailEnd type="triangle" w="med" len="med"/>
            </a:ln>
          </p:spPr>
        </p:cxnSp>
        <p:sp>
          <p:nvSpPr>
            <p:cNvPr id="1263" name="Google Shape;1263;p33"/>
            <p:cNvSpPr txBox="1"/>
            <p:nvPr/>
          </p:nvSpPr>
          <p:spPr>
            <a:xfrm>
              <a:off x="1100" y="1159"/>
              <a:ext cx="358" cy="212"/>
            </a:xfrm>
            <a:prstGeom prst="rect">
              <a:avLst/>
            </a:prstGeom>
            <a:noFill/>
            <a:ln>
              <a:noFill/>
            </a:ln>
          </p:spPr>
          <p:txBody>
            <a:bodyPr spcFirstLastPara="1" wrap="square" lIns="91425" tIns="45700" rIns="91425" bIns="45700" anchor="t" anchorCtr="0">
              <a:spAutoFit/>
            </a:bodyPr>
            <a:lstStyle/>
            <a:p>
              <a:r>
                <a:rPr lang="en-US" sz="1600">
                  <a:solidFill>
                    <a:srgbClr val="000099"/>
                  </a:solidFill>
                  <a:latin typeface="Arial"/>
                  <a:ea typeface="Arial"/>
                  <a:cs typeface="Arial"/>
                  <a:sym typeface="Arial"/>
                </a:rPr>
                <a:t>pkt1</a:t>
              </a:r>
              <a:endParaRPr/>
            </a:p>
          </p:txBody>
        </p:sp>
      </p:grpSp>
      <p:grpSp>
        <p:nvGrpSpPr>
          <p:cNvPr id="1264" name="Google Shape;1264;p33"/>
          <p:cNvGrpSpPr/>
          <p:nvPr/>
        </p:nvGrpSpPr>
        <p:grpSpPr>
          <a:xfrm>
            <a:off x="7416913" y="2769393"/>
            <a:ext cx="1471613" cy="487362"/>
            <a:chOff x="846" y="2253"/>
            <a:chExt cx="927" cy="307"/>
          </a:xfrm>
        </p:grpSpPr>
        <p:cxnSp>
          <p:nvCxnSpPr>
            <p:cNvPr id="1265" name="Google Shape;1265;p33"/>
            <p:cNvCxnSpPr/>
            <p:nvPr/>
          </p:nvCxnSpPr>
          <p:spPr>
            <a:xfrm>
              <a:off x="846" y="2335"/>
              <a:ext cx="927" cy="225"/>
            </a:xfrm>
            <a:prstGeom prst="straightConnector1">
              <a:avLst/>
            </a:prstGeom>
            <a:noFill/>
            <a:ln w="28575" cap="flat" cmpd="sng">
              <a:solidFill>
                <a:srgbClr val="000099"/>
              </a:solidFill>
              <a:prstDash val="solid"/>
              <a:round/>
              <a:headEnd type="none" w="med" len="med"/>
              <a:tailEnd type="triangle" w="med" len="med"/>
            </a:ln>
          </p:spPr>
        </p:cxnSp>
        <p:sp>
          <p:nvSpPr>
            <p:cNvPr id="1266" name="Google Shape;1266;p33"/>
            <p:cNvSpPr txBox="1"/>
            <p:nvPr/>
          </p:nvSpPr>
          <p:spPr>
            <a:xfrm>
              <a:off x="1097" y="2253"/>
              <a:ext cx="361" cy="213"/>
            </a:xfrm>
            <a:prstGeom prst="rect">
              <a:avLst/>
            </a:prstGeom>
            <a:noFill/>
            <a:ln>
              <a:noFill/>
            </a:ln>
          </p:spPr>
          <p:txBody>
            <a:bodyPr spcFirstLastPara="1" wrap="square" lIns="91425" tIns="45700" rIns="91425" bIns="45700" anchor="t" anchorCtr="0">
              <a:spAutoFit/>
            </a:bodyPr>
            <a:lstStyle/>
            <a:p>
              <a:r>
                <a:rPr lang="en-US" sz="1600">
                  <a:solidFill>
                    <a:srgbClr val="000099"/>
                  </a:solidFill>
                  <a:latin typeface="Arial"/>
                  <a:ea typeface="Arial"/>
                  <a:cs typeface="Arial"/>
                  <a:sym typeface="Arial"/>
                </a:rPr>
                <a:t>pkt2</a:t>
              </a:r>
              <a:endParaRPr/>
            </a:p>
          </p:txBody>
        </p:sp>
      </p:grpSp>
      <p:grpSp>
        <p:nvGrpSpPr>
          <p:cNvPr id="1267" name="Google Shape;1267;p33"/>
          <p:cNvGrpSpPr/>
          <p:nvPr/>
        </p:nvGrpSpPr>
        <p:grpSpPr>
          <a:xfrm>
            <a:off x="7431200" y="1907381"/>
            <a:ext cx="1471612" cy="504825"/>
            <a:chOff x="855" y="1710"/>
            <a:chExt cx="927" cy="318"/>
          </a:xfrm>
        </p:grpSpPr>
        <p:cxnSp>
          <p:nvCxnSpPr>
            <p:cNvPr id="1268" name="Google Shape;1268;p33"/>
            <p:cNvCxnSpPr/>
            <p:nvPr/>
          </p:nvCxnSpPr>
          <p:spPr>
            <a:xfrm>
              <a:off x="855" y="1803"/>
              <a:ext cx="927" cy="225"/>
            </a:xfrm>
            <a:prstGeom prst="straightConnector1">
              <a:avLst/>
            </a:prstGeom>
            <a:noFill/>
            <a:ln w="28575" cap="flat" cmpd="sng">
              <a:solidFill>
                <a:srgbClr val="000099"/>
              </a:solidFill>
              <a:prstDash val="solid"/>
              <a:round/>
              <a:headEnd type="none" w="med" len="med"/>
              <a:tailEnd type="triangle" w="med" len="med"/>
            </a:ln>
          </p:spPr>
        </p:cxnSp>
        <p:sp>
          <p:nvSpPr>
            <p:cNvPr id="1269" name="Google Shape;1269;p33"/>
            <p:cNvSpPr txBox="1"/>
            <p:nvPr/>
          </p:nvSpPr>
          <p:spPr>
            <a:xfrm>
              <a:off x="1094" y="1710"/>
              <a:ext cx="358" cy="212"/>
            </a:xfrm>
            <a:prstGeom prst="rect">
              <a:avLst/>
            </a:prstGeom>
            <a:noFill/>
            <a:ln>
              <a:noFill/>
            </a:ln>
          </p:spPr>
          <p:txBody>
            <a:bodyPr spcFirstLastPara="1" wrap="square" lIns="91425" tIns="45700" rIns="91425" bIns="45700" anchor="t" anchorCtr="0">
              <a:spAutoFit/>
            </a:bodyPr>
            <a:lstStyle/>
            <a:p>
              <a:r>
                <a:rPr lang="en-US" sz="1600">
                  <a:solidFill>
                    <a:srgbClr val="000099"/>
                  </a:solidFill>
                  <a:latin typeface="Arial"/>
                  <a:ea typeface="Arial"/>
                  <a:cs typeface="Arial"/>
                  <a:sym typeface="Arial"/>
                </a:rPr>
                <a:t>pkt1</a:t>
              </a:r>
              <a:endParaRPr/>
            </a:p>
          </p:txBody>
        </p:sp>
      </p:grpSp>
      <p:grpSp>
        <p:nvGrpSpPr>
          <p:cNvPr id="1270" name="Google Shape;1270;p33"/>
          <p:cNvGrpSpPr/>
          <p:nvPr/>
        </p:nvGrpSpPr>
        <p:grpSpPr>
          <a:xfrm>
            <a:off x="7416913" y="2372519"/>
            <a:ext cx="1471613" cy="471487"/>
            <a:chOff x="846" y="2003"/>
            <a:chExt cx="927" cy="297"/>
          </a:xfrm>
        </p:grpSpPr>
        <p:cxnSp>
          <p:nvCxnSpPr>
            <p:cNvPr id="1271" name="Google Shape;1271;p33"/>
            <p:cNvCxnSpPr/>
            <p:nvPr/>
          </p:nvCxnSpPr>
          <p:spPr>
            <a:xfrm flipH="1">
              <a:off x="846" y="2075"/>
              <a:ext cx="927" cy="225"/>
            </a:xfrm>
            <a:prstGeom prst="straightConnector1">
              <a:avLst/>
            </a:prstGeom>
            <a:noFill/>
            <a:ln w="28575" cap="flat" cmpd="sng">
              <a:solidFill>
                <a:srgbClr val="008000"/>
              </a:solidFill>
              <a:prstDash val="solid"/>
              <a:round/>
              <a:headEnd type="none" w="med" len="med"/>
              <a:tailEnd type="triangle" w="med" len="med"/>
            </a:ln>
          </p:spPr>
        </p:cxnSp>
        <p:sp>
          <p:nvSpPr>
            <p:cNvPr id="1272" name="Google Shape;1272;p33"/>
            <p:cNvSpPr txBox="1"/>
            <p:nvPr/>
          </p:nvSpPr>
          <p:spPr>
            <a:xfrm>
              <a:off x="1092" y="2003"/>
              <a:ext cx="386" cy="212"/>
            </a:xfrm>
            <a:prstGeom prst="rect">
              <a:avLst/>
            </a:prstGeom>
            <a:noFill/>
            <a:ln>
              <a:noFill/>
            </a:ln>
          </p:spPr>
          <p:txBody>
            <a:bodyPr spcFirstLastPara="1" wrap="square" lIns="91425" tIns="45700" rIns="91425" bIns="45700" anchor="t" anchorCtr="0">
              <a:spAutoFit/>
            </a:bodyPr>
            <a:lstStyle/>
            <a:p>
              <a:r>
                <a:rPr lang="en-US" sz="1600">
                  <a:solidFill>
                    <a:srgbClr val="008000"/>
                  </a:solidFill>
                  <a:latin typeface="Arial"/>
                  <a:ea typeface="Arial"/>
                  <a:cs typeface="Arial"/>
                  <a:sym typeface="Arial"/>
                </a:rPr>
                <a:t>ack1</a:t>
              </a:r>
              <a:endParaRPr/>
            </a:p>
          </p:txBody>
        </p:sp>
      </p:grpSp>
      <p:grpSp>
        <p:nvGrpSpPr>
          <p:cNvPr id="1273" name="Google Shape;1273;p33"/>
          <p:cNvGrpSpPr/>
          <p:nvPr/>
        </p:nvGrpSpPr>
        <p:grpSpPr>
          <a:xfrm>
            <a:off x="7408975" y="1342231"/>
            <a:ext cx="1471612" cy="646114"/>
            <a:chOff x="841" y="1354"/>
            <a:chExt cx="927" cy="407"/>
          </a:xfrm>
        </p:grpSpPr>
        <p:cxnSp>
          <p:nvCxnSpPr>
            <p:cNvPr id="1274" name="Google Shape;1274;p33"/>
            <p:cNvCxnSpPr/>
            <p:nvPr/>
          </p:nvCxnSpPr>
          <p:spPr>
            <a:xfrm flipH="1">
              <a:off x="841" y="1536"/>
              <a:ext cx="927" cy="225"/>
            </a:xfrm>
            <a:prstGeom prst="straightConnector1">
              <a:avLst/>
            </a:prstGeom>
            <a:noFill/>
            <a:ln w="28575" cap="flat" cmpd="sng">
              <a:solidFill>
                <a:srgbClr val="008000"/>
              </a:solidFill>
              <a:prstDash val="solid"/>
              <a:round/>
              <a:headEnd type="none" w="med" len="med"/>
              <a:tailEnd type="triangle" w="med" len="med"/>
            </a:ln>
          </p:spPr>
        </p:cxnSp>
        <p:sp>
          <p:nvSpPr>
            <p:cNvPr id="1275" name="Google Shape;1275;p33"/>
            <p:cNvSpPr txBox="1"/>
            <p:nvPr/>
          </p:nvSpPr>
          <p:spPr>
            <a:xfrm>
              <a:off x="845" y="1354"/>
              <a:ext cx="907" cy="368"/>
            </a:xfrm>
            <a:prstGeom prst="rect">
              <a:avLst/>
            </a:prstGeom>
            <a:noFill/>
            <a:ln>
              <a:noFill/>
            </a:ln>
          </p:spPr>
          <p:txBody>
            <a:bodyPr spcFirstLastPara="1" wrap="square" lIns="91425" tIns="45700" rIns="91425" bIns="45700" anchor="t" anchorCtr="0">
              <a:spAutoFit/>
            </a:bodyPr>
            <a:lstStyle/>
            <a:p>
              <a:r>
                <a:rPr lang="en-US" sz="1600">
                  <a:solidFill>
                    <a:srgbClr val="FF0000"/>
                  </a:solidFill>
                  <a:latin typeface="Arial"/>
                  <a:ea typeface="Arial"/>
                  <a:cs typeface="Arial"/>
                  <a:sym typeface="Arial"/>
                </a:rPr>
                <a:t>Ack 1 (corrupted)</a:t>
              </a:r>
              <a:endParaRPr/>
            </a:p>
          </p:txBody>
        </p:sp>
      </p:grpSp>
      <p:grpSp>
        <p:nvGrpSpPr>
          <p:cNvPr id="1276" name="Google Shape;1276;p33"/>
          <p:cNvGrpSpPr/>
          <p:nvPr/>
        </p:nvGrpSpPr>
        <p:grpSpPr>
          <a:xfrm>
            <a:off x="7402625" y="3225006"/>
            <a:ext cx="1471612" cy="461963"/>
            <a:chOff x="837" y="2540"/>
            <a:chExt cx="927" cy="291"/>
          </a:xfrm>
        </p:grpSpPr>
        <p:cxnSp>
          <p:nvCxnSpPr>
            <p:cNvPr id="1277" name="Google Shape;1277;p33"/>
            <p:cNvCxnSpPr/>
            <p:nvPr/>
          </p:nvCxnSpPr>
          <p:spPr>
            <a:xfrm flipH="1">
              <a:off x="837" y="2606"/>
              <a:ext cx="927" cy="225"/>
            </a:xfrm>
            <a:prstGeom prst="straightConnector1">
              <a:avLst/>
            </a:prstGeom>
            <a:noFill/>
            <a:ln w="28575" cap="flat" cmpd="sng">
              <a:solidFill>
                <a:srgbClr val="008000"/>
              </a:solidFill>
              <a:prstDash val="solid"/>
              <a:round/>
              <a:headEnd type="none" w="med" len="med"/>
              <a:tailEnd type="triangle" w="med" len="med"/>
            </a:ln>
          </p:spPr>
        </p:cxnSp>
        <p:sp>
          <p:nvSpPr>
            <p:cNvPr id="1278" name="Google Shape;1278;p33"/>
            <p:cNvSpPr txBox="1"/>
            <p:nvPr/>
          </p:nvSpPr>
          <p:spPr>
            <a:xfrm>
              <a:off x="1086" y="2540"/>
              <a:ext cx="386" cy="212"/>
            </a:xfrm>
            <a:prstGeom prst="rect">
              <a:avLst/>
            </a:prstGeom>
            <a:noFill/>
            <a:ln>
              <a:noFill/>
            </a:ln>
          </p:spPr>
          <p:txBody>
            <a:bodyPr spcFirstLastPara="1" wrap="square" lIns="91425" tIns="45700" rIns="91425" bIns="45700" anchor="t" anchorCtr="0">
              <a:spAutoFit/>
            </a:bodyPr>
            <a:lstStyle/>
            <a:p>
              <a:r>
                <a:rPr lang="en-US" sz="1600">
                  <a:solidFill>
                    <a:srgbClr val="008000"/>
                  </a:solidFill>
                  <a:latin typeface="Arial"/>
                  <a:ea typeface="Arial"/>
                  <a:cs typeface="Arial"/>
                  <a:sym typeface="Arial"/>
                </a:rPr>
                <a:t>ack2</a:t>
              </a:r>
              <a:endParaRPr/>
            </a:p>
          </p:txBody>
        </p:sp>
      </p:grpSp>
      <p:sp>
        <p:nvSpPr>
          <p:cNvPr id="1279" name="Google Shape;1279;p33"/>
          <p:cNvSpPr txBox="1"/>
          <p:nvPr/>
        </p:nvSpPr>
        <p:spPr>
          <a:xfrm>
            <a:off x="7690865" y="72767"/>
            <a:ext cx="2940677" cy="369332"/>
          </a:xfrm>
          <a:prstGeom prst="rect">
            <a:avLst/>
          </a:prstGeom>
          <a:noFill/>
          <a:ln>
            <a:noFill/>
          </a:ln>
        </p:spPr>
        <p:txBody>
          <a:bodyPr spcFirstLastPara="1" wrap="square" lIns="91425" tIns="45700" rIns="91425" bIns="45700" anchor="t" anchorCtr="0">
            <a:spAutoFit/>
          </a:bodyPr>
          <a:lstStyle/>
          <a:p>
            <a:r>
              <a:rPr lang="en-US">
                <a:solidFill>
                  <a:schemeClr val="dk1"/>
                </a:solidFill>
                <a:latin typeface="Tahoma"/>
                <a:ea typeface="Tahoma"/>
                <a:cs typeface="Tahoma"/>
                <a:sym typeface="Tahoma"/>
              </a:rPr>
              <a:t>(c) Bit error: Ack corrupted</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4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2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2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3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3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3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3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3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3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4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23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24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24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19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24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248"/>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249"/>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250"/>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251"/>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252"/>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253"/>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254"/>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255"/>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256"/>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257"/>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258"/>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259"/>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260"/>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261"/>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264"/>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1267"/>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1270"/>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1273"/>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1276"/>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12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283"/>
        <p:cNvGrpSpPr/>
        <p:nvPr/>
      </p:nvGrpSpPr>
      <p:grpSpPr>
        <a:xfrm>
          <a:off x="0" y="0"/>
          <a:ext cx="0" cy="0"/>
          <a:chOff x="0" y="0"/>
          <a:chExt cx="0" cy="0"/>
        </a:xfrm>
      </p:grpSpPr>
      <p:sp>
        <p:nvSpPr>
          <p:cNvPr id="1284" name="Google Shape;1284;p34"/>
          <p:cNvSpPr txBox="1">
            <a:spLocks noGrp="1"/>
          </p:cNvSpPr>
          <p:nvPr>
            <p:ph type="title"/>
          </p:nvPr>
        </p:nvSpPr>
        <p:spPr>
          <a:xfrm>
            <a:off x="2057400" y="319088"/>
            <a:ext cx="7772400" cy="952500"/>
          </a:xfrm>
          <a:prstGeom prst="rect">
            <a:avLst/>
          </a:prstGeom>
          <a:noFill/>
          <a:ln>
            <a:noFill/>
          </a:ln>
        </p:spPr>
        <p:txBody>
          <a:bodyPr spcFirstLastPara="1" vert="horz" wrap="square" lIns="91425" tIns="45700" rIns="91425" bIns="45700" rtlCol="0" anchor="ctr" anchorCtr="0">
            <a:noAutofit/>
          </a:bodyPr>
          <a:lstStyle/>
          <a:p>
            <a:pPr algn="ctr">
              <a:spcBef>
                <a:spcPts val="0"/>
              </a:spcBef>
            </a:pPr>
            <a:r>
              <a:rPr lang="en-US"/>
              <a:t>rdt2.1 Seq # and ACK</a:t>
            </a:r>
            <a:endParaRPr/>
          </a:p>
        </p:txBody>
      </p:sp>
      <p:sp>
        <p:nvSpPr>
          <p:cNvPr id="1285" name="Google Shape;1285;p34"/>
          <p:cNvSpPr txBox="1">
            <a:spLocks noGrp="1"/>
          </p:cNvSpPr>
          <p:nvPr>
            <p:ph type="body" idx="1"/>
          </p:nvPr>
        </p:nvSpPr>
        <p:spPr>
          <a:xfrm>
            <a:off x="1971675" y="1485900"/>
            <a:ext cx="7639051" cy="4114800"/>
          </a:xfrm>
          <a:prstGeom prst="rect">
            <a:avLst/>
          </a:prstGeom>
          <a:noFill/>
          <a:ln>
            <a:noFill/>
          </a:ln>
        </p:spPr>
        <p:txBody>
          <a:bodyPr spcFirstLastPara="1" vert="horz" wrap="square" lIns="91425" tIns="45700" rIns="91425" bIns="45700" rtlCol="0" anchor="t" anchorCtr="0">
            <a:noAutofit/>
          </a:bodyPr>
          <a:lstStyle/>
          <a:p>
            <a:pPr marL="57150" indent="0">
              <a:spcBef>
                <a:spcPts val="0"/>
              </a:spcBef>
              <a:buClr>
                <a:schemeClr val="dk1"/>
              </a:buClr>
              <a:buSzPts val="2800"/>
              <a:buNone/>
            </a:pPr>
            <a:r>
              <a:rPr lang="en-US"/>
              <a:t>Seq #: </a:t>
            </a:r>
            <a:endParaRPr/>
          </a:p>
          <a:p>
            <a:pPr marL="914400" lvl="1" indent="-457200">
              <a:spcBef>
                <a:spcPts val="480"/>
              </a:spcBef>
              <a:buClr>
                <a:schemeClr val="dk1"/>
              </a:buClr>
              <a:buSzPts val="2400"/>
              <a:buFont typeface="Times New Roman"/>
              <a:buChar char="–"/>
            </a:pPr>
            <a:r>
              <a:rPr lang="en-US"/>
              <a:t>1, 2, 3, 4, 5, ….. , infinity</a:t>
            </a:r>
            <a:endParaRPr/>
          </a:p>
          <a:p>
            <a:pPr marL="914400" lvl="1" indent="-457200">
              <a:spcBef>
                <a:spcPts val="480"/>
              </a:spcBef>
              <a:buClr>
                <a:schemeClr val="dk1"/>
              </a:buClr>
              <a:buSzPts val="2400"/>
              <a:buFont typeface="Times New Roman"/>
              <a:buChar char="–"/>
            </a:pPr>
            <a:r>
              <a:rPr lang="en-US"/>
              <a:t>Repeated Sequence Numbers? [1, …, 512, 1, 2,…]</a:t>
            </a:r>
            <a:endParaRPr/>
          </a:p>
          <a:p>
            <a:pPr marL="914400" lvl="1" indent="-304800">
              <a:spcBef>
                <a:spcPts val="480"/>
              </a:spcBef>
              <a:buClr>
                <a:schemeClr val="dk1"/>
              </a:buClr>
              <a:buSzPts val="2400"/>
              <a:buNone/>
            </a:pPr>
            <a:endParaRPr/>
          </a:p>
          <a:p>
            <a:pPr marL="457200" lvl="1" indent="0">
              <a:spcBef>
                <a:spcPts val="480"/>
              </a:spcBef>
              <a:buClr>
                <a:schemeClr val="dk1"/>
              </a:buClr>
              <a:buSzPts val="2400"/>
              <a:buNone/>
            </a:pPr>
            <a:r>
              <a:rPr lang="en-US"/>
              <a:t>Questions: </a:t>
            </a:r>
            <a:endParaRPr/>
          </a:p>
          <a:p>
            <a:pPr marL="457200" lvl="1" indent="0">
              <a:spcBef>
                <a:spcPts val="480"/>
              </a:spcBef>
              <a:buClr>
                <a:schemeClr val="dk1"/>
              </a:buClr>
              <a:buSzPts val="2400"/>
              <a:buNone/>
            </a:pPr>
            <a:r>
              <a:rPr lang="en-US"/>
              <a:t>1. How many Sequence numbers do we need for rdt2.1?</a:t>
            </a:r>
            <a:endParaRPr/>
          </a:p>
          <a:p>
            <a:pPr marL="914400" lvl="1" indent="-457200">
              <a:spcBef>
                <a:spcPts val="480"/>
              </a:spcBef>
              <a:buClr>
                <a:srgbClr val="FF0000"/>
              </a:buClr>
              <a:buSzPts val="2400"/>
              <a:buFont typeface="Times New Roman"/>
              <a:buChar char="–"/>
            </a:pPr>
            <a:r>
              <a:rPr lang="en-US">
                <a:solidFill>
                  <a:srgbClr val="FF0000"/>
                </a:solidFill>
              </a:rPr>
              <a:t>Stop and Wait: </a:t>
            </a:r>
            <a:r>
              <a:rPr lang="en-US" sz="2000">
                <a:solidFill>
                  <a:srgbClr val="FF0000"/>
                </a:solidFill>
              </a:rPr>
              <a:t>seq # (0, 1)</a:t>
            </a:r>
            <a:endParaRPr/>
          </a:p>
          <a:p>
            <a:pPr marL="914400" lvl="1" indent="-330200">
              <a:spcBef>
                <a:spcPts val="400"/>
              </a:spcBef>
              <a:buClr>
                <a:schemeClr val="dk1"/>
              </a:buClr>
              <a:buSzPts val="2000"/>
              <a:buNone/>
            </a:pPr>
            <a:endParaRPr sz="2000">
              <a:solidFill>
                <a:srgbClr val="FF0000"/>
              </a:solidFill>
            </a:endParaRPr>
          </a:p>
          <a:p>
            <a:pPr marL="457200" lvl="1" indent="0">
              <a:spcBef>
                <a:spcPts val="480"/>
              </a:spcBef>
              <a:buClr>
                <a:schemeClr val="dk1"/>
              </a:buClr>
              <a:buSzPts val="2400"/>
              <a:buNone/>
            </a:pPr>
            <a:r>
              <a:rPr lang="en-US"/>
              <a:t>2. With the seq# added, is NAK really necessary?</a:t>
            </a:r>
            <a:endParaRPr/>
          </a:p>
          <a:p>
            <a:pPr marL="742950" lvl="1" indent="-285750">
              <a:spcBef>
                <a:spcPts val="480"/>
              </a:spcBef>
              <a:buClr>
                <a:srgbClr val="FF0000"/>
              </a:buClr>
              <a:buSzPts val="2400"/>
              <a:buFont typeface="Times New Roman"/>
              <a:buChar char="–"/>
            </a:pPr>
            <a:r>
              <a:rPr lang="en-US">
                <a:solidFill>
                  <a:srgbClr val="FF0000"/>
                </a:solidFill>
              </a:rPr>
              <a:t>the receiver can only tell the sender which packet is received successfully! </a:t>
            </a:r>
            <a:endParaRPr sz="1800"/>
          </a:p>
          <a:p>
            <a:pPr marL="57150" indent="0">
              <a:spcBef>
                <a:spcPts val="440"/>
              </a:spcBef>
              <a:buClr>
                <a:schemeClr val="dk1"/>
              </a:buClr>
              <a:buSzPts val="2200"/>
              <a:buNone/>
            </a:pPr>
            <a:endParaRPr sz="220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289"/>
        <p:cNvGrpSpPr/>
        <p:nvPr/>
      </p:nvGrpSpPr>
      <p:grpSpPr>
        <a:xfrm>
          <a:off x="0" y="0"/>
          <a:ext cx="0" cy="0"/>
          <a:chOff x="0" y="0"/>
          <a:chExt cx="0" cy="0"/>
        </a:xfrm>
      </p:grpSpPr>
      <p:sp>
        <p:nvSpPr>
          <p:cNvPr id="1290" name="Google Shape;1290;p35"/>
          <p:cNvSpPr/>
          <p:nvPr/>
        </p:nvSpPr>
        <p:spPr>
          <a:xfrm>
            <a:off x="6113403" y="1060123"/>
            <a:ext cx="4459791" cy="4702502"/>
          </a:xfrm>
          <a:prstGeom prst="rect">
            <a:avLst/>
          </a:prstGeom>
          <a:solidFill>
            <a:srgbClr val="E5E5E5"/>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a:buClr>
                <a:schemeClr val="dk1"/>
              </a:buClr>
              <a:buSzPts val="2400"/>
            </a:pPr>
            <a:endParaRPr sz="2400">
              <a:solidFill>
                <a:schemeClr val="dk1"/>
              </a:solidFill>
              <a:latin typeface="Times New Roman"/>
              <a:ea typeface="Times New Roman"/>
              <a:cs typeface="Times New Roman"/>
              <a:sym typeface="Times New Roman"/>
            </a:endParaRPr>
          </a:p>
        </p:txBody>
      </p:sp>
      <p:sp>
        <p:nvSpPr>
          <p:cNvPr id="1291" name="Google Shape;1291;p35"/>
          <p:cNvSpPr/>
          <p:nvPr/>
        </p:nvSpPr>
        <p:spPr>
          <a:xfrm>
            <a:off x="1586653" y="1075494"/>
            <a:ext cx="4459792" cy="3561594"/>
          </a:xfrm>
          <a:prstGeom prst="rect">
            <a:avLst/>
          </a:prstGeom>
          <a:solidFill>
            <a:srgbClr val="E5E5E5"/>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a:buClr>
                <a:schemeClr val="dk1"/>
              </a:buClr>
              <a:buSzPts val="2400"/>
            </a:pPr>
            <a:endParaRPr sz="2400">
              <a:solidFill>
                <a:schemeClr val="dk1"/>
              </a:solidFill>
              <a:latin typeface="Times New Roman"/>
              <a:ea typeface="Times New Roman"/>
              <a:cs typeface="Times New Roman"/>
              <a:sym typeface="Times New Roman"/>
            </a:endParaRPr>
          </a:p>
        </p:txBody>
      </p:sp>
      <p:sp>
        <p:nvSpPr>
          <p:cNvPr id="1292" name="Google Shape;1292;p35"/>
          <p:cNvSpPr txBox="1"/>
          <p:nvPr/>
        </p:nvSpPr>
        <p:spPr>
          <a:xfrm>
            <a:off x="1847569" y="1499356"/>
            <a:ext cx="936625" cy="396875"/>
          </a:xfrm>
          <a:prstGeom prst="rect">
            <a:avLst/>
          </a:prstGeom>
          <a:noFill/>
          <a:ln>
            <a:noFill/>
          </a:ln>
        </p:spPr>
        <p:txBody>
          <a:bodyPr spcFirstLastPara="1" wrap="square" lIns="91425" tIns="45700" rIns="91425" bIns="45700" anchor="t" anchorCtr="0">
            <a:spAutoFit/>
          </a:bodyPr>
          <a:lstStyle/>
          <a:p>
            <a:r>
              <a:rPr lang="en-US" sz="2000" i="1" u="sng">
                <a:solidFill>
                  <a:srgbClr val="000099"/>
                </a:solidFill>
                <a:latin typeface="Tahoma"/>
                <a:ea typeface="Tahoma"/>
                <a:cs typeface="Tahoma"/>
                <a:sym typeface="Tahoma"/>
              </a:rPr>
              <a:t>sender</a:t>
            </a:r>
            <a:endParaRPr/>
          </a:p>
        </p:txBody>
      </p:sp>
      <p:sp>
        <p:nvSpPr>
          <p:cNvPr id="1293" name="Google Shape;1293;p35"/>
          <p:cNvSpPr txBox="1"/>
          <p:nvPr/>
        </p:nvSpPr>
        <p:spPr>
          <a:xfrm>
            <a:off x="4287556" y="1494594"/>
            <a:ext cx="1071562" cy="396875"/>
          </a:xfrm>
          <a:prstGeom prst="rect">
            <a:avLst/>
          </a:prstGeom>
          <a:noFill/>
          <a:ln>
            <a:noFill/>
          </a:ln>
        </p:spPr>
        <p:txBody>
          <a:bodyPr spcFirstLastPara="1" wrap="square" lIns="91425" tIns="45700" rIns="91425" bIns="45700" anchor="t" anchorCtr="0">
            <a:spAutoFit/>
          </a:bodyPr>
          <a:lstStyle/>
          <a:p>
            <a:r>
              <a:rPr lang="en-US" sz="2000" i="1" u="sng">
                <a:solidFill>
                  <a:srgbClr val="008000"/>
                </a:solidFill>
                <a:latin typeface="Tahoma"/>
                <a:ea typeface="Tahoma"/>
                <a:cs typeface="Tahoma"/>
                <a:sym typeface="Tahoma"/>
              </a:rPr>
              <a:t>receiver</a:t>
            </a:r>
            <a:endParaRPr/>
          </a:p>
        </p:txBody>
      </p:sp>
      <p:sp>
        <p:nvSpPr>
          <p:cNvPr id="1294" name="Google Shape;1294;p35"/>
          <p:cNvSpPr txBox="1"/>
          <p:nvPr/>
        </p:nvSpPr>
        <p:spPr>
          <a:xfrm>
            <a:off x="4290732" y="3118606"/>
            <a:ext cx="1000125" cy="366713"/>
          </a:xfrm>
          <a:prstGeom prst="rect">
            <a:avLst/>
          </a:prstGeom>
          <a:noFill/>
          <a:ln>
            <a:noFill/>
          </a:ln>
        </p:spPr>
        <p:txBody>
          <a:bodyPr spcFirstLastPara="1" wrap="square" lIns="91425" tIns="45700" rIns="91425" bIns="45700" anchor="t" anchorCtr="0">
            <a:spAutoFit/>
          </a:bodyPr>
          <a:lstStyle/>
          <a:p>
            <a:r>
              <a:rPr lang="en-US">
                <a:solidFill>
                  <a:schemeClr val="dk1"/>
                </a:solidFill>
                <a:latin typeface="Tahoma"/>
                <a:ea typeface="Tahoma"/>
                <a:cs typeface="Tahoma"/>
                <a:sym typeface="Tahoma"/>
              </a:rPr>
              <a:t>rcv pkt1</a:t>
            </a:r>
            <a:endParaRPr/>
          </a:p>
        </p:txBody>
      </p:sp>
      <p:sp>
        <p:nvSpPr>
          <p:cNvPr id="1295" name="Google Shape;1295;p35"/>
          <p:cNvSpPr txBox="1"/>
          <p:nvPr/>
        </p:nvSpPr>
        <p:spPr>
          <a:xfrm>
            <a:off x="4297082" y="3974268"/>
            <a:ext cx="1000125" cy="366712"/>
          </a:xfrm>
          <a:prstGeom prst="rect">
            <a:avLst/>
          </a:prstGeom>
          <a:noFill/>
          <a:ln>
            <a:noFill/>
          </a:ln>
        </p:spPr>
        <p:txBody>
          <a:bodyPr spcFirstLastPara="1" wrap="square" lIns="91425" tIns="45700" rIns="91425" bIns="45700" anchor="t" anchorCtr="0">
            <a:spAutoFit/>
          </a:bodyPr>
          <a:lstStyle/>
          <a:p>
            <a:r>
              <a:rPr lang="en-US">
                <a:solidFill>
                  <a:schemeClr val="dk1"/>
                </a:solidFill>
                <a:latin typeface="Tahoma"/>
                <a:ea typeface="Tahoma"/>
                <a:cs typeface="Tahoma"/>
                <a:sym typeface="Tahoma"/>
              </a:rPr>
              <a:t>rcv pkt0</a:t>
            </a:r>
            <a:endParaRPr/>
          </a:p>
        </p:txBody>
      </p:sp>
      <p:sp>
        <p:nvSpPr>
          <p:cNvPr id="1296" name="Google Shape;1296;p35"/>
          <p:cNvSpPr txBox="1"/>
          <p:nvPr/>
        </p:nvSpPr>
        <p:spPr>
          <a:xfrm>
            <a:off x="4293906" y="2432805"/>
            <a:ext cx="1207382" cy="369332"/>
          </a:xfrm>
          <a:prstGeom prst="rect">
            <a:avLst/>
          </a:prstGeom>
          <a:noFill/>
          <a:ln>
            <a:noFill/>
          </a:ln>
        </p:spPr>
        <p:txBody>
          <a:bodyPr spcFirstLastPara="1" wrap="square" lIns="91425" tIns="45700" rIns="91425" bIns="45700" anchor="t" anchorCtr="0">
            <a:spAutoFit/>
          </a:bodyPr>
          <a:lstStyle/>
          <a:p>
            <a:r>
              <a:rPr lang="en-US">
                <a:solidFill>
                  <a:schemeClr val="dk1"/>
                </a:solidFill>
                <a:latin typeface="Tahoma"/>
                <a:ea typeface="Tahoma"/>
                <a:cs typeface="Tahoma"/>
                <a:sym typeface="Tahoma"/>
              </a:rPr>
              <a:t>send ack0</a:t>
            </a:r>
            <a:endParaRPr/>
          </a:p>
        </p:txBody>
      </p:sp>
      <p:sp>
        <p:nvSpPr>
          <p:cNvPr id="1297" name="Google Shape;1297;p35"/>
          <p:cNvSpPr txBox="1"/>
          <p:nvPr/>
        </p:nvSpPr>
        <p:spPr>
          <a:xfrm>
            <a:off x="4290731" y="3344030"/>
            <a:ext cx="1207382" cy="369332"/>
          </a:xfrm>
          <a:prstGeom prst="rect">
            <a:avLst/>
          </a:prstGeom>
          <a:noFill/>
          <a:ln>
            <a:noFill/>
          </a:ln>
        </p:spPr>
        <p:txBody>
          <a:bodyPr spcFirstLastPara="1" wrap="square" lIns="91425" tIns="45700" rIns="91425" bIns="45700" anchor="t" anchorCtr="0">
            <a:spAutoFit/>
          </a:bodyPr>
          <a:lstStyle/>
          <a:p>
            <a:r>
              <a:rPr lang="en-US">
                <a:solidFill>
                  <a:schemeClr val="dk1"/>
                </a:solidFill>
                <a:latin typeface="Tahoma"/>
                <a:ea typeface="Tahoma"/>
                <a:cs typeface="Tahoma"/>
                <a:sym typeface="Tahoma"/>
              </a:rPr>
              <a:t>send ack1</a:t>
            </a:r>
            <a:endParaRPr/>
          </a:p>
        </p:txBody>
      </p:sp>
      <p:sp>
        <p:nvSpPr>
          <p:cNvPr id="1298" name="Google Shape;1298;p35"/>
          <p:cNvSpPr txBox="1"/>
          <p:nvPr/>
        </p:nvSpPr>
        <p:spPr>
          <a:xfrm>
            <a:off x="4290731" y="4169530"/>
            <a:ext cx="1207382" cy="369332"/>
          </a:xfrm>
          <a:prstGeom prst="rect">
            <a:avLst/>
          </a:prstGeom>
          <a:noFill/>
          <a:ln>
            <a:noFill/>
          </a:ln>
        </p:spPr>
        <p:txBody>
          <a:bodyPr spcFirstLastPara="1" wrap="square" lIns="91425" tIns="45700" rIns="91425" bIns="45700" anchor="t" anchorCtr="0">
            <a:spAutoFit/>
          </a:bodyPr>
          <a:lstStyle/>
          <a:p>
            <a:r>
              <a:rPr lang="en-US">
                <a:solidFill>
                  <a:schemeClr val="dk1"/>
                </a:solidFill>
                <a:latin typeface="Tahoma"/>
                <a:ea typeface="Tahoma"/>
                <a:cs typeface="Tahoma"/>
                <a:sym typeface="Tahoma"/>
              </a:rPr>
              <a:t>send ack0</a:t>
            </a:r>
            <a:endParaRPr/>
          </a:p>
        </p:txBody>
      </p:sp>
      <p:sp>
        <p:nvSpPr>
          <p:cNvPr id="1299" name="Google Shape;1299;p35"/>
          <p:cNvSpPr txBox="1"/>
          <p:nvPr/>
        </p:nvSpPr>
        <p:spPr>
          <a:xfrm>
            <a:off x="1776131" y="2682043"/>
            <a:ext cx="1022350" cy="366712"/>
          </a:xfrm>
          <a:prstGeom prst="rect">
            <a:avLst/>
          </a:prstGeom>
          <a:noFill/>
          <a:ln>
            <a:noFill/>
          </a:ln>
        </p:spPr>
        <p:txBody>
          <a:bodyPr spcFirstLastPara="1" wrap="square" lIns="91425" tIns="45700" rIns="91425" bIns="45700" anchor="t" anchorCtr="0">
            <a:spAutoFit/>
          </a:bodyPr>
          <a:lstStyle/>
          <a:p>
            <a:r>
              <a:rPr lang="en-US">
                <a:solidFill>
                  <a:schemeClr val="dk1"/>
                </a:solidFill>
                <a:latin typeface="Tahoma"/>
                <a:ea typeface="Tahoma"/>
                <a:cs typeface="Tahoma"/>
                <a:sym typeface="Tahoma"/>
              </a:rPr>
              <a:t>rcv ack0</a:t>
            </a:r>
            <a:endParaRPr/>
          </a:p>
        </p:txBody>
      </p:sp>
      <p:sp>
        <p:nvSpPr>
          <p:cNvPr id="1300" name="Google Shape;1300;p35"/>
          <p:cNvSpPr txBox="1"/>
          <p:nvPr/>
        </p:nvSpPr>
        <p:spPr>
          <a:xfrm>
            <a:off x="1589260" y="3868978"/>
            <a:ext cx="1184940" cy="369332"/>
          </a:xfrm>
          <a:prstGeom prst="rect">
            <a:avLst/>
          </a:prstGeom>
          <a:noFill/>
          <a:ln>
            <a:noFill/>
          </a:ln>
        </p:spPr>
        <p:txBody>
          <a:bodyPr spcFirstLastPara="1" wrap="square" lIns="91425" tIns="45700" rIns="91425" bIns="45700" anchor="t" anchorCtr="0">
            <a:spAutoFit/>
          </a:bodyPr>
          <a:lstStyle/>
          <a:p>
            <a:r>
              <a:rPr lang="en-US">
                <a:solidFill>
                  <a:schemeClr val="dk1"/>
                </a:solidFill>
                <a:latin typeface="Tahoma"/>
                <a:ea typeface="Tahoma"/>
                <a:cs typeface="Tahoma"/>
                <a:sym typeface="Tahoma"/>
              </a:rPr>
              <a:t>send pkt0</a:t>
            </a:r>
            <a:endParaRPr/>
          </a:p>
        </p:txBody>
      </p:sp>
      <p:sp>
        <p:nvSpPr>
          <p:cNvPr id="1301" name="Google Shape;1301;p35"/>
          <p:cNvSpPr txBox="1"/>
          <p:nvPr/>
        </p:nvSpPr>
        <p:spPr>
          <a:xfrm>
            <a:off x="1586652" y="2937114"/>
            <a:ext cx="1184940" cy="369332"/>
          </a:xfrm>
          <a:prstGeom prst="rect">
            <a:avLst/>
          </a:prstGeom>
          <a:noFill/>
          <a:ln>
            <a:noFill/>
          </a:ln>
        </p:spPr>
        <p:txBody>
          <a:bodyPr spcFirstLastPara="1" wrap="square" lIns="91425" tIns="45700" rIns="91425" bIns="45700" anchor="t" anchorCtr="0">
            <a:spAutoFit/>
          </a:bodyPr>
          <a:lstStyle/>
          <a:p>
            <a:r>
              <a:rPr lang="en-US">
                <a:solidFill>
                  <a:schemeClr val="dk1"/>
                </a:solidFill>
                <a:latin typeface="Tahoma"/>
                <a:ea typeface="Tahoma"/>
                <a:cs typeface="Tahoma"/>
                <a:sym typeface="Tahoma"/>
              </a:rPr>
              <a:t>send pkt1</a:t>
            </a:r>
            <a:endParaRPr/>
          </a:p>
        </p:txBody>
      </p:sp>
      <p:sp>
        <p:nvSpPr>
          <p:cNvPr id="1302" name="Google Shape;1302;p35"/>
          <p:cNvSpPr txBox="1"/>
          <p:nvPr/>
        </p:nvSpPr>
        <p:spPr>
          <a:xfrm>
            <a:off x="1765018" y="3536118"/>
            <a:ext cx="1022350" cy="366712"/>
          </a:xfrm>
          <a:prstGeom prst="rect">
            <a:avLst/>
          </a:prstGeom>
          <a:noFill/>
          <a:ln>
            <a:noFill/>
          </a:ln>
        </p:spPr>
        <p:txBody>
          <a:bodyPr spcFirstLastPara="1" wrap="square" lIns="91425" tIns="45700" rIns="91425" bIns="45700" anchor="t" anchorCtr="0">
            <a:spAutoFit/>
          </a:bodyPr>
          <a:lstStyle/>
          <a:p>
            <a:r>
              <a:rPr lang="en-US">
                <a:solidFill>
                  <a:schemeClr val="dk1"/>
                </a:solidFill>
                <a:latin typeface="Tahoma"/>
                <a:ea typeface="Tahoma"/>
                <a:cs typeface="Tahoma"/>
                <a:sym typeface="Tahoma"/>
              </a:rPr>
              <a:t>rcv ack1</a:t>
            </a:r>
            <a:endParaRPr/>
          </a:p>
        </p:txBody>
      </p:sp>
      <p:sp>
        <p:nvSpPr>
          <p:cNvPr id="1303" name="Google Shape;1303;p35"/>
          <p:cNvSpPr txBox="1"/>
          <p:nvPr/>
        </p:nvSpPr>
        <p:spPr>
          <a:xfrm>
            <a:off x="1638472" y="1881943"/>
            <a:ext cx="1184940" cy="369332"/>
          </a:xfrm>
          <a:prstGeom prst="rect">
            <a:avLst/>
          </a:prstGeom>
          <a:noFill/>
          <a:ln>
            <a:noFill/>
          </a:ln>
        </p:spPr>
        <p:txBody>
          <a:bodyPr spcFirstLastPara="1" wrap="square" lIns="91425" tIns="45700" rIns="91425" bIns="45700" anchor="t" anchorCtr="0">
            <a:spAutoFit/>
          </a:bodyPr>
          <a:lstStyle/>
          <a:p>
            <a:r>
              <a:rPr lang="en-US">
                <a:solidFill>
                  <a:schemeClr val="dk1"/>
                </a:solidFill>
                <a:latin typeface="Tahoma"/>
                <a:ea typeface="Tahoma"/>
                <a:cs typeface="Tahoma"/>
                <a:sym typeface="Tahoma"/>
              </a:rPr>
              <a:t>send pkt0</a:t>
            </a:r>
            <a:endParaRPr/>
          </a:p>
        </p:txBody>
      </p:sp>
      <p:sp>
        <p:nvSpPr>
          <p:cNvPr id="1304" name="Google Shape;1304;p35"/>
          <p:cNvSpPr txBox="1"/>
          <p:nvPr/>
        </p:nvSpPr>
        <p:spPr>
          <a:xfrm>
            <a:off x="4285969" y="2221668"/>
            <a:ext cx="1000125" cy="366712"/>
          </a:xfrm>
          <a:prstGeom prst="rect">
            <a:avLst/>
          </a:prstGeom>
          <a:noFill/>
          <a:ln>
            <a:noFill/>
          </a:ln>
        </p:spPr>
        <p:txBody>
          <a:bodyPr spcFirstLastPara="1" wrap="square" lIns="91425" tIns="45700" rIns="91425" bIns="45700" anchor="t" anchorCtr="0">
            <a:spAutoFit/>
          </a:bodyPr>
          <a:lstStyle/>
          <a:p>
            <a:r>
              <a:rPr lang="en-US">
                <a:solidFill>
                  <a:schemeClr val="dk1"/>
                </a:solidFill>
                <a:latin typeface="Tahoma"/>
                <a:ea typeface="Tahoma"/>
                <a:cs typeface="Tahoma"/>
                <a:sym typeface="Tahoma"/>
              </a:rPr>
              <a:t>rcv pkt0</a:t>
            </a:r>
            <a:endParaRPr/>
          </a:p>
        </p:txBody>
      </p:sp>
      <p:grpSp>
        <p:nvGrpSpPr>
          <p:cNvPr id="1305" name="Google Shape;1305;p35"/>
          <p:cNvGrpSpPr/>
          <p:nvPr/>
        </p:nvGrpSpPr>
        <p:grpSpPr>
          <a:xfrm>
            <a:off x="2825469" y="2008943"/>
            <a:ext cx="1471613" cy="512762"/>
            <a:chOff x="850" y="1159"/>
            <a:chExt cx="927" cy="323"/>
          </a:xfrm>
        </p:grpSpPr>
        <p:cxnSp>
          <p:nvCxnSpPr>
            <p:cNvPr id="1306" name="Google Shape;1306;p35"/>
            <p:cNvCxnSpPr/>
            <p:nvPr/>
          </p:nvCxnSpPr>
          <p:spPr>
            <a:xfrm>
              <a:off x="850" y="1257"/>
              <a:ext cx="927" cy="225"/>
            </a:xfrm>
            <a:prstGeom prst="straightConnector1">
              <a:avLst/>
            </a:prstGeom>
            <a:noFill/>
            <a:ln w="28575" cap="flat" cmpd="sng">
              <a:solidFill>
                <a:srgbClr val="000099"/>
              </a:solidFill>
              <a:prstDash val="solid"/>
              <a:round/>
              <a:headEnd type="none" w="med" len="med"/>
              <a:tailEnd type="triangle" w="med" len="med"/>
            </a:ln>
          </p:spPr>
        </p:cxnSp>
        <p:sp>
          <p:nvSpPr>
            <p:cNvPr id="1307" name="Google Shape;1307;p35"/>
            <p:cNvSpPr txBox="1"/>
            <p:nvPr/>
          </p:nvSpPr>
          <p:spPr>
            <a:xfrm>
              <a:off x="1100" y="1159"/>
              <a:ext cx="358" cy="212"/>
            </a:xfrm>
            <a:prstGeom prst="rect">
              <a:avLst/>
            </a:prstGeom>
            <a:noFill/>
            <a:ln>
              <a:noFill/>
            </a:ln>
          </p:spPr>
          <p:txBody>
            <a:bodyPr spcFirstLastPara="1" wrap="square" lIns="91425" tIns="45700" rIns="91425" bIns="45700" anchor="t" anchorCtr="0">
              <a:spAutoFit/>
            </a:bodyPr>
            <a:lstStyle/>
            <a:p>
              <a:r>
                <a:rPr lang="en-US" sz="1600">
                  <a:solidFill>
                    <a:srgbClr val="000099"/>
                  </a:solidFill>
                  <a:latin typeface="Arial"/>
                  <a:ea typeface="Arial"/>
                  <a:cs typeface="Arial"/>
                  <a:sym typeface="Arial"/>
                </a:rPr>
                <a:t>pkt0</a:t>
              </a:r>
              <a:endParaRPr/>
            </a:p>
          </p:txBody>
        </p:sp>
      </p:grpSp>
      <p:grpSp>
        <p:nvGrpSpPr>
          <p:cNvPr id="1308" name="Google Shape;1308;p35"/>
          <p:cNvGrpSpPr/>
          <p:nvPr/>
        </p:nvGrpSpPr>
        <p:grpSpPr>
          <a:xfrm>
            <a:off x="2819119" y="3745668"/>
            <a:ext cx="1471613" cy="487362"/>
            <a:chOff x="846" y="2253"/>
            <a:chExt cx="927" cy="307"/>
          </a:xfrm>
        </p:grpSpPr>
        <p:cxnSp>
          <p:nvCxnSpPr>
            <p:cNvPr id="1309" name="Google Shape;1309;p35"/>
            <p:cNvCxnSpPr/>
            <p:nvPr/>
          </p:nvCxnSpPr>
          <p:spPr>
            <a:xfrm>
              <a:off x="846" y="2335"/>
              <a:ext cx="927" cy="225"/>
            </a:xfrm>
            <a:prstGeom prst="straightConnector1">
              <a:avLst/>
            </a:prstGeom>
            <a:noFill/>
            <a:ln w="28575" cap="flat" cmpd="sng">
              <a:solidFill>
                <a:srgbClr val="000099"/>
              </a:solidFill>
              <a:prstDash val="solid"/>
              <a:round/>
              <a:headEnd type="none" w="med" len="med"/>
              <a:tailEnd type="triangle" w="med" len="med"/>
            </a:ln>
          </p:spPr>
        </p:cxnSp>
        <p:sp>
          <p:nvSpPr>
            <p:cNvPr id="1310" name="Google Shape;1310;p35"/>
            <p:cNvSpPr txBox="1"/>
            <p:nvPr/>
          </p:nvSpPr>
          <p:spPr>
            <a:xfrm>
              <a:off x="1097" y="2253"/>
              <a:ext cx="361" cy="213"/>
            </a:xfrm>
            <a:prstGeom prst="rect">
              <a:avLst/>
            </a:prstGeom>
            <a:noFill/>
            <a:ln>
              <a:noFill/>
            </a:ln>
          </p:spPr>
          <p:txBody>
            <a:bodyPr spcFirstLastPara="1" wrap="square" lIns="91425" tIns="45700" rIns="91425" bIns="45700" anchor="t" anchorCtr="0">
              <a:spAutoFit/>
            </a:bodyPr>
            <a:lstStyle/>
            <a:p>
              <a:r>
                <a:rPr lang="en-US" sz="1600">
                  <a:solidFill>
                    <a:srgbClr val="000099"/>
                  </a:solidFill>
                  <a:latin typeface="Arial"/>
                  <a:ea typeface="Arial"/>
                  <a:cs typeface="Arial"/>
                  <a:sym typeface="Arial"/>
                </a:rPr>
                <a:t>pkt0</a:t>
              </a:r>
              <a:endParaRPr/>
            </a:p>
          </p:txBody>
        </p:sp>
      </p:grpSp>
      <p:grpSp>
        <p:nvGrpSpPr>
          <p:cNvPr id="1311" name="Google Shape;1311;p35"/>
          <p:cNvGrpSpPr/>
          <p:nvPr/>
        </p:nvGrpSpPr>
        <p:grpSpPr>
          <a:xfrm>
            <a:off x="2833406" y="2883656"/>
            <a:ext cx="1471612" cy="504825"/>
            <a:chOff x="855" y="1710"/>
            <a:chExt cx="927" cy="318"/>
          </a:xfrm>
        </p:grpSpPr>
        <p:cxnSp>
          <p:nvCxnSpPr>
            <p:cNvPr id="1312" name="Google Shape;1312;p35"/>
            <p:cNvCxnSpPr/>
            <p:nvPr/>
          </p:nvCxnSpPr>
          <p:spPr>
            <a:xfrm>
              <a:off x="855" y="1803"/>
              <a:ext cx="927" cy="225"/>
            </a:xfrm>
            <a:prstGeom prst="straightConnector1">
              <a:avLst/>
            </a:prstGeom>
            <a:noFill/>
            <a:ln w="28575" cap="flat" cmpd="sng">
              <a:solidFill>
                <a:srgbClr val="000099"/>
              </a:solidFill>
              <a:prstDash val="solid"/>
              <a:round/>
              <a:headEnd type="none" w="med" len="med"/>
              <a:tailEnd type="triangle" w="med" len="med"/>
            </a:ln>
          </p:spPr>
        </p:cxnSp>
        <p:sp>
          <p:nvSpPr>
            <p:cNvPr id="1313" name="Google Shape;1313;p35"/>
            <p:cNvSpPr txBox="1"/>
            <p:nvPr/>
          </p:nvSpPr>
          <p:spPr>
            <a:xfrm>
              <a:off x="1094" y="1710"/>
              <a:ext cx="358" cy="212"/>
            </a:xfrm>
            <a:prstGeom prst="rect">
              <a:avLst/>
            </a:prstGeom>
            <a:noFill/>
            <a:ln>
              <a:noFill/>
            </a:ln>
          </p:spPr>
          <p:txBody>
            <a:bodyPr spcFirstLastPara="1" wrap="square" lIns="91425" tIns="45700" rIns="91425" bIns="45700" anchor="t" anchorCtr="0">
              <a:spAutoFit/>
            </a:bodyPr>
            <a:lstStyle/>
            <a:p>
              <a:r>
                <a:rPr lang="en-US" sz="1600">
                  <a:solidFill>
                    <a:srgbClr val="000099"/>
                  </a:solidFill>
                  <a:latin typeface="Arial"/>
                  <a:ea typeface="Arial"/>
                  <a:cs typeface="Arial"/>
                  <a:sym typeface="Arial"/>
                </a:rPr>
                <a:t>pkt1</a:t>
              </a:r>
              <a:endParaRPr/>
            </a:p>
          </p:txBody>
        </p:sp>
      </p:grpSp>
      <p:grpSp>
        <p:nvGrpSpPr>
          <p:cNvPr id="1314" name="Google Shape;1314;p35"/>
          <p:cNvGrpSpPr/>
          <p:nvPr/>
        </p:nvGrpSpPr>
        <p:grpSpPr>
          <a:xfrm>
            <a:off x="2819119" y="3348794"/>
            <a:ext cx="1471613" cy="471487"/>
            <a:chOff x="846" y="2003"/>
            <a:chExt cx="927" cy="297"/>
          </a:xfrm>
        </p:grpSpPr>
        <p:cxnSp>
          <p:nvCxnSpPr>
            <p:cNvPr id="1315" name="Google Shape;1315;p35"/>
            <p:cNvCxnSpPr/>
            <p:nvPr/>
          </p:nvCxnSpPr>
          <p:spPr>
            <a:xfrm flipH="1">
              <a:off x="846" y="2075"/>
              <a:ext cx="927" cy="225"/>
            </a:xfrm>
            <a:prstGeom prst="straightConnector1">
              <a:avLst/>
            </a:prstGeom>
            <a:noFill/>
            <a:ln w="28575" cap="flat" cmpd="sng">
              <a:solidFill>
                <a:srgbClr val="008000"/>
              </a:solidFill>
              <a:prstDash val="solid"/>
              <a:round/>
              <a:headEnd type="none" w="med" len="med"/>
              <a:tailEnd type="triangle" w="med" len="med"/>
            </a:ln>
          </p:spPr>
        </p:cxnSp>
        <p:sp>
          <p:nvSpPr>
            <p:cNvPr id="1316" name="Google Shape;1316;p35"/>
            <p:cNvSpPr txBox="1"/>
            <p:nvPr/>
          </p:nvSpPr>
          <p:spPr>
            <a:xfrm>
              <a:off x="1092" y="2003"/>
              <a:ext cx="386" cy="212"/>
            </a:xfrm>
            <a:prstGeom prst="rect">
              <a:avLst/>
            </a:prstGeom>
            <a:noFill/>
            <a:ln>
              <a:noFill/>
            </a:ln>
          </p:spPr>
          <p:txBody>
            <a:bodyPr spcFirstLastPara="1" wrap="square" lIns="91425" tIns="45700" rIns="91425" bIns="45700" anchor="t" anchorCtr="0">
              <a:spAutoFit/>
            </a:bodyPr>
            <a:lstStyle/>
            <a:p>
              <a:r>
                <a:rPr lang="en-US" sz="1600">
                  <a:solidFill>
                    <a:srgbClr val="008000"/>
                  </a:solidFill>
                  <a:latin typeface="Arial"/>
                  <a:ea typeface="Arial"/>
                  <a:cs typeface="Arial"/>
                  <a:sym typeface="Arial"/>
                </a:rPr>
                <a:t>ack1</a:t>
              </a:r>
              <a:endParaRPr/>
            </a:p>
          </p:txBody>
        </p:sp>
      </p:grpSp>
      <p:grpSp>
        <p:nvGrpSpPr>
          <p:cNvPr id="1317" name="Google Shape;1317;p35"/>
          <p:cNvGrpSpPr/>
          <p:nvPr/>
        </p:nvGrpSpPr>
        <p:grpSpPr>
          <a:xfrm>
            <a:off x="2811181" y="2509006"/>
            <a:ext cx="1471612" cy="455613"/>
            <a:chOff x="841" y="1474"/>
            <a:chExt cx="927" cy="287"/>
          </a:xfrm>
        </p:grpSpPr>
        <p:cxnSp>
          <p:nvCxnSpPr>
            <p:cNvPr id="1318" name="Google Shape;1318;p35"/>
            <p:cNvCxnSpPr/>
            <p:nvPr/>
          </p:nvCxnSpPr>
          <p:spPr>
            <a:xfrm flipH="1">
              <a:off x="841" y="1536"/>
              <a:ext cx="927" cy="225"/>
            </a:xfrm>
            <a:prstGeom prst="straightConnector1">
              <a:avLst/>
            </a:prstGeom>
            <a:noFill/>
            <a:ln w="28575" cap="flat" cmpd="sng">
              <a:solidFill>
                <a:srgbClr val="008000"/>
              </a:solidFill>
              <a:prstDash val="solid"/>
              <a:round/>
              <a:headEnd type="none" w="med" len="med"/>
              <a:tailEnd type="triangle" w="med" len="med"/>
            </a:ln>
          </p:spPr>
        </p:cxnSp>
        <p:sp>
          <p:nvSpPr>
            <p:cNvPr id="1319" name="Google Shape;1319;p35"/>
            <p:cNvSpPr txBox="1"/>
            <p:nvPr/>
          </p:nvSpPr>
          <p:spPr>
            <a:xfrm>
              <a:off x="1089" y="1474"/>
              <a:ext cx="386" cy="212"/>
            </a:xfrm>
            <a:prstGeom prst="rect">
              <a:avLst/>
            </a:prstGeom>
            <a:noFill/>
            <a:ln>
              <a:noFill/>
            </a:ln>
          </p:spPr>
          <p:txBody>
            <a:bodyPr spcFirstLastPara="1" wrap="square" lIns="91425" tIns="45700" rIns="91425" bIns="45700" anchor="t" anchorCtr="0">
              <a:spAutoFit/>
            </a:bodyPr>
            <a:lstStyle/>
            <a:p>
              <a:r>
                <a:rPr lang="en-US" sz="1600">
                  <a:solidFill>
                    <a:srgbClr val="008000"/>
                  </a:solidFill>
                  <a:latin typeface="Arial"/>
                  <a:ea typeface="Arial"/>
                  <a:cs typeface="Arial"/>
                  <a:sym typeface="Arial"/>
                </a:rPr>
                <a:t>ack0</a:t>
              </a:r>
              <a:endParaRPr/>
            </a:p>
          </p:txBody>
        </p:sp>
      </p:grpSp>
      <p:grpSp>
        <p:nvGrpSpPr>
          <p:cNvPr id="1320" name="Google Shape;1320;p35"/>
          <p:cNvGrpSpPr/>
          <p:nvPr/>
        </p:nvGrpSpPr>
        <p:grpSpPr>
          <a:xfrm>
            <a:off x="2804831" y="4201281"/>
            <a:ext cx="1471612" cy="461963"/>
            <a:chOff x="837" y="2540"/>
            <a:chExt cx="927" cy="291"/>
          </a:xfrm>
        </p:grpSpPr>
        <p:cxnSp>
          <p:nvCxnSpPr>
            <p:cNvPr id="1321" name="Google Shape;1321;p35"/>
            <p:cNvCxnSpPr/>
            <p:nvPr/>
          </p:nvCxnSpPr>
          <p:spPr>
            <a:xfrm flipH="1">
              <a:off x="837" y="2606"/>
              <a:ext cx="927" cy="225"/>
            </a:xfrm>
            <a:prstGeom prst="straightConnector1">
              <a:avLst/>
            </a:prstGeom>
            <a:noFill/>
            <a:ln w="28575" cap="flat" cmpd="sng">
              <a:solidFill>
                <a:srgbClr val="008000"/>
              </a:solidFill>
              <a:prstDash val="solid"/>
              <a:round/>
              <a:headEnd type="none" w="med" len="med"/>
              <a:tailEnd type="triangle" w="med" len="med"/>
            </a:ln>
          </p:spPr>
        </p:cxnSp>
        <p:sp>
          <p:nvSpPr>
            <p:cNvPr id="1322" name="Google Shape;1322;p35"/>
            <p:cNvSpPr txBox="1"/>
            <p:nvPr/>
          </p:nvSpPr>
          <p:spPr>
            <a:xfrm>
              <a:off x="1086" y="2540"/>
              <a:ext cx="386" cy="212"/>
            </a:xfrm>
            <a:prstGeom prst="rect">
              <a:avLst/>
            </a:prstGeom>
            <a:noFill/>
            <a:ln>
              <a:noFill/>
            </a:ln>
          </p:spPr>
          <p:txBody>
            <a:bodyPr spcFirstLastPara="1" wrap="square" lIns="91425" tIns="45700" rIns="91425" bIns="45700" anchor="t" anchorCtr="0">
              <a:spAutoFit/>
            </a:bodyPr>
            <a:lstStyle/>
            <a:p>
              <a:r>
                <a:rPr lang="en-US" sz="1600">
                  <a:solidFill>
                    <a:srgbClr val="008000"/>
                  </a:solidFill>
                  <a:latin typeface="Arial"/>
                  <a:ea typeface="Arial"/>
                  <a:cs typeface="Arial"/>
                  <a:sym typeface="Arial"/>
                </a:rPr>
                <a:t>ack0</a:t>
              </a:r>
              <a:endParaRPr/>
            </a:p>
          </p:txBody>
        </p:sp>
      </p:grpSp>
      <p:sp>
        <p:nvSpPr>
          <p:cNvPr id="1323" name="Google Shape;1323;p35"/>
          <p:cNvSpPr txBox="1"/>
          <p:nvPr/>
        </p:nvSpPr>
        <p:spPr>
          <a:xfrm>
            <a:off x="3093070" y="1049042"/>
            <a:ext cx="1376146" cy="369332"/>
          </a:xfrm>
          <a:prstGeom prst="rect">
            <a:avLst/>
          </a:prstGeom>
          <a:noFill/>
          <a:ln>
            <a:noFill/>
          </a:ln>
        </p:spPr>
        <p:txBody>
          <a:bodyPr spcFirstLastPara="1" wrap="square" lIns="91425" tIns="45700" rIns="91425" bIns="45700" anchor="t" anchorCtr="0">
            <a:spAutoFit/>
          </a:bodyPr>
          <a:lstStyle/>
          <a:p>
            <a:r>
              <a:rPr lang="en-US">
                <a:solidFill>
                  <a:schemeClr val="dk1"/>
                </a:solidFill>
                <a:latin typeface="Tahoma"/>
                <a:ea typeface="Tahoma"/>
                <a:cs typeface="Tahoma"/>
                <a:sym typeface="Tahoma"/>
              </a:rPr>
              <a:t>(a) no error</a:t>
            </a:r>
            <a:endParaRPr/>
          </a:p>
        </p:txBody>
      </p:sp>
      <p:sp>
        <p:nvSpPr>
          <p:cNvPr id="1324" name="Google Shape;1324;p35"/>
          <p:cNvSpPr txBox="1"/>
          <p:nvPr/>
        </p:nvSpPr>
        <p:spPr>
          <a:xfrm>
            <a:off x="6453189" y="1327151"/>
            <a:ext cx="936625" cy="396875"/>
          </a:xfrm>
          <a:prstGeom prst="rect">
            <a:avLst/>
          </a:prstGeom>
          <a:noFill/>
          <a:ln>
            <a:noFill/>
          </a:ln>
        </p:spPr>
        <p:txBody>
          <a:bodyPr spcFirstLastPara="1" wrap="square" lIns="91425" tIns="45700" rIns="91425" bIns="45700" anchor="t" anchorCtr="0">
            <a:spAutoFit/>
          </a:bodyPr>
          <a:lstStyle/>
          <a:p>
            <a:r>
              <a:rPr lang="en-US" sz="2000" i="1" u="sng">
                <a:solidFill>
                  <a:srgbClr val="000099"/>
                </a:solidFill>
                <a:latin typeface="Tahoma"/>
                <a:ea typeface="Tahoma"/>
                <a:cs typeface="Tahoma"/>
                <a:sym typeface="Tahoma"/>
              </a:rPr>
              <a:t>sender</a:t>
            </a:r>
            <a:endParaRPr/>
          </a:p>
        </p:txBody>
      </p:sp>
      <p:sp>
        <p:nvSpPr>
          <p:cNvPr id="1325" name="Google Shape;1325;p35"/>
          <p:cNvSpPr txBox="1"/>
          <p:nvPr/>
        </p:nvSpPr>
        <p:spPr>
          <a:xfrm>
            <a:off x="8893176" y="1322389"/>
            <a:ext cx="1071563" cy="396875"/>
          </a:xfrm>
          <a:prstGeom prst="rect">
            <a:avLst/>
          </a:prstGeom>
          <a:noFill/>
          <a:ln>
            <a:noFill/>
          </a:ln>
        </p:spPr>
        <p:txBody>
          <a:bodyPr spcFirstLastPara="1" wrap="square" lIns="91425" tIns="45700" rIns="91425" bIns="45700" anchor="t" anchorCtr="0">
            <a:spAutoFit/>
          </a:bodyPr>
          <a:lstStyle/>
          <a:p>
            <a:r>
              <a:rPr lang="en-US" sz="2000" i="1" u="sng">
                <a:solidFill>
                  <a:srgbClr val="008000"/>
                </a:solidFill>
                <a:latin typeface="Tahoma"/>
                <a:ea typeface="Tahoma"/>
                <a:cs typeface="Tahoma"/>
                <a:sym typeface="Tahoma"/>
              </a:rPr>
              <a:t>receiver</a:t>
            </a:r>
            <a:endParaRPr/>
          </a:p>
        </p:txBody>
      </p:sp>
      <p:sp>
        <p:nvSpPr>
          <p:cNvPr id="1326" name="Google Shape;1326;p35"/>
          <p:cNvSpPr txBox="1"/>
          <p:nvPr/>
        </p:nvSpPr>
        <p:spPr>
          <a:xfrm>
            <a:off x="8894764" y="3867151"/>
            <a:ext cx="1000125" cy="366713"/>
          </a:xfrm>
          <a:prstGeom prst="rect">
            <a:avLst/>
          </a:prstGeom>
          <a:noFill/>
          <a:ln>
            <a:noFill/>
          </a:ln>
        </p:spPr>
        <p:txBody>
          <a:bodyPr spcFirstLastPara="1" wrap="square" lIns="91425" tIns="45700" rIns="91425" bIns="45700" anchor="t" anchorCtr="0">
            <a:spAutoFit/>
          </a:bodyPr>
          <a:lstStyle/>
          <a:p>
            <a:r>
              <a:rPr lang="en-US">
                <a:solidFill>
                  <a:schemeClr val="dk1"/>
                </a:solidFill>
                <a:latin typeface="Tahoma"/>
                <a:ea typeface="Tahoma"/>
                <a:cs typeface="Tahoma"/>
                <a:sym typeface="Tahoma"/>
              </a:rPr>
              <a:t>rcv pkt1</a:t>
            </a:r>
            <a:endParaRPr/>
          </a:p>
        </p:txBody>
      </p:sp>
      <p:sp>
        <p:nvSpPr>
          <p:cNvPr id="1327" name="Google Shape;1327;p35"/>
          <p:cNvSpPr txBox="1"/>
          <p:nvPr/>
        </p:nvSpPr>
        <p:spPr>
          <a:xfrm>
            <a:off x="8902701" y="4708526"/>
            <a:ext cx="1000125" cy="366713"/>
          </a:xfrm>
          <a:prstGeom prst="rect">
            <a:avLst/>
          </a:prstGeom>
          <a:noFill/>
          <a:ln>
            <a:noFill/>
          </a:ln>
        </p:spPr>
        <p:txBody>
          <a:bodyPr spcFirstLastPara="1" wrap="square" lIns="91425" tIns="45700" rIns="91425" bIns="45700" anchor="t" anchorCtr="0">
            <a:spAutoFit/>
          </a:bodyPr>
          <a:lstStyle/>
          <a:p>
            <a:r>
              <a:rPr lang="en-US">
                <a:solidFill>
                  <a:schemeClr val="dk1"/>
                </a:solidFill>
                <a:latin typeface="Tahoma"/>
                <a:ea typeface="Tahoma"/>
                <a:cs typeface="Tahoma"/>
                <a:sym typeface="Tahoma"/>
              </a:rPr>
              <a:t>rcv pkt0</a:t>
            </a:r>
            <a:endParaRPr/>
          </a:p>
        </p:txBody>
      </p:sp>
      <p:sp>
        <p:nvSpPr>
          <p:cNvPr id="1328" name="Google Shape;1328;p35"/>
          <p:cNvSpPr txBox="1"/>
          <p:nvPr/>
        </p:nvSpPr>
        <p:spPr>
          <a:xfrm>
            <a:off x="8899526" y="2260601"/>
            <a:ext cx="1196975" cy="366713"/>
          </a:xfrm>
          <a:prstGeom prst="rect">
            <a:avLst/>
          </a:prstGeom>
          <a:noFill/>
          <a:ln>
            <a:noFill/>
          </a:ln>
        </p:spPr>
        <p:txBody>
          <a:bodyPr spcFirstLastPara="1" wrap="square" lIns="91425" tIns="45700" rIns="91425" bIns="45700" anchor="t" anchorCtr="0">
            <a:spAutoFit/>
          </a:bodyPr>
          <a:lstStyle/>
          <a:p>
            <a:r>
              <a:rPr lang="en-US">
                <a:solidFill>
                  <a:schemeClr val="dk1"/>
                </a:solidFill>
                <a:latin typeface="Tahoma"/>
                <a:ea typeface="Tahoma"/>
                <a:cs typeface="Tahoma"/>
                <a:sym typeface="Tahoma"/>
              </a:rPr>
              <a:t>send ack0</a:t>
            </a:r>
            <a:endParaRPr/>
          </a:p>
        </p:txBody>
      </p:sp>
      <p:sp>
        <p:nvSpPr>
          <p:cNvPr id="1329" name="Google Shape;1329;p35"/>
          <p:cNvSpPr txBox="1"/>
          <p:nvPr/>
        </p:nvSpPr>
        <p:spPr>
          <a:xfrm>
            <a:off x="8896351" y="4078288"/>
            <a:ext cx="1196975" cy="366712"/>
          </a:xfrm>
          <a:prstGeom prst="rect">
            <a:avLst/>
          </a:prstGeom>
          <a:noFill/>
          <a:ln>
            <a:noFill/>
          </a:ln>
        </p:spPr>
        <p:txBody>
          <a:bodyPr spcFirstLastPara="1" wrap="square" lIns="91425" tIns="45700" rIns="91425" bIns="45700" anchor="t" anchorCtr="0">
            <a:spAutoFit/>
          </a:bodyPr>
          <a:lstStyle/>
          <a:p>
            <a:r>
              <a:rPr lang="en-US">
                <a:solidFill>
                  <a:schemeClr val="dk1"/>
                </a:solidFill>
                <a:latin typeface="Tahoma"/>
                <a:ea typeface="Tahoma"/>
                <a:cs typeface="Tahoma"/>
                <a:sym typeface="Tahoma"/>
              </a:rPr>
              <a:t>send ack1</a:t>
            </a:r>
            <a:endParaRPr/>
          </a:p>
        </p:txBody>
      </p:sp>
      <p:sp>
        <p:nvSpPr>
          <p:cNvPr id="1330" name="Google Shape;1330;p35"/>
          <p:cNvSpPr txBox="1"/>
          <p:nvPr/>
        </p:nvSpPr>
        <p:spPr>
          <a:xfrm>
            <a:off x="8896351" y="4903788"/>
            <a:ext cx="1196975" cy="366712"/>
          </a:xfrm>
          <a:prstGeom prst="rect">
            <a:avLst/>
          </a:prstGeom>
          <a:noFill/>
          <a:ln>
            <a:noFill/>
          </a:ln>
        </p:spPr>
        <p:txBody>
          <a:bodyPr spcFirstLastPara="1" wrap="square" lIns="91425" tIns="45700" rIns="91425" bIns="45700" anchor="t" anchorCtr="0">
            <a:spAutoFit/>
          </a:bodyPr>
          <a:lstStyle/>
          <a:p>
            <a:r>
              <a:rPr lang="en-US">
                <a:solidFill>
                  <a:schemeClr val="dk1"/>
                </a:solidFill>
                <a:latin typeface="Tahoma"/>
                <a:ea typeface="Tahoma"/>
                <a:cs typeface="Tahoma"/>
                <a:sym typeface="Tahoma"/>
              </a:rPr>
              <a:t>send ack0</a:t>
            </a:r>
            <a:endParaRPr/>
          </a:p>
        </p:txBody>
      </p:sp>
      <p:sp>
        <p:nvSpPr>
          <p:cNvPr id="1331" name="Google Shape;1331;p35"/>
          <p:cNvSpPr txBox="1"/>
          <p:nvPr/>
        </p:nvSpPr>
        <p:spPr>
          <a:xfrm>
            <a:off x="6381750" y="2509838"/>
            <a:ext cx="1022350" cy="366712"/>
          </a:xfrm>
          <a:prstGeom prst="rect">
            <a:avLst/>
          </a:prstGeom>
          <a:noFill/>
          <a:ln>
            <a:noFill/>
          </a:ln>
        </p:spPr>
        <p:txBody>
          <a:bodyPr spcFirstLastPara="1" wrap="square" lIns="91425" tIns="45700" rIns="91425" bIns="45700" anchor="t" anchorCtr="0">
            <a:spAutoFit/>
          </a:bodyPr>
          <a:lstStyle/>
          <a:p>
            <a:r>
              <a:rPr lang="en-US">
                <a:solidFill>
                  <a:schemeClr val="dk1"/>
                </a:solidFill>
                <a:latin typeface="Tahoma"/>
                <a:ea typeface="Tahoma"/>
                <a:cs typeface="Tahoma"/>
                <a:sym typeface="Tahoma"/>
              </a:rPr>
              <a:t>rcv ack0</a:t>
            </a:r>
            <a:endParaRPr/>
          </a:p>
        </p:txBody>
      </p:sp>
      <p:sp>
        <p:nvSpPr>
          <p:cNvPr id="1332" name="Google Shape;1332;p35"/>
          <p:cNvSpPr txBox="1"/>
          <p:nvPr/>
        </p:nvSpPr>
        <p:spPr>
          <a:xfrm>
            <a:off x="6226175" y="4510088"/>
            <a:ext cx="1174750" cy="366712"/>
          </a:xfrm>
          <a:prstGeom prst="rect">
            <a:avLst/>
          </a:prstGeom>
          <a:noFill/>
          <a:ln>
            <a:noFill/>
          </a:ln>
        </p:spPr>
        <p:txBody>
          <a:bodyPr spcFirstLastPara="1" wrap="square" lIns="91425" tIns="45700" rIns="91425" bIns="45700" anchor="t" anchorCtr="0">
            <a:spAutoFit/>
          </a:bodyPr>
          <a:lstStyle/>
          <a:p>
            <a:r>
              <a:rPr lang="en-US">
                <a:solidFill>
                  <a:schemeClr val="dk1"/>
                </a:solidFill>
                <a:latin typeface="Tahoma"/>
                <a:ea typeface="Tahoma"/>
                <a:cs typeface="Tahoma"/>
                <a:sym typeface="Tahoma"/>
              </a:rPr>
              <a:t>send pkt0</a:t>
            </a:r>
            <a:endParaRPr/>
          </a:p>
        </p:txBody>
      </p:sp>
      <p:sp>
        <p:nvSpPr>
          <p:cNvPr id="1333" name="Google Shape;1333;p35"/>
          <p:cNvSpPr txBox="1"/>
          <p:nvPr/>
        </p:nvSpPr>
        <p:spPr>
          <a:xfrm>
            <a:off x="6226175" y="2728913"/>
            <a:ext cx="1174750" cy="366712"/>
          </a:xfrm>
          <a:prstGeom prst="rect">
            <a:avLst/>
          </a:prstGeom>
          <a:noFill/>
          <a:ln>
            <a:noFill/>
          </a:ln>
        </p:spPr>
        <p:txBody>
          <a:bodyPr spcFirstLastPara="1" wrap="square" lIns="91425" tIns="45700" rIns="91425" bIns="45700" anchor="t" anchorCtr="0">
            <a:spAutoFit/>
          </a:bodyPr>
          <a:lstStyle/>
          <a:p>
            <a:r>
              <a:rPr lang="en-US">
                <a:solidFill>
                  <a:schemeClr val="dk1"/>
                </a:solidFill>
                <a:latin typeface="Tahoma"/>
                <a:ea typeface="Tahoma"/>
                <a:cs typeface="Tahoma"/>
                <a:sym typeface="Tahoma"/>
              </a:rPr>
              <a:t>send pkt1</a:t>
            </a:r>
            <a:endParaRPr/>
          </a:p>
        </p:txBody>
      </p:sp>
      <p:sp>
        <p:nvSpPr>
          <p:cNvPr id="1334" name="Google Shape;1334;p35"/>
          <p:cNvSpPr txBox="1"/>
          <p:nvPr/>
        </p:nvSpPr>
        <p:spPr>
          <a:xfrm>
            <a:off x="6370638" y="4270376"/>
            <a:ext cx="1022350" cy="366713"/>
          </a:xfrm>
          <a:prstGeom prst="rect">
            <a:avLst/>
          </a:prstGeom>
          <a:noFill/>
          <a:ln>
            <a:noFill/>
          </a:ln>
        </p:spPr>
        <p:txBody>
          <a:bodyPr spcFirstLastPara="1" wrap="square" lIns="91425" tIns="45700" rIns="91425" bIns="45700" anchor="t" anchorCtr="0">
            <a:spAutoFit/>
          </a:bodyPr>
          <a:lstStyle/>
          <a:p>
            <a:r>
              <a:rPr lang="en-US">
                <a:solidFill>
                  <a:schemeClr val="dk1"/>
                </a:solidFill>
                <a:latin typeface="Tahoma"/>
                <a:ea typeface="Tahoma"/>
                <a:cs typeface="Tahoma"/>
                <a:sym typeface="Tahoma"/>
              </a:rPr>
              <a:t>rcv ack1</a:t>
            </a:r>
            <a:endParaRPr/>
          </a:p>
        </p:txBody>
      </p:sp>
      <p:sp>
        <p:nvSpPr>
          <p:cNvPr id="1335" name="Google Shape;1335;p35"/>
          <p:cNvSpPr txBox="1"/>
          <p:nvPr/>
        </p:nvSpPr>
        <p:spPr>
          <a:xfrm>
            <a:off x="6215063" y="1766888"/>
            <a:ext cx="1184940" cy="369332"/>
          </a:xfrm>
          <a:prstGeom prst="rect">
            <a:avLst/>
          </a:prstGeom>
          <a:noFill/>
          <a:ln>
            <a:noFill/>
          </a:ln>
        </p:spPr>
        <p:txBody>
          <a:bodyPr spcFirstLastPara="1" wrap="square" lIns="91425" tIns="45700" rIns="91425" bIns="45700" anchor="t" anchorCtr="0">
            <a:spAutoFit/>
          </a:bodyPr>
          <a:lstStyle/>
          <a:p>
            <a:r>
              <a:rPr lang="en-US">
                <a:solidFill>
                  <a:schemeClr val="dk1"/>
                </a:solidFill>
                <a:latin typeface="Tahoma"/>
                <a:ea typeface="Tahoma"/>
                <a:cs typeface="Tahoma"/>
                <a:sym typeface="Tahoma"/>
              </a:rPr>
              <a:t>send pkt0</a:t>
            </a:r>
            <a:endParaRPr/>
          </a:p>
        </p:txBody>
      </p:sp>
      <p:sp>
        <p:nvSpPr>
          <p:cNvPr id="1336" name="Google Shape;1336;p35"/>
          <p:cNvSpPr txBox="1"/>
          <p:nvPr/>
        </p:nvSpPr>
        <p:spPr>
          <a:xfrm>
            <a:off x="8891589" y="2049463"/>
            <a:ext cx="1000125" cy="366712"/>
          </a:xfrm>
          <a:prstGeom prst="rect">
            <a:avLst/>
          </a:prstGeom>
          <a:noFill/>
          <a:ln>
            <a:noFill/>
          </a:ln>
        </p:spPr>
        <p:txBody>
          <a:bodyPr spcFirstLastPara="1" wrap="square" lIns="91425" tIns="45700" rIns="91425" bIns="45700" anchor="t" anchorCtr="0">
            <a:spAutoFit/>
          </a:bodyPr>
          <a:lstStyle/>
          <a:p>
            <a:r>
              <a:rPr lang="en-US">
                <a:solidFill>
                  <a:schemeClr val="dk1"/>
                </a:solidFill>
                <a:latin typeface="Tahoma"/>
                <a:ea typeface="Tahoma"/>
                <a:cs typeface="Tahoma"/>
                <a:sym typeface="Tahoma"/>
              </a:rPr>
              <a:t>rcv pkt0</a:t>
            </a:r>
            <a:endParaRPr/>
          </a:p>
        </p:txBody>
      </p:sp>
      <p:grpSp>
        <p:nvGrpSpPr>
          <p:cNvPr id="1337" name="Google Shape;1337;p35"/>
          <p:cNvGrpSpPr/>
          <p:nvPr/>
        </p:nvGrpSpPr>
        <p:grpSpPr>
          <a:xfrm>
            <a:off x="7431088" y="1836738"/>
            <a:ext cx="1471612" cy="512762"/>
            <a:chOff x="850" y="1159"/>
            <a:chExt cx="927" cy="323"/>
          </a:xfrm>
        </p:grpSpPr>
        <p:cxnSp>
          <p:nvCxnSpPr>
            <p:cNvPr id="1338" name="Google Shape;1338;p35"/>
            <p:cNvCxnSpPr/>
            <p:nvPr/>
          </p:nvCxnSpPr>
          <p:spPr>
            <a:xfrm>
              <a:off x="850" y="1257"/>
              <a:ext cx="927" cy="225"/>
            </a:xfrm>
            <a:prstGeom prst="straightConnector1">
              <a:avLst/>
            </a:prstGeom>
            <a:noFill/>
            <a:ln w="28575" cap="flat" cmpd="sng">
              <a:solidFill>
                <a:srgbClr val="000099"/>
              </a:solidFill>
              <a:prstDash val="solid"/>
              <a:round/>
              <a:headEnd type="none" w="med" len="med"/>
              <a:tailEnd type="triangle" w="med" len="med"/>
            </a:ln>
          </p:spPr>
        </p:cxnSp>
        <p:sp>
          <p:nvSpPr>
            <p:cNvPr id="1339" name="Google Shape;1339;p35"/>
            <p:cNvSpPr txBox="1"/>
            <p:nvPr/>
          </p:nvSpPr>
          <p:spPr>
            <a:xfrm>
              <a:off x="1100" y="1159"/>
              <a:ext cx="358" cy="212"/>
            </a:xfrm>
            <a:prstGeom prst="rect">
              <a:avLst/>
            </a:prstGeom>
            <a:noFill/>
            <a:ln>
              <a:noFill/>
            </a:ln>
          </p:spPr>
          <p:txBody>
            <a:bodyPr spcFirstLastPara="1" wrap="square" lIns="91425" tIns="45700" rIns="91425" bIns="45700" anchor="t" anchorCtr="0">
              <a:spAutoFit/>
            </a:bodyPr>
            <a:lstStyle/>
            <a:p>
              <a:r>
                <a:rPr lang="en-US" sz="1600">
                  <a:solidFill>
                    <a:srgbClr val="000099"/>
                  </a:solidFill>
                  <a:latin typeface="Arial"/>
                  <a:ea typeface="Arial"/>
                  <a:cs typeface="Arial"/>
                  <a:sym typeface="Arial"/>
                </a:rPr>
                <a:t>pkt0</a:t>
              </a:r>
              <a:endParaRPr/>
            </a:p>
          </p:txBody>
        </p:sp>
      </p:grpSp>
      <p:grpSp>
        <p:nvGrpSpPr>
          <p:cNvPr id="1340" name="Google Shape;1340;p35"/>
          <p:cNvGrpSpPr/>
          <p:nvPr/>
        </p:nvGrpSpPr>
        <p:grpSpPr>
          <a:xfrm>
            <a:off x="7424738" y="4479926"/>
            <a:ext cx="1471612" cy="487363"/>
            <a:chOff x="846" y="2253"/>
            <a:chExt cx="927" cy="307"/>
          </a:xfrm>
        </p:grpSpPr>
        <p:cxnSp>
          <p:nvCxnSpPr>
            <p:cNvPr id="1341" name="Google Shape;1341;p35"/>
            <p:cNvCxnSpPr/>
            <p:nvPr/>
          </p:nvCxnSpPr>
          <p:spPr>
            <a:xfrm>
              <a:off x="846" y="2335"/>
              <a:ext cx="927" cy="225"/>
            </a:xfrm>
            <a:prstGeom prst="straightConnector1">
              <a:avLst/>
            </a:prstGeom>
            <a:noFill/>
            <a:ln w="28575" cap="flat" cmpd="sng">
              <a:solidFill>
                <a:srgbClr val="000099"/>
              </a:solidFill>
              <a:prstDash val="solid"/>
              <a:round/>
              <a:headEnd type="none" w="med" len="med"/>
              <a:tailEnd type="triangle" w="med" len="med"/>
            </a:ln>
          </p:spPr>
        </p:cxnSp>
        <p:sp>
          <p:nvSpPr>
            <p:cNvPr id="1342" name="Google Shape;1342;p35"/>
            <p:cNvSpPr txBox="1"/>
            <p:nvPr/>
          </p:nvSpPr>
          <p:spPr>
            <a:xfrm>
              <a:off x="1097" y="2253"/>
              <a:ext cx="358" cy="212"/>
            </a:xfrm>
            <a:prstGeom prst="rect">
              <a:avLst/>
            </a:prstGeom>
            <a:noFill/>
            <a:ln>
              <a:noFill/>
            </a:ln>
          </p:spPr>
          <p:txBody>
            <a:bodyPr spcFirstLastPara="1" wrap="square" lIns="91425" tIns="45700" rIns="91425" bIns="45700" anchor="t" anchorCtr="0">
              <a:spAutoFit/>
            </a:bodyPr>
            <a:lstStyle/>
            <a:p>
              <a:r>
                <a:rPr lang="en-US" sz="1600">
                  <a:solidFill>
                    <a:srgbClr val="000099"/>
                  </a:solidFill>
                  <a:latin typeface="Arial"/>
                  <a:ea typeface="Arial"/>
                  <a:cs typeface="Arial"/>
                  <a:sym typeface="Arial"/>
                </a:rPr>
                <a:t>pkt0</a:t>
              </a:r>
              <a:endParaRPr/>
            </a:p>
          </p:txBody>
        </p:sp>
      </p:grpSp>
      <p:grpSp>
        <p:nvGrpSpPr>
          <p:cNvPr id="1343" name="Google Shape;1343;p35"/>
          <p:cNvGrpSpPr/>
          <p:nvPr/>
        </p:nvGrpSpPr>
        <p:grpSpPr>
          <a:xfrm>
            <a:off x="7424738" y="4083050"/>
            <a:ext cx="1471612" cy="471488"/>
            <a:chOff x="846" y="2003"/>
            <a:chExt cx="927" cy="297"/>
          </a:xfrm>
        </p:grpSpPr>
        <p:cxnSp>
          <p:nvCxnSpPr>
            <p:cNvPr id="1344" name="Google Shape;1344;p35"/>
            <p:cNvCxnSpPr/>
            <p:nvPr/>
          </p:nvCxnSpPr>
          <p:spPr>
            <a:xfrm flipH="1">
              <a:off x="846" y="2075"/>
              <a:ext cx="927" cy="225"/>
            </a:xfrm>
            <a:prstGeom prst="straightConnector1">
              <a:avLst/>
            </a:prstGeom>
            <a:noFill/>
            <a:ln w="28575" cap="flat" cmpd="sng">
              <a:solidFill>
                <a:srgbClr val="008000"/>
              </a:solidFill>
              <a:prstDash val="solid"/>
              <a:round/>
              <a:headEnd type="none" w="med" len="med"/>
              <a:tailEnd type="triangle" w="med" len="med"/>
            </a:ln>
          </p:spPr>
        </p:cxnSp>
        <p:sp>
          <p:nvSpPr>
            <p:cNvPr id="1345" name="Google Shape;1345;p35"/>
            <p:cNvSpPr txBox="1"/>
            <p:nvPr/>
          </p:nvSpPr>
          <p:spPr>
            <a:xfrm>
              <a:off x="1092" y="2003"/>
              <a:ext cx="386" cy="212"/>
            </a:xfrm>
            <a:prstGeom prst="rect">
              <a:avLst/>
            </a:prstGeom>
            <a:noFill/>
            <a:ln>
              <a:noFill/>
            </a:ln>
          </p:spPr>
          <p:txBody>
            <a:bodyPr spcFirstLastPara="1" wrap="square" lIns="91425" tIns="45700" rIns="91425" bIns="45700" anchor="t" anchorCtr="0">
              <a:spAutoFit/>
            </a:bodyPr>
            <a:lstStyle/>
            <a:p>
              <a:r>
                <a:rPr lang="en-US" sz="1600">
                  <a:solidFill>
                    <a:srgbClr val="008000"/>
                  </a:solidFill>
                  <a:latin typeface="Arial"/>
                  <a:ea typeface="Arial"/>
                  <a:cs typeface="Arial"/>
                  <a:sym typeface="Arial"/>
                </a:rPr>
                <a:t>ack1</a:t>
              </a:r>
              <a:endParaRPr/>
            </a:p>
          </p:txBody>
        </p:sp>
      </p:grpSp>
      <p:grpSp>
        <p:nvGrpSpPr>
          <p:cNvPr id="1346" name="Google Shape;1346;p35"/>
          <p:cNvGrpSpPr/>
          <p:nvPr/>
        </p:nvGrpSpPr>
        <p:grpSpPr>
          <a:xfrm>
            <a:off x="7416801" y="2336801"/>
            <a:ext cx="1471613" cy="455613"/>
            <a:chOff x="841" y="1474"/>
            <a:chExt cx="927" cy="287"/>
          </a:xfrm>
        </p:grpSpPr>
        <p:cxnSp>
          <p:nvCxnSpPr>
            <p:cNvPr id="1347" name="Google Shape;1347;p35"/>
            <p:cNvCxnSpPr/>
            <p:nvPr/>
          </p:nvCxnSpPr>
          <p:spPr>
            <a:xfrm flipH="1">
              <a:off x="841" y="1536"/>
              <a:ext cx="927" cy="225"/>
            </a:xfrm>
            <a:prstGeom prst="straightConnector1">
              <a:avLst/>
            </a:prstGeom>
            <a:noFill/>
            <a:ln w="28575" cap="flat" cmpd="sng">
              <a:solidFill>
                <a:srgbClr val="008000"/>
              </a:solidFill>
              <a:prstDash val="solid"/>
              <a:round/>
              <a:headEnd type="none" w="med" len="med"/>
              <a:tailEnd type="triangle" w="med" len="med"/>
            </a:ln>
          </p:spPr>
        </p:cxnSp>
        <p:sp>
          <p:nvSpPr>
            <p:cNvPr id="1348" name="Google Shape;1348;p35"/>
            <p:cNvSpPr txBox="1"/>
            <p:nvPr/>
          </p:nvSpPr>
          <p:spPr>
            <a:xfrm>
              <a:off x="1089" y="1474"/>
              <a:ext cx="386" cy="212"/>
            </a:xfrm>
            <a:prstGeom prst="rect">
              <a:avLst/>
            </a:prstGeom>
            <a:noFill/>
            <a:ln>
              <a:noFill/>
            </a:ln>
          </p:spPr>
          <p:txBody>
            <a:bodyPr spcFirstLastPara="1" wrap="square" lIns="91425" tIns="45700" rIns="91425" bIns="45700" anchor="t" anchorCtr="0">
              <a:spAutoFit/>
            </a:bodyPr>
            <a:lstStyle/>
            <a:p>
              <a:r>
                <a:rPr lang="en-US" sz="1600">
                  <a:solidFill>
                    <a:srgbClr val="008000"/>
                  </a:solidFill>
                  <a:latin typeface="Arial"/>
                  <a:ea typeface="Arial"/>
                  <a:cs typeface="Arial"/>
                  <a:sym typeface="Arial"/>
                </a:rPr>
                <a:t>ack0</a:t>
              </a:r>
              <a:endParaRPr/>
            </a:p>
          </p:txBody>
        </p:sp>
      </p:grpSp>
      <p:grpSp>
        <p:nvGrpSpPr>
          <p:cNvPr id="1349" name="Google Shape;1349;p35"/>
          <p:cNvGrpSpPr/>
          <p:nvPr/>
        </p:nvGrpSpPr>
        <p:grpSpPr>
          <a:xfrm>
            <a:off x="7410451" y="4930776"/>
            <a:ext cx="1471613" cy="466725"/>
            <a:chOff x="837" y="2537"/>
            <a:chExt cx="927" cy="294"/>
          </a:xfrm>
        </p:grpSpPr>
        <p:cxnSp>
          <p:nvCxnSpPr>
            <p:cNvPr id="1350" name="Google Shape;1350;p35"/>
            <p:cNvCxnSpPr/>
            <p:nvPr/>
          </p:nvCxnSpPr>
          <p:spPr>
            <a:xfrm flipH="1">
              <a:off x="837" y="2606"/>
              <a:ext cx="927" cy="225"/>
            </a:xfrm>
            <a:prstGeom prst="straightConnector1">
              <a:avLst/>
            </a:prstGeom>
            <a:noFill/>
            <a:ln w="28575" cap="flat" cmpd="sng">
              <a:solidFill>
                <a:srgbClr val="008000"/>
              </a:solidFill>
              <a:prstDash val="solid"/>
              <a:round/>
              <a:headEnd type="none" w="med" len="med"/>
              <a:tailEnd type="triangle" w="med" len="med"/>
            </a:ln>
          </p:spPr>
        </p:cxnSp>
        <p:sp>
          <p:nvSpPr>
            <p:cNvPr id="1351" name="Google Shape;1351;p35"/>
            <p:cNvSpPr txBox="1"/>
            <p:nvPr/>
          </p:nvSpPr>
          <p:spPr>
            <a:xfrm>
              <a:off x="1091" y="2537"/>
              <a:ext cx="376" cy="212"/>
            </a:xfrm>
            <a:prstGeom prst="rect">
              <a:avLst/>
            </a:prstGeom>
            <a:noFill/>
            <a:ln>
              <a:noFill/>
            </a:ln>
          </p:spPr>
          <p:txBody>
            <a:bodyPr spcFirstLastPara="1" wrap="square" lIns="91425" tIns="45700" rIns="91425" bIns="45700" anchor="t" anchorCtr="0">
              <a:spAutoFit/>
            </a:bodyPr>
            <a:lstStyle/>
            <a:p>
              <a:r>
                <a:rPr lang="en-US" sz="1600">
                  <a:solidFill>
                    <a:srgbClr val="008000"/>
                  </a:solidFill>
                  <a:latin typeface="Tahoma"/>
                  <a:ea typeface="Tahoma"/>
                  <a:cs typeface="Tahoma"/>
                  <a:sym typeface="Tahoma"/>
                </a:rPr>
                <a:t>ack0</a:t>
              </a:r>
              <a:endParaRPr/>
            </a:p>
          </p:txBody>
        </p:sp>
      </p:grpSp>
      <p:sp>
        <p:nvSpPr>
          <p:cNvPr id="1352" name="Google Shape;1352;p35"/>
          <p:cNvSpPr txBox="1"/>
          <p:nvPr/>
        </p:nvSpPr>
        <p:spPr>
          <a:xfrm>
            <a:off x="7754151" y="5753100"/>
            <a:ext cx="1396985" cy="369332"/>
          </a:xfrm>
          <a:prstGeom prst="rect">
            <a:avLst/>
          </a:prstGeom>
          <a:noFill/>
          <a:ln>
            <a:noFill/>
          </a:ln>
        </p:spPr>
        <p:txBody>
          <a:bodyPr spcFirstLastPara="1" wrap="square" lIns="91425" tIns="45700" rIns="91425" bIns="45700" anchor="t" anchorCtr="0">
            <a:spAutoFit/>
          </a:bodyPr>
          <a:lstStyle/>
          <a:p>
            <a:r>
              <a:rPr lang="en-US">
                <a:solidFill>
                  <a:schemeClr val="dk1"/>
                </a:solidFill>
                <a:latin typeface="Tahoma"/>
                <a:ea typeface="Tahoma"/>
                <a:cs typeface="Tahoma"/>
                <a:sym typeface="Tahoma"/>
              </a:rPr>
              <a:t>(b) Bit error</a:t>
            </a:r>
            <a:endParaRPr/>
          </a:p>
        </p:txBody>
      </p:sp>
      <p:grpSp>
        <p:nvGrpSpPr>
          <p:cNvPr id="1353" name="Google Shape;1353;p35"/>
          <p:cNvGrpSpPr/>
          <p:nvPr/>
        </p:nvGrpSpPr>
        <p:grpSpPr>
          <a:xfrm>
            <a:off x="7448551" y="3632201"/>
            <a:ext cx="1471613" cy="504825"/>
            <a:chOff x="855" y="1710"/>
            <a:chExt cx="927" cy="318"/>
          </a:xfrm>
        </p:grpSpPr>
        <p:cxnSp>
          <p:nvCxnSpPr>
            <p:cNvPr id="1354" name="Google Shape;1354;p35"/>
            <p:cNvCxnSpPr/>
            <p:nvPr/>
          </p:nvCxnSpPr>
          <p:spPr>
            <a:xfrm>
              <a:off x="855" y="1803"/>
              <a:ext cx="927" cy="225"/>
            </a:xfrm>
            <a:prstGeom prst="straightConnector1">
              <a:avLst/>
            </a:prstGeom>
            <a:noFill/>
            <a:ln w="28575" cap="flat" cmpd="sng">
              <a:solidFill>
                <a:srgbClr val="000099"/>
              </a:solidFill>
              <a:prstDash val="solid"/>
              <a:round/>
              <a:headEnd type="none" w="med" len="med"/>
              <a:tailEnd type="triangle" w="med" len="med"/>
            </a:ln>
          </p:spPr>
        </p:cxnSp>
        <p:sp>
          <p:nvSpPr>
            <p:cNvPr id="1355" name="Google Shape;1355;p35"/>
            <p:cNvSpPr txBox="1"/>
            <p:nvPr/>
          </p:nvSpPr>
          <p:spPr>
            <a:xfrm>
              <a:off x="1094" y="1710"/>
              <a:ext cx="358" cy="212"/>
            </a:xfrm>
            <a:prstGeom prst="rect">
              <a:avLst/>
            </a:prstGeom>
            <a:noFill/>
            <a:ln>
              <a:noFill/>
            </a:ln>
          </p:spPr>
          <p:txBody>
            <a:bodyPr spcFirstLastPara="1" wrap="square" lIns="91425" tIns="45700" rIns="91425" bIns="45700" anchor="t" anchorCtr="0">
              <a:spAutoFit/>
            </a:bodyPr>
            <a:lstStyle/>
            <a:p>
              <a:r>
                <a:rPr lang="en-US" sz="1600">
                  <a:solidFill>
                    <a:srgbClr val="000099"/>
                  </a:solidFill>
                  <a:latin typeface="Arial"/>
                  <a:ea typeface="Arial"/>
                  <a:cs typeface="Arial"/>
                  <a:sym typeface="Arial"/>
                </a:rPr>
                <a:t>pkt1</a:t>
              </a:r>
              <a:endParaRPr/>
            </a:p>
          </p:txBody>
        </p:sp>
      </p:grpSp>
      <p:grpSp>
        <p:nvGrpSpPr>
          <p:cNvPr id="1356" name="Google Shape;1356;p35"/>
          <p:cNvGrpSpPr/>
          <p:nvPr/>
        </p:nvGrpSpPr>
        <p:grpSpPr>
          <a:xfrm>
            <a:off x="7448551" y="2731295"/>
            <a:ext cx="1471612" cy="512762"/>
            <a:chOff x="850" y="1159"/>
            <a:chExt cx="927" cy="323"/>
          </a:xfrm>
        </p:grpSpPr>
        <p:cxnSp>
          <p:nvCxnSpPr>
            <p:cNvPr id="1357" name="Google Shape;1357;p35"/>
            <p:cNvCxnSpPr/>
            <p:nvPr/>
          </p:nvCxnSpPr>
          <p:spPr>
            <a:xfrm>
              <a:off x="850" y="1257"/>
              <a:ext cx="927" cy="225"/>
            </a:xfrm>
            <a:prstGeom prst="straightConnector1">
              <a:avLst/>
            </a:prstGeom>
            <a:noFill/>
            <a:ln w="28575" cap="flat" cmpd="sng">
              <a:solidFill>
                <a:srgbClr val="000099"/>
              </a:solidFill>
              <a:prstDash val="solid"/>
              <a:round/>
              <a:headEnd type="none" w="med" len="med"/>
              <a:tailEnd type="triangle" w="med" len="med"/>
            </a:ln>
          </p:spPr>
        </p:cxnSp>
        <p:sp>
          <p:nvSpPr>
            <p:cNvPr id="1358" name="Google Shape;1358;p35"/>
            <p:cNvSpPr txBox="1"/>
            <p:nvPr/>
          </p:nvSpPr>
          <p:spPr>
            <a:xfrm>
              <a:off x="1100" y="1159"/>
              <a:ext cx="361" cy="213"/>
            </a:xfrm>
            <a:prstGeom prst="rect">
              <a:avLst/>
            </a:prstGeom>
            <a:noFill/>
            <a:ln>
              <a:noFill/>
            </a:ln>
          </p:spPr>
          <p:txBody>
            <a:bodyPr spcFirstLastPara="1" wrap="square" lIns="91425" tIns="45700" rIns="91425" bIns="45700" anchor="t" anchorCtr="0">
              <a:spAutoFit/>
            </a:bodyPr>
            <a:lstStyle/>
            <a:p>
              <a:r>
                <a:rPr lang="en-US" sz="1600">
                  <a:solidFill>
                    <a:srgbClr val="000099"/>
                  </a:solidFill>
                  <a:latin typeface="Arial"/>
                  <a:ea typeface="Arial"/>
                  <a:cs typeface="Arial"/>
                  <a:sym typeface="Arial"/>
                </a:rPr>
                <a:t>pkt1</a:t>
              </a:r>
              <a:endParaRPr/>
            </a:p>
          </p:txBody>
        </p:sp>
      </p:grpSp>
      <p:sp>
        <p:nvSpPr>
          <p:cNvPr id="1359" name="Google Shape;1359;p35"/>
          <p:cNvSpPr txBox="1"/>
          <p:nvPr/>
        </p:nvSpPr>
        <p:spPr>
          <a:xfrm>
            <a:off x="1653610" y="6381751"/>
            <a:ext cx="5943615" cy="369332"/>
          </a:xfrm>
          <a:prstGeom prst="rect">
            <a:avLst/>
          </a:prstGeom>
          <a:noFill/>
          <a:ln>
            <a:noFill/>
          </a:ln>
        </p:spPr>
        <p:txBody>
          <a:bodyPr spcFirstLastPara="1" wrap="square" lIns="91425" tIns="45700" rIns="91425" bIns="45700" anchor="t" anchorCtr="0">
            <a:spAutoFit/>
          </a:bodyPr>
          <a:lstStyle/>
          <a:p>
            <a:r>
              <a:rPr lang="en-US">
                <a:solidFill>
                  <a:srgbClr val="FF0000"/>
                </a:solidFill>
                <a:latin typeface="Tahoma"/>
                <a:ea typeface="Tahoma"/>
                <a:cs typeface="Tahoma"/>
                <a:sym typeface="Tahoma"/>
              </a:rPr>
              <a:t>Note: for simplicity, all pkt and ack here have checksum!</a:t>
            </a:r>
            <a:endParaRPr/>
          </a:p>
        </p:txBody>
      </p:sp>
      <p:sp>
        <p:nvSpPr>
          <p:cNvPr id="1360" name="Google Shape;1360;p35"/>
          <p:cNvSpPr txBox="1"/>
          <p:nvPr/>
        </p:nvSpPr>
        <p:spPr>
          <a:xfrm>
            <a:off x="8920163" y="2999305"/>
            <a:ext cx="1645900" cy="646331"/>
          </a:xfrm>
          <a:prstGeom prst="rect">
            <a:avLst/>
          </a:prstGeom>
          <a:noFill/>
          <a:ln>
            <a:noFill/>
          </a:ln>
        </p:spPr>
        <p:txBody>
          <a:bodyPr spcFirstLastPara="1" wrap="square" lIns="91425" tIns="45700" rIns="91425" bIns="45700" anchor="t" anchorCtr="0">
            <a:spAutoFit/>
          </a:bodyPr>
          <a:lstStyle/>
          <a:p>
            <a:r>
              <a:rPr lang="en-US">
                <a:solidFill>
                  <a:schemeClr val="dk1"/>
                </a:solidFill>
                <a:latin typeface="Tahoma"/>
                <a:ea typeface="Tahoma"/>
                <a:cs typeface="Tahoma"/>
                <a:sym typeface="Tahoma"/>
              </a:rPr>
              <a:t>rcv pkt1, </a:t>
            </a:r>
            <a:r>
              <a:rPr lang="en-US">
                <a:solidFill>
                  <a:srgbClr val="FF0000"/>
                </a:solidFill>
                <a:latin typeface="Tahoma"/>
                <a:ea typeface="Tahoma"/>
                <a:cs typeface="Tahoma"/>
                <a:sym typeface="Tahoma"/>
              </a:rPr>
              <a:t>error</a:t>
            </a:r>
            <a:endParaRPr/>
          </a:p>
          <a:p>
            <a:r>
              <a:rPr lang="en-US">
                <a:solidFill>
                  <a:srgbClr val="FF0000"/>
                </a:solidFill>
                <a:latin typeface="Tahoma"/>
                <a:ea typeface="Tahoma"/>
                <a:cs typeface="Tahoma"/>
                <a:sym typeface="Tahoma"/>
              </a:rPr>
              <a:t>Send ack0!</a:t>
            </a:r>
            <a:endParaRPr/>
          </a:p>
        </p:txBody>
      </p:sp>
      <p:cxnSp>
        <p:nvCxnSpPr>
          <p:cNvPr id="1361" name="Google Shape;1361;p35"/>
          <p:cNvCxnSpPr/>
          <p:nvPr/>
        </p:nvCxnSpPr>
        <p:spPr>
          <a:xfrm flipH="1">
            <a:off x="7437438" y="3310631"/>
            <a:ext cx="1471613" cy="357188"/>
          </a:xfrm>
          <a:prstGeom prst="straightConnector1">
            <a:avLst/>
          </a:prstGeom>
          <a:noFill/>
          <a:ln w="28575" cap="flat" cmpd="sng">
            <a:solidFill>
              <a:srgbClr val="008000"/>
            </a:solidFill>
            <a:prstDash val="solid"/>
            <a:round/>
            <a:headEnd type="none" w="med" len="med"/>
            <a:tailEnd type="triangle" w="med" len="med"/>
          </a:ln>
        </p:spPr>
      </p:cxnSp>
      <p:sp>
        <p:nvSpPr>
          <p:cNvPr id="1362" name="Google Shape;1362;p35"/>
          <p:cNvSpPr txBox="1"/>
          <p:nvPr/>
        </p:nvSpPr>
        <p:spPr>
          <a:xfrm>
            <a:off x="7839869" y="3155257"/>
            <a:ext cx="612775" cy="336550"/>
          </a:xfrm>
          <a:prstGeom prst="rect">
            <a:avLst/>
          </a:prstGeom>
          <a:noFill/>
          <a:ln>
            <a:noFill/>
          </a:ln>
        </p:spPr>
        <p:txBody>
          <a:bodyPr spcFirstLastPara="1" wrap="square" lIns="91425" tIns="45700" rIns="91425" bIns="45700" anchor="t" anchorCtr="0">
            <a:spAutoFit/>
          </a:bodyPr>
          <a:lstStyle/>
          <a:p>
            <a:r>
              <a:rPr lang="en-US" sz="1600">
                <a:solidFill>
                  <a:srgbClr val="008000"/>
                </a:solidFill>
                <a:latin typeface="Arial"/>
                <a:ea typeface="Arial"/>
                <a:cs typeface="Arial"/>
                <a:sym typeface="Arial"/>
              </a:rPr>
              <a:t>ack0</a:t>
            </a:r>
            <a:endParaRPr/>
          </a:p>
        </p:txBody>
      </p:sp>
      <p:sp>
        <p:nvSpPr>
          <p:cNvPr id="1363" name="Google Shape;1363;p35"/>
          <p:cNvSpPr txBox="1"/>
          <p:nvPr/>
        </p:nvSpPr>
        <p:spPr>
          <a:xfrm>
            <a:off x="6409440" y="3376236"/>
            <a:ext cx="1022350" cy="366712"/>
          </a:xfrm>
          <a:prstGeom prst="rect">
            <a:avLst/>
          </a:prstGeom>
          <a:noFill/>
          <a:ln>
            <a:noFill/>
          </a:ln>
        </p:spPr>
        <p:txBody>
          <a:bodyPr spcFirstLastPara="1" wrap="square" lIns="91425" tIns="45700" rIns="91425" bIns="45700" anchor="t" anchorCtr="0">
            <a:spAutoFit/>
          </a:bodyPr>
          <a:lstStyle/>
          <a:p>
            <a:r>
              <a:rPr lang="en-US">
                <a:solidFill>
                  <a:schemeClr val="dk1"/>
                </a:solidFill>
                <a:latin typeface="Tahoma"/>
                <a:ea typeface="Tahoma"/>
                <a:cs typeface="Tahoma"/>
                <a:sym typeface="Tahoma"/>
              </a:rPr>
              <a:t>rcv ack0</a:t>
            </a:r>
            <a:endParaRPr/>
          </a:p>
        </p:txBody>
      </p:sp>
      <p:sp>
        <p:nvSpPr>
          <p:cNvPr id="1364" name="Google Shape;1364;p35"/>
          <p:cNvSpPr txBox="1"/>
          <p:nvPr/>
        </p:nvSpPr>
        <p:spPr>
          <a:xfrm>
            <a:off x="6253865" y="3595311"/>
            <a:ext cx="1174750" cy="366712"/>
          </a:xfrm>
          <a:prstGeom prst="rect">
            <a:avLst/>
          </a:prstGeom>
          <a:noFill/>
          <a:ln>
            <a:noFill/>
          </a:ln>
        </p:spPr>
        <p:txBody>
          <a:bodyPr spcFirstLastPara="1" wrap="square" lIns="91425" tIns="45700" rIns="91425" bIns="45700" anchor="t" anchorCtr="0">
            <a:spAutoFit/>
          </a:bodyPr>
          <a:lstStyle/>
          <a:p>
            <a:r>
              <a:rPr lang="en-US">
                <a:solidFill>
                  <a:schemeClr val="dk1"/>
                </a:solidFill>
                <a:latin typeface="Tahoma"/>
                <a:ea typeface="Tahoma"/>
                <a:cs typeface="Tahoma"/>
                <a:sym typeface="Tahoma"/>
              </a:rPr>
              <a:t>send pkt1</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9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2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2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2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2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2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2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3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3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3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3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33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33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33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33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34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34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34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349"/>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352"/>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353"/>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356"/>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360"/>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361"/>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362"/>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363"/>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3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368"/>
        <p:cNvGrpSpPr/>
        <p:nvPr/>
      </p:nvGrpSpPr>
      <p:grpSpPr>
        <a:xfrm>
          <a:off x="0" y="0"/>
          <a:ext cx="0" cy="0"/>
          <a:chOff x="0" y="0"/>
          <a:chExt cx="0" cy="0"/>
        </a:xfrm>
      </p:grpSpPr>
      <p:sp>
        <p:nvSpPr>
          <p:cNvPr id="1369" name="Google Shape;1369;p36"/>
          <p:cNvSpPr txBox="1">
            <a:spLocks noGrp="1"/>
          </p:cNvSpPr>
          <p:nvPr>
            <p:ph type="title"/>
          </p:nvPr>
        </p:nvSpPr>
        <p:spPr>
          <a:xfrm>
            <a:off x="2024063" y="219076"/>
            <a:ext cx="7772400" cy="963613"/>
          </a:xfrm>
          <a:prstGeom prst="rect">
            <a:avLst/>
          </a:prstGeom>
          <a:noFill/>
          <a:ln>
            <a:noFill/>
          </a:ln>
        </p:spPr>
        <p:txBody>
          <a:bodyPr spcFirstLastPara="1" vert="horz" wrap="square" lIns="91425" tIns="45700" rIns="91425" bIns="45700" rtlCol="0" anchor="ctr" anchorCtr="0">
            <a:noAutofit/>
          </a:bodyPr>
          <a:lstStyle/>
          <a:p>
            <a:pPr algn="ctr">
              <a:spcBef>
                <a:spcPts val="0"/>
              </a:spcBef>
            </a:pPr>
            <a:r>
              <a:rPr lang="en-US" sz="3600"/>
              <a:t>rdt3.0: channels with errors </a:t>
            </a:r>
            <a:r>
              <a:rPr lang="en-US" sz="3600" i="1"/>
              <a:t>and</a:t>
            </a:r>
            <a:r>
              <a:rPr lang="en-US" sz="3600"/>
              <a:t> loss</a:t>
            </a:r>
            <a:endParaRPr/>
          </a:p>
        </p:txBody>
      </p:sp>
      <p:sp>
        <p:nvSpPr>
          <p:cNvPr id="1370" name="Google Shape;1370;p36"/>
          <p:cNvSpPr txBox="1">
            <a:spLocks noGrp="1"/>
          </p:cNvSpPr>
          <p:nvPr>
            <p:ph type="body" idx="1"/>
          </p:nvPr>
        </p:nvSpPr>
        <p:spPr>
          <a:xfrm>
            <a:off x="1781176" y="1495425"/>
            <a:ext cx="8743950" cy="4114800"/>
          </a:xfrm>
          <a:prstGeom prst="rect">
            <a:avLst/>
          </a:prstGeom>
          <a:noFill/>
          <a:ln>
            <a:noFill/>
          </a:ln>
        </p:spPr>
        <p:txBody>
          <a:bodyPr spcFirstLastPara="1" vert="horz" wrap="square" lIns="91425" tIns="45700" rIns="91425" bIns="45700" rtlCol="0" anchor="t" anchorCtr="0">
            <a:noAutofit/>
          </a:bodyPr>
          <a:lstStyle/>
          <a:p>
            <a:pPr marL="342900" indent="-342900">
              <a:spcBef>
                <a:spcPts val="0"/>
              </a:spcBef>
              <a:buClr>
                <a:srgbClr val="CC0000"/>
              </a:buClr>
              <a:buSzPts val="2800"/>
              <a:buNone/>
            </a:pPr>
            <a:r>
              <a:rPr lang="en-US" u="sng">
                <a:solidFill>
                  <a:srgbClr val="CC0000"/>
                </a:solidFill>
              </a:rPr>
              <a:t>new assumption:</a:t>
            </a:r>
            <a:r>
              <a:rPr lang="en-US"/>
              <a:t> packet loss! (data, ACKs)</a:t>
            </a:r>
            <a:endParaRPr/>
          </a:p>
          <a:p>
            <a:pPr marL="742950" lvl="1" indent="-285750">
              <a:spcBef>
                <a:spcPts val="480"/>
              </a:spcBef>
              <a:buClr>
                <a:schemeClr val="dk1"/>
              </a:buClr>
              <a:buSzPts val="2400"/>
              <a:buFont typeface="Times New Roman"/>
              <a:buChar char="–"/>
            </a:pPr>
            <a:r>
              <a:rPr lang="en-US"/>
              <a:t>Rdt 2.1: waiting forever for ACKs / next packet … </a:t>
            </a:r>
            <a:endParaRPr/>
          </a:p>
          <a:p>
            <a:pPr marL="742950" lvl="1" indent="-133350">
              <a:spcBef>
                <a:spcPts val="480"/>
              </a:spcBef>
              <a:buClr>
                <a:schemeClr val="dk1"/>
              </a:buClr>
              <a:buSzPts val="2400"/>
              <a:buNone/>
            </a:pPr>
            <a:endParaRPr/>
          </a:p>
        </p:txBody>
      </p:sp>
      <p:sp>
        <p:nvSpPr>
          <p:cNvPr id="1371" name="Google Shape;1371;p36"/>
          <p:cNvSpPr txBox="1">
            <a:spLocks noGrp="1"/>
          </p:cNvSpPr>
          <p:nvPr>
            <p:ph type="body" idx="2"/>
          </p:nvPr>
        </p:nvSpPr>
        <p:spPr>
          <a:xfrm>
            <a:off x="1666874" y="3197225"/>
            <a:ext cx="9001126" cy="4648200"/>
          </a:xfrm>
          <a:prstGeom prst="rect">
            <a:avLst/>
          </a:prstGeom>
          <a:noFill/>
          <a:ln>
            <a:noFill/>
          </a:ln>
        </p:spPr>
        <p:txBody>
          <a:bodyPr spcFirstLastPara="1" vert="horz" wrap="square" lIns="91425" tIns="45700" rIns="91425" bIns="45700" rtlCol="0" anchor="t" anchorCtr="0">
            <a:noAutofit/>
          </a:bodyPr>
          <a:lstStyle/>
          <a:p>
            <a:pPr marL="342900" indent="-342900">
              <a:spcBef>
                <a:spcPts val="0"/>
              </a:spcBef>
              <a:buClr>
                <a:srgbClr val="CC0000"/>
              </a:buClr>
              <a:buSzPts val="2800"/>
              <a:buNone/>
            </a:pPr>
            <a:r>
              <a:rPr lang="en-US" u="sng">
                <a:solidFill>
                  <a:srgbClr val="CC0000"/>
                </a:solidFill>
              </a:rPr>
              <a:t>approach:</a:t>
            </a:r>
            <a:r>
              <a:rPr lang="en-US"/>
              <a:t> sender waits “reasonable” amount of time for ACK </a:t>
            </a:r>
            <a:endParaRPr/>
          </a:p>
          <a:p>
            <a:pPr marL="342900" indent="-342900">
              <a:lnSpc>
                <a:spcPct val="80000"/>
              </a:lnSpc>
              <a:spcBef>
                <a:spcPts val="480"/>
              </a:spcBef>
              <a:buClr>
                <a:schemeClr val="dk1"/>
              </a:buClr>
              <a:buSzPts val="2400"/>
              <a:buFont typeface="Times New Roman"/>
              <a:buChar char="•"/>
            </a:pPr>
            <a:r>
              <a:rPr lang="en-US" sz="2400"/>
              <a:t>retransmits if no ACK received in this time</a:t>
            </a:r>
            <a:endParaRPr/>
          </a:p>
          <a:p>
            <a:pPr marL="342900" indent="-190500">
              <a:lnSpc>
                <a:spcPct val="80000"/>
              </a:lnSpc>
              <a:spcBef>
                <a:spcPts val="480"/>
              </a:spcBef>
              <a:buClr>
                <a:schemeClr val="dk1"/>
              </a:buClr>
              <a:buSzPts val="2400"/>
              <a:buNone/>
            </a:pPr>
            <a:endParaRPr sz="2400"/>
          </a:p>
          <a:p>
            <a:pPr marL="342900" indent="-342900">
              <a:lnSpc>
                <a:spcPct val="70000"/>
              </a:lnSpc>
              <a:spcBef>
                <a:spcPts val="480"/>
              </a:spcBef>
              <a:buClr>
                <a:schemeClr val="dk1"/>
              </a:buClr>
              <a:buSzPts val="2400"/>
              <a:buFont typeface="Times New Roman"/>
              <a:buChar char="•"/>
            </a:pPr>
            <a:r>
              <a:rPr lang="en-US" sz="2400"/>
              <a:t>if pkt (or ACK) just delayed (not lost):</a:t>
            </a:r>
            <a:endParaRPr/>
          </a:p>
          <a:p>
            <a:pPr marL="742950" lvl="1" indent="-285750">
              <a:spcBef>
                <a:spcPts val="480"/>
              </a:spcBef>
              <a:buClr>
                <a:schemeClr val="dk1"/>
              </a:buClr>
              <a:buSzPts val="2400"/>
              <a:buFont typeface="Times New Roman"/>
              <a:buChar char="–"/>
            </a:pPr>
            <a:r>
              <a:rPr lang="en-US"/>
              <a:t>retransmission will be  duplicate, but seq. #’s already handles this</a:t>
            </a:r>
            <a:endParaRPr sz="2000"/>
          </a:p>
          <a:p>
            <a:pPr marL="742950" lvl="1" indent="-285750">
              <a:spcBef>
                <a:spcPts val="480"/>
              </a:spcBef>
              <a:buClr>
                <a:schemeClr val="dk1"/>
              </a:buClr>
              <a:buSzPts val="2400"/>
              <a:buFont typeface="Times New Roman"/>
              <a:buChar char="–"/>
            </a:pPr>
            <a:r>
              <a:rPr lang="en-US"/>
              <a:t>receiver must specify seq # of pkt being ACKed</a:t>
            </a:r>
            <a:endParaRPr/>
          </a:p>
          <a:p>
            <a:pPr marL="742950" lvl="1" indent="-158750">
              <a:spcBef>
                <a:spcPts val="400"/>
              </a:spcBef>
              <a:buClr>
                <a:schemeClr val="dk1"/>
              </a:buClr>
              <a:buSzPts val="2000"/>
              <a:buNone/>
            </a:pPr>
            <a:endParaRPr sz="2000"/>
          </a:p>
          <a:p>
            <a:pPr marL="342900" indent="-342900">
              <a:lnSpc>
                <a:spcPct val="70000"/>
              </a:lnSpc>
              <a:spcBef>
                <a:spcPts val="480"/>
              </a:spcBef>
              <a:buClr>
                <a:schemeClr val="dk1"/>
              </a:buClr>
              <a:buSzPts val="2400"/>
              <a:buFont typeface="Times New Roman"/>
              <a:buChar char="•"/>
            </a:pPr>
            <a:r>
              <a:rPr lang="en-US" sz="2400"/>
              <a:t>requires countdown timer</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375"/>
        <p:cNvGrpSpPr/>
        <p:nvPr/>
      </p:nvGrpSpPr>
      <p:grpSpPr>
        <a:xfrm>
          <a:off x="0" y="0"/>
          <a:ext cx="0" cy="0"/>
          <a:chOff x="0" y="0"/>
          <a:chExt cx="0" cy="0"/>
        </a:xfrm>
      </p:grpSpPr>
      <p:sp>
        <p:nvSpPr>
          <p:cNvPr id="1376" name="Google Shape;1376;p37"/>
          <p:cNvSpPr txBox="1"/>
          <p:nvPr/>
        </p:nvSpPr>
        <p:spPr>
          <a:xfrm>
            <a:off x="1895476" y="1330326"/>
            <a:ext cx="936625" cy="396875"/>
          </a:xfrm>
          <a:prstGeom prst="rect">
            <a:avLst/>
          </a:prstGeom>
          <a:noFill/>
          <a:ln>
            <a:noFill/>
          </a:ln>
        </p:spPr>
        <p:txBody>
          <a:bodyPr spcFirstLastPara="1" wrap="square" lIns="91425" tIns="45700" rIns="91425" bIns="45700" anchor="t" anchorCtr="0">
            <a:spAutoFit/>
          </a:bodyPr>
          <a:lstStyle/>
          <a:p>
            <a:r>
              <a:rPr lang="en-US" sz="2000" i="1" u="sng">
                <a:solidFill>
                  <a:srgbClr val="000099"/>
                </a:solidFill>
                <a:latin typeface="Tahoma"/>
                <a:ea typeface="Tahoma"/>
                <a:cs typeface="Tahoma"/>
                <a:sym typeface="Tahoma"/>
              </a:rPr>
              <a:t>sender</a:t>
            </a:r>
            <a:endParaRPr/>
          </a:p>
        </p:txBody>
      </p:sp>
      <p:sp>
        <p:nvSpPr>
          <p:cNvPr id="1377" name="Google Shape;1377;p37"/>
          <p:cNvSpPr txBox="1"/>
          <p:nvPr/>
        </p:nvSpPr>
        <p:spPr>
          <a:xfrm>
            <a:off x="4335463" y="1325564"/>
            <a:ext cx="1071562" cy="396875"/>
          </a:xfrm>
          <a:prstGeom prst="rect">
            <a:avLst/>
          </a:prstGeom>
          <a:noFill/>
          <a:ln>
            <a:noFill/>
          </a:ln>
        </p:spPr>
        <p:txBody>
          <a:bodyPr spcFirstLastPara="1" wrap="square" lIns="91425" tIns="45700" rIns="91425" bIns="45700" anchor="t" anchorCtr="0">
            <a:spAutoFit/>
          </a:bodyPr>
          <a:lstStyle/>
          <a:p>
            <a:r>
              <a:rPr lang="en-US" sz="2000" i="1" u="sng">
                <a:solidFill>
                  <a:srgbClr val="008000"/>
                </a:solidFill>
                <a:latin typeface="Tahoma"/>
                <a:ea typeface="Tahoma"/>
                <a:cs typeface="Tahoma"/>
                <a:sym typeface="Tahoma"/>
              </a:rPr>
              <a:t>receiver</a:t>
            </a:r>
            <a:endParaRPr/>
          </a:p>
        </p:txBody>
      </p:sp>
      <p:sp>
        <p:nvSpPr>
          <p:cNvPr id="1378" name="Google Shape;1378;p37"/>
          <p:cNvSpPr txBox="1"/>
          <p:nvPr/>
        </p:nvSpPr>
        <p:spPr>
          <a:xfrm>
            <a:off x="4338639" y="2949576"/>
            <a:ext cx="1000125" cy="366713"/>
          </a:xfrm>
          <a:prstGeom prst="rect">
            <a:avLst/>
          </a:prstGeom>
          <a:noFill/>
          <a:ln>
            <a:noFill/>
          </a:ln>
        </p:spPr>
        <p:txBody>
          <a:bodyPr spcFirstLastPara="1" wrap="square" lIns="91425" tIns="45700" rIns="91425" bIns="45700" anchor="t" anchorCtr="0">
            <a:spAutoFit/>
          </a:bodyPr>
          <a:lstStyle/>
          <a:p>
            <a:r>
              <a:rPr lang="en-US">
                <a:solidFill>
                  <a:schemeClr val="dk1"/>
                </a:solidFill>
                <a:latin typeface="Tahoma"/>
                <a:ea typeface="Tahoma"/>
                <a:cs typeface="Tahoma"/>
                <a:sym typeface="Tahoma"/>
              </a:rPr>
              <a:t>rcv pkt1</a:t>
            </a:r>
            <a:endParaRPr/>
          </a:p>
        </p:txBody>
      </p:sp>
      <p:sp>
        <p:nvSpPr>
          <p:cNvPr id="1379" name="Google Shape;1379;p37"/>
          <p:cNvSpPr txBox="1"/>
          <p:nvPr/>
        </p:nvSpPr>
        <p:spPr>
          <a:xfrm>
            <a:off x="4344989" y="3805238"/>
            <a:ext cx="1000125" cy="366712"/>
          </a:xfrm>
          <a:prstGeom prst="rect">
            <a:avLst/>
          </a:prstGeom>
          <a:noFill/>
          <a:ln>
            <a:noFill/>
          </a:ln>
        </p:spPr>
        <p:txBody>
          <a:bodyPr spcFirstLastPara="1" wrap="square" lIns="91425" tIns="45700" rIns="91425" bIns="45700" anchor="t" anchorCtr="0">
            <a:spAutoFit/>
          </a:bodyPr>
          <a:lstStyle/>
          <a:p>
            <a:r>
              <a:rPr lang="en-US">
                <a:solidFill>
                  <a:schemeClr val="dk1"/>
                </a:solidFill>
                <a:latin typeface="Tahoma"/>
                <a:ea typeface="Tahoma"/>
                <a:cs typeface="Tahoma"/>
                <a:sym typeface="Tahoma"/>
              </a:rPr>
              <a:t>rcv pkt0</a:t>
            </a:r>
            <a:endParaRPr/>
          </a:p>
        </p:txBody>
      </p:sp>
      <p:sp>
        <p:nvSpPr>
          <p:cNvPr id="1380" name="Google Shape;1380;p37"/>
          <p:cNvSpPr txBox="1"/>
          <p:nvPr/>
        </p:nvSpPr>
        <p:spPr>
          <a:xfrm>
            <a:off x="4341814" y="2263776"/>
            <a:ext cx="1196975" cy="366713"/>
          </a:xfrm>
          <a:prstGeom prst="rect">
            <a:avLst/>
          </a:prstGeom>
          <a:noFill/>
          <a:ln>
            <a:noFill/>
          </a:ln>
        </p:spPr>
        <p:txBody>
          <a:bodyPr spcFirstLastPara="1" wrap="square" lIns="91425" tIns="45700" rIns="91425" bIns="45700" anchor="t" anchorCtr="0">
            <a:spAutoFit/>
          </a:bodyPr>
          <a:lstStyle/>
          <a:p>
            <a:r>
              <a:rPr lang="en-US">
                <a:solidFill>
                  <a:schemeClr val="dk1"/>
                </a:solidFill>
                <a:latin typeface="Tahoma"/>
                <a:ea typeface="Tahoma"/>
                <a:cs typeface="Tahoma"/>
                <a:sym typeface="Tahoma"/>
              </a:rPr>
              <a:t>send ack0</a:t>
            </a:r>
            <a:endParaRPr/>
          </a:p>
        </p:txBody>
      </p:sp>
      <p:sp>
        <p:nvSpPr>
          <p:cNvPr id="1381" name="Google Shape;1381;p37"/>
          <p:cNvSpPr txBox="1"/>
          <p:nvPr/>
        </p:nvSpPr>
        <p:spPr>
          <a:xfrm>
            <a:off x="4338639" y="3175001"/>
            <a:ext cx="1196975" cy="366713"/>
          </a:xfrm>
          <a:prstGeom prst="rect">
            <a:avLst/>
          </a:prstGeom>
          <a:noFill/>
          <a:ln>
            <a:noFill/>
          </a:ln>
        </p:spPr>
        <p:txBody>
          <a:bodyPr spcFirstLastPara="1" wrap="square" lIns="91425" tIns="45700" rIns="91425" bIns="45700" anchor="t" anchorCtr="0">
            <a:spAutoFit/>
          </a:bodyPr>
          <a:lstStyle/>
          <a:p>
            <a:r>
              <a:rPr lang="en-US">
                <a:solidFill>
                  <a:schemeClr val="dk1"/>
                </a:solidFill>
                <a:latin typeface="Tahoma"/>
                <a:ea typeface="Tahoma"/>
                <a:cs typeface="Tahoma"/>
                <a:sym typeface="Tahoma"/>
              </a:rPr>
              <a:t>send ack1</a:t>
            </a:r>
            <a:endParaRPr/>
          </a:p>
        </p:txBody>
      </p:sp>
      <p:sp>
        <p:nvSpPr>
          <p:cNvPr id="1382" name="Google Shape;1382;p37"/>
          <p:cNvSpPr txBox="1"/>
          <p:nvPr/>
        </p:nvSpPr>
        <p:spPr>
          <a:xfrm>
            <a:off x="4338639" y="4000501"/>
            <a:ext cx="1196975" cy="366713"/>
          </a:xfrm>
          <a:prstGeom prst="rect">
            <a:avLst/>
          </a:prstGeom>
          <a:noFill/>
          <a:ln>
            <a:noFill/>
          </a:ln>
        </p:spPr>
        <p:txBody>
          <a:bodyPr spcFirstLastPara="1" wrap="square" lIns="91425" tIns="45700" rIns="91425" bIns="45700" anchor="t" anchorCtr="0">
            <a:spAutoFit/>
          </a:bodyPr>
          <a:lstStyle/>
          <a:p>
            <a:r>
              <a:rPr lang="en-US">
                <a:solidFill>
                  <a:schemeClr val="dk1"/>
                </a:solidFill>
                <a:latin typeface="Tahoma"/>
                <a:ea typeface="Tahoma"/>
                <a:cs typeface="Tahoma"/>
                <a:sym typeface="Tahoma"/>
              </a:rPr>
              <a:t>send ack0</a:t>
            </a:r>
            <a:endParaRPr/>
          </a:p>
        </p:txBody>
      </p:sp>
      <p:sp>
        <p:nvSpPr>
          <p:cNvPr id="1383" name="Google Shape;1383;p37"/>
          <p:cNvSpPr txBox="1"/>
          <p:nvPr/>
        </p:nvSpPr>
        <p:spPr>
          <a:xfrm>
            <a:off x="1824038" y="2513013"/>
            <a:ext cx="1022350" cy="366712"/>
          </a:xfrm>
          <a:prstGeom prst="rect">
            <a:avLst/>
          </a:prstGeom>
          <a:noFill/>
          <a:ln>
            <a:noFill/>
          </a:ln>
        </p:spPr>
        <p:txBody>
          <a:bodyPr spcFirstLastPara="1" wrap="square" lIns="91425" tIns="45700" rIns="91425" bIns="45700" anchor="t" anchorCtr="0">
            <a:spAutoFit/>
          </a:bodyPr>
          <a:lstStyle/>
          <a:p>
            <a:r>
              <a:rPr lang="en-US">
                <a:solidFill>
                  <a:schemeClr val="dk1"/>
                </a:solidFill>
                <a:latin typeface="Tahoma"/>
                <a:ea typeface="Tahoma"/>
                <a:cs typeface="Tahoma"/>
                <a:sym typeface="Tahoma"/>
              </a:rPr>
              <a:t>rcv ack0</a:t>
            </a:r>
            <a:endParaRPr/>
          </a:p>
        </p:txBody>
      </p:sp>
      <p:sp>
        <p:nvSpPr>
          <p:cNvPr id="1384" name="Google Shape;1384;p37"/>
          <p:cNvSpPr txBox="1"/>
          <p:nvPr/>
        </p:nvSpPr>
        <p:spPr>
          <a:xfrm>
            <a:off x="1668463" y="3606801"/>
            <a:ext cx="1174750" cy="366713"/>
          </a:xfrm>
          <a:prstGeom prst="rect">
            <a:avLst/>
          </a:prstGeom>
          <a:noFill/>
          <a:ln>
            <a:noFill/>
          </a:ln>
        </p:spPr>
        <p:txBody>
          <a:bodyPr spcFirstLastPara="1" wrap="square" lIns="91425" tIns="45700" rIns="91425" bIns="45700" anchor="t" anchorCtr="0">
            <a:spAutoFit/>
          </a:bodyPr>
          <a:lstStyle/>
          <a:p>
            <a:r>
              <a:rPr lang="en-US">
                <a:solidFill>
                  <a:schemeClr val="dk1"/>
                </a:solidFill>
                <a:latin typeface="Tahoma"/>
                <a:ea typeface="Tahoma"/>
                <a:cs typeface="Tahoma"/>
                <a:sym typeface="Tahoma"/>
              </a:rPr>
              <a:t>send pkt0</a:t>
            </a:r>
            <a:endParaRPr/>
          </a:p>
        </p:txBody>
      </p:sp>
      <p:sp>
        <p:nvSpPr>
          <p:cNvPr id="1385" name="Google Shape;1385;p37"/>
          <p:cNvSpPr txBox="1"/>
          <p:nvPr/>
        </p:nvSpPr>
        <p:spPr>
          <a:xfrm>
            <a:off x="1668463" y="2732088"/>
            <a:ext cx="1174750" cy="366712"/>
          </a:xfrm>
          <a:prstGeom prst="rect">
            <a:avLst/>
          </a:prstGeom>
          <a:noFill/>
          <a:ln>
            <a:noFill/>
          </a:ln>
        </p:spPr>
        <p:txBody>
          <a:bodyPr spcFirstLastPara="1" wrap="square" lIns="91425" tIns="45700" rIns="91425" bIns="45700" anchor="t" anchorCtr="0">
            <a:spAutoFit/>
          </a:bodyPr>
          <a:lstStyle/>
          <a:p>
            <a:r>
              <a:rPr lang="en-US">
                <a:solidFill>
                  <a:schemeClr val="dk1"/>
                </a:solidFill>
                <a:latin typeface="Tahoma"/>
                <a:ea typeface="Tahoma"/>
                <a:cs typeface="Tahoma"/>
                <a:sym typeface="Tahoma"/>
              </a:rPr>
              <a:t>send pkt1</a:t>
            </a:r>
            <a:endParaRPr/>
          </a:p>
        </p:txBody>
      </p:sp>
      <p:sp>
        <p:nvSpPr>
          <p:cNvPr id="1386" name="Google Shape;1386;p37"/>
          <p:cNvSpPr txBox="1"/>
          <p:nvPr/>
        </p:nvSpPr>
        <p:spPr>
          <a:xfrm>
            <a:off x="1812925" y="3367088"/>
            <a:ext cx="1022350" cy="366712"/>
          </a:xfrm>
          <a:prstGeom prst="rect">
            <a:avLst/>
          </a:prstGeom>
          <a:noFill/>
          <a:ln>
            <a:noFill/>
          </a:ln>
        </p:spPr>
        <p:txBody>
          <a:bodyPr spcFirstLastPara="1" wrap="square" lIns="91425" tIns="45700" rIns="91425" bIns="45700" anchor="t" anchorCtr="0">
            <a:spAutoFit/>
          </a:bodyPr>
          <a:lstStyle/>
          <a:p>
            <a:r>
              <a:rPr lang="en-US">
                <a:solidFill>
                  <a:schemeClr val="dk1"/>
                </a:solidFill>
                <a:latin typeface="Tahoma"/>
                <a:ea typeface="Tahoma"/>
                <a:cs typeface="Tahoma"/>
                <a:sym typeface="Tahoma"/>
              </a:rPr>
              <a:t>rcv ack1</a:t>
            </a:r>
            <a:endParaRPr/>
          </a:p>
        </p:txBody>
      </p:sp>
      <p:sp>
        <p:nvSpPr>
          <p:cNvPr id="1387" name="Google Shape;1387;p37"/>
          <p:cNvSpPr txBox="1"/>
          <p:nvPr/>
        </p:nvSpPr>
        <p:spPr>
          <a:xfrm>
            <a:off x="1657350" y="1770063"/>
            <a:ext cx="1174750" cy="366712"/>
          </a:xfrm>
          <a:prstGeom prst="rect">
            <a:avLst/>
          </a:prstGeom>
          <a:noFill/>
          <a:ln>
            <a:noFill/>
          </a:ln>
        </p:spPr>
        <p:txBody>
          <a:bodyPr spcFirstLastPara="1" wrap="square" lIns="91425" tIns="45700" rIns="91425" bIns="45700" anchor="t" anchorCtr="0">
            <a:spAutoFit/>
          </a:bodyPr>
          <a:lstStyle/>
          <a:p>
            <a:r>
              <a:rPr lang="en-US">
                <a:solidFill>
                  <a:schemeClr val="dk1"/>
                </a:solidFill>
                <a:latin typeface="Tahoma"/>
                <a:ea typeface="Tahoma"/>
                <a:cs typeface="Tahoma"/>
                <a:sym typeface="Tahoma"/>
              </a:rPr>
              <a:t>send pkt0</a:t>
            </a:r>
            <a:endParaRPr/>
          </a:p>
        </p:txBody>
      </p:sp>
      <p:sp>
        <p:nvSpPr>
          <p:cNvPr id="1388" name="Google Shape;1388;p37"/>
          <p:cNvSpPr txBox="1"/>
          <p:nvPr/>
        </p:nvSpPr>
        <p:spPr>
          <a:xfrm>
            <a:off x="4333876" y="2052638"/>
            <a:ext cx="1000125" cy="366712"/>
          </a:xfrm>
          <a:prstGeom prst="rect">
            <a:avLst/>
          </a:prstGeom>
          <a:noFill/>
          <a:ln>
            <a:noFill/>
          </a:ln>
        </p:spPr>
        <p:txBody>
          <a:bodyPr spcFirstLastPara="1" wrap="square" lIns="91425" tIns="45700" rIns="91425" bIns="45700" anchor="t" anchorCtr="0">
            <a:spAutoFit/>
          </a:bodyPr>
          <a:lstStyle/>
          <a:p>
            <a:r>
              <a:rPr lang="en-US">
                <a:solidFill>
                  <a:schemeClr val="dk1"/>
                </a:solidFill>
                <a:latin typeface="Tahoma"/>
                <a:ea typeface="Tahoma"/>
                <a:cs typeface="Tahoma"/>
                <a:sym typeface="Tahoma"/>
              </a:rPr>
              <a:t>rcv pkt0</a:t>
            </a:r>
            <a:endParaRPr/>
          </a:p>
        </p:txBody>
      </p:sp>
      <p:grpSp>
        <p:nvGrpSpPr>
          <p:cNvPr id="1389" name="Google Shape;1389;p37"/>
          <p:cNvGrpSpPr/>
          <p:nvPr/>
        </p:nvGrpSpPr>
        <p:grpSpPr>
          <a:xfrm>
            <a:off x="2873376" y="1839913"/>
            <a:ext cx="1471613" cy="512762"/>
            <a:chOff x="850" y="1159"/>
            <a:chExt cx="927" cy="323"/>
          </a:xfrm>
        </p:grpSpPr>
        <p:cxnSp>
          <p:nvCxnSpPr>
            <p:cNvPr id="1390" name="Google Shape;1390;p37"/>
            <p:cNvCxnSpPr/>
            <p:nvPr/>
          </p:nvCxnSpPr>
          <p:spPr>
            <a:xfrm>
              <a:off x="850" y="1257"/>
              <a:ext cx="927" cy="225"/>
            </a:xfrm>
            <a:prstGeom prst="straightConnector1">
              <a:avLst/>
            </a:prstGeom>
            <a:noFill/>
            <a:ln w="28575" cap="flat" cmpd="sng">
              <a:solidFill>
                <a:srgbClr val="000099"/>
              </a:solidFill>
              <a:prstDash val="solid"/>
              <a:round/>
              <a:headEnd type="none" w="med" len="med"/>
              <a:tailEnd type="triangle" w="med" len="med"/>
            </a:ln>
          </p:spPr>
        </p:cxnSp>
        <p:sp>
          <p:nvSpPr>
            <p:cNvPr id="1391" name="Google Shape;1391;p37"/>
            <p:cNvSpPr txBox="1"/>
            <p:nvPr/>
          </p:nvSpPr>
          <p:spPr>
            <a:xfrm>
              <a:off x="1100" y="1159"/>
              <a:ext cx="358" cy="212"/>
            </a:xfrm>
            <a:prstGeom prst="rect">
              <a:avLst/>
            </a:prstGeom>
            <a:noFill/>
            <a:ln>
              <a:noFill/>
            </a:ln>
          </p:spPr>
          <p:txBody>
            <a:bodyPr spcFirstLastPara="1" wrap="square" lIns="91425" tIns="45700" rIns="91425" bIns="45700" anchor="t" anchorCtr="0">
              <a:spAutoFit/>
            </a:bodyPr>
            <a:lstStyle/>
            <a:p>
              <a:r>
                <a:rPr lang="en-US" sz="1600">
                  <a:solidFill>
                    <a:srgbClr val="000099"/>
                  </a:solidFill>
                  <a:latin typeface="Arial"/>
                  <a:ea typeface="Arial"/>
                  <a:cs typeface="Arial"/>
                  <a:sym typeface="Arial"/>
                </a:rPr>
                <a:t>pkt0</a:t>
              </a:r>
              <a:endParaRPr/>
            </a:p>
          </p:txBody>
        </p:sp>
      </p:grpSp>
      <p:grpSp>
        <p:nvGrpSpPr>
          <p:cNvPr id="1392" name="Google Shape;1392;p37"/>
          <p:cNvGrpSpPr/>
          <p:nvPr/>
        </p:nvGrpSpPr>
        <p:grpSpPr>
          <a:xfrm>
            <a:off x="2867026" y="3576638"/>
            <a:ext cx="1471613" cy="487362"/>
            <a:chOff x="846" y="2253"/>
            <a:chExt cx="927" cy="307"/>
          </a:xfrm>
        </p:grpSpPr>
        <p:cxnSp>
          <p:nvCxnSpPr>
            <p:cNvPr id="1393" name="Google Shape;1393;p37"/>
            <p:cNvCxnSpPr/>
            <p:nvPr/>
          </p:nvCxnSpPr>
          <p:spPr>
            <a:xfrm>
              <a:off x="846" y="2335"/>
              <a:ext cx="927" cy="225"/>
            </a:xfrm>
            <a:prstGeom prst="straightConnector1">
              <a:avLst/>
            </a:prstGeom>
            <a:noFill/>
            <a:ln w="28575" cap="flat" cmpd="sng">
              <a:solidFill>
                <a:srgbClr val="000099"/>
              </a:solidFill>
              <a:prstDash val="solid"/>
              <a:round/>
              <a:headEnd type="none" w="med" len="med"/>
              <a:tailEnd type="triangle" w="med" len="med"/>
            </a:ln>
          </p:spPr>
        </p:cxnSp>
        <p:sp>
          <p:nvSpPr>
            <p:cNvPr id="1394" name="Google Shape;1394;p37"/>
            <p:cNvSpPr txBox="1"/>
            <p:nvPr/>
          </p:nvSpPr>
          <p:spPr>
            <a:xfrm>
              <a:off x="1097" y="2253"/>
              <a:ext cx="358" cy="212"/>
            </a:xfrm>
            <a:prstGeom prst="rect">
              <a:avLst/>
            </a:prstGeom>
            <a:noFill/>
            <a:ln>
              <a:noFill/>
            </a:ln>
          </p:spPr>
          <p:txBody>
            <a:bodyPr spcFirstLastPara="1" wrap="square" lIns="91425" tIns="45700" rIns="91425" bIns="45700" anchor="t" anchorCtr="0">
              <a:spAutoFit/>
            </a:bodyPr>
            <a:lstStyle/>
            <a:p>
              <a:r>
                <a:rPr lang="en-US" sz="1600">
                  <a:solidFill>
                    <a:srgbClr val="000099"/>
                  </a:solidFill>
                  <a:latin typeface="Arial"/>
                  <a:ea typeface="Arial"/>
                  <a:cs typeface="Arial"/>
                  <a:sym typeface="Arial"/>
                </a:rPr>
                <a:t>pkt0</a:t>
              </a:r>
              <a:endParaRPr/>
            </a:p>
          </p:txBody>
        </p:sp>
      </p:grpSp>
      <p:grpSp>
        <p:nvGrpSpPr>
          <p:cNvPr id="1395" name="Google Shape;1395;p37"/>
          <p:cNvGrpSpPr/>
          <p:nvPr/>
        </p:nvGrpSpPr>
        <p:grpSpPr>
          <a:xfrm>
            <a:off x="2881313" y="2714626"/>
            <a:ext cx="1471612" cy="504825"/>
            <a:chOff x="855" y="1710"/>
            <a:chExt cx="927" cy="318"/>
          </a:xfrm>
        </p:grpSpPr>
        <p:cxnSp>
          <p:nvCxnSpPr>
            <p:cNvPr id="1396" name="Google Shape;1396;p37"/>
            <p:cNvCxnSpPr/>
            <p:nvPr/>
          </p:nvCxnSpPr>
          <p:spPr>
            <a:xfrm>
              <a:off x="855" y="1803"/>
              <a:ext cx="927" cy="225"/>
            </a:xfrm>
            <a:prstGeom prst="straightConnector1">
              <a:avLst/>
            </a:prstGeom>
            <a:noFill/>
            <a:ln w="28575" cap="flat" cmpd="sng">
              <a:solidFill>
                <a:srgbClr val="000099"/>
              </a:solidFill>
              <a:prstDash val="solid"/>
              <a:round/>
              <a:headEnd type="none" w="med" len="med"/>
              <a:tailEnd type="triangle" w="med" len="med"/>
            </a:ln>
          </p:spPr>
        </p:cxnSp>
        <p:sp>
          <p:nvSpPr>
            <p:cNvPr id="1397" name="Google Shape;1397;p37"/>
            <p:cNvSpPr txBox="1"/>
            <p:nvPr/>
          </p:nvSpPr>
          <p:spPr>
            <a:xfrm>
              <a:off x="1094" y="1710"/>
              <a:ext cx="358" cy="212"/>
            </a:xfrm>
            <a:prstGeom prst="rect">
              <a:avLst/>
            </a:prstGeom>
            <a:noFill/>
            <a:ln>
              <a:noFill/>
            </a:ln>
          </p:spPr>
          <p:txBody>
            <a:bodyPr spcFirstLastPara="1" wrap="square" lIns="91425" tIns="45700" rIns="91425" bIns="45700" anchor="t" anchorCtr="0">
              <a:spAutoFit/>
            </a:bodyPr>
            <a:lstStyle/>
            <a:p>
              <a:r>
                <a:rPr lang="en-US" sz="1600">
                  <a:solidFill>
                    <a:srgbClr val="000099"/>
                  </a:solidFill>
                  <a:latin typeface="Arial"/>
                  <a:ea typeface="Arial"/>
                  <a:cs typeface="Arial"/>
                  <a:sym typeface="Arial"/>
                </a:rPr>
                <a:t>pkt1</a:t>
              </a:r>
              <a:endParaRPr/>
            </a:p>
          </p:txBody>
        </p:sp>
      </p:grpSp>
      <p:grpSp>
        <p:nvGrpSpPr>
          <p:cNvPr id="1398" name="Google Shape;1398;p37"/>
          <p:cNvGrpSpPr/>
          <p:nvPr/>
        </p:nvGrpSpPr>
        <p:grpSpPr>
          <a:xfrm>
            <a:off x="2867026" y="3179764"/>
            <a:ext cx="1471613" cy="471487"/>
            <a:chOff x="846" y="2003"/>
            <a:chExt cx="927" cy="297"/>
          </a:xfrm>
        </p:grpSpPr>
        <p:cxnSp>
          <p:nvCxnSpPr>
            <p:cNvPr id="1399" name="Google Shape;1399;p37"/>
            <p:cNvCxnSpPr/>
            <p:nvPr/>
          </p:nvCxnSpPr>
          <p:spPr>
            <a:xfrm flipH="1">
              <a:off x="846" y="2075"/>
              <a:ext cx="927" cy="225"/>
            </a:xfrm>
            <a:prstGeom prst="straightConnector1">
              <a:avLst/>
            </a:prstGeom>
            <a:noFill/>
            <a:ln w="28575" cap="flat" cmpd="sng">
              <a:solidFill>
                <a:srgbClr val="008000"/>
              </a:solidFill>
              <a:prstDash val="solid"/>
              <a:round/>
              <a:headEnd type="none" w="med" len="med"/>
              <a:tailEnd type="triangle" w="med" len="med"/>
            </a:ln>
          </p:spPr>
        </p:cxnSp>
        <p:sp>
          <p:nvSpPr>
            <p:cNvPr id="1400" name="Google Shape;1400;p37"/>
            <p:cNvSpPr txBox="1"/>
            <p:nvPr/>
          </p:nvSpPr>
          <p:spPr>
            <a:xfrm>
              <a:off x="1092" y="2003"/>
              <a:ext cx="386" cy="212"/>
            </a:xfrm>
            <a:prstGeom prst="rect">
              <a:avLst/>
            </a:prstGeom>
            <a:noFill/>
            <a:ln>
              <a:noFill/>
            </a:ln>
          </p:spPr>
          <p:txBody>
            <a:bodyPr spcFirstLastPara="1" wrap="square" lIns="91425" tIns="45700" rIns="91425" bIns="45700" anchor="t" anchorCtr="0">
              <a:spAutoFit/>
            </a:bodyPr>
            <a:lstStyle/>
            <a:p>
              <a:r>
                <a:rPr lang="en-US" sz="1600">
                  <a:solidFill>
                    <a:srgbClr val="008000"/>
                  </a:solidFill>
                  <a:latin typeface="Arial"/>
                  <a:ea typeface="Arial"/>
                  <a:cs typeface="Arial"/>
                  <a:sym typeface="Arial"/>
                </a:rPr>
                <a:t>ack1</a:t>
              </a:r>
              <a:endParaRPr/>
            </a:p>
          </p:txBody>
        </p:sp>
      </p:grpSp>
      <p:grpSp>
        <p:nvGrpSpPr>
          <p:cNvPr id="1401" name="Google Shape;1401;p37"/>
          <p:cNvGrpSpPr/>
          <p:nvPr/>
        </p:nvGrpSpPr>
        <p:grpSpPr>
          <a:xfrm>
            <a:off x="2859088" y="2339976"/>
            <a:ext cx="1471612" cy="455613"/>
            <a:chOff x="841" y="1474"/>
            <a:chExt cx="927" cy="287"/>
          </a:xfrm>
        </p:grpSpPr>
        <p:cxnSp>
          <p:nvCxnSpPr>
            <p:cNvPr id="1402" name="Google Shape;1402;p37"/>
            <p:cNvCxnSpPr/>
            <p:nvPr/>
          </p:nvCxnSpPr>
          <p:spPr>
            <a:xfrm flipH="1">
              <a:off x="841" y="1536"/>
              <a:ext cx="927" cy="225"/>
            </a:xfrm>
            <a:prstGeom prst="straightConnector1">
              <a:avLst/>
            </a:prstGeom>
            <a:noFill/>
            <a:ln w="28575" cap="flat" cmpd="sng">
              <a:solidFill>
                <a:srgbClr val="008000"/>
              </a:solidFill>
              <a:prstDash val="solid"/>
              <a:round/>
              <a:headEnd type="none" w="med" len="med"/>
              <a:tailEnd type="triangle" w="med" len="med"/>
            </a:ln>
          </p:spPr>
        </p:cxnSp>
        <p:sp>
          <p:nvSpPr>
            <p:cNvPr id="1403" name="Google Shape;1403;p37"/>
            <p:cNvSpPr txBox="1"/>
            <p:nvPr/>
          </p:nvSpPr>
          <p:spPr>
            <a:xfrm>
              <a:off x="1089" y="1474"/>
              <a:ext cx="386" cy="212"/>
            </a:xfrm>
            <a:prstGeom prst="rect">
              <a:avLst/>
            </a:prstGeom>
            <a:noFill/>
            <a:ln>
              <a:noFill/>
            </a:ln>
          </p:spPr>
          <p:txBody>
            <a:bodyPr spcFirstLastPara="1" wrap="square" lIns="91425" tIns="45700" rIns="91425" bIns="45700" anchor="t" anchorCtr="0">
              <a:spAutoFit/>
            </a:bodyPr>
            <a:lstStyle/>
            <a:p>
              <a:r>
                <a:rPr lang="en-US" sz="1600">
                  <a:solidFill>
                    <a:srgbClr val="008000"/>
                  </a:solidFill>
                  <a:latin typeface="Arial"/>
                  <a:ea typeface="Arial"/>
                  <a:cs typeface="Arial"/>
                  <a:sym typeface="Arial"/>
                </a:rPr>
                <a:t>ack0</a:t>
              </a:r>
              <a:endParaRPr/>
            </a:p>
          </p:txBody>
        </p:sp>
      </p:grpSp>
      <p:grpSp>
        <p:nvGrpSpPr>
          <p:cNvPr id="1404" name="Google Shape;1404;p37"/>
          <p:cNvGrpSpPr/>
          <p:nvPr/>
        </p:nvGrpSpPr>
        <p:grpSpPr>
          <a:xfrm>
            <a:off x="2852738" y="4032251"/>
            <a:ext cx="1471612" cy="461963"/>
            <a:chOff x="837" y="2540"/>
            <a:chExt cx="927" cy="291"/>
          </a:xfrm>
        </p:grpSpPr>
        <p:cxnSp>
          <p:nvCxnSpPr>
            <p:cNvPr id="1405" name="Google Shape;1405;p37"/>
            <p:cNvCxnSpPr/>
            <p:nvPr/>
          </p:nvCxnSpPr>
          <p:spPr>
            <a:xfrm flipH="1">
              <a:off x="837" y="2606"/>
              <a:ext cx="927" cy="225"/>
            </a:xfrm>
            <a:prstGeom prst="straightConnector1">
              <a:avLst/>
            </a:prstGeom>
            <a:noFill/>
            <a:ln w="28575" cap="flat" cmpd="sng">
              <a:solidFill>
                <a:srgbClr val="008000"/>
              </a:solidFill>
              <a:prstDash val="solid"/>
              <a:round/>
              <a:headEnd type="none" w="med" len="med"/>
              <a:tailEnd type="triangle" w="med" len="med"/>
            </a:ln>
          </p:spPr>
        </p:cxnSp>
        <p:sp>
          <p:nvSpPr>
            <p:cNvPr id="1406" name="Google Shape;1406;p37"/>
            <p:cNvSpPr txBox="1"/>
            <p:nvPr/>
          </p:nvSpPr>
          <p:spPr>
            <a:xfrm>
              <a:off x="1086" y="2540"/>
              <a:ext cx="386" cy="212"/>
            </a:xfrm>
            <a:prstGeom prst="rect">
              <a:avLst/>
            </a:prstGeom>
            <a:noFill/>
            <a:ln>
              <a:noFill/>
            </a:ln>
          </p:spPr>
          <p:txBody>
            <a:bodyPr spcFirstLastPara="1" wrap="square" lIns="91425" tIns="45700" rIns="91425" bIns="45700" anchor="t" anchorCtr="0">
              <a:spAutoFit/>
            </a:bodyPr>
            <a:lstStyle/>
            <a:p>
              <a:r>
                <a:rPr lang="en-US" sz="1600">
                  <a:solidFill>
                    <a:srgbClr val="008000"/>
                  </a:solidFill>
                  <a:latin typeface="Arial"/>
                  <a:ea typeface="Arial"/>
                  <a:cs typeface="Arial"/>
                  <a:sym typeface="Arial"/>
                </a:rPr>
                <a:t>ack0</a:t>
              </a:r>
              <a:endParaRPr/>
            </a:p>
          </p:txBody>
        </p:sp>
      </p:grpSp>
      <p:sp>
        <p:nvSpPr>
          <p:cNvPr id="1407" name="Google Shape;1407;p37"/>
          <p:cNvSpPr txBox="1"/>
          <p:nvPr/>
        </p:nvSpPr>
        <p:spPr>
          <a:xfrm>
            <a:off x="3160714" y="5111751"/>
            <a:ext cx="1252537" cy="366713"/>
          </a:xfrm>
          <a:prstGeom prst="rect">
            <a:avLst/>
          </a:prstGeom>
          <a:noFill/>
          <a:ln>
            <a:noFill/>
          </a:ln>
        </p:spPr>
        <p:txBody>
          <a:bodyPr spcFirstLastPara="1" wrap="square" lIns="91425" tIns="45700" rIns="91425" bIns="45700" anchor="t" anchorCtr="0">
            <a:spAutoFit/>
          </a:bodyPr>
          <a:lstStyle/>
          <a:p>
            <a:r>
              <a:rPr lang="en-US">
                <a:solidFill>
                  <a:schemeClr val="dk1"/>
                </a:solidFill>
                <a:latin typeface="Tahoma"/>
                <a:ea typeface="Tahoma"/>
                <a:cs typeface="Tahoma"/>
                <a:sym typeface="Tahoma"/>
              </a:rPr>
              <a:t>(a) no loss</a:t>
            </a:r>
            <a:endParaRPr/>
          </a:p>
        </p:txBody>
      </p:sp>
      <p:sp>
        <p:nvSpPr>
          <p:cNvPr id="1408" name="Google Shape;1408;p37"/>
          <p:cNvSpPr txBox="1"/>
          <p:nvPr/>
        </p:nvSpPr>
        <p:spPr>
          <a:xfrm>
            <a:off x="6453189" y="1327151"/>
            <a:ext cx="936625" cy="396875"/>
          </a:xfrm>
          <a:prstGeom prst="rect">
            <a:avLst/>
          </a:prstGeom>
          <a:noFill/>
          <a:ln>
            <a:noFill/>
          </a:ln>
        </p:spPr>
        <p:txBody>
          <a:bodyPr spcFirstLastPara="1" wrap="square" lIns="91425" tIns="45700" rIns="91425" bIns="45700" anchor="t" anchorCtr="0">
            <a:spAutoFit/>
          </a:bodyPr>
          <a:lstStyle/>
          <a:p>
            <a:r>
              <a:rPr lang="en-US" sz="2000" i="1" u="sng">
                <a:solidFill>
                  <a:srgbClr val="000099"/>
                </a:solidFill>
                <a:latin typeface="Tahoma"/>
                <a:ea typeface="Tahoma"/>
                <a:cs typeface="Tahoma"/>
                <a:sym typeface="Tahoma"/>
              </a:rPr>
              <a:t>sender</a:t>
            </a:r>
            <a:endParaRPr/>
          </a:p>
        </p:txBody>
      </p:sp>
      <p:sp>
        <p:nvSpPr>
          <p:cNvPr id="1409" name="Google Shape;1409;p37"/>
          <p:cNvSpPr txBox="1"/>
          <p:nvPr/>
        </p:nvSpPr>
        <p:spPr>
          <a:xfrm>
            <a:off x="8893176" y="1322389"/>
            <a:ext cx="1071563" cy="396875"/>
          </a:xfrm>
          <a:prstGeom prst="rect">
            <a:avLst/>
          </a:prstGeom>
          <a:noFill/>
          <a:ln>
            <a:noFill/>
          </a:ln>
        </p:spPr>
        <p:txBody>
          <a:bodyPr spcFirstLastPara="1" wrap="square" lIns="91425" tIns="45700" rIns="91425" bIns="45700" anchor="t" anchorCtr="0">
            <a:spAutoFit/>
          </a:bodyPr>
          <a:lstStyle/>
          <a:p>
            <a:r>
              <a:rPr lang="en-US" sz="2000" i="1" u="sng">
                <a:solidFill>
                  <a:srgbClr val="008000"/>
                </a:solidFill>
                <a:latin typeface="Tahoma"/>
                <a:ea typeface="Tahoma"/>
                <a:cs typeface="Tahoma"/>
                <a:sym typeface="Tahoma"/>
              </a:rPr>
              <a:t>receiver</a:t>
            </a:r>
            <a:endParaRPr/>
          </a:p>
        </p:txBody>
      </p:sp>
      <p:sp>
        <p:nvSpPr>
          <p:cNvPr id="1410" name="Google Shape;1410;p37"/>
          <p:cNvSpPr txBox="1"/>
          <p:nvPr/>
        </p:nvSpPr>
        <p:spPr>
          <a:xfrm>
            <a:off x="8894764" y="4238626"/>
            <a:ext cx="1000125" cy="366713"/>
          </a:xfrm>
          <a:prstGeom prst="rect">
            <a:avLst/>
          </a:prstGeom>
          <a:noFill/>
          <a:ln>
            <a:noFill/>
          </a:ln>
        </p:spPr>
        <p:txBody>
          <a:bodyPr spcFirstLastPara="1" wrap="square" lIns="91425" tIns="45700" rIns="91425" bIns="45700" anchor="t" anchorCtr="0">
            <a:spAutoFit/>
          </a:bodyPr>
          <a:lstStyle/>
          <a:p>
            <a:r>
              <a:rPr lang="en-US">
                <a:solidFill>
                  <a:schemeClr val="dk1"/>
                </a:solidFill>
                <a:latin typeface="Tahoma"/>
                <a:ea typeface="Tahoma"/>
                <a:cs typeface="Tahoma"/>
                <a:sym typeface="Tahoma"/>
              </a:rPr>
              <a:t>rcv pkt1</a:t>
            </a:r>
            <a:endParaRPr/>
          </a:p>
        </p:txBody>
      </p:sp>
      <p:sp>
        <p:nvSpPr>
          <p:cNvPr id="1411" name="Google Shape;1411;p37"/>
          <p:cNvSpPr txBox="1"/>
          <p:nvPr/>
        </p:nvSpPr>
        <p:spPr>
          <a:xfrm>
            <a:off x="8902701" y="5080001"/>
            <a:ext cx="1000125" cy="366713"/>
          </a:xfrm>
          <a:prstGeom prst="rect">
            <a:avLst/>
          </a:prstGeom>
          <a:noFill/>
          <a:ln>
            <a:noFill/>
          </a:ln>
        </p:spPr>
        <p:txBody>
          <a:bodyPr spcFirstLastPara="1" wrap="square" lIns="91425" tIns="45700" rIns="91425" bIns="45700" anchor="t" anchorCtr="0">
            <a:spAutoFit/>
          </a:bodyPr>
          <a:lstStyle/>
          <a:p>
            <a:r>
              <a:rPr lang="en-US">
                <a:solidFill>
                  <a:schemeClr val="dk1"/>
                </a:solidFill>
                <a:latin typeface="Tahoma"/>
                <a:ea typeface="Tahoma"/>
                <a:cs typeface="Tahoma"/>
                <a:sym typeface="Tahoma"/>
              </a:rPr>
              <a:t>rcv pkt0</a:t>
            </a:r>
            <a:endParaRPr/>
          </a:p>
        </p:txBody>
      </p:sp>
      <p:sp>
        <p:nvSpPr>
          <p:cNvPr id="1412" name="Google Shape;1412;p37"/>
          <p:cNvSpPr txBox="1"/>
          <p:nvPr/>
        </p:nvSpPr>
        <p:spPr>
          <a:xfrm>
            <a:off x="8899526" y="2260601"/>
            <a:ext cx="1196975" cy="366713"/>
          </a:xfrm>
          <a:prstGeom prst="rect">
            <a:avLst/>
          </a:prstGeom>
          <a:noFill/>
          <a:ln>
            <a:noFill/>
          </a:ln>
        </p:spPr>
        <p:txBody>
          <a:bodyPr spcFirstLastPara="1" wrap="square" lIns="91425" tIns="45700" rIns="91425" bIns="45700" anchor="t" anchorCtr="0">
            <a:spAutoFit/>
          </a:bodyPr>
          <a:lstStyle/>
          <a:p>
            <a:r>
              <a:rPr lang="en-US">
                <a:solidFill>
                  <a:schemeClr val="dk1"/>
                </a:solidFill>
                <a:latin typeface="Tahoma"/>
                <a:ea typeface="Tahoma"/>
                <a:cs typeface="Tahoma"/>
                <a:sym typeface="Tahoma"/>
              </a:rPr>
              <a:t>send ack0</a:t>
            </a:r>
            <a:endParaRPr/>
          </a:p>
        </p:txBody>
      </p:sp>
      <p:sp>
        <p:nvSpPr>
          <p:cNvPr id="1413" name="Google Shape;1413;p37"/>
          <p:cNvSpPr txBox="1"/>
          <p:nvPr/>
        </p:nvSpPr>
        <p:spPr>
          <a:xfrm>
            <a:off x="8896351" y="4449763"/>
            <a:ext cx="1196975" cy="366712"/>
          </a:xfrm>
          <a:prstGeom prst="rect">
            <a:avLst/>
          </a:prstGeom>
          <a:noFill/>
          <a:ln>
            <a:noFill/>
          </a:ln>
        </p:spPr>
        <p:txBody>
          <a:bodyPr spcFirstLastPara="1" wrap="square" lIns="91425" tIns="45700" rIns="91425" bIns="45700" anchor="t" anchorCtr="0">
            <a:spAutoFit/>
          </a:bodyPr>
          <a:lstStyle/>
          <a:p>
            <a:r>
              <a:rPr lang="en-US">
                <a:solidFill>
                  <a:schemeClr val="dk1"/>
                </a:solidFill>
                <a:latin typeface="Tahoma"/>
                <a:ea typeface="Tahoma"/>
                <a:cs typeface="Tahoma"/>
                <a:sym typeface="Tahoma"/>
              </a:rPr>
              <a:t>send ack1</a:t>
            </a:r>
            <a:endParaRPr/>
          </a:p>
        </p:txBody>
      </p:sp>
      <p:sp>
        <p:nvSpPr>
          <p:cNvPr id="1414" name="Google Shape;1414;p37"/>
          <p:cNvSpPr txBox="1"/>
          <p:nvPr/>
        </p:nvSpPr>
        <p:spPr>
          <a:xfrm>
            <a:off x="8896351" y="5275263"/>
            <a:ext cx="1196975" cy="366712"/>
          </a:xfrm>
          <a:prstGeom prst="rect">
            <a:avLst/>
          </a:prstGeom>
          <a:noFill/>
          <a:ln>
            <a:noFill/>
          </a:ln>
        </p:spPr>
        <p:txBody>
          <a:bodyPr spcFirstLastPara="1" wrap="square" lIns="91425" tIns="45700" rIns="91425" bIns="45700" anchor="t" anchorCtr="0">
            <a:spAutoFit/>
          </a:bodyPr>
          <a:lstStyle/>
          <a:p>
            <a:r>
              <a:rPr lang="en-US">
                <a:solidFill>
                  <a:schemeClr val="dk1"/>
                </a:solidFill>
                <a:latin typeface="Tahoma"/>
                <a:ea typeface="Tahoma"/>
                <a:cs typeface="Tahoma"/>
                <a:sym typeface="Tahoma"/>
              </a:rPr>
              <a:t>send ack0</a:t>
            </a:r>
            <a:endParaRPr/>
          </a:p>
        </p:txBody>
      </p:sp>
      <p:sp>
        <p:nvSpPr>
          <p:cNvPr id="1415" name="Google Shape;1415;p37"/>
          <p:cNvSpPr txBox="1"/>
          <p:nvPr/>
        </p:nvSpPr>
        <p:spPr>
          <a:xfrm>
            <a:off x="6381750" y="2509838"/>
            <a:ext cx="1022350" cy="366712"/>
          </a:xfrm>
          <a:prstGeom prst="rect">
            <a:avLst/>
          </a:prstGeom>
          <a:noFill/>
          <a:ln>
            <a:noFill/>
          </a:ln>
        </p:spPr>
        <p:txBody>
          <a:bodyPr spcFirstLastPara="1" wrap="square" lIns="91425" tIns="45700" rIns="91425" bIns="45700" anchor="t" anchorCtr="0">
            <a:spAutoFit/>
          </a:bodyPr>
          <a:lstStyle/>
          <a:p>
            <a:r>
              <a:rPr lang="en-US">
                <a:solidFill>
                  <a:schemeClr val="dk1"/>
                </a:solidFill>
                <a:latin typeface="Tahoma"/>
                <a:ea typeface="Tahoma"/>
                <a:cs typeface="Tahoma"/>
                <a:sym typeface="Tahoma"/>
              </a:rPr>
              <a:t>rcv ack0</a:t>
            </a:r>
            <a:endParaRPr/>
          </a:p>
        </p:txBody>
      </p:sp>
      <p:sp>
        <p:nvSpPr>
          <p:cNvPr id="1416" name="Google Shape;1416;p37"/>
          <p:cNvSpPr txBox="1"/>
          <p:nvPr/>
        </p:nvSpPr>
        <p:spPr>
          <a:xfrm>
            <a:off x="6226175" y="4881563"/>
            <a:ext cx="1174750" cy="366712"/>
          </a:xfrm>
          <a:prstGeom prst="rect">
            <a:avLst/>
          </a:prstGeom>
          <a:noFill/>
          <a:ln>
            <a:noFill/>
          </a:ln>
        </p:spPr>
        <p:txBody>
          <a:bodyPr spcFirstLastPara="1" wrap="square" lIns="91425" tIns="45700" rIns="91425" bIns="45700" anchor="t" anchorCtr="0">
            <a:spAutoFit/>
          </a:bodyPr>
          <a:lstStyle/>
          <a:p>
            <a:r>
              <a:rPr lang="en-US">
                <a:solidFill>
                  <a:schemeClr val="dk1"/>
                </a:solidFill>
                <a:latin typeface="Tahoma"/>
                <a:ea typeface="Tahoma"/>
                <a:cs typeface="Tahoma"/>
                <a:sym typeface="Tahoma"/>
              </a:rPr>
              <a:t>send pkt0</a:t>
            </a:r>
            <a:endParaRPr/>
          </a:p>
        </p:txBody>
      </p:sp>
      <p:sp>
        <p:nvSpPr>
          <p:cNvPr id="1417" name="Google Shape;1417;p37"/>
          <p:cNvSpPr txBox="1"/>
          <p:nvPr/>
        </p:nvSpPr>
        <p:spPr>
          <a:xfrm>
            <a:off x="6226175" y="2728913"/>
            <a:ext cx="1174750" cy="366712"/>
          </a:xfrm>
          <a:prstGeom prst="rect">
            <a:avLst/>
          </a:prstGeom>
          <a:noFill/>
          <a:ln>
            <a:noFill/>
          </a:ln>
        </p:spPr>
        <p:txBody>
          <a:bodyPr spcFirstLastPara="1" wrap="square" lIns="91425" tIns="45700" rIns="91425" bIns="45700" anchor="t" anchorCtr="0">
            <a:spAutoFit/>
          </a:bodyPr>
          <a:lstStyle/>
          <a:p>
            <a:r>
              <a:rPr lang="en-US">
                <a:solidFill>
                  <a:schemeClr val="dk1"/>
                </a:solidFill>
                <a:latin typeface="Tahoma"/>
                <a:ea typeface="Tahoma"/>
                <a:cs typeface="Tahoma"/>
                <a:sym typeface="Tahoma"/>
              </a:rPr>
              <a:t>send pkt1</a:t>
            </a:r>
            <a:endParaRPr/>
          </a:p>
        </p:txBody>
      </p:sp>
      <p:sp>
        <p:nvSpPr>
          <p:cNvPr id="1418" name="Google Shape;1418;p37"/>
          <p:cNvSpPr txBox="1"/>
          <p:nvPr/>
        </p:nvSpPr>
        <p:spPr>
          <a:xfrm>
            <a:off x="6370638" y="4641851"/>
            <a:ext cx="1022350" cy="366713"/>
          </a:xfrm>
          <a:prstGeom prst="rect">
            <a:avLst/>
          </a:prstGeom>
          <a:noFill/>
          <a:ln>
            <a:noFill/>
          </a:ln>
        </p:spPr>
        <p:txBody>
          <a:bodyPr spcFirstLastPara="1" wrap="square" lIns="91425" tIns="45700" rIns="91425" bIns="45700" anchor="t" anchorCtr="0">
            <a:spAutoFit/>
          </a:bodyPr>
          <a:lstStyle/>
          <a:p>
            <a:r>
              <a:rPr lang="en-US">
                <a:solidFill>
                  <a:schemeClr val="dk1"/>
                </a:solidFill>
                <a:latin typeface="Tahoma"/>
                <a:ea typeface="Tahoma"/>
                <a:cs typeface="Tahoma"/>
                <a:sym typeface="Tahoma"/>
              </a:rPr>
              <a:t>rcv ack1</a:t>
            </a:r>
            <a:endParaRPr/>
          </a:p>
        </p:txBody>
      </p:sp>
      <p:sp>
        <p:nvSpPr>
          <p:cNvPr id="1419" name="Google Shape;1419;p37"/>
          <p:cNvSpPr txBox="1"/>
          <p:nvPr/>
        </p:nvSpPr>
        <p:spPr>
          <a:xfrm>
            <a:off x="6215063" y="1766888"/>
            <a:ext cx="1174750" cy="366712"/>
          </a:xfrm>
          <a:prstGeom prst="rect">
            <a:avLst/>
          </a:prstGeom>
          <a:noFill/>
          <a:ln>
            <a:noFill/>
          </a:ln>
        </p:spPr>
        <p:txBody>
          <a:bodyPr spcFirstLastPara="1" wrap="square" lIns="91425" tIns="45700" rIns="91425" bIns="45700" anchor="t" anchorCtr="0">
            <a:spAutoFit/>
          </a:bodyPr>
          <a:lstStyle/>
          <a:p>
            <a:r>
              <a:rPr lang="en-US">
                <a:solidFill>
                  <a:schemeClr val="dk1"/>
                </a:solidFill>
                <a:latin typeface="Tahoma"/>
                <a:ea typeface="Tahoma"/>
                <a:cs typeface="Tahoma"/>
                <a:sym typeface="Tahoma"/>
              </a:rPr>
              <a:t>send pkt0</a:t>
            </a:r>
            <a:endParaRPr/>
          </a:p>
        </p:txBody>
      </p:sp>
      <p:sp>
        <p:nvSpPr>
          <p:cNvPr id="1420" name="Google Shape;1420;p37"/>
          <p:cNvSpPr txBox="1"/>
          <p:nvPr/>
        </p:nvSpPr>
        <p:spPr>
          <a:xfrm>
            <a:off x="8891589" y="2049463"/>
            <a:ext cx="1000125" cy="366712"/>
          </a:xfrm>
          <a:prstGeom prst="rect">
            <a:avLst/>
          </a:prstGeom>
          <a:noFill/>
          <a:ln>
            <a:noFill/>
          </a:ln>
        </p:spPr>
        <p:txBody>
          <a:bodyPr spcFirstLastPara="1" wrap="square" lIns="91425" tIns="45700" rIns="91425" bIns="45700" anchor="t" anchorCtr="0">
            <a:spAutoFit/>
          </a:bodyPr>
          <a:lstStyle/>
          <a:p>
            <a:r>
              <a:rPr lang="en-US">
                <a:solidFill>
                  <a:schemeClr val="dk1"/>
                </a:solidFill>
                <a:latin typeface="Tahoma"/>
                <a:ea typeface="Tahoma"/>
                <a:cs typeface="Tahoma"/>
                <a:sym typeface="Tahoma"/>
              </a:rPr>
              <a:t>rcv pkt0</a:t>
            </a:r>
            <a:endParaRPr/>
          </a:p>
        </p:txBody>
      </p:sp>
      <p:grpSp>
        <p:nvGrpSpPr>
          <p:cNvPr id="1421" name="Google Shape;1421;p37"/>
          <p:cNvGrpSpPr/>
          <p:nvPr/>
        </p:nvGrpSpPr>
        <p:grpSpPr>
          <a:xfrm>
            <a:off x="7431088" y="1836738"/>
            <a:ext cx="1471612" cy="512762"/>
            <a:chOff x="850" y="1159"/>
            <a:chExt cx="927" cy="323"/>
          </a:xfrm>
        </p:grpSpPr>
        <p:cxnSp>
          <p:nvCxnSpPr>
            <p:cNvPr id="1422" name="Google Shape;1422;p37"/>
            <p:cNvCxnSpPr/>
            <p:nvPr/>
          </p:nvCxnSpPr>
          <p:spPr>
            <a:xfrm>
              <a:off x="850" y="1257"/>
              <a:ext cx="927" cy="225"/>
            </a:xfrm>
            <a:prstGeom prst="straightConnector1">
              <a:avLst/>
            </a:prstGeom>
            <a:noFill/>
            <a:ln w="28575" cap="flat" cmpd="sng">
              <a:solidFill>
                <a:srgbClr val="000099"/>
              </a:solidFill>
              <a:prstDash val="solid"/>
              <a:round/>
              <a:headEnd type="none" w="med" len="med"/>
              <a:tailEnd type="triangle" w="med" len="med"/>
            </a:ln>
          </p:spPr>
        </p:cxnSp>
        <p:sp>
          <p:nvSpPr>
            <p:cNvPr id="1423" name="Google Shape;1423;p37"/>
            <p:cNvSpPr txBox="1"/>
            <p:nvPr/>
          </p:nvSpPr>
          <p:spPr>
            <a:xfrm>
              <a:off x="1100" y="1159"/>
              <a:ext cx="358" cy="212"/>
            </a:xfrm>
            <a:prstGeom prst="rect">
              <a:avLst/>
            </a:prstGeom>
            <a:noFill/>
            <a:ln>
              <a:noFill/>
            </a:ln>
          </p:spPr>
          <p:txBody>
            <a:bodyPr spcFirstLastPara="1" wrap="square" lIns="91425" tIns="45700" rIns="91425" bIns="45700" anchor="t" anchorCtr="0">
              <a:spAutoFit/>
            </a:bodyPr>
            <a:lstStyle/>
            <a:p>
              <a:r>
                <a:rPr lang="en-US" sz="1600">
                  <a:solidFill>
                    <a:srgbClr val="000099"/>
                  </a:solidFill>
                  <a:latin typeface="Arial"/>
                  <a:ea typeface="Arial"/>
                  <a:cs typeface="Arial"/>
                  <a:sym typeface="Arial"/>
                </a:rPr>
                <a:t>pkt0</a:t>
              </a:r>
              <a:endParaRPr/>
            </a:p>
          </p:txBody>
        </p:sp>
      </p:grpSp>
      <p:grpSp>
        <p:nvGrpSpPr>
          <p:cNvPr id="1424" name="Google Shape;1424;p37"/>
          <p:cNvGrpSpPr/>
          <p:nvPr/>
        </p:nvGrpSpPr>
        <p:grpSpPr>
          <a:xfrm>
            <a:off x="7424738" y="4851401"/>
            <a:ext cx="1471612" cy="487363"/>
            <a:chOff x="846" y="2253"/>
            <a:chExt cx="927" cy="307"/>
          </a:xfrm>
        </p:grpSpPr>
        <p:cxnSp>
          <p:nvCxnSpPr>
            <p:cNvPr id="1425" name="Google Shape;1425;p37"/>
            <p:cNvCxnSpPr/>
            <p:nvPr/>
          </p:nvCxnSpPr>
          <p:spPr>
            <a:xfrm>
              <a:off x="846" y="2335"/>
              <a:ext cx="927" cy="225"/>
            </a:xfrm>
            <a:prstGeom prst="straightConnector1">
              <a:avLst/>
            </a:prstGeom>
            <a:noFill/>
            <a:ln w="28575" cap="flat" cmpd="sng">
              <a:solidFill>
                <a:srgbClr val="000099"/>
              </a:solidFill>
              <a:prstDash val="solid"/>
              <a:round/>
              <a:headEnd type="none" w="med" len="med"/>
              <a:tailEnd type="triangle" w="med" len="med"/>
            </a:ln>
          </p:spPr>
        </p:cxnSp>
        <p:sp>
          <p:nvSpPr>
            <p:cNvPr id="1426" name="Google Shape;1426;p37"/>
            <p:cNvSpPr txBox="1"/>
            <p:nvPr/>
          </p:nvSpPr>
          <p:spPr>
            <a:xfrm>
              <a:off x="1097" y="2253"/>
              <a:ext cx="358" cy="212"/>
            </a:xfrm>
            <a:prstGeom prst="rect">
              <a:avLst/>
            </a:prstGeom>
            <a:noFill/>
            <a:ln>
              <a:noFill/>
            </a:ln>
          </p:spPr>
          <p:txBody>
            <a:bodyPr spcFirstLastPara="1" wrap="square" lIns="91425" tIns="45700" rIns="91425" bIns="45700" anchor="t" anchorCtr="0">
              <a:spAutoFit/>
            </a:bodyPr>
            <a:lstStyle/>
            <a:p>
              <a:r>
                <a:rPr lang="en-US" sz="1600">
                  <a:solidFill>
                    <a:srgbClr val="000099"/>
                  </a:solidFill>
                  <a:latin typeface="Arial"/>
                  <a:ea typeface="Arial"/>
                  <a:cs typeface="Arial"/>
                  <a:sym typeface="Arial"/>
                </a:rPr>
                <a:t>pkt0</a:t>
              </a:r>
              <a:endParaRPr/>
            </a:p>
          </p:txBody>
        </p:sp>
      </p:grpSp>
      <p:grpSp>
        <p:nvGrpSpPr>
          <p:cNvPr id="1427" name="Google Shape;1427;p37"/>
          <p:cNvGrpSpPr/>
          <p:nvPr/>
        </p:nvGrpSpPr>
        <p:grpSpPr>
          <a:xfrm>
            <a:off x="7424738" y="4454525"/>
            <a:ext cx="1471612" cy="471488"/>
            <a:chOff x="846" y="2003"/>
            <a:chExt cx="927" cy="297"/>
          </a:xfrm>
        </p:grpSpPr>
        <p:cxnSp>
          <p:nvCxnSpPr>
            <p:cNvPr id="1428" name="Google Shape;1428;p37"/>
            <p:cNvCxnSpPr/>
            <p:nvPr/>
          </p:nvCxnSpPr>
          <p:spPr>
            <a:xfrm flipH="1">
              <a:off x="846" y="2075"/>
              <a:ext cx="927" cy="225"/>
            </a:xfrm>
            <a:prstGeom prst="straightConnector1">
              <a:avLst/>
            </a:prstGeom>
            <a:noFill/>
            <a:ln w="28575" cap="flat" cmpd="sng">
              <a:solidFill>
                <a:srgbClr val="008000"/>
              </a:solidFill>
              <a:prstDash val="solid"/>
              <a:round/>
              <a:headEnd type="none" w="med" len="med"/>
              <a:tailEnd type="triangle" w="med" len="med"/>
            </a:ln>
          </p:spPr>
        </p:cxnSp>
        <p:sp>
          <p:nvSpPr>
            <p:cNvPr id="1429" name="Google Shape;1429;p37"/>
            <p:cNvSpPr txBox="1"/>
            <p:nvPr/>
          </p:nvSpPr>
          <p:spPr>
            <a:xfrm>
              <a:off x="1092" y="2003"/>
              <a:ext cx="386" cy="212"/>
            </a:xfrm>
            <a:prstGeom prst="rect">
              <a:avLst/>
            </a:prstGeom>
            <a:noFill/>
            <a:ln>
              <a:noFill/>
            </a:ln>
          </p:spPr>
          <p:txBody>
            <a:bodyPr spcFirstLastPara="1" wrap="square" lIns="91425" tIns="45700" rIns="91425" bIns="45700" anchor="t" anchorCtr="0">
              <a:spAutoFit/>
            </a:bodyPr>
            <a:lstStyle/>
            <a:p>
              <a:r>
                <a:rPr lang="en-US" sz="1600">
                  <a:solidFill>
                    <a:srgbClr val="008000"/>
                  </a:solidFill>
                  <a:latin typeface="Arial"/>
                  <a:ea typeface="Arial"/>
                  <a:cs typeface="Arial"/>
                  <a:sym typeface="Arial"/>
                </a:rPr>
                <a:t>ack1</a:t>
              </a:r>
              <a:endParaRPr/>
            </a:p>
          </p:txBody>
        </p:sp>
      </p:grpSp>
      <p:grpSp>
        <p:nvGrpSpPr>
          <p:cNvPr id="1430" name="Google Shape;1430;p37"/>
          <p:cNvGrpSpPr/>
          <p:nvPr/>
        </p:nvGrpSpPr>
        <p:grpSpPr>
          <a:xfrm>
            <a:off x="7416801" y="2336801"/>
            <a:ext cx="1471613" cy="455613"/>
            <a:chOff x="841" y="1474"/>
            <a:chExt cx="927" cy="287"/>
          </a:xfrm>
        </p:grpSpPr>
        <p:cxnSp>
          <p:nvCxnSpPr>
            <p:cNvPr id="1431" name="Google Shape;1431;p37"/>
            <p:cNvCxnSpPr/>
            <p:nvPr/>
          </p:nvCxnSpPr>
          <p:spPr>
            <a:xfrm flipH="1">
              <a:off x="841" y="1536"/>
              <a:ext cx="927" cy="225"/>
            </a:xfrm>
            <a:prstGeom prst="straightConnector1">
              <a:avLst/>
            </a:prstGeom>
            <a:noFill/>
            <a:ln w="28575" cap="flat" cmpd="sng">
              <a:solidFill>
                <a:srgbClr val="008000"/>
              </a:solidFill>
              <a:prstDash val="solid"/>
              <a:round/>
              <a:headEnd type="none" w="med" len="med"/>
              <a:tailEnd type="triangle" w="med" len="med"/>
            </a:ln>
          </p:spPr>
        </p:cxnSp>
        <p:sp>
          <p:nvSpPr>
            <p:cNvPr id="1432" name="Google Shape;1432;p37"/>
            <p:cNvSpPr txBox="1"/>
            <p:nvPr/>
          </p:nvSpPr>
          <p:spPr>
            <a:xfrm>
              <a:off x="1089" y="1474"/>
              <a:ext cx="386" cy="212"/>
            </a:xfrm>
            <a:prstGeom prst="rect">
              <a:avLst/>
            </a:prstGeom>
            <a:noFill/>
            <a:ln>
              <a:noFill/>
            </a:ln>
          </p:spPr>
          <p:txBody>
            <a:bodyPr spcFirstLastPara="1" wrap="square" lIns="91425" tIns="45700" rIns="91425" bIns="45700" anchor="t" anchorCtr="0">
              <a:spAutoFit/>
            </a:bodyPr>
            <a:lstStyle/>
            <a:p>
              <a:r>
                <a:rPr lang="en-US" sz="1600">
                  <a:solidFill>
                    <a:srgbClr val="008000"/>
                  </a:solidFill>
                  <a:latin typeface="Arial"/>
                  <a:ea typeface="Arial"/>
                  <a:cs typeface="Arial"/>
                  <a:sym typeface="Arial"/>
                </a:rPr>
                <a:t>ack0</a:t>
              </a:r>
              <a:endParaRPr/>
            </a:p>
          </p:txBody>
        </p:sp>
      </p:grpSp>
      <p:grpSp>
        <p:nvGrpSpPr>
          <p:cNvPr id="1433" name="Google Shape;1433;p37"/>
          <p:cNvGrpSpPr/>
          <p:nvPr/>
        </p:nvGrpSpPr>
        <p:grpSpPr>
          <a:xfrm>
            <a:off x="7410451" y="5302251"/>
            <a:ext cx="1471613" cy="466725"/>
            <a:chOff x="837" y="2537"/>
            <a:chExt cx="927" cy="294"/>
          </a:xfrm>
        </p:grpSpPr>
        <p:cxnSp>
          <p:nvCxnSpPr>
            <p:cNvPr id="1434" name="Google Shape;1434;p37"/>
            <p:cNvCxnSpPr/>
            <p:nvPr/>
          </p:nvCxnSpPr>
          <p:spPr>
            <a:xfrm flipH="1">
              <a:off x="837" y="2606"/>
              <a:ext cx="927" cy="225"/>
            </a:xfrm>
            <a:prstGeom prst="straightConnector1">
              <a:avLst/>
            </a:prstGeom>
            <a:noFill/>
            <a:ln w="28575" cap="flat" cmpd="sng">
              <a:solidFill>
                <a:srgbClr val="008000"/>
              </a:solidFill>
              <a:prstDash val="solid"/>
              <a:round/>
              <a:headEnd type="none" w="med" len="med"/>
              <a:tailEnd type="triangle" w="med" len="med"/>
            </a:ln>
          </p:spPr>
        </p:cxnSp>
        <p:sp>
          <p:nvSpPr>
            <p:cNvPr id="1435" name="Google Shape;1435;p37"/>
            <p:cNvSpPr txBox="1"/>
            <p:nvPr/>
          </p:nvSpPr>
          <p:spPr>
            <a:xfrm>
              <a:off x="1091" y="2537"/>
              <a:ext cx="376" cy="212"/>
            </a:xfrm>
            <a:prstGeom prst="rect">
              <a:avLst/>
            </a:prstGeom>
            <a:noFill/>
            <a:ln>
              <a:noFill/>
            </a:ln>
          </p:spPr>
          <p:txBody>
            <a:bodyPr spcFirstLastPara="1" wrap="square" lIns="91425" tIns="45700" rIns="91425" bIns="45700" anchor="t" anchorCtr="0">
              <a:spAutoFit/>
            </a:bodyPr>
            <a:lstStyle/>
            <a:p>
              <a:r>
                <a:rPr lang="en-US" sz="1600">
                  <a:solidFill>
                    <a:srgbClr val="008000"/>
                  </a:solidFill>
                  <a:latin typeface="Tahoma"/>
                  <a:ea typeface="Tahoma"/>
                  <a:cs typeface="Tahoma"/>
                  <a:sym typeface="Tahoma"/>
                </a:rPr>
                <a:t>ack0</a:t>
              </a:r>
              <a:endParaRPr/>
            </a:p>
          </p:txBody>
        </p:sp>
      </p:grpSp>
      <p:sp>
        <p:nvSpPr>
          <p:cNvPr id="1436" name="Google Shape;1436;p37"/>
          <p:cNvSpPr txBox="1"/>
          <p:nvPr/>
        </p:nvSpPr>
        <p:spPr>
          <a:xfrm>
            <a:off x="7504114" y="6019801"/>
            <a:ext cx="1671637" cy="366713"/>
          </a:xfrm>
          <a:prstGeom prst="rect">
            <a:avLst/>
          </a:prstGeom>
          <a:noFill/>
          <a:ln>
            <a:noFill/>
          </a:ln>
        </p:spPr>
        <p:txBody>
          <a:bodyPr spcFirstLastPara="1" wrap="square" lIns="91425" tIns="45700" rIns="91425" bIns="45700" anchor="t" anchorCtr="0">
            <a:spAutoFit/>
          </a:bodyPr>
          <a:lstStyle/>
          <a:p>
            <a:r>
              <a:rPr lang="en-US">
                <a:solidFill>
                  <a:schemeClr val="dk1"/>
                </a:solidFill>
                <a:latin typeface="Tahoma"/>
                <a:ea typeface="Tahoma"/>
                <a:cs typeface="Tahoma"/>
                <a:sym typeface="Tahoma"/>
              </a:rPr>
              <a:t>(b) packet loss</a:t>
            </a:r>
            <a:endParaRPr/>
          </a:p>
        </p:txBody>
      </p:sp>
      <p:grpSp>
        <p:nvGrpSpPr>
          <p:cNvPr id="1437" name="Google Shape;1437;p37"/>
          <p:cNvGrpSpPr/>
          <p:nvPr/>
        </p:nvGrpSpPr>
        <p:grpSpPr>
          <a:xfrm>
            <a:off x="7439025" y="2711450"/>
            <a:ext cx="1157288" cy="738188"/>
            <a:chOff x="3726" y="1687"/>
            <a:chExt cx="729" cy="465"/>
          </a:xfrm>
        </p:grpSpPr>
        <p:cxnSp>
          <p:nvCxnSpPr>
            <p:cNvPr id="1438" name="Google Shape;1438;p37"/>
            <p:cNvCxnSpPr/>
            <p:nvPr/>
          </p:nvCxnSpPr>
          <p:spPr>
            <a:xfrm>
              <a:off x="3726" y="1780"/>
              <a:ext cx="548" cy="148"/>
            </a:xfrm>
            <a:prstGeom prst="straightConnector1">
              <a:avLst/>
            </a:prstGeom>
            <a:noFill/>
            <a:ln w="28575" cap="flat" cmpd="sng">
              <a:solidFill>
                <a:srgbClr val="000099"/>
              </a:solidFill>
              <a:prstDash val="solid"/>
              <a:round/>
              <a:headEnd type="none" w="med" len="med"/>
              <a:tailEnd type="triangle" w="med" len="med"/>
            </a:ln>
          </p:spPr>
        </p:cxnSp>
        <p:sp>
          <p:nvSpPr>
            <p:cNvPr id="1439" name="Google Shape;1439;p37"/>
            <p:cNvSpPr txBox="1"/>
            <p:nvPr/>
          </p:nvSpPr>
          <p:spPr>
            <a:xfrm>
              <a:off x="3965" y="1687"/>
              <a:ext cx="358" cy="212"/>
            </a:xfrm>
            <a:prstGeom prst="rect">
              <a:avLst/>
            </a:prstGeom>
            <a:noFill/>
            <a:ln>
              <a:noFill/>
            </a:ln>
          </p:spPr>
          <p:txBody>
            <a:bodyPr spcFirstLastPara="1" wrap="square" lIns="91425" tIns="45700" rIns="91425" bIns="45700" anchor="t" anchorCtr="0">
              <a:spAutoFit/>
            </a:bodyPr>
            <a:lstStyle/>
            <a:p>
              <a:r>
                <a:rPr lang="en-US" sz="1600">
                  <a:solidFill>
                    <a:srgbClr val="000099"/>
                  </a:solidFill>
                  <a:latin typeface="Arial"/>
                  <a:ea typeface="Arial"/>
                  <a:cs typeface="Arial"/>
                  <a:sym typeface="Arial"/>
                </a:rPr>
                <a:t>pkt1</a:t>
              </a:r>
              <a:endParaRPr/>
            </a:p>
          </p:txBody>
        </p:sp>
        <p:sp>
          <p:nvSpPr>
            <p:cNvPr id="1440" name="Google Shape;1440;p37"/>
            <p:cNvSpPr txBox="1"/>
            <p:nvPr/>
          </p:nvSpPr>
          <p:spPr>
            <a:xfrm>
              <a:off x="4185" y="1808"/>
              <a:ext cx="215" cy="231"/>
            </a:xfrm>
            <a:prstGeom prst="rect">
              <a:avLst/>
            </a:prstGeom>
            <a:noFill/>
            <a:ln>
              <a:noFill/>
            </a:ln>
          </p:spPr>
          <p:txBody>
            <a:bodyPr spcFirstLastPara="1" wrap="square" lIns="91425" tIns="45700" rIns="91425" bIns="45700" anchor="t" anchorCtr="0">
              <a:spAutoFit/>
            </a:bodyPr>
            <a:lstStyle/>
            <a:p>
              <a:r>
                <a:rPr lang="en-US" b="1">
                  <a:solidFill>
                    <a:srgbClr val="FF0000"/>
                  </a:solidFill>
                  <a:latin typeface="Tahoma"/>
                  <a:ea typeface="Tahoma"/>
                  <a:cs typeface="Tahoma"/>
                  <a:sym typeface="Tahoma"/>
                </a:rPr>
                <a:t>X</a:t>
              </a:r>
              <a:endParaRPr/>
            </a:p>
          </p:txBody>
        </p:sp>
        <p:sp>
          <p:nvSpPr>
            <p:cNvPr id="1441" name="Google Shape;1441;p37"/>
            <p:cNvSpPr txBox="1"/>
            <p:nvPr/>
          </p:nvSpPr>
          <p:spPr>
            <a:xfrm>
              <a:off x="4126" y="1940"/>
              <a:ext cx="329" cy="212"/>
            </a:xfrm>
            <a:prstGeom prst="rect">
              <a:avLst/>
            </a:prstGeom>
            <a:noFill/>
            <a:ln>
              <a:noFill/>
            </a:ln>
          </p:spPr>
          <p:txBody>
            <a:bodyPr spcFirstLastPara="1" wrap="square" lIns="91425" tIns="45700" rIns="91425" bIns="45700" anchor="t" anchorCtr="0">
              <a:spAutoFit/>
            </a:bodyPr>
            <a:lstStyle/>
            <a:p>
              <a:r>
                <a:rPr lang="en-US" sz="1600" i="1">
                  <a:solidFill>
                    <a:srgbClr val="FF0000"/>
                  </a:solidFill>
                  <a:latin typeface="Tahoma"/>
                  <a:ea typeface="Tahoma"/>
                  <a:cs typeface="Tahoma"/>
                  <a:sym typeface="Tahoma"/>
                </a:rPr>
                <a:t>loss</a:t>
              </a:r>
              <a:endParaRPr/>
            </a:p>
          </p:txBody>
        </p:sp>
      </p:grpSp>
      <p:grpSp>
        <p:nvGrpSpPr>
          <p:cNvPr id="1442" name="Google Shape;1442;p37"/>
          <p:cNvGrpSpPr/>
          <p:nvPr/>
        </p:nvGrpSpPr>
        <p:grpSpPr>
          <a:xfrm>
            <a:off x="7319964" y="3014663"/>
            <a:ext cx="122237" cy="1033462"/>
            <a:chOff x="3651" y="1878"/>
            <a:chExt cx="78" cy="963"/>
          </a:xfrm>
        </p:grpSpPr>
        <p:cxnSp>
          <p:nvCxnSpPr>
            <p:cNvPr id="1443" name="Google Shape;1443;p37"/>
            <p:cNvCxnSpPr/>
            <p:nvPr/>
          </p:nvCxnSpPr>
          <p:spPr>
            <a:xfrm>
              <a:off x="3729" y="1879"/>
              <a:ext cx="0" cy="962"/>
            </a:xfrm>
            <a:prstGeom prst="straightConnector1">
              <a:avLst/>
            </a:prstGeom>
            <a:noFill/>
            <a:ln w="28575" cap="flat" cmpd="sng">
              <a:solidFill>
                <a:schemeClr val="dk1"/>
              </a:solidFill>
              <a:prstDash val="solid"/>
              <a:round/>
              <a:headEnd type="none" w="med" len="med"/>
              <a:tailEnd type="none" w="med" len="med"/>
            </a:ln>
          </p:spPr>
        </p:cxnSp>
        <p:cxnSp>
          <p:nvCxnSpPr>
            <p:cNvPr id="1444" name="Google Shape;1444;p37"/>
            <p:cNvCxnSpPr/>
            <p:nvPr/>
          </p:nvCxnSpPr>
          <p:spPr>
            <a:xfrm rot="10800000">
              <a:off x="3651" y="1878"/>
              <a:ext cx="75" cy="0"/>
            </a:xfrm>
            <a:prstGeom prst="straightConnector1">
              <a:avLst/>
            </a:prstGeom>
            <a:noFill/>
            <a:ln w="28575" cap="flat" cmpd="sng">
              <a:solidFill>
                <a:schemeClr val="dk1"/>
              </a:solidFill>
              <a:prstDash val="solid"/>
              <a:round/>
              <a:headEnd type="none" w="med" len="med"/>
              <a:tailEnd type="none" w="med" len="med"/>
            </a:ln>
          </p:spPr>
        </p:cxnSp>
        <p:cxnSp>
          <p:nvCxnSpPr>
            <p:cNvPr id="1445" name="Google Shape;1445;p37"/>
            <p:cNvCxnSpPr/>
            <p:nvPr/>
          </p:nvCxnSpPr>
          <p:spPr>
            <a:xfrm rot="10800000">
              <a:off x="3651" y="2841"/>
              <a:ext cx="75" cy="0"/>
            </a:xfrm>
            <a:prstGeom prst="straightConnector1">
              <a:avLst/>
            </a:prstGeom>
            <a:noFill/>
            <a:ln w="28575" cap="flat" cmpd="sng">
              <a:solidFill>
                <a:schemeClr val="dk1"/>
              </a:solidFill>
              <a:prstDash val="solid"/>
              <a:round/>
              <a:headEnd type="none" w="med" len="med"/>
              <a:tailEnd type="none" w="med" len="med"/>
            </a:ln>
          </p:spPr>
        </p:cxnSp>
      </p:grpSp>
      <p:grpSp>
        <p:nvGrpSpPr>
          <p:cNvPr id="1446" name="Google Shape;1446;p37"/>
          <p:cNvGrpSpPr/>
          <p:nvPr/>
        </p:nvGrpSpPr>
        <p:grpSpPr>
          <a:xfrm>
            <a:off x="7448551" y="4003676"/>
            <a:ext cx="1471613" cy="504825"/>
            <a:chOff x="855" y="1710"/>
            <a:chExt cx="927" cy="318"/>
          </a:xfrm>
        </p:grpSpPr>
        <p:cxnSp>
          <p:nvCxnSpPr>
            <p:cNvPr id="1447" name="Google Shape;1447;p37"/>
            <p:cNvCxnSpPr/>
            <p:nvPr/>
          </p:nvCxnSpPr>
          <p:spPr>
            <a:xfrm>
              <a:off x="855" y="1803"/>
              <a:ext cx="927" cy="225"/>
            </a:xfrm>
            <a:prstGeom prst="straightConnector1">
              <a:avLst/>
            </a:prstGeom>
            <a:noFill/>
            <a:ln w="28575" cap="flat" cmpd="sng">
              <a:solidFill>
                <a:srgbClr val="000099"/>
              </a:solidFill>
              <a:prstDash val="solid"/>
              <a:round/>
              <a:headEnd type="none" w="med" len="med"/>
              <a:tailEnd type="triangle" w="med" len="med"/>
            </a:ln>
          </p:spPr>
        </p:cxnSp>
        <p:sp>
          <p:nvSpPr>
            <p:cNvPr id="1448" name="Google Shape;1448;p37"/>
            <p:cNvSpPr txBox="1"/>
            <p:nvPr/>
          </p:nvSpPr>
          <p:spPr>
            <a:xfrm>
              <a:off x="1094" y="1710"/>
              <a:ext cx="358" cy="212"/>
            </a:xfrm>
            <a:prstGeom prst="rect">
              <a:avLst/>
            </a:prstGeom>
            <a:noFill/>
            <a:ln>
              <a:noFill/>
            </a:ln>
          </p:spPr>
          <p:txBody>
            <a:bodyPr spcFirstLastPara="1" wrap="square" lIns="91425" tIns="45700" rIns="91425" bIns="45700" anchor="t" anchorCtr="0">
              <a:spAutoFit/>
            </a:bodyPr>
            <a:lstStyle/>
            <a:p>
              <a:r>
                <a:rPr lang="en-US" sz="1600">
                  <a:solidFill>
                    <a:srgbClr val="000099"/>
                  </a:solidFill>
                  <a:latin typeface="Arial"/>
                  <a:ea typeface="Arial"/>
                  <a:cs typeface="Arial"/>
                  <a:sym typeface="Arial"/>
                </a:rPr>
                <a:t>pkt1</a:t>
              </a:r>
              <a:endParaRPr/>
            </a:p>
          </p:txBody>
        </p:sp>
      </p:grpSp>
      <p:grpSp>
        <p:nvGrpSpPr>
          <p:cNvPr id="1449" name="Google Shape;1449;p37"/>
          <p:cNvGrpSpPr/>
          <p:nvPr/>
        </p:nvGrpSpPr>
        <p:grpSpPr>
          <a:xfrm>
            <a:off x="6016625" y="3627439"/>
            <a:ext cx="1377950" cy="731837"/>
            <a:chOff x="2802" y="2348"/>
            <a:chExt cx="868" cy="461"/>
          </a:xfrm>
        </p:grpSpPr>
        <p:pic>
          <p:nvPicPr>
            <p:cNvPr id="1450" name="Google Shape;1450;p37" descr="alarm_clock_ringing"/>
            <p:cNvPicPr preferRelativeResize="0"/>
            <p:nvPr/>
          </p:nvPicPr>
          <p:blipFill rotWithShape="1">
            <a:blip r:embed="rId3">
              <a:alphaModFix/>
            </a:blip>
            <a:srcRect/>
            <a:stretch/>
          </p:blipFill>
          <p:spPr>
            <a:xfrm>
              <a:off x="2846" y="2348"/>
              <a:ext cx="275" cy="303"/>
            </a:xfrm>
            <a:prstGeom prst="rect">
              <a:avLst/>
            </a:prstGeom>
            <a:noFill/>
            <a:ln>
              <a:noFill/>
            </a:ln>
          </p:spPr>
        </p:pic>
        <p:sp>
          <p:nvSpPr>
            <p:cNvPr id="1451" name="Google Shape;1451;p37"/>
            <p:cNvSpPr txBox="1"/>
            <p:nvPr/>
          </p:nvSpPr>
          <p:spPr>
            <a:xfrm>
              <a:off x="2802" y="2491"/>
              <a:ext cx="868" cy="318"/>
            </a:xfrm>
            <a:prstGeom prst="rect">
              <a:avLst/>
            </a:prstGeom>
            <a:noFill/>
            <a:ln>
              <a:noFill/>
            </a:ln>
          </p:spPr>
          <p:txBody>
            <a:bodyPr spcFirstLastPara="1" wrap="square" lIns="91425" tIns="45700" rIns="91425" bIns="45700" anchor="t" anchorCtr="0">
              <a:spAutoFit/>
            </a:bodyPr>
            <a:lstStyle/>
            <a:p>
              <a:pPr algn="r">
                <a:lnSpc>
                  <a:spcPct val="75000"/>
                </a:lnSpc>
              </a:pPr>
              <a:r>
                <a:rPr lang="en-US" i="1">
                  <a:solidFill>
                    <a:srgbClr val="FF0000"/>
                  </a:solidFill>
                  <a:latin typeface="Tahoma"/>
                  <a:ea typeface="Tahoma"/>
                  <a:cs typeface="Tahoma"/>
                  <a:sym typeface="Tahoma"/>
                </a:rPr>
                <a:t>timeout</a:t>
              </a:r>
              <a:endParaRPr/>
            </a:p>
            <a:p>
              <a:pPr algn="r">
                <a:lnSpc>
                  <a:spcPct val="75000"/>
                </a:lnSpc>
              </a:pPr>
              <a:r>
                <a:rPr lang="en-US">
                  <a:solidFill>
                    <a:schemeClr val="dk1"/>
                  </a:solidFill>
                  <a:latin typeface="Tahoma"/>
                  <a:ea typeface="Tahoma"/>
                  <a:cs typeface="Tahoma"/>
                  <a:sym typeface="Tahoma"/>
                </a:rPr>
                <a:t>resend pkt1</a:t>
              </a:r>
              <a:endParaRPr/>
            </a:p>
          </p:txBody>
        </p:sp>
      </p:grpSp>
      <p:sp>
        <p:nvSpPr>
          <p:cNvPr id="1452" name="Google Shape;1452;p37"/>
          <p:cNvSpPr txBox="1">
            <a:spLocks noGrp="1"/>
          </p:cNvSpPr>
          <p:nvPr>
            <p:ph type="title"/>
          </p:nvPr>
        </p:nvSpPr>
        <p:spPr>
          <a:xfrm>
            <a:off x="1901825" y="252414"/>
            <a:ext cx="3937000" cy="619125"/>
          </a:xfrm>
          <a:prstGeom prst="rect">
            <a:avLst/>
          </a:prstGeom>
          <a:noFill/>
          <a:ln>
            <a:noFill/>
          </a:ln>
        </p:spPr>
        <p:txBody>
          <a:bodyPr spcFirstLastPara="1" vert="horz" wrap="square" lIns="91425" tIns="45700" rIns="91425" bIns="45700" rtlCol="0" anchor="ctr" anchorCtr="0">
            <a:noAutofit/>
          </a:bodyPr>
          <a:lstStyle/>
          <a:p>
            <a:pPr algn="ctr">
              <a:spcBef>
                <a:spcPts val="0"/>
              </a:spcBef>
            </a:pPr>
            <a:r>
              <a:rPr lang="en-US"/>
              <a:t>rdt3.0 in action</a:t>
            </a:r>
            <a:endParaRPr/>
          </a:p>
        </p:txBody>
      </p:sp>
      <p:pic>
        <p:nvPicPr>
          <p:cNvPr id="1453" name="Google Shape;1453;p37" descr="underline_base"/>
          <p:cNvPicPr preferRelativeResize="0"/>
          <p:nvPr/>
        </p:nvPicPr>
        <p:blipFill rotWithShape="1">
          <a:blip r:embed="rId4">
            <a:alphaModFix/>
          </a:blip>
          <a:srcRect/>
          <a:stretch/>
        </p:blipFill>
        <p:spPr>
          <a:xfrm>
            <a:off x="1946276" y="768351"/>
            <a:ext cx="3382963" cy="138113"/>
          </a:xfrm>
          <a:prstGeom prst="rect">
            <a:avLst/>
          </a:prstGeom>
          <a:noFill/>
          <a:ln>
            <a:noFill/>
          </a:ln>
        </p:spPr>
      </p:pic>
      <p:sp>
        <p:nvSpPr>
          <p:cNvPr id="1454" name="Google Shape;1454;p37"/>
          <p:cNvSpPr txBox="1"/>
          <p:nvPr/>
        </p:nvSpPr>
        <p:spPr>
          <a:xfrm>
            <a:off x="1716081" y="6381750"/>
            <a:ext cx="5943615" cy="369332"/>
          </a:xfrm>
          <a:prstGeom prst="rect">
            <a:avLst/>
          </a:prstGeom>
          <a:noFill/>
          <a:ln>
            <a:noFill/>
          </a:ln>
        </p:spPr>
        <p:txBody>
          <a:bodyPr spcFirstLastPara="1" wrap="square" lIns="91425" tIns="45700" rIns="91425" bIns="45700" anchor="t" anchorCtr="0">
            <a:spAutoFit/>
          </a:bodyPr>
          <a:lstStyle/>
          <a:p>
            <a:r>
              <a:rPr lang="en-US">
                <a:solidFill>
                  <a:srgbClr val="FF0000"/>
                </a:solidFill>
                <a:latin typeface="Tahoma"/>
                <a:ea typeface="Tahoma"/>
                <a:cs typeface="Tahoma"/>
                <a:sym typeface="Tahoma"/>
              </a:rPr>
              <a:t>Note: for simplicity, all pkt and ack here have checksum!</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89"/>
                                        </p:tgtEl>
                                        <p:attrNameLst>
                                          <p:attrName>style.visibility</p:attrName>
                                        </p:attrNameLst>
                                      </p:cBhvr>
                                      <p:to>
                                        <p:strVal val="visible"/>
                                      </p:to>
                                    </p:set>
                                    <p:animEffect transition="in" filter="fade">
                                      <p:cBhvr>
                                        <p:cTn id="7" dur="500"/>
                                        <p:tgtEl>
                                          <p:spTgt spid="138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388">
                                            <p:txEl>
                                              <p:pRg st="0" end="0"/>
                                            </p:txEl>
                                          </p:spTgt>
                                        </p:tgtEl>
                                        <p:attrNameLst>
                                          <p:attrName>style.visibility</p:attrName>
                                        </p:attrNameLst>
                                      </p:cBhvr>
                                      <p:to>
                                        <p:strVal val="visible"/>
                                      </p:to>
                                    </p:set>
                                    <p:animEffect transition="in" filter="fade">
                                      <p:cBhvr>
                                        <p:cTn id="11" dur="500"/>
                                        <p:tgtEl>
                                          <p:spTgt spid="1388">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380"/>
                                        </p:tgtEl>
                                        <p:attrNameLst>
                                          <p:attrName>style.visibility</p:attrName>
                                        </p:attrNameLst>
                                      </p:cBhvr>
                                      <p:to>
                                        <p:strVal val="visible"/>
                                      </p:to>
                                    </p:set>
                                    <p:animEffect transition="in" filter="fade">
                                      <p:cBhvr>
                                        <p:cTn id="16" dur="500"/>
                                        <p:tgtEl>
                                          <p:spTgt spid="1380"/>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1401"/>
                                        </p:tgtEl>
                                        <p:attrNameLst>
                                          <p:attrName>style.visibility</p:attrName>
                                        </p:attrNameLst>
                                      </p:cBhvr>
                                      <p:to>
                                        <p:strVal val="visible"/>
                                      </p:to>
                                    </p:set>
                                    <p:animEffect transition="in" filter="fade">
                                      <p:cBhvr>
                                        <p:cTn id="20" dur="500"/>
                                        <p:tgtEl>
                                          <p:spTgt spid="1401"/>
                                        </p:tgtEl>
                                      </p:cBhvr>
                                    </p:animEffect>
                                  </p:childTnLst>
                                </p:cTn>
                              </p:par>
                            </p:childTnLst>
                          </p:cTn>
                        </p:par>
                        <p:par>
                          <p:cTn id="21" fill="hold">
                            <p:stCondLst>
                              <p:cond delay="1000"/>
                            </p:stCondLst>
                            <p:childTnLst>
                              <p:par>
                                <p:cTn id="22" presetID="10" presetClass="entr" presetSubtype="0" fill="hold" nodeType="afterEffect">
                                  <p:stCondLst>
                                    <p:cond delay="0"/>
                                  </p:stCondLst>
                                  <p:childTnLst>
                                    <p:set>
                                      <p:cBhvr>
                                        <p:cTn id="23" dur="1" fill="hold">
                                          <p:stCondLst>
                                            <p:cond delay="0"/>
                                          </p:stCondLst>
                                        </p:cTn>
                                        <p:tgtEl>
                                          <p:spTgt spid="1383"/>
                                        </p:tgtEl>
                                        <p:attrNameLst>
                                          <p:attrName>style.visibility</p:attrName>
                                        </p:attrNameLst>
                                      </p:cBhvr>
                                      <p:to>
                                        <p:strVal val="visible"/>
                                      </p:to>
                                    </p:set>
                                    <p:animEffect transition="in" filter="fade">
                                      <p:cBhvr>
                                        <p:cTn id="24" dur="500"/>
                                        <p:tgtEl>
                                          <p:spTgt spid="1383"/>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385"/>
                                        </p:tgtEl>
                                        <p:attrNameLst>
                                          <p:attrName>style.visibility</p:attrName>
                                        </p:attrNameLst>
                                      </p:cBhvr>
                                      <p:to>
                                        <p:strVal val="visible"/>
                                      </p:to>
                                    </p:set>
                                    <p:animEffect transition="in" filter="fade">
                                      <p:cBhvr>
                                        <p:cTn id="29" dur="500"/>
                                        <p:tgtEl>
                                          <p:spTgt spid="1385"/>
                                        </p:tgtEl>
                                      </p:cBhvr>
                                    </p:animEffect>
                                  </p:childTnLst>
                                </p:cTn>
                              </p:par>
                            </p:childTnLst>
                          </p:cTn>
                        </p:par>
                        <p:par>
                          <p:cTn id="30" fill="hold">
                            <p:stCondLst>
                              <p:cond delay="500"/>
                            </p:stCondLst>
                            <p:childTnLst>
                              <p:par>
                                <p:cTn id="31" presetID="10" presetClass="entr" presetSubtype="0" fill="hold" nodeType="afterEffect">
                                  <p:stCondLst>
                                    <p:cond delay="0"/>
                                  </p:stCondLst>
                                  <p:childTnLst>
                                    <p:set>
                                      <p:cBhvr>
                                        <p:cTn id="32" dur="1" fill="hold">
                                          <p:stCondLst>
                                            <p:cond delay="0"/>
                                          </p:stCondLst>
                                        </p:cTn>
                                        <p:tgtEl>
                                          <p:spTgt spid="1395"/>
                                        </p:tgtEl>
                                        <p:attrNameLst>
                                          <p:attrName>style.visibility</p:attrName>
                                        </p:attrNameLst>
                                      </p:cBhvr>
                                      <p:to>
                                        <p:strVal val="visible"/>
                                      </p:to>
                                    </p:set>
                                    <p:animEffect transition="in" filter="fade">
                                      <p:cBhvr>
                                        <p:cTn id="33" dur="500"/>
                                        <p:tgtEl>
                                          <p:spTgt spid="1395"/>
                                        </p:tgtEl>
                                      </p:cBhvr>
                                    </p:animEffect>
                                  </p:childTnLst>
                                </p:cTn>
                              </p:par>
                            </p:childTnLst>
                          </p:cTn>
                        </p:par>
                        <p:par>
                          <p:cTn id="34" fill="hold">
                            <p:stCondLst>
                              <p:cond delay="1000"/>
                            </p:stCondLst>
                            <p:childTnLst>
                              <p:par>
                                <p:cTn id="35" presetID="10" presetClass="entr" presetSubtype="0" fill="hold" nodeType="afterEffect">
                                  <p:stCondLst>
                                    <p:cond delay="0"/>
                                  </p:stCondLst>
                                  <p:childTnLst>
                                    <p:set>
                                      <p:cBhvr>
                                        <p:cTn id="36" dur="1" fill="hold">
                                          <p:stCondLst>
                                            <p:cond delay="0"/>
                                          </p:stCondLst>
                                        </p:cTn>
                                        <p:tgtEl>
                                          <p:spTgt spid="1378">
                                            <p:txEl>
                                              <p:pRg st="0" end="0"/>
                                            </p:txEl>
                                          </p:spTgt>
                                        </p:tgtEl>
                                        <p:attrNameLst>
                                          <p:attrName>style.visibility</p:attrName>
                                        </p:attrNameLst>
                                      </p:cBhvr>
                                      <p:to>
                                        <p:strVal val="visible"/>
                                      </p:to>
                                    </p:set>
                                    <p:animEffect transition="in" filter="fade">
                                      <p:cBhvr>
                                        <p:cTn id="37" dur="500"/>
                                        <p:tgtEl>
                                          <p:spTgt spid="1378">
                                            <p:txEl>
                                              <p:pRg st="0" end="0"/>
                                            </p:txEl>
                                          </p:spTgt>
                                        </p:tgtEl>
                                      </p:cBhvr>
                                    </p:animEffect>
                                  </p:childTnLst>
                                </p:cTn>
                              </p:par>
                            </p:childTnLst>
                          </p:cTn>
                        </p:par>
                        <p:par>
                          <p:cTn id="38" fill="hold">
                            <p:stCondLst>
                              <p:cond delay="1500"/>
                            </p:stCondLst>
                            <p:childTnLst>
                              <p:par>
                                <p:cTn id="39" presetID="10" presetClass="entr" presetSubtype="0" fill="hold" nodeType="afterEffect">
                                  <p:stCondLst>
                                    <p:cond delay="0"/>
                                  </p:stCondLst>
                                  <p:childTnLst>
                                    <p:set>
                                      <p:cBhvr>
                                        <p:cTn id="40" dur="1" fill="hold">
                                          <p:stCondLst>
                                            <p:cond delay="0"/>
                                          </p:stCondLst>
                                        </p:cTn>
                                        <p:tgtEl>
                                          <p:spTgt spid="1381"/>
                                        </p:tgtEl>
                                        <p:attrNameLst>
                                          <p:attrName>style.visibility</p:attrName>
                                        </p:attrNameLst>
                                      </p:cBhvr>
                                      <p:to>
                                        <p:strVal val="visible"/>
                                      </p:to>
                                    </p:set>
                                    <p:animEffect transition="in" filter="fade">
                                      <p:cBhvr>
                                        <p:cTn id="41" dur="500"/>
                                        <p:tgtEl>
                                          <p:spTgt spid="1381"/>
                                        </p:tgtEl>
                                      </p:cBhvr>
                                    </p:animEffect>
                                  </p:childTnLst>
                                </p:cTn>
                              </p:par>
                            </p:childTnLst>
                          </p:cTn>
                        </p:par>
                        <p:par>
                          <p:cTn id="42" fill="hold">
                            <p:stCondLst>
                              <p:cond delay="2000"/>
                            </p:stCondLst>
                            <p:childTnLst>
                              <p:par>
                                <p:cTn id="43" presetID="10" presetClass="entr" presetSubtype="0" fill="hold" nodeType="afterEffect">
                                  <p:stCondLst>
                                    <p:cond delay="0"/>
                                  </p:stCondLst>
                                  <p:childTnLst>
                                    <p:set>
                                      <p:cBhvr>
                                        <p:cTn id="44" dur="1" fill="hold">
                                          <p:stCondLst>
                                            <p:cond delay="0"/>
                                          </p:stCondLst>
                                        </p:cTn>
                                        <p:tgtEl>
                                          <p:spTgt spid="1398"/>
                                        </p:tgtEl>
                                        <p:attrNameLst>
                                          <p:attrName>style.visibility</p:attrName>
                                        </p:attrNameLst>
                                      </p:cBhvr>
                                      <p:to>
                                        <p:strVal val="visible"/>
                                      </p:to>
                                    </p:set>
                                    <p:animEffect transition="in" filter="fade">
                                      <p:cBhvr>
                                        <p:cTn id="45" dur="500"/>
                                        <p:tgtEl>
                                          <p:spTgt spid="1398"/>
                                        </p:tgtEl>
                                      </p:cBhvr>
                                    </p:animEffect>
                                  </p:childTnLst>
                                </p:cTn>
                              </p:par>
                            </p:childTnLst>
                          </p:cTn>
                        </p:par>
                        <p:par>
                          <p:cTn id="46" fill="hold">
                            <p:stCondLst>
                              <p:cond delay="2500"/>
                            </p:stCondLst>
                            <p:childTnLst>
                              <p:par>
                                <p:cTn id="47" presetID="10" presetClass="entr" presetSubtype="0" fill="hold" nodeType="afterEffect">
                                  <p:stCondLst>
                                    <p:cond delay="0"/>
                                  </p:stCondLst>
                                  <p:childTnLst>
                                    <p:set>
                                      <p:cBhvr>
                                        <p:cTn id="48" dur="1" fill="hold">
                                          <p:stCondLst>
                                            <p:cond delay="0"/>
                                          </p:stCondLst>
                                        </p:cTn>
                                        <p:tgtEl>
                                          <p:spTgt spid="1386"/>
                                        </p:tgtEl>
                                        <p:attrNameLst>
                                          <p:attrName>style.visibility</p:attrName>
                                        </p:attrNameLst>
                                      </p:cBhvr>
                                      <p:to>
                                        <p:strVal val="visible"/>
                                      </p:to>
                                    </p:set>
                                    <p:animEffect transition="in" filter="fade">
                                      <p:cBhvr>
                                        <p:cTn id="49" dur="500"/>
                                        <p:tgtEl>
                                          <p:spTgt spid="1386"/>
                                        </p:tgtEl>
                                      </p:cBhvr>
                                    </p:animEffect>
                                  </p:childTnLst>
                                </p:cTn>
                              </p:par>
                            </p:childTnLst>
                          </p:cTn>
                        </p:par>
                        <p:par>
                          <p:cTn id="50" fill="hold">
                            <p:stCondLst>
                              <p:cond delay="3000"/>
                            </p:stCondLst>
                            <p:childTnLst>
                              <p:par>
                                <p:cTn id="51" presetID="10" presetClass="entr" presetSubtype="0" fill="hold" nodeType="afterEffect">
                                  <p:stCondLst>
                                    <p:cond delay="0"/>
                                  </p:stCondLst>
                                  <p:childTnLst>
                                    <p:set>
                                      <p:cBhvr>
                                        <p:cTn id="52" dur="1" fill="hold">
                                          <p:stCondLst>
                                            <p:cond delay="0"/>
                                          </p:stCondLst>
                                        </p:cTn>
                                        <p:tgtEl>
                                          <p:spTgt spid="1384"/>
                                        </p:tgtEl>
                                        <p:attrNameLst>
                                          <p:attrName>style.visibility</p:attrName>
                                        </p:attrNameLst>
                                      </p:cBhvr>
                                      <p:to>
                                        <p:strVal val="visible"/>
                                      </p:to>
                                    </p:set>
                                    <p:animEffect transition="in" filter="fade">
                                      <p:cBhvr>
                                        <p:cTn id="53" dur="500"/>
                                        <p:tgtEl>
                                          <p:spTgt spid="1384"/>
                                        </p:tgtEl>
                                      </p:cBhvr>
                                    </p:animEffect>
                                  </p:childTnLst>
                                </p:cTn>
                              </p:par>
                            </p:childTnLst>
                          </p:cTn>
                        </p:par>
                        <p:par>
                          <p:cTn id="54" fill="hold">
                            <p:stCondLst>
                              <p:cond delay="3500"/>
                            </p:stCondLst>
                            <p:childTnLst>
                              <p:par>
                                <p:cTn id="55" presetID="10" presetClass="entr" presetSubtype="0" fill="hold" nodeType="afterEffect">
                                  <p:stCondLst>
                                    <p:cond delay="0"/>
                                  </p:stCondLst>
                                  <p:childTnLst>
                                    <p:set>
                                      <p:cBhvr>
                                        <p:cTn id="56" dur="1" fill="hold">
                                          <p:stCondLst>
                                            <p:cond delay="0"/>
                                          </p:stCondLst>
                                        </p:cTn>
                                        <p:tgtEl>
                                          <p:spTgt spid="1392"/>
                                        </p:tgtEl>
                                        <p:attrNameLst>
                                          <p:attrName>style.visibility</p:attrName>
                                        </p:attrNameLst>
                                      </p:cBhvr>
                                      <p:to>
                                        <p:strVal val="visible"/>
                                      </p:to>
                                    </p:set>
                                    <p:animEffect transition="in" filter="fade">
                                      <p:cBhvr>
                                        <p:cTn id="57" dur="500"/>
                                        <p:tgtEl>
                                          <p:spTgt spid="1392"/>
                                        </p:tgtEl>
                                      </p:cBhvr>
                                    </p:animEffect>
                                  </p:childTnLst>
                                </p:cTn>
                              </p:par>
                            </p:childTnLst>
                          </p:cTn>
                        </p:par>
                        <p:par>
                          <p:cTn id="58" fill="hold">
                            <p:stCondLst>
                              <p:cond delay="4000"/>
                            </p:stCondLst>
                            <p:childTnLst>
                              <p:par>
                                <p:cTn id="59" presetID="10" presetClass="entr" presetSubtype="0" fill="hold" nodeType="afterEffect">
                                  <p:stCondLst>
                                    <p:cond delay="0"/>
                                  </p:stCondLst>
                                  <p:childTnLst>
                                    <p:set>
                                      <p:cBhvr>
                                        <p:cTn id="60" dur="1" fill="hold">
                                          <p:stCondLst>
                                            <p:cond delay="0"/>
                                          </p:stCondLst>
                                        </p:cTn>
                                        <p:tgtEl>
                                          <p:spTgt spid="1379"/>
                                        </p:tgtEl>
                                        <p:attrNameLst>
                                          <p:attrName>style.visibility</p:attrName>
                                        </p:attrNameLst>
                                      </p:cBhvr>
                                      <p:to>
                                        <p:strVal val="visible"/>
                                      </p:to>
                                    </p:set>
                                    <p:animEffect transition="in" filter="fade">
                                      <p:cBhvr>
                                        <p:cTn id="61" dur="500"/>
                                        <p:tgtEl>
                                          <p:spTgt spid="1379"/>
                                        </p:tgtEl>
                                      </p:cBhvr>
                                    </p:animEffect>
                                  </p:childTnLst>
                                </p:cTn>
                              </p:par>
                            </p:childTnLst>
                          </p:cTn>
                        </p:par>
                        <p:par>
                          <p:cTn id="62" fill="hold">
                            <p:stCondLst>
                              <p:cond delay="4500"/>
                            </p:stCondLst>
                            <p:childTnLst>
                              <p:par>
                                <p:cTn id="63" presetID="10" presetClass="entr" presetSubtype="0" fill="hold" nodeType="afterEffect">
                                  <p:stCondLst>
                                    <p:cond delay="0"/>
                                  </p:stCondLst>
                                  <p:childTnLst>
                                    <p:set>
                                      <p:cBhvr>
                                        <p:cTn id="64" dur="1" fill="hold">
                                          <p:stCondLst>
                                            <p:cond delay="0"/>
                                          </p:stCondLst>
                                        </p:cTn>
                                        <p:tgtEl>
                                          <p:spTgt spid="1382">
                                            <p:txEl>
                                              <p:pRg st="0" end="0"/>
                                            </p:txEl>
                                          </p:spTgt>
                                        </p:tgtEl>
                                        <p:attrNameLst>
                                          <p:attrName>style.visibility</p:attrName>
                                        </p:attrNameLst>
                                      </p:cBhvr>
                                      <p:to>
                                        <p:strVal val="visible"/>
                                      </p:to>
                                    </p:set>
                                    <p:animEffect transition="in" filter="fade">
                                      <p:cBhvr>
                                        <p:cTn id="65" dur="500"/>
                                        <p:tgtEl>
                                          <p:spTgt spid="1382">
                                            <p:txEl>
                                              <p:pRg st="0" end="0"/>
                                            </p:txEl>
                                          </p:spTgt>
                                        </p:tgtEl>
                                      </p:cBhvr>
                                    </p:animEffect>
                                  </p:childTnLst>
                                </p:cTn>
                              </p:par>
                            </p:childTnLst>
                          </p:cTn>
                        </p:par>
                        <p:par>
                          <p:cTn id="66" fill="hold">
                            <p:stCondLst>
                              <p:cond delay="5000"/>
                            </p:stCondLst>
                            <p:childTnLst>
                              <p:par>
                                <p:cTn id="67" presetID="10" presetClass="entr" presetSubtype="0" fill="hold" nodeType="afterEffect">
                                  <p:stCondLst>
                                    <p:cond delay="0"/>
                                  </p:stCondLst>
                                  <p:childTnLst>
                                    <p:set>
                                      <p:cBhvr>
                                        <p:cTn id="68" dur="1" fill="hold">
                                          <p:stCondLst>
                                            <p:cond delay="0"/>
                                          </p:stCondLst>
                                        </p:cTn>
                                        <p:tgtEl>
                                          <p:spTgt spid="1404"/>
                                        </p:tgtEl>
                                        <p:attrNameLst>
                                          <p:attrName>style.visibility</p:attrName>
                                        </p:attrNameLst>
                                      </p:cBhvr>
                                      <p:to>
                                        <p:strVal val="visible"/>
                                      </p:to>
                                    </p:set>
                                    <p:animEffect transition="in" filter="fade">
                                      <p:cBhvr>
                                        <p:cTn id="69" dur="500"/>
                                        <p:tgtEl>
                                          <p:spTgt spid="1404"/>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nodeType="clickEffect">
                                  <p:stCondLst>
                                    <p:cond delay="0"/>
                                  </p:stCondLst>
                                  <p:childTnLst>
                                    <p:set>
                                      <p:cBhvr>
                                        <p:cTn id="73" dur="1" fill="hold">
                                          <p:stCondLst>
                                            <p:cond delay="0"/>
                                          </p:stCondLst>
                                        </p:cTn>
                                        <p:tgtEl>
                                          <p:spTgt spid="1421"/>
                                        </p:tgtEl>
                                        <p:attrNameLst>
                                          <p:attrName>style.visibility</p:attrName>
                                        </p:attrNameLst>
                                      </p:cBhvr>
                                      <p:to>
                                        <p:strVal val="visible"/>
                                      </p:to>
                                    </p:set>
                                    <p:animEffect transition="in" filter="fade">
                                      <p:cBhvr>
                                        <p:cTn id="74" dur="500"/>
                                        <p:tgtEl>
                                          <p:spTgt spid="1421"/>
                                        </p:tgtEl>
                                      </p:cBhvr>
                                    </p:animEffect>
                                  </p:childTnLst>
                                </p:cTn>
                              </p:par>
                            </p:childTnLst>
                          </p:cTn>
                        </p:par>
                        <p:par>
                          <p:cTn id="75" fill="hold">
                            <p:stCondLst>
                              <p:cond delay="500"/>
                            </p:stCondLst>
                            <p:childTnLst>
                              <p:par>
                                <p:cTn id="76" presetID="10" presetClass="entr" presetSubtype="0" fill="hold" nodeType="afterEffect">
                                  <p:stCondLst>
                                    <p:cond delay="0"/>
                                  </p:stCondLst>
                                  <p:childTnLst>
                                    <p:set>
                                      <p:cBhvr>
                                        <p:cTn id="77" dur="1" fill="hold">
                                          <p:stCondLst>
                                            <p:cond delay="0"/>
                                          </p:stCondLst>
                                        </p:cTn>
                                        <p:tgtEl>
                                          <p:spTgt spid="1420">
                                            <p:txEl>
                                              <p:pRg st="0" end="0"/>
                                            </p:txEl>
                                          </p:spTgt>
                                        </p:tgtEl>
                                        <p:attrNameLst>
                                          <p:attrName>style.visibility</p:attrName>
                                        </p:attrNameLst>
                                      </p:cBhvr>
                                      <p:to>
                                        <p:strVal val="visible"/>
                                      </p:to>
                                    </p:set>
                                    <p:animEffect transition="in" filter="fade">
                                      <p:cBhvr>
                                        <p:cTn id="78" dur="500"/>
                                        <p:tgtEl>
                                          <p:spTgt spid="1420">
                                            <p:txEl>
                                              <p:pRg st="0" end="0"/>
                                            </p:txEl>
                                          </p:spTgt>
                                        </p:tgtEl>
                                      </p:cBhvr>
                                    </p:animEffect>
                                  </p:childTnLst>
                                </p:cTn>
                              </p:par>
                            </p:childTnLst>
                          </p:cTn>
                        </p:par>
                        <p:par>
                          <p:cTn id="79" fill="hold">
                            <p:stCondLst>
                              <p:cond delay="1000"/>
                            </p:stCondLst>
                            <p:childTnLst>
                              <p:par>
                                <p:cTn id="80" presetID="10" presetClass="entr" presetSubtype="0" fill="hold" nodeType="afterEffect">
                                  <p:stCondLst>
                                    <p:cond delay="0"/>
                                  </p:stCondLst>
                                  <p:childTnLst>
                                    <p:set>
                                      <p:cBhvr>
                                        <p:cTn id="81" dur="1" fill="hold">
                                          <p:stCondLst>
                                            <p:cond delay="0"/>
                                          </p:stCondLst>
                                        </p:cTn>
                                        <p:tgtEl>
                                          <p:spTgt spid="1412"/>
                                        </p:tgtEl>
                                        <p:attrNameLst>
                                          <p:attrName>style.visibility</p:attrName>
                                        </p:attrNameLst>
                                      </p:cBhvr>
                                      <p:to>
                                        <p:strVal val="visible"/>
                                      </p:to>
                                    </p:set>
                                    <p:animEffect transition="in" filter="fade">
                                      <p:cBhvr>
                                        <p:cTn id="82" dur="500"/>
                                        <p:tgtEl>
                                          <p:spTgt spid="1412"/>
                                        </p:tgtEl>
                                      </p:cBhvr>
                                    </p:animEffect>
                                  </p:childTnLst>
                                </p:cTn>
                              </p:par>
                            </p:childTnLst>
                          </p:cTn>
                        </p:par>
                        <p:par>
                          <p:cTn id="83" fill="hold">
                            <p:stCondLst>
                              <p:cond delay="1500"/>
                            </p:stCondLst>
                            <p:childTnLst>
                              <p:par>
                                <p:cTn id="84" presetID="10" presetClass="entr" presetSubtype="0" fill="hold" nodeType="afterEffect">
                                  <p:stCondLst>
                                    <p:cond delay="0"/>
                                  </p:stCondLst>
                                  <p:childTnLst>
                                    <p:set>
                                      <p:cBhvr>
                                        <p:cTn id="85" dur="1" fill="hold">
                                          <p:stCondLst>
                                            <p:cond delay="0"/>
                                          </p:stCondLst>
                                        </p:cTn>
                                        <p:tgtEl>
                                          <p:spTgt spid="1430"/>
                                        </p:tgtEl>
                                        <p:attrNameLst>
                                          <p:attrName>style.visibility</p:attrName>
                                        </p:attrNameLst>
                                      </p:cBhvr>
                                      <p:to>
                                        <p:strVal val="visible"/>
                                      </p:to>
                                    </p:set>
                                    <p:animEffect transition="in" filter="fade">
                                      <p:cBhvr>
                                        <p:cTn id="86" dur="500"/>
                                        <p:tgtEl>
                                          <p:spTgt spid="1430"/>
                                        </p:tgtEl>
                                      </p:cBhvr>
                                    </p:animEffect>
                                  </p:childTnLst>
                                </p:cTn>
                              </p:par>
                            </p:childTnLst>
                          </p:cTn>
                        </p:par>
                        <p:par>
                          <p:cTn id="87" fill="hold">
                            <p:stCondLst>
                              <p:cond delay="2000"/>
                            </p:stCondLst>
                            <p:childTnLst>
                              <p:par>
                                <p:cTn id="88" presetID="10" presetClass="entr" presetSubtype="0" fill="hold" nodeType="afterEffect">
                                  <p:stCondLst>
                                    <p:cond delay="0"/>
                                  </p:stCondLst>
                                  <p:childTnLst>
                                    <p:set>
                                      <p:cBhvr>
                                        <p:cTn id="89" dur="1" fill="hold">
                                          <p:stCondLst>
                                            <p:cond delay="0"/>
                                          </p:stCondLst>
                                        </p:cTn>
                                        <p:tgtEl>
                                          <p:spTgt spid="1415"/>
                                        </p:tgtEl>
                                        <p:attrNameLst>
                                          <p:attrName>style.visibility</p:attrName>
                                        </p:attrNameLst>
                                      </p:cBhvr>
                                      <p:to>
                                        <p:strVal val="visible"/>
                                      </p:to>
                                    </p:set>
                                    <p:animEffect transition="in" filter="fade">
                                      <p:cBhvr>
                                        <p:cTn id="90" dur="500"/>
                                        <p:tgtEl>
                                          <p:spTgt spid="1415"/>
                                        </p:tgtEl>
                                      </p:cBhvr>
                                    </p:animEffect>
                                  </p:childTnLst>
                                </p:cTn>
                              </p:par>
                            </p:childTnLst>
                          </p:cTn>
                        </p:par>
                        <p:par>
                          <p:cTn id="91" fill="hold">
                            <p:stCondLst>
                              <p:cond delay="2500"/>
                            </p:stCondLst>
                            <p:childTnLst>
                              <p:par>
                                <p:cTn id="92" presetID="10" presetClass="entr" presetSubtype="0" fill="hold" nodeType="afterEffect">
                                  <p:stCondLst>
                                    <p:cond delay="0"/>
                                  </p:stCondLst>
                                  <p:childTnLst>
                                    <p:set>
                                      <p:cBhvr>
                                        <p:cTn id="93" dur="1" fill="hold">
                                          <p:stCondLst>
                                            <p:cond delay="0"/>
                                          </p:stCondLst>
                                        </p:cTn>
                                        <p:tgtEl>
                                          <p:spTgt spid="1417"/>
                                        </p:tgtEl>
                                        <p:attrNameLst>
                                          <p:attrName>style.visibility</p:attrName>
                                        </p:attrNameLst>
                                      </p:cBhvr>
                                      <p:to>
                                        <p:strVal val="visible"/>
                                      </p:to>
                                    </p:set>
                                    <p:animEffect transition="in" filter="fade">
                                      <p:cBhvr>
                                        <p:cTn id="94" dur="500"/>
                                        <p:tgtEl>
                                          <p:spTgt spid="1417"/>
                                        </p:tgtEl>
                                      </p:cBhvr>
                                    </p:animEffect>
                                  </p:childTnLst>
                                </p:cTn>
                              </p:par>
                            </p:childTnLst>
                          </p:cTn>
                        </p:par>
                        <p:par>
                          <p:cTn id="95" fill="hold">
                            <p:stCondLst>
                              <p:cond delay="3000"/>
                            </p:stCondLst>
                            <p:childTnLst>
                              <p:par>
                                <p:cTn id="96" presetID="10" presetClass="entr" presetSubtype="0" fill="hold" nodeType="afterEffect">
                                  <p:stCondLst>
                                    <p:cond delay="0"/>
                                  </p:stCondLst>
                                  <p:childTnLst>
                                    <p:set>
                                      <p:cBhvr>
                                        <p:cTn id="97" dur="1" fill="hold">
                                          <p:stCondLst>
                                            <p:cond delay="0"/>
                                          </p:stCondLst>
                                        </p:cTn>
                                        <p:tgtEl>
                                          <p:spTgt spid="1437"/>
                                        </p:tgtEl>
                                        <p:attrNameLst>
                                          <p:attrName>style.visibility</p:attrName>
                                        </p:attrNameLst>
                                      </p:cBhvr>
                                      <p:to>
                                        <p:strVal val="visible"/>
                                      </p:to>
                                    </p:set>
                                    <p:animEffect transition="in" filter="fade">
                                      <p:cBhvr>
                                        <p:cTn id="98" dur="500"/>
                                        <p:tgtEl>
                                          <p:spTgt spid="1437"/>
                                        </p:tgtEl>
                                      </p:cBhvr>
                                    </p:animEffect>
                                  </p:childTnLst>
                                </p:cTn>
                              </p:par>
                            </p:childTnLst>
                          </p:cTn>
                        </p:par>
                      </p:childTnLst>
                    </p:cTn>
                  </p:par>
                  <p:par>
                    <p:cTn id="99" fill="hold">
                      <p:stCondLst>
                        <p:cond delay="indefinite"/>
                      </p:stCondLst>
                      <p:childTnLst>
                        <p:par>
                          <p:cTn id="100" fill="hold">
                            <p:stCondLst>
                              <p:cond delay="0"/>
                            </p:stCondLst>
                            <p:childTnLst>
                              <p:par>
                                <p:cTn id="101" presetID="10" presetClass="entr" presetSubtype="0" fill="hold" nodeType="clickEffect">
                                  <p:stCondLst>
                                    <p:cond delay="0"/>
                                  </p:stCondLst>
                                  <p:childTnLst>
                                    <p:set>
                                      <p:cBhvr>
                                        <p:cTn id="102" dur="1" fill="hold">
                                          <p:stCondLst>
                                            <p:cond delay="0"/>
                                          </p:stCondLst>
                                        </p:cTn>
                                        <p:tgtEl>
                                          <p:spTgt spid="1442"/>
                                        </p:tgtEl>
                                        <p:attrNameLst>
                                          <p:attrName>style.visibility</p:attrName>
                                        </p:attrNameLst>
                                      </p:cBhvr>
                                      <p:to>
                                        <p:strVal val="visible"/>
                                      </p:to>
                                    </p:set>
                                    <p:animEffect transition="in" filter="fade">
                                      <p:cBhvr>
                                        <p:cTn id="103" dur="1000"/>
                                        <p:tgtEl>
                                          <p:spTgt spid="1442"/>
                                        </p:tgtEl>
                                      </p:cBhvr>
                                    </p:animEffect>
                                  </p:childTnLst>
                                </p:cTn>
                              </p:par>
                            </p:childTnLst>
                          </p:cTn>
                        </p:par>
                        <p:par>
                          <p:cTn id="104" fill="hold">
                            <p:stCondLst>
                              <p:cond delay="1000"/>
                            </p:stCondLst>
                            <p:childTnLst>
                              <p:par>
                                <p:cTn id="105" presetID="10" presetClass="entr" presetSubtype="0" fill="hold" nodeType="afterEffect">
                                  <p:stCondLst>
                                    <p:cond delay="0"/>
                                  </p:stCondLst>
                                  <p:childTnLst>
                                    <p:set>
                                      <p:cBhvr>
                                        <p:cTn id="106" dur="1" fill="hold">
                                          <p:stCondLst>
                                            <p:cond delay="0"/>
                                          </p:stCondLst>
                                        </p:cTn>
                                        <p:tgtEl>
                                          <p:spTgt spid="1449"/>
                                        </p:tgtEl>
                                        <p:attrNameLst>
                                          <p:attrName>style.visibility</p:attrName>
                                        </p:attrNameLst>
                                      </p:cBhvr>
                                      <p:to>
                                        <p:strVal val="visible"/>
                                      </p:to>
                                    </p:set>
                                    <p:animEffect transition="in" filter="fade">
                                      <p:cBhvr>
                                        <p:cTn id="107" dur="500"/>
                                        <p:tgtEl>
                                          <p:spTgt spid="1449"/>
                                        </p:tgtEl>
                                      </p:cBhvr>
                                    </p:animEffect>
                                  </p:childTnLst>
                                </p:cTn>
                              </p:par>
                            </p:childTnLst>
                          </p:cTn>
                        </p:par>
                      </p:childTnLst>
                    </p:cTn>
                  </p:par>
                  <p:par>
                    <p:cTn id="108" fill="hold">
                      <p:stCondLst>
                        <p:cond delay="indefinite"/>
                      </p:stCondLst>
                      <p:childTnLst>
                        <p:par>
                          <p:cTn id="109" fill="hold">
                            <p:stCondLst>
                              <p:cond delay="0"/>
                            </p:stCondLst>
                            <p:childTnLst>
                              <p:par>
                                <p:cTn id="110" presetID="10" presetClass="entr" presetSubtype="0" fill="hold" nodeType="clickEffect">
                                  <p:stCondLst>
                                    <p:cond delay="0"/>
                                  </p:stCondLst>
                                  <p:childTnLst>
                                    <p:set>
                                      <p:cBhvr>
                                        <p:cTn id="111" dur="1" fill="hold">
                                          <p:stCondLst>
                                            <p:cond delay="0"/>
                                          </p:stCondLst>
                                        </p:cTn>
                                        <p:tgtEl>
                                          <p:spTgt spid="1446"/>
                                        </p:tgtEl>
                                        <p:attrNameLst>
                                          <p:attrName>style.visibility</p:attrName>
                                        </p:attrNameLst>
                                      </p:cBhvr>
                                      <p:to>
                                        <p:strVal val="visible"/>
                                      </p:to>
                                    </p:set>
                                    <p:animEffect transition="in" filter="fade">
                                      <p:cBhvr>
                                        <p:cTn id="112" dur="500"/>
                                        <p:tgtEl>
                                          <p:spTgt spid="1446"/>
                                        </p:tgtEl>
                                      </p:cBhvr>
                                    </p:animEffect>
                                  </p:childTnLst>
                                </p:cTn>
                              </p:par>
                            </p:childTnLst>
                          </p:cTn>
                        </p:par>
                        <p:par>
                          <p:cTn id="113" fill="hold">
                            <p:stCondLst>
                              <p:cond delay="500"/>
                            </p:stCondLst>
                            <p:childTnLst>
                              <p:par>
                                <p:cTn id="114" presetID="10" presetClass="entr" presetSubtype="0" fill="hold" nodeType="afterEffect">
                                  <p:stCondLst>
                                    <p:cond delay="0"/>
                                  </p:stCondLst>
                                  <p:childTnLst>
                                    <p:set>
                                      <p:cBhvr>
                                        <p:cTn id="115" dur="1" fill="hold">
                                          <p:stCondLst>
                                            <p:cond delay="0"/>
                                          </p:stCondLst>
                                        </p:cTn>
                                        <p:tgtEl>
                                          <p:spTgt spid="1410">
                                            <p:txEl>
                                              <p:pRg st="0" end="0"/>
                                            </p:txEl>
                                          </p:spTgt>
                                        </p:tgtEl>
                                        <p:attrNameLst>
                                          <p:attrName>style.visibility</p:attrName>
                                        </p:attrNameLst>
                                      </p:cBhvr>
                                      <p:to>
                                        <p:strVal val="visible"/>
                                      </p:to>
                                    </p:set>
                                    <p:animEffect transition="in" filter="fade">
                                      <p:cBhvr>
                                        <p:cTn id="116" dur="500"/>
                                        <p:tgtEl>
                                          <p:spTgt spid="1410">
                                            <p:txEl>
                                              <p:pRg st="0" end="0"/>
                                            </p:txEl>
                                          </p:spTgt>
                                        </p:tgtEl>
                                      </p:cBhvr>
                                    </p:animEffect>
                                  </p:childTnLst>
                                </p:cTn>
                              </p:par>
                            </p:childTnLst>
                          </p:cTn>
                        </p:par>
                        <p:par>
                          <p:cTn id="117" fill="hold">
                            <p:stCondLst>
                              <p:cond delay="1000"/>
                            </p:stCondLst>
                            <p:childTnLst>
                              <p:par>
                                <p:cTn id="118" presetID="10" presetClass="entr" presetSubtype="0" fill="hold" nodeType="afterEffect">
                                  <p:stCondLst>
                                    <p:cond delay="0"/>
                                  </p:stCondLst>
                                  <p:childTnLst>
                                    <p:set>
                                      <p:cBhvr>
                                        <p:cTn id="119" dur="1" fill="hold">
                                          <p:stCondLst>
                                            <p:cond delay="0"/>
                                          </p:stCondLst>
                                        </p:cTn>
                                        <p:tgtEl>
                                          <p:spTgt spid="1413"/>
                                        </p:tgtEl>
                                        <p:attrNameLst>
                                          <p:attrName>style.visibility</p:attrName>
                                        </p:attrNameLst>
                                      </p:cBhvr>
                                      <p:to>
                                        <p:strVal val="visible"/>
                                      </p:to>
                                    </p:set>
                                    <p:animEffect transition="in" filter="fade">
                                      <p:cBhvr>
                                        <p:cTn id="120" dur="500"/>
                                        <p:tgtEl>
                                          <p:spTgt spid="1413"/>
                                        </p:tgtEl>
                                      </p:cBhvr>
                                    </p:animEffect>
                                  </p:childTnLst>
                                </p:cTn>
                              </p:par>
                            </p:childTnLst>
                          </p:cTn>
                        </p:par>
                        <p:par>
                          <p:cTn id="121" fill="hold">
                            <p:stCondLst>
                              <p:cond delay="1500"/>
                            </p:stCondLst>
                            <p:childTnLst>
                              <p:par>
                                <p:cTn id="122" presetID="10" presetClass="entr" presetSubtype="0" fill="hold" nodeType="afterEffect">
                                  <p:stCondLst>
                                    <p:cond delay="0"/>
                                  </p:stCondLst>
                                  <p:childTnLst>
                                    <p:set>
                                      <p:cBhvr>
                                        <p:cTn id="123" dur="1" fill="hold">
                                          <p:stCondLst>
                                            <p:cond delay="0"/>
                                          </p:stCondLst>
                                        </p:cTn>
                                        <p:tgtEl>
                                          <p:spTgt spid="1427"/>
                                        </p:tgtEl>
                                        <p:attrNameLst>
                                          <p:attrName>style.visibility</p:attrName>
                                        </p:attrNameLst>
                                      </p:cBhvr>
                                      <p:to>
                                        <p:strVal val="visible"/>
                                      </p:to>
                                    </p:set>
                                    <p:animEffect transition="in" filter="fade">
                                      <p:cBhvr>
                                        <p:cTn id="124" dur="500"/>
                                        <p:tgtEl>
                                          <p:spTgt spid="1427"/>
                                        </p:tgtEl>
                                      </p:cBhvr>
                                    </p:animEffect>
                                  </p:childTnLst>
                                </p:cTn>
                              </p:par>
                            </p:childTnLst>
                          </p:cTn>
                        </p:par>
                        <p:par>
                          <p:cTn id="125" fill="hold">
                            <p:stCondLst>
                              <p:cond delay="2000"/>
                            </p:stCondLst>
                            <p:childTnLst>
                              <p:par>
                                <p:cTn id="126" presetID="10" presetClass="entr" presetSubtype="0" fill="hold" nodeType="afterEffect">
                                  <p:stCondLst>
                                    <p:cond delay="0"/>
                                  </p:stCondLst>
                                  <p:childTnLst>
                                    <p:set>
                                      <p:cBhvr>
                                        <p:cTn id="127" dur="1" fill="hold">
                                          <p:stCondLst>
                                            <p:cond delay="0"/>
                                          </p:stCondLst>
                                        </p:cTn>
                                        <p:tgtEl>
                                          <p:spTgt spid="1418"/>
                                        </p:tgtEl>
                                        <p:attrNameLst>
                                          <p:attrName>style.visibility</p:attrName>
                                        </p:attrNameLst>
                                      </p:cBhvr>
                                      <p:to>
                                        <p:strVal val="visible"/>
                                      </p:to>
                                    </p:set>
                                    <p:animEffect transition="in" filter="fade">
                                      <p:cBhvr>
                                        <p:cTn id="128" dur="500"/>
                                        <p:tgtEl>
                                          <p:spTgt spid="1418"/>
                                        </p:tgtEl>
                                      </p:cBhvr>
                                    </p:animEffect>
                                  </p:childTnLst>
                                </p:cTn>
                              </p:par>
                            </p:childTnLst>
                          </p:cTn>
                        </p:par>
                        <p:par>
                          <p:cTn id="129" fill="hold">
                            <p:stCondLst>
                              <p:cond delay="2500"/>
                            </p:stCondLst>
                            <p:childTnLst>
                              <p:par>
                                <p:cTn id="130" presetID="10" presetClass="entr" presetSubtype="0" fill="hold" nodeType="afterEffect">
                                  <p:stCondLst>
                                    <p:cond delay="0"/>
                                  </p:stCondLst>
                                  <p:childTnLst>
                                    <p:set>
                                      <p:cBhvr>
                                        <p:cTn id="131" dur="1" fill="hold">
                                          <p:stCondLst>
                                            <p:cond delay="0"/>
                                          </p:stCondLst>
                                        </p:cTn>
                                        <p:tgtEl>
                                          <p:spTgt spid="1416"/>
                                        </p:tgtEl>
                                        <p:attrNameLst>
                                          <p:attrName>style.visibility</p:attrName>
                                        </p:attrNameLst>
                                      </p:cBhvr>
                                      <p:to>
                                        <p:strVal val="visible"/>
                                      </p:to>
                                    </p:set>
                                    <p:animEffect transition="in" filter="fade">
                                      <p:cBhvr>
                                        <p:cTn id="132" dur="500"/>
                                        <p:tgtEl>
                                          <p:spTgt spid="1416"/>
                                        </p:tgtEl>
                                      </p:cBhvr>
                                    </p:animEffect>
                                  </p:childTnLst>
                                </p:cTn>
                              </p:par>
                            </p:childTnLst>
                          </p:cTn>
                        </p:par>
                        <p:par>
                          <p:cTn id="133" fill="hold">
                            <p:stCondLst>
                              <p:cond delay="3000"/>
                            </p:stCondLst>
                            <p:childTnLst>
                              <p:par>
                                <p:cTn id="134" presetID="10" presetClass="entr" presetSubtype="0" fill="hold" nodeType="afterEffect">
                                  <p:stCondLst>
                                    <p:cond delay="0"/>
                                  </p:stCondLst>
                                  <p:childTnLst>
                                    <p:set>
                                      <p:cBhvr>
                                        <p:cTn id="135" dur="1" fill="hold">
                                          <p:stCondLst>
                                            <p:cond delay="0"/>
                                          </p:stCondLst>
                                        </p:cTn>
                                        <p:tgtEl>
                                          <p:spTgt spid="1424"/>
                                        </p:tgtEl>
                                        <p:attrNameLst>
                                          <p:attrName>style.visibility</p:attrName>
                                        </p:attrNameLst>
                                      </p:cBhvr>
                                      <p:to>
                                        <p:strVal val="visible"/>
                                      </p:to>
                                    </p:set>
                                    <p:animEffect transition="in" filter="fade">
                                      <p:cBhvr>
                                        <p:cTn id="136" dur="500"/>
                                        <p:tgtEl>
                                          <p:spTgt spid="1424"/>
                                        </p:tgtEl>
                                      </p:cBhvr>
                                    </p:animEffect>
                                  </p:childTnLst>
                                </p:cTn>
                              </p:par>
                            </p:childTnLst>
                          </p:cTn>
                        </p:par>
                        <p:par>
                          <p:cTn id="137" fill="hold">
                            <p:stCondLst>
                              <p:cond delay="3500"/>
                            </p:stCondLst>
                            <p:childTnLst>
                              <p:par>
                                <p:cTn id="138" presetID="10" presetClass="entr" presetSubtype="0" fill="hold" nodeType="afterEffect">
                                  <p:stCondLst>
                                    <p:cond delay="0"/>
                                  </p:stCondLst>
                                  <p:childTnLst>
                                    <p:set>
                                      <p:cBhvr>
                                        <p:cTn id="139" dur="1" fill="hold">
                                          <p:stCondLst>
                                            <p:cond delay="0"/>
                                          </p:stCondLst>
                                        </p:cTn>
                                        <p:tgtEl>
                                          <p:spTgt spid="1411"/>
                                        </p:tgtEl>
                                        <p:attrNameLst>
                                          <p:attrName>style.visibility</p:attrName>
                                        </p:attrNameLst>
                                      </p:cBhvr>
                                      <p:to>
                                        <p:strVal val="visible"/>
                                      </p:to>
                                    </p:set>
                                    <p:animEffect transition="in" filter="fade">
                                      <p:cBhvr>
                                        <p:cTn id="140" dur="500"/>
                                        <p:tgtEl>
                                          <p:spTgt spid="1411"/>
                                        </p:tgtEl>
                                      </p:cBhvr>
                                    </p:animEffect>
                                  </p:childTnLst>
                                </p:cTn>
                              </p:par>
                            </p:childTnLst>
                          </p:cTn>
                        </p:par>
                        <p:par>
                          <p:cTn id="141" fill="hold">
                            <p:stCondLst>
                              <p:cond delay="4000"/>
                            </p:stCondLst>
                            <p:childTnLst>
                              <p:par>
                                <p:cTn id="142" presetID="10" presetClass="entr" presetSubtype="0" fill="hold" nodeType="afterEffect">
                                  <p:stCondLst>
                                    <p:cond delay="0"/>
                                  </p:stCondLst>
                                  <p:childTnLst>
                                    <p:set>
                                      <p:cBhvr>
                                        <p:cTn id="143" dur="1" fill="hold">
                                          <p:stCondLst>
                                            <p:cond delay="0"/>
                                          </p:stCondLst>
                                        </p:cTn>
                                        <p:tgtEl>
                                          <p:spTgt spid="1414">
                                            <p:txEl>
                                              <p:pRg st="0" end="0"/>
                                            </p:txEl>
                                          </p:spTgt>
                                        </p:tgtEl>
                                        <p:attrNameLst>
                                          <p:attrName>style.visibility</p:attrName>
                                        </p:attrNameLst>
                                      </p:cBhvr>
                                      <p:to>
                                        <p:strVal val="visible"/>
                                      </p:to>
                                    </p:set>
                                    <p:animEffect transition="in" filter="fade">
                                      <p:cBhvr>
                                        <p:cTn id="144" dur="500"/>
                                        <p:tgtEl>
                                          <p:spTgt spid="1414">
                                            <p:txEl>
                                              <p:pRg st="0" end="0"/>
                                            </p:txEl>
                                          </p:spTgt>
                                        </p:tgtEl>
                                      </p:cBhvr>
                                    </p:animEffect>
                                  </p:childTnLst>
                                </p:cTn>
                              </p:par>
                            </p:childTnLst>
                          </p:cTn>
                        </p:par>
                        <p:par>
                          <p:cTn id="145" fill="hold">
                            <p:stCondLst>
                              <p:cond delay="4500"/>
                            </p:stCondLst>
                            <p:childTnLst>
                              <p:par>
                                <p:cTn id="146" presetID="10" presetClass="entr" presetSubtype="0" fill="hold" nodeType="afterEffect">
                                  <p:stCondLst>
                                    <p:cond delay="0"/>
                                  </p:stCondLst>
                                  <p:childTnLst>
                                    <p:set>
                                      <p:cBhvr>
                                        <p:cTn id="147" dur="1" fill="hold">
                                          <p:stCondLst>
                                            <p:cond delay="0"/>
                                          </p:stCondLst>
                                        </p:cTn>
                                        <p:tgtEl>
                                          <p:spTgt spid="1433"/>
                                        </p:tgtEl>
                                        <p:attrNameLst>
                                          <p:attrName>style.visibility</p:attrName>
                                        </p:attrNameLst>
                                      </p:cBhvr>
                                      <p:to>
                                        <p:strVal val="visible"/>
                                      </p:to>
                                    </p:set>
                                    <p:animEffect transition="in" filter="fade">
                                      <p:cBhvr>
                                        <p:cTn id="148" dur="500"/>
                                        <p:tgtEl>
                                          <p:spTgt spid="14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100625" cy="894622"/>
          </a:xfrm>
        </p:spPr>
        <p:txBody>
          <a:bodyPr>
            <a:normAutofit/>
          </a:bodyPr>
          <a:lstStyle/>
          <a:p>
            <a:r>
              <a:rPr lang="en-US" sz="4800" dirty="0"/>
              <a:t>Performance of rdt3.0 </a:t>
            </a:r>
            <a:r>
              <a:rPr lang="en-US" sz="3200" dirty="0"/>
              <a:t>(stop-and-wait)</a:t>
            </a:r>
            <a:endParaRPr lang="en-US" sz="4400" dirty="0"/>
          </a:p>
        </p:txBody>
      </p:sp>
      <p:sp>
        <p:nvSpPr>
          <p:cNvPr id="121" name="Rectangle 3">
            <a:extLst>
              <a:ext uri="{FF2B5EF4-FFF2-40B4-BE49-F238E27FC236}">
                <a16:creationId xmlns:a16="http://schemas.microsoft.com/office/drawing/2014/main" id="{FDDA46F1-23DA-904A-99AA-BA36ED7A6857}"/>
              </a:ext>
            </a:extLst>
          </p:cNvPr>
          <p:cNvSpPr txBox="1">
            <a:spLocks noChangeArrowheads="1"/>
          </p:cNvSpPr>
          <p:nvPr/>
        </p:nvSpPr>
        <p:spPr>
          <a:xfrm>
            <a:off x="870314" y="2451713"/>
            <a:ext cx="10532792" cy="1044522"/>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09575" marR="0" lvl="0" indent="-279400" algn="l" defTabSz="914400" rtl="0" eaLnBrk="1" fontAlgn="auto" latinLnBrk="0" hangingPunct="1">
              <a:lnSpc>
                <a:spcPct val="90000"/>
              </a:lnSpc>
              <a:spcBef>
                <a:spcPts val="1000"/>
              </a:spcBef>
              <a:spcAft>
                <a:spcPts val="0"/>
              </a:spcAft>
              <a:buClr>
                <a:srgbClr val="0000A3"/>
              </a:buClr>
              <a:buSzTx/>
              <a:buFont typeface="Wingdings" charset="2"/>
              <a:buChar char="§"/>
              <a:tabLst/>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example: 1 Gbps link, 15 </a:t>
            </a:r>
            <a:r>
              <a:rPr kumimoji="0" lang="en-US" sz="3200" b="0" i="0" u="none" strike="noStrike" kern="1200" cap="none" spc="0" normalizeH="0" baseline="0" noProof="0" dirty="0" err="1">
                <a:ln>
                  <a:noFill/>
                </a:ln>
                <a:solidFill>
                  <a:prstClr val="black"/>
                </a:solidFill>
                <a:effectLst/>
                <a:uLnTx/>
                <a:uFillTx/>
                <a:latin typeface="Calibri" panose="020F0502020204030204"/>
                <a:ea typeface="+mn-ea"/>
                <a:cs typeface="+mn-cs"/>
              </a:rPr>
              <a:t>ms</a:t>
            </a: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 prop. delay, 8000 bit packet</a:t>
            </a: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2" name="Rectangle 4">
            <a:extLst>
              <a:ext uri="{FF2B5EF4-FFF2-40B4-BE49-F238E27FC236}">
                <a16:creationId xmlns:a16="http://schemas.microsoft.com/office/drawing/2014/main" id="{04DE9E77-9329-F04E-A15C-5F38550FB2FA}"/>
              </a:ext>
            </a:extLst>
          </p:cNvPr>
          <p:cNvSpPr>
            <a:spLocks noChangeArrowheads="1"/>
          </p:cNvSpPr>
          <p:nvPr/>
        </p:nvSpPr>
        <p:spPr bwMode="auto">
          <a:xfrm>
            <a:off x="536827" y="1472895"/>
            <a:ext cx="10752586" cy="4762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marL="342900" indent="-342900">
              <a:defRPr sz="1600">
                <a:solidFill>
                  <a:schemeClr val="tx1"/>
                </a:solidFill>
                <a:latin typeface="Tahoma" panose="020B0604030504040204" pitchFamily="34" charset="0"/>
                <a:ea typeface="ＭＳ Ｐゴシック" panose="020B0600070205080204" pitchFamily="34" charset="-128"/>
              </a:defRPr>
            </a:lvl1pPr>
            <a:lvl2pPr marL="688975" indent="-231775">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688975" marR="0" lvl="1" indent="-231775" algn="l" defTabSz="914400" rtl="0" eaLnBrk="1" fontAlgn="auto" latinLnBrk="0" hangingPunct="1">
              <a:lnSpc>
                <a:spcPct val="85000"/>
              </a:lnSpc>
              <a:spcBef>
                <a:spcPct val="20000"/>
              </a:spcBef>
              <a:spcAft>
                <a:spcPts val="0"/>
              </a:spcAft>
              <a:buClr>
                <a:srgbClr val="000099"/>
              </a:buClr>
              <a:buSzTx/>
              <a:buFont typeface="Wingdings" pitchFamily="2" charset="2"/>
              <a:buChar char="§"/>
              <a:tabLst/>
              <a:defRPr/>
            </a:pPr>
            <a:r>
              <a:rPr kumimoji="0" lang="en-US" altLang="en-US" sz="3200" b="0" i="1"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U </a:t>
            </a:r>
            <a:r>
              <a:rPr kumimoji="0" lang="en-US" altLang="en-US" sz="3200" b="0" i="1" u="none" strike="noStrike" kern="1200" cap="none" spc="0" normalizeH="0" baseline="-25000" noProof="0" dirty="0">
                <a:ln>
                  <a:noFill/>
                </a:ln>
                <a:solidFill>
                  <a:prstClr val="black"/>
                </a:solidFill>
                <a:effectLst/>
                <a:uLnTx/>
                <a:uFillTx/>
                <a:latin typeface="Calibri" panose="020F0502020204030204"/>
                <a:ea typeface="ＭＳ Ｐゴシック" panose="020B0600070205080204" pitchFamily="34" charset="-128"/>
                <a:cs typeface="+mn-cs"/>
              </a:rPr>
              <a:t>sender</a:t>
            </a:r>
            <a:r>
              <a:rPr kumimoji="0" lang="en-US" altLang="en-US" sz="32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a:t>
            </a:r>
            <a:r>
              <a:rPr kumimoji="0" lang="en-US" altLang="en-US" sz="3200" b="0" i="1"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rPr>
              <a:t>utilization</a:t>
            </a:r>
            <a:r>
              <a:rPr kumimoji="0" lang="en-US" altLang="en-US" sz="32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 fraction of time sender busy sending</a:t>
            </a:r>
          </a:p>
        </p:txBody>
      </p:sp>
      <p:grpSp>
        <p:nvGrpSpPr>
          <p:cNvPr id="125" name="Group 24">
            <a:extLst>
              <a:ext uri="{FF2B5EF4-FFF2-40B4-BE49-F238E27FC236}">
                <a16:creationId xmlns:a16="http://schemas.microsoft.com/office/drawing/2014/main" id="{276312A9-6509-DC4A-B34D-FF403C6ACCF6}"/>
              </a:ext>
            </a:extLst>
          </p:cNvPr>
          <p:cNvGrpSpPr>
            <a:grpSpLocks/>
          </p:cNvGrpSpPr>
          <p:nvPr/>
        </p:nvGrpSpPr>
        <p:grpSpPr bwMode="auto">
          <a:xfrm>
            <a:off x="1782678" y="3526869"/>
            <a:ext cx="5724525" cy="812800"/>
            <a:chOff x="137" y="1675"/>
            <a:chExt cx="3606" cy="512"/>
          </a:xfrm>
        </p:grpSpPr>
        <p:sp>
          <p:nvSpPr>
            <p:cNvPr id="126" name="Text Box 10">
              <a:extLst>
                <a:ext uri="{FF2B5EF4-FFF2-40B4-BE49-F238E27FC236}">
                  <a16:creationId xmlns:a16="http://schemas.microsoft.com/office/drawing/2014/main" id="{F8134D58-7EAB-C542-A474-3D41F6C9577D}"/>
                </a:ext>
              </a:extLst>
            </p:cNvPr>
            <p:cNvSpPr txBox="1">
              <a:spLocks noChangeArrowheads="1"/>
            </p:cNvSpPr>
            <p:nvPr/>
          </p:nvSpPr>
          <p:spPr bwMode="auto">
            <a:xfrm>
              <a:off x="137" y="1795"/>
              <a:ext cx="647" cy="29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1" u="none" strike="noStrike" kern="1200" cap="none" spc="0" normalizeH="0" baseline="0" noProof="0" dirty="0" err="1">
                  <a:ln>
                    <a:noFill/>
                  </a:ln>
                  <a:solidFill>
                    <a:prstClr val="black"/>
                  </a:solidFill>
                  <a:effectLst/>
                  <a:uLnTx/>
                  <a:uFillTx/>
                  <a:latin typeface="Calibri" panose="020F0502020204030204"/>
                  <a:ea typeface="ＭＳ Ｐゴシック" charset="0"/>
                  <a:cs typeface="+mn-cs"/>
                </a:rPr>
                <a:t>D</a:t>
              </a:r>
              <a:r>
                <a:rPr kumimoji="0" lang="en-US" sz="2400" b="0" i="1" u="none" strike="noStrike" kern="1200" cap="none" spc="0" normalizeH="0" baseline="-25000" noProof="0" dirty="0" err="1">
                  <a:ln>
                    <a:noFill/>
                  </a:ln>
                  <a:solidFill>
                    <a:prstClr val="black"/>
                  </a:solidFill>
                  <a:effectLst/>
                  <a:uLnTx/>
                  <a:uFillTx/>
                  <a:latin typeface="Calibri" panose="020F0502020204030204"/>
                  <a:ea typeface="ＭＳ Ｐゴシック" charset="0"/>
                  <a:cs typeface="+mn-cs"/>
                </a:rPr>
                <a:t>trans</a:t>
              </a:r>
              <a:r>
                <a:rPr kumimoji="0" lang="en-US" sz="2400" b="0" i="1"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 =</a:t>
              </a:r>
            </a:p>
          </p:txBody>
        </p:sp>
        <p:grpSp>
          <p:nvGrpSpPr>
            <p:cNvPr id="127" name="Group 14">
              <a:extLst>
                <a:ext uri="{FF2B5EF4-FFF2-40B4-BE49-F238E27FC236}">
                  <a16:creationId xmlns:a16="http://schemas.microsoft.com/office/drawing/2014/main" id="{A1CD218D-EFB4-7747-AA6F-A8CADF318971}"/>
                </a:ext>
              </a:extLst>
            </p:cNvPr>
            <p:cNvGrpSpPr>
              <a:grpSpLocks/>
            </p:cNvGrpSpPr>
            <p:nvPr/>
          </p:nvGrpSpPr>
          <p:grpSpPr bwMode="auto">
            <a:xfrm>
              <a:off x="827" y="1677"/>
              <a:ext cx="235" cy="499"/>
              <a:chOff x="155" y="2937"/>
              <a:chExt cx="235" cy="499"/>
            </a:xfrm>
          </p:grpSpPr>
          <p:sp>
            <p:nvSpPr>
              <p:cNvPr id="136" name="Text Box 11">
                <a:extLst>
                  <a:ext uri="{FF2B5EF4-FFF2-40B4-BE49-F238E27FC236}">
                    <a16:creationId xmlns:a16="http://schemas.microsoft.com/office/drawing/2014/main" id="{212B965A-7A53-E448-A951-4473C08E3FC2}"/>
                  </a:ext>
                </a:extLst>
              </p:cNvPr>
              <p:cNvSpPr txBox="1">
                <a:spLocks noChangeArrowheads="1"/>
              </p:cNvSpPr>
              <p:nvPr/>
            </p:nvSpPr>
            <p:spPr bwMode="auto">
              <a:xfrm>
                <a:off x="176" y="2937"/>
                <a:ext cx="198" cy="29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1" u="none" strike="noStrike" kern="1200" cap="none" spc="0" normalizeH="0" baseline="0" noProof="0">
                    <a:ln>
                      <a:noFill/>
                    </a:ln>
                    <a:solidFill>
                      <a:prstClr val="black"/>
                    </a:solidFill>
                    <a:effectLst/>
                    <a:uLnTx/>
                    <a:uFillTx/>
                    <a:latin typeface="Calibri" panose="020F0502020204030204"/>
                    <a:ea typeface="ＭＳ Ｐゴシック" charset="0"/>
                    <a:cs typeface="+mn-cs"/>
                  </a:rPr>
                  <a:t>L</a:t>
                </a:r>
              </a:p>
            </p:txBody>
          </p:sp>
          <p:sp>
            <p:nvSpPr>
              <p:cNvPr id="137" name="Text Box 12">
                <a:extLst>
                  <a:ext uri="{FF2B5EF4-FFF2-40B4-BE49-F238E27FC236}">
                    <a16:creationId xmlns:a16="http://schemas.microsoft.com/office/drawing/2014/main" id="{C0714D4B-8571-E443-B70B-3B39AC0A694F}"/>
                  </a:ext>
                </a:extLst>
              </p:cNvPr>
              <p:cNvSpPr txBox="1">
                <a:spLocks noChangeArrowheads="1"/>
              </p:cNvSpPr>
              <p:nvPr/>
            </p:nvSpPr>
            <p:spPr bwMode="auto">
              <a:xfrm>
                <a:off x="155" y="3145"/>
                <a:ext cx="221" cy="29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1" u="none" strike="noStrike" kern="1200" cap="none" spc="0" normalizeH="0" baseline="0" noProof="0">
                    <a:ln>
                      <a:noFill/>
                    </a:ln>
                    <a:solidFill>
                      <a:prstClr val="black"/>
                    </a:solidFill>
                    <a:effectLst/>
                    <a:uLnTx/>
                    <a:uFillTx/>
                    <a:latin typeface="Calibri" panose="020F0502020204030204"/>
                    <a:ea typeface="ＭＳ Ｐゴシック" charset="0"/>
                    <a:cs typeface="+mn-cs"/>
                  </a:rPr>
                  <a:t>R</a:t>
                </a:r>
              </a:p>
            </p:txBody>
          </p:sp>
          <p:sp>
            <p:nvSpPr>
              <p:cNvPr id="138" name="Line 13">
                <a:extLst>
                  <a:ext uri="{FF2B5EF4-FFF2-40B4-BE49-F238E27FC236}">
                    <a16:creationId xmlns:a16="http://schemas.microsoft.com/office/drawing/2014/main" id="{487E8E54-B689-7340-8E19-EEBA8D6E7B88}"/>
                  </a:ext>
                </a:extLst>
              </p:cNvPr>
              <p:cNvSpPr>
                <a:spLocks noChangeShapeType="1"/>
              </p:cNvSpPr>
              <p:nvPr/>
            </p:nvSpPr>
            <p:spPr bwMode="auto">
              <a:xfrm>
                <a:off x="204" y="3192"/>
                <a:ext cx="186" cy="0"/>
              </a:xfrm>
              <a:prstGeom prst="line">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ＭＳ Ｐゴシック" charset="0"/>
                  <a:cs typeface="+mn-cs"/>
                </a:endParaRPr>
              </a:p>
            </p:txBody>
          </p:sp>
        </p:grpSp>
        <p:grpSp>
          <p:nvGrpSpPr>
            <p:cNvPr id="128" name="Group 19">
              <a:extLst>
                <a:ext uri="{FF2B5EF4-FFF2-40B4-BE49-F238E27FC236}">
                  <a16:creationId xmlns:a16="http://schemas.microsoft.com/office/drawing/2014/main" id="{458C4EA2-733B-9843-BEDB-1D21ADD2E2DA}"/>
                </a:ext>
              </a:extLst>
            </p:cNvPr>
            <p:cNvGrpSpPr>
              <a:grpSpLocks/>
            </p:cNvGrpSpPr>
            <p:nvPr/>
          </p:nvGrpSpPr>
          <p:grpSpPr bwMode="auto">
            <a:xfrm>
              <a:off x="1233" y="1675"/>
              <a:ext cx="1225" cy="512"/>
              <a:chOff x="1401" y="1693"/>
              <a:chExt cx="1225" cy="512"/>
            </a:xfrm>
          </p:grpSpPr>
          <p:sp>
            <p:nvSpPr>
              <p:cNvPr id="132" name="Text Box 6">
                <a:extLst>
                  <a:ext uri="{FF2B5EF4-FFF2-40B4-BE49-F238E27FC236}">
                    <a16:creationId xmlns:a16="http://schemas.microsoft.com/office/drawing/2014/main" id="{9DB04C83-679A-3C40-AE3F-F5626A9A46D1}"/>
                  </a:ext>
                </a:extLst>
              </p:cNvPr>
              <p:cNvSpPr txBox="1">
                <a:spLocks noChangeArrowheads="1"/>
              </p:cNvSpPr>
              <p:nvPr/>
            </p:nvSpPr>
            <p:spPr bwMode="auto">
              <a:xfrm>
                <a:off x="2085" y="1748"/>
                <a:ext cx="153" cy="252"/>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ＭＳ Ｐゴシック" charset="0"/>
                    <a:cs typeface="+mn-cs"/>
                  </a:rPr>
                  <a:t> </a:t>
                </a:r>
                <a:endParaRPr kumimoji="0" lang="en-US" sz="2400" b="0" i="0" u="none" strike="noStrike" kern="1200" cap="none" spc="0" normalizeH="0" baseline="0" noProof="0">
                  <a:ln>
                    <a:noFill/>
                  </a:ln>
                  <a:solidFill>
                    <a:prstClr val="black"/>
                  </a:solidFill>
                  <a:effectLst/>
                  <a:uLnTx/>
                  <a:uFillTx/>
                  <a:latin typeface="Calibri" panose="020F0502020204030204"/>
                  <a:ea typeface="ＭＳ Ｐゴシック" charset="0"/>
                  <a:cs typeface="+mn-cs"/>
                </a:endParaRPr>
              </a:p>
            </p:txBody>
          </p:sp>
          <p:sp>
            <p:nvSpPr>
              <p:cNvPr id="133" name="Text Box 16">
                <a:extLst>
                  <a:ext uri="{FF2B5EF4-FFF2-40B4-BE49-F238E27FC236}">
                    <a16:creationId xmlns:a16="http://schemas.microsoft.com/office/drawing/2014/main" id="{9A4E21FE-242E-F24A-8DFD-378A92E72AEE}"/>
                  </a:ext>
                </a:extLst>
              </p:cNvPr>
              <p:cNvSpPr txBox="1">
                <a:spLocks noChangeArrowheads="1"/>
              </p:cNvSpPr>
              <p:nvPr/>
            </p:nvSpPr>
            <p:spPr bwMode="auto">
              <a:xfrm>
                <a:off x="1563" y="1693"/>
                <a:ext cx="836" cy="29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1"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8000 bits</a:t>
                </a:r>
              </a:p>
            </p:txBody>
          </p:sp>
          <p:sp>
            <p:nvSpPr>
              <p:cNvPr id="134" name="Text Box 17">
                <a:extLst>
                  <a:ext uri="{FF2B5EF4-FFF2-40B4-BE49-F238E27FC236}">
                    <a16:creationId xmlns:a16="http://schemas.microsoft.com/office/drawing/2014/main" id="{261ED350-3F07-A542-906D-6B34A19F57B4}"/>
                  </a:ext>
                </a:extLst>
              </p:cNvPr>
              <p:cNvSpPr txBox="1">
                <a:spLocks noChangeArrowheads="1"/>
              </p:cNvSpPr>
              <p:nvPr/>
            </p:nvSpPr>
            <p:spPr bwMode="auto">
              <a:xfrm>
                <a:off x="1401" y="1917"/>
                <a:ext cx="1225" cy="2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1"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10</a:t>
                </a:r>
                <a:r>
                  <a:rPr kumimoji="0" lang="en-US" sz="2400" b="0" i="1" u="none" strike="noStrike" kern="1200" cap="none" spc="0" normalizeH="0" baseline="30000" noProof="0" dirty="0">
                    <a:ln>
                      <a:noFill/>
                    </a:ln>
                    <a:solidFill>
                      <a:prstClr val="black"/>
                    </a:solidFill>
                    <a:effectLst/>
                    <a:uLnTx/>
                    <a:uFillTx/>
                    <a:latin typeface="Calibri" panose="020F0502020204030204"/>
                    <a:ea typeface="ＭＳ Ｐゴシック" charset="0"/>
                    <a:cs typeface="+mn-cs"/>
                  </a:rPr>
                  <a:t>9 </a:t>
                </a:r>
                <a:r>
                  <a:rPr kumimoji="0" lang="en-US" sz="2400" b="0" i="1"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bits/sec</a:t>
                </a:r>
              </a:p>
            </p:txBody>
          </p:sp>
          <p:sp>
            <p:nvSpPr>
              <p:cNvPr id="135" name="Line 18">
                <a:extLst>
                  <a:ext uri="{FF2B5EF4-FFF2-40B4-BE49-F238E27FC236}">
                    <a16:creationId xmlns:a16="http://schemas.microsoft.com/office/drawing/2014/main" id="{EDB1D7D2-C87C-9F49-A2A1-833D85EAB9F9}"/>
                  </a:ext>
                </a:extLst>
              </p:cNvPr>
              <p:cNvSpPr>
                <a:spLocks noChangeShapeType="1"/>
              </p:cNvSpPr>
              <p:nvPr/>
            </p:nvSpPr>
            <p:spPr bwMode="auto">
              <a:xfrm>
                <a:off x="1604" y="1950"/>
                <a:ext cx="970" cy="0"/>
              </a:xfrm>
              <a:prstGeom prst="line">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ＭＳ Ｐゴシック" charset="0"/>
                  <a:cs typeface="+mn-cs"/>
                </a:endParaRPr>
              </a:p>
            </p:txBody>
          </p:sp>
        </p:grpSp>
        <p:sp>
          <p:nvSpPr>
            <p:cNvPr id="129" name="Text Box 20">
              <a:extLst>
                <a:ext uri="{FF2B5EF4-FFF2-40B4-BE49-F238E27FC236}">
                  <a16:creationId xmlns:a16="http://schemas.microsoft.com/office/drawing/2014/main" id="{93AC931A-E76C-A440-8E87-B489914F35FD}"/>
                </a:ext>
              </a:extLst>
            </p:cNvPr>
            <p:cNvSpPr txBox="1">
              <a:spLocks noChangeArrowheads="1"/>
            </p:cNvSpPr>
            <p:nvPr/>
          </p:nvSpPr>
          <p:spPr bwMode="auto">
            <a:xfrm>
              <a:off x="1093" y="1789"/>
              <a:ext cx="213" cy="29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Calibri" panose="020F0502020204030204"/>
                  <a:ea typeface="ＭＳ Ｐゴシック" charset="0"/>
                  <a:cs typeface="+mn-cs"/>
                </a:rPr>
                <a:t>=</a:t>
              </a:r>
            </a:p>
          </p:txBody>
        </p:sp>
        <p:sp>
          <p:nvSpPr>
            <p:cNvPr id="130" name="Text Box 22">
              <a:extLst>
                <a:ext uri="{FF2B5EF4-FFF2-40B4-BE49-F238E27FC236}">
                  <a16:creationId xmlns:a16="http://schemas.microsoft.com/office/drawing/2014/main" id="{14ADD697-C49B-F141-9DE7-07AC5BD26EA5}"/>
                </a:ext>
              </a:extLst>
            </p:cNvPr>
            <p:cNvSpPr txBox="1">
              <a:spLocks noChangeArrowheads="1"/>
            </p:cNvSpPr>
            <p:nvPr/>
          </p:nvSpPr>
          <p:spPr bwMode="auto">
            <a:xfrm>
              <a:off x="2509" y="1789"/>
              <a:ext cx="213" cy="29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Calibri" panose="020F0502020204030204"/>
                  <a:ea typeface="ＭＳ Ｐゴシック" charset="0"/>
                  <a:cs typeface="+mn-cs"/>
                </a:rPr>
                <a:t>=</a:t>
              </a:r>
            </a:p>
          </p:txBody>
        </p:sp>
        <p:sp>
          <p:nvSpPr>
            <p:cNvPr id="131" name="Text Box 23">
              <a:extLst>
                <a:ext uri="{FF2B5EF4-FFF2-40B4-BE49-F238E27FC236}">
                  <a16:creationId xmlns:a16="http://schemas.microsoft.com/office/drawing/2014/main" id="{108AD146-F5D0-F14B-AF3A-D8ADCB55A4C6}"/>
                </a:ext>
              </a:extLst>
            </p:cNvPr>
            <p:cNvSpPr txBox="1">
              <a:spLocks noChangeArrowheads="1"/>
            </p:cNvSpPr>
            <p:nvPr/>
          </p:nvSpPr>
          <p:spPr bwMode="auto">
            <a:xfrm>
              <a:off x="2715" y="1777"/>
              <a:ext cx="1028" cy="29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1" u="none" strike="noStrike" kern="1200" cap="none" spc="0" normalizeH="0" baseline="0" noProof="0">
                  <a:ln>
                    <a:noFill/>
                  </a:ln>
                  <a:solidFill>
                    <a:prstClr val="black"/>
                  </a:solidFill>
                  <a:effectLst/>
                  <a:uLnTx/>
                  <a:uFillTx/>
                  <a:latin typeface="Calibri" panose="020F0502020204030204"/>
                  <a:ea typeface="ＭＳ Ｐゴシック" charset="0"/>
                  <a:cs typeface="+mn-cs"/>
                </a:rPr>
                <a:t>8 microsecs</a:t>
              </a:r>
            </a:p>
          </p:txBody>
        </p:sp>
      </p:grpSp>
      <p:sp>
        <p:nvSpPr>
          <p:cNvPr id="20" name="Rectangle 3">
            <a:extLst>
              <a:ext uri="{FF2B5EF4-FFF2-40B4-BE49-F238E27FC236}">
                <a16:creationId xmlns:a16="http://schemas.microsoft.com/office/drawing/2014/main" id="{B3DFFB42-6FBF-BC4B-ABC2-8ADE611947F8}"/>
              </a:ext>
            </a:extLst>
          </p:cNvPr>
          <p:cNvSpPr txBox="1">
            <a:spLocks noChangeArrowheads="1"/>
          </p:cNvSpPr>
          <p:nvPr/>
        </p:nvSpPr>
        <p:spPr>
          <a:xfrm>
            <a:off x="829076" y="3163511"/>
            <a:ext cx="9723349" cy="1044522"/>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930275" marR="0" lvl="1" indent="-457200" algn="l" defTabSz="914400" rtl="0" eaLnBrk="1" fontAlgn="auto" latinLnBrk="0" hangingPunct="1">
              <a:lnSpc>
                <a:spcPct val="90000"/>
              </a:lnSpc>
              <a:spcBef>
                <a:spcPts val="1000"/>
              </a:spcBef>
              <a:spcAft>
                <a:spcPts val="0"/>
              </a:spcAft>
              <a:buClr>
                <a:srgbClr val="0000A3"/>
              </a:buClr>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t</a:t>
            </a:r>
            <a:r>
              <a:rPr kumimoji="0" lang="en-US" sz="2800" b="0" i="0" u="none" strike="noStrike" kern="1200" cap="none" spc="0" normalizeH="0" baseline="0" noProof="0" dirty="0" err="1">
                <a:ln>
                  <a:noFill/>
                </a:ln>
                <a:solidFill>
                  <a:prstClr val="black"/>
                </a:solidFill>
                <a:effectLst/>
                <a:uLnTx/>
                <a:uFillTx/>
                <a:latin typeface="Calibri" panose="020F0502020204030204"/>
                <a:ea typeface="+mn-ea"/>
                <a:cs typeface="+mn-cs"/>
              </a:rPr>
              <a:t>ime</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to transmit packet into channel:</a:t>
            </a:r>
          </a:p>
        </p:txBody>
      </p:sp>
      <p:sp>
        <p:nvSpPr>
          <p:cNvPr id="21" name="Slide Number Placeholder 2">
            <a:extLst>
              <a:ext uri="{FF2B5EF4-FFF2-40B4-BE49-F238E27FC236}">
                <a16:creationId xmlns:a16="http://schemas.microsoft.com/office/drawing/2014/main" id="{5A944CFA-EDBD-154A-A022-BFEE848C7BD3}"/>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58</a:t>
            </a:fld>
            <a:endParaRPr lang="en-US" dirty="0"/>
          </a:p>
        </p:txBody>
      </p:sp>
    </p:spTree>
    <p:extLst>
      <p:ext uri="{BB962C8B-B14F-4D97-AF65-F5344CB8AC3E}">
        <p14:creationId xmlns:p14="http://schemas.microsoft.com/office/powerpoint/2010/main" val="2595032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22"/>
                                        </p:tgtEl>
                                        <p:attrNameLst>
                                          <p:attrName>style.visibility</p:attrName>
                                        </p:attrNameLst>
                                      </p:cBhvr>
                                      <p:to>
                                        <p:strVal val="visible"/>
                                      </p:to>
                                    </p:set>
                                    <p:animEffect transition="in" filter="dissolve">
                                      <p:cBhvr>
                                        <p:cTn id="7" dur="500"/>
                                        <p:tgtEl>
                                          <p:spTgt spid="12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21">
                                            <p:txEl>
                                              <p:pRg st="0" end="0"/>
                                            </p:txEl>
                                          </p:spTgt>
                                        </p:tgtEl>
                                        <p:attrNameLst>
                                          <p:attrName>style.visibility</p:attrName>
                                        </p:attrNameLst>
                                      </p:cBhvr>
                                      <p:to>
                                        <p:strVal val="visible"/>
                                      </p:to>
                                    </p:set>
                                    <p:animEffect transition="in" filter="dissolve">
                                      <p:cBhvr>
                                        <p:cTn id="12" dur="500"/>
                                        <p:tgtEl>
                                          <p:spTgt spid="121">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25"/>
                                        </p:tgtEl>
                                        <p:attrNameLst>
                                          <p:attrName>style.visibility</p:attrName>
                                        </p:attrNameLst>
                                      </p:cBhvr>
                                      <p:to>
                                        <p:strVal val="visible"/>
                                      </p:to>
                                    </p:set>
                                    <p:animEffect transition="in" filter="dissolve">
                                      <p:cBhvr>
                                        <p:cTn id="17" dur="500"/>
                                        <p:tgtEl>
                                          <p:spTgt spid="125"/>
                                        </p:tgtEl>
                                      </p:cBhvr>
                                    </p:animEffect>
                                  </p:childTnLst>
                                </p:cTn>
                              </p:par>
                              <p:par>
                                <p:cTn id="18" presetID="9" presetClass="entr" presetSubtype="0" fill="hold" grpId="0" nodeType="withEffect">
                                  <p:stCondLst>
                                    <p:cond delay="0"/>
                                  </p:stCondLst>
                                  <p:childTnLst>
                                    <p:set>
                                      <p:cBhvr>
                                        <p:cTn id="19" dur="1" fill="hold">
                                          <p:stCondLst>
                                            <p:cond delay="0"/>
                                          </p:stCondLst>
                                        </p:cTn>
                                        <p:tgtEl>
                                          <p:spTgt spid="20">
                                            <p:txEl>
                                              <p:pRg st="0" end="0"/>
                                            </p:txEl>
                                          </p:spTgt>
                                        </p:tgtEl>
                                        <p:attrNameLst>
                                          <p:attrName>style.visibility</p:attrName>
                                        </p:attrNameLst>
                                      </p:cBhvr>
                                      <p:to>
                                        <p:strVal val="visible"/>
                                      </p:to>
                                    </p:set>
                                    <p:animEffect transition="in" filter="dissolve">
                                      <p:cBhvr>
                                        <p:cTn id="20" dur="500"/>
                                        <p:tgtEl>
                                          <p:spTgt spid="2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 grpId="0" build="p"/>
      <p:bldP spid="122" grpId="0"/>
      <p:bldP spid="20" grpId="0" build="p"/>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100625" cy="894622"/>
          </a:xfrm>
        </p:spPr>
        <p:txBody>
          <a:bodyPr>
            <a:normAutofit/>
          </a:bodyPr>
          <a:lstStyle/>
          <a:p>
            <a:r>
              <a:rPr lang="en-US" sz="4800" dirty="0"/>
              <a:t>rdt3.0: stop-and-wait operation</a:t>
            </a:r>
            <a:endParaRPr lang="en-US" sz="4400" dirty="0"/>
          </a:p>
        </p:txBody>
      </p:sp>
      <p:grpSp>
        <p:nvGrpSpPr>
          <p:cNvPr id="4" name="Group 3">
            <a:extLst>
              <a:ext uri="{FF2B5EF4-FFF2-40B4-BE49-F238E27FC236}">
                <a16:creationId xmlns:a16="http://schemas.microsoft.com/office/drawing/2014/main" id="{1E77F652-670F-A845-B285-3845722C99C1}"/>
              </a:ext>
            </a:extLst>
          </p:cNvPr>
          <p:cNvGrpSpPr/>
          <p:nvPr/>
        </p:nvGrpSpPr>
        <p:grpSpPr>
          <a:xfrm>
            <a:off x="3188111" y="1436688"/>
            <a:ext cx="8729662" cy="3249612"/>
            <a:chOff x="1660525" y="1638643"/>
            <a:chExt cx="8729662" cy="3249612"/>
          </a:xfrm>
        </p:grpSpPr>
        <p:sp>
          <p:nvSpPr>
            <p:cNvPr id="50" name="Line 3">
              <a:extLst>
                <a:ext uri="{FF2B5EF4-FFF2-40B4-BE49-F238E27FC236}">
                  <a16:creationId xmlns:a16="http://schemas.microsoft.com/office/drawing/2014/main" id="{65EF62F5-AF0F-154C-9C6E-93BB51897ED0}"/>
                </a:ext>
              </a:extLst>
            </p:cNvPr>
            <p:cNvSpPr>
              <a:spLocks noChangeShapeType="1"/>
            </p:cNvSpPr>
            <p:nvPr/>
          </p:nvSpPr>
          <p:spPr bwMode="auto">
            <a:xfrm>
              <a:off x="4984750" y="2194268"/>
              <a:ext cx="2227262" cy="92233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51" name="Text Box 4">
              <a:extLst>
                <a:ext uri="{FF2B5EF4-FFF2-40B4-BE49-F238E27FC236}">
                  <a16:creationId xmlns:a16="http://schemas.microsoft.com/office/drawing/2014/main" id="{9C568413-E7C8-034A-A01A-070E583EFD90}"/>
                </a:ext>
              </a:extLst>
            </p:cNvPr>
            <p:cNvSpPr txBox="1">
              <a:spLocks noChangeArrowheads="1"/>
            </p:cNvSpPr>
            <p:nvPr/>
          </p:nvSpPr>
          <p:spPr bwMode="auto">
            <a:xfrm>
              <a:off x="1660525" y="1989480"/>
              <a:ext cx="3232150" cy="3524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first packet bit transmitted, t = 0</a:t>
              </a:r>
            </a:p>
          </p:txBody>
        </p:sp>
        <p:sp>
          <p:nvSpPr>
            <p:cNvPr id="52" name="Line 5">
              <a:extLst>
                <a:ext uri="{FF2B5EF4-FFF2-40B4-BE49-F238E27FC236}">
                  <a16:creationId xmlns:a16="http://schemas.microsoft.com/office/drawing/2014/main" id="{1F5607F9-D0CE-8742-843E-05AFCDCA2F20}"/>
                </a:ext>
              </a:extLst>
            </p:cNvPr>
            <p:cNvSpPr>
              <a:spLocks noChangeShapeType="1"/>
            </p:cNvSpPr>
            <p:nvPr/>
          </p:nvSpPr>
          <p:spPr bwMode="auto">
            <a:xfrm>
              <a:off x="4973637" y="1975193"/>
              <a:ext cx="23813" cy="2913062"/>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53" name="Line 6">
              <a:extLst>
                <a:ext uri="{FF2B5EF4-FFF2-40B4-BE49-F238E27FC236}">
                  <a16:creationId xmlns:a16="http://schemas.microsoft.com/office/drawing/2014/main" id="{D5AC1D3D-9418-5F46-82ED-FBA189A71398}"/>
                </a:ext>
              </a:extLst>
            </p:cNvPr>
            <p:cNvSpPr>
              <a:spLocks noChangeShapeType="1"/>
            </p:cNvSpPr>
            <p:nvPr/>
          </p:nvSpPr>
          <p:spPr bwMode="auto">
            <a:xfrm>
              <a:off x="7200900" y="1987893"/>
              <a:ext cx="22225" cy="2890837"/>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54" name="Text Box 7">
              <a:extLst>
                <a:ext uri="{FF2B5EF4-FFF2-40B4-BE49-F238E27FC236}">
                  <a16:creationId xmlns:a16="http://schemas.microsoft.com/office/drawing/2014/main" id="{1AA39350-7ADC-E840-B7FD-CAF65C7EFE9B}"/>
                </a:ext>
              </a:extLst>
            </p:cNvPr>
            <p:cNvSpPr txBox="1">
              <a:spLocks noChangeArrowheads="1"/>
            </p:cNvSpPr>
            <p:nvPr/>
          </p:nvSpPr>
          <p:spPr bwMode="auto">
            <a:xfrm>
              <a:off x="4445000" y="1638643"/>
              <a:ext cx="885825" cy="3508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sender</a:t>
              </a:r>
              <a:endParaRPr kumimoji="0" lang="en-US" altLang="en-US" sz="16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55" name="Text Box 8">
              <a:extLst>
                <a:ext uri="{FF2B5EF4-FFF2-40B4-BE49-F238E27FC236}">
                  <a16:creationId xmlns:a16="http://schemas.microsoft.com/office/drawing/2014/main" id="{388F41A8-01FA-884F-8140-E9FD1F2C6849}"/>
                </a:ext>
              </a:extLst>
            </p:cNvPr>
            <p:cNvSpPr txBox="1">
              <a:spLocks noChangeArrowheads="1"/>
            </p:cNvSpPr>
            <p:nvPr/>
          </p:nvSpPr>
          <p:spPr bwMode="auto">
            <a:xfrm>
              <a:off x="6623050" y="1638643"/>
              <a:ext cx="946150" cy="3508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receiver</a:t>
              </a:r>
              <a:endParaRPr kumimoji="0" lang="en-US" altLang="en-US" sz="16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56" name="Line 9">
              <a:extLst>
                <a:ext uri="{FF2B5EF4-FFF2-40B4-BE49-F238E27FC236}">
                  <a16:creationId xmlns:a16="http://schemas.microsoft.com/office/drawing/2014/main" id="{4E1B3F21-B373-CA48-9AD5-5632396CBD83}"/>
                </a:ext>
              </a:extLst>
            </p:cNvPr>
            <p:cNvSpPr>
              <a:spLocks noChangeShapeType="1"/>
            </p:cNvSpPr>
            <p:nvPr/>
          </p:nvSpPr>
          <p:spPr bwMode="auto">
            <a:xfrm>
              <a:off x="4997450" y="2189505"/>
              <a:ext cx="2190750" cy="3175"/>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57" name="Line 10">
              <a:extLst>
                <a:ext uri="{FF2B5EF4-FFF2-40B4-BE49-F238E27FC236}">
                  <a16:creationId xmlns:a16="http://schemas.microsoft.com/office/drawing/2014/main" id="{89DD14FE-5B5B-3B43-8920-2EDFA30D8A61}"/>
                </a:ext>
              </a:extLst>
            </p:cNvPr>
            <p:cNvSpPr>
              <a:spLocks noChangeShapeType="1"/>
            </p:cNvSpPr>
            <p:nvPr/>
          </p:nvSpPr>
          <p:spPr bwMode="auto">
            <a:xfrm>
              <a:off x="5002212" y="4300880"/>
              <a:ext cx="2192338" cy="0"/>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58" name="Line 11">
              <a:extLst>
                <a:ext uri="{FF2B5EF4-FFF2-40B4-BE49-F238E27FC236}">
                  <a16:creationId xmlns:a16="http://schemas.microsoft.com/office/drawing/2014/main" id="{0833BE20-CC42-354E-8D97-D533E108B5A2}"/>
                </a:ext>
              </a:extLst>
            </p:cNvPr>
            <p:cNvSpPr>
              <a:spLocks noChangeShapeType="1"/>
            </p:cNvSpPr>
            <p:nvPr/>
          </p:nvSpPr>
          <p:spPr bwMode="auto">
            <a:xfrm flipV="1">
              <a:off x="5002212" y="3357905"/>
              <a:ext cx="2209800" cy="92233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59" name="Freeform 12">
              <a:extLst>
                <a:ext uri="{FF2B5EF4-FFF2-40B4-BE49-F238E27FC236}">
                  <a16:creationId xmlns:a16="http://schemas.microsoft.com/office/drawing/2014/main" id="{6DCE969D-C1B5-6B4F-8E82-11FE17209698}"/>
                </a:ext>
              </a:extLst>
            </p:cNvPr>
            <p:cNvSpPr>
              <a:spLocks/>
            </p:cNvSpPr>
            <p:nvPr/>
          </p:nvSpPr>
          <p:spPr bwMode="auto">
            <a:xfrm>
              <a:off x="4979987" y="2187918"/>
              <a:ext cx="2232025" cy="1155700"/>
            </a:xfrm>
            <a:custGeom>
              <a:avLst/>
              <a:gdLst>
                <a:gd name="T0" fmla="*/ 0 w 2902"/>
                <a:gd name="T1" fmla="*/ 0 h 1185"/>
                <a:gd name="T2" fmla="*/ 2147483647 w 2902"/>
                <a:gd name="T3" fmla="*/ 2147483647 h 1185"/>
                <a:gd name="T4" fmla="*/ 2147483647 w 2902"/>
                <a:gd name="T5" fmla="*/ 2147483647 h 1185"/>
                <a:gd name="T6" fmla="*/ 0 w 2902"/>
                <a:gd name="T7" fmla="*/ 2147483647 h 1185"/>
                <a:gd name="T8" fmla="*/ 0 w 2902"/>
                <a:gd name="T9" fmla="*/ 0 h 118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02" h="1185">
                  <a:moveTo>
                    <a:pt x="0" y="0"/>
                  </a:moveTo>
                  <a:lnTo>
                    <a:pt x="2895" y="937"/>
                  </a:lnTo>
                  <a:lnTo>
                    <a:pt x="2902" y="1185"/>
                  </a:lnTo>
                  <a:lnTo>
                    <a:pt x="0" y="247"/>
                  </a:lnTo>
                  <a:lnTo>
                    <a:pt x="0" y="0"/>
                  </a:lnTo>
                  <a:close/>
                </a:path>
              </a:pathLst>
            </a:custGeom>
            <a:solidFill>
              <a:srgbClr val="00CCFF"/>
            </a:solidFill>
            <a:ln w="9525">
              <a:solidFill>
                <a:srgbClr val="000000"/>
              </a:solidFill>
              <a:round/>
              <a:headEnd/>
              <a:tailEnd/>
            </a:ln>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60" name="Line 13">
              <a:extLst>
                <a:ext uri="{FF2B5EF4-FFF2-40B4-BE49-F238E27FC236}">
                  <a16:creationId xmlns:a16="http://schemas.microsoft.com/office/drawing/2014/main" id="{71ECF681-371C-214F-B431-3EBF5FCA54AB}"/>
                </a:ext>
              </a:extLst>
            </p:cNvPr>
            <p:cNvSpPr>
              <a:spLocks noChangeShapeType="1"/>
            </p:cNvSpPr>
            <p:nvPr/>
          </p:nvSpPr>
          <p:spPr bwMode="auto">
            <a:xfrm flipH="1">
              <a:off x="4835525" y="2187918"/>
              <a:ext cx="131762"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61" name="Line 14">
              <a:extLst>
                <a:ext uri="{FF2B5EF4-FFF2-40B4-BE49-F238E27FC236}">
                  <a16:creationId xmlns:a16="http://schemas.microsoft.com/office/drawing/2014/main" id="{D5FC9E24-2362-D949-AD1B-27FDE18130E6}"/>
                </a:ext>
              </a:extLst>
            </p:cNvPr>
            <p:cNvSpPr>
              <a:spLocks noChangeShapeType="1"/>
            </p:cNvSpPr>
            <p:nvPr/>
          </p:nvSpPr>
          <p:spPr bwMode="auto">
            <a:xfrm flipH="1">
              <a:off x="4835525" y="2429218"/>
              <a:ext cx="131762"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62" name="Line 15">
              <a:extLst>
                <a:ext uri="{FF2B5EF4-FFF2-40B4-BE49-F238E27FC236}">
                  <a16:creationId xmlns:a16="http://schemas.microsoft.com/office/drawing/2014/main" id="{8E885B36-6DC7-A647-8328-79BA2FEF9ABC}"/>
                </a:ext>
              </a:extLst>
            </p:cNvPr>
            <p:cNvSpPr>
              <a:spLocks noChangeShapeType="1"/>
            </p:cNvSpPr>
            <p:nvPr/>
          </p:nvSpPr>
          <p:spPr bwMode="auto">
            <a:xfrm flipH="1">
              <a:off x="4846637" y="4288180"/>
              <a:ext cx="13335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63" name="Text Box 16">
              <a:extLst>
                <a:ext uri="{FF2B5EF4-FFF2-40B4-BE49-F238E27FC236}">
                  <a16:creationId xmlns:a16="http://schemas.microsoft.com/office/drawing/2014/main" id="{C1807A2B-4600-F444-94CF-68DC8044B38C}"/>
                </a:ext>
              </a:extLst>
            </p:cNvPr>
            <p:cNvSpPr txBox="1">
              <a:spLocks noChangeArrowheads="1"/>
            </p:cNvSpPr>
            <p:nvPr/>
          </p:nvSpPr>
          <p:spPr bwMode="auto">
            <a:xfrm>
              <a:off x="4183062" y="3161055"/>
              <a:ext cx="8477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a:ln>
                    <a:noFill/>
                  </a:ln>
                  <a:solidFill>
                    <a:srgbClr val="CC0000"/>
                  </a:solidFill>
                  <a:effectLst/>
                  <a:uLnTx/>
                  <a:uFillTx/>
                  <a:latin typeface="Arial" panose="020B0604020202020204" pitchFamily="34" charset="0"/>
                  <a:ea typeface="ＭＳ Ｐゴシック" panose="020B0600070205080204" pitchFamily="34" charset="-128"/>
                  <a:cs typeface="+mn-cs"/>
                </a:rPr>
                <a:t>RTT</a:t>
              </a:r>
              <a:r>
                <a:rPr kumimoji="0" lang="en-US" altLang="en-US" sz="1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 </a:t>
              </a: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64" name="Line 17">
              <a:extLst>
                <a:ext uri="{FF2B5EF4-FFF2-40B4-BE49-F238E27FC236}">
                  <a16:creationId xmlns:a16="http://schemas.microsoft.com/office/drawing/2014/main" id="{4CA4ACE4-80D6-094A-B612-CEDFE371375D}"/>
                </a:ext>
              </a:extLst>
            </p:cNvPr>
            <p:cNvSpPr>
              <a:spLocks noChangeShapeType="1"/>
            </p:cNvSpPr>
            <p:nvPr/>
          </p:nvSpPr>
          <p:spPr bwMode="auto">
            <a:xfrm>
              <a:off x="4870450" y="3469030"/>
              <a:ext cx="11112" cy="811213"/>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65" name="Line 18">
              <a:extLst>
                <a:ext uri="{FF2B5EF4-FFF2-40B4-BE49-F238E27FC236}">
                  <a16:creationId xmlns:a16="http://schemas.microsoft.com/office/drawing/2014/main" id="{86419EA2-8CA9-1949-935B-FB9C7863AF80}"/>
                </a:ext>
              </a:extLst>
            </p:cNvPr>
            <p:cNvSpPr>
              <a:spLocks noChangeShapeType="1"/>
            </p:cNvSpPr>
            <p:nvPr/>
          </p:nvSpPr>
          <p:spPr bwMode="auto">
            <a:xfrm flipV="1">
              <a:off x="4875212" y="2451443"/>
              <a:ext cx="3175" cy="76835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66" name="Line 20">
              <a:extLst>
                <a:ext uri="{FF2B5EF4-FFF2-40B4-BE49-F238E27FC236}">
                  <a16:creationId xmlns:a16="http://schemas.microsoft.com/office/drawing/2014/main" id="{F450D6B2-ED0C-2A4C-8BFC-156E65F46CE8}"/>
                </a:ext>
              </a:extLst>
            </p:cNvPr>
            <p:cNvSpPr>
              <a:spLocks noChangeShapeType="1"/>
            </p:cNvSpPr>
            <p:nvPr/>
          </p:nvSpPr>
          <p:spPr bwMode="auto">
            <a:xfrm flipH="1">
              <a:off x="7188200" y="3102318"/>
              <a:ext cx="13335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67" name="Text Box 21">
              <a:extLst>
                <a:ext uri="{FF2B5EF4-FFF2-40B4-BE49-F238E27FC236}">
                  <a16:creationId xmlns:a16="http://schemas.microsoft.com/office/drawing/2014/main" id="{08BE5E72-86FD-8A42-9396-059DB3F761FB}"/>
                </a:ext>
              </a:extLst>
            </p:cNvPr>
            <p:cNvSpPr txBox="1">
              <a:spLocks noChangeArrowheads="1"/>
            </p:cNvSpPr>
            <p:nvPr/>
          </p:nvSpPr>
          <p:spPr bwMode="auto">
            <a:xfrm>
              <a:off x="7269162" y="2926105"/>
              <a:ext cx="24257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first packet bit arrives</a:t>
              </a:r>
              <a:endParaRPr kumimoji="0" lang="en-US" altLang="en-US" sz="16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68" name="Line 22">
              <a:extLst>
                <a:ext uri="{FF2B5EF4-FFF2-40B4-BE49-F238E27FC236}">
                  <a16:creationId xmlns:a16="http://schemas.microsoft.com/office/drawing/2014/main" id="{B416D5CF-1045-E44E-A7DD-0F2BA9A28495}"/>
                </a:ext>
              </a:extLst>
            </p:cNvPr>
            <p:cNvSpPr>
              <a:spLocks noChangeShapeType="1"/>
            </p:cNvSpPr>
            <p:nvPr/>
          </p:nvSpPr>
          <p:spPr bwMode="auto">
            <a:xfrm>
              <a:off x="7212012" y="3351555"/>
              <a:ext cx="12700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69" name="Text Box 23">
              <a:extLst>
                <a:ext uri="{FF2B5EF4-FFF2-40B4-BE49-F238E27FC236}">
                  <a16:creationId xmlns:a16="http://schemas.microsoft.com/office/drawing/2014/main" id="{EA1933E4-20F7-C442-A192-A24ACB88B227}"/>
                </a:ext>
              </a:extLst>
            </p:cNvPr>
            <p:cNvSpPr txBox="1">
              <a:spLocks noChangeArrowheads="1"/>
            </p:cNvSpPr>
            <p:nvPr/>
          </p:nvSpPr>
          <p:spPr bwMode="auto">
            <a:xfrm>
              <a:off x="7275512" y="3178518"/>
              <a:ext cx="3114675" cy="569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last packet bit arrives, send ACK</a:t>
              </a:r>
              <a:endParaRPr kumimoji="0" lang="en-US" altLang="en-US" sz="16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70" name="Text Box 24">
              <a:extLst>
                <a:ext uri="{FF2B5EF4-FFF2-40B4-BE49-F238E27FC236}">
                  <a16:creationId xmlns:a16="http://schemas.microsoft.com/office/drawing/2014/main" id="{E280E208-423C-5A4D-B4AD-4087BED29014}"/>
                </a:ext>
              </a:extLst>
            </p:cNvPr>
            <p:cNvSpPr txBox="1">
              <a:spLocks noChangeArrowheads="1"/>
            </p:cNvSpPr>
            <p:nvPr/>
          </p:nvSpPr>
          <p:spPr bwMode="auto">
            <a:xfrm>
              <a:off x="2252662" y="3961155"/>
              <a:ext cx="2686050"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ACK arrives, send next </a:t>
              </a: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packet, </a:t>
              </a:r>
              <a:r>
                <a:rPr kumimoji="0" lang="en-US" altLang="en-US" sz="1600" b="0" i="0" u="none" strike="noStrike" kern="1200" cap="none" spc="0" normalizeH="0" baseline="0" noProof="0">
                  <a:ln>
                    <a:noFill/>
                  </a:ln>
                  <a:solidFill>
                    <a:srgbClr val="CC0000"/>
                  </a:solidFill>
                  <a:effectLst/>
                  <a:uLnTx/>
                  <a:uFillTx/>
                  <a:latin typeface="Arial" panose="020B0604020202020204" pitchFamily="34" charset="0"/>
                  <a:ea typeface="ＭＳ Ｐゴシック" panose="020B0600070205080204" pitchFamily="34" charset="-128"/>
                  <a:cs typeface="+mn-cs"/>
                </a:rPr>
                <a:t>t = RTT + L / R</a:t>
              </a:r>
              <a:endParaRPr kumimoji="0" lang="en-US" altLang="en-US" sz="1600" b="0" i="0" u="none" strike="noStrike" kern="1200" cap="none" spc="0" normalizeH="0" baseline="0" noProof="0">
                <a:ln>
                  <a:noFill/>
                </a:ln>
                <a:solidFill>
                  <a:srgbClr val="CC0000"/>
                </a:solidFill>
                <a:effectLst/>
                <a:uLnTx/>
                <a:uFillTx/>
                <a:latin typeface="Times New Roman" panose="02020603050405020304" pitchFamily="18" charset="0"/>
                <a:ea typeface="ＭＳ Ｐゴシック" panose="020B0600070205080204" pitchFamily="34" charset="-128"/>
                <a:cs typeface="+mn-cs"/>
              </a:endParaRPr>
            </a:p>
          </p:txBody>
        </p:sp>
        <p:sp>
          <p:nvSpPr>
            <p:cNvPr id="71" name="Freeform 25">
              <a:extLst>
                <a:ext uri="{FF2B5EF4-FFF2-40B4-BE49-F238E27FC236}">
                  <a16:creationId xmlns:a16="http://schemas.microsoft.com/office/drawing/2014/main" id="{A4A7A1DD-E270-2148-B390-9D3198E6E533}"/>
                </a:ext>
              </a:extLst>
            </p:cNvPr>
            <p:cNvSpPr>
              <a:spLocks/>
            </p:cNvSpPr>
            <p:nvPr/>
          </p:nvSpPr>
          <p:spPr bwMode="auto">
            <a:xfrm>
              <a:off x="4997450" y="4296118"/>
              <a:ext cx="1419225" cy="577850"/>
            </a:xfrm>
            <a:custGeom>
              <a:avLst/>
              <a:gdLst>
                <a:gd name="T0" fmla="*/ 0 w 1845"/>
                <a:gd name="T1" fmla="*/ 0 h 592"/>
                <a:gd name="T2" fmla="*/ 2147483647 w 1845"/>
                <a:gd name="T3" fmla="*/ 2147483647 h 592"/>
                <a:gd name="T4" fmla="*/ 2147483647 w 1845"/>
                <a:gd name="T5" fmla="*/ 2147483647 h 592"/>
                <a:gd name="T6" fmla="*/ 0 w 1845"/>
                <a:gd name="T7" fmla="*/ 2147483647 h 592"/>
                <a:gd name="T8" fmla="*/ 0 w 1845"/>
                <a:gd name="T9" fmla="*/ 0 h 59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45" h="592">
                  <a:moveTo>
                    <a:pt x="0" y="0"/>
                  </a:moveTo>
                  <a:lnTo>
                    <a:pt x="1845" y="592"/>
                  </a:lnTo>
                  <a:lnTo>
                    <a:pt x="1095" y="592"/>
                  </a:lnTo>
                  <a:lnTo>
                    <a:pt x="0" y="247"/>
                  </a:lnTo>
                  <a:lnTo>
                    <a:pt x="0" y="0"/>
                  </a:lnTo>
                  <a:close/>
                </a:path>
              </a:pathLst>
            </a:custGeom>
            <a:gradFill rotWithShape="1">
              <a:gsLst>
                <a:gs pos="0">
                  <a:srgbClr val="00CCFF"/>
                </a:gs>
                <a:gs pos="100000">
                  <a:srgbClr val="FFFF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72" name="Group 26">
              <a:extLst>
                <a:ext uri="{FF2B5EF4-FFF2-40B4-BE49-F238E27FC236}">
                  <a16:creationId xmlns:a16="http://schemas.microsoft.com/office/drawing/2014/main" id="{9CA64688-75A8-D347-9FA8-19BC93D4C937}"/>
                </a:ext>
              </a:extLst>
            </p:cNvPr>
            <p:cNvGrpSpPr>
              <a:grpSpLocks/>
            </p:cNvGrpSpPr>
            <p:nvPr/>
          </p:nvGrpSpPr>
          <p:grpSpPr bwMode="auto">
            <a:xfrm>
              <a:off x="4991100" y="4288180"/>
              <a:ext cx="1281112" cy="534988"/>
              <a:chOff x="12315" y="13225"/>
              <a:chExt cx="2775" cy="913"/>
            </a:xfrm>
          </p:grpSpPr>
          <p:sp>
            <p:nvSpPr>
              <p:cNvPr id="73" name="Line 27">
                <a:extLst>
                  <a:ext uri="{FF2B5EF4-FFF2-40B4-BE49-F238E27FC236}">
                    <a16:creationId xmlns:a16="http://schemas.microsoft.com/office/drawing/2014/main" id="{3615449C-C628-4A4E-8FD9-6CEA1CB5AF49}"/>
                  </a:ext>
                </a:extLst>
              </p:cNvPr>
              <p:cNvSpPr>
                <a:spLocks noChangeShapeType="1"/>
              </p:cNvSpPr>
              <p:nvPr/>
            </p:nvSpPr>
            <p:spPr bwMode="auto">
              <a:xfrm>
                <a:off x="12315" y="13225"/>
                <a:ext cx="1587" cy="51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74" name="Line 28">
                <a:extLst>
                  <a:ext uri="{FF2B5EF4-FFF2-40B4-BE49-F238E27FC236}">
                    <a16:creationId xmlns:a16="http://schemas.microsoft.com/office/drawing/2014/main" id="{BC197F6C-E6E2-CC4F-B4CD-24052A68CF6F}"/>
                  </a:ext>
                </a:extLst>
              </p:cNvPr>
              <p:cNvSpPr>
                <a:spLocks noChangeShapeType="1"/>
              </p:cNvSpPr>
              <p:nvPr/>
            </p:nvSpPr>
            <p:spPr bwMode="auto">
              <a:xfrm>
                <a:off x="13915" y="13737"/>
                <a:ext cx="1175" cy="401"/>
              </a:xfrm>
              <a:prstGeom prst="line">
                <a:avLst/>
              </a:prstGeom>
              <a:noFill/>
              <a:ln w="9525">
                <a:solidFill>
                  <a:srgbClr val="000000"/>
                </a:solidFill>
                <a:prstDash val="sysDot"/>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sp>
          <p:nvSpPr>
            <p:cNvPr id="75" name="Line 29">
              <a:extLst>
                <a:ext uri="{FF2B5EF4-FFF2-40B4-BE49-F238E27FC236}">
                  <a16:creationId xmlns:a16="http://schemas.microsoft.com/office/drawing/2014/main" id="{C09632D7-180D-4B4F-9D42-55DC28E6A66C}"/>
                </a:ext>
              </a:extLst>
            </p:cNvPr>
            <p:cNvSpPr>
              <a:spLocks noChangeShapeType="1"/>
            </p:cNvSpPr>
            <p:nvPr/>
          </p:nvSpPr>
          <p:spPr bwMode="auto">
            <a:xfrm>
              <a:off x="4991100" y="4529480"/>
              <a:ext cx="317500" cy="12382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76" name="Line 30">
              <a:extLst>
                <a:ext uri="{FF2B5EF4-FFF2-40B4-BE49-F238E27FC236}">
                  <a16:creationId xmlns:a16="http://schemas.microsoft.com/office/drawing/2014/main" id="{0C325B2C-A250-0F40-9312-8A7316454882}"/>
                </a:ext>
              </a:extLst>
            </p:cNvPr>
            <p:cNvSpPr>
              <a:spLocks noChangeShapeType="1"/>
            </p:cNvSpPr>
            <p:nvPr/>
          </p:nvSpPr>
          <p:spPr bwMode="auto">
            <a:xfrm>
              <a:off x="5314950" y="4653305"/>
              <a:ext cx="541337" cy="234950"/>
            </a:xfrm>
            <a:prstGeom prst="line">
              <a:avLst/>
            </a:prstGeom>
            <a:noFill/>
            <a:ln w="9525">
              <a:solidFill>
                <a:srgbClr val="000000"/>
              </a:solidFill>
              <a:prstDash val="sysDot"/>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sp>
        <p:nvSpPr>
          <p:cNvPr id="31" name="Slide Number Placeholder 2">
            <a:extLst>
              <a:ext uri="{FF2B5EF4-FFF2-40B4-BE49-F238E27FC236}">
                <a16:creationId xmlns:a16="http://schemas.microsoft.com/office/drawing/2014/main" id="{144B575B-9218-5E41-8DF6-C242B94C8BED}"/>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59</a:t>
            </a:fld>
            <a:endParaRPr lang="en-US" dirty="0"/>
          </a:p>
        </p:txBody>
      </p:sp>
    </p:spTree>
    <p:extLst>
      <p:ext uri="{BB962C8B-B14F-4D97-AF65-F5344CB8AC3E}">
        <p14:creationId xmlns:p14="http://schemas.microsoft.com/office/powerpoint/2010/main" val="294215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100625" cy="894622"/>
          </a:xfrm>
        </p:spPr>
        <p:txBody>
          <a:bodyPr>
            <a:normAutofit fontScale="90000"/>
          </a:bodyPr>
          <a:lstStyle/>
          <a:p>
            <a:r>
              <a:rPr lang="en-US" altLang="en-US" dirty="0">
                <a:cs typeface="Calibri" panose="020F0502020204030204" pitchFamily="34" charset="0"/>
              </a:rPr>
              <a:t>Transport vs. network layer services and protocols</a:t>
            </a:r>
            <a:endParaRPr lang="en-US" dirty="0"/>
          </a:p>
        </p:txBody>
      </p:sp>
      <p:sp>
        <p:nvSpPr>
          <p:cNvPr id="517" name="Rectangle 3">
            <a:extLst>
              <a:ext uri="{FF2B5EF4-FFF2-40B4-BE49-F238E27FC236}">
                <a16:creationId xmlns:a16="http://schemas.microsoft.com/office/drawing/2014/main" id="{5055A8EA-25BB-5D41-BECF-4117E4AC2670}"/>
              </a:ext>
            </a:extLst>
          </p:cNvPr>
          <p:cNvSpPr txBox="1">
            <a:spLocks noChangeArrowheads="1"/>
          </p:cNvSpPr>
          <p:nvPr/>
        </p:nvSpPr>
        <p:spPr>
          <a:xfrm>
            <a:off x="702363" y="1523857"/>
            <a:ext cx="5230917" cy="4648200"/>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charset="2"/>
              <a:buChar char="§"/>
              <a:tabLst/>
              <a:defRPr/>
            </a:pPr>
            <a:r>
              <a:rPr kumimoji="0" lang="en-US" sz="3200" b="0" i="0" u="none" strike="noStrike" kern="1200" cap="none" spc="0" normalizeH="0" baseline="0" noProof="0" dirty="0">
                <a:ln>
                  <a:noFill/>
                </a:ln>
                <a:solidFill>
                  <a:srgbClr val="000099"/>
                </a:solidFill>
                <a:effectLst/>
                <a:uLnTx/>
                <a:uFillTx/>
                <a:latin typeface="Calibri" panose="020F0502020204030204"/>
                <a:ea typeface="+mn-ea"/>
                <a:cs typeface="+mn-cs"/>
              </a:rPr>
              <a:t>network layer:</a:t>
            </a: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 logical communication between </a:t>
            </a:r>
            <a:r>
              <a:rPr kumimoji="0" lang="en-US" sz="3200" b="0" i="1" u="none" strike="noStrike" kern="1200" cap="none" spc="0" normalizeH="0" baseline="0" noProof="0" dirty="0">
                <a:ln>
                  <a:noFill/>
                </a:ln>
                <a:solidFill>
                  <a:srgbClr val="C00000"/>
                </a:solidFill>
                <a:effectLst/>
                <a:uLnTx/>
                <a:uFillTx/>
                <a:latin typeface="Calibri" panose="020F0502020204030204"/>
                <a:ea typeface="+mn-ea"/>
                <a:cs typeface="+mn-cs"/>
              </a:rPr>
              <a:t>hosts</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charset="2"/>
              <a:buChar char="§"/>
              <a:tabLst/>
              <a:defRPr/>
            </a:pPr>
            <a:r>
              <a:rPr kumimoji="0" lang="en-US" sz="3200" b="0" i="0" u="none" strike="noStrike" kern="1200" cap="none" spc="0" normalizeH="0" baseline="0" noProof="0" dirty="0">
                <a:ln>
                  <a:noFill/>
                </a:ln>
                <a:solidFill>
                  <a:srgbClr val="000099"/>
                </a:solidFill>
                <a:effectLst/>
                <a:uLnTx/>
                <a:uFillTx/>
                <a:latin typeface="Calibri" panose="020F0502020204030204"/>
                <a:ea typeface="+mn-ea"/>
                <a:cs typeface="+mn-cs"/>
              </a:rPr>
              <a:t>transport layer</a:t>
            </a:r>
            <a:r>
              <a:rPr kumimoji="0" lang="en-US" sz="3200" b="0" i="1" u="none" strike="noStrike" kern="1200" cap="none" spc="0" normalizeH="0" baseline="0" noProof="0" dirty="0">
                <a:ln>
                  <a:noFill/>
                </a:ln>
                <a:solidFill>
                  <a:srgbClr val="000099"/>
                </a:solidFill>
                <a:effectLst/>
                <a:uLnTx/>
                <a:uFillTx/>
                <a:latin typeface="Calibri" panose="020F0502020204030204"/>
                <a:ea typeface="+mn-ea"/>
                <a:cs typeface="+mn-cs"/>
              </a:rPr>
              <a:t>:</a:t>
            </a: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 logical communication between </a:t>
            </a:r>
            <a:r>
              <a:rPr kumimoji="0" lang="en-US" sz="3200" b="0" i="1" u="none" strike="noStrike" kern="1200" cap="none" spc="0" normalizeH="0" baseline="0" noProof="0" dirty="0">
                <a:ln>
                  <a:noFill/>
                </a:ln>
                <a:solidFill>
                  <a:srgbClr val="C00000"/>
                </a:solidFill>
                <a:effectLst/>
                <a:uLnTx/>
                <a:uFillTx/>
                <a:latin typeface="Calibri" panose="020F0502020204030204"/>
                <a:ea typeface="+mn-ea"/>
                <a:cs typeface="+mn-cs"/>
              </a:rPr>
              <a:t>processes</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relies on, enhances, network layer services</a:t>
            </a:r>
          </a:p>
        </p:txBody>
      </p:sp>
      <p:grpSp>
        <p:nvGrpSpPr>
          <p:cNvPr id="9" name="Group 8">
            <a:extLst>
              <a:ext uri="{FF2B5EF4-FFF2-40B4-BE49-F238E27FC236}">
                <a16:creationId xmlns:a16="http://schemas.microsoft.com/office/drawing/2014/main" id="{D2B3154C-E2F2-B640-9101-FD641275409F}"/>
              </a:ext>
            </a:extLst>
          </p:cNvPr>
          <p:cNvGrpSpPr/>
          <p:nvPr/>
        </p:nvGrpSpPr>
        <p:grpSpPr>
          <a:xfrm>
            <a:off x="6278709" y="1094882"/>
            <a:ext cx="5468536" cy="5077175"/>
            <a:chOff x="6430780" y="1365914"/>
            <a:chExt cx="5468536" cy="5077175"/>
          </a:xfrm>
        </p:grpSpPr>
        <p:sp>
          <p:nvSpPr>
            <p:cNvPr id="10" name="Rectangle 9">
              <a:extLst>
                <a:ext uri="{FF2B5EF4-FFF2-40B4-BE49-F238E27FC236}">
                  <a16:creationId xmlns:a16="http://schemas.microsoft.com/office/drawing/2014/main" id="{1E4A5E17-837C-DE48-93F3-00B93CF1AE37}"/>
                </a:ext>
              </a:extLst>
            </p:cNvPr>
            <p:cNvSpPr/>
            <p:nvPr/>
          </p:nvSpPr>
          <p:spPr>
            <a:xfrm>
              <a:off x="6539916" y="1365914"/>
              <a:ext cx="5359400" cy="4954628"/>
            </a:xfrm>
            <a:prstGeom prst="rect">
              <a:avLst/>
            </a:prstGeom>
            <a:solidFill>
              <a:schemeClr val="bg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7">
              <a:extLst>
                <a:ext uri="{FF2B5EF4-FFF2-40B4-BE49-F238E27FC236}">
                  <a16:creationId xmlns:a16="http://schemas.microsoft.com/office/drawing/2014/main" id="{C856713D-7747-664B-A733-CBE345A08191}"/>
                </a:ext>
              </a:extLst>
            </p:cNvPr>
            <p:cNvSpPr>
              <a:spLocks noChangeArrowheads="1"/>
            </p:cNvSpPr>
            <p:nvPr/>
          </p:nvSpPr>
          <p:spPr bwMode="auto">
            <a:xfrm>
              <a:off x="6430780" y="1910777"/>
              <a:ext cx="5230917" cy="4409765"/>
            </a:xfrm>
            <a:prstGeom prst="rect">
              <a:avLst/>
            </a:prstGeom>
            <a:noFill/>
            <a:ln w="19050">
              <a:solidFill>
                <a:srgbClr val="CC0000"/>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ＭＳ Ｐゴシック" charset="0"/>
                <a:cs typeface="+mn-cs"/>
              </a:endParaRPr>
            </a:p>
          </p:txBody>
        </p:sp>
        <p:sp>
          <p:nvSpPr>
            <p:cNvPr id="12" name="Text Box 11">
              <a:extLst>
                <a:ext uri="{FF2B5EF4-FFF2-40B4-BE49-F238E27FC236}">
                  <a16:creationId xmlns:a16="http://schemas.microsoft.com/office/drawing/2014/main" id="{83681804-D37D-9E4B-A91F-556F18A79F50}"/>
                </a:ext>
              </a:extLst>
            </p:cNvPr>
            <p:cNvSpPr txBox="1">
              <a:spLocks noChangeArrowheads="1"/>
            </p:cNvSpPr>
            <p:nvPr/>
          </p:nvSpPr>
          <p:spPr bwMode="auto">
            <a:xfrm>
              <a:off x="7104167" y="1686939"/>
              <a:ext cx="3025187" cy="445635"/>
            </a:xfrm>
            <a:prstGeom prst="rect">
              <a:avLst/>
            </a:prstGeom>
            <a:solidFill>
              <a:schemeClr val="bg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80000"/>
                </a:lnSpc>
                <a:spcBef>
                  <a:spcPct val="45000"/>
                </a:spcBef>
                <a:spcAft>
                  <a:spcPts val="0"/>
                </a:spcAft>
                <a:buClr>
                  <a:srgbClr val="000099"/>
                </a:buClr>
                <a:buSzPct val="65000"/>
                <a:buFont typeface="Wingdings" charset="0"/>
                <a:buNone/>
                <a:tabLst/>
                <a:defRPr/>
              </a:pPr>
              <a:r>
                <a:rPr kumimoji="0" lang="en-US" sz="2800" b="0" i="1" u="none" strike="noStrike" kern="1200" cap="none" spc="0" normalizeH="0" baseline="0" noProof="0" dirty="0">
                  <a:ln>
                    <a:noFill/>
                  </a:ln>
                  <a:solidFill>
                    <a:srgbClr val="000099"/>
                  </a:solidFill>
                  <a:effectLst/>
                  <a:uLnTx/>
                  <a:uFillTx/>
                  <a:latin typeface="Calibri" panose="020F0502020204030204"/>
                  <a:ea typeface="ＭＳ Ｐゴシック" charset="0"/>
                  <a:cs typeface="+mn-cs"/>
                </a:rPr>
                <a:t>household analogy:</a:t>
              </a:r>
              <a:endParaRPr kumimoji="0" lang="en-US" sz="2800" b="0" i="1" u="none" strike="noStrike" kern="1200" cap="none" spc="0" normalizeH="0" baseline="0" noProof="0" dirty="0">
                <a:ln>
                  <a:noFill/>
                </a:ln>
                <a:solidFill>
                  <a:prstClr val="black"/>
                </a:solidFill>
                <a:effectLst/>
                <a:uLnTx/>
                <a:uFillTx/>
                <a:latin typeface="Calibri" panose="020F0502020204030204"/>
                <a:ea typeface="ＭＳ Ｐゴシック" charset="0"/>
                <a:cs typeface="+mn-cs"/>
              </a:endParaRPr>
            </a:p>
          </p:txBody>
        </p:sp>
        <p:sp>
          <p:nvSpPr>
            <p:cNvPr id="13" name="Rectangle 4">
              <a:extLst>
                <a:ext uri="{FF2B5EF4-FFF2-40B4-BE49-F238E27FC236}">
                  <a16:creationId xmlns:a16="http://schemas.microsoft.com/office/drawing/2014/main" id="{2B981950-019B-6940-9B4D-39B4F993673F}"/>
                </a:ext>
              </a:extLst>
            </p:cNvPr>
            <p:cNvSpPr txBox="1">
              <a:spLocks noChangeArrowheads="1"/>
            </p:cNvSpPr>
            <p:nvPr/>
          </p:nvSpPr>
          <p:spPr>
            <a:xfrm>
              <a:off x="6539915" y="2193352"/>
              <a:ext cx="4916773" cy="4249737"/>
            </a:xfrm>
            <a:prstGeom prst="rect">
              <a:avLst/>
            </a:prstGeom>
            <a:extLst>
              <a:ext uri="{91240B29-F687-4f45-9708-019B960494DF}">
                <a14:hiddenLine xmlns:a14="http://schemas.microsoft.com/office/drawing/2010/main" xmlns="" w="19050" cmpd="sng">
                  <a:solidFill>
                    <a:srgbClr val="FF0000"/>
                  </a:solidFill>
                  <a:miter lim="800000"/>
                  <a:headEnd/>
                  <a:tailEnd/>
                </a14:hiddenLine>
              </a:ext>
            </a:extLst>
          </p:spPr>
          <p:txBody>
            <a:bodyPr vert="horz" lIns="91440" tIns="45720" rIns="91440" bIns="45720" rtlCol="0">
              <a:normAutofit fontScale="92500" lnSpcReduction="20000"/>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100000"/>
                </a:lnSpc>
                <a:spcBef>
                  <a:spcPts val="1000"/>
                </a:spcBef>
                <a:spcAft>
                  <a:spcPts val="0"/>
                </a:spcAft>
                <a:buClr>
                  <a:srgbClr val="0000A3"/>
                </a:buClr>
                <a:buSzTx/>
                <a:buFont typeface="Wingdings" pitchFamily="2" charset="2"/>
                <a:buNone/>
                <a:tabLst/>
                <a:defRPr/>
              </a:pPr>
              <a:r>
                <a:rPr kumimoji="0" lang="en-US" altLang="en-US" sz="3000" b="0" i="1"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12 kids in Ann’</a:t>
              </a:r>
              <a:r>
                <a:rPr kumimoji="0" lang="en-US" altLang="ja-JP" sz="3000" b="0" i="1"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s house sending letters to 12 kids in Bill’s house:</a:t>
              </a:r>
              <a:endParaRPr kumimoji="0" lang="en-US" altLang="ja-JP" sz="30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a:p>
              <a:pPr marL="352425" marR="0" lvl="0" indent="-222250" algn="l" defTabSz="914400" rtl="0" eaLnBrk="1" fontAlgn="auto" latinLnBrk="0" hangingPunct="1">
                <a:lnSpc>
                  <a:spcPct val="100000"/>
                </a:lnSpc>
                <a:spcBef>
                  <a:spcPts val="4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hosts = houses</a:t>
              </a:r>
            </a:p>
            <a:p>
              <a:pPr marL="352425" marR="0" lvl="0" indent="-222250" algn="l" defTabSz="914400" rtl="0" eaLnBrk="1" fontAlgn="auto" latinLnBrk="0" hangingPunct="1">
                <a:lnSpc>
                  <a:spcPct val="100000"/>
                </a:lnSpc>
                <a:spcBef>
                  <a:spcPts val="4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processes = kids</a:t>
              </a:r>
            </a:p>
            <a:p>
              <a:pPr marL="352425" marR="0" lvl="0" indent="-222250" algn="l" defTabSz="914400" rtl="0" eaLnBrk="1" fontAlgn="auto" latinLnBrk="0" hangingPunct="1">
                <a:lnSpc>
                  <a:spcPct val="100000"/>
                </a:lnSpc>
                <a:spcBef>
                  <a:spcPts val="4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app messages = letters in envelopes</a:t>
              </a:r>
            </a:p>
            <a:p>
              <a:pPr marL="352425" marR="0" lvl="0" indent="-222250" algn="l" defTabSz="914400" rtl="0" eaLnBrk="1" fontAlgn="auto" latinLnBrk="0" hangingPunct="1">
                <a:lnSpc>
                  <a:spcPct val="100000"/>
                </a:lnSpc>
                <a:spcBef>
                  <a:spcPts val="4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transport protocol = Ann and Bill who </a:t>
              </a:r>
              <a:r>
                <a:rPr kumimoji="0" lang="en-US" altLang="en-US" sz="2800" b="0" i="0" u="none" strike="noStrike" kern="1200" cap="none" spc="0" normalizeH="0" baseline="0" noProof="0" dirty="0" err="1">
                  <a:ln>
                    <a:noFill/>
                  </a:ln>
                  <a:solidFill>
                    <a:prstClr val="black"/>
                  </a:solidFill>
                  <a:effectLst/>
                  <a:uLnTx/>
                  <a:uFillTx/>
                  <a:latin typeface="Calibri" panose="020F0502020204030204"/>
                  <a:ea typeface="ＭＳ Ｐゴシック" panose="020B0600070205080204" pitchFamily="34" charset="-128"/>
                  <a:cs typeface="+mn-cs"/>
                </a:rPr>
                <a:t>demux</a:t>
              </a: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to in-house siblings</a:t>
              </a:r>
            </a:p>
            <a:p>
              <a:pPr marL="352425" marR="0" lvl="0" indent="-222250" algn="l" defTabSz="914400" rtl="0" eaLnBrk="1" fontAlgn="auto" latinLnBrk="0" hangingPunct="1">
                <a:lnSpc>
                  <a:spcPct val="100000"/>
                </a:lnSpc>
                <a:spcBef>
                  <a:spcPts val="4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network-layer protocol = postal service</a:t>
              </a:r>
            </a:p>
            <a:p>
              <a:pPr marL="352425" marR="0" lvl="0" indent="-222250" algn="l" defTabSz="914400" rtl="0" eaLnBrk="1" fontAlgn="auto" latinLnBrk="0" hangingPunct="1">
                <a:lnSpc>
                  <a:spcPct val="70000"/>
                </a:lnSpc>
                <a:spcBef>
                  <a:spcPts val="1000"/>
                </a:spcBef>
                <a:spcAft>
                  <a:spcPts val="0"/>
                </a:spcAft>
                <a:buClr>
                  <a:srgbClr val="0000A3"/>
                </a:buClr>
                <a:buSzTx/>
                <a:buFont typeface="Wingdings" pitchFamily="2" charset="2"/>
                <a:buNone/>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p:txBody>
        </p:sp>
      </p:grpSp>
      <p:sp>
        <p:nvSpPr>
          <p:cNvPr id="14" name="Rectangle 13">
            <a:extLst>
              <a:ext uri="{FF2B5EF4-FFF2-40B4-BE49-F238E27FC236}">
                <a16:creationId xmlns:a16="http://schemas.microsoft.com/office/drawing/2014/main" id="{DA8E19E6-C8F3-AD4D-8133-B75677CF81D5}"/>
              </a:ext>
            </a:extLst>
          </p:cNvPr>
          <p:cNvSpPr/>
          <p:nvPr/>
        </p:nvSpPr>
        <p:spPr>
          <a:xfrm>
            <a:off x="6387844" y="4463368"/>
            <a:ext cx="5059089" cy="13641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5" name="Slide Number Placeholder 2">
            <a:extLst>
              <a:ext uri="{FF2B5EF4-FFF2-40B4-BE49-F238E27FC236}">
                <a16:creationId xmlns:a16="http://schemas.microsoft.com/office/drawing/2014/main" id="{F55E6C29-4D3E-9C46-8DC6-206D0A0BA71B}"/>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6</a:t>
            </a:fld>
            <a:endParaRPr lang="en-US" dirty="0"/>
          </a:p>
        </p:txBody>
      </p:sp>
    </p:spTree>
    <p:extLst>
      <p:ext uri="{BB962C8B-B14F-4D97-AF65-F5344CB8AC3E}">
        <p14:creationId xmlns:p14="http://schemas.microsoft.com/office/powerpoint/2010/main" val="2666551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xit" presetSubtype="0" fill="hold" grpId="0" nodeType="withEffect">
                                  <p:stCondLst>
                                    <p:cond delay="0"/>
                                  </p:stCondLst>
                                  <p:childTnLst>
                                    <p:animEffect transition="out" filter="dissolve">
                                      <p:cBhvr>
                                        <p:cTn id="6" dur="500"/>
                                        <p:tgtEl>
                                          <p:spTgt spid="14"/>
                                        </p:tgtEl>
                                      </p:cBhvr>
                                    </p:animEffect>
                                    <p:set>
                                      <p:cBhvr>
                                        <p:cTn id="7" dur="1" fill="hold">
                                          <p:stCondLst>
                                            <p:cond delay="499"/>
                                          </p:stCondLst>
                                        </p:cTn>
                                        <p:tgtEl>
                                          <p:spTgt spid="14"/>
                                        </p:tgtEl>
                                        <p:attrNameLst>
                                          <p:attrName>style.visibility</p:attrName>
                                        </p:attrNameLst>
                                      </p:cBhvr>
                                      <p:to>
                                        <p:strVal val="hidden"/>
                                      </p:to>
                                    </p:se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517"/>
                                        </p:tgtEl>
                                        <p:attrNameLst>
                                          <p:attrName>style.visibility</p:attrName>
                                        </p:attrNameLst>
                                      </p:cBhvr>
                                      <p:to>
                                        <p:strVal val="visible"/>
                                      </p:to>
                                    </p:set>
                                    <p:animEffect transition="in" filter="dissolve">
                                      <p:cBhvr>
                                        <p:cTn id="11" dur="500"/>
                                        <p:tgtEl>
                                          <p:spTgt spid="5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7" grpId="0"/>
      <p:bldP spid="14"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100625" cy="894622"/>
          </a:xfrm>
        </p:spPr>
        <p:txBody>
          <a:bodyPr>
            <a:normAutofit/>
          </a:bodyPr>
          <a:lstStyle/>
          <a:p>
            <a:r>
              <a:rPr lang="en-US" sz="4800" dirty="0"/>
              <a:t>rdt3.0: stop-and-wait operation</a:t>
            </a:r>
            <a:endParaRPr lang="en-US" sz="4400" dirty="0"/>
          </a:p>
        </p:txBody>
      </p:sp>
      <p:sp>
        <p:nvSpPr>
          <p:cNvPr id="50" name="Line 3">
            <a:extLst>
              <a:ext uri="{FF2B5EF4-FFF2-40B4-BE49-F238E27FC236}">
                <a16:creationId xmlns:a16="http://schemas.microsoft.com/office/drawing/2014/main" id="{65EF62F5-AF0F-154C-9C6E-93BB51897ED0}"/>
              </a:ext>
            </a:extLst>
          </p:cNvPr>
          <p:cNvSpPr>
            <a:spLocks noChangeShapeType="1"/>
          </p:cNvSpPr>
          <p:nvPr/>
        </p:nvSpPr>
        <p:spPr bwMode="auto">
          <a:xfrm>
            <a:off x="6523093" y="1992313"/>
            <a:ext cx="2227262" cy="92233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52" name="Line 5">
            <a:extLst>
              <a:ext uri="{FF2B5EF4-FFF2-40B4-BE49-F238E27FC236}">
                <a16:creationId xmlns:a16="http://schemas.microsoft.com/office/drawing/2014/main" id="{1F5607F9-D0CE-8742-843E-05AFCDCA2F20}"/>
              </a:ext>
            </a:extLst>
          </p:cNvPr>
          <p:cNvSpPr>
            <a:spLocks noChangeShapeType="1"/>
          </p:cNvSpPr>
          <p:nvPr/>
        </p:nvSpPr>
        <p:spPr bwMode="auto">
          <a:xfrm>
            <a:off x="6511980" y="1773238"/>
            <a:ext cx="23813" cy="2913062"/>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53" name="Line 6">
            <a:extLst>
              <a:ext uri="{FF2B5EF4-FFF2-40B4-BE49-F238E27FC236}">
                <a16:creationId xmlns:a16="http://schemas.microsoft.com/office/drawing/2014/main" id="{D5AC1D3D-9418-5F46-82ED-FBA189A71398}"/>
              </a:ext>
            </a:extLst>
          </p:cNvPr>
          <p:cNvSpPr>
            <a:spLocks noChangeShapeType="1"/>
          </p:cNvSpPr>
          <p:nvPr/>
        </p:nvSpPr>
        <p:spPr bwMode="auto">
          <a:xfrm>
            <a:off x="8739243" y="1785938"/>
            <a:ext cx="22225" cy="2890837"/>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54" name="Text Box 7">
            <a:extLst>
              <a:ext uri="{FF2B5EF4-FFF2-40B4-BE49-F238E27FC236}">
                <a16:creationId xmlns:a16="http://schemas.microsoft.com/office/drawing/2014/main" id="{1AA39350-7ADC-E840-B7FD-CAF65C7EFE9B}"/>
              </a:ext>
            </a:extLst>
          </p:cNvPr>
          <p:cNvSpPr txBox="1">
            <a:spLocks noChangeArrowheads="1"/>
          </p:cNvSpPr>
          <p:nvPr/>
        </p:nvSpPr>
        <p:spPr bwMode="auto">
          <a:xfrm>
            <a:off x="5983343" y="1436688"/>
            <a:ext cx="885825" cy="3508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sender</a:t>
            </a:r>
            <a:endParaRPr kumimoji="0" lang="en-US" altLang="en-US" sz="16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55" name="Text Box 8">
            <a:extLst>
              <a:ext uri="{FF2B5EF4-FFF2-40B4-BE49-F238E27FC236}">
                <a16:creationId xmlns:a16="http://schemas.microsoft.com/office/drawing/2014/main" id="{388F41A8-01FA-884F-8140-E9FD1F2C6849}"/>
              </a:ext>
            </a:extLst>
          </p:cNvPr>
          <p:cNvSpPr txBox="1">
            <a:spLocks noChangeArrowheads="1"/>
          </p:cNvSpPr>
          <p:nvPr/>
        </p:nvSpPr>
        <p:spPr bwMode="auto">
          <a:xfrm>
            <a:off x="8161393" y="1436688"/>
            <a:ext cx="946150" cy="3508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receiver</a:t>
            </a:r>
            <a:endParaRPr kumimoji="0" lang="en-US" altLang="en-US" sz="16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56" name="Line 9">
            <a:extLst>
              <a:ext uri="{FF2B5EF4-FFF2-40B4-BE49-F238E27FC236}">
                <a16:creationId xmlns:a16="http://schemas.microsoft.com/office/drawing/2014/main" id="{4E1B3F21-B373-CA48-9AD5-5632396CBD83}"/>
              </a:ext>
            </a:extLst>
          </p:cNvPr>
          <p:cNvSpPr>
            <a:spLocks noChangeShapeType="1"/>
          </p:cNvSpPr>
          <p:nvPr/>
        </p:nvSpPr>
        <p:spPr bwMode="auto">
          <a:xfrm>
            <a:off x="6535793" y="1987550"/>
            <a:ext cx="2190750" cy="3175"/>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57" name="Line 10">
            <a:extLst>
              <a:ext uri="{FF2B5EF4-FFF2-40B4-BE49-F238E27FC236}">
                <a16:creationId xmlns:a16="http://schemas.microsoft.com/office/drawing/2014/main" id="{89DD14FE-5B5B-3B43-8920-2EDFA30D8A61}"/>
              </a:ext>
            </a:extLst>
          </p:cNvPr>
          <p:cNvSpPr>
            <a:spLocks noChangeShapeType="1"/>
          </p:cNvSpPr>
          <p:nvPr/>
        </p:nvSpPr>
        <p:spPr bwMode="auto">
          <a:xfrm>
            <a:off x="6540555" y="4098925"/>
            <a:ext cx="2192338" cy="0"/>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58" name="Line 11">
            <a:extLst>
              <a:ext uri="{FF2B5EF4-FFF2-40B4-BE49-F238E27FC236}">
                <a16:creationId xmlns:a16="http://schemas.microsoft.com/office/drawing/2014/main" id="{0833BE20-CC42-354E-8D97-D533E108B5A2}"/>
              </a:ext>
            </a:extLst>
          </p:cNvPr>
          <p:cNvSpPr>
            <a:spLocks noChangeShapeType="1"/>
          </p:cNvSpPr>
          <p:nvPr/>
        </p:nvSpPr>
        <p:spPr bwMode="auto">
          <a:xfrm flipV="1">
            <a:off x="6540555" y="3155950"/>
            <a:ext cx="2209800" cy="92233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59" name="Freeform 12">
            <a:extLst>
              <a:ext uri="{FF2B5EF4-FFF2-40B4-BE49-F238E27FC236}">
                <a16:creationId xmlns:a16="http://schemas.microsoft.com/office/drawing/2014/main" id="{6DCE969D-C1B5-6B4F-8E82-11FE17209698}"/>
              </a:ext>
            </a:extLst>
          </p:cNvPr>
          <p:cNvSpPr>
            <a:spLocks/>
          </p:cNvSpPr>
          <p:nvPr/>
        </p:nvSpPr>
        <p:spPr bwMode="auto">
          <a:xfrm>
            <a:off x="6518330" y="1985963"/>
            <a:ext cx="2232025" cy="1155700"/>
          </a:xfrm>
          <a:custGeom>
            <a:avLst/>
            <a:gdLst>
              <a:gd name="T0" fmla="*/ 0 w 2902"/>
              <a:gd name="T1" fmla="*/ 0 h 1185"/>
              <a:gd name="T2" fmla="*/ 2147483647 w 2902"/>
              <a:gd name="T3" fmla="*/ 2147483647 h 1185"/>
              <a:gd name="T4" fmla="*/ 2147483647 w 2902"/>
              <a:gd name="T5" fmla="*/ 2147483647 h 1185"/>
              <a:gd name="T6" fmla="*/ 0 w 2902"/>
              <a:gd name="T7" fmla="*/ 2147483647 h 1185"/>
              <a:gd name="T8" fmla="*/ 0 w 2902"/>
              <a:gd name="T9" fmla="*/ 0 h 118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02" h="1185">
                <a:moveTo>
                  <a:pt x="0" y="0"/>
                </a:moveTo>
                <a:lnTo>
                  <a:pt x="2895" y="937"/>
                </a:lnTo>
                <a:lnTo>
                  <a:pt x="2902" y="1185"/>
                </a:lnTo>
                <a:lnTo>
                  <a:pt x="0" y="247"/>
                </a:lnTo>
                <a:lnTo>
                  <a:pt x="0" y="0"/>
                </a:lnTo>
                <a:close/>
              </a:path>
            </a:pathLst>
          </a:custGeom>
          <a:solidFill>
            <a:srgbClr val="00CCFF"/>
          </a:solidFill>
          <a:ln w="9525">
            <a:solidFill>
              <a:srgbClr val="000000"/>
            </a:solidFill>
            <a:round/>
            <a:headEnd/>
            <a:tailEnd/>
          </a:ln>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60" name="Line 13">
            <a:extLst>
              <a:ext uri="{FF2B5EF4-FFF2-40B4-BE49-F238E27FC236}">
                <a16:creationId xmlns:a16="http://schemas.microsoft.com/office/drawing/2014/main" id="{71ECF681-371C-214F-B431-3EBF5FCA54AB}"/>
              </a:ext>
            </a:extLst>
          </p:cNvPr>
          <p:cNvSpPr>
            <a:spLocks noChangeShapeType="1"/>
          </p:cNvSpPr>
          <p:nvPr/>
        </p:nvSpPr>
        <p:spPr bwMode="auto">
          <a:xfrm flipH="1">
            <a:off x="6373868" y="1985963"/>
            <a:ext cx="131762"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61" name="Line 14">
            <a:extLst>
              <a:ext uri="{FF2B5EF4-FFF2-40B4-BE49-F238E27FC236}">
                <a16:creationId xmlns:a16="http://schemas.microsoft.com/office/drawing/2014/main" id="{D5FC9E24-2362-D949-AD1B-27FDE18130E6}"/>
              </a:ext>
            </a:extLst>
          </p:cNvPr>
          <p:cNvSpPr>
            <a:spLocks noChangeShapeType="1"/>
          </p:cNvSpPr>
          <p:nvPr/>
        </p:nvSpPr>
        <p:spPr bwMode="auto">
          <a:xfrm flipH="1">
            <a:off x="6373868" y="2227263"/>
            <a:ext cx="131762"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62" name="Line 15">
            <a:extLst>
              <a:ext uri="{FF2B5EF4-FFF2-40B4-BE49-F238E27FC236}">
                <a16:creationId xmlns:a16="http://schemas.microsoft.com/office/drawing/2014/main" id="{8E885B36-6DC7-A647-8328-79BA2FEF9ABC}"/>
              </a:ext>
            </a:extLst>
          </p:cNvPr>
          <p:cNvSpPr>
            <a:spLocks noChangeShapeType="1"/>
          </p:cNvSpPr>
          <p:nvPr/>
        </p:nvSpPr>
        <p:spPr bwMode="auto">
          <a:xfrm flipH="1">
            <a:off x="6384980" y="4086225"/>
            <a:ext cx="13335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66" name="Line 20">
            <a:extLst>
              <a:ext uri="{FF2B5EF4-FFF2-40B4-BE49-F238E27FC236}">
                <a16:creationId xmlns:a16="http://schemas.microsoft.com/office/drawing/2014/main" id="{F450D6B2-ED0C-2A4C-8BFC-156E65F46CE8}"/>
              </a:ext>
            </a:extLst>
          </p:cNvPr>
          <p:cNvSpPr>
            <a:spLocks noChangeShapeType="1"/>
          </p:cNvSpPr>
          <p:nvPr/>
        </p:nvSpPr>
        <p:spPr bwMode="auto">
          <a:xfrm flipH="1">
            <a:off x="8726543" y="2900363"/>
            <a:ext cx="13335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68" name="Line 22">
            <a:extLst>
              <a:ext uri="{FF2B5EF4-FFF2-40B4-BE49-F238E27FC236}">
                <a16:creationId xmlns:a16="http://schemas.microsoft.com/office/drawing/2014/main" id="{B416D5CF-1045-E44E-A7DD-0F2BA9A28495}"/>
              </a:ext>
            </a:extLst>
          </p:cNvPr>
          <p:cNvSpPr>
            <a:spLocks noChangeShapeType="1"/>
          </p:cNvSpPr>
          <p:nvPr/>
        </p:nvSpPr>
        <p:spPr bwMode="auto">
          <a:xfrm>
            <a:off x="8750355" y="3149600"/>
            <a:ext cx="12700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71" name="Freeform 25">
            <a:extLst>
              <a:ext uri="{FF2B5EF4-FFF2-40B4-BE49-F238E27FC236}">
                <a16:creationId xmlns:a16="http://schemas.microsoft.com/office/drawing/2014/main" id="{A4A7A1DD-E270-2148-B390-9D3198E6E533}"/>
              </a:ext>
            </a:extLst>
          </p:cNvPr>
          <p:cNvSpPr>
            <a:spLocks/>
          </p:cNvSpPr>
          <p:nvPr/>
        </p:nvSpPr>
        <p:spPr bwMode="auto">
          <a:xfrm>
            <a:off x="6535793" y="4094163"/>
            <a:ext cx="1419225" cy="577850"/>
          </a:xfrm>
          <a:custGeom>
            <a:avLst/>
            <a:gdLst>
              <a:gd name="T0" fmla="*/ 0 w 1845"/>
              <a:gd name="T1" fmla="*/ 0 h 592"/>
              <a:gd name="T2" fmla="*/ 2147483647 w 1845"/>
              <a:gd name="T3" fmla="*/ 2147483647 h 592"/>
              <a:gd name="T4" fmla="*/ 2147483647 w 1845"/>
              <a:gd name="T5" fmla="*/ 2147483647 h 592"/>
              <a:gd name="T6" fmla="*/ 0 w 1845"/>
              <a:gd name="T7" fmla="*/ 2147483647 h 592"/>
              <a:gd name="T8" fmla="*/ 0 w 1845"/>
              <a:gd name="T9" fmla="*/ 0 h 59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45" h="592">
                <a:moveTo>
                  <a:pt x="0" y="0"/>
                </a:moveTo>
                <a:lnTo>
                  <a:pt x="1845" y="592"/>
                </a:lnTo>
                <a:lnTo>
                  <a:pt x="1095" y="592"/>
                </a:lnTo>
                <a:lnTo>
                  <a:pt x="0" y="247"/>
                </a:lnTo>
                <a:lnTo>
                  <a:pt x="0" y="0"/>
                </a:lnTo>
                <a:close/>
              </a:path>
            </a:pathLst>
          </a:custGeom>
          <a:gradFill rotWithShape="1">
            <a:gsLst>
              <a:gs pos="0">
                <a:srgbClr val="00CCFF"/>
              </a:gs>
              <a:gs pos="100000">
                <a:srgbClr val="FFFF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72" name="Group 26">
            <a:extLst>
              <a:ext uri="{FF2B5EF4-FFF2-40B4-BE49-F238E27FC236}">
                <a16:creationId xmlns:a16="http://schemas.microsoft.com/office/drawing/2014/main" id="{9CA64688-75A8-D347-9FA8-19BC93D4C937}"/>
              </a:ext>
            </a:extLst>
          </p:cNvPr>
          <p:cNvGrpSpPr>
            <a:grpSpLocks/>
          </p:cNvGrpSpPr>
          <p:nvPr/>
        </p:nvGrpSpPr>
        <p:grpSpPr bwMode="auto">
          <a:xfrm>
            <a:off x="6529443" y="4086225"/>
            <a:ext cx="1281112" cy="534988"/>
            <a:chOff x="12315" y="13225"/>
            <a:chExt cx="2775" cy="913"/>
          </a:xfrm>
        </p:grpSpPr>
        <p:sp>
          <p:nvSpPr>
            <p:cNvPr id="73" name="Line 27">
              <a:extLst>
                <a:ext uri="{FF2B5EF4-FFF2-40B4-BE49-F238E27FC236}">
                  <a16:creationId xmlns:a16="http://schemas.microsoft.com/office/drawing/2014/main" id="{3615449C-C628-4A4E-8FD9-6CEA1CB5AF49}"/>
                </a:ext>
              </a:extLst>
            </p:cNvPr>
            <p:cNvSpPr>
              <a:spLocks noChangeShapeType="1"/>
            </p:cNvSpPr>
            <p:nvPr/>
          </p:nvSpPr>
          <p:spPr bwMode="auto">
            <a:xfrm>
              <a:off x="12315" y="13225"/>
              <a:ext cx="1587" cy="51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74" name="Line 28">
              <a:extLst>
                <a:ext uri="{FF2B5EF4-FFF2-40B4-BE49-F238E27FC236}">
                  <a16:creationId xmlns:a16="http://schemas.microsoft.com/office/drawing/2014/main" id="{BC197F6C-E6E2-CC4F-B4CD-24052A68CF6F}"/>
                </a:ext>
              </a:extLst>
            </p:cNvPr>
            <p:cNvSpPr>
              <a:spLocks noChangeShapeType="1"/>
            </p:cNvSpPr>
            <p:nvPr/>
          </p:nvSpPr>
          <p:spPr bwMode="auto">
            <a:xfrm>
              <a:off x="13915" y="13737"/>
              <a:ext cx="1175" cy="401"/>
            </a:xfrm>
            <a:prstGeom prst="line">
              <a:avLst/>
            </a:prstGeom>
            <a:noFill/>
            <a:ln w="9525">
              <a:solidFill>
                <a:srgbClr val="000000"/>
              </a:solidFill>
              <a:prstDash val="sysDot"/>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sp>
        <p:nvSpPr>
          <p:cNvPr id="75" name="Line 29">
            <a:extLst>
              <a:ext uri="{FF2B5EF4-FFF2-40B4-BE49-F238E27FC236}">
                <a16:creationId xmlns:a16="http://schemas.microsoft.com/office/drawing/2014/main" id="{C09632D7-180D-4B4F-9D42-55DC28E6A66C}"/>
              </a:ext>
            </a:extLst>
          </p:cNvPr>
          <p:cNvSpPr>
            <a:spLocks noChangeShapeType="1"/>
          </p:cNvSpPr>
          <p:nvPr/>
        </p:nvSpPr>
        <p:spPr bwMode="auto">
          <a:xfrm>
            <a:off x="6529443" y="4327525"/>
            <a:ext cx="317500" cy="12382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76" name="Line 30">
            <a:extLst>
              <a:ext uri="{FF2B5EF4-FFF2-40B4-BE49-F238E27FC236}">
                <a16:creationId xmlns:a16="http://schemas.microsoft.com/office/drawing/2014/main" id="{0C325B2C-A250-0F40-9312-8A7316454882}"/>
              </a:ext>
            </a:extLst>
          </p:cNvPr>
          <p:cNvSpPr>
            <a:spLocks noChangeShapeType="1"/>
          </p:cNvSpPr>
          <p:nvPr/>
        </p:nvSpPr>
        <p:spPr bwMode="auto">
          <a:xfrm>
            <a:off x="6853293" y="4451350"/>
            <a:ext cx="541337" cy="234950"/>
          </a:xfrm>
          <a:prstGeom prst="line">
            <a:avLst/>
          </a:prstGeom>
          <a:noFill/>
          <a:ln w="9525">
            <a:solidFill>
              <a:srgbClr val="000000"/>
            </a:solidFill>
            <a:prstDash val="sysDot"/>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9" name="Group 8">
            <a:extLst>
              <a:ext uri="{FF2B5EF4-FFF2-40B4-BE49-F238E27FC236}">
                <a16:creationId xmlns:a16="http://schemas.microsoft.com/office/drawing/2014/main" id="{CC6AF9F3-99D9-6F40-B127-7A6785C46B41}"/>
              </a:ext>
            </a:extLst>
          </p:cNvPr>
          <p:cNvGrpSpPr/>
          <p:nvPr/>
        </p:nvGrpSpPr>
        <p:grpSpPr>
          <a:xfrm>
            <a:off x="2244612" y="2022637"/>
            <a:ext cx="1278602" cy="597475"/>
            <a:chOff x="749300" y="3009900"/>
            <a:chExt cx="1278602" cy="597475"/>
          </a:xfrm>
        </p:grpSpPr>
        <p:sp>
          <p:nvSpPr>
            <p:cNvPr id="3" name="TextBox 2">
              <a:extLst>
                <a:ext uri="{FF2B5EF4-FFF2-40B4-BE49-F238E27FC236}">
                  <a16:creationId xmlns:a16="http://schemas.microsoft.com/office/drawing/2014/main" id="{721E4313-1A1A-3A42-AC4C-44CC986CCAC5}"/>
                </a:ext>
              </a:extLst>
            </p:cNvPr>
            <p:cNvSpPr txBox="1"/>
            <p:nvPr/>
          </p:nvSpPr>
          <p:spPr>
            <a:xfrm>
              <a:off x="749300" y="3022600"/>
              <a:ext cx="1111202"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err="1">
                  <a:ln>
                    <a:noFill/>
                  </a:ln>
                  <a:solidFill>
                    <a:prstClr val="black"/>
                  </a:solidFill>
                  <a:effectLst/>
                  <a:uLnTx/>
                  <a:uFillTx/>
                  <a:latin typeface="Calibri" panose="020F0502020204030204"/>
                  <a:ea typeface="+mn-ea"/>
                  <a:cs typeface="+mn-cs"/>
                </a:rPr>
                <a:t>U</a:t>
              </a:r>
              <a:r>
                <a:rPr kumimoji="0" lang="en-US" sz="2800" b="0" i="0" u="none" strike="noStrike" kern="1200" cap="none" spc="0" normalizeH="0" baseline="-25000" noProof="0" dirty="0" err="1">
                  <a:ln>
                    <a:noFill/>
                  </a:ln>
                  <a:solidFill>
                    <a:prstClr val="black"/>
                  </a:solidFill>
                  <a:effectLst/>
                  <a:uLnTx/>
                  <a:uFillTx/>
                  <a:latin typeface="Calibri" panose="020F0502020204030204"/>
                  <a:ea typeface="+mn-ea"/>
                  <a:cs typeface="+mn-cs"/>
                </a:rPr>
                <a:t>sender</a:t>
              </a:r>
              <a:endParaRPr kumimoji="0" lang="en-US" sz="2800" b="0" i="0" u="none" strike="noStrike" kern="1200" cap="none" spc="0" normalizeH="0" baseline="-25000" noProof="0" dirty="0">
                <a:ln>
                  <a:noFill/>
                </a:ln>
                <a:solidFill>
                  <a:prstClr val="black"/>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8C13E07F-DCC8-5C42-B670-E68B309E1374}"/>
                </a:ext>
              </a:extLst>
            </p:cNvPr>
            <p:cNvSpPr txBox="1"/>
            <p:nvPr/>
          </p:nvSpPr>
          <p:spPr>
            <a:xfrm>
              <a:off x="1663700" y="3009900"/>
              <a:ext cx="364202"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grpSp>
      <p:sp>
        <p:nvSpPr>
          <p:cNvPr id="36" name="TextBox 35">
            <a:extLst>
              <a:ext uri="{FF2B5EF4-FFF2-40B4-BE49-F238E27FC236}">
                <a16:creationId xmlns:a16="http://schemas.microsoft.com/office/drawing/2014/main" id="{72394E0F-C5BE-F842-A8F0-CE5EB7D410B7}"/>
              </a:ext>
            </a:extLst>
          </p:cNvPr>
          <p:cNvSpPr txBox="1"/>
          <p:nvPr/>
        </p:nvSpPr>
        <p:spPr>
          <a:xfrm>
            <a:off x="4022612" y="1768637"/>
            <a:ext cx="833883"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L / R</a:t>
            </a:r>
          </a:p>
        </p:txBody>
      </p:sp>
      <p:sp>
        <p:nvSpPr>
          <p:cNvPr id="37" name="TextBox 36">
            <a:extLst>
              <a:ext uri="{FF2B5EF4-FFF2-40B4-BE49-F238E27FC236}">
                <a16:creationId xmlns:a16="http://schemas.microsoft.com/office/drawing/2014/main" id="{6C6C6FA9-6BC1-BE4F-985A-814A76374A78}"/>
              </a:ext>
            </a:extLst>
          </p:cNvPr>
          <p:cNvSpPr txBox="1"/>
          <p:nvPr/>
        </p:nvSpPr>
        <p:spPr>
          <a:xfrm>
            <a:off x="3565412" y="2314737"/>
            <a:ext cx="731098"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RTT</a:t>
            </a:r>
          </a:p>
        </p:txBody>
      </p:sp>
      <p:cxnSp>
        <p:nvCxnSpPr>
          <p:cNvPr id="8" name="Straight Connector 7">
            <a:extLst>
              <a:ext uri="{FF2B5EF4-FFF2-40B4-BE49-F238E27FC236}">
                <a16:creationId xmlns:a16="http://schemas.microsoft.com/office/drawing/2014/main" id="{1471EC5E-49D5-C845-A523-BB2BA82777FB}"/>
              </a:ext>
            </a:extLst>
          </p:cNvPr>
          <p:cNvCxnSpPr/>
          <p:nvPr/>
        </p:nvCxnSpPr>
        <p:spPr>
          <a:xfrm>
            <a:off x="3654312" y="2314737"/>
            <a:ext cx="1549400"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C9EBE743-5B5A-CB4C-ADBF-D607BDC87774}"/>
              </a:ext>
            </a:extLst>
          </p:cNvPr>
          <p:cNvGrpSpPr/>
          <p:nvPr/>
        </p:nvGrpSpPr>
        <p:grpSpPr>
          <a:xfrm>
            <a:off x="5721405" y="2234921"/>
            <a:ext cx="847725" cy="1860804"/>
            <a:chOff x="4183062" y="2436876"/>
            <a:chExt cx="847725" cy="1860804"/>
          </a:xfrm>
        </p:grpSpPr>
        <p:sp>
          <p:nvSpPr>
            <p:cNvPr id="63" name="Text Box 16">
              <a:extLst>
                <a:ext uri="{FF2B5EF4-FFF2-40B4-BE49-F238E27FC236}">
                  <a16:creationId xmlns:a16="http://schemas.microsoft.com/office/drawing/2014/main" id="{C1807A2B-4600-F444-94CF-68DC8044B38C}"/>
                </a:ext>
              </a:extLst>
            </p:cNvPr>
            <p:cNvSpPr txBox="1">
              <a:spLocks noChangeArrowheads="1"/>
            </p:cNvSpPr>
            <p:nvPr/>
          </p:nvSpPr>
          <p:spPr bwMode="auto">
            <a:xfrm>
              <a:off x="4183062" y="3161055"/>
              <a:ext cx="8477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srgbClr val="CC0000"/>
                  </a:solidFill>
                  <a:effectLst/>
                  <a:uLnTx/>
                  <a:uFillTx/>
                  <a:latin typeface="Arial" panose="020B0604020202020204" pitchFamily="34" charset="0"/>
                  <a:ea typeface="ＭＳ Ｐゴシック" panose="020B0600070205080204" pitchFamily="34" charset="-128"/>
                  <a:cs typeface="+mn-cs"/>
                </a:rPr>
                <a:t>RTT</a:t>
              </a:r>
              <a:r>
                <a:rPr kumimoji="0" lang="en-US" altLang="en-US" sz="10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 </a:t>
              </a:r>
              <a:endParaRPr kumimoji="0" lang="en-US" alt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64" name="Line 17">
              <a:extLst>
                <a:ext uri="{FF2B5EF4-FFF2-40B4-BE49-F238E27FC236}">
                  <a16:creationId xmlns:a16="http://schemas.microsoft.com/office/drawing/2014/main" id="{4CA4ACE4-80D6-094A-B612-CEDFE371375D}"/>
                </a:ext>
              </a:extLst>
            </p:cNvPr>
            <p:cNvSpPr>
              <a:spLocks noChangeShapeType="1"/>
            </p:cNvSpPr>
            <p:nvPr/>
          </p:nvSpPr>
          <p:spPr bwMode="auto">
            <a:xfrm>
              <a:off x="4870450" y="3469030"/>
              <a:ext cx="11112" cy="811213"/>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65" name="Line 18">
              <a:extLst>
                <a:ext uri="{FF2B5EF4-FFF2-40B4-BE49-F238E27FC236}">
                  <a16:creationId xmlns:a16="http://schemas.microsoft.com/office/drawing/2014/main" id="{86419EA2-8CA9-1949-935B-FB9C7863AF80}"/>
                </a:ext>
              </a:extLst>
            </p:cNvPr>
            <p:cNvSpPr>
              <a:spLocks noChangeShapeType="1"/>
            </p:cNvSpPr>
            <p:nvPr/>
          </p:nvSpPr>
          <p:spPr bwMode="auto">
            <a:xfrm flipV="1">
              <a:off x="4875212" y="2451443"/>
              <a:ext cx="3175" cy="76835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0" name="Rectangle 9">
              <a:extLst>
                <a:ext uri="{FF2B5EF4-FFF2-40B4-BE49-F238E27FC236}">
                  <a16:creationId xmlns:a16="http://schemas.microsoft.com/office/drawing/2014/main" id="{A49C2C2C-CE28-5843-8415-9EE09E6947FC}"/>
                </a:ext>
              </a:extLst>
            </p:cNvPr>
            <p:cNvSpPr/>
            <p:nvPr/>
          </p:nvSpPr>
          <p:spPr>
            <a:xfrm>
              <a:off x="4421124" y="2436876"/>
              <a:ext cx="77724" cy="186080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12" name="Group 11">
            <a:extLst>
              <a:ext uri="{FF2B5EF4-FFF2-40B4-BE49-F238E27FC236}">
                <a16:creationId xmlns:a16="http://schemas.microsoft.com/office/drawing/2014/main" id="{959E1995-34BF-7E4C-A8E6-79D6D91B735F}"/>
              </a:ext>
            </a:extLst>
          </p:cNvPr>
          <p:cNvGrpSpPr/>
          <p:nvPr/>
        </p:nvGrpSpPr>
        <p:grpSpPr>
          <a:xfrm>
            <a:off x="5737741" y="1941782"/>
            <a:ext cx="847725" cy="336550"/>
            <a:chOff x="4199398" y="2143737"/>
            <a:chExt cx="847725" cy="336550"/>
          </a:xfrm>
        </p:grpSpPr>
        <p:sp>
          <p:nvSpPr>
            <p:cNvPr id="34" name="Text Box 16">
              <a:extLst>
                <a:ext uri="{FF2B5EF4-FFF2-40B4-BE49-F238E27FC236}">
                  <a16:creationId xmlns:a16="http://schemas.microsoft.com/office/drawing/2014/main" id="{CE11628B-6BAA-5F4D-83D0-1C375AA4B545}"/>
                </a:ext>
              </a:extLst>
            </p:cNvPr>
            <p:cNvSpPr txBox="1">
              <a:spLocks noChangeArrowheads="1"/>
            </p:cNvSpPr>
            <p:nvPr/>
          </p:nvSpPr>
          <p:spPr bwMode="auto">
            <a:xfrm>
              <a:off x="4199398" y="2143737"/>
              <a:ext cx="8477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srgbClr val="CC0000"/>
                  </a:solidFill>
                  <a:effectLst/>
                  <a:uLnTx/>
                  <a:uFillTx/>
                  <a:latin typeface="Arial" panose="020B0604020202020204" pitchFamily="34" charset="0"/>
                  <a:ea typeface="ＭＳ Ｐゴシック" panose="020B0600070205080204" pitchFamily="34" charset="-128"/>
                  <a:cs typeface="+mn-cs"/>
                </a:rPr>
                <a:t>L/R</a:t>
              </a:r>
              <a:endParaRPr kumimoji="0" lang="en-US" alt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42" name="Rectangle 41">
              <a:extLst>
                <a:ext uri="{FF2B5EF4-FFF2-40B4-BE49-F238E27FC236}">
                  <a16:creationId xmlns:a16="http://schemas.microsoft.com/office/drawing/2014/main" id="{3925C961-57CF-D349-AB32-A9692749F035}"/>
                </a:ext>
              </a:extLst>
            </p:cNvPr>
            <p:cNvSpPr/>
            <p:nvPr/>
          </p:nvSpPr>
          <p:spPr>
            <a:xfrm>
              <a:off x="4418854" y="2180844"/>
              <a:ext cx="85344" cy="24688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43" name="TextBox 42">
            <a:extLst>
              <a:ext uri="{FF2B5EF4-FFF2-40B4-BE49-F238E27FC236}">
                <a16:creationId xmlns:a16="http://schemas.microsoft.com/office/drawing/2014/main" id="{075CB59D-6E37-644B-87A0-86A5D61EB620}"/>
              </a:ext>
            </a:extLst>
          </p:cNvPr>
          <p:cNvSpPr txBox="1"/>
          <p:nvPr/>
        </p:nvSpPr>
        <p:spPr>
          <a:xfrm>
            <a:off x="4175012" y="2314737"/>
            <a:ext cx="1095172"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L / R</a:t>
            </a:r>
          </a:p>
        </p:txBody>
      </p:sp>
      <p:grpSp>
        <p:nvGrpSpPr>
          <p:cNvPr id="19" name="Group 18">
            <a:extLst>
              <a:ext uri="{FF2B5EF4-FFF2-40B4-BE49-F238E27FC236}">
                <a16:creationId xmlns:a16="http://schemas.microsoft.com/office/drawing/2014/main" id="{6A4AEDD2-EED9-9242-A1CE-295F5C6A03DB}"/>
              </a:ext>
            </a:extLst>
          </p:cNvPr>
          <p:cNvGrpSpPr/>
          <p:nvPr/>
        </p:nvGrpSpPr>
        <p:grpSpPr>
          <a:xfrm>
            <a:off x="3156251" y="2947504"/>
            <a:ext cx="1781653" cy="1463020"/>
            <a:chOff x="1660939" y="3934767"/>
            <a:chExt cx="1781653" cy="1463020"/>
          </a:xfrm>
        </p:grpSpPr>
        <p:sp>
          <p:nvSpPr>
            <p:cNvPr id="13" name="TextBox 12">
              <a:extLst>
                <a:ext uri="{FF2B5EF4-FFF2-40B4-BE49-F238E27FC236}">
                  <a16:creationId xmlns:a16="http://schemas.microsoft.com/office/drawing/2014/main" id="{80101E67-F8E3-5F43-87A5-EEE3F55BCF5A}"/>
                </a:ext>
              </a:extLst>
            </p:cNvPr>
            <p:cNvSpPr txBox="1"/>
            <p:nvPr/>
          </p:nvSpPr>
          <p:spPr>
            <a:xfrm>
              <a:off x="1673639" y="4856490"/>
              <a:ext cx="364202"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sp>
          <p:nvSpPr>
            <p:cNvPr id="47" name="TextBox 46">
              <a:extLst>
                <a:ext uri="{FF2B5EF4-FFF2-40B4-BE49-F238E27FC236}">
                  <a16:creationId xmlns:a16="http://schemas.microsoft.com/office/drawing/2014/main" id="{E3ADC375-683E-5F46-8229-0B251E9F0CDD}"/>
                </a:ext>
              </a:extLst>
            </p:cNvPr>
            <p:cNvSpPr txBox="1"/>
            <p:nvPr/>
          </p:nvSpPr>
          <p:spPr>
            <a:xfrm>
              <a:off x="2070100" y="4874567"/>
              <a:ext cx="1372492"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0.00027</a:t>
              </a:r>
            </a:p>
          </p:txBody>
        </p:sp>
        <p:grpSp>
          <p:nvGrpSpPr>
            <p:cNvPr id="18" name="Group 17">
              <a:extLst>
                <a:ext uri="{FF2B5EF4-FFF2-40B4-BE49-F238E27FC236}">
                  <a16:creationId xmlns:a16="http://schemas.microsoft.com/office/drawing/2014/main" id="{9AD14E5C-D408-D34F-A4E3-3FF2736B1748}"/>
                </a:ext>
              </a:extLst>
            </p:cNvPr>
            <p:cNvGrpSpPr/>
            <p:nvPr/>
          </p:nvGrpSpPr>
          <p:grpSpPr>
            <a:xfrm>
              <a:off x="1660939" y="3934767"/>
              <a:ext cx="1473628" cy="868065"/>
              <a:chOff x="1660939" y="3795067"/>
              <a:chExt cx="1473628" cy="868065"/>
            </a:xfrm>
          </p:grpSpPr>
          <p:sp>
            <p:nvSpPr>
              <p:cNvPr id="79" name="TextBox 78">
                <a:extLst>
                  <a:ext uri="{FF2B5EF4-FFF2-40B4-BE49-F238E27FC236}">
                    <a16:creationId xmlns:a16="http://schemas.microsoft.com/office/drawing/2014/main" id="{52A82ED6-4EB6-9646-9813-CD52285AEECC}"/>
                  </a:ext>
                </a:extLst>
              </p:cNvPr>
              <p:cNvSpPr txBox="1"/>
              <p:nvPr/>
            </p:nvSpPr>
            <p:spPr>
              <a:xfrm>
                <a:off x="1660939" y="3952557"/>
                <a:ext cx="364202"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grpSp>
            <p:nvGrpSpPr>
              <p:cNvPr id="17" name="Group 16">
                <a:extLst>
                  <a:ext uri="{FF2B5EF4-FFF2-40B4-BE49-F238E27FC236}">
                    <a16:creationId xmlns:a16="http://schemas.microsoft.com/office/drawing/2014/main" id="{2D5D5FF4-838F-754C-8978-6526E35349A3}"/>
                  </a:ext>
                </a:extLst>
              </p:cNvPr>
              <p:cNvGrpSpPr/>
              <p:nvPr/>
            </p:nvGrpSpPr>
            <p:grpSpPr>
              <a:xfrm>
                <a:off x="2095500" y="3795067"/>
                <a:ext cx="1039067" cy="868065"/>
                <a:chOff x="2032000" y="3795067"/>
                <a:chExt cx="1039067" cy="868065"/>
              </a:xfrm>
            </p:grpSpPr>
            <p:sp>
              <p:nvSpPr>
                <p:cNvPr id="80" name="TextBox 79">
                  <a:extLst>
                    <a:ext uri="{FF2B5EF4-FFF2-40B4-BE49-F238E27FC236}">
                      <a16:creationId xmlns:a16="http://schemas.microsoft.com/office/drawing/2014/main" id="{E983D372-880E-BD47-AF86-736C61470D97}"/>
                    </a:ext>
                  </a:extLst>
                </p:cNvPr>
                <p:cNvSpPr txBox="1"/>
                <p:nvPr/>
              </p:nvSpPr>
              <p:spPr>
                <a:xfrm>
                  <a:off x="2146300" y="3795067"/>
                  <a:ext cx="728084"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.008</a:t>
                  </a:r>
                </a:p>
              </p:txBody>
            </p:sp>
            <p:sp>
              <p:nvSpPr>
                <p:cNvPr id="81" name="TextBox 80">
                  <a:extLst>
                    <a:ext uri="{FF2B5EF4-FFF2-40B4-BE49-F238E27FC236}">
                      <a16:creationId xmlns:a16="http://schemas.microsoft.com/office/drawing/2014/main" id="{C1BDCBB7-422E-9B44-86BF-FE476616B58A}"/>
                    </a:ext>
                  </a:extLst>
                </p:cNvPr>
                <p:cNvSpPr txBox="1"/>
                <p:nvPr/>
              </p:nvSpPr>
              <p:spPr>
                <a:xfrm>
                  <a:off x="2032000" y="4201467"/>
                  <a:ext cx="1039067"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30.008</a:t>
                  </a:r>
                </a:p>
              </p:txBody>
            </p:sp>
            <p:cxnSp>
              <p:nvCxnSpPr>
                <p:cNvPr id="82" name="Straight Connector 81">
                  <a:extLst>
                    <a:ext uri="{FF2B5EF4-FFF2-40B4-BE49-F238E27FC236}">
                      <a16:creationId xmlns:a16="http://schemas.microsoft.com/office/drawing/2014/main" id="{BBAC316F-2A0D-B744-BBEB-CB399528A356}"/>
                    </a:ext>
                  </a:extLst>
                </p:cNvPr>
                <p:cNvCxnSpPr/>
                <p:nvPr/>
              </p:nvCxnSpPr>
              <p:spPr>
                <a:xfrm>
                  <a:off x="2120900" y="4239567"/>
                  <a:ext cx="8255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grpSp>
      <p:sp>
        <p:nvSpPr>
          <p:cNvPr id="85" name="Rectangle 84">
            <a:extLst>
              <a:ext uri="{FF2B5EF4-FFF2-40B4-BE49-F238E27FC236}">
                <a16:creationId xmlns:a16="http://schemas.microsoft.com/office/drawing/2014/main" id="{6A30693C-EFD3-504D-9986-8B04D7557A03}"/>
              </a:ext>
            </a:extLst>
          </p:cNvPr>
          <p:cNvSpPr/>
          <p:nvPr/>
        </p:nvSpPr>
        <p:spPr>
          <a:xfrm>
            <a:off x="5728597" y="1978889"/>
            <a:ext cx="85344" cy="24688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E7907A72-228A-0E4D-9982-EED66F10F557}"/>
              </a:ext>
            </a:extLst>
          </p:cNvPr>
          <p:cNvSpPr txBox="1"/>
          <p:nvPr/>
        </p:nvSpPr>
        <p:spPr>
          <a:xfrm>
            <a:off x="1219200" y="5055243"/>
            <a:ext cx="10194664" cy="1231106"/>
          </a:xfrm>
          <a:prstGeom prst="rect">
            <a:avLst/>
          </a:prstGeom>
          <a:noFill/>
        </p:spPr>
        <p:txBody>
          <a:bodyPr wrap="square" rtlCol="0">
            <a:spAutoFit/>
          </a:bodyPr>
          <a:lstStyle/>
          <a:p>
            <a:pPr marL="287338" marR="0" lvl="0" indent="-287338" algn="l" defTabSz="914400" rtl="0" eaLnBrk="1" fontAlgn="auto" latinLnBrk="0" hangingPunct="1">
              <a:lnSpc>
                <a:spcPct val="100000"/>
              </a:lnSpc>
              <a:spcBef>
                <a:spcPts val="0"/>
              </a:spcBef>
              <a:spcAft>
                <a:spcPts val="0"/>
              </a:spcAft>
              <a:buClr>
                <a:srgbClr val="0013A3"/>
              </a:buClr>
              <a:buSzTx/>
              <a:buFont typeface="Wingdings" pitchFamily="2" charset="2"/>
              <a:buChar char="§"/>
              <a:tabLst/>
              <a:defRPr/>
            </a:pPr>
            <a:r>
              <a:rPr kumimoji="0" lang="en-US" sz="2800" b="0" i="0" u="none" strike="noStrike" kern="1200" cap="none" spc="0" normalizeH="0" baseline="0" noProof="0" dirty="0" err="1">
                <a:ln>
                  <a:noFill/>
                </a:ln>
                <a:solidFill>
                  <a:prstClr val="black"/>
                </a:solidFill>
                <a:effectLst/>
                <a:uLnTx/>
                <a:uFillTx/>
                <a:latin typeface="Calibri" panose="020F0502020204030204"/>
                <a:ea typeface="+mn-ea"/>
                <a:cs typeface="+mn-cs"/>
              </a:rPr>
              <a:t>rdt</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3.0 protocol performance stinks!</a:t>
            </a:r>
          </a:p>
          <a:p>
            <a:pPr marL="287338" marR="0" lvl="0" indent="-287338" algn="l" defTabSz="914400" rtl="0" eaLnBrk="1" fontAlgn="auto" latinLnBrk="0" hangingPunct="1">
              <a:lnSpc>
                <a:spcPct val="100000"/>
              </a:lnSpc>
              <a:spcBef>
                <a:spcPts val="0"/>
              </a:spcBef>
              <a:spcAft>
                <a:spcPts val="0"/>
              </a:spcAft>
              <a:buClr>
                <a:srgbClr val="0013A3"/>
              </a:buClr>
              <a:buSzTx/>
              <a:buFont typeface="Wingdings" pitchFamily="2" charset="2"/>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Protocol limits performance of underlying infrastructure (channel)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9" name="Slide Number Placeholder 2">
            <a:extLst>
              <a:ext uri="{FF2B5EF4-FFF2-40B4-BE49-F238E27FC236}">
                <a16:creationId xmlns:a16="http://schemas.microsoft.com/office/drawing/2014/main" id="{CB5285FE-6F5F-D849-A9CB-EEFE33B31B9B}"/>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60</a:t>
            </a:fld>
            <a:endParaRPr lang="en-US" dirty="0"/>
          </a:p>
        </p:txBody>
      </p:sp>
    </p:spTree>
    <p:extLst>
      <p:ext uri="{BB962C8B-B14F-4D97-AF65-F5344CB8AC3E}">
        <p14:creationId xmlns:p14="http://schemas.microsoft.com/office/powerpoint/2010/main" val="2622193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7"/>
                                        </p:tgtEl>
                                        <p:attrNameLst>
                                          <p:attrName>style.visibility</p:attrName>
                                        </p:attrNameLst>
                                      </p:cBhvr>
                                      <p:to>
                                        <p:strVal val="visible"/>
                                      </p:to>
                                    </p:set>
                                    <p:animEffect transition="in" filter="dissolve">
                                      <p:cBhvr>
                                        <p:cTn id="12" dur="500"/>
                                        <p:tgtEl>
                                          <p:spTgt spid="37"/>
                                        </p:tgtEl>
                                      </p:cBhvr>
                                    </p:animEffect>
                                  </p:childTnLst>
                                </p:cTn>
                              </p:par>
                              <p:par>
                                <p:cTn id="13" presetID="9"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dissolve">
                                      <p:cBhvr>
                                        <p:cTn id="15" dur="500"/>
                                        <p:tgtEl>
                                          <p:spTgt spid="11"/>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dissolve">
                                      <p:cBhvr>
                                        <p:cTn id="20" dur="500"/>
                                        <p:tgtEl>
                                          <p:spTgt spid="12"/>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43"/>
                                        </p:tgtEl>
                                        <p:attrNameLst>
                                          <p:attrName>style.visibility</p:attrName>
                                        </p:attrNameLst>
                                      </p:cBhvr>
                                      <p:to>
                                        <p:strVal val="visible"/>
                                      </p:to>
                                    </p:set>
                                    <p:animEffect transition="in" filter="dissolve">
                                      <p:cBhvr>
                                        <p:cTn id="23" dur="500"/>
                                        <p:tgtEl>
                                          <p:spTgt spid="43"/>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grpId="0" nodeType="clickEffect">
                                  <p:stCondLst>
                                    <p:cond delay="0"/>
                                  </p:stCondLst>
                                  <p:childTnLst>
                                    <p:set>
                                      <p:cBhvr>
                                        <p:cTn id="27" dur="1" fill="hold">
                                          <p:stCondLst>
                                            <p:cond delay="0"/>
                                          </p:stCondLst>
                                        </p:cTn>
                                        <p:tgtEl>
                                          <p:spTgt spid="36"/>
                                        </p:tgtEl>
                                        <p:attrNameLst>
                                          <p:attrName>style.visibility</p:attrName>
                                        </p:attrNameLst>
                                      </p:cBhvr>
                                      <p:to>
                                        <p:strVal val="visible"/>
                                      </p:to>
                                    </p:set>
                                    <p:animEffect transition="in" filter="dissolve">
                                      <p:cBhvr>
                                        <p:cTn id="28" dur="500"/>
                                        <p:tgtEl>
                                          <p:spTgt spid="36"/>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85"/>
                                        </p:tgtEl>
                                        <p:attrNameLst>
                                          <p:attrName>style.visibility</p:attrName>
                                        </p:attrNameLst>
                                      </p:cBhvr>
                                      <p:to>
                                        <p:strVal val="visible"/>
                                      </p:to>
                                    </p:set>
                                    <p:animEffect transition="in" filter="dissolve">
                                      <p:cBhvr>
                                        <p:cTn id="31" dur="500"/>
                                        <p:tgtEl>
                                          <p:spTgt spid="85"/>
                                        </p:tgtEl>
                                      </p:cBhvr>
                                    </p:animEffect>
                                  </p:childTnLst>
                                </p:cTn>
                              </p:par>
                            </p:childTnLst>
                          </p:cTn>
                        </p:par>
                        <p:par>
                          <p:cTn id="32" fill="hold">
                            <p:stCondLst>
                              <p:cond delay="500"/>
                            </p:stCondLst>
                            <p:childTnLst>
                              <p:par>
                                <p:cTn id="33" presetID="9" presetClass="entr" presetSubtype="0" fill="hold" nodeType="after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dissolve">
                                      <p:cBhvr>
                                        <p:cTn id="35" dur="500"/>
                                        <p:tgtEl>
                                          <p:spTgt spid="8"/>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nodeType="clickEffect">
                                  <p:stCondLst>
                                    <p:cond delay="0"/>
                                  </p:stCondLst>
                                  <p:childTnLst>
                                    <p:set>
                                      <p:cBhvr>
                                        <p:cTn id="39" dur="1" fill="hold">
                                          <p:stCondLst>
                                            <p:cond delay="0"/>
                                          </p:stCondLst>
                                        </p:cTn>
                                        <p:tgtEl>
                                          <p:spTgt spid="19"/>
                                        </p:tgtEl>
                                        <p:attrNameLst>
                                          <p:attrName>style.visibility</p:attrName>
                                        </p:attrNameLst>
                                      </p:cBhvr>
                                      <p:to>
                                        <p:strVal val="visible"/>
                                      </p:to>
                                    </p:set>
                                    <p:animEffect transition="in" filter="dissolve">
                                      <p:cBhvr>
                                        <p:cTn id="40" dur="500"/>
                                        <p:tgtEl>
                                          <p:spTgt spid="19"/>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grpId="0" nodeType="clickEffect">
                                  <p:stCondLst>
                                    <p:cond delay="0"/>
                                  </p:stCondLst>
                                  <p:childTnLst>
                                    <p:set>
                                      <p:cBhvr>
                                        <p:cTn id="44" dur="1" fill="hold">
                                          <p:stCondLst>
                                            <p:cond delay="0"/>
                                          </p:stCondLst>
                                        </p:cTn>
                                        <p:tgtEl>
                                          <p:spTgt spid="4"/>
                                        </p:tgtEl>
                                        <p:attrNameLst>
                                          <p:attrName>style.visibility</p:attrName>
                                        </p:attrNameLst>
                                      </p:cBhvr>
                                      <p:to>
                                        <p:strVal val="visible"/>
                                      </p:to>
                                    </p:set>
                                    <p:animEffect transition="in" filter="dissolve">
                                      <p:cBhvr>
                                        <p:cTn id="4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7" grpId="0"/>
      <p:bldP spid="43" grpId="0"/>
      <p:bldP spid="85" grpId="0" animBg="1"/>
      <p:bldP spid="4"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100625" cy="894622"/>
          </a:xfrm>
        </p:spPr>
        <p:txBody>
          <a:bodyPr>
            <a:normAutofit/>
          </a:bodyPr>
          <a:lstStyle/>
          <a:p>
            <a:r>
              <a:rPr lang="en-US" sz="4800" dirty="0"/>
              <a:t>rdt3.0: pipelined protocols operation</a:t>
            </a:r>
            <a:endParaRPr lang="en-US" sz="4400" dirty="0"/>
          </a:p>
        </p:txBody>
      </p:sp>
      <p:sp>
        <p:nvSpPr>
          <p:cNvPr id="78" name="Rectangle 3">
            <a:extLst>
              <a:ext uri="{FF2B5EF4-FFF2-40B4-BE49-F238E27FC236}">
                <a16:creationId xmlns:a16="http://schemas.microsoft.com/office/drawing/2014/main" id="{58138FEE-B5E2-DF48-8378-96F53EA03F37}"/>
              </a:ext>
            </a:extLst>
          </p:cNvPr>
          <p:cNvSpPr txBox="1">
            <a:spLocks noChangeArrowheads="1"/>
          </p:cNvSpPr>
          <p:nvPr/>
        </p:nvSpPr>
        <p:spPr>
          <a:xfrm>
            <a:off x="722556" y="1312877"/>
            <a:ext cx="10988826" cy="2033185"/>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kumimoji="0" lang="en-US" altLang="en-US" sz="2800" b="0" i="0"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rPr>
              <a:t>pipelining:</a:t>
            </a: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sender allows multiple, “</a:t>
            </a:r>
            <a:r>
              <a:rPr kumimoji="0" lang="en-US" altLang="ja-JP"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in-flight”, yet-to-be-acknowledged packets</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range of sequence numbers must be increased</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buffering at sender and/or receiver</a:t>
            </a:r>
          </a:p>
        </p:txBody>
      </p:sp>
      <p:grpSp>
        <p:nvGrpSpPr>
          <p:cNvPr id="4" name="Group 3">
            <a:extLst>
              <a:ext uri="{FF2B5EF4-FFF2-40B4-BE49-F238E27FC236}">
                <a16:creationId xmlns:a16="http://schemas.microsoft.com/office/drawing/2014/main" id="{4B5D14E0-A0D3-934D-BBAE-EEDB9CC51924}"/>
              </a:ext>
            </a:extLst>
          </p:cNvPr>
          <p:cNvGrpSpPr/>
          <p:nvPr/>
        </p:nvGrpSpPr>
        <p:grpSpPr>
          <a:xfrm>
            <a:off x="2916237" y="2993267"/>
            <a:ext cx="6359525" cy="2370138"/>
            <a:chOff x="1673403" y="3019025"/>
            <a:chExt cx="6359525" cy="2370138"/>
          </a:xfrm>
        </p:grpSpPr>
        <p:pic>
          <p:nvPicPr>
            <p:cNvPr id="80" name="Picture 5" descr="rdt_pipelined1">
              <a:extLst>
                <a:ext uri="{FF2B5EF4-FFF2-40B4-BE49-F238E27FC236}">
                  <a16:creationId xmlns:a16="http://schemas.microsoft.com/office/drawing/2014/main" id="{2F295627-AEBF-DA46-A59F-B81177F032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27403" y="3019025"/>
              <a:ext cx="6105525" cy="2370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1" name="Group 44">
              <a:extLst>
                <a:ext uri="{FF2B5EF4-FFF2-40B4-BE49-F238E27FC236}">
                  <a16:creationId xmlns:a16="http://schemas.microsoft.com/office/drawing/2014/main" id="{1111BB3D-3EE3-524B-ADDE-3374E7ACC18F}"/>
                </a:ext>
              </a:extLst>
            </p:cNvPr>
            <p:cNvGrpSpPr>
              <a:grpSpLocks/>
            </p:cNvGrpSpPr>
            <p:nvPr/>
          </p:nvGrpSpPr>
          <p:grpSpPr bwMode="auto">
            <a:xfrm>
              <a:off x="1673403" y="3696888"/>
              <a:ext cx="469900" cy="465137"/>
              <a:chOff x="881" y="2283"/>
              <a:chExt cx="296" cy="293"/>
            </a:xfrm>
          </p:grpSpPr>
          <p:sp>
            <p:nvSpPr>
              <p:cNvPr id="82" name="Rectangle 43">
                <a:extLst>
                  <a:ext uri="{FF2B5EF4-FFF2-40B4-BE49-F238E27FC236}">
                    <a16:creationId xmlns:a16="http://schemas.microsoft.com/office/drawing/2014/main" id="{10716B48-25E1-7F4D-87AA-377041B56237}"/>
                  </a:ext>
                </a:extLst>
              </p:cNvPr>
              <p:cNvSpPr>
                <a:spLocks noChangeArrowheads="1"/>
              </p:cNvSpPr>
              <p:nvPr/>
            </p:nvSpPr>
            <p:spPr bwMode="auto">
              <a:xfrm>
                <a:off x="1026" y="2283"/>
                <a:ext cx="122" cy="265"/>
              </a:xfrm>
              <a:prstGeom prst="rect">
                <a:avLst/>
              </a:prstGeom>
              <a:solidFill>
                <a:schemeClr val="bg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grpSp>
            <p:nvGrpSpPr>
              <p:cNvPr id="83" name="Group 36">
                <a:extLst>
                  <a:ext uri="{FF2B5EF4-FFF2-40B4-BE49-F238E27FC236}">
                    <a16:creationId xmlns:a16="http://schemas.microsoft.com/office/drawing/2014/main" id="{F805DF4F-95A4-BD4D-AD9B-A0F477F1C32B}"/>
                  </a:ext>
                </a:extLst>
              </p:cNvPr>
              <p:cNvGrpSpPr>
                <a:grpSpLocks/>
              </p:cNvGrpSpPr>
              <p:nvPr/>
            </p:nvGrpSpPr>
            <p:grpSpPr bwMode="auto">
              <a:xfrm flipH="1">
                <a:off x="881" y="2283"/>
                <a:ext cx="296" cy="293"/>
                <a:chOff x="2839" y="3501"/>
                <a:chExt cx="755" cy="803"/>
              </a:xfrm>
            </p:grpSpPr>
            <p:pic>
              <p:nvPicPr>
                <p:cNvPr id="84" name="Picture 37" descr="desktop_computer_stylized_medium">
                  <a:extLst>
                    <a:ext uri="{FF2B5EF4-FFF2-40B4-BE49-F238E27FC236}">
                      <a16:creationId xmlns:a16="http://schemas.microsoft.com/office/drawing/2014/main" id="{85D0573B-AA1D-C647-947D-E75FC498BEA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5" name="Freeform 38">
                  <a:extLst>
                    <a:ext uri="{FF2B5EF4-FFF2-40B4-BE49-F238E27FC236}">
                      <a16:creationId xmlns:a16="http://schemas.microsoft.com/office/drawing/2014/main" id="{D280CE14-8944-254D-8B1F-894AD27B66D3}"/>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sp>
          <p:nvSpPr>
            <p:cNvPr id="86" name="Freeform 48">
              <a:extLst>
                <a:ext uri="{FF2B5EF4-FFF2-40B4-BE49-F238E27FC236}">
                  <a16:creationId xmlns:a16="http://schemas.microsoft.com/office/drawing/2014/main" id="{A1C3D94C-83E9-0F40-97E5-B369E086816C}"/>
                </a:ext>
              </a:extLst>
            </p:cNvPr>
            <p:cNvSpPr>
              <a:spLocks/>
            </p:cNvSpPr>
            <p:nvPr/>
          </p:nvSpPr>
          <p:spPr bwMode="auto">
            <a:xfrm>
              <a:off x="7613828" y="3709588"/>
              <a:ext cx="185737" cy="431800"/>
            </a:xfrm>
            <a:custGeom>
              <a:avLst/>
              <a:gdLst>
                <a:gd name="T0" fmla="*/ 2147483647 w 117"/>
                <a:gd name="T1" fmla="*/ 2147483647 h 272"/>
                <a:gd name="T2" fmla="*/ 2147483647 w 117"/>
                <a:gd name="T3" fmla="*/ 2147483647 h 272"/>
                <a:gd name="T4" fmla="*/ 2147483647 w 117"/>
                <a:gd name="T5" fmla="*/ 2147483647 h 272"/>
                <a:gd name="T6" fmla="*/ 0 w 117"/>
                <a:gd name="T7" fmla="*/ 2147483647 h 272"/>
                <a:gd name="T8" fmla="*/ 2147483647 w 117"/>
                <a:gd name="T9" fmla="*/ 2147483647 h 272"/>
                <a:gd name="T10" fmla="*/ 2147483647 w 117"/>
                <a:gd name="T11" fmla="*/ 2147483647 h 272"/>
                <a:gd name="T12" fmla="*/ 2147483647 w 117"/>
                <a:gd name="T13" fmla="*/ 0 h 272"/>
                <a:gd name="T14" fmla="*/ 2147483647 w 117"/>
                <a:gd name="T15" fmla="*/ 2147483647 h 27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17" h="272">
                  <a:moveTo>
                    <a:pt x="6" y="6"/>
                  </a:moveTo>
                  <a:lnTo>
                    <a:pt x="3" y="77"/>
                  </a:lnTo>
                  <a:lnTo>
                    <a:pt x="59" y="120"/>
                  </a:lnTo>
                  <a:lnTo>
                    <a:pt x="0" y="146"/>
                  </a:lnTo>
                  <a:lnTo>
                    <a:pt x="3" y="270"/>
                  </a:lnTo>
                  <a:lnTo>
                    <a:pt x="117" y="272"/>
                  </a:lnTo>
                  <a:lnTo>
                    <a:pt x="114" y="0"/>
                  </a:lnTo>
                  <a:lnTo>
                    <a:pt x="6" y="6"/>
                  </a:lnTo>
                  <a:close/>
                </a:path>
              </a:pathLst>
            </a:custGeom>
            <a:solidFill>
              <a:schemeClr val="bg1"/>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87" name="Group 50">
              <a:extLst>
                <a:ext uri="{FF2B5EF4-FFF2-40B4-BE49-F238E27FC236}">
                  <a16:creationId xmlns:a16="http://schemas.microsoft.com/office/drawing/2014/main" id="{605457C9-55E9-234B-AF40-1C2CEC7BD520}"/>
                </a:ext>
              </a:extLst>
            </p:cNvPr>
            <p:cNvGrpSpPr>
              <a:grpSpLocks/>
            </p:cNvGrpSpPr>
            <p:nvPr/>
          </p:nvGrpSpPr>
          <p:grpSpPr bwMode="auto">
            <a:xfrm>
              <a:off x="4784903" y="3714350"/>
              <a:ext cx="469900" cy="465138"/>
              <a:chOff x="881" y="2283"/>
              <a:chExt cx="296" cy="293"/>
            </a:xfrm>
          </p:grpSpPr>
          <p:sp>
            <p:nvSpPr>
              <p:cNvPr id="88" name="Rectangle 51">
                <a:extLst>
                  <a:ext uri="{FF2B5EF4-FFF2-40B4-BE49-F238E27FC236}">
                    <a16:creationId xmlns:a16="http://schemas.microsoft.com/office/drawing/2014/main" id="{5A66C211-A318-FD43-B1DC-494380C212A1}"/>
                  </a:ext>
                </a:extLst>
              </p:cNvPr>
              <p:cNvSpPr>
                <a:spLocks noChangeArrowheads="1"/>
              </p:cNvSpPr>
              <p:nvPr/>
            </p:nvSpPr>
            <p:spPr bwMode="auto">
              <a:xfrm>
                <a:off x="1026" y="2283"/>
                <a:ext cx="122" cy="265"/>
              </a:xfrm>
              <a:prstGeom prst="rect">
                <a:avLst/>
              </a:prstGeom>
              <a:solidFill>
                <a:schemeClr val="bg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grpSp>
            <p:nvGrpSpPr>
              <p:cNvPr id="89" name="Group 52">
                <a:extLst>
                  <a:ext uri="{FF2B5EF4-FFF2-40B4-BE49-F238E27FC236}">
                    <a16:creationId xmlns:a16="http://schemas.microsoft.com/office/drawing/2014/main" id="{028FC7D3-7EE7-2840-8091-94C524E05F4E}"/>
                  </a:ext>
                </a:extLst>
              </p:cNvPr>
              <p:cNvGrpSpPr>
                <a:grpSpLocks/>
              </p:cNvGrpSpPr>
              <p:nvPr/>
            </p:nvGrpSpPr>
            <p:grpSpPr bwMode="auto">
              <a:xfrm flipH="1">
                <a:off x="881" y="2283"/>
                <a:ext cx="296" cy="293"/>
                <a:chOff x="2839" y="3501"/>
                <a:chExt cx="755" cy="803"/>
              </a:xfrm>
            </p:grpSpPr>
            <p:pic>
              <p:nvPicPr>
                <p:cNvPr id="90" name="Picture 53" descr="desktop_computer_stylized_medium">
                  <a:extLst>
                    <a:ext uri="{FF2B5EF4-FFF2-40B4-BE49-F238E27FC236}">
                      <a16:creationId xmlns:a16="http://schemas.microsoft.com/office/drawing/2014/main" id="{5DF1881B-0BF4-AD42-A217-8A59265F13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 name="Freeform 54">
                  <a:extLst>
                    <a:ext uri="{FF2B5EF4-FFF2-40B4-BE49-F238E27FC236}">
                      <a16:creationId xmlns:a16="http://schemas.microsoft.com/office/drawing/2014/main" id="{70153128-AD53-344E-AC41-31C4A7A688E9}"/>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grpSp>
          <p:nvGrpSpPr>
            <p:cNvPr id="92" name="Group 55">
              <a:extLst>
                <a:ext uri="{FF2B5EF4-FFF2-40B4-BE49-F238E27FC236}">
                  <a16:creationId xmlns:a16="http://schemas.microsoft.com/office/drawing/2014/main" id="{BC8220C0-F289-EA49-A8E3-C57D20507ACD}"/>
                </a:ext>
              </a:extLst>
            </p:cNvPr>
            <p:cNvGrpSpPr>
              <a:grpSpLocks/>
            </p:cNvGrpSpPr>
            <p:nvPr/>
          </p:nvGrpSpPr>
          <p:grpSpPr bwMode="auto">
            <a:xfrm>
              <a:off x="4493546" y="3633388"/>
              <a:ext cx="223838" cy="501650"/>
              <a:chOff x="4140" y="429"/>
              <a:chExt cx="1425" cy="2396"/>
            </a:xfrm>
          </p:grpSpPr>
          <p:sp>
            <p:nvSpPr>
              <p:cNvPr id="93" name="Freeform 56">
                <a:extLst>
                  <a:ext uri="{FF2B5EF4-FFF2-40B4-BE49-F238E27FC236}">
                    <a16:creationId xmlns:a16="http://schemas.microsoft.com/office/drawing/2014/main" id="{4F76258E-0BBD-8E40-98DF-823F02EF9ACC}"/>
                  </a:ext>
                </a:extLst>
              </p:cNvPr>
              <p:cNvSpPr>
                <a:spLocks/>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4" name="Rectangle 57">
                <a:extLst>
                  <a:ext uri="{FF2B5EF4-FFF2-40B4-BE49-F238E27FC236}">
                    <a16:creationId xmlns:a16="http://schemas.microsoft.com/office/drawing/2014/main" id="{7ED94245-5F5F-444B-9321-EDC0812D8D8E}"/>
                  </a:ext>
                </a:extLst>
              </p:cNvPr>
              <p:cNvSpPr>
                <a:spLocks noChangeArrowheads="1"/>
              </p:cNvSpPr>
              <p:nvPr/>
            </p:nvSpPr>
            <p:spPr bwMode="auto">
              <a:xfrm>
                <a:off x="4211" y="429"/>
                <a:ext cx="1041" cy="2282"/>
              </a:xfrm>
              <a:prstGeom prst="rect">
                <a:avLst/>
              </a:pr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95" name="Freeform 58">
                <a:extLst>
                  <a:ext uri="{FF2B5EF4-FFF2-40B4-BE49-F238E27FC236}">
                    <a16:creationId xmlns:a16="http://schemas.microsoft.com/office/drawing/2014/main" id="{1F9330A9-C80A-E34C-9993-F9F6EFA2E932}"/>
                  </a:ext>
                </a:extLst>
              </p:cNvPr>
              <p:cNvSpPr>
                <a:spLocks/>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6" name="Freeform 59">
                <a:extLst>
                  <a:ext uri="{FF2B5EF4-FFF2-40B4-BE49-F238E27FC236}">
                    <a16:creationId xmlns:a16="http://schemas.microsoft.com/office/drawing/2014/main" id="{EED46AB6-5210-284B-BD15-CC7F3CC066FE}"/>
                  </a:ext>
                </a:extLst>
              </p:cNvPr>
              <p:cNvSpPr>
                <a:spLocks/>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7" name="Rectangle 60">
                <a:extLst>
                  <a:ext uri="{FF2B5EF4-FFF2-40B4-BE49-F238E27FC236}">
                    <a16:creationId xmlns:a16="http://schemas.microsoft.com/office/drawing/2014/main" id="{FCD372CD-8E16-EB40-BCB5-6518B2E541EE}"/>
                  </a:ext>
                </a:extLst>
              </p:cNvPr>
              <p:cNvSpPr>
                <a:spLocks noChangeArrowheads="1"/>
              </p:cNvSpPr>
              <p:nvPr/>
            </p:nvSpPr>
            <p:spPr bwMode="auto">
              <a:xfrm>
                <a:off x="4211" y="694"/>
                <a:ext cx="596" cy="45"/>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grpSp>
            <p:nvGrpSpPr>
              <p:cNvPr id="98" name="Group 61">
                <a:extLst>
                  <a:ext uri="{FF2B5EF4-FFF2-40B4-BE49-F238E27FC236}">
                    <a16:creationId xmlns:a16="http://schemas.microsoft.com/office/drawing/2014/main" id="{A9F56FC0-6211-5447-8838-1C3E5659D8CC}"/>
                  </a:ext>
                </a:extLst>
              </p:cNvPr>
              <p:cNvGrpSpPr>
                <a:grpSpLocks/>
              </p:cNvGrpSpPr>
              <p:nvPr/>
            </p:nvGrpSpPr>
            <p:grpSpPr bwMode="auto">
              <a:xfrm>
                <a:off x="4749" y="668"/>
                <a:ext cx="581" cy="145"/>
                <a:chOff x="614" y="2568"/>
                <a:chExt cx="725" cy="139"/>
              </a:xfrm>
            </p:grpSpPr>
            <p:sp>
              <p:nvSpPr>
                <p:cNvPr id="141" name="AutoShape 62">
                  <a:extLst>
                    <a:ext uri="{FF2B5EF4-FFF2-40B4-BE49-F238E27FC236}">
                      <a16:creationId xmlns:a16="http://schemas.microsoft.com/office/drawing/2014/main" id="{B2006563-73E3-C341-BE69-A2D714EE0E00}"/>
                    </a:ext>
                  </a:extLst>
                </p:cNvPr>
                <p:cNvSpPr>
                  <a:spLocks noChangeArrowheads="1"/>
                </p:cNvSpPr>
                <p:nvPr/>
              </p:nvSpPr>
              <p:spPr bwMode="auto">
                <a:xfrm>
                  <a:off x="611" y="2571"/>
                  <a:ext cx="731" cy="138"/>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142" name="AutoShape 63">
                  <a:extLst>
                    <a:ext uri="{FF2B5EF4-FFF2-40B4-BE49-F238E27FC236}">
                      <a16:creationId xmlns:a16="http://schemas.microsoft.com/office/drawing/2014/main" id="{452EDF48-634C-DC4E-976C-1E4013FE6563}"/>
                    </a:ext>
                  </a:extLst>
                </p:cNvPr>
                <p:cNvSpPr>
                  <a:spLocks noChangeArrowheads="1"/>
                </p:cNvSpPr>
                <p:nvPr/>
              </p:nvSpPr>
              <p:spPr bwMode="auto">
                <a:xfrm>
                  <a:off x="623" y="2586"/>
                  <a:ext cx="706"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grpSp>
          <p:sp>
            <p:nvSpPr>
              <p:cNvPr id="99" name="Rectangle 64">
                <a:extLst>
                  <a:ext uri="{FF2B5EF4-FFF2-40B4-BE49-F238E27FC236}">
                    <a16:creationId xmlns:a16="http://schemas.microsoft.com/office/drawing/2014/main" id="{517F2B13-C563-4E43-B2A5-C5BD2544BCE8}"/>
                  </a:ext>
                </a:extLst>
              </p:cNvPr>
              <p:cNvSpPr>
                <a:spLocks noChangeArrowheads="1"/>
              </p:cNvSpPr>
              <p:nvPr/>
            </p:nvSpPr>
            <p:spPr bwMode="auto">
              <a:xfrm>
                <a:off x="4221" y="1020"/>
                <a:ext cx="596" cy="45"/>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grpSp>
            <p:nvGrpSpPr>
              <p:cNvPr id="100" name="Group 65">
                <a:extLst>
                  <a:ext uri="{FF2B5EF4-FFF2-40B4-BE49-F238E27FC236}">
                    <a16:creationId xmlns:a16="http://schemas.microsoft.com/office/drawing/2014/main" id="{4ED80E09-23D9-1444-A08C-74DBBD9F351B}"/>
                  </a:ext>
                </a:extLst>
              </p:cNvPr>
              <p:cNvGrpSpPr>
                <a:grpSpLocks/>
              </p:cNvGrpSpPr>
              <p:nvPr/>
            </p:nvGrpSpPr>
            <p:grpSpPr bwMode="auto">
              <a:xfrm>
                <a:off x="4747" y="994"/>
                <a:ext cx="581" cy="134"/>
                <a:chOff x="614" y="2568"/>
                <a:chExt cx="725" cy="139"/>
              </a:xfrm>
            </p:grpSpPr>
            <p:sp>
              <p:nvSpPr>
                <p:cNvPr id="139" name="AutoShape 66">
                  <a:extLst>
                    <a:ext uri="{FF2B5EF4-FFF2-40B4-BE49-F238E27FC236}">
                      <a16:creationId xmlns:a16="http://schemas.microsoft.com/office/drawing/2014/main" id="{BD5E8DEF-A6A7-524F-A3E8-38105351EF54}"/>
                    </a:ext>
                  </a:extLst>
                </p:cNvPr>
                <p:cNvSpPr>
                  <a:spLocks noChangeArrowheads="1"/>
                </p:cNvSpPr>
                <p:nvPr/>
              </p:nvSpPr>
              <p:spPr bwMode="auto">
                <a:xfrm>
                  <a:off x="613" y="2572"/>
                  <a:ext cx="731" cy="134"/>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140" name="AutoShape 67">
                  <a:extLst>
                    <a:ext uri="{FF2B5EF4-FFF2-40B4-BE49-F238E27FC236}">
                      <a16:creationId xmlns:a16="http://schemas.microsoft.com/office/drawing/2014/main" id="{83CE605A-8B9B-FF4A-ADD9-77EFF07CEC97}"/>
                    </a:ext>
                  </a:extLst>
                </p:cNvPr>
                <p:cNvSpPr>
                  <a:spLocks noChangeArrowheads="1"/>
                </p:cNvSpPr>
                <p:nvPr/>
              </p:nvSpPr>
              <p:spPr bwMode="auto">
                <a:xfrm>
                  <a:off x="626" y="2588"/>
                  <a:ext cx="706" cy="102"/>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grpSp>
          <p:sp>
            <p:nvSpPr>
              <p:cNvPr id="101" name="Rectangle 68">
                <a:extLst>
                  <a:ext uri="{FF2B5EF4-FFF2-40B4-BE49-F238E27FC236}">
                    <a16:creationId xmlns:a16="http://schemas.microsoft.com/office/drawing/2014/main" id="{13298108-AEB2-9C4B-9F8E-E0273C39A75B}"/>
                  </a:ext>
                </a:extLst>
              </p:cNvPr>
              <p:cNvSpPr>
                <a:spLocks noChangeArrowheads="1"/>
              </p:cNvSpPr>
              <p:nvPr/>
            </p:nvSpPr>
            <p:spPr bwMode="auto">
              <a:xfrm>
                <a:off x="4221" y="1362"/>
                <a:ext cx="596" cy="45"/>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102" name="Rectangle 69">
                <a:extLst>
                  <a:ext uri="{FF2B5EF4-FFF2-40B4-BE49-F238E27FC236}">
                    <a16:creationId xmlns:a16="http://schemas.microsoft.com/office/drawing/2014/main" id="{998350A7-0615-C644-9F45-39D62BDB9867}"/>
                  </a:ext>
                </a:extLst>
              </p:cNvPr>
              <p:cNvSpPr>
                <a:spLocks noChangeArrowheads="1"/>
              </p:cNvSpPr>
              <p:nvPr/>
            </p:nvSpPr>
            <p:spPr bwMode="auto">
              <a:xfrm>
                <a:off x="4231" y="1657"/>
                <a:ext cx="596" cy="45"/>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grpSp>
            <p:nvGrpSpPr>
              <p:cNvPr id="103" name="Group 70">
                <a:extLst>
                  <a:ext uri="{FF2B5EF4-FFF2-40B4-BE49-F238E27FC236}">
                    <a16:creationId xmlns:a16="http://schemas.microsoft.com/office/drawing/2014/main" id="{B66F256F-0190-C34D-B1CF-5EC3FBA6E08D}"/>
                  </a:ext>
                </a:extLst>
              </p:cNvPr>
              <p:cNvGrpSpPr>
                <a:grpSpLocks/>
              </p:cNvGrpSpPr>
              <p:nvPr/>
            </p:nvGrpSpPr>
            <p:grpSpPr bwMode="auto">
              <a:xfrm>
                <a:off x="4735" y="1627"/>
                <a:ext cx="582" cy="151"/>
                <a:chOff x="614" y="2568"/>
                <a:chExt cx="725" cy="139"/>
              </a:xfrm>
            </p:grpSpPr>
            <p:sp>
              <p:nvSpPr>
                <p:cNvPr id="119" name="AutoShape 71">
                  <a:extLst>
                    <a:ext uri="{FF2B5EF4-FFF2-40B4-BE49-F238E27FC236}">
                      <a16:creationId xmlns:a16="http://schemas.microsoft.com/office/drawing/2014/main" id="{B44DED58-257C-B64B-BAD6-1093812EF734}"/>
                    </a:ext>
                  </a:extLst>
                </p:cNvPr>
                <p:cNvSpPr>
                  <a:spLocks noChangeArrowheads="1"/>
                </p:cNvSpPr>
                <p:nvPr/>
              </p:nvSpPr>
              <p:spPr bwMode="auto">
                <a:xfrm>
                  <a:off x="616" y="2568"/>
                  <a:ext cx="718" cy="140"/>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120" name="AutoShape 72">
                  <a:extLst>
                    <a:ext uri="{FF2B5EF4-FFF2-40B4-BE49-F238E27FC236}">
                      <a16:creationId xmlns:a16="http://schemas.microsoft.com/office/drawing/2014/main" id="{17264758-5A11-0143-AA34-8D5FF585E9F0}"/>
                    </a:ext>
                  </a:extLst>
                </p:cNvPr>
                <p:cNvSpPr>
                  <a:spLocks noChangeArrowheads="1"/>
                </p:cNvSpPr>
                <p:nvPr/>
              </p:nvSpPr>
              <p:spPr bwMode="auto">
                <a:xfrm>
                  <a:off x="628" y="2582"/>
                  <a:ext cx="692" cy="112"/>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grpSp>
          <p:sp>
            <p:nvSpPr>
              <p:cNvPr id="104" name="Freeform 73">
                <a:extLst>
                  <a:ext uri="{FF2B5EF4-FFF2-40B4-BE49-F238E27FC236}">
                    <a16:creationId xmlns:a16="http://schemas.microsoft.com/office/drawing/2014/main" id="{F9396AFF-50A0-E543-85ED-A1775DCAB5BB}"/>
                  </a:ext>
                </a:extLst>
              </p:cNvPr>
              <p:cNvSpPr>
                <a:spLocks/>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105" name="Group 74">
                <a:extLst>
                  <a:ext uri="{FF2B5EF4-FFF2-40B4-BE49-F238E27FC236}">
                    <a16:creationId xmlns:a16="http://schemas.microsoft.com/office/drawing/2014/main" id="{EFAA059B-DB96-6A46-B4E6-8F3321F53126}"/>
                  </a:ext>
                </a:extLst>
              </p:cNvPr>
              <p:cNvGrpSpPr>
                <a:grpSpLocks/>
              </p:cNvGrpSpPr>
              <p:nvPr/>
            </p:nvGrpSpPr>
            <p:grpSpPr bwMode="auto">
              <a:xfrm>
                <a:off x="4739" y="1327"/>
                <a:ext cx="582" cy="139"/>
                <a:chOff x="614" y="2568"/>
                <a:chExt cx="725" cy="139"/>
              </a:xfrm>
            </p:grpSpPr>
            <p:sp>
              <p:nvSpPr>
                <p:cNvPr id="117" name="AutoShape 75">
                  <a:extLst>
                    <a:ext uri="{FF2B5EF4-FFF2-40B4-BE49-F238E27FC236}">
                      <a16:creationId xmlns:a16="http://schemas.microsoft.com/office/drawing/2014/main" id="{83348DAB-4511-F04F-BD32-D337DF959B21}"/>
                    </a:ext>
                  </a:extLst>
                </p:cNvPr>
                <p:cNvSpPr>
                  <a:spLocks noChangeArrowheads="1"/>
                </p:cNvSpPr>
                <p:nvPr/>
              </p:nvSpPr>
              <p:spPr bwMode="auto">
                <a:xfrm>
                  <a:off x="611" y="2565"/>
                  <a:ext cx="730" cy="144"/>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118" name="AutoShape 76">
                  <a:extLst>
                    <a:ext uri="{FF2B5EF4-FFF2-40B4-BE49-F238E27FC236}">
                      <a16:creationId xmlns:a16="http://schemas.microsoft.com/office/drawing/2014/main" id="{A1C8B31D-3D51-2648-9688-2AEA89487C8D}"/>
                    </a:ext>
                  </a:extLst>
                </p:cNvPr>
                <p:cNvSpPr>
                  <a:spLocks noChangeArrowheads="1"/>
                </p:cNvSpPr>
                <p:nvPr/>
              </p:nvSpPr>
              <p:spPr bwMode="auto">
                <a:xfrm>
                  <a:off x="623" y="2580"/>
                  <a:ext cx="705" cy="114"/>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grpSp>
          <p:sp>
            <p:nvSpPr>
              <p:cNvPr id="106" name="Rectangle 77">
                <a:extLst>
                  <a:ext uri="{FF2B5EF4-FFF2-40B4-BE49-F238E27FC236}">
                    <a16:creationId xmlns:a16="http://schemas.microsoft.com/office/drawing/2014/main" id="{7EF69E7C-0C67-7148-8FE3-54101303E382}"/>
                  </a:ext>
                </a:extLst>
              </p:cNvPr>
              <p:cNvSpPr>
                <a:spLocks noChangeArrowheads="1"/>
              </p:cNvSpPr>
              <p:nvPr/>
            </p:nvSpPr>
            <p:spPr bwMode="auto">
              <a:xfrm>
                <a:off x="5252" y="429"/>
                <a:ext cx="71" cy="2290"/>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107" name="Freeform 78">
                <a:extLst>
                  <a:ext uri="{FF2B5EF4-FFF2-40B4-BE49-F238E27FC236}">
                    <a16:creationId xmlns:a16="http://schemas.microsoft.com/office/drawing/2014/main" id="{FBDFC7A2-78F6-6B42-8CB8-7F23EE4E35C0}"/>
                  </a:ext>
                </a:extLst>
              </p:cNvPr>
              <p:cNvSpPr>
                <a:spLocks/>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8" name="Freeform 79">
                <a:extLst>
                  <a:ext uri="{FF2B5EF4-FFF2-40B4-BE49-F238E27FC236}">
                    <a16:creationId xmlns:a16="http://schemas.microsoft.com/office/drawing/2014/main" id="{CC939040-7BF3-9046-BF6A-0458E0E2ED59}"/>
                  </a:ext>
                </a:extLst>
              </p:cNvPr>
              <p:cNvSpPr>
                <a:spLocks/>
              </p:cNvSpPr>
              <p:nvPr/>
            </p:nvSpPr>
            <p:spPr bwMode="auto">
              <a:xfrm>
                <a:off x="5315" y="680"/>
                <a:ext cx="244" cy="240"/>
              </a:xfrm>
              <a:custGeom>
                <a:avLst/>
                <a:gdLst>
                  <a:gd name="T0" fmla="*/ 0 w 304"/>
                  <a:gd name="T1" fmla="*/ 0 h 288"/>
                  <a:gd name="T2" fmla="*/ 34 w 304"/>
                  <a:gd name="T3" fmla="*/ 27 h 288"/>
                  <a:gd name="T4" fmla="*/ 31 w 304"/>
                  <a:gd name="T5" fmla="*/ 48 h 288"/>
                  <a:gd name="T6" fmla="*/ 2 w 304"/>
                  <a:gd name="T7" fmla="*/ 2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9" name="Oval 80">
                <a:extLst>
                  <a:ext uri="{FF2B5EF4-FFF2-40B4-BE49-F238E27FC236}">
                    <a16:creationId xmlns:a16="http://schemas.microsoft.com/office/drawing/2014/main" id="{D3889CB4-554F-C549-9233-410F2A7029F0}"/>
                  </a:ext>
                </a:extLst>
              </p:cNvPr>
              <p:cNvSpPr>
                <a:spLocks noChangeArrowheads="1"/>
              </p:cNvSpPr>
              <p:nvPr/>
            </p:nvSpPr>
            <p:spPr bwMode="auto">
              <a:xfrm>
                <a:off x="5514" y="2613"/>
                <a:ext cx="51" cy="91"/>
              </a:xfrm>
              <a:prstGeom prst="ellipse">
                <a:avLst/>
              </a:prstGeom>
              <a:solidFill>
                <a:srgbClr val="3333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110" name="Freeform 81">
                <a:extLst>
                  <a:ext uri="{FF2B5EF4-FFF2-40B4-BE49-F238E27FC236}">
                    <a16:creationId xmlns:a16="http://schemas.microsoft.com/office/drawing/2014/main" id="{01CB4D71-6B24-D14B-8E88-E20AA937EAC3}"/>
                  </a:ext>
                </a:extLst>
              </p:cNvPr>
              <p:cNvSpPr>
                <a:spLocks/>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1" name="AutoShape 82">
                <a:extLst>
                  <a:ext uri="{FF2B5EF4-FFF2-40B4-BE49-F238E27FC236}">
                    <a16:creationId xmlns:a16="http://schemas.microsoft.com/office/drawing/2014/main" id="{765BBEDF-3C6B-1040-8B52-503C49ECEE41}"/>
                  </a:ext>
                </a:extLst>
              </p:cNvPr>
              <p:cNvSpPr>
                <a:spLocks noChangeArrowheads="1"/>
              </p:cNvSpPr>
              <p:nvPr/>
            </p:nvSpPr>
            <p:spPr bwMode="auto">
              <a:xfrm>
                <a:off x="4140" y="2681"/>
                <a:ext cx="1203" cy="144"/>
              </a:xfrm>
              <a:prstGeom prst="roundRect">
                <a:avLst>
                  <a:gd name="adj" fmla="val 50000"/>
                </a:avLst>
              </a:prstGeom>
              <a:solidFill>
                <a:srgbClr val="DDDDDD"/>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112" name="AutoShape 83">
                <a:extLst>
                  <a:ext uri="{FF2B5EF4-FFF2-40B4-BE49-F238E27FC236}">
                    <a16:creationId xmlns:a16="http://schemas.microsoft.com/office/drawing/2014/main" id="{6FAE78A0-65F7-5C4E-B7EA-70A785714C79}"/>
                  </a:ext>
                </a:extLst>
              </p:cNvPr>
              <p:cNvSpPr>
                <a:spLocks noChangeArrowheads="1"/>
              </p:cNvSpPr>
              <p:nvPr/>
            </p:nvSpPr>
            <p:spPr bwMode="auto">
              <a:xfrm>
                <a:off x="4211" y="2711"/>
                <a:ext cx="1061" cy="83"/>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113" name="Oval 84">
                <a:extLst>
                  <a:ext uri="{FF2B5EF4-FFF2-40B4-BE49-F238E27FC236}">
                    <a16:creationId xmlns:a16="http://schemas.microsoft.com/office/drawing/2014/main" id="{AABAB6CF-26FB-E547-93D6-6BFF67172415}"/>
                  </a:ext>
                </a:extLst>
              </p:cNvPr>
              <p:cNvSpPr>
                <a:spLocks noChangeArrowheads="1"/>
              </p:cNvSpPr>
              <p:nvPr/>
            </p:nvSpPr>
            <p:spPr bwMode="auto">
              <a:xfrm>
                <a:off x="4312" y="2385"/>
                <a:ext cx="152" cy="144"/>
              </a:xfrm>
              <a:prstGeom prst="ellipse">
                <a:avLst/>
              </a:prstGeom>
              <a:solidFill>
                <a:srgbClr val="33CC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114" name="Oval 85">
                <a:extLst>
                  <a:ext uri="{FF2B5EF4-FFF2-40B4-BE49-F238E27FC236}">
                    <a16:creationId xmlns:a16="http://schemas.microsoft.com/office/drawing/2014/main" id="{EE66FB07-9865-0B46-8669-F1B01050BFB9}"/>
                  </a:ext>
                </a:extLst>
              </p:cNvPr>
              <p:cNvSpPr>
                <a:spLocks noChangeArrowheads="1"/>
              </p:cNvSpPr>
              <p:nvPr/>
            </p:nvSpPr>
            <p:spPr bwMode="auto">
              <a:xfrm>
                <a:off x="4484" y="2385"/>
                <a:ext cx="162" cy="144"/>
              </a:xfrm>
              <a:prstGeom prst="ellipse">
                <a:avLst/>
              </a:prstGeom>
              <a:solidFill>
                <a:srgbClr val="FF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Arial" charset="0"/>
                  <a:ea typeface="ＭＳ Ｐゴシック" charset="0"/>
                  <a:cs typeface="Arial" charset="0"/>
                </a:endParaRPr>
              </a:p>
            </p:txBody>
          </p:sp>
          <p:sp>
            <p:nvSpPr>
              <p:cNvPr id="115" name="Oval 86">
                <a:extLst>
                  <a:ext uri="{FF2B5EF4-FFF2-40B4-BE49-F238E27FC236}">
                    <a16:creationId xmlns:a16="http://schemas.microsoft.com/office/drawing/2014/main" id="{5A789240-A8CA-A84D-A9E3-BD6D3717368B}"/>
                  </a:ext>
                </a:extLst>
              </p:cNvPr>
              <p:cNvSpPr>
                <a:spLocks noChangeArrowheads="1"/>
              </p:cNvSpPr>
              <p:nvPr/>
            </p:nvSpPr>
            <p:spPr bwMode="auto">
              <a:xfrm>
                <a:off x="4666" y="2378"/>
                <a:ext cx="152" cy="144"/>
              </a:xfrm>
              <a:prstGeom prst="ellipse">
                <a:avLst/>
              </a:prstGeom>
              <a:solidFill>
                <a:srgbClr val="33CC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116" name="Rectangle 87">
                <a:extLst>
                  <a:ext uri="{FF2B5EF4-FFF2-40B4-BE49-F238E27FC236}">
                    <a16:creationId xmlns:a16="http://schemas.microsoft.com/office/drawing/2014/main" id="{A762B790-F441-E240-934E-A9664B2F5399}"/>
                  </a:ext>
                </a:extLst>
              </p:cNvPr>
              <p:cNvSpPr>
                <a:spLocks noChangeArrowheads="1"/>
              </p:cNvSpPr>
              <p:nvPr/>
            </p:nvSpPr>
            <p:spPr bwMode="auto">
              <a:xfrm>
                <a:off x="5060" y="1832"/>
                <a:ext cx="91" cy="766"/>
              </a:xfrm>
              <a:prstGeom prst="rect">
                <a:avLst/>
              </a:prstGeom>
              <a:solidFill>
                <a:srgbClr val="292929"/>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grpSp>
        <p:grpSp>
          <p:nvGrpSpPr>
            <p:cNvPr id="143" name="Group 88">
              <a:extLst>
                <a:ext uri="{FF2B5EF4-FFF2-40B4-BE49-F238E27FC236}">
                  <a16:creationId xmlns:a16="http://schemas.microsoft.com/office/drawing/2014/main" id="{17DC5732-628F-6741-852D-2CBD1EC0FDEB}"/>
                </a:ext>
              </a:extLst>
            </p:cNvPr>
            <p:cNvGrpSpPr>
              <a:grpSpLocks/>
            </p:cNvGrpSpPr>
            <p:nvPr/>
          </p:nvGrpSpPr>
          <p:grpSpPr bwMode="auto">
            <a:xfrm>
              <a:off x="7659865" y="3576238"/>
              <a:ext cx="223838" cy="501650"/>
              <a:chOff x="4140" y="429"/>
              <a:chExt cx="1425" cy="2396"/>
            </a:xfrm>
          </p:grpSpPr>
          <p:sp>
            <p:nvSpPr>
              <p:cNvPr id="144" name="Freeform 89">
                <a:extLst>
                  <a:ext uri="{FF2B5EF4-FFF2-40B4-BE49-F238E27FC236}">
                    <a16:creationId xmlns:a16="http://schemas.microsoft.com/office/drawing/2014/main" id="{66258626-CF43-4144-AFB5-A001FE5BE71D}"/>
                  </a:ext>
                </a:extLst>
              </p:cNvPr>
              <p:cNvSpPr>
                <a:spLocks/>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5" name="Rectangle 90">
                <a:extLst>
                  <a:ext uri="{FF2B5EF4-FFF2-40B4-BE49-F238E27FC236}">
                    <a16:creationId xmlns:a16="http://schemas.microsoft.com/office/drawing/2014/main" id="{75E92CB8-71C3-E048-84D7-F08068A4723B}"/>
                  </a:ext>
                </a:extLst>
              </p:cNvPr>
              <p:cNvSpPr>
                <a:spLocks noChangeArrowheads="1"/>
              </p:cNvSpPr>
              <p:nvPr/>
            </p:nvSpPr>
            <p:spPr bwMode="auto">
              <a:xfrm>
                <a:off x="4211" y="429"/>
                <a:ext cx="1041" cy="2282"/>
              </a:xfrm>
              <a:prstGeom prst="rect">
                <a:avLst/>
              </a:pr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146" name="Freeform 91">
                <a:extLst>
                  <a:ext uri="{FF2B5EF4-FFF2-40B4-BE49-F238E27FC236}">
                    <a16:creationId xmlns:a16="http://schemas.microsoft.com/office/drawing/2014/main" id="{71C22EB9-D8A4-F04F-A304-D772EEAB70F8}"/>
                  </a:ext>
                </a:extLst>
              </p:cNvPr>
              <p:cNvSpPr>
                <a:spLocks/>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7" name="Freeform 92">
                <a:extLst>
                  <a:ext uri="{FF2B5EF4-FFF2-40B4-BE49-F238E27FC236}">
                    <a16:creationId xmlns:a16="http://schemas.microsoft.com/office/drawing/2014/main" id="{A649EF14-8235-8B4A-8B8B-3AC2B2B64C7B}"/>
                  </a:ext>
                </a:extLst>
              </p:cNvPr>
              <p:cNvSpPr>
                <a:spLocks/>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8" name="Rectangle 93">
                <a:extLst>
                  <a:ext uri="{FF2B5EF4-FFF2-40B4-BE49-F238E27FC236}">
                    <a16:creationId xmlns:a16="http://schemas.microsoft.com/office/drawing/2014/main" id="{2C3B9489-DBCD-1B41-A1E0-9939F842AA3D}"/>
                  </a:ext>
                </a:extLst>
              </p:cNvPr>
              <p:cNvSpPr>
                <a:spLocks noChangeArrowheads="1"/>
              </p:cNvSpPr>
              <p:nvPr/>
            </p:nvSpPr>
            <p:spPr bwMode="auto">
              <a:xfrm>
                <a:off x="4211" y="694"/>
                <a:ext cx="596" cy="45"/>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grpSp>
            <p:nvGrpSpPr>
              <p:cNvPr id="149" name="Group 94">
                <a:extLst>
                  <a:ext uri="{FF2B5EF4-FFF2-40B4-BE49-F238E27FC236}">
                    <a16:creationId xmlns:a16="http://schemas.microsoft.com/office/drawing/2014/main" id="{5EA53608-D5A4-FB4B-8294-6D9D65EFF00C}"/>
                  </a:ext>
                </a:extLst>
              </p:cNvPr>
              <p:cNvGrpSpPr>
                <a:grpSpLocks/>
              </p:cNvGrpSpPr>
              <p:nvPr/>
            </p:nvGrpSpPr>
            <p:grpSpPr bwMode="auto">
              <a:xfrm>
                <a:off x="4749" y="668"/>
                <a:ext cx="581" cy="145"/>
                <a:chOff x="614" y="2568"/>
                <a:chExt cx="725" cy="139"/>
              </a:xfrm>
            </p:grpSpPr>
            <p:sp>
              <p:nvSpPr>
                <p:cNvPr id="174" name="AutoShape 95">
                  <a:extLst>
                    <a:ext uri="{FF2B5EF4-FFF2-40B4-BE49-F238E27FC236}">
                      <a16:creationId xmlns:a16="http://schemas.microsoft.com/office/drawing/2014/main" id="{AED3F1D5-BB8C-254E-83E5-6EAB6528B99F}"/>
                    </a:ext>
                  </a:extLst>
                </p:cNvPr>
                <p:cNvSpPr>
                  <a:spLocks noChangeArrowheads="1"/>
                </p:cNvSpPr>
                <p:nvPr/>
              </p:nvSpPr>
              <p:spPr bwMode="auto">
                <a:xfrm>
                  <a:off x="611" y="2571"/>
                  <a:ext cx="731" cy="138"/>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175" name="AutoShape 96">
                  <a:extLst>
                    <a:ext uri="{FF2B5EF4-FFF2-40B4-BE49-F238E27FC236}">
                      <a16:creationId xmlns:a16="http://schemas.microsoft.com/office/drawing/2014/main" id="{942D2E9F-6E36-084E-9FBC-AD82CA243A50}"/>
                    </a:ext>
                  </a:extLst>
                </p:cNvPr>
                <p:cNvSpPr>
                  <a:spLocks noChangeArrowheads="1"/>
                </p:cNvSpPr>
                <p:nvPr/>
              </p:nvSpPr>
              <p:spPr bwMode="auto">
                <a:xfrm>
                  <a:off x="623" y="2586"/>
                  <a:ext cx="706"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grpSp>
          <p:sp>
            <p:nvSpPr>
              <p:cNvPr id="150" name="Rectangle 97">
                <a:extLst>
                  <a:ext uri="{FF2B5EF4-FFF2-40B4-BE49-F238E27FC236}">
                    <a16:creationId xmlns:a16="http://schemas.microsoft.com/office/drawing/2014/main" id="{E8FF0B53-6745-A84C-89E0-B850FA20B8A6}"/>
                  </a:ext>
                </a:extLst>
              </p:cNvPr>
              <p:cNvSpPr>
                <a:spLocks noChangeArrowheads="1"/>
              </p:cNvSpPr>
              <p:nvPr/>
            </p:nvSpPr>
            <p:spPr bwMode="auto">
              <a:xfrm>
                <a:off x="4221" y="1020"/>
                <a:ext cx="596" cy="45"/>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grpSp>
            <p:nvGrpSpPr>
              <p:cNvPr id="151" name="Group 98">
                <a:extLst>
                  <a:ext uri="{FF2B5EF4-FFF2-40B4-BE49-F238E27FC236}">
                    <a16:creationId xmlns:a16="http://schemas.microsoft.com/office/drawing/2014/main" id="{3E1DFAB8-85DC-9B47-A3FC-17FA76E4DB95}"/>
                  </a:ext>
                </a:extLst>
              </p:cNvPr>
              <p:cNvGrpSpPr>
                <a:grpSpLocks/>
              </p:cNvGrpSpPr>
              <p:nvPr/>
            </p:nvGrpSpPr>
            <p:grpSpPr bwMode="auto">
              <a:xfrm>
                <a:off x="4747" y="994"/>
                <a:ext cx="581" cy="134"/>
                <a:chOff x="614" y="2568"/>
                <a:chExt cx="725" cy="139"/>
              </a:xfrm>
            </p:grpSpPr>
            <p:sp>
              <p:nvSpPr>
                <p:cNvPr id="172" name="AutoShape 99">
                  <a:extLst>
                    <a:ext uri="{FF2B5EF4-FFF2-40B4-BE49-F238E27FC236}">
                      <a16:creationId xmlns:a16="http://schemas.microsoft.com/office/drawing/2014/main" id="{9B63DA8A-7611-6449-A57A-B40172E56E2A}"/>
                    </a:ext>
                  </a:extLst>
                </p:cNvPr>
                <p:cNvSpPr>
                  <a:spLocks noChangeArrowheads="1"/>
                </p:cNvSpPr>
                <p:nvPr/>
              </p:nvSpPr>
              <p:spPr bwMode="auto">
                <a:xfrm>
                  <a:off x="613" y="2572"/>
                  <a:ext cx="731" cy="134"/>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173" name="AutoShape 100">
                  <a:extLst>
                    <a:ext uri="{FF2B5EF4-FFF2-40B4-BE49-F238E27FC236}">
                      <a16:creationId xmlns:a16="http://schemas.microsoft.com/office/drawing/2014/main" id="{AB3060D8-D09B-3F4B-AEE4-AEE61862CA56}"/>
                    </a:ext>
                  </a:extLst>
                </p:cNvPr>
                <p:cNvSpPr>
                  <a:spLocks noChangeArrowheads="1"/>
                </p:cNvSpPr>
                <p:nvPr/>
              </p:nvSpPr>
              <p:spPr bwMode="auto">
                <a:xfrm>
                  <a:off x="626" y="2588"/>
                  <a:ext cx="706" cy="102"/>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grpSp>
          <p:sp>
            <p:nvSpPr>
              <p:cNvPr id="152" name="Rectangle 101">
                <a:extLst>
                  <a:ext uri="{FF2B5EF4-FFF2-40B4-BE49-F238E27FC236}">
                    <a16:creationId xmlns:a16="http://schemas.microsoft.com/office/drawing/2014/main" id="{3C0F1872-3B7D-4A41-8B0C-E81E4AC44AD7}"/>
                  </a:ext>
                </a:extLst>
              </p:cNvPr>
              <p:cNvSpPr>
                <a:spLocks noChangeArrowheads="1"/>
              </p:cNvSpPr>
              <p:nvPr/>
            </p:nvSpPr>
            <p:spPr bwMode="auto">
              <a:xfrm>
                <a:off x="4221" y="1362"/>
                <a:ext cx="596" cy="45"/>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153" name="Rectangle 102">
                <a:extLst>
                  <a:ext uri="{FF2B5EF4-FFF2-40B4-BE49-F238E27FC236}">
                    <a16:creationId xmlns:a16="http://schemas.microsoft.com/office/drawing/2014/main" id="{660918F1-C396-1647-B4E6-234CB13D9502}"/>
                  </a:ext>
                </a:extLst>
              </p:cNvPr>
              <p:cNvSpPr>
                <a:spLocks noChangeArrowheads="1"/>
              </p:cNvSpPr>
              <p:nvPr/>
            </p:nvSpPr>
            <p:spPr bwMode="auto">
              <a:xfrm>
                <a:off x="4231" y="1657"/>
                <a:ext cx="596" cy="45"/>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grpSp>
            <p:nvGrpSpPr>
              <p:cNvPr id="154" name="Group 103">
                <a:extLst>
                  <a:ext uri="{FF2B5EF4-FFF2-40B4-BE49-F238E27FC236}">
                    <a16:creationId xmlns:a16="http://schemas.microsoft.com/office/drawing/2014/main" id="{A148F5A9-0478-8F4F-89E7-8C39446345C2}"/>
                  </a:ext>
                </a:extLst>
              </p:cNvPr>
              <p:cNvGrpSpPr>
                <a:grpSpLocks/>
              </p:cNvGrpSpPr>
              <p:nvPr/>
            </p:nvGrpSpPr>
            <p:grpSpPr bwMode="auto">
              <a:xfrm>
                <a:off x="4735" y="1627"/>
                <a:ext cx="582" cy="151"/>
                <a:chOff x="614" y="2568"/>
                <a:chExt cx="725" cy="139"/>
              </a:xfrm>
            </p:grpSpPr>
            <p:sp>
              <p:nvSpPr>
                <p:cNvPr id="170" name="AutoShape 104">
                  <a:extLst>
                    <a:ext uri="{FF2B5EF4-FFF2-40B4-BE49-F238E27FC236}">
                      <a16:creationId xmlns:a16="http://schemas.microsoft.com/office/drawing/2014/main" id="{80F9D10C-B532-B14A-B8EA-13E7BE80A42A}"/>
                    </a:ext>
                  </a:extLst>
                </p:cNvPr>
                <p:cNvSpPr>
                  <a:spLocks noChangeArrowheads="1"/>
                </p:cNvSpPr>
                <p:nvPr/>
              </p:nvSpPr>
              <p:spPr bwMode="auto">
                <a:xfrm>
                  <a:off x="616" y="2568"/>
                  <a:ext cx="718" cy="140"/>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171" name="AutoShape 105">
                  <a:extLst>
                    <a:ext uri="{FF2B5EF4-FFF2-40B4-BE49-F238E27FC236}">
                      <a16:creationId xmlns:a16="http://schemas.microsoft.com/office/drawing/2014/main" id="{88383691-0F9A-5544-9926-129A049B8A9C}"/>
                    </a:ext>
                  </a:extLst>
                </p:cNvPr>
                <p:cNvSpPr>
                  <a:spLocks noChangeArrowheads="1"/>
                </p:cNvSpPr>
                <p:nvPr/>
              </p:nvSpPr>
              <p:spPr bwMode="auto">
                <a:xfrm>
                  <a:off x="628" y="2582"/>
                  <a:ext cx="692" cy="112"/>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grpSp>
          <p:sp>
            <p:nvSpPr>
              <p:cNvPr id="155" name="Freeform 106">
                <a:extLst>
                  <a:ext uri="{FF2B5EF4-FFF2-40B4-BE49-F238E27FC236}">
                    <a16:creationId xmlns:a16="http://schemas.microsoft.com/office/drawing/2014/main" id="{5F307D13-C702-C846-AAC3-1F59F5B9637C}"/>
                  </a:ext>
                </a:extLst>
              </p:cNvPr>
              <p:cNvSpPr>
                <a:spLocks/>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156" name="Group 107">
                <a:extLst>
                  <a:ext uri="{FF2B5EF4-FFF2-40B4-BE49-F238E27FC236}">
                    <a16:creationId xmlns:a16="http://schemas.microsoft.com/office/drawing/2014/main" id="{26FB1383-43C2-B14E-B7B3-0D43473DA491}"/>
                  </a:ext>
                </a:extLst>
              </p:cNvPr>
              <p:cNvGrpSpPr>
                <a:grpSpLocks/>
              </p:cNvGrpSpPr>
              <p:nvPr/>
            </p:nvGrpSpPr>
            <p:grpSpPr bwMode="auto">
              <a:xfrm>
                <a:off x="4739" y="1327"/>
                <a:ext cx="582" cy="139"/>
                <a:chOff x="614" y="2568"/>
                <a:chExt cx="725" cy="139"/>
              </a:xfrm>
            </p:grpSpPr>
            <p:sp>
              <p:nvSpPr>
                <p:cNvPr id="168" name="AutoShape 108">
                  <a:extLst>
                    <a:ext uri="{FF2B5EF4-FFF2-40B4-BE49-F238E27FC236}">
                      <a16:creationId xmlns:a16="http://schemas.microsoft.com/office/drawing/2014/main" id="{D061EDA9-2C53-BE45-915E-589037D84565}"/>
                    </a:ext>
                  </a:extLst>
                </p:cNvPr>
                <p:cNvSpPr>
                  <a:spLocks noChangeArrowheads="1"/>
                </p:cNvSpPr>
                <p:nvPr/>
              </p:nvSpPr>
              <p:spPr bwMode="auto">
                <a:xfrm>
                  <a:off x="611" y="2565"/>
                  <a:ext cx="730" cy="144"/>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169" name="AutoShape 109">
                  <a:extLst>
                    <a:ext uri="{FF2B5EF4-FFF2-40B4-BE49-F238E27FC236}">
                      <a16:creationId xmlns:a16="http://schemas.microsoft.com/office/drawing/2014/main" id="{998AB447-94FE-834C-84AB-CB37AB3038DB}"/>
                    </a:ext>
                  </a:extLst>
                </p:cNvPr>
                <p:cNvSpPr>
                  <a:spLocks noChangeArrowheads="1"/>
                </p:cNvSpPr>
                <p:nvPr/>
              </p:nvSpPr>
              <p:spPr bwMode="auto">
                <a:xfrm>
                  <a:off x="623" y="2580"/>
                  <a:ext cx="705" cy="114"/>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grpSp>
          <p:sp>
            <p:nvSpPr>
              <p:cNvPr id="157" name="Rectangle 110">
                <a:extLst>
                  <a:ext uri="{FF2B5EF4-FFF2-40B4-BE49-F238E27FC236}">
                    <a16:creationId xmlns:a16="http://schemas.microsoft.com/office/drawing/2014/main" id="{7E161FDF-4931-A54D-9200-97C2E9F03CFB}"/>
                  </a:ext>
                </a:extLst>
              </p:cNvPr>
              <p:cNvSpPr>
                <a:spLocks noChangeArrowheads="1"/>
              </p:cNvSpPr>
              <p:nvPr/>
            </p:nvSpPr>
            <p:spPr bwMode="auto">
              <a:xfrm>
                <a:off x="5252" y="429"/>
                <a:ext cx="71" cy="2290"/>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158" name="Freeform 111">
                <a:extLst>
                  <a:ext uri="{FF2B5EF4-FFF2-40B4-BE49-F238E27FC236}">
                    <a16:creationId xmlns:a16="http://schemas.microsoft.com/office/drawing/2014/main" id="{6F205231-B042-214A-BAF1-BBBFAAE8657C}"/>
                  </a:ext>
                </a:extLst>
              </p:cNvPr>
              <p:cNvSpPr>
                <a:spLocks/>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9" name="Freeform 112">
                <a:extLst>
                  <a:ext uri="{FF2B5EF4-FFF2-40B4-BE49-F238E27FC236}">
                    <a16:creationId xmlns:a16="http://schemas.microsoft.com/office/drawing/2014/main" id="{2C9F0014-AAE6-1E42-B6A0-5FDBFB0943CA}"/>
                  </a:ext>
                </a:extLst>
              </p:cNvPr>
              <p:cNvSpPr>
                <a:spLocks/>
              </p:cNvSpPr>
              <p:nvPr/>
            </p:nvSpPr>
            <p:spPr bwMode="auto">
              <a:xfrm>
                <a:off x="5315" y="680"/>
                <a:ext cx="244" cy="240"/>
              </a:xfrm>
              <a:custGeom>
                <a:avLst/>
                <a:gdLst>
                  <a:gd name="T0" fmla="*/ 0 w 304"/>
                  <a:gd name="T1" fmla="*/ 0 h 288"/>
                  <a:gd name="T2" fmla="*/ 34 w 304"/>
                  <a:gd name="T3" fmla="*/ 27 h 288"/>
                  <a:gd name="T4" fmla="*/ 31 w 304"/>
                  <a:gd name="T5" fmla="*/ 48 h 288"/>
                  <a:gd name="T6" fmla="*/ 2 w 304"/>
                  <a:gd name="T7" fmla="*/ 2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0" name="Oval 113">
                <a:extLst>
                  <a:ext uri="{FF2B5EF4-FFF2-40B4-BE49-F238E27FC236}">
                    <a16:creationId xmlns:a16="http://schemas.microsoft.com/office/drawing/2014/main" id="{8553CA72-700C-7E4C-96EA-C8E02AC51709}"/>
                  </a:ext>
                </a:extLst>
              </p:cNvPr>
              <p:cNvSpPr>
                <a:spLocks noChangeArrowheads="1"/>
              </p:cNvSpPr>
              <p:nvPr/>
            </p:nvSpPr>
            <p:spPr bwMode="auto">
              <a:xfrm>
                <a:off x="5514" y="2613"/>
                <a:ext cx="51" cy="91"/>
              </a:xfrm>
              <a:prstGeom prst="ellipse">
                <a:avLst/>
              </a:prstGeom>
              <a:solidFill>
                <a:srgbClr val="3333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161" name="Freeform 114">
                <a:extLst>
                  <a:ext uri="{FF2B5EF4-FFF2-40B4-BE49-F238E27FC236}">
                    <a16:creationId xmlns:a16="http://schemas.microsoft.com/office/drawing/2014/main" id="{E1B0C7DC-C796-224B-95BB-EA9A64983E63}"/>
                  </a:ext>
                </a:extLst>
              </p:cNvPr>
              <p:cNvSpPr>
                <a:spLocks/>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2" name="AutoShape 115">
                <a:extLst>
                  <a:ext uri="{FF2B5EF4-FFF2-40B4-BE49-F238E27FC236}">
                    <a16:creationId xmlns:a16="http://schemas.microsoft.com/office/drawing/2014/main" id="{38969B4B-14F8-4C4B-9F4D-1C9709448CC3}"/>
                  </a:ext>
                </a:extLst>
              </p:cNvPr>
              <p:cNvSpPr>
                <a:spLocks noChangeArrowheads="1"/>
              </p:cNvSpPr>
              <p:nvPr/>
            </p:nvSpPr>
            <p:spPr bwMode="auto">
              <a:xfrm>
                <a:off x="4140" y="2681"/>
                <a:ext cx="1203" cy="144"/>
              </a:xfrm>
              <a:prstGeom prst="roundRect">
                <a:avLst>
                  <a:gd name="adj" fmla="val 50000"/>
                </a:avLst>
              </a:prstGeom>
              <a:solidFill>
                <a:srgbClr val="DDDDDD"/>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163" name="AutoShape 116">
                <a:extLst>
                  <a:ext uri="{FF2B5EF4-FFF2-40B4-BE49-F238E27FC236}">
                    <a16:creationId xmlns:a16="http://schemas.microsoft.com/office/drawing/2014/main" id="{20FB94C7-96EF-D64F-9AEA-E2F1422FE2D0}"/>
                  </a:ext>
                </a:extLst>
              </p:cNvPr>
              <p:cNvSpPr>
                <a:spLocks noChangeArrowheads="1"/>
              </p:cNvSpPr>
              <p:nvPr/>
            </p:nvSpPr>
            <p:spPr bwMode="auto">
              <a:xfrm>
                <a:off x="4211" y="2711"/>
                <a:ext cx="1061" cy="83"/>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164" name="Oval 117">
                <a:extLst>
                  <a:ext uri="{FF2B5EF4-FFF2-40B4-BE49-F238E27FC236}">
                    <a16:creationId xmlns:a16="http://schemas.microsoft.com/office/drawing/2014/main" id="{307DF5A4-259A-DC44-9789-8EE924382397}"/>
                  </a:ext>
                </a:extLst>
              </p:cNvPr>
              <p:cNvSpPr>
                <a:spLocks noChangeArrowheads="1"/>
              </p:cNvSpPr>
              <p:nvPr/>
            </p:nvSpPr>
            <p:spPr bwMode="auto">
              <a:xfrm>
                <a:off x="4312" y="2385"/>
                <a:ext cx="152" cy="144"/>
              </a:xfrm>
              <a:prstGeom prst="ellipse">
                <a:avLst/>
              </a:prstGeom>
              <a:solidFill>
                <a:srgbClr val="33CC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165" name="Oval 118">
                <a:extLst>
                  <a:ext uri="{FF2B5EF4-FFF2-40B4-BE49-F238E27FC236}">
                    <a16:creationId xmlns:a16="http://schemas.microsoft.com/office/drawing/2014/main" id="{6D1DB86E-92BD-2544-B8B1-844EDAE5784B}"/>
                  </a:ext>
                </a:extLst>
              </p:cNvPr>
              <p:cNvSpPr>
                <a:spLocks noChangeArrowheads="1"/>
              </p:cNvSpPr>
              <p:nvPr/>
            </p:nvSpPr>
            <p:spPr bwMode="auto">
              <a:xfrm>
                <a:off x="4484" y="2385"/>
                <a:ext cx="162" cy="144"/>
              </a:xfrm>
              <a:prstGeom prst="ellipse">
                <a:avLst/>
              </a:prstGeom>
              <a:solidFill>
                <a:srgbClr val="FF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Arial" charset="0"/>
                  <a:ea typeface="ＭＳ Ｐゴシック" charset="0"/>
                  <a:cs typeface="Arial" charset="0"/>
                </a:endParaRPr>
              </a:p>
            </p:txBody>
          </p:sp>
          <p:sp>
            <p:nvSpPr>
              <p:cNvPr id="166" name="Oval 119">
                <a:extLst>
                  <a:ext uri="{FF2B5EF4-FFF2-40B4-BE49-F238E27FC236}">
                    <a16:creationId xmlns:a16="http://schemas.microsoft.com/office/drawing/2014/main" id="{B13B6B0E-57D8-B54A-814C-263EB46D92DD}"/>
                  </a:ext>
                </a:extLst>
              </p:cNvPr>
              <p:cNvSpPr>
                <a:spLocks noChangeArrowheads="1"/>
              </p:cNvSpPr>
              <p:nvPr/>
            </p:nvSpPr>
            <p:spPr bwMode="auto">
              <a:xfrm>
                <a:off x="4666" y="2378"/>
                <a:ext cx="152" cy="144"/>
              </a:xfrm>
              <a:prstGeom prst="ellipse">
                <a:avLst/>
              </a:prstGeom>
              <a:solidFill>
                <a:srgbClr val="33CC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167" name="Rectangle 120">
                <a:extLst>
                  <a:ext uri="{FF2B5EF4-FFF2-40B4-BE49-F238E27FC236}">
                    <a16:creationId xmlns:a16="http://schemas.microsoft.com/office/drawing/2014/main" id="{270171A8-F5A4-F640-8B20-2A908A8BA70C}"/>
                  </a:ext>
                </a:extLst>
              </p:cNvPr>
              <p:cNvSpPr>
                <a:spLocks noChangeArrowheads="1"/>
              </p:cNvSpPr>
              <p:nvPr/>
            </p:nvSpPr>
            <p:spPr bwMode="auto">
              <a:xfrm>
                <a:off x="5060" y="1832"/>
                <a:ext cx="91" cy="766"/>
              </a:xfrm>
              <a:prstGeom prst="rect">
                <a:avLst/>
              </a:prstGeom>
              <a:solidFill>
                <a:srgbClr val="292929"/>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grpSp>
      </p:grpSp>
      <p:sp>
        <p:nvSpPr>
          <p:cNvPr id="6" name="Freeform 5">
            <a:extLst>
              <a:ext uri="{FF2B5EF4-FFF2-40B4-BE49-F238E27FC236}">
                <a16:creationId xmlns:a16="http://schemas.microsoft.com/office/drawing/2014/main" id="{E31BA10A-DEA2-4D4B-AB0D-89FB36E5C7B3}"/>
              </a:ext>
            </a:extLst>
          </p:cNvPr>
          <p:cNvSpPr/>
          <p:nvPr/>
        </p:nvSpPr>
        <p:spPr>
          <a:xfrm>
            <a:off x="6069496" y="2941983"/>
            <a:ext cx="3750365" cy="2491408"/>
          </a:xfrm>
          <a:custGeom>
            <a:avLst/>
            <a:gdLst>
              <a:gd name="connsiteX0" fmla="*/ 331304 w 3750365"/>
              <a:gd name="connsiteY0" fmla="*/ 0 h 2491408"/>
              <a:gd name="connsiteX1" fmla="*/ 0 w 3750365"/>
              <a:gd name="connsiteY1" fmla="*/ 861391 h 2491408"/>
              <a:gd name="connsiteX2" fmla="*/ 13252 w 3750365"/>
              <a:gd name="connsiteY2" fmla="*/ 1378226 h 2491408"/>
              <a:gd name="connsiteX3" fmla="*/ 26504 w 3750365"/>
              <a:gd name="connsiteY3" fmla="*/ 2491408 h 2491408"/>
              <a:gd name="connsiteX4" fmla="*/ 3750365 w 3750365"/>
              <a:gd name="connsiteY4" fmla="*/ 2451652 h 2491408"/>
              <a:gd name="connsiteX5" fmla="*/ 3723861 w 3750365"/>
              <a:gd name="connsiteY5" fmla="*/ 79513 h 2491408"/>
              <a:gd name="connsiteX6" fmla="*/ 331304 w 3750365"/>
              <a:gd name="connsiteY6" fmla="*/ 0 h 2491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50365" h="2491408">
                <a:moveTo>
                  <a:pt x="331304" y="0"/>
                </a:moveTo>
                <a:lnTo>
                  <a:pt x="0" y="861391"/>
                </a:lnTo>
                <a:lnTo>
                  <a:pt x="13252" y="1378226"/>
                </a:lnTo>
                <a:lnTo>
                  <a:pt x="26504" y="2491408"/>
                </a:lnTo>
                <a:lnTo>
                  <a:pt x="3750365" y="2451652"/>
                </a:lnTo>
                <a:lnTo>
                  <a:pt x="3723861" y="79513"/>
                </a:lnTo>
                <a:lnTo>
                  <a:pt x="331304"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1" name="Slide Number Placeholder 2">
            <a:extLst>
              <a:ext uri="{FF2B5EF4-FFF2-40B4-BE49-F238E27FC236}">
                <a16:creationId xmlns:a16="http://schemas.microsoft.com/office/drawing/2014/main" id="{1DCC9415-F6BD-EB4B-8CBA-8543440AF94D}"/>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61</a:t>
            </a:fld>
            <a:endParaRPr lang="en-US" dirty="0"/>
          </a:p>
        </p:txBody>
      </p:sp>
    </p:spTree>
    <p:extLst>
      <p:ext uri="{BB962C8B-B14F-4D97-AF65-F5344CB8AC3E}">
        <p14:creationId xmlns:p14="http://schemas.microsoft.com/office/powerpoint/2010/main" val="3898697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100625" cy="894622"/>
          </a:xfrm>
        </p:spPr>
        <p:txBody>
          <a:bodyPr>
            <a:normAutofit/>
          </a:bodyPr>
          <a:lstStyle/>
          <a:p>
            <a:r>
              <a:rPr lang="en-US" sz="4800" dirty="0"/>
              <a:t>Pipelining: increased utilization</a:t>
            </a:r>
            <a:endParaRPr lang="en-US" sz="4400" dirty="0"/>
          </a:p>
        </p:txBody>
      </p:sp>
      <p:grpSp>
        <p:nvGrpSpPr>
          <p:cNvPr id="6" name="Group 5">
            <a:extLst>
              <a:ext uri="{FF2B5EF4-FFF2-40B4-BE49-F238E27FC236}">
                <a16:creationId xmlns:a16="http://schemas.microsoft.com/office/drawing/2014/main" id="{F2D9612C-CE0F-6C45-B7EC-FE1D2900506E}"/>
              </a:ext>
            </a:extLst>
          </p:cNvPr>
          <p:cNvGrpSpPr/>
          <p:nvPr/>
        </p:nvGrpSpPr>
        <p:grpSpPr>
          <a:xfrm>
            <a:off x="1436915" y="1417186"/>
            <a:ext cx="9144000" cy="3759200"/>
            <a:chOff x="1436915" y="1417186"/>
            <a:chExt cx="9144000" cy="3759200"/>
          </a:xfrm>
        </p:grpSpPr>
        <p:grpSp>
          <p:nvGrpSpPr>
            <p:cNvPr id="5" name="Group 4">
              <a:extLst>
                <a:ext uri="{FF2B5EF4-FFF2-40B4-BE49-F238E27FC236}">
                  <a16:creationId xmlns:a16="http://schemas.microsoft.com/office/drawing/2014/main" id="{F0C3BE89-6F62-424C-BFB2-28F71C43CE69}"/>
                </a:ext>
              </a:extLst>
            </p:cNvPr>
            <p:cNvGrpSpPr/>
            <p:nvPr/>
          </p:nvGrpSpPr>
          <p:grpSpPr>
            <a:xfrm>
              <a:off x="1436915" y="1744211"/>
              <a:ext cx="5265738" cy="3432175"/>
              <a:chOff x="1436915" y="1744211"/>
              <a:chExt cx="5265738" cy="3432175"/>
            </a:xfrm>
          </p:grpSpPr>
          <p:sp>
            <p:nvSpPr>
              <p:cNvPr id="271" name="Text Box 4">
                <a:extLst>
                  <a:ext uri="{FF2B5EF4-FFF2-40B4-BE49-F238E27FC236}">
                    <a16:creationId xmlns:a16="http://schemas.microsoft.com/office/drawing/2014/main" id="{8A9D06FA-5302-274C-84A9-DD1CED459992}"/>
                  </a:ext>
                </a:extLst>
              </p:cNvPr>
              <p:cNvSpPr txBox="1">
                <a:spLocks noChangeArrowheads="1"/>
              </p:cNvSpPr>
              <p:nvPr/>
            </p:nvSpPr>
            <p:spPr bwMode="auto">
              <a:xfrm>
                <a:off x="1436915" y="1760086"/>
                <a:ext cx="3086100" cy="3540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first packet bit transmitted, t = 0</a:t>
                </a:r>
                <a:endParaRPr kumimoji="0" lang="en-US" altLang="en-US" sz="16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272" name="Line 5">
                <a:extLst>
                  <a:ext uri="{FF2B5EF4-FFF2-40B4-BE49-F238E27FC236}">
                    <a16:creationId xmlns:a16="http://schemas.microsoft.com/office/drawing/2014/main" id="{EBE74238-0C8D-D64B-8C2E-687BBF22856B}"/>
                  </a:ext>
                </a:extLst>
              </p:cNvPr>
              <p:cNvSpPr>
                <a:spLocks noChangeShapeType="1"/>
              </p:cNvSpPr>
              <p:nvPr/>
            </p:nvSpPr>
            <p:spPr bwMode="auto">
              <a:xfrm>
                <a:off x="4599215" y="1744211"/>
                <a:ext cx="20638" cy="3284538"/>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73" name="Line 6">
                <a:extLst>
                  <a:ext uri="{FF2B5EF4-FFF2-40B4-BE49-F238E27FC236}">
                    <a16:creationId xmlns:a16="http://schemas.microsoft.com/office/drawing/2014/main" id="{0C9FFAAE-DCDE-8044-9CE7-6F8A7B2FC055}"/>
                  </a:ext>
                </a:extLst>
              </p:cNvPr>
              <p:cNvSpPr>
                <a:spLocks noChangeShapeType="1"/>
              </p:cNvSpPr>
              <p:nvPr/>
            </p:nvSpPr>
            <p:spPr bwMode="auto">
              <a:xfrm>
                <a:off x="6680428" y="1756911"/>
                <a:ext cx="22225" cy="3351213"/>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290" name="Group 23">
                <a:extLst>
                  <a:ext uri="{FF2B5EF4-FFF2-40B4-BE49-F238E27FC236}">
                    <a16:creationId xmlns:a16="http://schemas.microsoft.com/office/drawing/2014/main" id="{C2DCCE27-7917-EA41-B0D5-20716F45FD67}"/>
                  </a:ext>
                </a:extLst>
              </p:cNvPr>
              <p:cNvGrpSpPr>
                <a:grpSpLocks/>
              </p:cNvGrpSpPr>
              <p:nvPr/>
            </p:nvGrpSpPr>
            <p:grpSpPr bwMode="auto">
              <a:xfrm>
                <a:off x="4480153" y="4081011"/>
                <a:ext cx="1466850" cy="608013"/>
                <a:chOff x="12502" y="21425"/>
                <a:chExt cx="3400" cy="1025"/>
              </a:xfrm>
            </p:grpSpPr>
            <p:sp>
              <p:nvSpPr>
                <p:cNvPr id="291" name="Line 24">
                  <a:extLst>
                    <a:ext uri="{FF2B5EF4-FFF2-40B4-BE49-F238E27FC236}">
                      <a16:creationId xmlns:a16="http://schemas.microsoft.com/office/drawing/2014/main" id="{A9FA2FEB-7650-5B42-A31A-A637A45CA6FF}"/>
                    </a:ext>
                  </a:extLst>
                </p:cNvPr>
                <p:cNvSpPr>
                  <a:spLocks noChangeShapeType="1"/>
                </p:cNvSpPr>
                <p:nvPr/>
              </p:nvSpPr>
              <p:spPr bwMode="auto">
                <a:xfrm flipH="1">
                  <a:off x="12502" y="21425"/>
                  <a:ext cx="288" cy="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92" name="Freeform 25">
                  <a:extLst>
                    <a:ext uri="{FF2B5EF4-FFF2-40B4-BE49-F238E27FC236}">
                      <a16:creationId xmlns:a16="http://schemas.microsoft.com/office/drawing/2014/main" id="{5BCD89AD-C50C-6545-ADEB-A57C6CDD92D8}"/>
                    </a:ext>
                  </a:extLst>
                </p:cNvPr>
                <p:cNvSpPr>
                  <a:spLocks/>
                </p:cNvSpPr>
                <p:nvPr/>
              </p:nvSpPr>
              <p:spPr bwMode="auto">
                <a:xfrm>
                  <a:off x="12827" y="21438"/>
                  <a:ext cx="3075" cy="987"/>
                </a:xfrm>
                <a:custGeom>
                  <a:avLst/>
                  <a:gdLst>
                    <a:gd name="T0" fmla="*/ 0 w 1845"/>
                    <a:gd name="T1" fmla="*/ 0 h 592"/>
                    <a:gd name="T2" fmla="*/ 305147 w 1845"/>
                    <a:gd name="T3" fmla="*/ 98267 h 592"/>
                    <a:gd name="T4" fmla="*/ 181112 w 1845"/>
                    <a:gd name="T5" fmla="*/ 98267 h 592"/>
                    <a:gd name="T6" fmla="*/ 0 w 1845"/>
                    <a:gd name="T7" fmla="*/ 41006 h 592"/>
                    <a:gd name="T8" fmla="*/ 0 w 1845"/>
                    <a:gd name="T9" fmla="*/ 0 h 59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45" h="592">
                      <a:moveTo>
                        <a:pt x="0" y="0"/>
                      </a:moveTo>
                      <a:lnTo>
                        <a:pt x="1845" y="592"/>
                      </a:lnTo>
                      <a:lnTo>
                        <a:pt x="1095" y="592"/>
                      </a:lnTo>
                      <a:lnTo>
                        <a:pt x="0" y="247"/>
                      </a:lnTo>
                      <a:lnTo>
                        <a:pt x="0" y="0"/>
                      </a:lnTo>
                      <a:close/>
                    </a:path>
                  </a:pathLst>
                </a:custGeom>
                <a:gradFill rotWithShape="1">
                  <a:gsLst>
                    <a:gs pos="0">
                      <a:srgbClr val="00CCFF"/>
                    </a:gs>
                    <a:gs pos="100000">
                      <a:srgbClr val="FFFF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293" name="Group 26">
                  <a:extLst>
                    <a:ext uri="{FF2B5EF4-FFF2-40B4-BE49-F238E27FC236}">
                      <a16:creationId xmlns:a16="http://schemas.microsoft.com/office/drawing/2014/main" id="{CD5FB7C7-CD97-554F-9528-260B8217603A}"/>
                    </a:ext>
                  </a:extLst>
                </p:cNvPr>
                <p:cNvGrpSpPr>
                  <a:grpSpLocks/>
                </p:cNvGrpSpPr>
                <p:nvPr/>
              </p:nvGrpSpPr>
              <p:grpSpPr bwMode="auto">
                <a:xfrm>
                  <a:off x="12815" y="21425"/>
                  <a:ext cx="2776" cy="913"/>
                  <a:chOff x="12315" y="13225"/>
                  <a:chExt cx="2775" cy="913"/>
                </a:xfrm>
              </p:grpSpPr>
              <p:sp>
                <p:nvSpPr>
                  <p:cNvPr id="296" name="Line 27">
                    <a:extLst>
                      <a:ext uri="{FF2B5EF4-FFF2-40B4-BE49-F238E27FC236}">
                        <a16:creationId xmlns:a16="http://schemas.microsoft.com/office/drawing/2014/main" id="{73F94F66-30C4-DD47-A1F3-8FC6B19EB61B}"/>
                      </a:ext>
                    </a:extLst>
                  </p:cNvPr>
                  <p:cNvSpPr>
                    <a:spLocks noChangeShapeType="1"/>
                  </p:cNvSpPr>
                  <p:nvPr/>
                </p:nvSpPr>
                <p:spPr bwMode="auto">
                  <a:xfrm>
                    <a:off x="12315" y="13225"/>
                    <a:ext cx="1587" cy="51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97" name="Line 28">
                    <a:extLst>
                      <a:ext uri="{FF2B5EF4-FFF2-40B4-BE49-F238E27FC236}">
                        <a16:creationId xmlns:a16="http://schemas.microsoft.com/office/drawing/2014/main" id="{5CF9459B-BF29-474D-BD49-51BFB74A167F}"/>
                      </a:ext>
                    </a:extLst>
                  </p:cNvPr>
                  <p:cNvSpPr>
                    <a:spLocks noChangeShapeType="1"/>
                  </p:cNvSpPr>
                  <p:nvPr/>
                </p:nvSpPr>
                <p:spPr bwMode="auto">
                  <a:xfrm>
                    <a:off x="13915" y="13737"/>
                    <a:ext cx="1175" cy="401"/>
                  </a:xfrm>
                  <a:prstGeom prst="line">
                    <a:avLst/>
                  </a:prstGeom>
                  <a:noFill/>
                  <a:ln w="9525">
                    <a:solidFill>
                      <a:srgbClr val="000000"/>
                    </a:solidFill>
                    <a:prstDash val="sysDot"/>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sp>
              <p:nvSpPr>
                <p:cNvPr id="294" name="Line 29">
                  <a:extLst>
                    <a:ext uri="{FF2B5EF4-FFF2-40B4-BE49-F238E27FC236}">
                      <a16:creationId xmlns:a16="http://schemas.microsoft.com/office/drawing/2014/main" id="{C83DFF49-AFA9-B447-8725-97F2F7C2664C}"/>
                    </a:ext>
                  </a:extLst>
                </p:cNvPr>
                <p:cNvSpPr>
                  <a:spLocks noChangeShapeType="1"/>
                </p:cNvSpPr>
                <p:nvPr/>
              </p:nvSpPr>
              <p:spPr bwMode="auto">
                <a:xfrm>
                  <a:off x="12815" y="21837"/>
                  <a:ext cx="687" cy="21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95" name="Line 30">
                  <a:extLst>
                    <a:ext uri="{FF2B5EF4-FFF2-40B4-BE49-F238E27FC236}">
                      <a16:creationId xmlns:a16="http://schemas.microsoft.com/office/drawing/2014/main" id="{9326AF50-13D7-574E-AFF2-CD2DDBD17BD8}"/>
                    </a:ext>
                  </a:extLst>
                </p:cNvPr>
                <p:cNvSpPr>
                  <a:spLocks noChangeShapeType="1"/>
                </p:cNvSpPr>
                <p:nvPr/>
              </p:nvSpPr>
              <p:spPr bwMode="auto">
                <a:xfrm>
                  <a:off x="13515" y="22048"/>
                  <a:ext cx="1175" cy="402"/>
                </a:xfrm>
                <a:prstGeom prst="line">
                  <a:avLst/>
                </a:prstGeom>
                <a:noFill/>
                <a:ln w="9525">
                  <a:solidFill>
                    <a:srgbClr val="000000"/>
                  </a:solidFill>
                  <a:prstDash val="sysDot"/>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302" name="Group 35">
                <a:extLst>
                  <a:ext uri="{FF2B5EF4-FFF2-40B4-BE49-F238E27FC236}">
                    <a16:creationId xmlns:a16="http://schemas.microsoft.com/office/drawing/2014/main" id="{22FDE4C6-35BE-AD41-8733-199E0B0C3987}"/>
                  </a:ext>
                </a:extLst>
              </p:cNvPr>
              <p:cNvGrpSpPr>
                <a:grpSpLocks/>
              </p:cNvGrpSpPr>
              <p:nvPr/>
            </p:nvGrpSpPr>
            <p:grpSpPr bwMode="auto">
              <a:xfrm>
                <a:off x="4469040" y="4319136"/>
                <a:ext cx="1466850" cy="606425"/>
                <a:chOff x="12502" y="21425"/>
                <a:chExt cx="3400" cy="1025"/>
              </a:xfrm>
            </p:grpSpPr>
            <p:sp>
              <p:nvSpPr>
                <p:cNvPr id="303" name="Line 36">
                  <a:extLst>
                    <a:ext uri="{FF2B5EF4-FFF2-40B4-BE49-F238E27FC236}">
                      <a16:creationId xmlns:a16="http://schemas.microsoft.com/office/drawing/2014/main" id="{C65011A2-C10F-4E4E-950F-6344F3BFE55D}"/>
                    </a:ext>
                  </a:extLst>
                </p:cNvPr>
                <p:cNvSpPr>
                  <a:spLocks noChangeShapeType="1"/>
                </p:cNvSpPr>
                <p:nvPr/>
              </p:nvSpPr>
              <p:spPr bwMode="auto">
                <a:xfrm flipH="1">
                  <a:off x="12502" y="21425"/>
                  <a:ext cx="288" cy="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304" name="Freeform 37">
                  <a:extLst>
                    <a:ext uri="{FF2B5EF4-FFF2-40B4-BE49-F238E27FC236}">
                      <a16:creationId xmlns:a16="http://schemas.microsoft.com/office/drawing/2014/main" id="{4BC1F15A-0B55-9B41-BB0E-8078C84DD8D8}"/>
                    </a:ext>
                  </a:extLst>
                </p:cNvPr>
                <p:cNvSpPr>
                  <a:spLocks/>
                </p:cNvSpPr>
                <p:nvPr/>
              </p:nvSpPr>
              <p:spPr bwMode="auto">
                <a:xfrm>
                  <a:off x="12827" y="21438"/>
                  <a:ext cx="3075" cy="987"/>
                </a:xfrm>
                <a:custGeom>
                  <a:avLst/>
                  <a:gdLst>
                    <a:gd name="T0" fmla="*/ 0 w 1845"/>
                    <a:gd name="T1" fmla="*/ 0 h 592"/>
                    <a:gd name="T2" fmla="*/ 305147 w 1845"/>
                    <a:gd name="T3" fmla="*/ 98267 h 592"/>
                    <a:gd name="T4" fmla="*/ 181112 w 1845"/>
                    <a:gd name="T5" fmla="*/ 98267 h 592"/>
                    <a:gd name="T6" fmla="*/ 0 w 1845"/>
                    <a:gd name="T7" fmla="*/ 41006 h 592"/>
                    <a:gd name="T8" fmla="*/ 0 w 1845"/>
                    <a:gd name="T9" fmla="*/ 0 h 59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45" h="592">
                      <a:moveTo>
                        <a:pt x="0" y="0"/>
                      </a:moveTo>
                      <a:lnTo>
                        <a:pt x="1845" y="592"/>
                      </a:lnTo>
                      <a:lnTo>
                        <a:pt x="1095" y="592"/>
                      </a:lnTo>
                      <a:lnTo>
                        <a:pt x="0" y="247"/>
                      </a:lnTo>
                      <a:lnTo>
                        <a:pt x="0" y="0"/>
                      </a:lnTo>
                      <a:close/>
                    </a:path>
                  </a:pathLst>
                </a:custGeom>
                <a:gradFill rotWithShape="1">
                  <a:gsLst>
                    <a:gs pos="0">
                      <a:srgbClr val="00CCFF"/>
                    </a:gs>
                    <a:gs pos="100000">
                      <a:srgbClr val="FFFF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305" name="Group 38">
                  <a:extLst>
                    <a:ext uri="{FF2B5EF4-FFF2-40B4-BE49-F238E27FC236}">
                      <a16:creationId xmlns:a16="http://schemas.microsoft.com/office/drawing/2014/main" id="{C74149F6-2BD9-1547-B14C-69B2E641BDFF}"/>
                    </a:ext>
                  </a:extLst>
                </p:cNvPr>
                <p:cNvGrpSpPr>
                  <a:grpSpLocks/>
                </p:cNvGrpSpPr>
                <p:nvPr/>
              </p:nvGrpSpPr>
              <p:grpSpPr bwMode="auto">
                <a:xfrm>
                  <a:off x="12815" y="21425"/>
                  <a:ext cx="2776" cy="913"/>
                  <a:chOff x="12315" y="13225"/>
                  <a:chExt cx="2775" cy="913"/>
                </a:xfrm>
              </p:grpSpPr>
              <p:sp>
                <p:nvSpPr>
                  <p:cNvPr id="308" name="Line 39">
                    <a:extLst>
                      <a:ext uri="{FF2B5EF4-FFF2-40B4-BE49-F238E27FC236}">
                        <a16:creationId xmlns:a16="http://schemas.microsoft.com/office/drawing/2014/main" id="{59CC4175-88B4-8C40-B032-807D24CE2432}"/>
                      </a:ext>
                    </a:extLst>
                  </p:cNvPr>
                  <p:cNvSpPr>
                    <a:spLocks noChangeShapeType="1"/>
                  </p:cNvSpPr>
                  <p:nvPr/>
                </p:nvSpPr>
                <p:spPr bwMode="auto">
                  <a:xfrm>
                    <a:off x="12315" y="13225"/>
                    <a:ext cx="1587" cy="51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309" name="Line 40">
                    <a:extLst>
                      <a:ext uri="{FF2B5EF4-FFF2-40B4-BE49-F238E27FC236}">
                        <a16:creationId xmlns:a16="http://schemas.microsoft.com/office/drawing/2014/main" id="{2A62733E-86E9-C64F-8671-78D818E6BEBF}"/>
                      </a:ext>
                    </a:extLst>
                  </p:cNvPr>
                  <p:cNvSpPr>
                    <a:spLocks noChangeShapeType="1"/>
                  </p:cNvSpPr>
                  <p:nvPr/>
                </p:nvSpPr>
                <p:spPr bwMode="auto">
                  <a:xfrm>
                    <a:off x="13915" y="13737"/>
                    <a:ext cx="1175" cy="401"/>
                  </a:xfrm>
                  <a:prstGeom prst="line">
                    <a:avLst/>
                  </a:prstGeom>
                  <a:noFill/>
                  <a:ln w="9525">
                    <a:solidFill>
                      <a:srgbClr val="000000"/>
                    </a:solidFill>
                    <a:prstDash val="sysDot"/>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sp>
              <p:nvSpPr>
                <p:cNvPr id="306" name="Line 41">
                  <a:extLst>
                    <a:ext uri="{FF2B5EF4-FFF2-40B4-BE49-F238E27FC236}">
                      <a16:creationId xmlns:a16="http://schemas.microsoft.com/office/drawing/2014/main" id="{11893E37-487E-1C43-93FA-50C9B2770C22}"/>
                    </a:ext>
                  </a:extLst>
                </p:cNvPr>
                <p:cNvSpPr>
                  <a:spLocks noChangeShapeType="1"/>
                </p:cNvSpPr>
                <p:nvPr/>
              </p:nvSpPr>
              <p:spPr bwMode="auto">
                <a:xfrm>
                  <a:off x="12815" y="21837"/>
                  <a:ext cx="687" cy="21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307" name="Line 42">
                  <a:extLst>
                    <a:ext uri="{FF2B5EF4-FFF2-40B4-BE49-F238E27FC236}">
                      <a16:creationId xmlns:a16="http://schemas.microsoft.com/office/drawing/2014/main" id="{30CC5948-C914-3749-A6FB-7CBA6CEFC2F4}"/>
                    </a:ext>
                  </a:extLst>
                </p:cNvPr>
                <p:cNvSpPr>
                  <a:spLocks noChangeShapeType="1"/>
                </p:cNvSpPr>
                <p:nvPr/>
              </p:nvSpPr>
              <p:spPr bwMode="auto">
                <a:xfrm>
                  <a:off x="13515" y="22048"/>
                  <a:ext cx="1175" cy="402"/>
                </a:xfrm>
                <a:prstGeom prst="line">
                  <a:avLst/>
                </a:prstGeom>
                <a:noFill/>
                <a:ln w="9525">
                  <a:solidFill>
                    <a:srgbClr val="000000"/>
                  </a:solidFill>
                  <a:prstDash val="sysDot"/>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310" name="Group 43">
                <a:extLst>
                  <a:ext uri="{FF2B5EF4-FFF2-40B4-BE49-F238E27FC236}">
                    <a16:creationId xmlns:a16="http://schemas.microsoft.com/office/drawing/2014/main" id="{EF1CBAE6-6435-1B41-BF0D-D5BDA59F7DBF}"/>
                  </a:ext>
                </a:extLst>
              </p:cNvPr>
              <p:cNvGrpSpPr>
                <a:grpSpLocks/>
              </p:cNvGrpSpPr>
              <p:nvPr/>
            </p:nvGrpSpPr>
            <p:grpSpPr bwMode="auto">
              <a:xfrm>
                <a:off x="4480153" y="4569961"/>
                <a:ext cx="1466850" cy="606425"/>
                <a:chOff x="12502" y="21425"/>
                <a:chExt cx="3400" cy="1025"/>
              </a:xfrm>
            </p:grpSpPr>
            <p:sp>
              <p:nvSpPr>
                <p:cNvPr id="311" name="Line 44">
                  <a:extLst>
                    <a:ext uri="{FF2B5EF4-FFF2-40B4-BE49-F238E27FC236}">
                      <a16:creationId xmlns:a16="http://schemas.microsoft.com/office/drawing/2014/main" id="{F14701CF-76F1-2A4D-B2B4-A5BD8ECC327A}"/>
                    </a:ext>
                  </a:extLst>
                </p:cNvPr>
                <p:cNvSpPr>
                  <a:spLocks noChangeShapeType="1"/>
                </p:cNvSpPr>
                <p:nvPr/>
              </p:nvSpPr>
              <p:spPr bwMode="auto">
                <a:xfrm flipH="1">
                  <a:off x="12502" y="21425"/>
                  <a:ext cx="288" cy="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312" name="Freeform 45">
                  <a:extLst>
                    <a:ext uri="{FF2B5EF4-FFF2-40B4-BE49-F238E27FC236}">
                      <a16:creationId xmlns:a16="http://schemas.microsoft.com/office/drawing/2014/main" id="{731F34A3-5536-D645-BFF8-86128FA9A642}"/>
                    </a:ext>
                  </a:extLst>
                </p:cNvPr>
                <p:cNvSpPr>
                  <a:spLocks/>
                </p:cNvSpPr>
                <p:nvPr/>
              </p:nvSpPr>
              <p:spPr bwMode="auto">
                <a:xfrm>
                  <a:off x="12827" y="21438"/>
                  <a:ext cx="3075" cy="987"/>
                </a:xfrm>
                <a:custGeom>
                  <a:avLst/>
                  <a:gdLst>
                    <a:gd name="T0" fmla="*/ 0 w 1845"/>
                    <a:gd name="T1" fmla="*/ 0 h 592"/>
                    <a:gd name="T2" fmla="*/ 305147 w 1845"/>
                    <a:gd name="T3" fmla="*/ 98267 h 592"/>
                    <a:gd name="T4" fmla="*/ 181112 w 1845"/>
                    <a:gd name="T5" fmla="*/ 98267 h 592"/>
                    <a:gd name="T6" fmla="*/ 0 w 1845"/>
                    <a:gd name="T7" fmla="*/ 41006 h 592"/>
                    <a:gd name="T8" fmla="*/ 0 w 1845"/>
                    <a:gd name="T9" fmla="*/ 0 h 59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45" h="592">
                      <a:moveTo>
                        <a:pt x="0" y="0"/>
                      </a:moveTo>
                      <a:lnTo>
                        <a:pt x="1845" y="592"/>
                      </a:lnTo>
                      <a:lnTo>
                        <a:pt x="1095" y="592"/>
                      </a:lnTo>
                      <a:lnTo>
                        <a:pt x="0" y="247"/>
                      </a:lnTo>
                      <a:lnTo>
                        <a:pt x="0" y="0"/>
                      </a:lnTo>
                      <a:close/>
                    </a:path>
                  </a:pathLst>
                </a:custGeom>
                <a:gradFill rotWithShape="1">
                  <a:gsLst>
                    <a:gs pos="0">
                      <a:srgbClr val="00CCFF"/>
                    </a:gs>
                    <a:gs pos="100000">
                      <a:srgbClr val="FFFF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313" name="Group 46">
                  <a:extLst>
                    <a:ext uri="{FF2B5EF4-FFF2-40B4-BE49-F238E27FC236}">
                      <a16:creationId xmlns:a16="http://schemas.microsoft.com/office/drawing/2014/main" id="{85521E25-61DD-F442-81A5-F4A019724E19}"/>
                    </a:ext>
                  </a:extLst>
                </p:cNvPr>
                <p:cNvGrpSpPr>
                  <a:grpSpLocks/>
                </p:cNvGrpSpPr>
                <p:nvPr/>
              </p:nvGrpSpPr>
              <p:grpSpPr bwMode="auto">
                <a:xfrm>
                  <a:off x="12815" y="21425"/>
                  <a:ext cx="2776" cy="913"/>
                  <a:chOff x="12315" y="13225"/>
                  <a:chExt cx="2775" cy="913"/>
                </a:xfrm>
              </p:grpSpPr>
              <p:sp>
                <p:nvSpPr>
                  <p:cNvPr id="316" name="Line 47">
                    <a:extLst>
                      <a:ext uri="{FF2B5EF4-FFF2-40B4-BE49-F238E27FC236}">
                        <a16:creationId xmlns:a16="http://schemas.microsoft.com/office/drawing/2014/main" id="{1A001C50-CAEA-3442-AFBA-E51180AC45BE}"/>
                      </a:ext>
                    </a:extLst>
                  </p:cNvPr>
                  <p:cNvSpPr>
                    <a:spLocks noChangeShapeType="1"/>
                  </p:cNvSpPr>
                  <p:nvPr/>
                </p:nvSpPr>
                <p:spPr bwMode="auto">
                  <a:xfrm>
                    <a:off x="12315" y="13225"/>
                    <a:ext cx="1587" cy="51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317" name="Line 48">
                    <a:extLst>
                      <a:ext uri="{FF2B5EF4-FFF2-40B4-BE49-F238E27FC236}">
                        <a16:creationId xmlns:a16="http://schemas.microsoft.com/office/drawing/2014/main" id="{37926C33-0CD4-CD45-BDFA-BADA6AC2CF0C}"/>
                      </a:ext>
                    </a:extLst>
                  </p:cNvPr>
                  <p:cNvSpPr>
                    <a:spLocks noChangeShapeType="1"/>
                  </p:cNvSpPr>
                  <p:nvPr/>
                </p:nvSpPr>
                <p:spPr bwMode="auto">
                  <a:xfrm>
                    <a:off x="13915" y="13737"/>
                    <a:ext cx="1175" cy="401"/>
                  </a:xfrm>
                  <a:prstGeom prst="line">
                    <a:avLst/>
                  </a:prstGeom>
                  <a:noFill/>
                  <a:ln w="9525">
                    <a:solidFill>
                      <a:srgbClr val="000000"/>
                    </a:solidFill>
                    <a:prstDash val="sysDot"/>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sp>
              <p:nvSpPr>
                <p:cNvPr id="314" name="Line 49">
                  <a:extLst>
                    <a:ext uri="{FF2B5EF4-FFF2-40B4-BE49-F238E27FC236}">
                      <a16:creationId xmlns:a16="http://schemas.microsoft.com/office/drawing/2014/main" id="{2F091D1F-079B-8B42-8F5F-7A038D533AEE}"/>
                    </a:ext>
                  </a:extLst>
                </p:cNvPr>
                <p:cNvSpPr>
                  <a:spLocks noChangeShapeType="1"/>
                </p:cNvSpPr>
                <p:nvPr/>
              </p:nvSpPr>
              <p:spPr bwMode="auto">
                <a:xfrm>
                  <a:off x="12815" y="21837"/>
                  <a:ext cx="687" cy="21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315" name="Line 50">
                  <a:extLst>
                    <a:ext uri="{FF2B5EF4-FFF2-40B4-BE49-F238E27FC236}">
                      <a16:creationId xmlns:a16="http://schemas.microsoft.com/office/drawing/2014/main" id="{5D3DE632-11F8-E547-996E-81F2B81B1B96}"/>
                    </a:ext>
                  </a:extLst>
                </p:cNvPr>
                <p:cNvSpPr>
                  <a:spLocks noChangeShapeType="1"/>
                </p:cNvSpPr>
                <p:nvPr/>
              </p:nvSpPr>
              <p:spPr bwMode="auto">
                <a:xfrm>
                  <a:off x="13515" y="22048"/>
                  <a:ext cx="1175" cy="402"/>
                </a:xfrm>
                <a:prstGeom prst="line">
                  <a:avLst/>
                </a:prstGeom>
                <a:noFill/>
                <a:ln w="9525">
                  <a:solidFill>
                    <a:srgbClr val="000000"/>
                  </a:solidFill>
                  <a:prstDash val="sysDot"/>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sp>
            <p:nvSpPr>
              <p:cNvPr id="318" name="Line 51">
                <a:extLst>
                  <a:ext uri="{FF2B5EF4-FFF2-40B4-BE49-F238E27FC236}">
                    <a16:creationId xmlns:a16="http://schemas.microsoft.com/office/drawing/2014/main" id="{DB7CC19A-0A6A-DC4D-BED1-5955B59496B3}"/>
                  </a:ext>
                </a:extLst>
              </p:cNvPr>
              <p:cNvSpPr>
                <a:spLocks noChangeShapeType="1"/>
              </p:cNvSpPr>
              <p:nvPr/>
            </p:nvSpPr>
            <p:spPr bwMode="auto">
              <a:xfrm flipV="1">
                <a:off x="4630965" y="3646036"/>
                <a:ext cx="2065338" cy="93186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4" name="Group 3">
              <a:extLst>
                <a:ext uri="{FF2B5EF4-FFF2-40B4-BE49-F238E27FC236}">
                  <a16:creationId xmlns:a16="http://schemas.microsoft.com/office/drawing/2014/main" id="{5DE6FBFC-B25F-574B-9C74-BFE13D65297A}"/>
                </a:ext>
              </a:extLst>
            </p:cNvPr>
            <p:cNvGrpSpPr/>
            <p:nvPr/>
          </p:nvGrpSpPr>
          <p:grpSpPr>
            <a:xfrm>
              <a:off x="1782990" y="1417186"/>
              <a:ext cx="8797925" cy="2974975"/>
              <a:chOff x="1782990" y="1417186"/>
              <a:chExt cx="8797925" cy="2974975"/>
            </a:xfrm>
          </p:grpSpPr>
          <p:sp>
            <p:nvSpPr>
              <p:cNvPr id="270" name="Line 3">
                <a:extLst>
                  <a:ext uri="{FF2B5EF4-FFF2-40B4-BE49-F238E27FC236}">
                    <a16:creationId xmlns:a16="http://schemas.microsoft.com/office/drawing/2014/main" id="{8578E745-D056-4142-B481-0269A613480E}"/>
                  </a:ext>
                </a:extLst>
              </p:cNvPr>
              <p:cNvSpPr>
                <a:spLocks noChangeShapeType="1"/>
              </p:cNvSpPr>
              <p:nvPr/>
            </p:nvSpPr>
            <p:spPr bwMode="auto">
              <a:xfrm>
                <a:off x="4608740" y="1966461"/>
                <a:ext cx="2082800" cy="93186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74" name="Text Box 7">
                <a:extLst>
                  <a:ext uri="{FF2B5EF4-FFF2-40B4-BE49-F238E27FC236}">
                    <a16:creationId xmlns:a16="http://schemas.microsoft.com/office/drawing/2014/main" id="{275A02AE-605A-8841-9D53-53820A5CF657}"/>
                  </a:ext>
                </a:extLst>
              </p:cNvPr>
              <p:cNvSpPr txBox="1">
                <a:spLocks noChangeArrowheads="1"/>
              </p:cNvSpPr>
              <p:nvPr/>
            </p:nvSpPr>
            <p:spPr bwMode="auto">
              <a:xfrm>
                <a:off x="4138840" y="1417186"/>
                <a:ext cx="1042988" cy="3556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sender</a:t>
                </a:r>
                <a:endParaRPr kumimoji="0" lang="en-US" altLang="en-US" sz="16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275" name="Text Box 8">
                <a:extLst>
                  <a:ext uri="{FF2B5EF4-FFF2-40B4-BE49-F238E27FC236}">
                    <a16:creationId xmlns:a16="http://schemas.microsoft.com/office/drawing/2014/main" id="{27A750B8-38FA-9A48-B75F-4D9DAA80B3C8}"/>
                  </a:ext>
                </a:extLst>
              </p:cNvPr>
              <p:cNvSpPr txBox="1">
                <a:spLocks noChangeArrowheads="1"/>
              </p:cNvSpPr>
              <p:nvPr/>
            </p:nvSpPr>
            <p:spPr bwMode="auto">
              <a:xfrm>
                <a:off x="6167665" y="1417186"/>
                <a:ext cx="1108075" cy="3556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receiver</a:t>
                </a:r>
                <a:endParaRPr kumimoji="0" lang="en-US" altLang="en-US" sz="16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276" name="Line 9">
                <a:extLst>
                  <a:ext uri="{FF2B5EF4-FFF2-40B4-BE49-F238E27FC236}">
                    <a16:creationId xmlns:a16="http://schemas.microsoft.com/office/drawing/2014/main" id="{9EF9145B-0631-6D40-844E-0FEE146AD807}"/>
                  </a:ext>
                </a:extLst>
              </p:cNvPr>
              <p:cNvSpPr>
                <a:spLocks noChangeShapeType="1"/>
              </p:cNvSpPr>
              <p:nvPr/>
            </p:nvSpPr>
            <p:spPr bwMode="auto">
              <a:xfrm>
                <a:off x="4619853" y="1961699"/>
                <a:ext cx="2049462" cy="3175"/>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77" name="Line 10">
                <a:extLst>
                  <a:ext uri="{FF2B5EF4-FFF2-40B4-BE49-F238E27FC236}">
                    <a16:creationId xmlns:a16="http://schemas.microsoft.com/office/drawing/2014/main" id="{89818B7B-1767-9D41-8631-8A3B93FF67C3}"/>
                  </a:ext>
                </a:extLst>
              </p:cNvPr>
              <p:cNvSpPr>
                <a:spLocks noChangeShapeType="1"/>
              </p:cNvSpPr>
              <p:nvPr/>
            </p:nvSpPr>
            <p:spPr bwMode="auto">
              <a:xfrm>
                <a:off x="4626203" y="4093711"/>
                <a:ext cx="2049462" cy="0"/>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78" name="Freeform 11">
                <a:extLst>
                  <a:ext uri="{FF2B5EF4-FFF2-40B4-BE49-F238E27FC236}">
                    <a16:creationId xmlns:a16="http://schemas.microsoft.com/office/drawing/2014/main" id="{7C53C3B4-7876-5B43-ABD7-074C37F12BE6}"/>
                  </a:ext>
                </a:extLst>
              </p:cNvPr>
              <p:cNvSpPr>
                <a:spLocks/>
              </p:cNvSpPr>
              <p:nvPr/>
            </p:nvSpPr>
            <p:spPr bwMode="auto">
              <a:xfrm>
                <a:off x="4603978" y="1958524"/>
                <a:ext cx="2087562" cy="1169987"/>
              </a:xfrm>
              <a:custGeom>
                <a:avLst/>
                <a:gdLst>
                  <a:gd name="T0" fmla="*/ 0 w 2902"/>
                  <a:gd name="T1" fmla="*/ 0 h 1185"/>
                  <a:gd name="T2" fmla="*/ 2147483647 w 2902"/>
                  <a:gd name="T3" fmla="*/ 2147483647 h 1185"/>
                  <a:gd name="T4" fmla="*/ 2147483647 w 2902"/>
                  <a:gd name="T5" fmla="*/ 2147483647 h 1185"/>
                  <a:gd name="T6" fmla="*/ 0 w 2902"/>
                  <a:gd name="T7" fmla="*/ 2147483647 h 1185"/>
                  <a:gd name="T8" fmla="*/ 0 w 2902"/>
                  <a:gd name="T9" fmla="*/ 0 h 118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02" h="1185">
                    <a:moveTo>
                      <a:pt x="0" y="0"/>
                    </a:moveTo>
                    <a:lnTo>
                      <a:pt x="2895" y="937"/>
                    </a:lnTo>
                    <a:lnTo>
                      <a:pt x="2902" y="1185"/>
                    </a:lnTo>
                    <a:lnTo>
                      <a:pt x="0" y="247"/>
                    </a:lnTo>
                    <a:lnTo>
                      <a:pt x="0" y="0"/>
                    </a:lnTo>
                    <a:close/>
                  </a:path>
                </a:pathLst>
              </a:custGeom>
              <a:solidFill>
                <a:srgbClr val="00CCFF"/>
              </a:solidFill>
              <a:ln w="9525">
                <a:solidFill>
                  <a:srgbClr val="000000"/>
                </a:solidFill>
                <a:round/>
                <a:headEnd/>
                <a:tailEnd/>
              </a:ln>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79" name="Line 12">
                <a:extLst>
                  <a:ext uri="{FF2B5EF4-FFF2-40B4-BE49-F238E27FC236}">
                    <a16:creationId xmlns:a16="http://schemas.microsoft.com/office/drawing/2014/main" id="{A956E0A5-AC1B-5447-84D9-4593A3E93C16}"/>
                  </a:ext>
                </a:extLst>
              </p:cNvPr>
              <p:cNvSpPr>
                <a:spLocks noChangeShapeType="1"/>
              </p:cNvSpPr>
              <p:nvPr/>
            </p:nvSpPr>
            <p:spPr bwMode="auto">
              <a:xfrm flipH="1">
                <a:off x="4469040" y="1958524"/>
                <a:ext cx="123825" cy="317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80" name="Line 13">
                <a:extLst>
                  <a:ext uri="{FF2B5EF4-FFF2-40B4-BE49-F238E27FC236}">
                    <a16:creationId xmlns:a16="http://schemas.microsoft.com/office/drawing/2014/main" id="{4E911566-59D1-CB47-B826-2D5CA791D0B9}"/>
                  </a:ext>
                </a:extLst>
              </p:cNvPr>
              <p:cNvSpPr>
                <a:spLocks noChangeShapeType="1"/>
              </p:cNvSpPr>
              <p:nvPr/>
            </p:nvSpPr>
            <p:spPr bwMode="auto">
              <a:xfrm flipH="1">
                <a:off x="4469040" y="2202999"/>
                <a:ext cx="123825"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81" name="Text Box 14">
                <a:extLst>
                  <a:ext uri="{FF2B5EF4-FFF2-40B4-BE49-F238E27FC236}">
                    <a16:creationId xmlns:a16="http://schemas.microsoft.com/office/drawing/2014/main" id="{445CA97C-CB18-2644-916B-02A60272C884}"/>
                  </a:ext>
                </a:extLst>
              </p:cNvPr>
              <p:cNvSpPr txBox="1">
                <a:spLocks noChangeArrowheads="1"/>
              </p:cNvSpPr>
              <p:nvPr/>
            </p:nvSpPr>
            <p:spPr bwMode="auto">
              <a:xfrm>
                <a:off x="3687990" y="2942774"/>
                <a:ext cx="96520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RTT </a:t>
                </a:r>
                <a:endParaRPr kumimoji="0" lang="en-US" altLang="en-US" sz="16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282" name="Line 15">
                <a:extLst>
                  <a:ext uri="{FF2B5EF4-FFF2-40B4-BE49-F238E27FC236}">
                    <a16:creationId xmlns:a16="http://schemas.microsoft.com/office/drawing/2014/main" id="{05D08CE0-2B2A-6943-A3AF-E51CE2FDFD3C}"/>
                  </a:ext>
                </a:extLst>
              </p:cNvPr>
              <p:cNvSpPr>
                <a:spLocks noChangeShapeType="1"/>
              </p:cNvSpPr>
              <p:nvPr/>
            </p:nvSpPr>
            <p:spPr bwMode="auto">
              <a:xfrm>
                <a:off x="4502378" y="3253924"/>
                <a:ext cx="9525" cy="820737"/>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83" name="Line 16">
                <a:extLst>
                  <a:ext uri="{FF2B5EF4-FFF2-40B4-BE49-F238E27FC236}">
                    <a16:creationId xmlns:a16="http://schemas.microsoft.com/office/drawing/2014/main" id="{E60C4BA4-F185-6C4D-81D1-73276FF1E040}"/>
                  </a:ext>
                </a:extLst>
              </p:cNvPr>
              <p:cNvSpPr>
                <a:spLocks noChangeShapeType="1"/>
              </p:cNvSpPr>
              <p:nvPr/>
            </p:nvSpPr>
            <p:spPr bwMode="auto">
              <a:xfrm flipV="1">
                <a:off x="4507140" y="2225224"/>
                <a:ext cx="1588" cy="776287"/>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84" name="Text Box 17">
                <a:extLst>
                  <a:ext uri="{FF2B5EF4-FFF2-40B4-BE49-F238E27FC236}">
                    <a16:creationId xmlns:a16="http://schemas.microsoft.com/office/drawing/2014/main" id="{2D2A4BCC-1CF4-BE4F-9159-6547BADEC7D1}"/>
                  </a:ext>
                </a:extLst>
              </p:cNvPr>
              <p:cNvSpPr txBox="1">
                <a:spLocks noChangeArrowheads="1"/>
              </p:cNvSpPr>
              <p:nvPr/>
            </p:nvSpPr>
            <p:spPr bwMode="auto">
              <a:xfrm>
                <a:off x="1782990" y="2041074"/>
                <a:ext cx="2740025" cy="354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last bit transmitted, t = L / R</a:t>
                </a:r>
                <a:endParaRPr kumimoji="0" lang="en-US" altLang="en-US" sz="16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285" name="Line 18">
                <a:extLst>
                  <a:ext uri="{FF2B5EF4-FFF2-40B4-BE49-F238E27FC236}">
                    <a16:creationId xmlns:a16="http://schemas.microsoft.com/office/drawing/2014/main" id="{7DA72F70-6275-E44B-B3B2-867A077BBE1F}"/>
                  </a:ext>
                </a:extLst>
              </p:cNvPr>
              <p:cNvSpPr>
                <a:spLocks noChangeShapeType="1"/>
              </p:cNvSpPr>
              <p:nvPr/>
            </p:nvSpPr>
            <p:spPr bwMode="auto">
              <a:xfrm flipH="1">
                <a:off x="6669315" y="2884036"/>
                <a:ext cx="125413"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86" name="Text Box 19">
                <a:extLst>
                  <a:ext uri="{FF2B5EF4-FFF2-40B4-BE49-F238E27FC236}">
                    <a16:creationId xmlns:a16="http://schemas.microsoft.com/office/drawing/2014/main" id="{090538B9-64B8-8249-A097-902A990BDC61}"/>
                  </a:ext>
                </a:extLst>
              </p:cNvPr>
              <p:cNvSpPr txBox="1">
                <a:spLocks noChangeArrowheads="1"/>
              </p:cNvSpPr>
              <p:nvPr/>
            </p:nvSpPr>
            <p:spPr bwMode="auto">
              <a:xfrm>
                <a:off x="6745515" y="2706236"/>
                <a:ext cx="2641600"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first packet bit arrives</a:t>
                </a:r>
                <a:endParaRPr kumimoji="0" lang="en-US" altLang="en-US" sz="16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287" name="Line 20">
                <a:extLst>
                  <a:ext uri="{FF2B5EF4-FFF2-40B4-BE49-F238E27FC236}">
                    <a16:creationId xmlns:a16="http://schemas.microsoft.com/office/drawing/2014/main" id="{43859A12-C8B1-7F4C-996B-A2335F971C54}"/>
                  </a:ext>
                </a:extLst>
              </p:cNvPr>
              <p:cNvSpPr>
                <a:spLocks noChangeShapeType="1"/>
              </p:cNvSpPr>
              <p:nvPr/>
            </p:nvSpPr>
            <p:spPr bwMode="auto">
              <a:xfrm>
                <a:off x="6691540" y="3134861"/>
                <a:ext cx="119063"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88" name="Text Box 21">
                <a:extLst>
                  <a:ext uri="{FF2B5EF4-FFF2-40B4-BE49-F238E27FC236}">
                    <a16:creationId xmlns:a16="http://schemas.microsoft.com/office/drawing/2014/main" id="{D5887813-0036-6B4B-A7D4-5F561E3F1047}"/>
                  </a:ext>
                </a:extLst>
              </p:cNvPr>
              <p:cNvSpPr txBox="1">
                <a:spLocks noChangeArrowheads="1"/>
              </p:cNvSpPr>
              <p:nvPr/>
            </p:nvSpPr>
            <p:spPr bwMode="auto">
              <a:xfrm>
                <a:off x="6750278" y="2958649"/>
                <a:ext cx="3581400" cy="38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last packet bit arrives, send ACK</a:t>
                </a:r>
                <a:endParaRPr kumimoji="0" lang="en-US" altLang="en-US" sz="16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289" name="Text Box 22">
                <a:extLst>
                  <a:ext uri="{FF2B5EF4-FFF2-40B4-BE49-F238E27FC236}">
                    <a16:creationId xmlns:a16="http://schemas.microsoft.com/office/drawing/2014/main" id="{FCD4E8AC-1B13-DA41-948F-91A83864962E}"/>
                  </a:ext>
                </a:extLst>
              </p:cNvPr>
              <p:cNvSpPr txBox="1">
                <a:spLocks noChangeArrowheads="1"/>
              </p:cNvSpPr>
              <p:nvPr/>
            </p:nvSpPr>
            <p:spPr bwMode="auto">
              <a:xfrm>
                <a:off x="1930628" y="3750811"/>
                <a:ext cx="26352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ACK arrives, send next </a:t>
                </a: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packet, t = RTT + L / R</a:t>
                </a:r>
                <a:endParaRPr kumimoji="0" lang="en-US" altLang="en-US" sz="16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298" name="Freeform 31">
                <a:extLst>
                  <a:ext uri="{FF2B5EF4-FFF2-40B4-BE49-F238E27FC236}">
                    <a16:creationId xmlns:a16="http://schemas.microsoft.com/office/drawing/2014/main" id="{F38321EB-FAE2-904A-9B81-21D0186CBC57}"/>
                  </a:ext>
                </a:extLst>
              </p:cNvPr>
              <p:cNvSpPr>
                <a:spLocks/>
              </p:cNvSpPr>
              <p:nvPr/>
            </p:nvSpPr>
            <p:spPr bwMode="auto">
              <a:xfrm>
                <a:off x="4608740" y="2210936"/>
                <a:ext cx="2087563" cy="1168400"/>
              </a:xfrm>
              <a:custGeom>
                <a:avLst/>
                <a:gdLst>
                  <a:gd name="T0" fmla="*/ 0 w 2902"/>
                  <a:gd name="T1" fmla="*/ 0 h 1185"/>
                  <a:gd name="T2" fmla="*/ 2147483647 w 2902"/>
                  <a:gd name="T3" fmla="*/ 2147483647 h 1185"/>
                  <a:gd name="T4" fmla="*/ 2147483647 w 2902"/>
                  <a:gd name="T5" fmla="*/ 2147483647 h 1185"/>
                  <a:gd name="T6" fmla="*/ 0 w 2902"/>
                  <a:gd name="T7" fmla="*/ 2147483647 h 1185"/>
                  <a:gd name="T8" fmla="*/ 0 w 2902"/>
                  <a:gd name="T9" fmla="*/ 0 h 118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02" h="1185">
                    <a:moveTo>
                      <a:pt x="0" y="0"/>
                    </a:moveTo>
                    <a:lnTo>
                      <a:pt x="2895" y="937"/>
                    </a:lnTo>
                    <a:lnTo>
                      <a:pt x="2902" y="1185"/>
                    </a:lnTo>
                    <a:lnTo>
                      <a:pt x="0" y="247"/>
                    </a:lnTo>
                    <a:lnTo>
                      <a:pt x="0" y="0"/>
                    </a:ln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99" name="Freeform 32">
                <a:extLst>
                  <a:ext uri="{FF2B5EF4-FFF2-40B4-BE49-F238E27FC236}">
                    <a16:creationId xmlns:a16="http://schemas.microsoft.com/office/drawing/2014/main" id="{FBE57882-6BB0-FB42-8297-3020DB77FC4F}"/>
                  </a:ext>
                </a:extLst>
              </p:cNvPr>
              <p:cNvSpPr>
                <a:spLocks/>
              </p:cNvSpPr>
              <p:nvPr/>
            </p:nvSpPr>
            <p:spPr bwMode="auto">
              <a:xfrm>
                <a:off x="4608740" y="2461761"/>
                <a:ext cx="2087563" cy="1168400"/>
              </a:xfrm>
              <a:custGeom>
                <a:avLst/>
                <a:gdLst>
                  <a:gd name="T0" fmla="*/ 0 w 2902"/>
                  <a:gd name="T1" fmla="*/ 0 h 1185"/>
                  <a:gd name="T2" fmla="*/ 2147483647 w 2902"/>
                  <a:gd name="T3" fmla="*/ 2147483647 h 1185"/>
                  <a:gd name="T4" fmla="*/ 2147483647 w 2902"/>
                  <a:gd name="T5" fmla="*/ 2147483647 h 1185"/>
                  <a:gd name="T6" fmla="*/ 0 w 2902"/>
                  <a:gd name="T7" fmla="*/ 2147483647 h 1185"/>
                  <a:gd name="T8" fmla="*/ 0 w 2902"/>
                  <a:gd name="T9" fmla="*/ 0 h 118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02" h="1185">
                    <a:moveTo>
                      <a:pt x="0" y="0"/>
                    </a:moveTo>
                    <a:lnTo>
                      <a:pt x="2895" y="937"/>
                    </a:lnTo>
                    <a:lnTo>
                      <a:pt x="2902" y="1185"/>
                    </a:lnTo>
                    <a:lnTo>
                      <a:pt x="0" y="247"/>
                    </a:lnTo>
                    <a:lnTo>
                      <a:pt x="0" y="0"/>
                    </a:lnTo>
                    <a:close/>
                  </a:path>
                </a:pathLst>
              </a:custGeom>
              <a:solidFill>
                <a:srgbClr val="00CCFF"/>
              </a:solidFill>
              <a:ln w="9525">
                <a:solidFill>
                  <a:srgbClr val="000000"/>
                </a:solidFill>
                <a:round/>
                <a:headEnd/>
                <a:tailEnd/>
              </a:ln>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300" name="Line 33">
                <a:extLst>
                  <a:ext uri="{FF2B5EF4-FFF2-40B4-BE49-F238E27FC236}">
                    <a16:creationId xmlns:a16="http://schemas.microsoft.com/office/drawing/2014/main" id="{FEACB0C4-D684-9C47-A7A0-8FB12C2D6D5C}"/>
                  </a:ext>
                </a:extLst>
              </p:cNvPr>
              <p:cNvSpPr>
                <a:spLocks noChangeShapeType="1"/>
              </p:cNvSpPr>
              <p:nvPr/>
            </p:nvSpPr>
            <p:spPr bwMode="auto">
              <a:xfrm flipV="1">
                <a:off x="4626203" y="3142799"/>
                <a:ext cx="2065337" cy="93186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301" name="Line 34">
                <a:extLst>
                  <a:ext uri="{FF2B5EF4-FFF2-40B4-BE49-F238E27FC236}">
                    <a16:creationId xmlns:a16="http://schemas.microsoft.com/office/drawing/2014/main" id="{B381B3DB-0359-7246-93D3-750B1DF80082}"/>
                  </a:ext>
                </a:extLst>
              </p:cNvPr>
              <p:cNvSpPr>
                <a:spLocks noChangeShapeType="1"/>
              </p:cNvSpPr>
              <p:nvPr/>
            </p:nvSpPr>
            <p:spPr bwMode="auto">
              <a:xfrm flipV="1">
                <a:off x="4626203" y="3393624"/>
                <a:ext cx="2065337" cy="93186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319" name="Text Box 52">
                <a:extLst>
                  <a:ext uri="{FF2B5EF4-FFF2-40B4-BE49-F238E27FC236}">
                    <a16:creationId xmlns:a16="http://schemas.microsoft.com/office/drawing/2014/main" id="{7C41A37A-EA25-6B42-B8A7-D7B83D33521A}"/>
                  </a:ext>
                </a:extLst>
              </p:cNvPr>
              <p:cNvSpPr txBox="1">
                <a:spLocks noChangeArrowheads="1"/>
              </p:cNvSpPr>
              <p:nvPr/>
            </p:nvSpPr>
            <p:spPr bwMode="auto">
              <a:xfrm>
                <a:off x="6747103" y="3212649"/>
                <a:ext cx="3833812" cy="38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last bit of 2</a:t>
                </a:r>
                <a:r>
                  <a:rPr kumimoji="0" lang="en-US" altLang="en-US" sz="1600" b="0" i="0" u="none" strike="noStrike" kern="1200" cap="none" spc="0" normalizeH="0" baseline="30000" noProof="0">
                    <a:ln>
                      <a:noFill/>
                    </a:ln>
                    <a:solidFill>
                      <a:srgbClr val="000000"/>
                    </a:solidFill>
                    <a:effectLst/>
                    <a:uLnTx/>
                    <a:uFillTx/>
                    <a:latin typeface="Arial" panose="020B0604020202020204" pitchFamily="34" charset="0"/>
                    <a:ea typeface="ＭＳ Ｐゴシック" panose="020B0600070205080204" pitchFamily="34" charset="-128"/>
                    <a:cs typeface="+mn-cs"/>
                  </a:rPr>
                  <a:t>nd</a:t>
                </a:r>
                <a:r>
                  <a:rPr kumimoji="0" lang="en-US" altLang="en-US" sz="16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 packet arrives, send ACK</a:t>
                </a:r>
                <a:endParaRPr kumimoji="0" lang="en-US" altLang="en-US" sz="16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320" name="Line 53">
                <a:extLst>
                  <a:ext uri="{FF2B5EF4-FFF2-40B4-BE49-F238E27FC236}">
                    <a16:creationId xmlns:a16="http://schemas.microsoft.com/office/drawing/2014/main" id="{87E7DB36-E98C-7E44-A72B-F7EAC66CB01A}"/>
                  </a:ext>
                </a:extLst>
              </p:cNvPr>
              <p:cNvSpPr>
                <a:spLocks noChangeShapeType="1"/>
              </p:cNvSpPr>
              <p:nvPr/>
            </p:nvSpPr>
            <p:spPr bwMode="auto">
              <a:xfrm flipV="1">
                <a:off x="6691540" y="3371399"/>
                <a:ext cx="112713"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321" name="Line 54">
                <a:extLst>
                  <a:ext uri="{FF2B5EF4-FFF2-40B4-BE49-F238E27FC236}">
                    <a16:creationId xmlns:a16="http://schemas.microsoft.com/office/drawing/2014/main" id="{6F1B7C9A-215A-474C-BA01-5D7C9727191A}"/>
                  </a:ext>
                </a:extLst>
              </p:cNvPr>
              <p:cNvSpPr>
                <a:spLocks noChangeShapeType="1"/>
              </p:cNvSpPr>
              <p:nvPr/>
            </p:nvSpPr>
            <p:spPr bwMode="auto">
              <a:xfrm flipV="1">
                <a:off x="6702653" y="3623811"/>
                <a:ext cx="112712"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322" name="Text Box 55">
                <a:extLst>
                  <a:ext uri="{FF2B5EF4-FFF2-40B4-BE49-F238E27FC236}">
                    <a16:creationId xmlns:a16="http://schemas.microsoft.com/office/drawing/2014/main" id="{2CD16A00-05F1-344E-A3E7-C5304F7F9228}"/>
                  </a:ext>
                </a:extLst>
              </p:cNvPr>
              <p:cNvSpPr txBox="1">
                <a:spLocks noChangeArrowheads="1"/>
              </p:cNvSpPr>
              <p:nvPr/>
            </p:nvSpPr>
            <p:spPr bwMode="auto">
              <a:xfrm>
                <a:off x="6742340" y="3446011"/>
                <a:ext cx="3838575" cy="38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last bit of 3</a:t>
                </a:r>
                <a:r>
                  <a:rPr kumimoji="0" lang="en-US" altLang="en-US" sz="1600" b="0" i="0" u="none" strike="noStrike" kern="1200" cap="none" spc="0" normalizeH="0" baseline="3000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rd</a:t>
                </a:r>
                <a:r>
                  <a:rPr kumimoji="0" lang="en-US" altLang="en-US" sz="16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 packet arrives, send ACK</a:t>
                </a:r>
                <a:endParaRPr kumimoji="0" lang="en-US" altLang="en-US" sz="1600" b="0" i="0" u="none" strike="noStrike" kern="120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grpSp>
      </p:grpSp>
      <p:grpSp>
        <p:nvGrpSpPr>
          <p:cNvPr id="7" name="Group 6">
            <a:extLst>
              <a:ext uri="{FF2B5EF4-FFF2-40B4-BE49-F238E27FC236}">
                <a16:creationId xmlns:a16="http://schemas.microsoft.com/office/drawing/2014/main" id="{7B6176C9-7176-F240-9157-3D2494A14415}"/>
              </a:ext>
            </a:extLst>
          </p:cNvPr>
          <p:cNvGrpSpPr/>
          <p:nvPr/>
        </p:nvGrpSpPr>
        <p:grpSpPr>
          <a:xfrm>
            <a:off x="6955065" y="4341361"/>
            <a:ext cx="3460750" cy="1145039"/>
            <a:chOff x="6955065" y="4341361"/>
            <a:chExt cx="3460750" cy="1145039"/>
          </a:xfrm>
        </p:grpSpPr>
        <p:sp>
          <p:nvSpPr>
            <p:cNvPr id="323" name="Text Box 57">
              <a:extLst>
                <a:ext uri="{FF2B5EF4-FFF2-40B4-BE49-F238E27FC236}">
                  <a16:creationId xmlns:a16="http://schemas.microsoft.com/office/drawing/2014/main" id="{FB511FDF-D49A-204F-9558-B726F99E69A7}"/>
                </a:ext>
              </a:extLst>
            </p:cNvPr>
            <p:cNvSpPr txBox="1">
              <a:spLocks noChangeArrowheads="1"/>
            </p:cNvSpPr>
            <p:nvPr/>
          </p:nvSpPr>
          <p:spPr bwMode="auto">
            <a:xfrm>
              <a:off x="6955065" y="4341361"/>
              <a:ext cx="3460750" cy="7016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CC0000"/>
                  </a:solidFill>
                  <a:effectLst/>
                  <a:uLnTx/>
                  <a:uFillTx/>
                  <a:latin typeface="Arial" charset="0"/>
                  <a:ea typeface="ＭＳ Ｐゴシック" charset="0"/>
                  <a:cs typeface="+mn-cs"/>
                </a:rPr>
                <a:t>3-packet pipelining increases</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CC0000"/>
                  </a:solidFill>
                  <a:effectLst/>
                  <a:uLnTx/>
                  <a:uFillTx/>
                  <a:latin typeface="Arial" charset="0"/>
                  <a:ea typeface="ＭＳ Ｐゴシック" charset="0"/>
                  <a:cs typeface="+mn-cs"/>
                </a:rPr>
                <a:t> utilization by a factor of 3!</a:t>
              </a:r>
            </a:p>
          </p:txBody>
        </p:sp>
        <p:sp>
          <p:nvSpPr>
            <p:cNvPr id="324" name="Line 58">
              <a:extLst>
                <a:ext uri="{FF2B5EF4-FFF2-40B4-BE49-F238E27FC236}">
                  <a16:creationId xmlns:a16="http://schemas.microsoft.com/office/drawing/2014/main" id="{D6D6E111-408F-FB4E-BDCF-4A37A9DB381A}"/>
                </a:ext>
              </a:extLst>
            </p:cNvPr>
            <p:cNvSpPr>
              <a:spLocks noChangeShapeType="1"/>
            </p:cNvSpPr>
            <p:nvPr/>
          </p:nvSpPr>
          <p:spPr bwMode="auto">
            <a:xfrm>
              <a:off x="7948840" y="5009699"/>
              <a:ext cx="1360" cy="476701"/>
            </a:xfrm>
            <a:prstGeom prst="line">
              <a:avLst/>
            </a:prstGeom>
            <a:noFill/>
            <a:ln w="9525">
              <a:solidFill>
                <a:srgbClr val="CC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grpSp>
      <p:graphicFrame>
        <p:nvGraphicFramePr>
          <p:cNvPr id="325" name="Object 61">
            <a:extLst>
              <a:ext uri="{FF2B5EF4-FFF2-40B4-BE49-F238E27FC236}">
                <a16:creationId xmlns:a16="http://schemas.microsoft.com/office/drawing/2014/main" id="{A3FC3780-5690-F049-A6E0-28EEB6C29DDD}"/>
              </a:ext>
            </a:extLst>
          </p:cNvPr>
          <p:cNvGraphicFramePr>
            <a:graphicFrameLocks noChangeAspect="1"/>
          </p:cNvGraphicFramePr>
          <p:nvPr/>
        </p:nvGraphicFramePr>
        <p:xfrm>
          <a:off x="2992665" y="5276399"/>
          <a:ext cx="6748463" cy="933450"/>
        </p:xfrm>
        <a:graphic>
          <a:graphicData uri="http://schemas.openxmlformats.org/presentationml/2006/ole">
            <mc:AlternateContent xmlns:mc="http://schemas.openxmlformats.org/markup-compatibility/2006">
              <mc:Choice xmlns:v="urn:schemas-microsoft-com:vml" Requires="v">
                <p:oleObj name="Picture" r:id="rId3" imgW="2578100" imgH="355600" progId="Word.Picture.8">
                  <p:embed/>
                </p:oleObj>
              </mc:Choice>
              <mc:Fallback>
                <p:oleObj name="Picture" r:id="rId3" imgW="2578100" imgH="355600" progId="Word.Picture.8">
                  <p:embed/>
                  <p:pic>
                    <p:nvPicPr>
                      <p:cNvPr id="325" name="Object 61">
                        <a:extLst>
                          <a:ext uri="{FF2B5EF4-FFF2-40B4-BE49-F238E27FC236}">
                            <a16:creationId xmlns:a16="http://schemas.microsoft.com/office/drawing/2014/main" id="{A3FC3780-5690-F049-A6E0-28EEB6C29DD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92665" y="5276399"/>
                        <a:ext cx="6748463" cy="933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3" name="Slide Number Placeholder 2">
            <a:extLst>
              <a:ext uri="{FF2B5EF4-FFF2-40B4-BE49-F238E27FC236}">
                <a16:creationId xmlns:a16="http://schemas.microsoft.com/office/drawing/2014/main" id="{5140CCE3-35CF-C249-B39A-9608764C93DB}"/>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62</a:t>
            </a:fld>
            <a:endParaRPr lang="en-US" dirty="0"/>
          </a:p>
        </p:txBody>
      </p:sp>
    </p:spTree>
    <p:extLst>
      <p:ext uri="{BB962C8B-B14F-4D97-AF65-F5344CB8AC3E}">
        <p14:creationId xmlns:p14="http://schemas.microsoft.com/office/powerpoint/2010/main" val="1070888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2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25"/>
                                        </p:tgtEl>
                                        <p:attrNameLst>
                                          <p:attrName>style.visibility</p:attrName>
                                        </p:attrNameLst>
                                      </p:cBhvr>
                                      <p:to>
                                        <p:strVal val="visible"/>
                                      </p:to>
                                    </p:set>
                                    <p:animEffect transition="in" filter="dissolve">
                                      <p:cBhvr>
                                        <p:cTn id="12" dur="500"/>
                                        <p:tgtEl>
                                          <p:spTgt spid="325"/>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dissolv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C7A046D-38A0-4C4D-89C5-98A73D6176B8}"/>
              </a:ext>
            </a:extLst>
          </p:cNvPr>
          <p:cNvSpPr/>
          <p:nvPr/>
        </p:nvSpPr>
        <p:spPr>
          <a:xfrm>
            <a:off x="2766060" y="3200400"/>
            <a:ext cx="2480310" cy="67437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100625" cy="894622"/>
          </a:xfrm>
        </p:spPr>
        <p:txBody>
          <a:bodyPr>
            <a:normAutofit/>
          </a:bodyPr>
          <a:lstStyle/>
          <a:p>
            <a:r>
              <a:rPr lang="en-US" sz="4800" dirty="0"/>
              <a:t>Go-Back-N: sender</a:t>
            </a:r>
            <a:endParaRPr lang="en-US" sz="4400" dirty="0"/>
          </a:p>
        </p:txBody>
      </p:sp>
      <p:sp>
        <p:nvSpPr>
          <p:cNvPr id="6" name="Rectangle 3">
            <a:extLst>
              <a:ext uri="{FF2B5EF4-FFF2-40B4-BE49-F238E27FC236}">
                <a16:creationId xmlns:a16="http://schemas.microsoft.com/office/drawing/2014/main" id="{1D02EA8C-0D47-4345-907B-176DCE82FE33}"/>
              </a:ext>
            </a:extLst>
          </p:cNvPr>
          <p:cNvSpPr txBox="1">
            <a:spLocks noChangeArrowheads="1"/>
          </p:cNvSpPr>
          <p:nvPr/>
        </p:nvSpPr>
        <p:spPr>
          <a:xfrm>
            <a:off x="938540" y="1295239"/>
            <a:ext cx="11077752" cy="1396094"/>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ja-JP"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sender: “window” of up to N, consecutive transmitted but </a:t>
            </a:r>
            <a:r>
              <a:rPr kumimoji="0" lang="en-US" altLang="ja-JP" sz="2800" b="0" i="0" u="none" strike="noStrike" kern="1200" cap="none" spc="0" normalizeH="0" baseline="0" noProof="0" dirty="0" err="1">
                <a:ln>
                  <a:noFill/>
                </a:ln>
                <a:solidFill>
                  <a:prstClr val="black"/>
                </a:solidFill>
                <a:effectLst/>
                <a:uLnTx/>
                <a:uFillTx/>
                <a:latin typeface="Calibri" panose="020F0502020204030204"/>
                <a:ea typeface="ＭＳ Ｐゴシック" panose="020B0600070205080204" pitchFamily="34" charset="-128"/>
                <a:cs typeface="+mn-cs"/>
              </a:rPr>
              <a:t>unACKed</a:t>
            </a:r>
            <a:r>
              <a:rPr kumimoji="0" lang="en-US" altLang="ja-JP"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pkts </a:t>
            </a:r>
          </a:p>
          <a:p>
            <a:pPr marL="815975" marR="0" lvl="1" indent="-342900" algn="l" defTabSz="914400" rtl="0" eaLnBrk="1" fontAlgn="auto" latinLnBrk="0" hangingPunct="1">
              <a:lnSpc>
                <a:spcPct val="90000"/>
              </a:lnSpc>
              <a:spcBef>
                <a:spcPts val="1000"/>
              </a:spcBef>
              <a:spcAft>
                <a:spcPts val="0"/>
              </a:spcAft>
              <a:buClr>
                <a:srgbClr val="0000A3"/>
              </a:buClr>
              <a:buSzTx/>
              <a:buFont typeface="Arial" panose="020B0604020202020204" pitchFamily="34" charset="0"/>
              <a:buChar char="•"/>
              <a:tabLst/>
              <a:defRPr/>
            </a:pP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k-bit seq # in pkt header</a:t>
            </a:r>
          </a:p>
          <a:p>
            <a:pPr marL="695325" marR="0" lvl="1"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endParaRPr kumimoji="0" lang="en-US" altLang="ja-JP"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endPar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endPar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p:txBody>
      </p:sp>
      <p:pic>
        <p:nvPicPr>
          <p:cNvPr id="8" name="Picture 4" descr="gbn_seqnum">
            <a:extLst>
              <a:ext uri="{FF2B5EF4-FFF2-40B4-BE49-F238E27FC236}">
                <a16:creationId xmlns:a16="http://schemas.microsoft.com/office/drawing/2014/main" id="{7F787B9F-F0D5-184B-849D-6DD1215CE2A5}"/>
              </a:ext>
            </a:extLst>
          </p:cNvPr>
          <p:cNvPicPr>
            <a:picLocks noChangeAspect="1" noChangeArrowheads="1"/>
          </p:cNvPicPr>
          <p:nvPr/>
        </p:nvPicPr>
        <p:blipFill>
          <a:blip r:embed="rId3">
            <a:alphaModFix amt="83000"/>
            <a:extLst>
              <a:ext uri="{28A0092B-C50C-407E-A947-70E740481C1C}">
                <a14:useLocalDpi xmlns:a14="http://schemas.microsoft.com/office/drawing/2010/main" val="0"/>
              </a:ext>
            </a:extLst>
          </a:blip>
          <a:srcRect/>
          <a:stretch>
            <a:fillRect/>
          </a:stretch>
        </p:blipFill>
        <p:spPr bwMode="auto">
          <a:xfrm>
            <a:off x="1743751" y="2576024"/>
            <a:ext cx="9167471" cy="18453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5">
            <a:extLst>
              <a:ext uri="{FF2B5EF4-FFF2-40B4-BE49-F238E27FC236}">
                <a16:creationId xmlns:a16="http://schemas.microsoft.com/office/drawing/2014/main" id="{5CC992CE-9CC7-5B4F-A0DC-4AE1FB2B5032}"/>
              </a:ext>
            </a:extLst>
          </p:cNvPr>
          <p:cNvSpPr>
            <a:spLocks noChangeArrowheads="1"/>
          </p:cNvSpPr>
          <p:nvPr/>
        </p:nvSpPr>
        <p:spPr bwMode="auto">
          <a:xfrm>
            <a:off x="1057835" y="4782281"/>
            <a:ext cx="11309804" cy="198504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marL="292100" indent="-292100">
              <a:defRPr sz="1600">
                <a:solidFill>
                  <a:schemeClr val="tx1"/>
                </a:solidFill>
                <a:latin typeface="Tahoma" panose="020B0604030504040204" pitchFamily="34" charset="0"/>
                <a:ea typeface="ＭＳ Ｐゴシック" panose="020B0600070205080204" pitchFamily="34" charset="-128"/>
              </a:defRPr>
            </a:lvl1pPr>
            <a:lvl2pPr marL="685800" indent="-22860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350838" marR="0" lvl="0" indent="-339725" algn="l" defTabSz="914400" rtl="0" eaLnBrk="1" fontAlgn="auto" latinLnBrk="0" hangingPunct="1">
              <a:lnSpc>
                <a:spcPct val="85000"/>
              </a:lnSpc>
              <a:spcBef>
                <a:spcPct val="20000"/>
              </a:spcBef>
              <a:spcAft>
                <a:spcPts val="0"/>
              </a:spcAft>
              <a:buClr>
                <a:srgbClr val="000099"/>
              </a:buClr>
              <a:buSzPct val="100000"/>
              <a:buFont typeface="Wingdings" pitchFamily="2" charset="2"/>
              <a:buChar char="§"/>
              <a:tabLst/>
              <a:defRPr/>
            </a:pPr>
            <a:r>
              <a:rPr kumimoji="0" lang="en-US" altLang="en-US" sz="2800" b="0" i="1" u="none" strike="noStrike" kern="1200" cap="none" spc="0" normalizeH="0" baseline="0" noProof="0" dirty="0">
                <a:ln>
                  <a:noFill/>
                </a:ln>
                <a:solidFill>
                  <a:srgbClr val="C00000"/>
                </a:solidFill>
                <a:effectLst/>
                <a:uLnTx/>
                <a:uFillTx/>
                <a:latin typeface="Calibri" panose="020F0502020204030204"/>
                <a:ea typeface="ＭＳ Ｐゴシック" panose="020B0600070205080204" pitchFamily="34" charset="-128"/>
                <a:cs typeface="+mn-cs"/>
              </a:rPr>
              <a:t>cumulative ACK: </a:t>
            </a: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ACK(</a:t>
            </a:r>
            <a:r>
              <a:rPr kumimoji="0" lang="en-US" altLang="en-US" sz="2800" b="0" i="1"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n</a:t>
            </a: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ACKs all packets up to, including seq # </a:t>
            </a:r>
            <a:r>
              <a:rPr kumimoji="0" lang="en-US" altLang="en-US" sz="2800" b="0" i="1"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n</a:t>
            </a: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a:t>
            </a:r>
          </a:p>
          <a:p>
            <a:pPr marL="862013" marR="0" lvl="1" indent="-457200" algn="l" defTabSz="914400" rtl="0" eaLnBrk="1" fontAlgn="auto" latinLnBrk="0" hangingPunct="1">
              <a:lnSpc>
                <a:spcPct val="85000"/>
              </a:lnSpc>
              <a:spcBef>
                <a:spcPct val="20000"/>
              </a:spcBef>
              <a:spcAft>
                <a:spcPts val="0"/>
              </a:spcAft>
              <a:buClr>
                <a:srgbClr val="000099"/>
              </a:buClr>
              <a:buSzPct val="100000"/>
              <a:buFont typeface="Arial" panose="020B0604020202020204" pitchFamily="34" charset="0"/>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on receiving ACK(</a:t>
            </a:r>
            <a:r>
              <a:rPr kumimoji="0" lang="en-US" altLang="en-US" sz="2800" b="0" i="1"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n</a:t>
            </a: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m</a:t>
            </a:r>
            <a:r>
              <a:rPr kumimoji="0" lang="en-US" altLang="en-US" sz="2800" b="0" i="0" u="none" strike="noStrike" kern="1200" cap="none" spc="0" normalizeH="0" baseline="0" noProof="0" dirty="0" err="1">
                <a:ln>
                  <a:noFill/>
                </a:ln>
                <a:solidFill>
                  <a:prstClr val="black"/>
                </a:solidFill>
                <a:effectLst/>
                <a:uLnTx/>
                <a:uFillTx/>
                <a:latin typeface="Calibri" panose="020F0502020204030204"/>
                <a:ea typeface="ＭＳ Ｐゴシック" panose="020B0600070205080204" pitchFamily="34" charset="-128"/>
                <a:cs typeface="+mn-cs"/>
              </a:rPr>
              <a:t>ove</a:t>
            </a: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window forward to begin at </a:t>
            </a:r>
            <a:r>
              <a:rPr kumimoji="0" lang="en-US" altLang="en-US" sz="2800" b="0" i="1"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n+1</a:t>
            </a:r>
          </a:p>
          <a:p>
            <a:pPr marL="350838" marR="0" lvl="0" indent="-339725" algn="l" defTabSz="914400" rtl="0" eaLnBrk="1" fontAlgn="auto" latinLnBrk="0" hangingPunct="1">
              <a:lnSpc>
                <a:spcPct val="85000"/>
              </a:lnSpc>
              <a:spcBef>
                <a:spcPct val="20000"/>
              </a:spcBef>
              <a:spcAft>
                <a:spcPts val="0"/>
              </a:spcAft>
              <a:buClr>
                <a:srgbClr val="000099"/>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timer for oldest in-flight packet</a:t>
            </a:r>
          </a:p>
          <a:p>
            <a:pPr marL="350838" marR="0" lvl="0" indent="-339725" algn="l" defTabSz="914400" rtl="0" eaLnBrk="1" fontAlgn="auto" latinLnBrk="0" hangingPunct="1">
              <a:lnSpc>
                <a:spcPct val="85000"/>
              </a:lnSpc>
              <a:spcBef>
                <a:spcPct val="20000"/>
              </a:spcBef>
              <a:spcAft>
                <a:spcPts val="0"/>
              </a:spcAft>
              <a:buClr>
                <a:srgbClr val="000099"/>
              </a:buClr>
              <a:buSzPct val="100000"/>
              <a:buFont typeface="Wingdings" pitchFamily="2" charset="2"/>
              <a:buChar char="§"/>
              <a:tabLst/>
              <a:defRPr/>
            </a:pPr>
            <a:r>
              <a:rPr kumimoji="0" lang="en-US" altLang="en-US" sz="2800" b="0" i="1"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timeout(n):</a:t>
            </a: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retransmit packet n and all higher seq # packets in window</a:t>
            </a:r>
            <a:endParaRPr kumimoji="0" lang="en-US" altLang="en-US" sz="32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a:p>
            <a:pPr marL="292100" marR="0" lvl="0" indent="-292100" algn="l" defTabSz="914400" rtl="0" eaLnBrk="1" fontAlgn="auto" latinLnBrk="0" hangingPunct="1">
              <a:lnSpc>
                <a:spcPct val="85000"/>
              </a:lnSpc>
              <a:spcBef>
                <a:spcPct val="20000"/>
              </a:spcBef>
              <a:spcAft>
                <a:spcPts val="0"/>
              </a:spcAft>
              <a:buClr>
                <a:srgbClr val="000099"/>
              </a:buClr>
              <a:buSzPct val="65000"/>
              <a:buFont typeface="Wingdings" pitchFamily="2" charset="2"/>
              <a:buChar char="v"/>
              <a:tabLst/>
              <a:defRPr/>
            </a:pPr>
            <a:endParaRPr kumimoji="0" lang="en-US" altLang="en-US" sz="2800" b="0" i="0" u="none" strike="noStrike" kern="1200" cap="none" spc="0" normalizeH="0" baseline="0" noProof="0" dirty="0">
              <a:ln>
                <a:noFill/>
              </a:ln>
              <a:solidFill>
                <a:prstClr val="black"/>
              </a:solidFill>
              <a:effectLst/>
              <a:uLnTx/>
              <a:uFillTx/>
              <a:latin typeface="Gill Sans MT" panose="020B0502020104020203" pitchFamily="34" charset="77"/>
              <a:ea typeface="ＭＳ Ｐゴシック" panose="020B0600070205080204" pitchFamily="34" charset="-128"/>
              <a:cs typeface="+mn-cs"/>
            </a:endParaRPr>
          </a:p>
        </p:txBody>
      </p:sp>
      <p:sp>
        <p:nvSpPr>
          <p:cNvPr id="7" name="Slide Number Placeholder 2">
            <a:extLst>
              <a:ext uri="{FF2B5EF4-FFF2-40B4-BE49-F238E27FC236}">
                <a16:creationId xmlns:a16="http://schemas.microsoft.com/office/drawing/2014/main" id="{FDEE9FF9-C882-024E-8974-9BAEDEEE0BFA}"/>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63</a:t>
            </a:fld>
            <a:endParaRPr lang="en-US" dirty="0"/>
          </a:p>
        </p:txBody>
      </p:sp>
    </p:spTree>
    <p:extLst>
      <p:ext uri="{BB962C8B-B14F-4D97-AF65-F5344CB8AC3E}">
        <p14:creationId xmlns:p14="http://schemas.microsoft.com/office/powerpoint/2010/main" val="1765973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dissolv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dissolve">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9"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100625" cy="894622"/>
          </a:xfrm>
        </p:spPr>
        <p:txBody>
          <a:bodyPr>
            <a:normAutofit/>
          </a:bodyPr>
          <a:lstStyle/>
          <a:p>
            <a:r>
              <a:rPr lang="en-US" sz="4800" dirty="0"/>
              <a:t>Go-Back-N: receiver</a:t>
            </a:r>
            <a:endParaRPr lang="en-US" sz="4400" dirty="0"/>
          </a:p>
        </p:txBody>
      </p:sp>
      <p:sp>
        <p:nvSpPr>
          <p:cNvPr id="7" name="Rectangle 3">
            <a:extLst>
              <a:ext uri="{FF2B5EF4-FFF2-40B4-BE49-F238E27FC236}">
                <a16:creationId xmlns:a16="http://schemas.microsoft.com/office/drawing/2014/main" id="{D4D350FA-D6D7-FD41-A9BE-7C8ADB1B89FE}"/>
              </a:ext>
            </a:extLst>
          </p:cNvPr>
          <p:cNvSpPr txBox="1">
            <a:spLocks noChangeArrowheads="1"/>
          </p:cNvSpPr>
          <p:nvPr/>
        </p:nvSpPr>
        <p:spPr>
          <a:xfrm>
            <a:off x="803389" y="1374775"/>
            <a:ext cx="10318069" cy="2854325"/>
          </a:xfrm>
          <a:prstGeom prst="rect">
            <a:avLst/>
          </a:prstGeom>
        </p:spPr>
        <p:txBody>
          <a:bodyPr vert="horz" lIns="91440" tIns="45720" rIns="91440" bIns="45720" rtlCol="0">
            <a:normAutofit fontScale="92500" lnSpcReduction="10000"/>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8925" marR="0" lvl="0" indent="-277813"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ACK-only: always send ACK for correctly-received packet so far, with highest </a:t>
            </a:r>
            <a:r>
              <a:rPr kumimoji="0" lang="en-US" altLang="en-US" sz="2800" b="0" i="1"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rPr>
              <a:t>in-order</a:t>
            </a: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seq #</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may generate duplicate ACKs</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need only remember </a:t>
            </a:r>
            <a:r>
              <a:rPr kumimoji="0" lang="en-US" altLang="en-US" sz="2400" b="0" i="0" u="none" strike="noStrike" kern="1200" cap="none" spc="0" normalizeH="0" baseline="0" noProof="0" dirty="0" err="1">
                <a:ln>
                  <a:noFill/>
                </a:ln>
                <a:solidFill>
                  <a:srgbClr val="0013A3"/>
                </a:solidFill>
                <a:effectLst/>
                <a:uLnTx/>
                <a:uFillTx/>
                <a:latin typeface="Courier New" panose="02070309020205020404" pitchFamily="49" charset="0"/>
                <a:ea typeface="ＭＳ Ｐゴシック" panose="020B0600070205080204" pitchFamily="34" charset="-128"/>
                <a:cs typeface="+mn-cs"/>
              </a:rPr>
              <a:t>rcv_base</a:t>
            </a:r>
            <a:endParaRPr kumimoji="0" lang="en-US" altLang="en-US" sz="2400" b="0" i="0" u="none" strike="noStrike" kern="1200" cap="none" spc="0" normalizeH="0" baseline="0" noProof="0" dirty="0">
              <a:ln>
                <a:noFill/>
              </a:ln>
              <a:solidFill>
                <a:srgbClr val="0013A3"/>
              </a:solidFill>
              <a:effectLst/>
              <a:uLnTx/>
              <a:uFillTx/>
              <a:latin typeface="Courier New" panose="02070309020205020404" pitchFamily="49" charset="0"/>
              <a:ea typeface="ＭＳ Ｐゴシック" panose="020B0600070205080204" pitchFamily="34" charset="-128"/>
              <a:cs typeface="+mn-cs"/>
            </a:endParaRP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on receipt of out-of-order packet: </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can discard (don’</a:t>
            </a:r>
            <a:r>
              <a:rPr kumimoji="0" lang="en-US" altLang="ja-JP"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t buffer) or buffer: an implementation decision</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altLang="ja-JP" sz="2400" b="0" i="1"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rPr>
              <a:t>In</a:t>
            </a:r>
            <a:r>
              <a:rPr lang="en-US" altLang="ja-JP" i="1" dirty="0">
                <a:solidFill>
                  <a:srgbClr val="CC0000"/>
                </a:solidFill>
                <a:latin typeface="Calibri" panose="020F0502020204030204"/>
                <a:ea typeface="ＭＳ Ｐゴシック" panose="020B0600070205080204" pitchFamily="34" charset="-128"/>
              </a:rPr>
              <a:t> our exam, we think GBN will discard all out-of-order packets </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re-ACK pkt with highest in-order seq #</a:t>
            </a:r>
          </a:p>
        </p:txBody>
      </p:sp>
      <p:grpSp>
        <p:nvGrpSpPr>
          <p:cNvPr id="40" name="Group 39">
            <a:extLst>
              <a:ext uri="{FF2B5EF4-FFF2-40B4-BE49-F238E27FC236}">
                <a16:creationId xmlns:a16="http://schemas.microsoft.com/office/drawing/2014/main" id="{721F1563-4EE6-624A-B419-51472DAFC422}"/>
              </a:ext>
            </a:extLst>
          </p:cNvPr>
          <p:cNvGrpSpPr/>
          <p:nvPr/>
        </p:nvGrpSpPr>
        <p:grpSpPr>
          <a:xfrm>
            <a:off x="965200" y="4368800"/>
            <a:ext cx="10131689" cy="2135212"/>
            <a:chOff x="965200" y="4368800"/>
            <a:chExt cx="10131689" cy="2135212"/>
          </a:xfrm>
        </p:grpSpPr>
        <p:sp>
          <p:nvSpPr>
            <p:cNvPr id="4" name="Rectangle 3">
              <a:extLst>
                <a:ext uri="{FF2B5EF4-FFF2-40B4-BE49-F238E27FC236}">
                  <a16:creationId xmlns:a16="http://schemas.microsoft.com/office/drawing/2014/main" id="{B5C749AC-5A6B-CE44-BD87-CDEAD30D68DC}"/>
                </a:ext>
              </a:extLst>
            </p:cNvPr>
            <p:cNvSpPr/>
            <p:nvPr/>
          </p:nvSpPr>
          <p:spPr>
            <a:xfrm>
              <a:off x="2412281" y="4877998"/>
              <a:ext cx="81951" cy="595223"/>
            </a:xfrm>
            <a:prstGeom prst="rect">
              <a:avLst/>
            </a:prstGeom>
            <a:solidFill>
              <a:schemeClr val="accent6">
                <a:lumMod val="7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FB7AB02A-A4B7-9D4F-A1D7-19D810FD4F54}"/>
                </a:ext>
              </a:extLst>
            </p:cNvPr>
            <p:cNvSpPr/>
            <p:nvPr/>
          </p:nvSpPr>
          <p:spPr>
            <a:xfrm>
              <a:off x="2603500" y="4878537"/>
              <a:ext cx="81951" cy="595223"/>
            </a:xfrm>
            <a:prstGeom prst="rect">
              <a:avLst/>
            </a:prstGeom>
            <a:solidFill>
              <a:schemeClr val="accent6">
                <a:lumMod val="7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6DFBB702-FA2B-A04A-B08F-95DFA12C7EDD}"/>
                </a:ext>
              </a:extLst>
            </p:cNvPr>
            <p:cNvSpPr/>
            <p:nvPr/>
          </p:nvSpPr>
          <p:spPr>
            <a:xfrm>
              <a:off x="2777467" y="4879975"/>
              <a:ext cx="81951" cy="595223"/>
            </a:xfrm>
            <a:prstGeom prst="rect">
              <a:avLst/>
            </a:prstGeom>
            <a:solidFill>
              <a:schemeClr val="accent6">
                <a:lumMod val="7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B7C745A3-C7DB-3942-A271-0A92B4788494}"/>
                </a:ext>
              </a:extLst>
            </p:cNvPr>
            <p:cNvSpPr/>
            <p:nvPr/>
          </p:nvSpPr>
          <p:spPr>
            <a:xfrm>
              <a:off x="2951434" y="4878238"/>
              <a:ext cx="81951" cy="595223"/>
            </a:xfrm>
            <a:prstGeom prst="rect">
              <a:avLst/>
            </a:prstGeom>
            <a:solidFill>
              <a:schemeClr val="accent6">
                <a:lumMod val="7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9242AB67-120B-794E-928E-64266D32C52D}"/>
                </a:ext>
              </a:extLst>
            </p:cNvPr>
            <p:cNvSpPr/>
            <p:nvPr/>
          </p:nvSpPr>
          <p:spPr>
            <a:xfrm>
              <a:off x="3125401" y="4879676"/>
              <a:ext cx="81951" cy="595223"/>
            </a:xfrm>
            <a:prstGeom prst="rect">
              <a:avLst/>
            </a:prstGeom>
            <a:solidFill>
              <a:schemeClr val="accent6">
                <a:lumMod val="7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4" name="Rectangle 13">
              <a:extLst>
                <a:ext uri="{FF2B5EF4-FFF2-40B4-BE49-F238E27FC236}">
                  <a16:creationId xmlns:a16="http://schemas.microsoft.com/office/drawing/2014/main" id="{5E626C37-8D68-3743-89DE-5821F910BA38}"/>
                </a:ext>
              </a:extLst>
            </p:cNvPr>
            <p:cNvSpPr/>
            <p:nvPr/>
          </p:nvSpPr>
          <p:spPr>
            <a:xfrm>
              <a:off x="3312307" y="4876800"/>
              <a:ext cx="81951" cy="595223"/>
            </a:xfrm>
            <a:prstGeom prst="rect">
              <a:avLst/>
            </a:prstGeom>
            <a:solidFill>
              <a:schemeClr val="bg1">
                <a:lumMod val="7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8" name="Rectangle 17">
              <a:extLst>
                <a:ext uri="{FF2B5EF4-FFF2-40B4-BE49-F238E27FC236}">
                  <a16:creationId xmlns:a16="http://schemas.microsoft.com/office/drawing/2014/main" id="{713FA41E-5B3A-9E42-85D0-F244A9CA09BA}"/>
                </a:ext>
              </a:extLst>
            </p:cNvPr>
            <p:cNvSpPr/>
            <p:nvPr/>
          </p:nvSpPr>
          <p:spPr>
            <a:xfrm>
              <a:off x="4042679" y="4877097"/>
              <a:ext cx="81951" cy="595223"/>
            </a:xfrm>
            <a:prstGeom prst="rect">
              <a:avLst/>
            </a:prstGeom>
            <a:solidFill>
              <a:schemeClr val="bg1">
                <a:lumMod val="7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9" name="Rectangle 18">
              <a:extLst>
                <a:ext uri="{FF2B5EF4-FFF2-40B4-BE49-F238E27FC236}">
                  <a16:creationId xmlns:a16="http://schemas.microsoft.com/office/drawing/2014/main" id="{DC459346-9ED9-4045-B9EF-F21C877F5C71}"/>
                </a:ext>
              </a:extLst>
            </p:cNvPr>
            <p:cNvSpPr/>
            <p:nvPr/>
          </p:nvSpPr>
          <p:spPr>
            <a:xfrm>
              <a:off x="4216646" y="4877396"/>
              <a:ext cx="81951" cy="595223"/>
            </a:xfrm>
            <a:prstGeom prst="rect">
              <a:avLst/>
            </a:prstGeom>
            <a:solidFill>
              <a:schemeClr val="bg1">
                <a:lumMod val="7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20" name="Rectangle 19">
              <a:extLst>
                <a:ext uri="{FF2B5EF4-FFF2-40B4-BE49-F238E27FC236}">
                  <a16:creationId xmlns:a16="http://schemas.microsoft.com/office/drawing/2014/main" id="{F0135D84-780D-1C4B-B705-7166D92BFCB2}"/>
                </a:ext>
              </a:extLst>
            </p:cNvPr>
            <p:cNvSpPr/>
            <p:nvPr/>
          </p:nvSpPr>
          <p:spPr>
            <a:xfrm>
              <a:off x="4394926" y="4877695"/>
              <a:ext cx="81951" cy="595223"/>
            </a:xfrm>
            <a:prstGeom prst="rect">
              <a:avLst/>
            </a:prstGeom>
            <a:solidFill>
              <a:schemeClr val="bg1">
                <a:lumMod val="7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21" name="Rectangle 20">
              <a:extLst>
                <a:ext uri="{FF2B5EF4-FFF2-40B4-BE49-F238E27FC236}">
                  <a16:creationId xmlns:a16="http://schemas.microsoft.com/office/drawing/2014/main" id="{4C92DF50-BC76-3348-AFB6-0E120E535E9F}"/>
                </a:ext>
              </a:extLst>
            </p:cNvPr>
            <p:cNvSpPr/>
            <p:nvPr/>
          </p:nvSpPr>
          <p:spPr>
            <a:xfrm>
              <a:off x="4573204" y="4877096"/>
              <a:ext cx="81951" cy="595223"/>
            </a:xfrm>
            <a:prstGeom prst="rect">
              <a:avLst/>
            </a:prstGeom>
            <a:solidFill>
              <a:schemeClr val="bg1">
                <a:lumMod val="7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22" name="Rectangle 21">
              <a:extLst>
                <a:ext uri="{FF2B5EF4-FFF2-40B4-BE49-F238E27FC236}">
                  <a16:creationId xmlns:a16="http://schemas.microsoft.com/office/drawing/2014/main" id="{BD359C03-4942-1F4E-9943-A4770ABD7A5C}"/>
                </a:ext>
              </a:extLst>
            </p:cNvPr>
            <p:cNvSpPr/>
            <p:nvPr/>
          </p:nvSpPr>
          <p:spPr>
            <a:xfrm>
              <a:off x="4738544" y="4882607"/>
              <a:ext cx="81951" cy="595223"/>
            </a:xfrm>
            <a:prstGeom prst="rect">
              <a:avLst/>
            </a:prstGeom>
            <a:solidFill>
              <a:schemeClr val="bg1">
                <a:lumMod val="7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5" name="TextBox 4">
              <a:extLst>
                <a:ext uri="{FF2B5EF4-FFF2-40B4-BE49-F238E27FC236}">
                  <a16:creationId xmlns:a16="http://schemas.microsoft.com/office/drawing/2014/main" id="{24FB1D15-C716-6642-9A8C-FF574649B132}"/>
                </a:ext>
              </a:extLst>
            </p:cNvPr>
            <p:cNvSpPr txBox="1"/>
            <p:nvPr/>
          </p:nvSpPr>
          <p:spPr>
            <a:xfrm>
              <a:off x="3200400" y="5878722"/>
              <a:ext cx="128753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1200" cap="none" spc="0" normalizeH="0" baseline="0" noProof="0" dirty="0" err="1">
                  <a:ln>
                    <a:noFill/>
                  </a:ln>
                  <a:solidFill>
                    <a:srgbClr val="0013A3"/>
                  </a:solidFill>
                  <a:effectLst/>
                  <a:uLnTx/>
                  <a:uFillTx/>
                  <a:latin typeface="Courier New" panose="02070309020205020404" pitchFamily="49" charset="0"/>
                  <a:ea typeface="ＭＳ Ｐゴシック" panose="020B0600070205080204" pitchFamily="34" charset="-128"/>
                  <a:cs typeface="+mn-cs"/>
                </a:rPr>
                <a:t>rcv_base</a:t>
              </a:r>
              <a:endParaRPr kumimoji="0" lang="en-US" sz="1800" b="0" i="0" u="none" strike="noStrike" kern="1200" cap="none" spc="0" normalizeH="0" baseline="0" noProof="0" dirty="0">
                <a:ln>
                  <a:noFill/>
                </a:ln>
                <a:solidFill>
                  <a:srgbClr val="0013A3"/>
                </a:solidFill>
                <a:effectLst/>
                <a:uLnTx/>
                <a:uFillTx/>
                <a:latin typeface="Calibri" panose="020F0502020204030204"/>
                <a:ea typeface="+mn-ea"/>
                <a:cs typeface="+mn-cs"/>
              </a:endParaRPr>
            </a:p>
          </p:txBody>
        </p:sp>
        <p:cxnSp>
          <p:nvCxnSpPr>
            <p:cNvPr id="24" name="Straight Arrow Connector 23">
              <a:extLst>
                <a:ext uri="{FF2B5EF4-FFF2-40B4-BE49-F238E27FC236}">
                  <a16:creationId xmlns:a16="http://schemas.microsoft.com/office/drawing/2014/main" id="{FFDA1BD1-92DD-964D-A4AD-4395424A812F}"/>
                </a:ext>
              </a:extLst>
            </p:cNvPr>
            <p:cNvCxnSpPr/>
            <p:nvPr/>
          </p:nvCxnSpPr>
          <p:spPr>
            <a:xfrm flipV="1">
              <a:off x="3340100" y="5523122"/>
              <a:ext cx="0" cy="469900"/>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grpSp>
          <p:nvGrpSpPr>
            <p:cNvPr id="33" name="Group 32">
              <a:extLst>
                <a:ext uri="{FF2B5EF4-FFF2-40B4-BE49-F238E27FC236}">
                  <a16:creationId xmlns:a16="http://schemas.microsoft.com/office/drawing/2014/main" id="{814D852D-4652-CD46-A032-5387C52666B7}"/>
                </a:ext>
              </a:extLst>
            </p:cNvPr>
            <p:cNvGrpSpPr/>
            <p:nvPr/>
          </p:nvGrpSpPr>
          <p:grpSpPr>
            <a:xfrm>
              <a:off x="7035081" y="4522877"/>
              <a:ext cx="4061808" cy="1981135"/>
              <a:chOff x="7797081" y="4179977"/>
              <a:chExt cx="4061808" cy="1981135"/>
            </a:xfrm>
          </p:grpSpPr>
          <p:sp>
            <p:nvSpPr>
              <p:cNvPr id="25" name="Rectangle 24">
                <a:extLst>
                  <a:ext uri="{FF2B5EF4-FFF2-40B4-BE49-F238E27FC236}">
                    <a16:creationId xmlns:a16="http://schemas.microsoft.com/office/drawing/2014/main" id="{06E499E9-05E0-2848-A525-BB3AC2E78B77}"/>
                  </a:ext>
                </a:extLst>
              </p:cNvPr>
              <p:cNvSpPr/>
              <p:nvPr/>
            </p:nvSpPr>
            <p:spPr>
              <a:xfrm>
                <a:off x="7797081" y="4179977"/>
                <a:ext cx="81951" cy="595223"/>
              </a:xfrm>
              <a:prstGeom prst="rect">
                <a:avLst/>
              </a:prstGeom>
              <a:solidFill>
                <a:schemeClr val="accent6">
                  <a:lumMod val="7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a:extLst>
                  <a:ext uri="{FF2B5EF4-FFF2-40B4-BE49-F238E27FC236}">
                    <a16:creationId xmlns:a16="http://schemas.microsoft.com/office/drawing/2014/main" id="{75E59F90-0AC1-D949-8CB5-B7E829DBDF1B}"/>
                  </a:ext>
                </a:extLst>
              </p:cNvPr>
              <p:cNvSpPr/>
              <p:nvPr/>
            </p:nvSpPr>
            <p:spPr>
              <a:xfrm>
                <a:off x="7797081" y="5565889"/>
                <a:ext cx="81951" cy="595223"/>
              </a:xfrm>
              <a:prstGeom prst="rect">
                <a:avLst/>
              </a:prstGeom>
              <a:solidFill>
                <a:schemeClr val="bg1">
                  <a:lumMod val="7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TextBox 27">
                <a:extLst>
                  <a:ext uri="{FF2B5EF4-FFF2-40B4-BE49-F238E27FC236}">
                    <a16:creationId xmlns:a16="http://schemas.microsoft.com/office/drawing/2014/main" id="{0D5C9899-6096-4643-8719-DE793696866F}"/>
                  </a:ext>
                </a:extLst>
              </p:cNvPr>
              <p:cNvSpPr txBox="1"/>
              <p:nvPr/>
            </p:nvSpPr>
            <p:spPr>
              <a:xfrm>
                <a:off x="8089900" y="4279900"/>
                <a:ext cx="209454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received and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ACKed</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9" name="TextBox 28">
                <a:extLst>
                  <a:ext uri="{FF2B5EF4-FFF2-40B4-BE49-F238E27FC236}">
                    <a16:creationId xmlns:a16="http://schemas.microsoft.com/office/drawing/2014/main" id="{B3F847CB-3827-2544-8543-6EF3912864FB}"/>
                  </a:ext>
                </a:extLst>
              </p:cNvPr>
              <p:cNvSpPr txBox="1"/>
              <p:nvPr/>
            </p:nvSpPr>
            <p:spPr>
              <a:xfrm>
                <a:off x="8115300" y="4965700"/>
                <a:ext cx="374358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Out-of-order: received but not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ACKed</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0" name="TextBox 29">
                <a:extLst>
                  <a:ext uri="{FF2B5EF4-FFF2-40B4-BE49-F238E27FC236}">
                    <a16:creationId xmlns:a16="http://schemas.microsoft.com/office/drawing/2014/main" id="{79AF6502-A49B-FB42-8066-694FB04355A3}"/>
                  </a:ext>
                </a:extLst>
              </p:cNvPr>
              <p:cNvSpPr txBox="1"/>
              <p:nvPr/>
            </p:nvSpPr>
            <p:spPr>
              <a:xfrm>
                <a:off x="8089900" y="5664200"/>
                <a:ext cx="138326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Not received</a:t>
                </a:r>
              </a:p>
            </p:txBody>
          </p:sp>
        </p:grpSp>
        <p:sp>
          <p:nvSpPr>
            <p:cNvPr id="32" name="TextBox 31">
              <a:extLst>
                <a:ext uri="{FF2B5EF4-FFF2-40B4-BE49-F238E27FC236}">
                  <a16:creationId xmlns:a16="http://schemas.microsoft.com/office/drawing/2014/main" id="{8AE8A9EC-F9D6-AD41-BDA3-40B447572E22}"/>
                </a:ext>
              </a:extLst>
            </p:cNvPr>
            <p:cNvSpPr txBox="1"/>
            <p:nvPr/>
          </p:nvSpPr>
          <p:spPr>
            <a:xfrm>
              <a:off x="965200" y="4368800"/>
              <a:ext cx="5419817"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Receiver view of sequence number space:</a:t>
              </a:r>
            </a:p>
          </p:txBody>
        </p:sp>
        <p:sp>
          <p:nvSpPr>
            <p:cNvPr id="34" name="Rectangle 33">
              <a:extLst>
                <a:ext uri="{FF2B5EF4-FFF2-40B4-BE49-F238E27FC236}">
                  <a16:creationId xmlns:a16="http://schemas.microsoft.com/office/drawing/2014/main" id="{7C6C7DB5-7268-0B44-A56E-B28CC92134BC}"/>
                </a:ext>
              </a:extLst>
            </p:cNvPr>
            <p:cNvSpPr/>
            <p:nvPr/>
          </p:nvSpPr>
          <p:spPr>
            <a:xfrm>
              <a:off x="7043594" y="5225507"/>
              <a:ext cx="81951" cy="595223"/>
            </a:xfrm>
            <a:prstGeom prst="rect">
              <a:avLst/>
            </a:prstGeom>
            <a:solidFill>
              <a:srgbClr val="DF167A"/>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35" name="Rectangle 34">
              <a:extLst>
                <a:ext uri="{FF2B5EF4-FFF2-40B4-BE49-F238E27FC236}">
                  <a16:creationId xmlns:a16="http://schemas.microsoft.com/office/drawing/2014/main" id="{AA046972-9F03-F944-BC25-0B2150456151}"/>
                </a:ext>
              </a:extLst>
            </p:cNvPr>
            <p:cNvSpPr/>
            <p:nvPr/>
          </p:nvSpPr>
          <p:spPr>
            <a:xfrm>
              <a:off x="3855894" y="4876800"/>
              <a:ext cx="81951" cy="595223"/>
            </a:xfrm>
            <a:prstGeom prst="rect">
              <a:avLst/>
            </a:prstGeom>
            <a:solidFill>
              <a:srgbClr val="DF167A"/>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36" name="Rectangle 35">
              <a:extLst>
                <a:ext uri="{FF2B5EF4-FFF2-40B4-BE49-F238E27FC236}">
                  <a16:creationId xmlns:a16="http://schemas.microsoft.com/office/drawing/2014/main" id="{E2CC5FA3-3D8B-6548-BA93-1DA3D5DF3E6E}"/>
                </a:ext>
              </a:extLst>
            </p:cNvPr>
            <p:cNvSpPr/>
            <p:nvPr/>
          </p:nvSpPr>
          <p:spPr>
            <a:xfrm>
              <a:off x="3500294" y="4876800"/>
              <a:ext cx="81951" cy="595223"/>
            </a:xfrm>
            <a:prstGeom prst="rect">
              <a:avLst/>
            </a:prstGeom>
            <a:solidFill>
              <a:srgbClr val="DF167A"/>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37" name="Rectangle 36">
              <a:extLst>
                <a:ext uri="{FF2B5EF4-FFF2-40B4-BE49-F238E27FC236}">
                  <a16:creationId xmlns:a16="http://schemas.microsoft.com/office/drawing/2014/main" id="{BB5F6F20-040F-1941-B33E-7134B25528B8}"/>
                </a:ext>
              </a:extLst>
            </p:cNvPr>
            <p:cNvSpPr/>
            <p:nvPr/>
          </p:nvSpPr>
          <p:spPr>
            <a:xfrm>
              <a:off x="3684444" y="4876800"/>
              <a:ext cx="81951" cy="595223"/>
            </a:xfrm>
            <a:prstGeom prst="rect">
              <a:avLst/>
            </a:prstGeom>
            <a:solidFill>
              <a:srgbClr val="DF167A"/>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38" name="TextBox 37">
              <a:extLst>
                <a:ext uri="{FF2B5EF4-FFF2-40B4-BE49-F238E27FC236}">
                  <a16:creationId xmlns:a16="http://schemas.microsoft.com/office/drawing/2014/main" id="{27974E79-9D0E-3745-ABD9-0984B3110ABE}"/>
                </a:ext>
              </a:extLst>
            </p:cNvPr>
            <p:cNvSpPr txBox="1"/>
            <p:nvPr/>
          </p:nvSpPr>
          <p:spPr>
            <a:xfrm>
              <a:off x="1892300" y="5105400"/>
              <a:ext cx="433132"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9" name="TextBox 38">
              <a:extLst>
                <a:ext uri="{FF2B5EF4-FFF2-40B4-BE49-F238E27FC236}">
                  <a16:creationId xmlns:a16="http://schemas.microsoft.com/office/drawing/2014/main" id="{E72C8E0E-B0A1-2140-BDEC-22D5E69331DA}"/>
                </a:ext>
              </a:extLst>
            </p:cNvPr>
            <p:cNvSpPr txBox="1"/>
            <p:nvPr/>
          </p:nvSpPr>
          <p:spPr>
            <a:xfrm>
              <a:off x="4876800" y="5105400"/>
              <a:ext cx="433132"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31" name="Slide Number Placeholder 2">
            <a:extLst>
              <a:ext uri="{FF2B5EF4-FFF2-40B4-BE49-F238E27FC236}">
                <a16:creationId xmlns:a16="http://schemas.microsoft.com/office/drawing/2014/main" id="{D2730539-5138-AA4F-8FB6-75E508098962}"/>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64</a:t>
            </a:fld>
            <a:endParaRPr lang="en-US" dirty="0"/>
          </a:p>
        </p:txBody>
      </p:sp>
    </p:spTree>
    <p:extLst>
      <p:ext uri="{BB962C8B-B14F-4D97-AF65-F5344CB8AC3E}">
        <p14:creationId xmlns:p14="http://schemas.microsoft.com/office/powerpoint/2010/main" val="1022194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dissolve">
                                      <p:cBhvr>
                                        <p:cTn id="7"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100625" cy="894622"/>
          </a:xfrm>
        </p:spPr>
        <p:txBody>
          <a:bodyPr>
            <a:normAutofit/>
          </a:bodyPr>
          <a:lstStyle/>
          <a:p>
            <a:r>
              <a:rPr lang="en-US" sz="4800" dirty="0"/>
              <a:t>Go-Back-N in action</a:t>
            </a:r>
            <a:endParaRPr lang="en-US" sz="4400" dirty="0"/>
          </a:p>
        </p:txBody>
      </p:sp>
      <p:sp>
        <p:nvSpPr>
          <p:cNvPr id="108" name="Text Box 4">
            <a:extLst>
              <a:ext uri="{FF2B5EF4-FFF2-40B4-BE49-F238E27FC236}">
                <a16:creationId xmlns:a16="http://schemas.microsoft.com/office/drawing/2014/main" id="{78073BDB-A57A-A349-BAC2-3E6F651411BA}"/>
              </a:ext>
            </a:extLst>
          </p:cNvPr>
          <p:cNvSpPr txBox="1">
            <a:spLocks noChangeArrowheads="1"/>
          </p:cNvSpPr>
          <p:nvPr/>
        </p:nvSpPr>
        <p:spPr bwMode="auto">
          <a:xfrm>
            <a:off x="4770437" y="1531937"/>
            <a:ext cx="1246188" cy="14652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send  pkt0</a:t>
            </a: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send  pkt1</a:t>
            </a: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send  pkt2</a:t>
            </a: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send  pkt3</a:t>
            </a: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(wait)</a:t>
            </a:r>
          </a:p>
        </p:txBody>
      </p:sp>
      <p:sp>
        <p:nvSpPr>
          <p:cNvPr id="109" name="Text Box 5">
            <a:extLst>
              <a:ext uri="{FF2B5EF4-FFF2-40B4-BE49-F238E27FC236}">
                <a16:creationId xmlns:a16="http://schemas.microsoft.com/office/drawing/2014/main" id="{551532E5-B9F6-D645-BA17-1BDC2A81DE6A}"/>
              </a:ext>
            </a:extLst>
          </p:cNvPr>
          <p:cNvSpPr txBox="1">
            <a:spLocks noChangeArrowheads="1"/>
          </p:cNvSpPr>
          <p:nvPr/>
        </p:nvSpPr>
        <p:spPr bwMode="auto">
          <a:xfrm>
            <a:off x="5091112" y="1160462"/>
            <a:ext cx="936625"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1" u="sng" strike="noStrike" kern="0" cap="none" spc="0" normalizeH="0" baseline="0" noProof="0">
                <a:ln>
                  <a:noFill/>
                </a:ln>
                <a:solidFill>
                  <a:srgbClr val="000099"/>
                </a:solidFill>
                <a:effectLst/>
                <a:uLnTx/>
                <a:uFillTx/>
                <a:latin typeface="Tahoma" charset="0"/>
                <a:ea typeface="ＭＳ Ｐゴシック" charset="0"/>
                <a:cs typeface="+mn-cs"/>
              </a:rPr>
              <a:t>sender</a:t>
            </a:r>
          </a:p>
        </p:txBody>
      </p:sp>
      <p:sp>
        <p:nvSpPr>
          <p:cNvPr id="110" name="Text Box 6">
            <a:extLst>
              <a:ext uri="{FF2B5EF4-FFF2-40B4-BE49-F238E27FC236}">
                <a16:creationId xmlns:a16="http://schemas.microsoft.com/office/drawing/2014/main" id="{A94628DF-42AC-0E4A-B609-2C56040AB9D4}"/>
              </a:ext>
            </a:extLst>
          </p:cNvPr>
          <p:cNvSpPr txBox="1">
            <a:spLocks noChangeArrowheads="1"/>
          </p:cNvSpPr>
          <p:nvPr/>
        </p:nvSpPr>
        <p:spPr bwMode="auto">
          <a:xfrm>
            <a:off x="8121650" y="1179512"/>
            <a:ext cx="1071562"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1" u="sng" strike="noStrike" kern="0" cap="none" spc="0" normalizeH="0" baseline="0" noProof="0">
                <a:ln>
                  <a:noFill/>
                </a:ln>
                <a:solidFill>
                  <a:srgbClr val="008000"/>
                </a:solidFill>
                <a:effectLst/>
                <a:uLnTx/>
                <a:uFillTx/>
                <a:latin typeface="Tahoma" charset="0"/>
                <a:ea typeface="ＭＳ Ｐゴシック" charset="0"/>
                <a:cs typeface="+mn-cs"/>
              </a:rPr>
              <a:t>receiver</a:t>
            </a:r>
          </a:p>
        </p:txBody>
      </p:sp>
      <p:sp>
        <p:nvSpPr>
          <p:cNvPr id="111" name="Line 14">
            <a:extLst>
              <a:ext uri="{FF2B5EF4-FFF2-40B4-BE49-F238E27FC236}">
                <a16:creationId xmlns:a16="http://schemas.microsoft.com/office/drawing/2014/main" id="{3E685DEE-2DB5-5740-BE6F-2C74E54E1F41}"/>
              </a:ext>
            </a:extLst>
          </p:cNvPr>
          <p:cNvSpPr>
            <a:spLocks noChangeShapeType="1"/>
          </p:cNvSpPr>
          <p:nvPr/>
        </p:nvSpPr>
        <p:spPr bwMode="auto">
          <a:xfrm>
            <a:off x="8196262" y="1778000"/>
            <a:ext cx="11113" cy="4538662"/>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12" name="Text Box 15">
            <a:extLst>
              <a:ext uri="{FF2B5EF4-FFF2-40B4-BE49-F238E27FC236}">
                <a16:creationId xmlns:a16="http://schemas.microsoft.com/office/drawing/2014/main" id="{AF86798F-8D3B-3F46-8E9A-88A423CB91FE}"/>
              </a:ext>
            </a:extLst>
          </p:cNvPr>
          <p:cNvSpPr txBox="1">
            <a:spLocks noChangeArrowheads="1"/>
          </p:cNvSpPr>
          <p:nvPr/>
        </p:nvSpPr>
        <p:spPr bwMode="auto">
          <a:xfrm>
            <a:off x="8139112" y="1973262"/>
            <a:ext cx="2568575" cy="14652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receive pkt0, send ack0</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receive pkt1, send ack1</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receive pkt3, discard,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           (re)send ack1</a:t>
            </a:r>
          </a:p>
        </p:txBody>
      </p:sp>
      <p:sp>
        <p:nvSpPr>
          <p:cNvPr id="116" name="Text Box 36">
            <a:extLst>
              <a:ext uri="{FF2B5EF4-FFF2-40B4-BE49-F238E27FC236}">
                <a16:creationId xmlns:a16="http://schemas.microsoft.com/office/drawing/2014/main" id="{964FE54C-5448-C540-B538-09B51BB48337}"/>
              </a:ext>
            </a:extLst>
          </p:cNvPr>
          <p:cNvSpPr txBox="1">
            <a:spLocks noChangeArrowheads="1"/>
          </p:cNvSpPr>
          <p:nvPr/>
        </p:nvSpPr>
        <p:spPr bwMode="auto">
          <a:xfrm>
            <a:off x="4775200" y="4713287"/>
            <a:ext cx="1246187" cy="10826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r" defTabSz="914400" rtl="0" eaLnBrk="0" fontAlgn="base" latinLnBrk="0" hangingPunct="0">
              <a:lnSpc>
                <a:spcPct val="9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send  pkt2</a:t>
            </a:r>
          </a:p>
          <a:p>
            <a:pPr marL="0" marR="0" lvl="0" indent="0" algn="r" defTabSz="914400" rtl="0" eaLnBrk="0" fontAlgn="base" latinLnBrk="0" hangingPunct="0">
              <a:lnSpc>
                <a:spcPct val="9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send  pkt3</a:t>
            </a:r>
          </a:p>
          <a:p>
            <a:pPr marL="0" marR="0" lvl="0" indent="0" algn="r" defTabSz="914400" rtl="0" eaLnBrk="0" fontAlgn="base" latinLnBrk="0" hangingPunct="0">
              <a:lnSpc>
                <a:spcPct val="9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send  pkt4</a:t>
            </a:r>
          </a:p>
          <a:p>
            <a:pPr marL="0" marR="0" lvl="0" indent="0" algn="r" defTabSz="914400" rtl="0" eaLnBrk="0" fontAlgn="base" latinLnBrk="0" hangingPunct="0">
              <a:lnSpc>
                <a:spcPct val="9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send  pkt5</a:t>
            </a:r>
          </a:p>
        </p:txBody>
      </p:sp>
      <p:sp>
        <p:nvSpPr>
          <p:cNvPr id="121" name="Line 17">
            <a:extLst>
              <a:ext uri="{FF2B5EF4-FFF2-40B4-BE49-F238E27FC236}">
                <a16:creationId xmlns:a16="http://schemas.microsoft.com/office/drawing/2014/main" id="{E56FB9D2-45AC-5443-AEF4-39148B03DDDD}"/>
              </a:ext>
            </a:extLst>
          </p:cNvPr>
          <p:cNvSpPr>
            <a:spLocks noChangeShapeType="1"/>
          </p:cNvSpPr>
          <p:nvPr/>
        </p:nvSpPr>
        <p:spPr bwMode="auto">
          <a:xfrm flipH="1">
            <a:off x="6067425" y="2249487"/>
            <a:ext cx="2014537" cy="1066800"/>
          </a:xfrm>
          <a:prstGeom prst="line">
            <a:avLst/>
          </a:prstGeom>
          <a:noFill/>
          <a:ln w="28575">
            <a:solidFill>
              <a:srgbClr val="008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grpSp>
        <p:nvGrpSpPr>
          <p:cNvPr id="5" name="Group 4">
            <a:extLst>
              <a:ext uri="{FF2B5EF4-FFF2-40B4-BE49-F238E27FC236}">
                <a16:creationId xmlns:a16="http://schemas.microsoft.com/office/drawing/2014/main" id="{B51492D2-F443-DF42-B594-B3FB06C15EF0}"/>
              </a:ext>
            </a:extLst>
          </p:cNvPr>
          <p:cNvGrpSpPr/>
          <p:nvPr/>
        </p:nvGrpSpPr>
        <p:grpSpPr>
          <a:xfrm>
            <a:off x="6059487" y="1725612"/>
            <a:ext cx="2122488" cy="1292225"/>
            <a:chOff x="6059487" y="1725612"/>
            <a:chExt cx="2122488" cy="1292225"/>
          </a:xfrm>
        </p:grpSpPr>
        <p:sp>
          <p:nvSpPr>
            <p:cNvPr id="117" name="Line 7">
              <a:extLst>
                <a:ext uri="{FF2B5EF4-FFF2-40B4-BE49-F238E27FC236}">
                  <a16:creationId xmlns:a16="http://schemas.microsoft.com/office/drawing/2014/main" id="{B2FE61CD-8B0C-B642-BB41-80A1601F10C7}"/>
                </a:ext>
              </a:extLst>
            </p:cNvPr>
            <p:cNvSpPr>
              <a:spLocks noChangeShapeType="1"/>
            </p:cNvSpPr>
            <p:nvPr/>
          </p:nvSpPr>
          <p:spPr bwMode="auto">
            <a:xfrm>
              <a:off x="6061075" y="1725612"/>
              <a:ext cx="2101850" cy="468313"/>
            </a:xfrm>
            <a:prstGeom prst="line">
              <a:avLst/>
            </a:prstGeom>
            <a:noFill/>
            <a:ln w="28575">
              <a:solidFill>
                <a:srgbClr val="0000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18" name="Line 11">
              <a:extLst>
                <a:ext uri="{FF2B5EF4-FFF2-40B4-BE49-F238E27FC236}">
                  <a16:creationId xmlns:a16="http://schemas.microsoft.com/office/drawing/2014/main" id="{228455C5-D681-384D-AD76-D61774E5E1CD}"/>
                </a:ext>
              </a:extLst>
            </p:cNvPr>
            <p:cNvSpPr>
              <a:spLocks noChangeShapeType="1"/>
            </p:cNvSpPr>
            <p:nvPr/>
          </p:nvSpPr>
          <p:spPr bwMode="auto">
            <a:xfrm>
              <a:off x="6059487" y="2000250"/>
              <a:ext cx="2100263" cy="468312"/>
            </a:xfrm>
            <a:prstGeom prst="line">
              <a:avLst/>
            </a:prstGeom>
            <a:noFill/>
            <a:ln w="28575">
              <a:solidFill>
                <a:srgbClr val="0000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19" name="Line 12">
              <a:extLst>
                <a:ext uri="{FF2B5EF4-FFF2-40B4-BE49-F238E27FC236}">
                  <a16:creationId xmlns:a16="http://schemas.microsoft.com/office/drawing/2014/main" id="{465896CF-249D-3347-9172-240118AF405B}"/>
                </a:ext>
              </a:extLst>
            </p:cNvPr>
            <p:cNvSpPr>
              <a:spLocks noChangeShapeType="1"/>
            </p:cNvSpPr>
            <p:nvPr/>
          </p:nvSpPr>
          <p:spPr bwMode="auto">
            <a:xfrm>
              <a:off x="6075362" y="2263775"/>
              <a:ext cx="876300" cy="200025"/>
            </a:xfrm>
            <a:prstGeom prst="line">
              <a:avLst/>
            </a:prstGeom>
            <a:noFill/>
            <a:ln w="28575">
              <a:solidFill>
                <a:srgbClr val="0000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20" name="Line 13">
              <a:extLst>
                <a:ext uri="{FF2B5EF4-FFF2-40B4-BE49-F238E27FC236}">
                  <a16:creationId xmlns:a16="http://schemas.microsoft.com/office/drawing/2014/main" id="{6D003599-FAD5-2A43-BCF2-8C9D5635EAA7}"/>
                </a:ext>
              </a:extLst>
            </p:cNvPr>
            <p:cNvSpPr>
              <a:spLocks noChangeShapeType="1"/>
            </p:cNvSpPr>
            <p:nvPr/>
          </p:nvSpPr>
          <p:spPr bwMode="auto">
            <a:xfrm>
              <a:off x="6081712" y="2549525"/>
              <a:ext cx="2100263" cy="468312"/>
            </a:xfrm>
            <a:prstGeom prst="line">
              <a:avLst/>
            </a:prstGeom>
            <a:noFill/>
            <a:ln w="28575">
              <a:solidFill>
                <a:srgbClr val="0000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22" name="Text Box 19">
              <a:extLst>
                <a:ext uri="{FF2B5EF4-FFF2-40B4-BE49-F238E27FC236}">
                  <a16:creationId xmlns:a16="http://schemas.microsoft.com/office/drawing/2014/main" id="{6FFC0E8C-8B36-B744-B255-B1213F7C3B36}"/>
                </a:ext>
              </a:extLst>
            </p:cNvPr>
            <p:cNvSpPr txBox="1">
              <a:spLocks noChangeArrowheads="1"/>
            </p:cNvSpPr>
            <p:nvPr/>
          </p:nvSpPr>
          <p:spPr bwMode="auto">
            <a:xfrm>
              <a:off x="6837362" y="2298700"/>
              <a:ext cx="341313"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0" cap="none" spc="0" normalizeH="0" baseline="0" noProof="0">
                  <a:ln>
                    <a:noFill/>
                  </a:ln>
                  <a:solidFill>
                    <a:srgbClr val="FF0000"/>
                  </a:solidFill>
                  <a:effectLst/>
                  <a:uLnTx/>
                  <a:uFillTx/>
                  <a:latin typeface="Tahoma" charset="0"/>
                  <a:ea typeface="ＭＳ Ｐゴシック" charset="0"/>
                  <a:cs typeface="+mn-cs"/>
                </a:rPr>
                <a:t>X</a:t>
              </a:r>
            </a:p>
          </p:txBody>
        </p:sp>
        <p:sp>
          <p:nvSpPr>
            <p:cNvPr id="123" name="Text Box 20">
              <a:extLst>
                <a:ext uri="{FF2B5EF4-FFF2-40B4-BE49-F238E27FC236}">
                  <a16:creationId xmlns:a16="http://schemas.microsoft.com/office/drawing/2014/main" id="{999FCA58-CB9B-B749-BA08-25AB40ACE0A2}"/>
                </a:ext>
              </a:extLst>
            </p:cNvPr>
            <p:cNvSpPr txBox="1">
              <a:spLocks noChangeArrowheads="1"/>
            </p:cNvSpPr>
            <p:nvPr/>
          </p:nvSpPr>
          <p:spPr bwMode="auto">
            <a:xfrm>
              <a:off x="6996112" y="2319337"/>
              <a:ext cx="522288"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1" u="none" strike="noStrike" kern="0" cap="none" spc="0" normalizeH="0" baseline="0" noProof="0">
                  <a:ln>
                    <a:noFill/>
                  </a:ln>
                  <a:solidFill>
                    <a:srgbClr val="FF0000"/>
                  </a:solidFill>
                  <a:effectLst/>
                  <a:uLnTx/>
                  <a:uFillTx/>
                  <a:latin typeface="Tahoma" charset="0"/>
                  <a:ea typeface="ＭＳ Ｐゴシック" charset="0"/>
                  <a:cs typeface="+mn-cs"/>
                </a:rPr>
                <a:t>loss</a:t>
              </a:r>
            </a:p>
          </p:txBody>
        </p:sp>
      </p:grpSp>
      <p:sp>
        <p:nvSpPr>
          <p:cNvPr id="124" name="Line 21">
            <a:extLst>
              <a:ext uri="{FF2B5EF4-FFF2-40B4-BE49-F238E27FC236}">
                <a16:creationId xmlns:a16="http://schemas.microsoft.com/office/drawing/2014/main" id="{82EB3AA5-A272-9741-98D1-88E47FABEAC6}"/>
              </a:ext>
            </a:extLst>
          </p:cNvPr>
          <p:cNvSpPr>
            <a:spLocks noChangeShapeType="1"/>
          </p:cNvSpPr>
          <p:nvPr/>
        </p:nvSpPr>
        <p:spPr bwMode="auto">
          <a:xfrm flipH="1">
            <a:off x="6064250" y="2535237"/>
            <a:ext cx="2014537" cy="1100138"/>
          </a:xfrm>
          <a:prstGeom prst="line">
            <a:avLst/>
          </a:prstGeom>
          <a:noFill/>
          <a:ln w="28575">
            <a:solidFill>
              <a:srgbClr val="008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25" name="Line 24">
            <a:extLst>
              <a:ext uri="{FF2B5EF4-FFF2-40B4-BE49-F238E27FC236}">
                <a16:creationId xmlns:a16="http://schemas.microsoft.com/office/drawing/2014/main" id="{E42793DA-B54F-8A4A-B169-AADC48D8492B}"/>
              </a:ext>
            </a:extLst>
          </p:cNvPr>
          <p:cNvSpPr>
            <a:spLocks noChangeShapeType="1"/>
          </p:cNvSpPr>
          <p:nvPr/>
        </p:nvSpPr>
        <p:spPr bwMode="auto">
          <a:xfrm>
            <a:off x="6067425" y="3371850"/>
            <a:ext cx="2100262" cy="468312"/>
          </a:xfrm>
          <a:prstGeom prst="line">
            <a:avLst/>
          </a:prstGeom>
          <a:noFill/>
          <a:ln w="28575">
            <a:solidFill>
              <a:srgbClr val="0000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26" name="Line 25">
            <a:extLst>
              <a:ext uri="{FF2B5EF4-FFF2-40B4-BE49-F238E27FC236}">
                <a16:creationId xmlns:a16="http://schemas.microsoft.com/office/drawing/2014/main" id="{F496288B-3032-8C46-B36C-DC6EE518FC26}"/>
              </a:ext>
            </a:extLst>
          </p:cNvPr>
          <p:cNvSpPr>
            <a:spLocks noChangeShapeType="1"/>
          </p:cNvSpPr>
          <p:nvPr/>
        </p:nvSpPr>
        <p:spPr bwMode="auto">
          <a:xfrm>
            <a:off x="6099175" y="3690937"/>
            <a:ext cx="2101850" cy="468313"/>
          </a:xfrm>
          <a:prstGeom prst="line">
            <a:avLst/>
          </a:prstGeom>
          <a:noFill/>
          <a:ln w="28575">
            <a:solidFill>
              <a:srgbClr val="0000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27" name="Line 26">
            <a:extLst>
              <a:ext uri="{FF2B5EF4-FFF2-40B4-BE49-F238E27FC236}">
                <a16:creationId xmlns:a16="http://schemas.microsoft.com/office/drawing/2014/main" id="{567E0CBA-D560-7142-9ABA-AC076E08A151}"/>
              </a:ext>
            </a:extLst>
          </p:cNvPr>
          <p:cNvSpPr>
            <a:spLocks noChangeShapeType="1"/>
          </p:cNvSpPr>
          <p:nvPr/>
        </p:nvSpPr>
        <p:spPr bwMode="auto">
          <a:xfrm flipH="1">
            <a:off x="6096000" y="3065462"/>
            <a:ext cx="2014537" cy="1100138"/>
          </a:xfrm>
          <a:prstGeom prst="line">
            <a:avLst/>
          </a:prstGeom>
          <a:noFill/>
          <a:ln w="28575">
            <a:solidFill>
              <a:srgbClr val="008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grpSp>
        <p:nvGrpSpPr>
          <p:cNvPr id="9" name="Group 8">
            <a:extLst>
              <a:ext uri="{FF2B5EF4-FFF2-40B4-BE49-F238E27FC236}">
                <a16:creationId xmlns:a16="http://schemas.microsoft.com/office/drawing/2014/main" id="{FEA4268D-2918-6446-A65A-828C5CA72DEE}"/>
              </a:ext>
            </a:extLst>
          </p:cNvPr>
          <p:cNvGrpSpPr/>
          <p:nvPr/>
        </p:nvGrpSpPr>
        <p:grpSpPr>
          <a:xfrm>
            <a:off x="4081462" y="2254250"/>
            <a:ext cx="1978025" cy="2543175"/>
            <a:chOff x="4081462" y="2254250"/>
            <a:chExt cx="1978025" cy="2543175"/>
          </a:xfrm>
        </p:grpSpPr>
        <p:pic>
          <p:nvPicPr>
            <p:cNvPr id="114" name="Picture 34" descr="alarm_clock_ringing">
              <a:extLst>
                <a:ext uri="{FF2B5EF4-FFF2-40B4-BE49-F238E27FC236}">
                  <a16:creationId xmlns:a16="http://schemas.microsoft.com/office/drawing/2014/main" id="{6923BC91-E9C5-D049-B59C-D416251761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81462" y="4283075"/>
              <a:ext cx="436563" cy="481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5" name="Text Box 35">
              <a:extLst>
                <a:ext uri="{FF2B5EF4-FFF2-40B4-BE49-F238E27FC236}">
                  <a16:creationId xmlns:a16="http://schemas.microsoft.com/office/drawing/2014/main" id="{171ECC6D-E77E-7541-880B-B7D3C99DC8C1}"/>
                </a:ext>
              </a:extLst>
            </p:cNvPr>
            <p:cNvSpPr txBox="1">
              <a:spLocks noChangeArrowheads="1"/>
            </p:cNvSpPr>
            <p:nvPr/>
          </p:nvSpPr>
          <p:spPr bwMode="auto">
            <a:xfrm>
              <a:off x="4449762" y="4498975"/>
              <a:ext cx="1538288" cy="2984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r" defTabSz="914400" rtl="0" eaLnBrk="0" fontAlgn="base" latinLnBrk="0" hangingPunct="0">
                <a:lnSpc>
                  <a:spcPct val="75000"/>
                </a:lnSpc>
                <a:spcBef>
                  <a:spcPct val="0"/>
                </a:spcBef>
                <a:spcAft>
                  <a:spcPct val="0"/>
                </a:spcAft>
                <a:buClrTx/>
                <a:buSzTx/>
                <a:buFontTx/>
                <a:buNone/>
                <a:tabLst/>
                <a:defRPr/>
              </a:pPr>
              <a:r>
                <a:rPr kumimoji="0" lang="en-US" sz="1800" b="0" i="1" u="none" strike="noStrike" kern="0" cap="none" spc="0" normalizeH="0" baseline="0" noProof="0">
                  <a:ln>
                    <a:noFill/>
                  </a:ln>
                  <a:solidFill>
                    <a:srgbClr val="FF0000"/>
                  </a:solidFill>
                  <a:effectLst/>
                  <a:uLnTx/>
                  <a:uFillTx/>
                  <a:latin typeface="Tahoma" charset="0"/>
                  <a:ea typeface="ＭＳ Ｐゴシック" charset="0"/>
                  <a:cs typeface="+mn-cs"/>
                </a:rPr>
                <a:t>pkt 2 timeout</a:t>
              </a:r>
            </a:p>
          </p:txBody>
        </p:sp>
        <p:grpSp>
          <p:nvGrpSpPr>
            <p:cNvPr id="128" name="Group 29">
              <a:extLst>
                <a:ext uri="{FF2B5EF4-FFF2-40B4-BE49-F238E27FC236}">
                  <a16:creationId xmlns:a16="http://schemas.microsoft.com/office/drawing/2014/main" id="{CCD75B32-9279-9249-845C-EEAC69B59B93}"/>
                </a:ext>
              </a:extLst>
            </p:cNvPr>
            <p:cNvGrpSpPr>
              <a:grpSpLocks/>
            </p:cNvGrpSpPr>
            <p:nvPr/>
          </p:nvGrpSpPr>
          <p:grpSpPr bwMode="auto">
            <a:xfrm>
              <a:off x="5956300" y="2254250"/>
              <a:ext cx="103187" cy="2462212"/>
              <a:chOff x="3651" y="1878"/>
              <a:chExt cx="78" cy="963"/>
            </a:xfrm>
          </p:grpSpPr>
          <p:sp>
            <p:nvSpPr>
              <p:cNvPr id="129" name="Line 30">
                <a:extLst>
                  <a:ext uri="{FF2B5EF4-FFF2-40B4-BE49-F238E27FC236}">
                    <a16:creationId xmlns:a16="http://schemas.microsoft.com/office/drawing/2014/main" id="{968CAD8F-1975-844E-A2BC-06214EDA9B2E}"/>
                  </a:ext>
                </a:extLst>
              </p:cNvPr>
              <p:cNvSpPr>
                <a:spLocks noChangeShapeType="1"/>
              </p:cNvSpPr>
              <p:nvPr/>
            </p:nvSpPr>
            <p:spPr bwMode="auto">
              <a:xfrm>
                <a:off x="3729" y="1879"/>
                <a:ext cx="0" cy="962"/>
              </a:xfrm>
              <a:prstGeom prst="line">
                <a:avLst/>
              </a:prstGeom>
              <a:noFill/>
              <a:ln w="2857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30" name="Line 31">
                <a:extLst>
                  <a:ext uri="{FF2B5EF4-FFF2-40B4-BE49-F238E27FC236}">
                    <a16:creationId xmlns:a16="http://schemas.microsoft.com/office/drawing/2014/main" id="{46F70D7C-544C-D549-80EC-BBE7913442BA}"/>
                  </a:ext>
                </a:extLst>
              </p:cNvPr>
              <p:cNvSpPr>
                <a:spLocks noChangeShapeType="1"/>
              </p:cNvSpPr>
              <p:nvPr/>
            </p:nvSpPr>
            <p:spPr bwMode="auto">
              <a:xfrm flipH="1">
                <a:off x="3651" y="1878"/>
                <a:ext cx="76" cy="0"/>
              </a:xfrm>
              <a:prstGeom prst="line">
                <a:avLst/>
              </a:prstGeom>
              <a:noFill/>
              <a:ln w="2857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31" name="Line 32">
                <a:extLst>
                  <a:ext uri="{FF2B5EF4-FFF2-40B4-BE49-F238E27FC236}">
                    <a16:creationId xmlns:a16="http://schemas.microsoft.com/office/drawing/2014/main" id="{7CCD21DE-7848-8E49-8DFB-3B7580C3720B}"/>
                  </a:ext>
                </a:extLst>
              </p:cNvPr>
              <p:cNvSpPr>
                <a:spLocks noChangeShapeType="1"/>
              </p:cNvSpPr>
              <p:nvPr/>
            </p:nvSpPr>
            <p:spPr bwMode="auto">
              <a:xfrm flipH="1">
                <a:off x="3651" y="2841"/>
                <a:ext cx="76" cy="0"/>
              </a:xfrm>
              <a:prstGeom prst="line">
                <a:avLst/>
              </a:prstGeom>
              <a:noFill/>
              <a:ln w="2857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grpSp>
      <p:grpSp>
        <p:nvGrpSpPr>
          <p:cNvPr id="11" name="Group 10">
            <a:extLst>
              <a:ext uri="{FF2B5EF4-FFF2-40B4-BE49-F238E27FC236}">
                <a16:creationId xmlns:a16="http://schemas.microsoft.com/office/drawing/2014/main" id="{B43C2478-ADE4-9940-A00F-07B0A8A168AB}"/>
              </a:ext>
            </a:extLst>
          </p:cNvPr>
          <p:cNvGrpSpPr/>
          <p:nvPr/>
        </p:nvGrpSpPr>
        <p:grpSpPr>
          <a:xfrm>
            <a:off x="6061075" y="4884737"/>
            <a:ext cx="2114550" cy="1179513"/>
            <a:chOff x="6061075" y="4884737"/>
            <a:chExt cx="2114550" cy="1179513"/>
          </a:xfrm>
        </p:grpSpPr>
        <p:sp>
          <p:nvSpPr>
            <p:cNvPr id="132" name="Line 37">
              <a:extLst>
                <a:ext uri="{FF2B5EF4-FFF2-40B4-BE49-F238E27FC236}">
                  <a16:creationId xmlns:a16="http://schemas.microsoft.com/office/drawing/2014/main" id="{87F3997F-AC6F-E94C-BDDA-D675458BE183}"/>
                </a:ext>
              </a:extLst>
            </p:cNvPr>
            <p:cNvSpPr>
              <a:spLocks noChangeShapeType="1"/>
            </p:cNvSpPr>
            <p:nvPr/>
          </p:nvSpPr>
          <p:spPr bwMode="auto">
            <a:xfrm>
              <a:off x="6075362" y="4884737"/>
              <a:ext cx="2100263" cy="468313"/>
            </a:xfrm>
            <a:prstGeom prst="line">
              <a:avLst/>
            </a:prstGeom>
            <a:noFill/>
            <a:ln w="28575">
              <a:solidFill>
                <a:srgbClr val="0000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33" name="Line 38">
              <a:extLst>
                <a:ext uri="{FF2B5EF4-FFF2-40B4-BE49-F238E27FC236}">
                  <a16:creationId xmlns:a16="http://schemas.microsoft.com/office/drawing/2014/main" id="{F145FE1E-AA9A-9247-82EE-3228DB0DB25A}"/>
                </a:ext>
              </a:extLst>
            </p:cNvPr>
            <p:cNvSpPr>
              <a:spLocks noChangeShapeType="1"/>
            </p:cNvSpPr>
            <p:nvPr/>
          </p:nvSpPr>
          <p:spPr bwMode="auto">
            <a:xfrm>
              <a:off x="6067425" y="5129212"/>
              <a:ext cx="2101850" cy="468313"/>
            </a:xfrm>
            <a:prstGeom prst="line">
              <a:avLst/>
            </a:prstGeom>
            <a:noFill/>
            <a:ln w="28575">
              <a:solidFill>
                <a:srgbClr val="0000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34" name="Line 39">
              <a:extLst>
                <a:ext uri="{FF2B5EF4-FFF2-40B4-BE49-F238E27FC236}">
                  <a16:creationId xmlns:a16="http://schemas.microsoft.com/office/drawing/2014/main" id="{A6917865-5501-404F-B05D-FD50B31DAC19}"/>
                </a:ext>
              </a:extLst>
            </p:cNvPr>
            <p:cNvSpPr>
              <a:spLocks noChangeShapeType="1"/>
            </p:cNvSpPr>
            <p:nvPr/>
          </p:nvSpPr>
          <p:spPr bwMode="auto">
            <a:xfrm>
              <a:off x="6061075" y="5362575"/>
              <a:ext cx="2101850" cy="468312"/>
            </a:xfrm>
            <a:prstGeom prst="line">
              <a:avLst/>
            </a:prstGeom>
            <a:noFill/>
            <a:ln w="28575">
              <a:solidFill>
                <a:srgbClr val="0000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35" name="Line 40">
              <a:extLst>
                <a:ext uri="{FF2B5EF4-FFF2-40B4-BE49-F238E27FC236}">
                  <a16:creationId xmlns:a16="http://schemas.microsoft.com/office/drawing/2014/main" id="{C1F71149-521E-A245-80B1-E26288E6E967}"/>
                </a:ext>
              </a:extLst>
            </p:cNvPr>
            <p:cNvSpPr>
              <a:spLocks noChangeShapeType="1"/>
            </p:cNvSpPr>
            <p:nvPr/>
          </p:nvSpPr>
          <p:spPr bwMode="auto">
            <a:xfrm>
              <a:off x="6064250" y="5595937"/>
              <a:ext cx="2100262" cy="468313"/>
            </a:xfrm>
            <a:prstGeom prst="line">
              <a:avLst/>
            </a:prstGeom>
            <a:noFill/>
            <a:ln w="28575">
              <a:solidFill>
                <a:srgbClr val="0000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grpSp>
      <p:sp>
        <p:nvSpPr>
          <p:cNvPr id="136" name="Text Box 41">
            <a:extLst>
              <a:ext uri="{FF2B5EF4-FFF2-40B4-BE49-F238E27FC236}">
                <a16:creationId xmlns:a16="http://schemas.microsoft.com/office/drawing/2014/main" id="{C2E1F2DD-A0AF-3A4F-84ED-5EB921B7EA8C}"/>
              </a:ext>
            </a:extLst>
          </p:cNvPr>
          <p:cNvSpPr txBox="1">
            <a:spLocks noChangeArrowheads="1"/>
          </p:cNvSpPr>
          <p:nvPr/>
        </p:nvSpPr>
        <p:spPr bwMode="auto">
          <a:xfrm>
            <a:off x="8135937" y="3497262"/>
            <a:ext cx="2413000" cy="6413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receive pkt4, discard,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           (re)send ack1</a:t>
            </a:r>
          </a:p>
        </p:txBody>
      </p:sp>
      <p:sp>
        <p:nvSpPr>
          <p:cNvPr id="137" name="Text Box 42">
            <a:extLst>
              <a:ext uri="{FF2B5EF4-FFF2-40B4-BE49-F238E27FC236}">
                <a16:creationId xmlns:a16="http://schemas.microsoft.com/office/drawing/2014/main" id="{9460E1DE-6181-0944-8A7F-243E2C9494FD}"/>
              </a:ext>
            </a:extLst>
          </p:cNvPr>
          <p:cNvSpPr txBox="1">
            <a:spLocks noChangeArrowheads="1"/>
          </p:cNvSpPr>
          <p:nvPr/>
        </p:nvSpPr>
        <p:spPr bwMode="auto">
          <a:xfrm>
            <a:off x="8154987" y="4017962"/>
            <a:ext cx="2413000" cy="6413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receive pkt5, discard,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           (re)send ack1</a:t>
            </a:r>
          </a:p>
        </p:txBody>
      </p:sp>
      <p:sp>
        <p:nvSpPr>
          <p:cNvPr id="138" name="Text Box 43">
            <a:extLst>
              <a:ext uri="{FF2B5EF4-FFF2-40B4-BE49-F238E27FC236}">
                <a16:creationId xmlns:a16="http://schemas.microsoft.com/office/drawing/2014/main" id="{9372D8AC-242E-6F41-B4F3-7282D16B0794}"/>
              </a:ext>
            </a:extLst>
          </p:cNvPr>
          <p:cNvSpPr txBox="1">
            <a:spLocks noChangeArrowheads="1"/>
          </p:cNvSpPr>
          <p:nvPr/>
        </p:nvSpPr>
        <p:spPr bwMode="auto">
          <a:xfrm>
            <a:off x="8166100" y="5172075"/>
            <a:ext cx="2965450" cy="10826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800" b="0" i="0" u="none" strike="noStrike" kern="0" cap="none" spc="0" normalizeH="0" baseline="0" noProof="0" dirty="0" err="1">
                <a:ln>
                  <a:noFill/>
                </a:ln>
                <a:solidFill>
                  <a:srgbClr val="000000"/>
                </a:solidFill>
                <a:effectLst/>
                <a:uLnTx/>
                <a:uFillTx/>
                <a:latin typeface="Tahoma" charset="0"/>
                <a:ea typeface="ＭＳ Ｐゴシック" charset="0"/>
                <a:cs typeface="+mn-cs"/>
              </a:rPr>
              <a:t>rcv</a:t>
            </a: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 pkt2, deliver, send ack2</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800" b="0" i="0" u="none" strike="noStrike" kern="0" cap="none" spc="0" normalizeH="0" baseline="0" noProof="0" dirty="0" err="1">
                <a:ln>
                  <a:noFill/>
                </a:ln>
                <a:solidFill>
                  <a:srgbClr val="000000"/>
                </a:solidFill>
                <a:effectLst/>
                <a:uLnTx/>
                <a:uFillTx/>
                <a:latin typeface="Tahoma" charset="0"/>
                <a:ea typeface="ＭＳ Ｐゴシック" charset="0"/>
                <a:cs typeface="+mn-cs"/>
              </a:rPr>
              <a:t>rcv</a:t>
            </a: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 pkt3, deliver, send ack3</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800" b="0" i="0" u="none" strike="noStrike" kern="0" cap="none" spc="0" normalizeH="0" baseline="0" noProof="0" dirty="0" err="1">
                <a:ln>
                  <a:noFill/>
                </a:ln>
                <a:solidFill>
                  <a:srgbClr val="000000"/>
                </a:solidFill>
                <a:effectLst/>
                <a:uLnTx/>
                <a:uFillTx/>
                <a:latin typeface="Tahoma" charset="0"/>
                <a:ea typeface="ＭＳ Ｐゴシック" charset="0"/>
                <a:cs typeface="+mn-cs"/>
              </a:rPr>
              <a:t>rcv</a:t>
            </a: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 pkt4, deliver, send ack4</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800" b="0" i="0" u="none" strike="noStrike" kern="0" cap="none" spc="0" normalizeH="0" baseline="0" noProof="0" dirty="0" err="1">
                <a:ln>
                  <a:noFill/>
                </a:ln>
                <a:solidFill>
                  <a:srgbClr val="000000"/>
                </a:solidFill>
                <a:effectLst/>
                <a:uLnTx/>
                <a:uFillTx/>
                <a:latin typeface="Tahoma" charset="0"/>
                <a:ea typeface="ＭＳ Ｐゴシック" charset="0"/>
                <a:cs typeface="+mn-cs"/>
              </a:rPr>
              <a:t>rcv</a:t>
            </a: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 pkt5, deliver, send ack5</a:t>
            </a:r>
          </a:p>
        </p:txBody>
      </p:sp>
      <p:sp>
        <p:nvSpPr>
          <p:cNvPr id="139" name="Text Box 44">
            <a:extLst>
              <a:ext uri="{FF2B5EF4-FFF2-40B4-BE49-F238E27FC236}">
                <a16:creationId xmlns:a16="http://schemas.microsoft.com/office/drawing/2014/main" id="{3FF05DAC-881F-5A4C-85B0-7DEC9D8730CF}"/>
              </a:ext>
            </a:extLst>
          </p:cNvPr>
          <p:cNvSpPr txBox="1">
            <a:spLocks noChangeArrowheads="1"/>
          </p:cNvSpPr>
          <p:nvPr/>
        </p:nvSpPr>
        <p:spPr bwMode="auto">
          <a:xfrm>
            <a:off x="4217987" y="4000500"/>
            <a:ext cx="1811338" cy="304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ignore duplicate ACK</a:t>
            </a:r>
          </a:p>
        </p:txBody>
      </p:sp>
      <p:sp>
        <p:nvSpPr>
          <p:cNvPr id="143" name="Text Box 59">
            <a:extLst>
              <a:ext uri="{FF2B5EF4-FFF2-40B4-BE49-F238E27FC236}">
                <a16:creationId xmlns:a16="http://schemas.microsoft.com/office/drawing/2014/main" id="{FB2F6CDE-F6A8-F844-B10B-589750594621}"/>
              </a:ext>
            </a:extLst>
          </p:cNvPr>
          <p:cNvSpPr txBox="1">
            <a:spLocks noChangeArrowheads="1"/>
          </p:cNvSpPr>
          <p:nvPr/>
        </p:nvSpPr>
        <p:spPr bwMode="auto">
          <a:xfrm>
            <a:off x="2278062" y="1223962"/>
            <a:ext cx="2146300"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1" u="sng" strike="noStrike" kern="0" cap="none" spc="0" normalizeH="0" baseline="0" noProof="0">
                <a:ln>
                  <a:noFill/>
                </a:ln>
                <a:solidFill>
                  <a:srgbClr val="000099"/>
                </a:solidFill>
                <a:effectLst/>
                <a:uLnTx/>
                <a:uFillTx/>
                <a:latin typeface="Tahoma" charset="0"/>
                <a:ea typeface="ＭＳ Ｐゴシック" charset="0"/>
                <a:cs typeface="+mn-cs"/>
              </a:rPr>
              <a:t>sender window (N=4)</a:t>
            </a:r>
          </a:p>
        </p:txBody>
      </p:sp>
      <p:grpSp>
        <p:nvGrpSpPr>
          <p:cNvPr id="4" name="Group 3">
            <a:extLst>
              <a:ext uri="{FF2B5EF4-FFF2-40B4-BE49-F238E27FC236}">
                <a16:creationId xmlns:a16="http://schemas.microsoft.com/office/drawing/2014/main" id="{76DDE7CA-1E78-DA4A-AE1B-74DF7C479CF1}"/>
              </a:ext>
            </a:extLst>
          </p:cNvPr>
          <p:cNvGrpSpPr/>
          <p:nvPr/>
        </p:nvGrpSpPr>
        <p:grpSpPr>
          <a:xfrm>
            <a:off x="2317750" y="1570037"/>
            <a:ext cx="1520825" cy="1150938"/>
            <a:chOff x="2317750" y="1570037"/>
            <a:chExt cx="1520825" cy="1150938"/>
          </a:xfrm>
        </p:grpSpPr>
        <p:grpSp>
          <p:nvGrpSpPr>
            <p:cNvPr id="140" name="Group 65">
              <a:extLst>
                <a:ext uri="{FF2B5EF4-FFF2-40B4-BE49-F238E27FC236}">
                  <a16:creationId xmlns:a16="http://schemas.microsoft.com/office/drawing/2014/main" id="{931A5080-440D-784B-A586-03D399A7E982}"/>
                </a:ext>
              </a:extLst>
            </p:cNvPr>
            <p:cNvGrpSpPr>
              <a:grpSpLocks/>
            </p:cNvGrpSpPr>
            <p:nvPr/>
          </p:nvGrpSpPr>
          <p:grpSpPr bwMode="auto">
            <a:xfrm>
              <a:off x="2320925" y="1570037"/>
              <a:ext cx="1512887" cy="304800"/>
              <a:chOff x="115" y="914"/>
              <a:chExt cx="953" cy="192"/>
            </a:xfrm>
          </p:grpSpPr>
          <p:sp>
            <p:nvSpPr>
              <p:cNvPr id="141" name="Rectangle 60">
                <a:extLst>
                  <a:ext uri="{FF2B5EF4-FFF2-40B4-BE49-F238E27FC236}">
                    <a16:creationId xmlns:a16="http://schemas.microsoft.com/office/drawing/2014/main" id="{B26ABC90-7E5F-8A4E-8270-EAE554611A43}"/>
                  </a:ext>
                </a:extLst>
              </p:cNvPr>
              <p:cNvSpPr>
                <a:spLocks noChangeArrowheads="1"/>
              </p:cNvSpPr>
              <p:nvPr/>
            </p:nvSpPr>
            <p:spPr bwMode="auto">
              <a:xfrm>
                <a:off x="152" y="936"/>
                <a:ext cx="396" cy="144"/>
              </a:xfrm>
              <a:prstGeom prst="rect">
                <a:avLst/>
              </a:prstGeom>
              <a:solidFill>
                <a:srgbClr val="000099"/>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42" name="Text Box 46">
                <a:extLst>
                  <a:ext uri="{FF2B5EF4-FFF2-40B4-BE49-F238E27FC236}">
                    <a16:creationId xmlns:a16="http://schemas.microsoft.com/office/drawing/2014/main" id="{7BFA6562-0DAC-EB45-9C52-212661A48237}"/>
                  </a:ext>
                </a:extLst>
              </p:cNvPr>
              <p:cNvSpPr txBox="1">
                <a:spLocks noChangeArrowheads="1"/>
              </p:cNvSpPr>
              <p:nvPr/>
            </p:nvSpPr>
            <p:spPr bwMode="auto">
              <a:xfrm>
                <a:off x="115" y="914"/>
                <a:ext cx="953" cy="19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rial" charset="0"/>
                    <a:ea typeface="ＭＳ Ｐゴシック" charset="0"/>
                    <a:cs typeface="+mn-cs"/>
                  </a:rPr>
                  <a:t>0 1 2 3 </a:t>
                </a:r>
                <a:r>
                  <a:rPr kumimoji="0" lang="en-US" sz="1400" b="0" i="0" u="none" strike="noStrike" kern="1200" cap="none" spc="0" normalizeH="0" baseline="0" noProof="0" dirty="0">
                    <a:ln>
                      <a:noFill/>
                    </a:ln>
                    <a:solidFill>
                      <a:srgbClr val="000000"/>
                    </a:solidFill>
                    <a:effectLst/>
                    <a:uLnTx/>
                    <a:uFillTx/>
                    <a:latin typeface="Arial" charset="0"/>
                    <a:ea typeface="ＭＳ Ｐゴシック" charset="0"/>
                    <a:cs typeface="+mn-cs"/>
                  </a:rPr>
                  <a:t>4 5 6 7 8 </a:t>
                </a:r>
              </a:p>
            </p:txBody>
          </p:sp>
        </p:grpSp>
        <p:grpSp>
          <p:nvGrpSpPr>
            <p:cNvPr id="144" name="Group 67">
              <a:extLst>
                <a:ext uri="{FF2B5EF4-FFF2-40B4-BE49-F238E27FC236}">
                  <a16:creationId xmlns:a16="http://schemas.microsoft.com/office/drawing/2014/main" id="{58213E82-566B-494B-9703-4038DD2EF040}"/>
                </a:ext>
              </a:extLst>
            </p:cNvPr>
            <p:cNvGrpSpPr>
              <a:grpSpLocks/>
            </p:cNvGrpSpPr>
            <p:nvPr/>
          </p:nvGrpSpPr>
          <p:grpSpPr bwMode="auto">
            <a:xfrm>
              <a:off x="2317750" y="1855787"/>
              <a:ext cx="1512887" cy="304800"/>
              <a:chOff x="115" y="914"/>
              <a:chExt cx="953" cy="192"/>
            </a:xfrm>
          </p:grpSpPr>
          <p:sp>
            <p:nvSpPr>
              <p:cNvPr id="145" name="Rectangle 68">
                <a:extLst>
                  <a:ext uri="{FF2B5EF4-FFF2-40B4-BE49-F238E27FC236}">
                    <a16:creationId xmlns:a16="http://schemas.microsoft.com/office/drawing/2014/main" id="{4568CC56-ACBD-D74D-BF0B-726A16BC810C}"/>
                  </a:ext>
                </a:extLst>
              </p:cNvPr>
              <p:cNvSpPr>
                <a:spLocks noChangeArrowheads="1"/>
              </p:cNvSpPr>
              <p:nvPr/>
            </p:nvSpPr>
            <p:spPr bwMode="auto">
              <a:xfrm>
                <a:off x="152" y="936"/>
                <a:ext cx="396" cy="144"/>
              </a:xfrm>
              <a:prstGeom prst="rect">
                <a:avLst/>
              </a:prstGeom>
              <a:solidFill>
                <a:srgbClr val="000099"/>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46" name="Text Box 69">
                <a:extLst>
                  <a:ext uri="{FF2B5EF4-FFF2-40B4-BE49-F238E27FC236}">
                    <a16:creationId xmlns:a16="http://schemas.microsoft.com/office/drawing/2014/main" id="{407928DF-AB75-9C4A-93E1-B6C00F1ED1ED}"/>
                  </a:ext>
                </a:extLst>
              </p:cNvPr>
              <p:cNvSpPr txBox="1">
                <a:spLocks noChangeArrowheads="1"/>
              </p:cNvSpPr>
              <p:nvPr/>
            </p:nvSpPr>
            <p:spPr bwMode="auto">
              <a:xfrm>
                <a:off x="115" y="914"/>
                <a:ext cx="953" cy="19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rial" charset="0"/>
                    <a:ea typeface="ＭＳ Ｐゴシック" charset="0"/>
                    <a:cs typeface="+mn-cs"/>
                  </a:rPr>
                  <a:t>0 1 2 3 </a:t>
                </a:r>
                <a:r>
                  <a:rPr kumimoji="0" lang="en-US" sz="1400" b="0" i="0" u="none" strike="noStrike" kern="1200" cap="none" spc="0" normalizeH="0" baseline="0" noProof="0" dirty="0">
                    <a:ln>
                      <a:noFill/>
                    </a:ln>
                    <a:solidFill>
                      <a:srgbClr val="000000"/>
                    </a:solidFill>
                    <a:effectLst/>
                    <a:uLnTx/>
                    <a:uFillTx/>
                    <a:latin typeface="Arial" charset="0"/>
                    <a:ea typeface="ＭＳ Ｐゴシック" charset="0"/>
                    <a:cs typeface="+mn-cs"/>
                  </a:rPr>
                  <a:t>4 5 6 7 8 </a:t>
                </a:r>
              </a:p>
            </p:txBody>
          </p:sp>
        </p:grpSp>
        <p:grpSp>
          <p:nvGrpSpPr>
            <p:cNvPr id="147" name="Group 70">
              <a:extLst>
                <a:ext uri="{FF2B5EF4-FFF2-40B4-BE49-F238E27FC236}">
                  <a16:creationId xmlns:a16="http://schemas.microsoft.com/office/drawing/2014/main" id="{00B20D72-C787-994E-A325-6842B818626F}"/>
                </a:ext>
              </a:extLst>
            </p:cNvPr>
            <p:cNvGrpSpPr>
              <a:grpSpLocks/>
            </p:cNvGrpSpPr>
            <p:nvPr/>
          </p:nvGrpSpPr>
          <p:grpSpPr bwMode="auto">
            <a:xfrm>
              <a:off x="2325687" y="2141537"/>
              <a:ext cx="1512888" cy="304800"/>
              <a:chOff x="115" y="914"/>
              <a:chExt cx="953" cy="192"/>
            </a:xfrm>
          </p:grpSpPr>
          <p:sp>
            <p:nvSpPr>
              <p:cNvPr id="148" name="Rectangle 71">
                <a:extLst>
                  <a:ext uri="{FF2B5EF4-FFF2-40B4-BE49-F238E27FC236}">
                    <a16:creationId xmlns:a16="http://schemas.microsoft.com/office/drawing/2014/main" id="{CB23F592-B205-C747-BC5C-8DED1F25489A}"/>
                  </a:ext>
                </a:extLst>
              </p:cNvPr>
              <p:cNvSpPr>
                <a:spLocks noChangeArrowheads="1"/>
              </p:cNvSpPr>
              <p:nvPr/>
            </p:nvSpPr>
            <p:spPr bwMode="auto">
              <a:xfrm>
                <a:off x="152" y="936"/>
                <a:ext cx="396" cy="144"/>
              </a:xfrm>
              <a:prstGeom prst="rect">
                <a:avLst/>
              </a:prstGeom>
              <a:solidFill>
                <a:srgbClr val="000099"/>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49" name="Text Box 72">
                <a:extLst>
                  <a:ext uri="{FF2B5EF4-FFF2-40B4-BE49-F238E27FC236}">
                    <a16:creationId xmlns:a16="http://schemas.microsoft.com/office/drawing/2014/main" id="{3023C1E8-641E-D34A-BDDD-05F2D4DF44B2}"/>
                  </a:ext>
                </a:extLst>
              </p:cNvPr>
              <p:cNvSpPr txBox="1">
                <a:spLocks noChangeArrowheads="1"/>
              </p:cNvSpPr>
              <p:nvPr/>
            </p:nvSpPr>
            <p:spPr bwMode="auto">
              <a:xfrm>
                <a:off x="115" y="914"/>
                <a:ext cx="953" cy="19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Arial" charset="0"/>
                    <a:ea typeface="ＭＳ Ｐゴシック" charset="0"/>
                    <a:cs typeface="+mn-cs"/>
                  </a:rPr>
                  <a:t>0 1 2 3 </a:t>
                </a:r>
                <a:r>
                  <a:rPr kumimoji="0" lang="en-US" sz="1400" b="0" i="0" u="none" strike="noStrike" kern="1200" cap="none" spc="0" normalizeH="0" baseline="0" noProof="0">
                    <a:ln>
                      <a:noFill/>
                    </a:ln>
                    <a:solidFill>
                      <a:srgbClr val="000000"/>
                    </a:solidFill>
                    <a:effectLst/>
                    <a:uLnTx/>
                    <a:uFillTx/>
                    <a:latin typeface="Arial" charset="0"/>
                    <a:ea typeface="ＭＳ Ｐゴシック" charset="0"/>
                    <a:cs typeface="+mn-cs"/>
                  </a:rPr>
                  <a:t>4 5 6 7 8 </a:t>
                </a:r>
              </a:p>
            </p:txBody>
          </p:sp>
        </p:grpSp>
        <p:grpSp>
          <p:nvGrpSpPr>
            <p:cNvPr id="150" name="Group 73">
              <a:extLst>
                <a:ext uri="{FF2B5EF4-FFF2-40B4-BE49-F238E27FC236}">
                  <a16:creationId xmlns:a16="http://schemas.microsoft.com/office/drawing/2014/main" id="{40BB12DF-C4A4-6A41-A0BD-D8F19F8C262D}"/>
                </a:ext>
              </a:extLst>
            </p:cNvPr>
            <p:cNvGrpSpPr>
              <a:grpSpLocks/>
            </p:cNvGrpSpPr>
            <p:nvPr/>
          </p:nvGrpSpPr>
          <p:grpSpPr bwMode="auto">
            <a:xfrm>
              <a:off x="2322512" y="2416175"/>
              <a:ext cx="1512888" cy="304800"/>
              <a:chOff x="115" y="914"/>
              <a:chExt cx="953" cy="192"/>
            </a:xfrm>
          </p:grpSpPr>
          <p:sp>
            <p:nvSpPr>
              <p:cNvPr id="151" name="Rectangle 74">
                <a:extLst>
                  <a:ext uri="{FF2B5EF4-FFF2-40B4-BE49-F238E27FC236}">
                    <a16:creationId xmlns:a16="http://schemas.microsoft.com/office/drawing/2014/main" id="{89CB1498-6077-D041-AC57-35BA218CB0F4}"/>
                  </a:ext>
                </a:extLst>
              </p:cNvPr>
              <p:cNvSpPr>
                <a:spLocks noChangeArrowheads="1"/>
              </p:cNvSpPr>
              <p:nvPr/>
            </p:nvSpPr>
            <p:spPr bwMode="auto">
              <a:xfrm>
                <a:off x="152" y="936"/>
                <a:ext cx="396" cy="144"/>
              </a:xfrm>
              <a:prstGeom prst="rect">
                <a:avLst/>
              </a:prstGeom>
              <a:solidFill>
                <a:srgbClr val="000099"/>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52" name="Text Box 75">
                <a:extLst>
                  <a:ext uri="{FF2B5EF4-FFF2-40B4-BE49-F238E27FC236}">
                    <a16:creationId xmlns:a16="http://schemas.microsoft.com/office/drawing/2014/main" id="{51265616-94AA-1940-B75F-94B688FDD5BE}"/>
                  </a:ext>
                </a:extLst>
              </p:cNvPr>
              <p:cNvSpPr txBox="1">
                <a:spLocks noChangeArrowheads="1"/>
              </p:cNvSpPr>
              <p:nvPr/>
            </p:nvSpPr>
            <p:spPr bwMode="auto">
              <a:xfrm>
                <a:off x="115" y="914"/>
                <a:ext cx="953" cy="19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Arial" charset="0"/>
                    <a:ea typeface="ＭＳ Ｐゴシック" charset="0"/>
                    <a:cs typeface="+mn-cs"/>
                  </a:rPr>
                  <a:t>0 1 2 3 </a:t>
                </a:r>
                <a:r>
                  <a:rPr kumimoji="0" lang="en-US" sz="1400" b="0" i="0" u="none" strike="noStrike" kern="1200" cap="none" spc="0" normalizeH="0" baseline="0" noProof="0">
                    <a:ln>
                      <a:noFill/>
                    </a:ln>
                    <a:solidFill>
                      <a:srgbClr val="000000"/>
                    </a:solidFill>
                    <a:effectLst/>
                    <a:uLnTx/>
                    <a:uFillTx/>
                    <a:latin typeface="Arial" charset="0"/>
                    <a:ea typeface="ＭＳ Ｐゴシック" charset="0"/>
                    <a:cs typeface="+mn-cs"/>
                  </a:rPr>
                  <a:t>4 5 6 7 8 </a:t>
                </a:r>
              </a:p>
            </p:txBody>
          </p:sp>
        </p:grpSp>
      </p:grpSp>
      <p:grpSp>
        <p:nvGrpSpPr>
          <p:cNvPr id="8" name="Group 7">
            <a:extLst>
              <a:ext uri="{FF2B5EF4-FFF2-40B4-BE49-F238E27FC236}">
                <a16:creationId xmlns:a16="http://schemas.microsoft.com/office/drawing/2014/main" id="{453FA832-3142-3345-8926-97B188BFCE5C}"/>
              </a:ext>
            </a:extLst>
          </p:cNvPr>
          <p:cNvGrpSpPr/>
          <p:nvPr/>
        </p:nvGrpSpPr>
        <p:grpSpPr>
          <a:xfrm>
            <a:off x="2319337" y="3135312"/>
            <a:ext cx="3749675" cy="369332"/>
            <a:chOff x="2319337" y="3135312"/>
            <a:chExt cx="3749675" cy="369332"/>
          </a:xfrm>
        </p:grpSpPr>
        <p:sp>
          <p:nvSpPr>
            <p:cNvPr id="153" name="Rectangle 79">
              <a:extLst>
                <a:ext uri="{FF2B5EF4-FFF2-40B4-BE49-F238E27FC236}">
                  <a16:creationId xmlns:a16="http://schemas.microsoft.com/office/drawing/2014/main" id="{136FFCEA-08CB-4B46-986C-2B7FBEB6B3C9}"/>
                </a:ext>
              </a:extLst>
            </p:cNvPr>
            <p:cNvSpPr>
              <a:spLocks noChangeArrowheads="1"/>
            </p:cNvSpPr>
            <p:nvPr/>
          </p:nvSpPr>
          <p:spPr bwMode="auto">
            <a:xfrm>
              <a:off x="2533650" y="3221037"/>
              <a:ext cx="628650" cy="228600"/>
            </a:xfrm>
            <a:prstGeom prst="rect">
              <a:avLst/>
            </a:prstGeom>
            <a:solidFill>
              <a:srgbClr val="000099"/>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grpSp>
          <p:nvGrpSpPr>
            <p:cNvPr id="6" name="Group 5">
              <a:extLst>
                <a:ext uri="{FF2B5EF4-FFF2-40B4-BE49-F238E27FC236}">
                  <a16:creationId xmlns:a16="http://schemas.microsoft.com/office/drawing/2014/main" id="{D1DC4FE7-5ADF-3340-99A4-F8E562CC9D77}"/>
                </a:ext>
              </a:extLst>
            </p:cNvPr>
            <p:cNvGrpSpPr/>
            <p:nvPr/>
          </p:nvGrpSpPr>
          <p:grpSpPr>
            <a:xfrm>
              <a:off x="2319337" y="3135312"/>
              <a:ext cx="3749675" cy="369332"/>
              <a:chOff x="2319337" y="3135312"/>
              <a:chExt cx="3749675" cy="369332"/>
            </a:xfrm>
          </p:grpSpPr>
          <p:sp>
            <p:nvSpPr>
              <p:cNvPr id="113" name="Text Box 22">
                <a:extLst>
                  <a:ext uri="{FF2B5EF4-FFF2-40B4-BE49-F238E27FC236}">
                    <a16:creationId xmlns:a16="http://schemas.microsoft.com/office/drawing/2014/main" id="{E3AAA9D4-24A2-9445-B632-A99BE73DC655}"/>
                  </a:ext>
                </a:extLst>
              </p:cNvPr>
              <p:cNvSpPr txBox="1">
                <a:spLocks noChangeArrowheads="1"/>
              </p:cNvSpPr>
              <p:nvPr/>
            </p:nvSpPr>
            <p:spPr bwMode="auto">
              <a:xfrm>
                <a:off x="3894955" y="3135312"/>
                <a:ext cx="2174057"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err="1">
                    <a:ln>
                      <a:noFill/>
                    </a:ln>
                    <a:solidFill>
                      <a:srgbClr val="000000"/>
                    </a:solidFill>
                    <a:effectLst/>
                    <a:uLnTx/>
                    <a:uFillTx/>
                    <a:latin typeface="Tahoma" charset="0"/>
                    <a:ea typeface="ＭＳ Ｐゴシック" charset="0"/>
                    <a:cs typeface="+mn-cs"/>
                  </a:rPr>
                  <a:t>rcv</a:t>
                </a: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 ack0, send pkt4</a:t>
                </a:r>
              </a:p>
            </p:txBody>
          </p:sp>
          <p:sp>
            <p:nvSpPr>
              <p:cNvPr id="154" name="Text Box 80">
                <a:extLst>
                  <a:ext uri="{FF2B5EF4-FFF2-40B4-BE49-F238E27FC236}">
                    <a16:creationId xmlns:a16="http://schemas.microsoft.com/office/drawing/2014/main" id="{60379420-DE18-E947-A726-0A6ECF67B96A}"/>
                  </a:ext>
                </a:extLst>
              </p:cNvPr>
              <p:cNvSpPr txBox="1">
                <a:spLocks noChangeArrowheads="1"/>
              </p:cNvSpPr>
              <p:nvPr/>
            </p:nvSpPr>
            <p:spPr bwMode="auto">
              <a:xfrm>
                <a:off x="2319337" y="3186112"/>
                <a:ext cx="1512888" cy="304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charset="0"/>
                    <a:ea typeface="ＭＳ Ｐゴシック" charset="0"/>
                    <a:cs typeface="+mn-cs"/>
                  </a:rPr>
                  <a:t>0 </a:t>
                </a:r>
                <a:r>
                  <a:rPr kumimoji="0" lang="en-US" sz="1400" b="0" i="0" u="none" strike="noStrike" kern="1200" cap="none" spc="0" normalizeH="0" baseline="0" noProof="0" dirty="0">
                    <a:ln>
                      <a:noFill/>
                    </a:ln>
                    <a:solidFill>
                      <a:srgbClr val="FFFFFF"/>
                    </a:solidFill>
                    <a:effectLst/>
                    <a:uLnTx/>
                    <a:uFillTx/>
                    <a:latin typeface="Arial" charset="0"/>
                    <a:ea typeface="ＭＳ Ｐゴシック" charset="0"/>
                    <a:cs typeface="+mn-cs"/>
                  </a:rPr>
                  <a:t>1 2 3 4</a:t>
                </a:r>
                <a:r>
                  <a:rPr kumimoji="0" lang="en-US" sz="1400" b="0" i="0" u="none" strike="noStrike" kern="1200" cap="none" spc="0" normalizeH="0" baseline="0" noProof="0" dirty="0">
                    <a:ln>
                      <a:noFill/>
                    </a:ln>
                    <a:solidFill>
                      <a:srgbClr val="000000"/>
                    </a:solidFill>
                    <a:effectLst/>
                    <a:uLnTx/>
                    <a:uFillTx/>
                    <a:latin typeface="Arial" charset="0"/>
                    <a:ea typeface="ＭＳ Ｐゴシック" charset="0"/>
                    <a:cs typeface="+mn-cs"/>
                  </a:rPr>
                  <a:t> 5 6 7 8 </a:t>
                </a:r>
              </a:p>
            </p:txBody>
          </p:sp>
        </p:grpSp>
      </p:grpSp>
      <p:grpSp>
        <p:nvGrpSpPr>
          <p:cNvPr id="10" name="Group 9">
            <a:extLst>
              <a:ext uri="{FF2B5EF4-FFF2-40B4-BE49-F238E27FC236}">
                <a16:creationId xmlns:a16="http://schemas.microsoft.com/office/drawing/2014/main" id="{1269BB31-73E3-7544-97DE-32AB0574DD7B}"/>
              </a:ext>
            </a:extLst>
          </p:cNvPr>
          <p:cNvGrpSpPr/>
          <p:nvPr/>
        </p:nvGrpSpPr>
        <p:grpSpPr>
          <a:xfrm>
            <a:off x="2305050" y="4754562"/>
            <a:ext cx="1520825" cy="1050925"/>
            <a:chOff x="2305050" y="4754562"/>
            <a:chExt cx="1520825" cy="1050925"/>
          </a:xfrm>
        </p:grpSpPr>
        <p:grpSp>
          <p:nvGrpSpPr>
            <p:cNvPr id="158" name="Group 85">
              <a:extLst>
                <a:ext uri="{FF2B5EF4-FFF2-40B4-BE49-F238E27FC236}">
                  <a16:creationId xmlns:a16="http://schemas.microsoft.com/office/drawing/2014/main" id="{03417B8E-F478-8C46-B780-7DF3A846A09A}"/>
                </a:ext>
              </a:extLst>
            </p:cNvPr>
            <p:cNvGrpSpPr>
              <a:grpSpLocks/>
            </p:cNvGrpSpPr>
            <p:nvPr/>
          </p:nvGrpSpPr>
          <p:grpSpPr bwMode="auto">
            <a:xfrm>
              <a:off x="2305050" y="4754562"/>
              <a:ext cx="1512887" cy="304800"/>
              <a:chOff x="112" y="2105"/>
              <a:chExt cx="953" cy="192"/>
            </a:xfrm>
          </p:grpSpPr>
          <p:sp>
            <p:nvSpPr>
              <p:cNvPr id="159" name="Rectangle 86">
                <a:extLst>
                  <a:ext uri="{FF2B5EF4-FFF2-40B4-BE49-F238E27FC236}">
                    <a16:creationId xmlns:a16="http://schemas.microsoft.com/office/drawing/2014/main" id="{51D5A277-3EBC-904A-AC8D-23CF45D5EF67}"/>
                  </a:ext>
                </a:extLst>
              </p:cNvPr>
              <p:cNvSpPr>
                <a:spLocks noChangeArrowheads="1"/>
              </p:cNvSpPr>
              <p:nvPr/>
            </p:nvSpPr>
            <p:spPr bwMode="auto">
              <a:xfrm>
                <a:off x="338" y="2127"/>
                <a:ext cx="396" cy="144"/>
              </a:xfrm>
              <a:prstGeom prst="rect">
                <a:avLst/>
              </a:prstGeom>
              <a:solidFill>
                <a:srgbClr val="000099"/>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60" name="Text Box 87">
                <a:extLst>
                  <a:ext uri="{FF2B5EF4-FFF2-40B4-BE49-F238E27FC236}">
                    <a16:creationId xmlns:a16="http://schemas.microsoft.com/office/drawing/2014/main" id="{B4DADF2A-5673-3046-9E59-DCC911CA29C8}"/>
                  </a:ext>
                </a:extLst>
              </p:cNvPr>
              <p:cNvSpPr txBox="1">
                <a:spLocks noChangeArrowheads="1"/>
              </p:cNvSpPr>
              <p:nvPr/>
            </p:nvSpPr>
            <p:spPr bwMode="auto">
              <a:xfrm>
                <a:off x="112" y="2105"/>
                <a:ext cx="953" cy="19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charset="0"/>
                    <a:ea typeface="ＭＳ Ｐゴシック" charset="0"/>
                    <a:cs typeface="+mn-cs"/>
                  </a:rPr>
                  <a:t>0 1</a:t>
                </a:r>
                <a:r>
                  <a:rPr kumimoji="0" lang="en-US" sz="1400" b="0" i="0" u="none" strike="noStrike" kern="1200" cap="none" spc="0" normalizeH="0" baseline="0" noProof="0">
                    <a:ln>
                      <a:noFill/>
                    </a:ln>
                    <a:solidFill>
                      <a:srgbClr val="FFFFFF"/>
                    </a:solidFill>
                    <a:effectLst/>
                    <a:uLnTx/>
                    <a:uFillTx/>
                    <a:latin typeface="Arial" charset="0"/>
                    <a:ea typeface="ＭＳ Ｐゴシック" charset="0"/>
                    <a:cs typeface="+mn-cs"/>
                  </a:rPr>
                  <a:t> 2 3 4 5</a:t>
                </a:r>
                <a:r>
                  <a:rPr kumimoji="0" lang="en-US" sz="1400" b="0" i="0" u="none" strike="noStrike" kern="1200" cap="none" spc="0" normalizeH="0" baseline="0" noProof="0">
                    <a:ln>
                      <a:noFill/>
                    </a:ln>
                    <a:solidFill>
                      <a:srgbClr val="000000"/>
                    </a:solidFill>
                    <a:effectLst/>
                    <a:uLnTx/>
                    <a:uFillTx/>
                    <a:latin typeface="Arial" charset="0"/>
                    <a:ea typeface="ＭＳ Ｐゴシック" charset="0"/>
                    <a:cs typeface="+mn-cs"/>
                  </a:rPr>
                  <a:t> 6 7 8 </a:t>
                </a:r>
              </a:p>
            </p:txBody>
          </p:sp>
        </p:grpSp>
        <p:grpSp>
          <p:nvGrpSpPr>
            <p:cNvPr id="161" name="Group 88">
              <a:extLst>
                <a:ext uri="{FF2B5EF4-FFF2-40B4-BE49-F238E27FC236}">
                  <a16:creationId xmlns:a16="http://schemas.microsoft.com/office/drawing/2014/main" id="{73C5048A-4F54-D24B-B928-04D9BDFC162C}"/>
                </a:ext>
              </a:extLst>
            </p:cNvPr>
            <p:cNvGrpSpPr>
              <a:grpSpLocks/>
            </p:cNvGrpSpPr>
            <p:nvPr/>
          </p:nvGrpSpPr>
          <p:grpSpPr bwMode="auto">
            <a:xfrm>
              <a:off x="2312987" y="4995862"/>
              <a:ext cx="1512888" cy="304800"/>
              <a:chOff x="112" y="2105"/>
              <a:chExt cx="953" cy="192"/>
            </a:xfrm>
          </p:grpSpPr>
          <p:sp>
            <p:nvSpPr>
              <p:cNvPr id="162" name="Rectangle 89">
                <a:extLst>
                  <a:ext uri="{FF2B5EF4-FFF2-40B4-BE49-F238E27FC236}">
                    <a16:creationId xmlns:a16="http://schemas.microsoft.com/office/drawing/2014/main" id="{2DE076E2-D66C-3A41-9D7C-1EAD271BB244}"/>
                  </a:ext>
                </a:extLst>
              </p:cNvPr>
              <p:cNvSpPr>
                <a:spLocks noChangeArrowheads="1"/>
              </p:cNvSpPr>
              <p:nvPr/>
            </p:nvSpPr>
            <p:spPr bwMode="auto">
              <a:xfrm>
                <a:off x="338" y="2127"/>
                <a:ext cx="396" cy="144"/>
              </a:xfrm>
              <a:prstGeom prst="rect">
                <a:avLst/>
              </a:prstGeom>
              <a:solidFill>
                <a:srgbClr val="000099"/>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63" name="Text Box 90">
                <a:extLst>
                  <a:ext uri="{FF2B5EF4-FFF2-40B4-BE49-F238E27FC236}">
                    <a16:creationId xmlns:a16="http://schemas.microsoft.com/office/drawing/2014/main" id="{4E90CC58-BC14-8A46-9EF1-B2445A87ACD6}"/>
                  </a:ext>
                </a:extLst>
              </p:cNvPr>
              <p:cNvSpPr txBox="1">
                <a:spLocks noChangeArrowheads="1"/>
              </p:cNvSpPr>
              <p:nvPr/>
            </p:nvSpPr>
            <p:spPr bwMode="auto">
              <a:xfrm>
                <a:off x="112" y="2105"/>
                <a:ext cx="953" cy="19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charset="0"/>
                    <a:ea typeface="ＭＳ Ｐゴシック" charset="0"/>
                    <a:cs typeface="+mn-cs"/>
                  </a:rPr>
                  <a:t>0 1</a:t>
                </a:r>
                <a:r>
                  <a:rPr kumimoji="0" lang="en-US" sz="1400" b="0" i="0" u="none" strike="noStrike" kern="1200" cap="none" spc="0" normalizeH="0" baseline="0" noProof="0" dirty="0">
                    <a:ln>
                      <a:noFill/>
                    </a:ln>
                    <a:solidFill>
                      <a:srgbClr val="FFFFFF"/>
                    </a:solidFill>
                    <a:effectLst/>
                    <a:uLnTx/>
                    <a:uFillTx/>
                    <a:latin typeface="Arial" charset="0"/>
                    <a:ea typeface="ＭＳ Ｐゴシック" charset="0"/>
                    <a:cs typeface="+mn-cs"/>
                  </a:rPr>
                  <a:t> 2 3 4 5</a:t>
                </a:r>
                <a:r>
                  <a:rPr kumimoji="0" lang="en-US" sz="1400" b="0" i="0" u="none" strike="noStrike" kern="1200" cap="none" spc="0" normalizeH="0" baseline="0" noProof="0" dirty="0">
                    <a:ln>
                      <a:noFill/>
                    </a:ln>
                    <a:solidFill>
                      <a:srgbClr val="000000"/>
                    </a:solidFill>
                    <a:effectLst/>
                    <a:uLnTx/>
                    <a:uFillTx/>
                    <a:latin typeface="Arial" charset="0"/>
                    <a:ea typeface="ＭＳ Ｐゴシック" charset="0"/>
                    <a:cs typeface="+mn-cs"/>
                  </a:rPr>
                  <a:t> 6 7 8 </a:t>
                </a:r>
              </a:p>
            </p:txBody>
          </p:sp>
        </p:grpSp>
        <p:grpSp>
          <p:nvGrpSpPr>
            <p:cNvPr id="164" name="Group 91">
              <a:extLst>
                <a:ext uri="{FF2B5EF4-FFF2-40B4-BE49-F238E27FC236}">
                  <a16:creationId xmlns:a16="http://schemas.microsoft.com/office/drawing/2014/main" id="{FC55D8F5-B4F7-874A-8587-FEFF1658A4DF}"/>
                </a:ext>
              </a:extLst>
            </p:cNvPr>
            <p:cNvGrpSpPr>
              <a:grpSpLocks/>
            </p:cNvGrpSpPr>
            <p:nvPr/>
          </p:nvGrpSpPr>
          <p:grpSpPr bwMode="auto">
            <a:xfrm>
              <a:off x="2309812" y="5259387"/>
              <a:ext cx="1512888" cy="304800"/>
              <a:chOff x="112" y="2105"/>
              <a:chExt cx="953" cy="192"/>
            </a:xfrm>
          </p:grpSpPr>
          <p:sp>
            <p:nvSpPr>
              <p:cNvPr id="165" name="Rectangle 92">
                <a:extLst>
                  <a:ext uri="{FF2B5EF4-FFF2-40B4-BE49-F238E27FC236}">
                    <a16:creationId xmlns:a16="http://schemas.microsoft.com/office/drawing/2014/main" id="{5F79878B-FB81-654E-BD8D-25D0529EEA5B}"/>
                  </a:ext>
                </a:extLst>
              </p:cNvPr>
              <p:cNvSpPr>
                <a:spLocks noChangeArrowheads="1"/>
              </p:cNvSpPr>
              <p:nvPr/>
            </p:nvSpPr>
            <p:spPr bwMode="auto">
              <a:xfrm>
                <a:off x="338" y="2127"/>
                <a:ext cx="396" cy="144"/>
              </a:xfrm>
              <a:prstGeom prst="rect">
                <a:avLst/>
              </a:prstGeom>
              <a:solidFill>
                <a:srgbClr val="000099"/>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66" name="Text Box 93">
                <a:extLst>
                  <a:ext uri="{FF2B5EF4-FFF2-40B4-BE49-F238E27FC236}">
                    <a16:creationId xmlns:a16="http://schemas.microsoft.com/office/drawing/2014/main" id="{1562EC1E-E59B-7944-A04F-448394E225AD}"/>
                  </a:ext>
                </a:extLst>
              </p:cNvPr>
              <p:cNvSpPr txBox="1">
                <a:spLocks noChangeArrowheads="1"/>
              </p:cNvSpPr>
              <p:nvPr/>
            </p:nvSpPr>
            <p:spPr bwMode="auto">
              <a:xfrm>
                <a:off x="112" y="2105"/>
                <a:ext cx="953" cy="19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charset="0"/>
                    <a:ea typeface="ＭＳ Ｐゴシック" charset="0"/>
                    <a:cs typeface="+mn-cs"/>
                  </a:rPr>
                  <a:t>0 1</a:t>
                </a:r>
                <a:r>
                  <a:rPr kumimoji="0" lang="en-US" sz="1400" b="0" i="0" u="none" strike="noStrike" kern="1200" cap="none" spc="0" normalizeH="0" baseline="0" noProof="0">
                    <a:ln>
                      <a:noFill/>
                    </a:ln>
                    <a:solidFill>
                      <a:srgbClr val="FFFFFF"/>
                    </a:solidFill>
                    <a:effectLst/>
                    <a:uLnTx/>
                    <a:uFillTx/>
                    <a:latin typeface="Arial" charset="0"/>
                    <a:ea typeface="ＭＳ Ｐゴシック" charset="0"/>
                    <a:cs typeface="+mn-cs"/>
                  </a:rPr>
                  <a:t> 2 3 4 5</a:t>
                </a:r>
                <a:r>
                  <a:rPr kumimoji="0" lang="en-US" sz="1400" b="0" i="0" u="none" strike="noStrike" kern="1200" cap="none" spc="0" normalizeH="0" baseline="0" noProof="0">
                    <a:ln>
                      <a:noFill/>
                    </a:ln>
                    <a:solidFill>
                      <a:srgbClr val="000000"/>
                    </a:solidFill>
                    <a:effectLst/>
                    <a:uLnTx/>
                    <a:uFillTx/>
                    <a:latin typeface="Arial" charset="0"/>
                    <a:ea typeface="ＭＳ Ｐゴシック" charset="0"/>
                    <a:cs typeface="+mn-cs"/>
                  </a:rPr>
                  <a:t> 6 7 8 </a:t>
                </a:r>
              </a:p>
            </p:txBody>
          </p:sp>
        </p:grpSp>
        <p:grpSp>
          <p:nvGrpSpPr>
            <p:cNvPr id="167" name="Group 94">
              <a:extLst>
                <a:ext uri="{FF2B5EF4-FFF2-40B4-BE49-F238E27FC236}">
                  <a16:creationId xmlns:a16="http://schemas.microsoft.com/office/drawing/2014/main" id="{D2F62372-EF14-F24B-B336-E5FA5F73E441}"/>
                </a:ext>
              </a:extLst>
            </p:cNvPr>
            <p:cNvGrpSpPr>
              <a:grpSpLocks/>
            </p:cNvGrpSpPr>
            <p:nvPr/>
          </p:nvGrpSpPr>
          <p:grpSpPr bwMode="auto">
            <a:xfrm>
              <a:off x="2306637" y="5500687"/>
              <a:ext cx="1512888" cy="304800"/>
              <a:chOff x="112" y="2105"/>
              <a:chExt cx="953" cy="192"/>
            </a:xfrm>
          </p:grpSpPr>
          <p:sp>
            <p:nvSpPr>
              <p:cNvPr id="168" name="Rectangle 95">
                <a:extLst>
                  <a:ext uri="{FF2B5EF4-FFF2-40B4-BE49-F238E27FC236}">
                    <a16:creationId xmlns:a16="http://schemas.microsoft.com/office/drawing/2014/main" id="{BCA2899F-BA48-C640-8ADB-7E90D0337123}"/>
                  </a:ext>
                </a:extLst>
              </p:cNvPr>
              <p:cNvSpPr>
                <a:spLocks noChangeArrowheads="1"/>
              </p:cNvSpPr>
              <p:nvPr/>
            </p:nvSpPr>
            <p:spPr bwMode="auto">
              <a:xfrm>
                <a:off x="338" y="2127"/>
                <a:ext cx="396" cy="144"/>
              </a:xfrm>
              <a:prstGeom prst="rect">
                <a:avLst/>
              </a:prstGeom>
              <a:solidFill>
                <a:srgbClr val="000099"/>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69" name="Text Box 96">
                <a:extLst>
                  <a:ext uri="{FF2B5EF4-FFF2-40B4-BE49-F238E27FC236}">
                    <a16:creationId xmlns:a16="http://schemas.microsoft.com/office/drawing/2014/main" id="{8A067021-ACF5-964B-98EA-A0B6BE082C42}"/>
                  </a:ext>
                </a:extLst>
              </p:cNvPr>
              <p:cNvSpPr txBox="1">
                <a:spLocks noChangeArrowheads="1"/>
              </p:cNvSpPr>
              <p:nvPr/>
            </p:nvSpPr>
            <p:spPr bwMode="auto">
              <a:xfrm>
                <a:off x="112" y="2105"/>
                <a:ext cx="953" cy="19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charset="0"/>
                    <a:ea typeface="ＭＳ Ｐゴシック" charset="0"/>
                    <a:cs typeface="+mn-cs"/>
                  </a:rPr>
                  <a:t>0 1</a:t>
                </a:r>
                <a:r>
                  <a:rPr kumimoji="0" lang="en-US" sz="1400" b="0" i="0" u="none" strike="noStrike" kern="1200" cap="none" spc="0" normalizeH="0" baseline="0" noProof="0">
                    <a:ln>
                      <a:noFill/>
                    </a:ln>
                    <a:solidFill>
                      <a:srgbClr val="FFFFFF"/>
                    </a:solidFill>
                    <a:effectLst/>
                    <a:uLnTx/>
                    <a:uFillTx/>
                    <a:latin typeface="Arial" charset="0"/>
                    <a:ea typeface="ＭＳ Ｐゴシック" charset="0"/>
                    <a:cs typeface="+mn-cs"/>
                  </a:rPr>
                  <a:t> 2 3 4 5</a:t>
                </a:r>
                <a:r>
                  <a:rPr kumimoji="0" lang="en-US" sz="1400" b="0" i="0" u="none" strike="noStrike" kern="1200" cap="none" spc="0" normalizeH="0" baseline="0" noProof="0">
                    <a:ln>
                      <a:noFill/>
                    </a:ln>
                    <a:solidFill>
                      <a:srgbClr val="000000"/>
                    </a:solidFill>
                    <a:effectLst/>
                    <a:uLnTx/>
                    <a:uFillTx/>
                    <a:latin typeface="Arial" charset="0"/>
                    <a:ea typeface="ＭＳ Ｐゴシック" charset="0"/>
                    <a:cs typeface="+mn-cs"/>
                  </a:rPr>
                  <a:t> 6 7 8 </a:t>
                </a:r>
              </a:p>
            </p:txBody>
          </p:sp>
        </p:grpSp>
      </p:grpSp>
      <p:grpSp>
        <p:nvGrpSpPr>
          <p:cNvPr id="13" name="Group 12">
            <a:extLst>
              <a:ext uri="{FF2B5EF4-FFF2-40B4-BE49-F238E27FC236}">
                <a16:creationId xmlns:a16="http://schemas.microsoft.com/office/drawing/2014/main" id="{59C661FF-CD5C-6E4B-970B-3DCF09E317A2}"/>
              </a:ext>
            </a:extLst>
          </p:cNvPr>
          <p:cNvGrpSpPr/>
          <p:nvPr/>
        </p:nvGrpSpPr>
        <p:grpSpPr>
          <a:xfrm>
            <a:off x="7129462" y="3876675"/>
            <a:ext cx="1039813" cy="873125"/>
            <a:chOff x="7129462" y="3876675"/>
            <a:chExt cx="1039813" cy="873125"/>
          </a:xfrm>
        </p:grpSpPr>
        <p:sp>
          <p:nvSpPr>
            <p:cNvPr id="170" name="Line 98">
              <a:extLst>
                <a:ext uri="{FF2B5EF4-FFF2-40B4-BE49-F238E27FC236}">
                  <a16:creationId xmlns:a16="http://schemas.microsoft.com/office/drawing/2014/main" id="{E4B1EB39-53C3-8344-8ADA-9E76B91AB89A}"/>
                </a:ext>
              </a:extLst>
            </p:cNvPr>
            <p:cNvSpPr>
              <a:spLocks noChangeShapeType="1"/>
            </p:cNvSpPr>
            <p:nvPr/>
          </p:nvSpPr>
          <p:spPr bwMode="auto">
            <a:xfrm flipH="1">
              <a:off x="7129462" y="3876675"/>
              <a:ext cx="1033463" cy="563562"/>
            </a:xfrm>
            <a:prstGeom prst="line">
              <a:avLst/>
            </a:prstGeom>
            <a:noFill/>
            <a:ln w="28575">
              <a:solidFill>
                <a:srgbClr val="008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71" name="Line 99">
              <a:extLst>
                <a:ext uri="{FF2B5EF4-FFF2-40B4-BE49-F238E27FC236}">
                  <a16:creationId xmlns:a16="http://schemas.microsoft.com/office/drawing/2014/main" id="{A383D701-6209-8C45-966C-F73AADF8A621}"/>
                </a:ext>
              </a:extLst>
            </p:cNvPr>
            <p:cNvSpPr>
              <a:spLocks noChangeShapeType="1"/>
            </p:cNvSpPr>
            <p:nvPr/>
          </p:nvSpPr>
          <p:spPr bwMode="auto">
            <a:xfrm flipH="1">
              <a:off x="7135812" y="4186237"/>
              <a:ext cx="1033463" cy="563563"/>
            </a:xfrm>
            <a:prstGeom prst="line">
              <a:avLst/>
            </a:prstGeom>
            <a:noFill/>
            <a:ln w="28575">
              <a:solidFill>
                <a:srgbClr val="008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grpSp>
      <p:grpSp>
        <p:nvGrpSpPr>
          <p:cNvPr id="12" name="Group 11">
            <a:extLst>
              <a:ext uri="{FF2B5EF4-FFF2-40B4-BE49-F238E27FC236}">
                <a16:creationId xmlns:a16="http://schemas.microsoft.com/office/drawing/2014/main" id="{A72E6ECF-EC8F-534A-B975-E7A316543BA2}"/>
              </a:ext>
            </a:extLst>
          </p:cNvPr>
          <p:cNvGrpSpPr/>
          <p:nvPr/>
        </p:nvGrpSpPr>
        <p:grpSpPr>
          <a:xfrm>
            <a:off x="7108825" y="5376862"/>
            <a:ext cx="1081087" cy="1303338"/>
            <a:chOff x="7083425" y="5376862"/>
            <a:chExt cx="1081087" cy="1303338"/>
          </a:xfrm>
        </p:grpSpPr>
        <p:sp>
          <p:nvSpPr>
            <p:cNvPr id="172" name="Line 100">
              <a:extLst>
                <a:ext uri="{FF2B5EF4-FFF2-40B4-BE49-F238E27FC236}">
                  <a16:creationId xmlns:a16="http://schemas.microsoft.com/office/drawing/2014/main" id="{50E2BD6B-ADC1-C84D-8DBB-656FE09D31D3}"/>
                </a:ext>
              </a:extLst>
            </p:cNvPr>
            <p:cNvSpPr>
              <a:spLocks noChangeShapeType="1"/>
            </p:cNvSpPr>
            <p:nvPr/>
          </p:nvSpPr>
          <p:spPr bwMode="auto">
            <a:xfrm flipH="1">
              <a:off x="7131050" y="5376862"/>
              <a:ext cx="1033462" cy="563563"/>
            </a:xfrm>
            <a:prstGeom prst="line">
              <a:avLst/>
            </a:prstGeom>
            <a:noFill/>
            <a:ln w="28575">
              <a:solidFill>
                <a:srgbClr val="008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73" name="Line 101">
              <a:extLst>
                <a:ext uri="{FF2B5EF4-FFF2-40B4-BE49-F238E27FC236}">
                  <a16:creationId xmlns:a16="http://schemas.microsoft.com/office/drawing/2014/main" id="{84B4DDDE-6474-8442-BB57-A50ADD9CEBEC}"/>
                </a:ext>
              </a:extLst>
            </p:cNvPr>
            <p:cNvSpPr>
              <a:spLocks noChangeShapeType="1"/>
            </p:cNvSpPr>
            <p:nvPr/>
          </p:nvSpPr>
          <p:spPr bwMode="auto">
            <a:xfrm flipH="1">
              <a:off x="7115175" y="5630862"/>
              <a:ext cx="1033462" cy="563563"/>
            </a:xfrm>
            <a:prstGeom prst="line">
              <a:avLst/>
            </a:prstGeom>
            <a:noFill/>
            <a:ln w="28575">
              <a:solidFill>
                <a:srgbClr val="008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74" name="Line 102">
              <a:extLst>
                <a:ext uri="{FF2B5EF4-FFF2-40B4-BE49-F238E27FC236}">
                  <a16:creationId xmlns:a16="http://schemas.microsoft.com/office/drawing/2014/main" id="{73C0C64C-D6E3-AC4F-B1DD-2ECA3B116102}"/>
                </a:ext>
              </a:extLst>
            </p:cNvPr>
            <p:cNvSpPr>
              <a:spLocks noChangeShapeType="1"/>
            </p:cNvSpPr>
            <p:nvPr/>
          </p:nvSpPr>
          <p:spPr bwMode="auto">
            <a:xfrm flipH="1">
              <a:off x="7099300" y="5873750"/>
              <a:ext cx="1033462" cy="563562"/>
            </a:xfrm>
            <a:prstGeom prst="line">
              <a:avLst/>
            </a:prstGeom>
            <a:noFill/>
            <a:ln w="28575">
              <a:solidFill>
                <a:srgbClr val="008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75" name="Line 103">
              <a:extLst>
                <a:ext uri="{FF2B5EF4-FFF2-40B4-BE49-F238E27FC236}">
                  <a16:creationId xmlns:a16="http://schemas.microsoft.com/office/drawing/2014/main" id="{2133D681-30CA-654C-AE01-4F7EF0A35A48}"/>
                </a:ext>
              </a:extLst>
            </p:cNvPr>
            <p:cNvSpPr>
              <a:spLocks noChangeShapeType="1"/>
            </p:cNvSpPr>
            <p:nvPr/>
          </p:nvSpPr>
          <p:spPr bwMode="auto">
            <a:xfrm flipH="1">
              <a:off x="7083425" y="6116637"/>
              <a:ext cx="1033462" cy="563563"/>
            </a:xfrm>
            <a:prstGeom prst="line">
              <a:avLst/>
            </a:prstGeom>
            <a:noFill/>
            <a:ln w="28575">
              <a:solidFill>
                <a:srgbClr val="008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grpSp>
      <p:grpSp>
        <p:nvGrpSpPr>
          <p:cNvPr id="7" name="Group 6">
            <a:extLst>
              <a:ext uri="{FF2B5EF4-FFF2-40B4-BE49-F238E27FC236}">
                <a16:creationId xmlns:a16="http://schemas.microsoft.com/office/drawing/2014/main" id="{FBA17A60-2A45-964D-961F-A44FDA1E12F8}"/>
              </a:ext>
            </a:extLst>
          </p:cNvPr>
          <p:cNvGrpSpPr/>
          <p:nvPr/>
        </p:nvGrpSpPr>
        <p:grpSpPr>
          <a:xfrm>
            <a:off x="2316162" y="3452813"/>
            <a:ext cx="3752850" cy="369332"/>
            <a:chOff x="2316162" y="3452813"/>
            <a:chExt cx="3752850" cy="369332"/>
          </a:xfrm>
        </p:grpSpPr>
        <p:grpSp>
          <p:nvGrpSpPr>
            <p:cNvPr id="155" name="Group 84">
              <a:extLst>
                <a:ext uri="{FF2B5EF4-FFF2-40B4-BE49-F238E27FC236}">
                  <a16:creationId xmlns:a16="http://schemas.microsoft.com/office/drawing/2014/main" id="{F747F193-29E4-2141-AA7E-B7B6D30FD8F8}"/>
                </a:ext>
              </a:extLst>
            </p:cNvPr>
            <p:cNvGrpSpPr>
              <a:grpSpLocks/>
            </p:cNvGrpSpPr>
            <p:nvPr/>
          </p:nvGrpSpPr>
          <p:grpSpPr bwMode="auto">
            <a:xfrm>
              <a:off x="2316162" y="3460750"/>
              <a:ext cx="1512888" cy="304800"/>
              <a:chOff x="112" y="2105"/>
              <a:chExt cx="953" cy="192"/>
            </a:xfrm>
          </p:grpSpPr>
          <p:sp>
            <p:nvSpPr>
              <p:cNvPr id="156" name="Rectangle 82">
                <a:extLst>
                  <a:ext uri="{FF2B5EF4-FFF2-40B4-BE49-F238E27FC236}">
                    <a16:creationId xmlns:a16="http://schemas.microsoft.com/office/drawing/2014/main" id="{D67393F3-D1F3-2847-92CB-862D70806A1E}"/>
                  </a:ext>
                </a:extLst>
              </p:cNvPr>
              <p:cNvSpPr>
                <a:spLocks noChangeArrowheads="1"/>
              </p:cNvSpPr>
              <p:nvPr/>
            </p:nvSpPr>
            <p:spPr bwMode="auto">
              <a:xfrm>
                <a:off x="338" y="2127"/>
                <a:ext cx="396" cy="144"/>
              </a:xfrm>
              <a:prstGeom prst="rect">
                <a:avLst/>
              </a:prstGeom>
              <a:solidFill>
                <a:srgbClr val="000099"/>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57" name="Text Box 83">
                <a:extLst>
                  <a:ext uri="{FF2B5EF4-FFF2-40B4-BE49-F238E27FC236}">
                    <a16:creationId xmlns:a16="http://schemas.microsoft.com/office/drawing/2014/main" id="{4ACB79AA-81A1-824F-B374-FE28920BA23C}"/>
                  </a:ext>
                </a:extLst>
              </p:cNvPr>
              <p:cNvSpPr txBox="1">
                <a:spLocks noChangeArrowheads="1"/>
              </p:cNvSpPr>
              <p:nvPr/>
            </p:nvSpPr>
            <p:spPr bwMode="auto">
              <a:xfrm>
                <a:off x="112" y="2105"/>
                <a:ext cx="953" cy="19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charset="0"/>
                    <a:ea typeface="ＭＳ Ｐゴシック" charset="0"/>
                    <a:cs typeface="+mn-cs"/>
                  </a:rPr>
                  <a:t>0 1</a:t>
                </a:r>
                <a:r>
                  <a:rPr kumimoji="0" lang="en-US" sz="1400" b="0" i="0" u="none" strike="noStrike" kern="1200" cap="none" spc="0" normalizeH="0" baseline="0" noProof="0" dirty="0">
                    <a:ln>
                      <a:noFill/>
                    </a:ln>
                    <a:solidFill>
                      <a:srgbClr val="FFFFFF"/>
                    </a:solidFill>
                    <a:effectLst/>
                    <a:uLnTx/>
                    <a:uFillTx/>
                    <a:latin typeface="Arial" charset="0"/>
                    <a:ea typeface="ＭＳ Ｐゴシック" charset="0"/>
                    <a:cs typeface="+mn-cs"/>
                  </a:rPr>
                  <a:t> 2 3 4 5</a:t>
                </a:r>
                <a:r>
                  <a:rPr kumimoji="0" lang="en-US" sz="1400" b="0" i="0" u="none" strike="noStrike" kern="1200" cap="none" spc="0" normalizeH="0" baseline="0" noProof="0" dirty="0">
                    <a:ln>
                      <a:noFill/>
                    </a:ln>
                    <a:solidFill>
                      <a:srgbClr val="000000"/>
                    </a:solidFill>
                    <a:effectLst/>
                    <a:uLnTx/>
                    <a:uFillTx/>
                    <a:latin typeface="Arial" charset="0"/>
                    <a:ea typeface="ＭＳ Ｐゴシック" charset="0"/>
                    <a:cs typeface="+mn-cs"/>
                  </a:rPr>
                  <a:t> 6 7 8 </a:t>
                </a:r>
              </a:p>
            </p:txBody>
          </p:sp>
        </p:grpSp>
        <p:sp>
          <p:nvSpPr>
            <p:cNvPr id="74" name="Text Box 22">
              <a:extLst>
                <a:ext uri="{FF2B5EF4-FFF2-40B4-BE49-F238E27FC236}">
                  <a16:creationId xmlns:a16="http://schemas.microsoft.com/office/drawing/2014/main" id="{112AB488-4C54-7D47-830A-D3403F86F18E}"/>
                </a:ext>
              </a:extLst>
            </p:cNvPr>
            <p:cNvSpPr txBox="1">
              <a:spLocks noChangeArrowheads="1"/>
            </p:cNvSpPr>
            <p:nvPr/>
          </p:nvSpPr>
          <p:spPr bwMode="auto">
            <a:xfrm>
              <a:off x="3860800" y="3452813"/>
              <a:ext cx="2208212"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err="1">
                  <a:ln>
                    <a:noFill/>
                  </a:ln>
                  <a:solidFill>
                    <a:srgbClr val="000000"/>
                  </a:solidFill>
                  <a:effectLst/>
                  <a:uLnTx/>
                  <a:uFillTx/>
                  <a:latin typeface="Tahoma" charset="0"/>
                  <a:ea typeface="ＭＳ Ｐゴシック" charset="0"/>
                  <a:cs typeface="+mn-cs"/>
                </a:rPr>
                <a:t>rcv</a:t>
              </a: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 ack1, send pkt5</a:t>
              </a:r>
            </a:p>
          </p:txBody>
        </p:sp>
      </p:grpSp>
      <p:sp>
        <p:nvSpPr>
          <p:cNvPr id="79" name="Line 14">
            <a:extLst>
              <a:ext uri="{FF2B5EF4-FFF2-40B4-BE49-F238E27FC236}">
                <a16:creationId xmlns:a16="http://schemas.microsoft.com/office/drawing/2014/main" id="{7310A5FB-4554-E045-9214-7084F7E862DB}"/>
              </a:ext>
            </a:extLst>
          </p:cNvPr>
          <p:cNvSpPr>
            <a:spLocks noChangeShapeType="1"/>
          </p:cNvSpPr>
          <p:nvPr/>
        </p:nvSpPr>
        <p:spPr bwMode="auto">
          <a:xfrm>
            <a:off x="6037262" y="1612900"/>
            <a:ext cx="11113" cy="4538662"/>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83" name="Slide Number Placeholder 2">
            <a:extLst>
              <a:ext uri="{FF2B5EF4-FFF2-40B4-BE49-F238E27FC236}">
                <a16:creationId xmlns:a16="http://schemas.microsoft.com/office/drawing/2014/main" id="{D2E57CDD-AF57-3E45-9B83-97B06BD5DF03}"/>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65</a:t>
            </a:fld>
            <a:endParaRPr lang="en-US" dirty="0"/>
          </a:p>
        </p:txBody>
      </p:sp>
    </p:spTree>
    <p:extLst>
      <p:ext uri="{BB962C8B-B14F-4D97-AF65-F5344CB8AC3E}">
        <p14:creationId xmlns:p14="http://schemas.microsoft.com/office/powerpoint/2010/main" val="329054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08"/>
                                        </p:tgtEl>
                                        <p:attrNameLst>
                                          <p:attrName>style.visibility</p:attrName>
                                        </p:attrNameLst>
                                      </p:cBhvr>
                                      <p:to>
                                        <p:strVal val="visible"/>
                                      </p:to>
                                    </p:set>
                                    <p:animEffect transition="in" filter="wipe(left)">
                                      <p:cBhvr>
                                        <p:cTn id="11" dur="500"/>
                                        <p:tgtEl>
                                          <p:spTgt spid="108"/>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left)">
                                      <p:cBhvr>
                                        <p:cTn id="15" dur="500"/>
                                        <p:tgtEl>
                                          <p:spTgt spid="5"/>
                                        </p:tgtEl>
                                      </p:cBhvr>
                                    </p:animEffect>
                                  </p:childTnLst>
                                </p:cTn>
                              </p:par>
                            </p:childTnLst>
                          </p:cTn>
                        </p:par>
                        <p:par>
                          <p:cTn id="16" fill="hold">
                            <p:stCondLst>
                              <p:cond delay="1500"/>
                            </p:stCondLst>
                            <p:childTnLst>
                              <p:par>
                                <p:cTn id="17" presetID="9" presetClass="entr" presetSubtype="0" fill="hold" grpId="0" nodeType="afterEffect">
                                  <p:stCondLst>
                                    <p:cond delay="0"/>
                                  </p:stCondLst>
                                  <p:childTnLst>
                                    <p:set>
                                      <p:cBhvr>
                                        <p:cTn id="18" dur="1" fill="hold">
                                          <p:stCondLst>
                                            <p:cond delay="0"/>
                                          </p:stCondLst>
                                        </p:cTn>
                                        <p:tgtEl>
                                          <p:spTgt spid="112"/>
                                        </p:tgtEl>
                                        <p:attrNameLst>
                                          <p:attrName>style.visibility</p:attrName>
                                        </p:attrNameLst>
                                      </p:cBhvr>
                                      <p:to>
                                        <p:strVal val="visible"/>
                                      </p:to>
                                    </p:set>
                                    <p:animEffect transition="in" filter="dissolve">
                                      <p:cBhvr>
                                        <p:cTn id="19" dur="500"/>
                                        <p:tgtEl>
                                          <p:spTgt spid="112"/>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2" fill="hold" grpId="0" nodeType="clickEffect">
                                  <p:stCondLst>
                                    <p:cond delay="0"/>
                                  </p:stCondLst>
                                  <p:childTnLst>
                                    <p:set>
                                      <p:cBhvr>
                                        <p:cTn id="23" dur="1" fill="hold">
                                          <p:stCondLst>
                                            <p:cond delay="0"/>
                                          </p:stCondLst>
                                        </p:cTn>
                                        <p:tgtEl>
                                          <p:spTgt spid="121"/>
                                        </p:tgtEl>
                                        <p:attrNameLst>
                                          <p:attrName>style.visibility</p:attrName>
                                        </p:attrNameLst>
                                      </p:cBhvr>
                                      <p:to>
                                        <p:strVal val="visible"/>
                                      </p:to>
                                    </p:set>
                                    <p:animEffect transition="in" filter="wipe(right)">
                                      <p:cBhvr>
                                        <p:cTn id="24" dur="500"/>
                                        <p:tgtEl>
                                          <p:spTgt spid="121"/>
                                        </p:tgtEl>
                                      </p:cBhvr>
                                    </p:animEffect>
                                  </p:childTnLst>
                                </p:cTn>
                              </p:par>
                              <p:par>
                                <p:cTn id="25" presetID="22" presetClass="entr" presetSubtype="2" fill="hold" grpId="0" nodeType="withEffect">
                                  <p:stCondLst>
                                    <p:cond delay="0"/>
                                  </p:stCondLst>
                                  <p:childTnLst>
                                    <p:set>
                                      <p:cBhvr>
                                        <p:cTn id="26" dur="1" fill="hold">
                                          <p:stCondLst>
                                            <p:cond delay="0"/>
                                          </p:stCondLst>
                                        </p:cTn>
                                        <p:tgtEl>
                                          <p:spTgt spid="124"/>
                                        </p:tgtEl>
                                        <p:attrNameLst>
                                          <p:attrName>style.visibility</p:attrName>
                                        </p:attrNameLst>
                                      </p:cBhvr>
                                      <p:to>
                                        <p:strVal val="visible"/>
                                      </p:to>
                                    </p:set>
                                    <p:animEffect transition="in" filter="wipe(right)">
                                      <p:cBhvr>
                                        <p:cTn id="27" dur="500"/>
                                        <p:tgtEl>
                                          <p:spTgt spid="124"/>
                                        </p:tgtEl>
                                      </p:cBhvr>
                                    </p:animEffect>
                                  </p:childTnLst>
                                </p:cTn>
                              </p:par>
                              <p:par>
                                <p:cTn id="28" presetID="22" presetClass="entr" presetSubtype="2" fill="hold" grpId="0" nodeType="withEffect">
                                  <p:stCondLst>
                                    <p:cond delay="0"/>
                                  </p:stCondLst>
                                  <p:childTnLst>
                                    <p:set>
                                      <p:cBhvr>
                                        <p:cTn id="29" dur="1" fill="hold">
                                          <p:stCondLst>
                                            <p:cond delay="0"/>
                                          </p:stCondLst>
                                        </p:cTn>
                                        <p:tgtEl>
                                          <p:spTgt spid="127"/>
                                        </p:tgtEl>
                                        <p:attrNameLst>
                                          <p:attrName>style.visibility</p:attrName>
                                        </p:attrNameLst>
                                      </p:cBhvr>
                                      <p:to>
                                        <p:strVal val="visible"/>
                                      </p:to>
                                    </p:set>
                                    <p:animEffect transition="in" filter="wipe(right)">
                                      <p:cBhvr>
                                        <p:cTn id="30" dur="500"/>
                                        <p:tgtEl>
                                          <p:spTgt spid="127"/>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wipe(left)">
                                      <p:cBhvr>
                                        <p:cTn id="35" dur="500"/>
                                        <p:tgtEl>
                                          <p:spTgt spid="8"/>
                                        </p:tgtEl>
                                      </p:cBhvr>
                                    </p:animEffect>
                                  </p:childTnLst>
                                </p:cTn>
                              </p:par>
                            </p:childTnLst>
                          </p:cTn>
                        </p:par>
                        <p:par>
                          <p:cTn id="36" fill="hold">
                            <p:stCondLst>
                              <p:cond delay="500"/>
                            </p:stCondLst>
                            <p:childTnLst>
                              <p:par>
                                <p:cTn id="37" presetID="22" presetClass="entr" presetSubtype="8" fill="hold" grpId="0" nodeType="afterEffect">
                                  <p:stCondLst>
                                    <p:cond delay="0"/>
                                  </p:stCondLst>
                                  <p:childTnLst>
                                    <p:set>
                                      <p:cBhvr>
                                        <p:cTn id="38" dur="1" fill="hold">
                                          <p:stCondLst>
                                            <p:cond delay="0"/>
                                          </p:stCondLst>
                                        </p:cTn>
                                        <p:tgtEl>
                                          <p:spTgt spid="125"/>
                                        </p:tgtEl>
                                        <p:attrNameLst>
                                          <p:attrName>style.visibility</p:attrName>
                                        </p:attrNameLst>
                                      </p:cBhvr>
                                      <p:to>
                                        <p:strVal val="visible"/>
                                      </p:to>
                                    </p:set>
                                    <p:animEffect transition="in" filter="wipe(left)">
                                      <p:cBhvr>
                                        <p:cTn id="39" dur="500"/>
                                        <p:tgtEl>
                                          <p:spTgt spid="125"/>
                                        </p:tgtEl>
                                      </p:cBhvr>
                                    </p:animEffect>
                                  </p:childTnLst>
                                </p:cTn>
                              </p:par>
                            </p:childTnLst>
                          </p:cTn>
                        </p:par>
                        <p:par>
                          <p:cTn id="40" fill="hold">
                            <p:stCondLst>
                              <p:cond delay="1000"/>
                            </p:stCondLst>
                            <p:childTnLst>
                              <p:par>
                                <p:cTn id="41" presetID="9" presetClass="entr" presetSubtype="0" fill="hold" grpId="0" nodeType="afterEffect">
                                  <p:stCondLst>
                                    <p:cond delay="0"/>
                                  </p:stCondLst>
                                  <p:childTnLst>
                                    <p:set>
                                      <p:cBhvr>
                                        <p:cTn id="42" dur="1" fill="hold">
                                          <p:stCondLst>
                                            <p:cond delay="0"/>
                                          </p:stCondLst>
                                        </p:cTn>
                                        <p:tgtEl>
                                          <p:spTgt spid="136"/>
                                        </p:tgtEl>
                                        <p:attrNameLst>
                                          <p:attrName>style.visibility</p:attrName>
                                        </p:attrNameLst>
                                      </p:cBhvr>
                                      <p:to>
                                        <p:strVal val="visible"/>
                                      </p:to>
                                    </p:set>
                                    <p:animEffect transition="in" filter="dissolve">
                                      <p:cBhvr>
                                        <p:cTn id="43" dur="500"/>
                                        <p:tgtEl>
                                          <p:spTgt spid="136"/>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nodeType="clickEffect">
                                  <p:stCondLst>
                                    <p:cond delay="0"/>
                                  </p:stCondLst>
                                  <p:childTnLst>
                                    <p:set>
                                      <p:cBhvr>
                                        <p:cTn id="47" dur="1" fill="hold">
                                          <p:stCondLst>
                                            <p:cond delay="0"/>
                                          </p:stCondLst>
                                        </p:cTn>
                                        <p:tgtEl>
                                          <p:spTgt spid="7"/>
                                        </p:tgtEl>
                                        <p:attrNameLst>
                                          <p:attrName>style.visibility</p:attrName>
                                        </p:attrNameLst>
                                      </p:cBhvr>
                                      <p:to>
                                        <p:strVal val="visible"/>
                                      </p:to>
                                    </p:set>
                                    <p:animEffect transition="in" filter="wipe(left)">
                                      <p:cBhvr>
                                        <p:cTn id="48" dur="500"/>
                                        <p:tgtEl>
                                          <p:spTgt spid="7"/>
                                        </p:tgtEl>
                                      </p:cBhvr>
                                    </p:animEffect>
                                  </p:childTnLst>
                                </p:cTn>
                              </p:par>
                            </p:childTnLst>
                          </p:cTn>
                        </p:par>
                        <p:par>
                          <p:cTn id="49" fill="hold">
                            <p:stCondLst>
                              <p:cond delay="500"/>
                            </p:stCondLst>
                            <p:childTnLst>
                              <p:par>
                                <p:cTn id="50" presetID="22" presetClass="entr" presetSubtype="8" fill="hold" grpId="0" nodeType="afterEffect">
                                  <p:stCondLst>
                                    <p:cond delay="0"/>
                                  </p:stCondLst>
                                  <p:childTnLst>
                                    <p:set>
                                      <p:cBhvr>
                                        <p:cTn id="51" dur="1" fill="hold">
                                          <p:stCondLst>
                                            <p:cond delay="0"/>
                                          </p:stCondLst>
                                        </p:cTn>
                                        <p:tgtEl>
                                          <p:spTgt spid="126"/>
                                        </p:tgtEl>
                                        <p:attrNameLst>
                                          <p:attrName>style.visibility</p:attrName>
                                        </p:attrNameLst>
                                      </p:cBhvr>
                                      <p:to>
                                        <p:strVal val="visible"/>
                                      </p:to>
                                    </p:set>
                                    <p:animEffect transition="in" filter="wipe(left)">
                                      <p:cBhvr>
                                        <p:cTn id="52" dur="500"/>
                                        <p:tgtEl>
                                          <p:spTgt spid="126"/>
                                        </p:tgtEl>
                                      </p:cBhvr>
                                    </p:animEffect>
                                  </p:childTnLst>
                                </p:cTn>
                              </p:par>
                            </p:childTnLst>
                          </p:cTn>
                        </p:par>
                        <p:par>
                          <p:cTn id="53" fill="hold">
                            <p:stCondLst>
                              <p:cond delay="1000"/>
                            </p:stCondLst>
                            <p:childTnLst>
                              <p:par>
                                <p:cTn id="54" presetID="9" presetClass="entr" presetSubtype="0" fill="hold" grpId="0" nodeType="afterEffect">
                                  <p:stCondLst>
                                    <p:cond delay="0"/>
                                  </p:stCondLst>
                                  <p:childTnLst>
                                    <p:set>
                                      <p:cBhvr>
                                        <p:cTn id="55" dur="1" fill="hold">
                                          <p:stCondLst>
                                            <p:cond delay="0"/>
                                          </p:stCondLst>
                                        </p:cTn>
                                        <p:tgtEl>
                                          <p:spTgt spid="137"/>
                                        </p:tgtEl>
                                        <p:attrNameLst>
                                          <p:attrName>style.visibility</p:attrName>
                                        </p:attrNameLst>
                                      </p:cBhvr>
                                      <p:to>
                                        <p:strVal val="visible"/>
                                      </p:to>
                                    </p:set>
                                    <p:animEffect transition="in" filter="dissolve">
                                      <p:cBhvr>
                                        <p:cTn id="56" dur="500"/>
                                        <p:tgtEl>
                                          <p:spTgt spid="137"/>
                                        </p:tgtEl>
                                      </p:cBhvr>
                                    </p:animEffect>
                                  </p:childTnLst>
                                </p:cTn>
                              </p:par>
                            </p:childTnLst>
                          </p:cTn>
                        </p:par>
                      </p:childTnLst>
                    </p:cTn>
                  </p:par>
                  <p:par>
                    <p:cTn id="57" fill="hold">
                      <p:stCondLst>
                        <p:cond delay="indefinite"/>
                      </p:stCondLst>
                      <p:childTnLst>
                        <p:par>
                          <p:cTn id="58" fill="hold">
                            <p:stCondLst>
                              <p:cond delay="0"/>
                            </p:stCondLst>
                            <p:childTnLst>
                              <p:par>
                                <p:cTn id="59" presetID="9" presetClass="entr" presetSubtype="0" fill="hold" grpId="0" nodeType="clickEffect">
                                  <p:stCondLst>
                                    <p:cond delay="0"/>
                                  </p:stCondLst>
                                  <p:childTnLst>
                                    <p:set>
                                      <p:cBhvr>
                                        <p:cTn id="60" dur="1" fill="hold">
                                          <p:stCondLst>
                                            <p:cond delay="0"/>
                                          </p:stCondLst>
                                        </p:cTn>
                                        <p:tgtEl>
                                          <p:spTgt spid="139"/>
                                        </p:tgtEl>
                                        <p:attrNameLst>
                                          <p:attrName>style.visibility</p:attrName>
                                        </p:attrNameLst>
                                      </p:cBhvr>
                                      <p:to>
                                        <p:strVal val="visible"/>
                                      </p:to>
                                    </p:set>
                                    <p:animEffect transition="in" filter="dissolve">
                                      <p:cBhvr>
                                        <p:cTn id="61" dur="500"/>
                                        <p:tgtEl>
                                          <p:spTgt spid="139"/>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2" fill="hold" nodeType="clickEffect">
                                  <p:stCondLst>
                                    <p:cond delay="0"/>
                                  </p:stCondLst>
                                  <p:childTnLst>
                                    <p:set>
                                      <p:cBhvr>
                                        <p:cTn id="65" dur="1" fill="hold">
                                          <p:stCondLst>
                                            <p:cond delay="0"/>
                                          </p:stCondLst>
                                        </p:cTn>
                                        <p:tgtEl>
                                          <p:spTgt spid="13"/>
                                        </p:tgtEl>
                                        <p:attrNameLst>
                                          <p:attrName>style.visibility</p:attrName>
                                        </p:attrNameLst>
                                      </p:cBhvr>
                                      <p:to>
                                        <p:strVal val="visible"/>
                                      </p:to>
                                    </p:set>
                                    <p:animEffect transition="in" filter="wipe(right)">
                                      <p:cBhvr>
                                        <p:cTn id="66" dur="500"/>
                                        <p:tgtEl>
                                          <p:spTgt spid="13"/>
                                        </p:tgtEl>
                                      </p:cBhvr>
                                    </p:animEffect>
                                  </p:childTnLst>
                                </p:cTn>
                              </p:par>
                            </p:childTnLst>
                          </p:cTn>
                        </p:par>
                      </p:childTnLst>
                    </p:cTn>
                  </p:par>
                  <p:par>
                    <p:cTn id="67" fill="hold">
                      <p:stCondLst>
                        <p:cond delay="indefinite"/>
                      </p:stCondLst>
                      <p:childTnLst>
                        <p:par>
                          <p:cTn id="68" fill="hold">
                            <p:stCondLst>
                              <p:cond delay="0"/>
                            </p:stCondLst>
                            <p:childTnLst>
                              <p:par>
                                <p:cTn id="69" presetID="9" presetClass="entr" presetSubtype="0" fill="hold" nodeType="clickEffect">
                                  <p:stCondLst>
                                    <p:cond delay="0"/>
                                  </p:stCondLst>
                                  <p:childTnLst>
                                    <p:set>
                                      <p:cBhvr>
                                        <p:cTn id="70" dur="1" fill="hold">
                                          <p:stCondLst>
                                            <p:cond delay="0"/>
                                          </p:stCondLst>
                                        </p:cTn>
                                        <p:tgtEl>
                                          <p:spTgt spid="9"/>
                                        </p:tgtEl>
                                        <p:attrNameLst>
                                          <p:attrName>style.visibility</p:attrName>
                                        </p:attrNameLst>
                                      </p:cBhvr>
                                      <p:to>
                                        <p:strVal val="visible"/>
                                      </p:to>
                                    </p:set>
                                    <p:animEffect transition="in" filter="dissolve">
                                      <p:cBhvr>
                                        <p:cTn id="71" dur="500"/>
                                        <p:tgtEl>
                                          <p:spTgt spid="9"/>
                                        </p:tgtEl>
                                      </p:cBhvr>
                                    </p:animEffect>
                                  </p:childTnLst>
                                </p:cTn>
                              </p:par>
                            </p:childTnLst>
                          </p:cTn>
                        </p:par>
                      </p:childTnLst>
                    </p:cTn>
                  </p:par>
                  <p:par>
                    <p:cTn id="72" fill="hold">
                      <p:stCondLst>
                        <p:cond delay="indefinite"/>
                      </p:stCondLst>
                      <p:childTnLst>
                        <p:par>
                          <p:cTn id="73" fill="hold">
                            <p:stCondLst>
                              <p:cond delay="0"/>
                            </p:stCondLst>
                            <p:childTnLst>
                              <p:par>
                                <p:cTn id="74" presetID="22" presetClass="entr" presetSubtype="8" fill="hold" nodeType="clickEffect">
                                  <p:stCondLst>
                                    <p:cond delay="0"/>
                                  </p:stCondLst>
                                  <p:childTnLst>
                                    <p:set>
                                      <p:cBhvr>
                                        <p:cTn id="75" dur="1" fill="hold">
                                          <p:stCondLst>
                                            <p:cond delay="0"/>
                                          </p:stCondLst>
                                        </p:cTn>
                                        <p:tgtEl>
                                          <p:spTgt spid="10"/>
                                        </p:tgtEl>
                                        <p:attrNameLst>
                                          <p:attrName>style.visibility</p:attrName>
                                        </p:attrNameLst>
                                      </p:cBhvr>
                                      <p:to>
                                        <p:strVal val="visible"/>
                                      </p:to>
                                    </p:set>
                                    <p:animEffect transition="in" filter="wipe(left)">
                                      <p:cBhvr>
                                        <p:cTn id="76" dur="500"/>
                                        <p:tgtEl>
                                          <p:spTgt spid="10"/>
                                        </p:tgtEl>
                                      </p:cBhvr>
                                    </p:animEffect>
                                  </p:childTnLst>
                                </p:cTn>
                              </p:par>
                            </p:childTnLst>
                          </p:cTn>
                        </p:par>
                        <p:par>
                          <p:cTn id="77" fill="hold">
                            <p:stCondLst>
                              <p:cond delay="500"/>
                            </p:stCondLst>
                            <p:childTnLst>
                              <p:par>
                                <p:cTn id="78" presetID="22" presetClass="entr" presetSubtype="8" fill="hold" grpId="0" nodeType="afterEffect">
                                  <p:stCondLst>
                                    <p:cond delay="0"/>
                                  </p:stCondLst>
                                  <p:childTnLst>
                                    <p:set>
                                      <p:cBhvr>
                                        <p:cTn id="79" dur="1" fill="hold">
                                          <p:stCondLst>
                                            <p:cond delay="0"/>
                                          </p:stCondLst>
                                        </p:cTn>
                                        <p:tgtEl>
                                          <p:spTgt spid="116"/>
                                        </p:tgtEl>
                                        <p:attrNameLst>
                                          <p:attrName>style.visibility</p:attrName>
                                        </p:attrNameLst>
                                      </p:cBhvr>
                                      <p:to>
                                        <p:strVal val="visible"/>
                                      </p:to>
                                    </p:set>
                                    <p:animEffect transition="in" filter="wipe(left)">
                                      <p:cBhvr>
                                        <p:cTn id="80" dur="500"/>
                                        <p:tgtEl>
                                          <p:spTgt spid="116"/>
                                        </p:tgtEl>
                                      </p:cBhvr>
                                    </p:animEffect>
                                  </p:childTnLst>
                                </p:cTn>
                              </p:par>
                            </p:childTnLst>
                          </p:cTn>
                        </p:par>
                        <p:par>
                          <p:cTn id="81" fill="hold">
                            <p:stCondLst>
                              <p:cond delay="1000"/>
                            </p:stCondLst>
                            <p:childTnLst>
                              <p:par>
                                <p:cTn id="82" presetID="22" presetClass="entr" presetSubtype="8" fill="hold" nodeType="afterEffect">
                                  <p:stCondLst>
                                    <p:cond delay="0"/>
                                  </p:stCondLst>
                                  <p:childTnLst>
                                    <p:set>
                                      <p:cBhvr>
                                        <p:cTn id="83" dur="1" fill="hold">
                                          <p:stCondLst>
                                            <p:cond delay="0"/>
                                          </p:stCondLst>
                                        </p:cTn>
                                        <p:tgtEl>
                                          <p:spTgt spid="11"/>
                                        </p:tgtEl>
                                        <p:attrNameLst>
                                          <p:attrName>style.visibility</p:attrName>
                                        </p:attrNameLst>
                                      </p:cBhvr>
                                      <p:to>
                                        <p:strVal val="visible"/>
                                      </p:to>
                                    </p:set>
                                    <p:animEffect transition="in" filter="wipe(left)">
                                      <p:cBhvr>
                                        <p:cTn id="84" dur="500"/>
                                        <p:tgtEl>
                                          <p:spTgt spid="11"/>
                                        </p:tgtEl>
                                      </p:cBhvr>
                                    </p:animEffect>
                                  </p:childTnLst>
                                </p:cTn>
                              </p:par>
                            </p:childTnLst>
                          </p:cTn>
                        </p:par>
                        <p:par>
                          <p:cTn id="85" fill="hold">
                            <p:stCondLst>
                              <p:cond delay="1500"/>
                            </p:stCondLst>
                            <p:childTnLst>
                              <p:par>
                                <p:cTn id="86" presetID="9" presetClass="entr" presetSubtype="0" fill="hold" grpId="0" nodeType="afterEffect">
                                  <p:stCondLst>
                                    <p:cond delay="0"/>
                                  </p:stCondLst>
                                  <p:childTnLst>
                                    <p:set>
                                      <p:cBhvr>
                                        <p:cTn id="87" dur="1" fill="hold">
                                          <p:stCondLst>
                                            <p:cond delay="0"/>
                                          </p:stCondLst>
                                        </p:cTn>
                                        <p:tgtEl>
                                          <p:spTgt spid="138"/>
                                        </p:tgtEl>
                                        <p:attrNameLst>
                                          <p:attrName>style.visibility</p:attrName>
                                        </p:attrNameLst>
                                      </p:cBhvr>
                                      <p:to>
                                        <p:strVal val="visible"/>
                                      </p:to>
                                    </p:set>
                                    <p:animEffect transition="in" filter="dissolve">
                                      <p:cBhvr>
                                        <p:cTn id="88" dur="500"/>
                                        <p:tgtEl>
                                          <p:spTgt spid="138"/>
                                        </p:tgtEl>
                                      </p:cBhvr>
                                    </p:animEffect>
                                  </p:childTnLst>
                                </p:cTn>
                              </p:par>
                            </p:childTnLst>
                          </p:cTn>
                        </p:par>
                        <p:par>
                          <p:cTn id="89" fill="hold">
                            <p:stCondLst>
                              <p:cond delay="2000"/>
                            </p:stCondLst>
                            <p:childTnLst>
                              <p:par>
                                <p:cTn id="90" presetID="22" presetClass="entr" presetSubtype="2" fill="hold" nodeType="afterEffect">
                                  <p:stCondLst>
                                    <p:cond delay="0"/>
                                  </p:stCondLst>
                                  <p:childTnLst>
                                    <p:set>
                                      <p:cBhvr>
                                        <p:cTn id="91" dur="1" fill="hold">
                                          <p:stCondLst>
                                            <p:cond delay="0"/>
                                          </p:stCondLst>
                                        </p:cTn>
                                        <p:tgtEl>
                                          <p:spTgt spid="12"/>
                                        </p:tgtEl>
                                        <p:attrNameLst>
                                          <p:attrName>style.visibility</p:attrName>
                                        </p:attrNameLst>
                                      </p:cBhvr>
                                      <p:to>
                                        <p:strVal val="visible"/>
                                      </p:to>
                                    </p:set>
                                    <p:animEffect transition="in" filter="wipe(right)">
                                      <p:cBhvr>
                                        <p:cTn id="9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 grpId="0"/>
      <p:bldP spid="112" grpId="0"/>
      <p:bldP spid="116" grpId="0"/>
      <p:bldP spid="121" grpId="0" animBg="1"/>
      <p:bldP spid="124" grpId="0" animBg="1"/>
      <p:bldP spid="125" grpId="0" animBg="1"/>
      <p:bldP spid="126" grpId="0" animBg="1"/>
      <p:bldP spid="127" grpId="0" animBg="1"/>
      <p:bldP spid="136" grpId="0"/>
      <p:bldP spid="137" grpId="0"/>
      <p:bldP spid="138" grpId="0"/>
      <p:bldP spid="139"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100625" cy="894622"/>
          </a:xfrm>
        </p:spPr>
        <p:txBody>
          <a:bodyPr>
            <a:normAutofit/>
          </a:bodyPr>
          <a:lstStyle/>
          <a:p>
            <a:r>
              <a:rPr lang="en-US" sz="4800" dirty="0"/>
              <a:t>Selective repeat</a:t>
            </a:r>
            <a:endParaRPr lang="en-US" sz="4400" dirty="0"/>
          </a:p>
        </p:txBody>
      </p:sp>
      <p:sp>
        <p:nvSpPr>
          <p:cNvPr id="72" name="Rectangle 3">
            <a:extLst>
              <a:ext uri="{FF2B5EF4-FFF2-40B4-BE49-F238E27FC236}">
                <a16:creationId xmlns:a16="http://schemas.microsoft.com/office/drawing/2014/main" id="{09D24536-1438-724B-97D9-02D061CA29EA}"/>
              </a:ext>
            </a:extLst>
          </p:cNvPr>
          <p:cNvSpPr txBox="1">
            <a:spLocks noChangeArrowheads="1"/>
          </p:cNvSpPr>
          <p:nvPr/>
        </p:nvSpPr>
        <p:spPr>
          <a:xfrm>
            <a:off x="733374" y="1489418"/>
            <a:ext cx="11100624" cy="4648200"/>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32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receiver </a:t>
            </a:r>
            <a:r>
              <a:rPr kumimoji="0" lang="en-US" altLang="en-US" sz="3200" b="0" i="1" u="none" strike="noStrike" kern="1200" cap="none" spc="0" normalizeH="0" baseline="0" noProof="0" dirty="0">
                <a:ln>
                  <a:noFill/>
                </a:ln>
                <a:solidFill>
                  <a:srgbClr val="C00000"/>
                </a:solidFill>
                <a:effectLst/>
                <a:uLnTx/>
                <a:uFillTx/>
                <a:latin typeface="Calibri" panose="020F0502020204030204"/>
                <a:ea typeface="ＭＳ Ｐゴシック" panose="020B0600070205080204" pitchFamily="34" charset="-128"/>
                <a:cs typeface="+mn-cs"/>
              </a:rPr>
              <a:t>individually</a:t>
            </a:r>
            <a:r>
              <a:rPr kumimoji="0" lang="en-US" altLang="en-US" sz="32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acknowledges all correctly received packets</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buffers packets, as needed, for eventual in-order delivery to upper layer</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32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sender times-out/retransmits individually for </a:t>
            </a:r>
            <a:r>
              <a:rPr kumimoji="0" lang="en-US" altLang="en-US" sz="3200" b="0" i="0" u="none" strike="noStrike" kern="1200" cap="none" spc="0" normalizeH="0" baseline="0" noProof="0" dirty="0" err="1">
                <a:ln>
                  <a:noFill/>
                </a:ln>
                <a:solidFill>
                  <a:prstClr val="black"/>
                </a:solidFill>
                <a:effectLst/>
                <a:uLnTx/>
                <a:uFillTx/>
                <a:latin typeface="Calibri" panose="020F0502020204030204"/>
                <a:ea typeface="ＭＳ Ｐゴシック" panose="020B0600070205080204" pitchFamily="34" charset="-128"/>
                <a:cs typeface="+mn-cs"/>
              </a:rPr>
              <a:t>unACKed</a:t>
            </a:r>
            <a:r>
              <a:rPr kumimoji="0" lang="en-US" altLang="en-US" sz="32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packets</a:t>
            </a:r>
          </a:p>
          <a:p>
            <a:pPr marL="747713" marR="0" lvl="1" indent="-227013" algn="l" defTabSz="914400" rtl="0" eaLnBrk="1" fontAlgn="auto" latinLnBrk="0" hangingPunct="1">
              <a:lnSpc>
                <a:spcPct val="90000"/>
              </a:lnSpc>
              <a:spcBef>
                <a:spcPts val="1000"/>
              </a:spcBef>
              <a:spcAft>
                <a:spcPts val="0"/>
              </a:spcAft>
              <a:buClr>
                <a:srgbClr val="0000A3"/>
              </a:buClr>
              <a:buSzTx/>
              <a:buFont typeface="Arial" panose="020B0604020202020204" pitchFamily="34" charset="0"/>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sender maintains timer for each </a:t>
            </a:r>
            <a:r>
              <a:rPr kumimoji="0" lang="en-US" altLang="en-US" sz="2800" b="0" i="0" u="none" strike="noStrike" kern="1200" cap="none" spc="0" normalizeH="0" baseline="0" noProof="0" dirty="0" err="1">
                <a:ln>
                  <a:noFill/>
                </a:ln>
                <a:solidFill>
                  <a:prstClr val="black"/>
                </a:solidFill>
                <a:effectLst/>
                <a:uLnTx/>
                <a:uFillTx/>
                <a:latin typeface="Calibri" panose="020F0502020204030204"/>
                <a:ea typeface="ＭＳ Ｐゴシック" panose="020B0600070205080204" pitchFamily="34" charset="-128"/>
                <a:cs typeface="+mn-cs"/>
              </a:rPr>
              <a:t>unACKed</a:t>
            </a: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pkt</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32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sender window</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altLang="en-US" sz="2800" b="0" i="1"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N</a:t>
            </a: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consecutive seq #</a:t>
            </a:r>
            <a:r>
              <a:rPr kumimoji="0" lang="en-US" altLang="ja-JP"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s</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limits seq #s of sent, </a:t>
            </a:r>
            <a:r>
              <a:rPr kumimoji="0" lang="en-US" altLang="en-US" sz="2800" b="0" i="0" u="none" strike="noStrike" kern="1200" cap="none" spc="0" normalizeH="0" baseline="0" noProof="0" dirty="0" err="1">
                <a:ln>
                  <a:noFill/>
                </a:ln>
                <a:solidFill>
                  <a:prstClr val="black"/>
                </a:solidFill>
                <a:effectLst/>
                <a:uLnTx/>
                <a:uFillTx/>
                <a:latin typeface="Calibri" panose="020F0502020204030204"/>
                <a:ea typeface="ＭＳ Ｐゴシック" panose="020B0600070205080204" pitchFamily="34" charset="-128"/>
                <a:cs typeface="+mn-cs"/>
              </a:rPr>
              <a:t>unACKed</a:t>
            </a: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packets</a:t>
            </a:r>
          </a:p>
        </p:txBody>
      </p:sp>
      <p:sp>
        <p:nvSpPr>
          <p:cNvPr id="4" name="Slide Number Placeholder 2">
            <a:extLst>
              <a:ext uri="{FF2B5EF4-FFF2-40B4-BE49-F238E27FC236}">
                <a16:creationId xmlns:a16="http://schemas.microsoft.com/office/drawing/2014/main" id="{0DFB6A67-ADC6-9C4B-84A6-543096C42B00}"/>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66</a:t>
            </a:fld>
            <a:endParaRPr lang="en-US" dirty="0"/>
          </a:p>
        </p:txBody>
      </p:sp>
    </p:spTree>
    <p:extLst>
      <p:ext uri="{BB962C8B-B14F-4D97-AF65-F5344CB8AC3E}">
        <p14:creationId xmlns:p14="http://schemas.microsoft.com/office/powerpoint/2010/main" val="2501504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2">
                                            <p:txEl>
                                              <p:pRg st="0" end="0"/>
                                            </p:txEl>
                                          </p:spTgt>
                                        </p:tgtEl>
                                        <p:attrNameLst>
                                          <p:attrName>style.visibility</p:attrName>
                                        </p:attrNameLst>
                                      </p:cBhvr>
                                      <p:to>
                                        <p:strVal val="visible"/>
                                      </p:to>
                                    </p:set>
                                    <p:animEffect transition="in" filter="dissolve">
                                      <p:cBhvr>
                                        <p:cTn id="7" dur="500"/>
                                        <p:tgtEl>
                                          <p:spTgt spid="72">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72">
                                            <p:txEl>
                                              <p:pRg st="1" end="1"/>
                                            </p:txEl>
                                          </p:spTgt>
                                        </p:tgtEl>
                                        <p:attrNameLst>
                                          <p:attrName>style.visibility</p:attrName>
                                        </p:attrNameLst>
                                      </p:cBhvr>
                                      <p:to>
                                        <p:strVal val="visible"/>
                                      </p:to>
                                    </p:set>
                                    <p:animEffect transition="in" filter="dissolve">
                                      <p:cBhvr>
                                        <p:cTn id="10" dur="500"/>
                                        <p:tgtEl>
                                          <p:spTgt spid="72">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72">
                                            <p:txEl>
                                              <p:pRg st="2" end="2"/>
                                            </p:txEl>
                                          </p:spTgt>
                                        </p:tgtEl>
                                        <p:attrNameLst>
                                          <p:attrName>style.visibility</p:attrName>
                                        </p:attrNameLst>
                                      </p:cBhvr>
                                      <p:to>
                                        <p:strVal val="visible"/>
                                      </p:to>
                                    </p:set>
                                    <p:animEffect transition="in" filter="dissolve">
                                      <p:cBhvr>
                                        <p:cTn id="15" dur="500"/>
                                        <p:tgtEl>
                                          <p:spTgt spid="72">
                                            <p:txEl>
                                              <p:pRg st="2" end="2"/>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72">
                                            <p:txEl>
                                              <p:pRg st="3" end="3"/>
                                            </p:txEl>
                                          </p:spTgt>
                                        </p:tgtEl>
                                        <p:attrNameLst>
                                          <p:attrName>style.visibility</p:attrName>
                                        </p:attrNameLst>
                                      </p:cBhvr>
                                      <p:to>
                                        <p:strVal val="visible"/>
                                      </p:to>
                                    </p:set>
                                    <p:animEffect transition="in" filter="dissolve">
                                      <p:cBhvr>
                                        <p:cTn id="18" dur="500"/>
                                        <p:tgtEl>
                                          <p:spTgt spid="72">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72">
                                            <p:txEl>
                                              <p:pRg st="4" end="4"/>
                                            </p:txEl>
                                          </p:spTgt>
                                        </p:tgtEl>
                                        <p:attrNameLst>
                                          <p:attrName>style.visibility</p:attrName>
                                        </p:attrNameLst>
                                      </p:cBhvr>
                                      <p:to>
                                        <p:strVal val="visible"/>
                                      </p:to>
                                    </p:set>
                                    <p:animEffect transition="in" filter="dissolve">
                                      <p:cBhvr>
                                        <p:cTn id="23" dur="500"/>
                                        <p:tgtEl>
                                          <p:spTgt spid="72">
                                            <p:txEl>
                                              <p:pRg st="4" end="4"/>
                                            </p:txEl>
                                          </p:spTgt>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72">
                                            <p:txEl>
                                              <p:pRg st="5" end="5"/>
                                            </p:txEl>
                                          </p:spTgt>
                                        </p:tgtEl>
                                        <p:attrNameLst>
                                          <p:attrName>style.visibility</p:attrName>
                                        </p:attrNameLst>
                                      </p:cBhvr>
                                      <p:to>
                                        <p:strVal val="visible"/>
                                      </p:to>
                                    </p:set>
                                    <p:animEffect transition="in" filter="dissolve">
                                      <p:cBhvr>
                                        <p:cTn id="26" dur="500"/>
                                        <p:tgtEl>
                                          <p:spTgt spid="72">
                                            <p:txEl>
                                              <p:pRg st="5" end="5"/>
                                            </p:txEl>
                                          </p:spTgt>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72">
                                            <p:txEl>
                                              <p:pRg st="6" end="6"/>
                                            </p:txEl>
                                          </p:spTgt>
                                        </p:tgtEl>
                                        <p:attrNameLst>
                                          <p:attrName>style.visibility</p:attrName>
                                        </p:attrNameLst>
                                      </p:cBhvr>
                                      <p:to>
                                        <p:strVal val="visible"/>
                                      </p:to>
                                    </p:set>
                                    <p:animEffect transition="in" filter="dissolve">
                                      <p:cBhvr>
                                        <p:cTn id="29" dur="500"/>
                                        <p:tgtEl>
                                          <p:spTgt spid="7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build="p"/>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100625" cy="894622"/>
          </a:xfrm>
        </p:spPr>
        <p:txBody>
          <a:bodyPr>
            <a:normAutofit/>
          </a:bodyPr>
          <a:lstStyle/>
          <a:p>
            <a:r>
              <a:rPr lang="en-US" sz="4800" dirty="0"/>
              <a:t>Selective repeat: sender, receiver windows</a:t>
            </a:r>
            <a:endParaRPr lang="en-US" sz="4400" dirty="0"/>
          </a:p>
        </p:txBody>
      </p:sp>
      <p:pic>
        <p:nvPicPr>
          <p:cNvPr id="6" name="Picture 3" descr="sr_seqnum">
            <a:extLst>
              <a:ext uri="{FF2B5EF4-FFF2-40B4-BE49-F238E27FC236}">
                <a16:creationId xmlns:a16="http://schemas.microsoft.com/office/drawing/2014/main" id="{B408F707-79A8-7C45-92D6-B9D41955BA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8025" y="1526602"/>
            <a:ext cx="8235950" cy="4916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67A9314B-F457-C74F-8B5C-8B9FBE998696}"/>
              </a:ext>
            </a:extLst>
          </p:cNvPr>
          <p:cNvSpPr/>
          <p:nvPr/>
        </p:nvSpPr>
        <p:spPr>
          <a:xfrm>
            <a:off x="2150592" y="4671612"/>
            <a:ext cx="73280" cy="512111"/>
          </a:xfrm>
          <a:prstGeom prst="rect">
            <a:avLst/>
          </a:prstGeom>
          <a:solidFill>
            <a:schemeClr val="accent6">
              <a:lumMod val="7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Rectangle 22">
            <a:extLst>
              <a:ext uri="{FF2B5EF4-FFF2-40B4-BE49-F238E27FC236}">
                <a16:creationId xmlns:a16="http://schemas.microsoft.com/office/drawing/2014/main" id="{B0F38C4F-2B96-9546-A76A-EDC479247B21}"/>
              </a:ext>
            </a:extLst>
          </p:cNvPr>
          <p:cNvSpPr/>
          <p:nvPr/>
        </p:nvSpPr>
        <p:spPr>
          <a:xfrm>
            <a:off x="2299806" y="4667895"/>
            <a:ext cx="73280" cy="512111"/>
          </a:xfrm>
          <a:prstGeom prst="rect">
            <a:avLst/>
          </a:prstGeom>
          <a:solidFill>
            <a:schemeClr val="accent6">
              <a:lumMod val="7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Rectangle 23">
            <a:extLst>
              <a:ext uri="{FF2B5EF4-FFF2-40B4-BE49-F238E27FC236}">
                <a16:creationId xmlns:a16="http://schemas.microsoft.com/office/drawing/2014/main" id="{32BD7889-A737-7D4B-971C-3750988F6013}"/>
              </a:ext>
            </a:extLst>
          </p:cNvPr>
          <p:cNvSpPr/>
          <p:nvPr/>
        </p:nvSpPr>
        <p:spPr>
          <a:xfrm>
            <a:off x="2452206" y="4667364"/>
            <a:ext cx="73280" cy="512111"/>
          </a:xfrm>
          <a:prstGeom prst="rect">
            <a:avLst/>
          </a:prstGeom>
          <a:solidFill>
            <a:schemeClr val="accent6">
              <a:lumMod val="7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Rectangle 24">
            <a:extLst>
              <a:ext uri="{FF2B5EF4-FFF2-40B4-BE49-F238E27FC236}">
                <a16:creationId xmlns:a16="http://schemas.microsoft.com/office/drawing/2014/main" id="{943AD1DC-A49B-E740-9378-AEE45A7316AB}"/>
              </a:ext>
            </a:extLst>
          </p:cNvPr>
          <p:cNvSpPr/>
          <p:nvPr/>
        </p:nvSpPr>
        <p:spPr>
          <a:xfrm>
            <a:off x="2604606" y="4666833"/>
            <a:ext cx="73280" cy="512111"/>
          </a:xfrm>
          <a:prstGeom prst="rect">
            <a:avLst/>
          </a:prstGeom>
          <a:solidFill>
            <a:schemeClr val="accent6">
              <a:lumMod val="7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Rectangle 25">
            <a:extLst>
              <a:ext uri="{FF2B5EF4-FFF2-40B4-BE49-F238E27FC236}">
                <a16:creationId xmlns:a16="http://schemas.microsoft.com/office/drawing/2014/main" id="{C59C4CB6-96AA-2142-B786-5286E4736F13}"/>
              </a:ext>
            </a:extLst>
          </p:cNvPr>
          <p:cNvSpPr/>
          <p:nvPr/>
        </p:nvSpPr>
        <p:spPr>
          <a:xfrm>
            <a:off x="2760192" y="4663116"/>
            <a:ext cx="73280" cy="512111"/>
          </a:xfrm>
          <a:prstGeom prst="rect">
            <a:avLst/>
          </a:prstGeom>
          <a:solidFill>
            <a:schemeClr val="accent6">
              <a:lumMod val="7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a:extLst>
              <a:ext uri="{FF2B5EF4-FFF2-40B4-BE49-F238E27FC236}">
                <a16:creationId xmlns:a16="http://schemas.microsoft.com/office/drawing/2014/main" id="{93D401EB-5081-DE4D-B48D-957376A4A1E9}"/>
              </a:ext>
            </a:extLst>
          </p:cNvPr>
          <p:cNvSpPr/>
          <p:nvPr/>
        </p:nvSpPr>
        <p:spPr>
          <a:xfrm>
            <a:off x="2915778" y="4665771"/>
            <a:ext cx="73280" cy="512111"/>
          </a:xfrm>
          <a:prstGeom prst="rect">
            <a:avLst/>
          </a:prstGeom>
          <a:solidFill>
            <a:schemeClr val="accent6">
              <a:lumMod val="7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Rectangle 27">
            <a:extLst>
              <a:ext uri="{FF2B5EF4-FFF2-40B4-BE49-F238E27FC236}">
                <a16:creationId xmlns:a16="http://schemas.microsoft.com/office/drawing/2014/main" id="{C9D2D6A3-AE73-C845-B552-42990FBA7272}"/>
              </a:ext>
            </a:extLst>
          </p:cNvPr>
          <p:cNvSpPr/>
          <p:nvPr/>
        </p:nvSpPr>
        <p:spPr>
          <a:xfrm>
            <a:off x="3064992" y="4662054"/>
            <a:ext cx="73280" cy="512111"/>
          </a:xfrm>
          <a:prstGeom prst="rect">
            <a:avLst/>
          </a:prstGeom>
          <a:solidFill>
            <a:schemeClr val="accent6">
              <a:lumMod val="7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B0D0AD03-5829-A84F-B214-1C5783CA72DE}"/>
              </a:ext>
            </a:extLst>
          </p:cNvPr>
          <p:cNvSpPr/>
          <p:nvPr/>
        </p:nvSpPr>
        <p:spPr>
          <a:xfrm>
            <a:off x="3220578" y="4661523"/>
            <a:ext cx="73280" cy="512111"/>
          </a:xfrm>
          <a:prstGeom prst="rect">
            <a:avLst/>
          </a:prstGeom>
          <a:solidFill>
            <a:schemeClr val="accent6">
              <a:lumMod val="7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Rectangle 29">
            <a:extLst>
              <a:ext uri="{FF2B5EF4-FFF2-40B4-BE49-F238E27FC236}">
                <a16:creationId xmlns:a16="http://schemas.microsoft.com/office/drawing/2014/main" id="{920F0D8A-CE6F-474B-B2DC-9775F3C752BA}"/>
              </a:ext>
            </a:extLst>
          </p:cNvPr>
          <p:cNvSpPr/>
          <p:nvPr/>
        </p:nvSpPr>
        <p:spPr>
          <a:xfrm>
            <a:off x="3369792" y="4664178"/>
            <a:ext cx="73280" cy="512111"/>
          </a:xfrm>
          <a:prstGeom prst="rect">
            <a:avLst/>
          </a:prstGeom>
          <a:solidFill>
            <a:schemeClr val="accent6">
              <a:lumMod val="75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Rectangle 2">
            <a:extLst>
              <a:ext uri="{FF2B5EF4-FFF2-40B4-BE49-F238E27FC236}">
                <a16:creationId xmlns:a16="http://schemas.microsoft.com/office/drawing/2014/main" id="{A4AACE9B-6FB7-7D46-8909-5B520DE90656}"/>
              </a:ext>
            </a:extLst>
          </p:cNvPr>
          <p:cNvSpPr/>
          <p:nvPr/>
        </p:nvSpPr>
        <p:spPr>
          <a:xfrm>
            <a:off x="914400" y="3897630"/>
            <a:ext cx="10835640" cy="28117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Slide Number Placeholder 2">
            <a:extLst>
              <a:ext uri="{FF2B5EF4-FFF2-40B4-BE49-F238E27FC236}">
                <a16:creationId xmlns:a16="http://schemas.microsoft.com/office/drawing/2014/main" id="{35ADF915-960F-4549-A41A-E37050FD56C6}"/>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67</a:t>
            </a:fld>
            <a:endParaRPr lang="en-US" dirty="0"/>
          </a:p>
        </p:txBody>
      </p:sp>
    </p:spTree>
    <p:extLst>
      <p:ext uri="{BB962C8B-B14F-4D97-AF65-F5344CB8AC3E}">
        <p14:creationId xmlns:p14="http://schemas.microsoft.com/office/powerpoint/2010/main" val="2131050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100625" cy="894622"/>
          </a:xfrm>
        </p:spPr>
        <p:txBody>
          <a:bodyPr>
            <a:normAutofit/>
          </a:bodyPr>
          <a:lstStyle/>
          <a:p>
            <a:r>
              <a:rPr lang="en-US" sz="4800" dirty="0"/>
              <a:t>Selective repeat: sender and receiver</a:t>
            </a:r>
            <a:endParaRPr lang="en-US" sz="4400" dirty="0"/>
          </a:p>
        </p:txBody>
      </p:sp>
      <p:sp>
        <p:nvSpPr>
          <p:cNvPr id="5" name="Rectangle 3">
            <a:extLst>
              <a:ext uri="{FF2B5EF4-FFF2-40B4-BE49-F238E27FC236}">
                <a16:creationId xmlns:a16="http://schemas.microsoft.com/office/drawing/2014/main" id="{95DAFC84-FD76-BE4E-9E1F-0F49401B0D9B}"/>
              </a:ext>
            </a:extLst>
          </p:cNvPr>
          <p:cNvSpPr txBox="1">
            <a:spLocks noChangeArrowheads="1"/>
          </p:cNvSpPr>
          <p:nvPr/>
        </p:nvSpPr>
        <p:spPr>
          <a:xfrm>
            <a:off x="946165" y="1698978"/>
            <a:ext cx="4651241" cy="4648200"/>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charset="0"/>
              <a:buNone/>
              <a:tabLst/>
              <a:defRPr/>
            </a:pPr>
            <a:r>
              <a:rPr kumimoji="0" lang="en-US" sz="2800" b="0" i="0" u="none" strike="noStrike" kern="1200" cap="none" spc="0" normalizeH="0" baseline="0" noProof="0" dirty="0">
                <a:ln>
                  <a:noFill/>
                </a:ln>
                <a:solidFill>
                  <a:srgbClr val="CC0000"/>
                </a:solidFill>
                <a:effectLst/>
                <a:uLnTx/>
                <a:uFillTx/>
                <a:latin typeface="Calibri" panose="020F0502020204030204"/>
                <a:ea typeface="+mn-ea"/>
                <a:cs typeface="+mn-cs"/>
              </a:rPr>
              <a:t>data from above:</a:t>
            </a:r>
          </a:p>
          <a:p>
            <a:pPr marL="520700" marR="0" lvl="0" indent="-228600" algn="l" defTabSz="914400" rtl="0" eaLnBrk="1" fontAlgn="auto" latinLnBrk="0" hangingPunct="1">
              <a:lnSpc>
                <a:spcPct val="90000"/>
              </a:lnSpc>
              <a:spcBef>
                <a:spcPts val="1000"/>
              </a:spcBef>
              <a:spcAft>
                <a:spcPts val="0"/>
              </a:spcAft>
              <a:buClr>
                <a:srgbClr val="0000A3"/>
              </a:buClr>
              <a:buSzTx/>
              <a:buFont typeface="Wingdings" charset="2"/>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if next available seq # in window, send packet</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charset="0"/>
              <a:buNone/>
              <a:tabLst/>
              <a:defRPr/>
            </a:pPr>
            <a:r>
              <a:rPr kumimoji="0" lang="en-US" sz="2800" b="0" i="0" u="none" strike="noStrike" kern="1200" cap="none" spc="0" normalizeH="0" baseline="0" noProof="0" dirty="0">
                <a:ln>
                  <a:noFill/>
                </a:ln>
                <a:solidFill>
                  <a:srgbClr val="CC0000"/>
                </a:solidFill>
                <a:effectLst/>
                <a:uLnTx/>
                <a:uFillTx/>
                <a:latin typeface="Calibri" panose="020F0502020204030204"/>
                <a:ea typeface="+mn-ea"/>
                <a:cs typeface="+mn-cs"/>
              </a:rPr>
              <a:t>timeout(</a:t>
            </a:r>
            <a:r>
              <a:rPr kumimoji="0" lang="en-US" sz="2800" b="0" i="1" u="none" strike="noStrike" kern="1200" cap="none" spc="0" normalizeH="0" baseline="0" noProof="0" dirty="0">
                <a:ln>
                  <a:noFill/>
                </a:ln>
                <a:solidFill>
                  <a:srgbClr val="CC0000"/>
                </a:solidFill>
                <a:effectLst/>
                <a:uLnTx/>
                <a:uFillTx/>
                <a:latin typeface="Calibri" panose="020F0502020204030204"/>
                <a:ea typeface="+mn-ea"/>
                <a:cs typeface="+mn-cs"/>
              </a:rPr>
              <a:t>n</a:t>
            </a:r>
            <a:r>
              <a:rPr kumimoji="0" lang="en-US" sz="2800" b="0" i="0" u="none" strike="noStrike" kern="1200" cap="none" spc="0" normalizeH="0" baseline="0" noProof="0" dirty="0">
                <a:ln>
                  <a:noFill/>
                </a:ln>
                <a:solidFill>
                  <a:srgbClr val="CC0000"/>
                </a:solidFill>
                <a:effectLst/>
                <a:uLnTx/>
                <a:uFillTx/>
                <a:latin typeface="Calibri" panose="020F0502020204030204"/>
                <a:ea typeface="+mn-ea"/>
                <a:cs typeface="+mn-cs"/>
              </a:rPr>
              <a:t>):</a:t>
            </a:r>
          </a:p>
          <a:p>
            <a:pPr marL="471488" marR="0" lvl="0" indent="-228600" algn="l" defTabSz="914400" rtl="0" eaLnBrk="1" fontAlgn="auto" latinLnBrk="0" hangingPunct="1">
              <a:lnSpc>
                <a:spcPct val="90000"/>
              </a:lnSpc>
              <a:spcBef>
                <a:spcPts val="1000"/>
              </a:spcBef>
              <a:spcAft>
                <a:spcPts val="0"/>
              </a:spcAft>
              <a:buClr>
                <a:srgbClr val="0000A3"/>
              </a:buClr>
              <a:buSzTx/>
              <a:buFont typeface="Wingdings" charset="2"/>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resend packet </a:t>
            </a:r>
            <a:r>
              <a:rPr kumimoji="0" lang="en-US" sz="2400" b="0" i="1" u="none" strike="noStrike" kern="1200" cap="none" spc="0" normalizeH="0" baseline="0" noProof="0" dirty="0">
                <a:ln>
                  <a:noFill/>
                </a:ln>
                <a:solidFill>
                  <a:prstClr val="black"/>
                </a:solidFill>
                <a:effectLst/>
                <a:uLnTx/>
                <a:uFillTx/>
                <a:latin typeface="Calibri" panose="020F0502020204030204"/>
                <a:ea typeface="+mn-ea"/>
                <a:cs typeface="+mn-cs"/>
              </a:rPr>
              <a:t>n</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restart timer</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charset="0"/>
              <a:buNone/>
              <a:tabLst/>
              <a:defRPr/>
            </a:pPr>
            <a:r>
              <a:rPr kumimoji="0" lang="en-US" sz="2400" b="0" i="0" u="none" strike="noStrike" kern="1200" cap="none" spc="0" normalizeH="0" baseline="0" noProof="0" dirty="0">
                <a:ln>
                  <a:noFill/>
                </a:ln>
                <a:solidFill>
                  <a:srgbClr val="CC0000"/>
                </a:solidFill>
                <a:effectLst/>
                <a:uLnTx/>
                <a:uFillTx/>
                <a:latin typeface="Calibri" panose="020F0502020204030204"/>
                <a:ea typeface="+mn-ea"/>
                <a:cs typeface="+mn-cs"/>
              </a:rPr>
              <a:t>ACK(</a:t>
            </a:r>
            <a:r>
              <a:rPr kumimoji="0" lang="en-US" sz="2400" b="0" i="1" u="none" strike="noStrike" kern="1200" cap="none" spc="0" normalizeH="0" baseline="0" noProof="0" dirty="0">
                <a:ln>
                  <a:noFill/>
                </a:ln>
                <a:solidFill>
                  <a:srgbClr val="CC0000"/>
                </a:solidFill>
                <a:effectLst/>
                <a:uLnTx/>
                <a:uFillTx/>
                <a:latin typeface="Calibri" panose="020F0502020204030204"/>
                <a:ea typeface="+mn-ea"/>
                <a:cs typeface="+mn-cs"/>
              </a:rPr>
              <a:t>n</a:t>
            </a:r>
            <a:r>
              <a:rPr kumimoji="0" lang="en-US" sz="2400" b="0" i="0" u="none" strike="noStrike" kern="1200" cap="none" spc="0" normalizeH="0" baseline="0" noProof="0" dirty="0">
                <a:ln>
                  <a:noFill/>
                </a:ln>
                <a:solidFill>
                  <a:srgbClr val="CC0000"/>
                </a:solidFill>
                <a:effectLst/>
                <a:uLnTx/>
                <a:uFillTx/>
                <a:latin typeface="Calibri" panose="020F0502020204030204"/>
                <a:ea typeface="+mn-ea"/>
                <a:cs typeface="+mn-cs"/>
              </a:rPr>
              <a:t>)</a:t>
            </a:r>
            <a:r>
              <a:rPr kumimoji="0" lang="en-US" sz="2800" b="0" i="0" u="none" strike="noStrike" kern="1200" cap="none" spc="0" normalizeH="0" baseline="0" noProof="0" dirty="0">
                <a:ln>
                  <a:noFill/>
                </a:ln>
                <a:solidFill>
                  <a:srgbClr val="FF0000"/>
                </a:solidFill>
                <a:effectLst/>
                <a:uLnTx/>
                <a:uFillTx/>
                <a:latin typeface="Calibri" panose="020F0502020204030204"/>
                <a:ea typeface="+mn-ea"/>
                <a:cs typeface="+mn-cs"/>
              </a:rPr>
              <a:t> </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in [</a:t>
            </a:r>
            <a:r>
              <a:rPr kumimoji="0" lang="en-US" sz="2400" b="0" i="0" u="none" strike="noStrike" kern="1200" cap="none" spc="0" normalizeH="0" baseline="0" noProof="0" dirty="0" err="1">
                <a:ln>
                  <a:noFill/>
                </a:ln>
                <a:solidFill>
                  <a:prstClr val="black"/>
                </a:solidFill>
                <a:effectLst/>
                <a:uLnTx/>
                <a:uFillTx/>
                <a:latin typeface="Calibri" panose="020F0502020204030204"/>
                <a:ea typeface="+mn-ea"/>
                <a:cs typeface="+mn-cs"/>
              </a:rPr>
              <a:t>sendbase,sendbase+N</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a:t>
            </a: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520700" marR="0" lvl="0" indent="-228600" algn="l" defTabSz="914400" rtl="0" eaLnBrk="1" fontAlgn="auto" latinLnBrk="0" hangingPunct="1">
              <a:lnSpc>
                <a:spcPct val="90000"/>
              </a:lnSpc>
              <a:spcBef>
                <a:spcPts val="1000"/>
              </a:spcBef>
              <a:spcAft>
                <a:spcPts val="0"/>
              </a:spcAft>
              <a:buClr>
                <a:srgbClr val="0000A3"/>
              </a:buClr>
              <a:buSzTx/>
              <a:buFont typeface="Wingdings" charset="2"/>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mark packet </a:t>
            </a:r>
            <a:r>
              <a:rPr kumimoji="0" lang="en-US" sz="2400" b="0" i="1" u="none" strike="noStrike" kern="1200" cap="none" spc="0" normalizeH="0" baseline="0" noProof="0" dirty="0">
                <a:ln>
                  <a:noFill/>
                </a:ln>
                <a:solidFill>
                  <a:prstClr val="black"/>
                </a:solidFill>
                <a:effectLst/>
                <a:uLnTx/>
                <a:uFillTx/>
                <a:latin typeface="Calibri" panose="020F0502020204030204"/>
                <a:ea typeface="+mn-ea"/>
                <a:cs typeface="+mn-cs"/>
              </a:rPr>
              <a:t>n</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as received</a:t>
            </a:r>
          </a:p>
          <a:p>
            <a:pPr marL="520700" marR="0" lvl="0" indent="-228600" algn="l" defTabSz="914400" rtl="0" eaLnBrk="1" fontAlgn="auto" latinLnBrk="0" hangingPunct="1">
              <a:lnSpc>
                <a:spcPct val="90000"/>
              </a:lnSpc>
              <a:spcBef>
                <a:spcPts val="1000"/>
              </a:spcBef>
              <a:spcAft>
                <a:spcPts val="0"/>
              </a:spcAft>
              <a:buClr>
                <a:srgbClr val="0000A3"/>
              </a:buClr>
              <a:buSzTx/>
              <a:buFont typeface="Wingdings" charset="2"/>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if n smallest </a:t>
            </a:r>
            <a:r>
              <a:rPr kumimoji="0" lang="en-US" sz="2400" b="0" i="0" u="none" strike="noStrike" kern="1200" cap="none" spc="0" normalizeH="0" baseline="0" noProof="0" dirty="0" err="1">
                <a:ln>
                  <a:noFill/>
                </a:ln>
                <a:solidFill>
                  <a:prstClr val="black"/>
                </a:solidFill>
                <a:effectLst/>
                <a:uLnTx/>
                <a:uFillTx/>
                <a:latin typeface="Calibri" panose="020F0502020204030204"/>
                <a:ea typeface="+mn-ea"/>
                <a:cs typeface="+mn-cs"/>
              </a:rPr>
              <a:t>unACKed</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packet, advance window base to next </a:t>
            </a:r>
            <a:r>
              <a:rPr kumimoji="0" lang="en-US" sz="2400" b="0" i="0" u="none" strike="noStrike" kern="1200" cap="none" spc="0" normalizeH="0" baseline="0" noProof="0" dirty="0" err="1">
                <a:ln>
                  <a:noFill/>
                </a:ln>
                <a:solidFill>
                  <a:prstClr val="black"/>
                </a:solidFill>
                <a:effectLst/>
                <a:uLnTx/>
                <a:uFillTx/>
                <a:latin typeface="Calibri" panose="020F0502020204030204"/>
                <a:ea typeface="+mn-ea"/>
                <a:cs typeface="+mn-cs"/>
              </a:rPr>
              <a:t>unACKed</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seq # </a:t>
            </a: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charset="2"/>
              <a:buChar char="§"/>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Rectangle 4">
            <a:extLst>
              <a:ext uri="{FF2B5EF4-FFF2-40B4-BE49-F238E27FC236}">
                <a16:creationId xmlns:a16="http://schemas.microsoft.com/office/drawing/2014/main" id="{3BD58A7C-C9C7-8442-855F-43F3A4947ED8}"/>
              </a:ext>
            </a:extLst>
          </p:cNvPr>
          <p:cNvSpPr>
            <a:spLocks noChangeArrowheads="1"/>
          </p:cNvSpPr>
          <p:nvPr/>
        </p:nvSpPr>
        <p:spPr bwMode="auto">
          <a:xfrm>
            <a:off x="876300" y="1485900"/>
            <a:ext cx="4721106" cy="4610100"/>
          </a:xfrm>
          <a:prstGeom prst="rect">
            <a:avLst/>
          </a:prstGeom>
          <a:noFill/>
          <a:ln w="28575">
            <a:solidFill>
              <a:srgbClr val="000099"/>
            </a:solidFill>
            <a:miter lim="800000"/>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grpSp>
        <p:nvGrpSpPr>
          <p:cNvPr id="8" name="Group 5">
            <a:extLst>
              <a:ext uri="{FF2B5EF4-FFF2-40B4-BE49-F238E27FC236}">
                <a16:creationId xmlns:a16="http://schemas.microsoft.com/office/drawing/2014/main" id="{4B0682BD-2D45-384C-A3BE-B71A10F3C9D2}"/>
              </a:ext>
            </a:extLst>
          </p:cNvPr>
          <p:cNvGrpSpPr>
            <a:grpSpLocks/>
          </p:cNvGrpSpPr>
          <p:nvPr/>
        </p:nvGrpSpPr>
        <p:grpSpPr bwMode="auto">
          <a:xfrm>
            <a:off x="1079500" y="1184280"/>
            <a:ext cx="1327103" cy="584201"/>
            <a:chOff x="1100" y="3896"/>
            <a:chExt cx="752" cy="368"/>
          </a:xfrm>
        </p:grpSpPr>
        <p:sp>
          <p:nvSpPr>
            <p:cNvPr id="9" name="Rectangle 6">
              <a:extLst>
                <a:ext uri="{FF2B5EF4-FFF2-40B4-BE49-F238E27FC236}">
                  <a16:creationId xmlns:a16="http://schemas.microsoft.com/office/drawing/2014/main" id="{E480EC05-1FA2-1449-9DA4-EE3CBEF3CB0E}"/>
                </a:ext>
              </a:extLst>
            </p:cNvPr>
            <p:cNvSpPr>
              <a:spLocks noChangeArrowheads="1"/>
            </p:cNvSpPr>
            <p:nvPr/>
          </p:nvSpPr>
          <p:spPr bwMode="auto">
            <a:xfrm>
              <a:off x="1146" y="3984"/>
              <a:ext cx="612" cy="180"/>
            </a:xfrm>
            <a:prstGeom prst="rect">
              <a:avLst/>
            </a:prstGeom>
            <a:solidFill>
              <a:schemeClr val="bg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charset="0"/>
                <a:ea typeface="ＭＳ Ｐゴシック" charset="0"/>
                <a:cs typeface="+mn-cs"/>
              </a:endParaRPr>
            </a:p>
          </p:txBody>
        </p:sp>
        <p:sp>
          <p:nvSpPr>
            <p:cNvPr id="10" name="Text Box 7">
              <a:extLst>
                <a:ext uri="{FF2B5EF4-FFF2-40B4-BE49-F238E27FC236}">
                  <a16:creationId xmlns:a16="http://schemas.microsoft.com/office/drawing/2014/main" id="{FEE55EB3-D10F-D944-85E2-05ABE9F3A72A}"/>
                </a:ext>
              </a:extLst>
            </p:cNvPr>
            <p:cNvSpPr txBox="1">
              <a:spLocks noChangeArrowheads="1"/>
            </p:cNvSpPr>
            <p:nvPr/>
          </p:nvSpPr>
          <p:spPr bwMode="auto">
            <a:xfrm>
              <a:off x="1100" y="3896"/>
              <a:ext cx="752" cy="368"/>
            </a:xfrm>
            <a:prstGeom prst="rect">
              <a:avLst/>
            </a:prstGeom>
            <a:solidFill>
              <a:schemeClr val="bg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000099"/>
                  </a:solidFill>
                  <a:effectLst/>
                  <a:uLnTx/>
                  <a:uFillTx/>
                  <a:latin typeface="Calibri" panose="020F0502020204030204"/>
                  <a:ea typeface="ＭＳ Ｐゴシック" charset="0"/>
                  <a:cs typeface="+mn-cs"/>
                </a:rPr>
                <a:t>sender</a:t>
              </a:r>
              <a:endParaRPr kumimoji="0" lang="en-US" sz="2800" b="0" i="0" u="none" strike="noStrike" kern="1200" cap="none" spc="0" normalizeH="0" baseline="0" noProof="0" dirty="0">
                <a:ln>
                  <a:noFill/>
                </a:ln>
                <a:solidFill>
                  <a:srgbClr val="000099"/>
                </a:solidFill>
                <a:effectLst/>
                <a:uLnTx/>
                <a:uFillTx/>
                <a:latin typeface="Calibri" panose="020F0502020204030204"/>
                <a:ea typeface="ＭＳ Ｐゴシック" charset="0"/>
                <a:cs typeface="+mn-cs"/>
              </a:endParaRPr>
            </a:p>
          </p:txBody>
        </p:sp>
      </p:grpSp>
      <p:grpSp>
        <p:nvGrpSpPr>
          <p:cNvPr id="16" name="Group 15">
            <a:extLst>
              <a:ext uri="{FF2B5EF4-FFF2-40B4-BE49-F238E27FC236}">
                <a16:creationId xmlns:a16="http://schemas.microsoft.com/office/drawing/2014/main" id="{1FB417EC-6705-FB4A-BE74-163FB12F88C6}"/>
              </a:ext>
            </a:extLst>
          </p:cNvPr>
          <p:cNvGrpSpPr/>
          <p:nvPr/>
        </p:nvGrpSpPr>
        <p:grpSpPr>
          <a:xfrm>
            <a:off x="6447754" y="1183947"/>
            <a:ext cx="5269467" cy="5221186"/>
            <a:chOff x="6447754" y="1183947"/>
            <a:chExt cx="5269467" cy="5221186"/>
          </a:xfrm>
        </p:grpSpPr>
        <p:sp>
          <p:nvSpPr>
            <p:cNvPr id="11" name="Rectangle 8">
              <a:extLst>
                <a:ext uri="{FF2B5EF4-FFF2-40B4-BE49-F238E27FC236}">
                  <a16:creationId xmlns:a16="http://schemas.microsoft.com/office/drawing/2014/main" id="{BCF7478D-ADC0-4749-9951-A140F00D7BA1}"/>
                </a:ext>
              </a:extLst>
            </p:cNvPr>
            <p:cNvSpPr>
              <a:spLocks noChangeArrowheads="1"/>
            </p:cNvSpPr>
            <p:nvPr/>
          </p:nvSpPr>
          <p:spPr bwMode="auto">
            <a:xfrm>
              <a:off x="6855858" y="1756933"/>
              <a:ext cx="4861363" cy="4648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342900" marR="0" lvl="0" indent="-342900" algn="l" defTabSz="914400" rtl="0" eaLnBrk="1" fontAlgn="auto" latinLnBrk="0" hangingPunct="1">
                <a:lnSpc>
                  <a:spcPct val="85000"/>
                </a:lnSpc>
                <a:spcBef>
                  <a:spcPct val="20000"/>
                </a:spcBef>
                <a:spcAft>
                  <a:spcPts val="0"/>
                </a:spcAft>
                <a:buClr>
                  <a:srgbClr val="000099"/>
                </a:buClr>
                <a:buSzPct val="65000"/>
                <a:buFont typeface="Wingdings" charset="0"/>
                <a:buNone/>
                <a:tabLst/>
                <a:defRPr/>
              </a:pPr>
              <a:r>
                <a:rPr kumimoji="0" lang="en-US" sz="2800" b="0" i="0" u="none" strike="noStrike" kern="1200" cap="none" spc="0" normalizeH="0" baseline="0" noProof="0" dirty="0">
                  <a:ln>
                    <a:noFill/>
                  </a:ln>
                  <a:solidFill>
                    <a:srgbClr val="CC0000"/>
                  </a:solidFill>
                  <a:effectLst/>
                  <a:uLnTx/>
                  <a:uFillTx/>
                  <a:latin typeface="Calibri" panose="020F0502020204030204"/>
                  <a:ea typeface="ＭＳ Ｐゴシック" charset="0"/>
                  <a:cs typeface="+mn-cs"/>
                </a:rPr>
                <a:t>packet </a:t>
              </a:r>
              <a:r>
                <a:rPr kumimoji="0" lang="en-US" sz="2800" b="0" i="1" u="none" strike="noStrike" kern="1200" cap="none" spc="0" normalizeH="0" baseline="0" noProof="0" dirty="0">
                  <a:ln>
                    <a:noFill/>
                  </a:ln>
                  <a:solidFill>
                    <a:srgbClr val="CC0000"/>
                  </a:solidFill>
                  <a:effectLst/>
                  <a:uLnTx/>
                  <a:uFillTx/>
                  <a:latin typeface="Calibri" panose="020F0502020204030204"/>
                  <a:ea typeface="ＭＳ Ｐゴシック" charset="0"/>
                  <a:cs typeface="+mn-cs"/>
                </a:rPr>
                <a:t>n</a:t>
              </a:r>
              <a:r>
                <a:rPr kumimoji="0" lang="en-US" sz="2800" b="0" i="0" u="none" strike="noStrike" kern="1200" cap="none" spc="0" normalizeH="0" baseline="0" noProof="0" dirty="0">
                  <a:ln>
                    <a:noFill/>
                  </a:ln>
                  <a:solidFill>
                    <a:srgbClr val="CC0000"/>
                  </a:solidFill>
                  <a:effectLst/>
                  <a:uLnTx/>
                  <a:uFillTx/>
                  <a:latin typeface="Calibri" panose="020F0502020204030204"/>
                  <a:ea typeface="ＭＳ Ｐゴシック" charset="0"/>
                  <a:cs typeface="+mn-cs"/>
                </a:rPr>
                <a:t> in </a:t>
              </a:r>
              <a:r>
                <a:rPr kumimoji="0" lang="en-US" sz="1800" b="0" i="0" u="none" strike="noStrike" kern="1200" cap="none" spc="0" normalizeH="0" baseline="0" noProof="0" dirty="0">
                  <a:ln>
                    <a:noFill/>
                  </a:ln>
                  <a:solidFill>
                    <a:srgbClr val="CC0000"/>
                  </a:solidFill>
                  <a:effectLst/>
                  <a:uLnTx/>
                  <a:uFillTx/>
                  <a:latin typeface="Calibri" panose="020F0502020204030204"/>
                  <a:ea typeface="ＭＳ Ｐゴシック" charset="0"/>
                  <a:cs typeface="+mn-cs"/>
                </a:rPr>
                <a:t>[</a:t>
              </a:r>
              <a:r>
                <a:rPr kumimoji="0" lang="en-US" sz="2400" b="0" i="0" u="none" strike="noStrike" kern="1200" cap="none" spc="0" normalizeH="0" baseline="0" noProof="0" dirty="0" err="1">
                  <a:ln>
                    <a:noFill/>
                  </a:ln>
                  <a:solidFill>
                    <a:srgbClr val="CC0000"/>
                  </a:solidFill>
                  <a:effectLst/>
                  <a:uLnTx/>
                  <a:uFillTx/>
                  <a:latin typeface="Calibri" panose="020F0502020204030204"/>
                  <a:ea typeface="ＭＳ Ｐゴシック" charset="0"/>
                  <a:cs typeface="+mn-cs"/>
                </a:rPr>
                <a:t>rcvbase</a:t>
              </a:r>
              <a:r>
                <a:rPr kumimoji="0" lang="en-US" sz="2400" b="0" i="0" u="none" strike="noStrike" kern="1200" cap="none" spc="0" normalizeH="0" baseline="0" noProof="0" dirty="0">
                  <a:ln>
                    <a:noFill/>
                  </a:ln>
                  <a:solidFill>
                    <a:srgbClr val="CC0000"/>
                  </a:solidFill>
                  <a:effectLst/>
                  <a:uLnTx/>
                  <a:uFillTx/>
                  <a:latin typeface="Calibri" panose="020F0502020204030204"/>
                  <a:ea typeface="ＭＳ Ｐゴシック" charset="0"/>
                  <a:cs typeface="+mn-cs"/>
                </a:rPr>
                <a:t>, rcvbase+N-1]</a:t>
              </a:r>
              <a:endParaRPr kumimoji="0" lang="en-US" sz="2800" b="0" i="0" u="none" strike="noStrike" kern="1200" cap="none" spc="0" normalizeH="0" baseline="0" noProof="0" dirty="0">
                <a:ln>
                  <a:noFill/>
                </a:ln>
                <a:solidFill>
                  <a:srgbClr val="CC0000"/>
                </a:solidFill>
                <a:effectLst/>
                <a:uLnTx/>
                <a:uFillTx/>
                <a:latin typeface="Calibri" panose="020F0502020204030204"/>
                <a:ea typeface="ＭＳ Ｐゴシック" charset="0"/>
                <a:cs typeface="+mn-cs"/>
              </a:endParaRPr>
            </a:p>
            <a:p>
              <a:pPr marL="406400" marR="0" lvl="0" indent="-276225" algn="l" defTabSz="914400" rtl="0" eaLnBrk="1" fontAlgn="auto" latinLnBrk="0" hangingPunct="1">
                <a:lnSpc>
                  <a:spcPct val="90000"/>
                </a:lnSpc>
                <a:spcBef>
                  <a:spcPct val="20000"/>
                </a:spcBef>
                <a:spcAft>
                  <a:spcPts val="0"/>
                </a:spcAft>
                <a:buClr>
                  <a:srgbClr val="000099"/>
                </a:buClr>
                <a:buSzPct val="100000"/>
                <a:buFont typeface="Wingdings" charset="2"/>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send ACK(</a:t>
              </a:r>
              <a:r>
                <a:rPr kumimoji="0" lang="en-US" sz="2400" b="0" i="1"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n</a:t>
              </a:r>
              <a:r>
                <a:rPr kumimoji="0" lang="en-US" sz="24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a:t>
              </a:r>
            </a:p>
            <a:p>
              <a:pPr marL="406400" marR="0" lvl="0" indent="-276225" algn="l" defTabSz="914400" rtl="0" eaLnBrk="1" fontAlgn="auto" latinLnBrk="0" hangingPunct="1">
                <a:lnSpc>
                  <a:spcPct val="90000"/>
                </a:lnSpc>
                <a:spcBef>
                  <a:spcPct val="20000"/>
                </a:spcBef>
                <a:spcAft>
                  <a:spcPts val="0"/>
                </a:spcAft>
                <a:buClr>
                  <a:srgbClr val="000099"/>
                </a:buClr>
                <a:buSzPct val="100000"/>
                <a:buFont typeface="Wingdings" charset="2"/>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out-of-order: buffer</a:t>
              </a:r>
            </a:p>
            <a:p>
              <a:pPr marL="406400" marR="0" lvl="0" indent="-276225" algn="l" defTabSz="914400" rtl="0" eaLnBrk="1" fontAlgn="auto" latinLnBrk="0" hangingPunct="1">
                <a:lnSpc>
                  <a:spcPct val="90000"/>
                </a:lnSpc>
                <a:spcBef>
                  <a:spcPct val="20000"/>
                </a:spcBef>
                <a:spcAft>
                  <a:spcPts val="0"/>
                </a:spcAft>
                <a:buClr>
                  <a:srgbClr val="000099"/>
                </a:buClr>
                <a:buSzPct val="100000"/>
                <a:buFont typeface="Wingdings" charset="2"/>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in-order: deliver (also deliver buffered, in-order packets), advance window to next not-yet-received packet</a:t>
              </a:r>
            </a:p>
            <a:p>
              <a:pPr marL="342900" marR="0" lvl="0" indent="-342900" algn="l" defTabSz="914400" rtl="0" eaLnBrk="1" fontAlgn="auto" latinLnBrk="0" hangingPunct="1">
                <a:lnSpc>
                  <a:spcPct val="85000"/>
                </a:lnSpc>
                <a:spcBef>
                  <a:spcPct val="20000"/>
                </a:spcBef>
                <a:spcAft>
                  <a:spcPts val="0"/>
                </a:spcAft>
                <a:buClr>
                  <a:srgbClr val="000099"/>
                </a:buClr>
                <a:buSzPct val="65000"/>
                <a:buFont typeface="Wingdings" charset="0"/>
                <a:buNone/>
                <a:tabLst/>
                <a:defRPr/>
              </a:pPr>
              <a:r>
                <a:rPr kumimoji="0" lang="en-US" sz="2800" b="0" i="0" u="none" strike="noStrike" kern="1200" cap="none" spc="0" normalizeH="0" baseline="0" noProof="0" dirty="0">
                  <a:ln>
                    <a:noFill/>
                  </a:ln>
                  <a:solidFill>
                    <a:srgbClr val="CC0000"/>
                  </a:solidFill>
                  <a:effectLst/>
                  <a:uLnTx/>
                  <a:uFillTx/>
                  <a:latin typeface="Calibri" panose="020F0502020204030204"/>
                  <a:ea typeface="ＭＳ Ｐゴシック" charset="0"/>
                  <a:cs typeface="+mn-cs"/>
                </a:rPr>
                <a:t>packet</a:t>
              </a:r>
              <a:r>
                <a:rPr kumimoji="0" lang="en-US" sz="2800" b="0" i="1" u="none" strike="noStrike" kern="1200" cap="none" spc="0" normalizeH="0" baseline="0" noProof="0" dirty="0">
                  <a:ln>
                    <a:noFill/>
                  </a:ln>
                  <a:solidFill>
                    <a:srgbClr val="CC0000"/>
                  </a:solidFill>
                  <a:effectLst/>
                  <a:uLnTx/>
                  <a:uFillTx/>
                  <a:latin typeface="Calibri" panose="020F0502020204030204"/>
                  <a:ea typeface="ＭＳ Ｐゴシック" charset="0"/>
                  <a:cs typeface="+mn-cs"/>
                </a:rPr>
                <a:t> n </a:t>
              </a:r>
              <a:r>
                <a:rPr kumimoji="0" lang="en-US" sz="2800" b="0" i="0" u="none" strike="noStrike" kern="1200" cap="none" spc="0" normalizeH="0" baseline="0" noProof="0" dirty="0">
                  <a:ln>
                    <a:noFill/>
                  </a:ln>
                  <a:solidFill>
                    <a:srgbClr val="CC0000"/>
                  </a:solidFill>
                  <a:effectLst/>
                  <a:uLnTx/>
                  <a:uFillTx/>
                  <a:latin typeface="Calibri" panose="020F0502020204030204"/>
                  <a:ea typeface="ＭＳ Ｐゴシック" charset="0"/>
                  <a:cs typeface="+mn-cs"/>
                </a:rPr>
                <a:t>in </a:t>
              </a:r>
              <a:r>
                <a:rPr kumimoji="0" lang="en-US" sz="2400" b="0" i="0" u="none" strike="noStrike" kern="1200" cap="none" spc="0" normalizeH="0" baseline="0" noProof="0" dirty="0">
                  <a:ln>
                    <a:noFill/>
                  </a:ln>
                  <a:solidFill>
                    <a:srgbClr val="CC0000"/>
                  </a:solidFill>
                  <a:effectLst/>
                  <a:uLnTx/>
                  <a:uFillTx/>
                  <a:latin typeface="Calibri" panose="020F0502020204030204"/>
                  <a:ea typeface="ＭＳ Ｐゴシック" charset="0"/>
                  <a:cs typeface="+mn-cs"/>
                </a:rPr>
                <a:t>[rcvbase-N,rcvbase-1]</a:t>
              </a:r>
              <a:endParaRPr kumimoji="0" lang="en-US" sz="3600" b="0" i="0" u="none" strike="noStrike" kern="1200" cap="none" spc="0" normalizeH="0" baseline="0" noProof="0" dirty="0">
                <a:ln>
                  <a:noFill/>
                </a:ln>
                <a:solidFill>
                  <a:srgbClr val="CC0000"/>
                </a:solidFill>
                <a:effectLst/>
                <a:uLnTx/>
                <a:uFillTx/>
                <a:latin typeface="Calibri" panose="020F0502020204030204"/>
                <a:ea typeface="ＭＳ Ｐゴシック" charset="0"/>
                <a:cs typeface="+mn-cs"/>
              </a:endParaRPr>
            </a:p>
            <a:p>
              <a:pPr marL="406400" marR="0" lvl="0" indent="-276225" algn="l" defTabSz="914400" rtl="0" eaLnBrk="1" fontAlgn="auto" latinLnBrk="0" hangingPunct="1">
                <a:lnSpc>
                  <a:spcPct val="85000"/>
                </a:lnSpc>
                <a:spcBef>
                  <a:spcPct val="20000"/>
                </a:spcBef>
                <a:spcAft>
                  <a:spcPts val="0"/>
                </a:spcAft>
                <a:buClr>
                  <a:srgbClr val="000099"/>
                </a:buClr>
                <a:buSzPct val="100000"/>
                <a:buFont typeface="Wingdings" charset="2"/>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ACK(</a:t>
              </a:r>
              <a:r>
                <a:rPr kumimoji="0" lang="en-US" sz="2400" b="0" i="1"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n</a:t>
              </a:r>
              <a:r>
                <a:rPr kumimoji="0" lang="en-US" sz="24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a:t>
              </a:r>
            </a:p>
            <a:p>
              <a:pPr marL="342900" marR="0" lvl="0" indent="-342900" algn="l" defTabSz="914400" rtl="0" eaLnBrk="1" fontAlgn="auto" latinLnBrk="0" hangingPunct="1">
                <a:lnSpc>
                  <a:spcPct val="85000"/>
                </a:lnSpc>
                <a:spcBef>
                  <a:spcPct val="20000"/>
                </a:spcBef>
                <a:spcAft>
                  <a:spcPts val="0"/>
                </a:spcAft>
                <a:buClr>
                  <a:srgbClr val="000099"/>
                </a:buClr>
                <a:buSzPct val="65000"/>
                <a:buFont typeface="Wingdings" charset="0"/>
                <a:buNone/>
                <a:tabLst/>
                <a:defRPr/>
              </a:pPr>
              <a:r>
                <a:rPr kumimoji="0" lang="en-US" sz="2800" b="0" i="0" u="none" strike="noStrike" kern="1200" cap="none" spc="0" normalizeH="0" baseline="0" noProof="0" dirty="0">
                  <a:ln>
                    <a:noFill/>
                  </a:ln>
                  <a:solidFill>
                    <a:srgbClr val="CC0000"/>
                  </a:solidFill>
                  <a:effectLst/>
                  <a:uLnTx/>
                  <a:uFillTx/>
                  <a:latin typeface="Calibri" panose="020F0502020204030204"/>
                  <a:ea typeface="ＭＳ Ｐゴシック" charset="0"/>
                  <a:cs typeface="+mn-cs"/>
                </a:rPr>
                <a:t>otherwise:</a:t>
              </a:r>
              <a:r>
                <a:rPr kumimoji="0" lang="en-US" sz="2400" b="0" i="0" u="none" strike="noStrike" kern="1200" cap="none" spc="0" normalizeH="0" baseline="0" noProof="0" dirty="0">
                  <a:ln>
                    <a:noFill/>
                  </a:ln>
                  <a:solidFill>
                    <a:srgbClr val="FF0000"/>
                  </a:solidFill>
                  <a:effectLst/>
                  <a:uLnTx/>
                  <a:uFillTx/>
                  <a:latin typeface="Calibri" panose="020F0502020204030204"/>
                  <a:ea typeface="ＭＳ Ｐゴシック" charset="0"/>
                  <a:cs typeface="+mn-cs"/>
                </a:rPr>
                <a:t> </a:t>
              </a:r>
            </a:p>
            <a:p>
              <a:pPr marL="406400" marR="0" lvl="0" indent="-276225" algn="l" defTabSz="914400" rtl="0" eaLnBrk="1" fontAlgn="auto" latinLnBrk="0" hangingPunct="1">
                <a:lnSpc>
                  <a:spcPct val="85000"/>
                </a:lnSpc>
                <a:spcBef>
                  <a:spcPct val="20000"/>
                </a:spcBef>
                <a:spcAft>
                  <a:spcPts val="0"/>
                </a:spcAft>
                <a:buClr>
                  <a:srgbClr val="000099"/>
                </a:buClr>
                <a:buSzPct val="100000"/>
                <a:buFont typeface="Wingdings" charset="2"/>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ignore </a:t>
              </a:r>
              <a:endParaRPr kumimoji="0" lang="en-US" sz="28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endParaRPr>
            </a:p>
            <a:p>
              <a:pPr marL="342900" marR="0" lvl="0" indent="-342900" algn="l" defTabSz="914400" rtl="0" eaLnBrk="1" fontAlgn="auto" latinLnBrk="0" hangingPunct="1">
                <a:lnSpc>
                  <a:spcPct val="85000"/>
                </a:lnSpc>
                <a:spcBef>
                  <a:spcPct val="20000"/>
                </a:spcBef>
                <a:spcAft>
                  <a:spcPts val="0"/>
                </a:spcAft>
                <a:buClr>
                  <a:srgbClr val="000099"/>
                </a:buClr>
                <a:buSzPct val="65000"/>
                <a:buFont typeface="Wingdings" charset="0"/>
                <a:buChar char="v"/>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endParaRPr>
            </a:p>
          </p:txBody>
        </p:sp>
        <p:sp>
          <p:nvSpPr>
            <p:cNvPr id="12" name="Rectangle 9">
              <a:extLst>
                <a:ext uri="{FF2B5EF4-FFF2-40B4-BE49-F238E27FC236}">
                  <a16:creationId xmlns:a16="http://schemas.microsoft.com/office/drawing/2014/main" id="{639FDE2D-E714-5A49-BA51-5350EC426F3A}"/>
                </a:ext>
              </a:extLst>
            </p:cNvPr>
            <p:cNvSpPr>
              <a:spLocks noChangeArrowheads="1"/>
            </p:cNvSpPr>
            <p:nvPr/>
          </p:nvSpPr>
          <p:spPr bwMode="auto">
            <a:xfrm>
              <a:off x="6447754" y="1495097"/>
              <a:ext cx="5129210" cy="4610100"/>
            </a:xfrm>
            <a:prstGeom prst="rect">
              <a:avLst/>
            </a:prstGeom>
            <a:noFill/>
            <a:ln w="28575">
              <a:solidFill>
                <a:srgbClr val="000099"/>
              </a:solidFill>
              <a:miter lim="800000"/>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ＭＳ Ｐゴシック" charset="0"/>
                <a:cs typeface="+mn-cs"/>
              </a:endParaRPr>
            </a:p>
          </p:txBody>
        </p:sp>
        <p:grpSp>
          <p:nvGrpSpPr>
            <p:cNvPr id="13" name="Group 10">
              <a:extLst>
                <a:ext uri="{FF2B5EF4-FFF2-40B4-BE49-F238E27FC236}">
                  <a16:creationId xmlns:a16="http://schemas.microsoft.com/office/drawing/2014/main" id="{B84C2084-BE83-5E42-B1FF-F6D6F4774AC4}"/>
                </a:ext>
              </a:extLst>
            </p:cNvPr>
            <p:cNvGrpSpPr>
              <a:grpSpLocks/>
            </p:cNvGrpSpPr>
            <p:nvPr/>
          </p:nvGrpSpPr>
          <p:grpSpPr bwMode="auto">
            <a:xfrm>
              <a:off x="6643024" y="1183947"/>
              <a:ext cx="1531938" cy="584201"/>
              <a:chOff x="3339" y="158"/>
              <a:chExt cx="965" cy="368"/>
            </a:xfrm>
          </p:grpSpPr>
          <p:sp>
            <p:nvSpPr>
              <p:cNvPr id="14" name="Rectangle 11">
                <a:extLst>
                  <a:ext uri="{FF2B5EF4-FFF2-40B4-BE49-F238E27FC236}">
                    <a16:creationId xmlns:a16="http://schemas.microsoft.com/office/drawing/2014/main" id="{C313B5FA-94EA-DF4A-8CF3-F58277EB5C0A}"/>
                  </a:ext>
                </a:extLst>
              </p:cNvPr>
              <p:cNvSpPr>
                <a:spLocks noChangeArrowheads="1"/>
              </p:cNvSpPr>
              <p:nvPr/>
            </p:nvSpPr>
            <p:spPr bwMode="auto">
              <a:xfrm>
                <a:off x="3360" y="264"/>
                <a:ext cx="822" cy="180"/>
              </a:xfrm>
              <a:prstGeom prst="rect">
                <a:avLst/>
              </a:prstGeom>
              <a:solidFill>
                <a:schemeClr val="bg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ＭＳ Ｐゴシック" charset="0"/>
                  <a:cs typeface="+mn-cs"/>
                </a:endParaRPr>
              </a:p>
            </p:txBody>
          </p:sp>
          <p:sp>
            <p:nvSpPr>
              <p:cNvPr id="15" name="Text Box 12">
                <a:extLst>
                  <a:ext uri="{FF2B5EF4-FFF2-40B4-BE49-F238E27FC236}">
                    <a16:creationId xmlns:a16="http://schemas.microsoft.com/office/drawing/2014/main" id="{DDD5CA52-38FB-BF40-B64E-C5C9EE06B0C0}"/>
                  </a:ext>
                </a:extLst>
              </p:cNvPr>
              <p:cNvSpPr txBox="1">
                <a:spLocks noChangeArrowheads="1"/>
              </p:cNvSpPr>
              <p:nvPr/>
            </p:nvSpPr>
            <p:spPr bwMode="auto">
              <a:xfrm>
                <a:off x="3339" y="158"/>
                <a:ext cx="965" cy="368"/>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000099"/>
                    </a:solidFill>
                    <a:effectLst/>
                    <a:uLnTx/>
                    <a:uFillTx/>
                    <a:latin typeface="Calibri" panose="020F0502020204030204"/>
                    <a:ea typeface="ＭＳ Ｐゴシック" charset="0"/>
                    <a:cs typeface="+mn-cs"/>
                  </a:rPr>
                  <a:t>receiver</a:t>
                </a:r>
                <a:endParaRPr kumimoji="0" lang="en-US" sz="2800" b="0" i="0" u="none" strike="noStrike" kern="1200" cap="none" spc="0" normalizeH="0" baseline="0" noProof="0" dirty="0">
                  <a:ln>
                    <a:noFill/>
                  </a:ln>
                  <a:solidFill>
                    <a:srgbClr val="000099"/>
                  </a:solidFill>
                  <a:effectLst/>
                  <a:uLnTx/>
                  <a:uFillTx/>
                  <a:latin typeface="Calibri" panose="020F0502020204030204"/>
                  <a:ea typeface="ＭＳ Ｐゴシック" charset="0"/>
                  <a:cs typeface="+mn-cs"/>
                </a:endParaRPr>
              </a:p>
            </p:txBody>
          </p:sp>
        </p:grpSp>
      </p:grpSp>
      <p:sp>
        <p:nvSpPr>
          <p:cNvPr id="17" name="Slide Number Placeholder 2">
            <a:extLst>
              <a:ext uri="{FF2B5EF4-FFF2-40B4-BE49-F238E27FC236}">
                <a16:creationId xmlns:a16="http://schemas.microsoft.com/office/drawing/2014/main" id="{D4E14E77-C43E-7D40-89D1-406C4092020D}"/>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68</a:t>
            </a:fld>
            <a:endParaRPr lang="en-US" dirty="0"/>
          </a:p>
        </p:txBody>
      </p:sp>
    </p:spTree>
    <p:extLst>
      <p:ext uri="{BB962C8B-B14F-4D97-AF65-F5344CB8AC3E}">
        <p14:creationId xmlns:p14="http://schemas.microsoft.com/office/powerpoint/2010/main" val="762754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dissolve">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100625" cy="894622"/>
          </a:xfrm>
        </p:spPr>
        <p:txBody>
          <a:bodyPr>
            <a:normAutofit/>
          </a:bodyPr>
          <a:lstStyle/>
          <a:p>
            <a:r>
              <a:rPr lang="en-US" sz="4800" dirty="0"/>
              <a:t>Selective Repeat in action</a:t>
            </a:r>
            <a:endParaRPr lang="en-US" sz="4400" dirty="0"/>
          </a:p>
        </p:txBody>
      </p:sp>
      <p:sp>
        <p:nvSpPr>
          <p:cNvPr id="108" name="Text Box 4">
            <a:extLst>
              <a:ext uri="{FF2B5EF4-FFF2-40B4-BE49-F238E27FC236}">
                <a16:creationId xmlns:a16="http://schemas.microsoft.com/office/drawing/2014/main" id="{78073BDB-A57A-A349-BAC2-3E6F651411BA}"/>
              </a:ext>
            </a:extLst>
          </p:cNvPr>
          <p:cNvSpPr txBox="1">
            <a:spLocks noChangeArrowheads="1"/>
          </p:cNvSpPr>
          <p:nvPr/>
        </p:nvSpPr>
        <p:spPr bwMode="auto">
          <a:xfrm>
            <a:off x="4770437" y="1531937"/>
            <a:ext cx="1246188" cy="14652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send  pkt0</a:t>
            </a: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send  pkt1</a:t>
            </a: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send  pkt2</a:t>
            </a: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send  pkt3</a:t>
            </a: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(wait)</a:t>
            </a:r>
          </a:p>
        </p:txBody>
      </p:sp>
      <p:sp>
        <p:nvSpPr>
          <p:cNvPr id="109" name="Text Box 5">
            <a:extLst>
              <a:ext uri="{FF2B5EF4-FFF2-40B4-BE49-F238E27FC236}">
                <a16:creationId xmlns:a16="http://schemas.microsoft.com/office/drawing/2014/main" id="{551532E5-B9F6-D645-BA17-1BDC2A81DE6A}"/>
              </a:ext>
            </a:extLst>
          </p:cNvPr>
          <p:cNvSpPr txBox="1">
            <a:spLocks noChangeArrowheads="1"/>
          </p:cNvSpPr>
          <p:nvPr/>
        </p:nvSpPr>
        <p:spPr bwMode="auto">
          <a:xfrm>
            <a:off x="5091112" y="1160462"/>
            <a:ext cx="936625"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1" u="sng" strike="noStrike" kern="0" cap="none" spc="0" normalizeH="0" baseline="0" noProof="0">
                <a:ln>
                  <a:noFill/>
                </a:ln>
                <a:solidFill>
                  <a:srgbClr val="000099"/>
                </a:solidFill>
                <a:effectLst/>
                <a:uLnTx/>
                <a:uFillTx/>
                <a:latin typeface="Tahoma" charset="0"/>
                <a:ea typeface="ＭＳ Ｐゴシック" charset="0"/>
                <a:cs typeface="+mn-cs"/>
              </a:rPr>
              <a:t>sender</a:t>
            </a:r>
          </a:p>
        </p:txBody>
      </p:sp>
      <p:sp>
        <p:nvSpPr>
          <p:cNvPr id="110" name="Text Box 6">
            <a:extLst>
              <a:ext uri="{FF2B5EF4-FFF2-40B4-BE49-F238E27FC236}">
                <a16:creationId xmlns:a16="http://schemas.microsoft.com/office/drawing/2014/main" id="{A94628DF-42AC-0E4A-B609-2C56040AB9D4}"/>
              </a:ext>
            </a:extLst>
          </p:cNvPr>
          <p:cNvSpPr txBox="1">
            <a:spLocks noChangeArrowheads="1"/>
          </p:cNvSpPr>
          <p:nvPr/>
        </p:nvSpPr>
        <p:spPr bwMode="auto">
          <a:xfrm>
            <a:off x="8121650" y="1179512"/>
            <a:ext cx="1071562"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1" u="sng" strike="noStrike" kern="0" cap="none" spc="0" normalizeH="0" baseline="0" noProof="0">
                <a:ln>
                  <a:noFill/>
                </a:ln>
                <a:solidFill>
                  <a:srgbClr val="008000"/>
                </a:solidFill>
                <a:effectLst/>
                <a:uLnTx/>
                <a:uFillTx/>
                <a:latin typeface="Tahoma" charset="0"/>
                <a:ea typeface="ＭＳ Ｐゴシック" charset="0"/>
                <a:cs typeface="+mn-cs"/>
              </a:rPr>
              <a:t>receiver</a:t>
            </a:r>
          </a:p>
        </p:txBody>
      </p:sp>
      <p:sp>
        <p:nvSpPr>
          <p:cNvPr id="111" name="Line 14">
            <a:extLst>
              <a:ext uri="{FF2B5EF4-FFF2-40B4-BE49-F238E27FC236}">
                <a16:creationId xmlns:a16="http://schemas.microsoft.com/office/drawing/2014/main" id="{3E685DEE-2DB5-5740-BE6F-2C74E54E1F41}"/>
              </a:ext>
            </a:extLst>
          </p:cNvPr>
          <p:cNvSpPr>
            <a:spLocks noChangeShapeType="1"/>
          </p:cNvSpPr>
          <p:nvPr/>
        </p:nvSpPr>
        <p:spPr bwMode="auto">
          <a:xfrm>
            <a:off x="8196262" y="1778000"/>
            <a:ext cx="11113" cy="4538662"/>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16" name="Text Box 36">
            <a:extLst>
              <a:ext uri="{FF2B5EF4-FFF2-40B4-BE49-F238E27FC236}">
                <a16:creationId xmlns:a16="http://schemas.microsoft.com/office/drawing/2014/main" id="{964FE54C-5448-C540-B538-09B51BB48337}"/>
              </a:ext>
            </a:extLst>
          </p:cNvPr>
          <p:cNvSpPr txBox="1">
            <a:spLocks noChangeArrowheads="1"/>
          </p:cNvSpPr>
          <p:nvPr/>
        </p:nvSpPr>
        <p:spPr bwMode="auto">
          <a:xfrm>
            <a:off x="4498213" y="4713287"/>
            <a:ext cx="1523174" cy="5632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r" defTabSz="914400" rtl="0" eaLnBrk="0" fontAlgn="base" latinLnBrk="0" hangingPunct="0">
              <a:lnSpc>
                <a:spcPct val="9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send  pkt2</a:t>
            </a:r>
          </a:p>
          <a:p>
            <a:pPr marL="0" marR="0" lvl="0" indent="0" algn="r" defTabSz="914400" rtl="0" eaLnBrk="0" fontAlgn="base" latinLnBrk="0" hangingPunct="0">
              <a:lnSpc>
                <a:spcPct val="9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C00000"/>
                </a:solidFill>
                <a:effectLst/>
                <a:uLnTx/>
                <a:uFillTx/>
                <a:latin typeface="Tahoma" charset="0"/>
                <a:ea typeface="ＭＳ Ｐゴシック" charset="0"/>
                <a:cs typeface="+mn-cs"/>
              </a:rPr>
              <a:t>(but not 3,4,5)</a:t>
            </a:r>
          </a:p>
        </p:txBody>
      </p:sp>
      <p:sp>
        <p:nvSpPr>
          <p:cNvPr id="121" name="Line 17">
            <a:extLst>
              <a:ext uri="{FF2B5EF4-FFF2-40B4-BE49-F238E27FC236}">
                <a16:creationId xmlns:a16="http://schemas.microsoft.com/office/drawing/2014/main" id="{E56FB9D2-45AC-5443-AEF4-39148B03DDDD}"/>
              </a:ext>
            </a:extLst>
          </p:cNvPr>
          <p:cNvSpPr>
            <a:spLocks noChangeShapeType="1"/>
          </p:cNvSpPr>
          <p:nvPr/>
        </p:nvSpPr>
        <p:spPr bwMode="auto">
          <a:xfrm flipH="1">
            <a:off x="6067425" y="2249487"/>
            <a:ext cx="2014537" cy="1066800"/>
          </a:xfrm>
          <a:prstGeom prst="line">
            <a:avLst/>
          </a:prstGeom>
          <a:noFill/>
          <a:ln w="28575">
            <a:solidFill>
              <a:srgbClr val="008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grpSp>
        <p:nvGrpSpPr>
          <p:cNvPr id="5" name="Group 4">
            <a:extLst>
              <a:ext uri="{FF2B5EF4-FFF2-40B4-BE49-F238E27FC236}">
                <a16:creationId xmlns:a16="http://schemas.microsoft.com/office/drawing/2014/main" id="{B51492D2-F443-DF42-B594-B3FB06C15EF0}"/>
              </a:ext>
            </a:extLst>
          </p:cNvPr>
          <p:cNvGrpSpPr/>
          <p:nvPr/>
        </p:nvGrpSpPr>
        <p:grpSpPr>
          <a:xfrm>
            <a:off x="6059487" y="1725612"/>
            <a:ext cx="2122488" cy="1292225"/>
            <a:chOff x="6059487" y="1725612"/>
            <a:chExt cx="2122488" cy="1292225"/>
          </a:xfrm>
        </p:grpSpPr>
        <p:sp>
          <p:nvSpPr>
            <p:cNvPr id="117" name="Line 7">
              <a:extLst>
                <a:ext uri="{FF2B5EF4-FFF2-40B4-BE49-F238E27FC236}">
                  <a16:creationId xmlns:a16="http://schemas.microsoft.com/office/drawing/2014/main" id="{B2FE61CD-8B0C-B642-BB41-80A1601F10C7}"/>
                </a:ext>
              </a:extLst>
            </p:cNvPr>
            <p:cNvSpPr>
              <a:spLocks noChangeShapeType="1"/>
            </p:cNvSpPr>
            <p:nvPr/>
          </p:nvSpPr>
          <p:spPr bwMode="auto">
            <a:xfrm>
              <a:off x="6061075" y="1725612"/>
              <a:ext cx="2101850" cy="468313"/>
            </a:xfrm>
            <a:prstGeom prst="line">
              <a:avLst/>
            </a:prstGeom>
            <a:noFill/>
            <a:ln w="28575">
              <a:solidFill>
                <a:srgbClr val="0000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18" name="Line 11">
              <a:extLst>
                <a:ext uri="{FF2B5EF4-FFF2-40B4-BE49-F238E27FC236}">
                  <a16:creationId xmlns:a16="http://schemas.microsoft.com/office/drawing/2014/main" id="{228455C5-D681-384D-AD76-D61774E5E1CD}"/>
                </a:ext>
              </a:extLst>
            </p:cNvPr>
            <p:cNvSpPr>
              <a:spLocks noChangeShapeType="1"/>
            </p:cNvSpPr>
            <p:nvPr/>
          </p:nvSpPr>
          <p:spPr bwMode="auto">
            <a:xfrm>
              <a:off x="6059487" y="2000250"/>
              <a:ext cx="2100263" cy="468312"/>
            </a:xfrm>
            <a:prstGeom prst="line">
              <a:avLst/>
            </a:prstGeom>
            <a:noFill/>
            <a:ln w="28575">
              <a:solidFill>
                <a:srgbClr val="0000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19" name="Line 12">
              <a:extLst>
                <a:ext uri="{FF2B5EF4-FFF2-40B4-BE49-F238E27FC236}">
                  <a16:creationId xmlns:a16="http://schemas.microsoft.com/office/drawing/2014/main" id="{465896CF-249D-3347-9172-240118AF405B}"/>
                </a:ext>
              </a:extLst>
            </p:cNvPr>
            <p:cNvSpPr>
              <a:spLocks noChangeShapeType="1"/>
            </p:cNvSpPr>
            <p:nvPr/>
          </p:nvSpPr>
          <p:spPr bwMode="auto">
            <a:xfrm>
              <a:off x="6075362" y="2263775"/>
              <a:ext cx="876300" cy="200025"/>
            </a:xfrm>
            <a:prstGeom prst="line">
              <a:avLst/>
            </a:prstGeom>
            <a:noFill/>
            <a:ln w="28575">
              <a:solidFill>
                <a:srgbClr val="0000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20" name="Line 13">
              <a:extLst>
                <a:ext uri="{FF2B5EF4-FFF2-40B4-BE49-F238E27FC236}">
                  <a16:creationId xmlns:a16="http://schemas.microsoft.com/office/drawing/2014/main" id="{6D003599-FAD5-2A43-BCF2-8C9D5635EAA7}"/>
                </a:ext>
              </a:extLst>
            </p:cNvPr>
            <p:cNvSpPr>
              <a:spLocks noChangeShapeType="1"/>
            </p:cNvSpPr>
            <p:nvPr/>
          </p:nvSpPr>
          <p:spPr bwMode="auto">
            <a:xfrm>
              <a:off x="6081712" y="2549525"/>
              <a:ext cx="2100263" cy="468312"/>
            </a:xfrm>
            <a:prstGeom prst="line">
              <a:avLst/>
            </a:prstGeom>
            <a:noFill/>
            <a:ln w="28575">
              <a:solidFill>
                <a:srgbClr val="0000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22" name="Text Box 19">
              <a:extLst>
                <a:ext uri="{FF2B5EF4-FFF2-40B4-BE49-F238E27FC236}">
                  <a16:creationId xmlns:a16="http://schemas.microsoft.com/office/drawing/2014/main" id="{6FFC0E8C-8B36-B744-B255-B1213F7C3B36}"/>
                </a:ext>
              </a:extLst>
            </p:cNvPr>
            <p:cNvSpPr txBox="1">
              <a:spLocks noChangeArrowheads="1"/>
            </p:cNvSpPr>
            <p:nvPr/>
          </p:nvSpPr>
          <p:spPr bwMode="auto">
            <a:xfrm>
              <a:off x="6837362" y="2298700"/>
              <a:ext cx="341313"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0" cap="none" spc="0" normalizeH="0" baseline="0" noProof="0">
                  <a:ln>
                    <a:noFill/>
                  </a:ln>
                  <a:solidFill>
                    <a:srgbClr val="FF0000"/>
                  </a:solidFill>
                  <a:effectLst/>
                  <a:uLnTx/>
                  <a:uFillTx/>
                  <a:latin typeface="Tahoma" charset="0"/>
                  <a:ea typeface="ＭＳ Ｐゴシック" charset="0"/>
                  <a:cs typeface="+mn-cs"/>
                </a:rPr>
                <a:t>X</a:t>
              </a:r>
            </a:p>
          </p:txBody>
        </p:sp>
        <p:sp>
          <p:nvSpPr>
            <p:cNvPr id="123" name="Text Box 20">
              <a:extLst>
                <a:ext uri="{FF2B5EF4-FFF2-40B4-BE49-F238E27FC236}">
                  <a16:creationId xmlns:a16="http://schemas.microsoft.com/office/drawing/2014/main" id="{999FCA58-CB9B-B749-BA08-25AB40ACE0A2}"/>
                </a:ext>
              </a:extLst>
            </p:cNvPr>
            <p:cNvSpPr txBox="1">
              <a:spLocks noChangeArrowheads="1"/>
            </p:cNvSpPr>
            <p:nvPr/>
          </p:nvSpPr>
          <p:spPr bwMode="auto">
            <a:xfrm>
              <a:off x="6996112" y="2319337"/>
              <a:ext cx="522288"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1" u="none" strike="noStrike" kern="0" cap="none" spc="0" normalizeH="0" baseline="0" noProof="0">
                  <a:ln>
                    <a:noFill/>
                  </a:ln>
                  <a:solidFill>
                    <a:srgbClr val="FF0000"/>
                  </a:solidFill>
                  <a:effectLst/>
                  <a:uLnTx/>
                  <a:uFillTx/>
                  <a:latin typeface="Tahoma" charset="0"/>
                  <a:ea typeface="ＭＳ Ｐゴシック" charset="0"/>
                  <a:cs typeface="+mn-cs"/>
                </a:rPr>
                <a:t>loss</a:t>
              </a:r>
            </a:p>
          </p:txBody>
        </p:sp>
      </p:grpSp>
      <p:sp>
        <p:nvSpPr>
          <p:cNvPr id="124" name="Line 21">
            <a:extLst>
              <a:ext uri="{FF2B5EF4-FFF2-40B4-BE49-F238E27FC236}">
                <a16:creationId xmlns:a16="http://schemas.microsoft.com/office/drawing/2014/main" id="{82EB3AA5-A272-9741-98D1-88E47FABEAC6}"/>
              </a:ext>
            </a:extLst>
          </p:cNvPr>
          <p:cNvSpPr>
            <a:spLocks noChangeShapeType="1"/>
          </p:cNvSpPr>
          <p:nvPr/>
        </p:nvSpPr>
        <p:spPr bwMode="auto">
          <a:xfrm flipH="1">
            <a:off x="6064250" y="2535237"/>
            <a:ext cx="2014537" cy="1100138"/>
          </a:xfrm>
          <a:prstGeom prst="line">
            <a:avLst/>
          </a:prstGeom>
          <a:noFill/>
          <a:ln w="28575">
            <a:solidFill>
              <a:srgbClr val="008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25" name="Line 24">
            <a:extLst>
              <a:ext uri="{FF2B5EF4-FFF2-40B4-BE49-F238E27FC236}">
                <a16:creationId xmlns:a16="http://schemas.microsoft.com/office/drawing/2014/main" id="{E42793DA-B54F-8A4A-B169-AADC48D8492B}"/>
              </a:ext>
            </a:extLst>
          </p:cNvPr>
          <p:cNvSpPr>
            <a:spLocks noChangeShapeType="1"/>
          </p:cNvSpPr>
          <p:nvPr/>
        </p:nvSpPr>
        <p:spPr bwMode="auto">
          <a:xfrm>
            <a:off x="6067425" y="3371850"/>
            <a:ext cx="2100262" cy="468312"/>
          </a:xfrm>
          <a:prstGeom prst="line">
            <a:avLst/>
          </a:prstGeom>
          <a:noFill/>
          <a:ln w="28575">
            <a:solidFill>
              <a:srgbClr val="0000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26" name="Line 25">
            <a:extLst>
              <a:ext uri="{FF2B5EF4-FFF2-40B4-BE49-F238E27FC236}">
                <a16:creationId xmlns:a16="http://schemas.microsoft.com/office/drawing/2014/main" id="{F496288B-3032-8C46-B36C-DC6EE518FC26}"/>
              </a:ext>
            </a:extLst>
          </p:cNvPr>
          <p:cNvSpPr>
            <a:spLocks noChangeShapeType="1"/>
          </p:cNvSpPr>
          <p:nvPr/>
        </p:nvSpPr>
        <p:spPr bwMode="auto">
          <a:xfrm>
            <a:off x="6099175" y="3690937"/>
            <a:ext cx="2101850" cy="468313"/>
          </a:xfrm>
          <a:prstGeom prst="line">
            <a:avLst/>
          </a:prstGeom>
          <a:noFill/>
          <a:ln w="28575">
            <a:solidFill>
              <a:srgbClr val="0000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27" name="Line 26">
            <a:extLst>
              <a:ext uri="{FF2B5EF4-FFF2-40B4-BE49-F238E27FC236}">
                <a16:creationId xmlns:a16="http://schemas.microsoft.com/office/drawing/2014/main" id="{567E0CBA-D560-7142-9ABA-AC076E08A151}"/>
              </a:ext>
            </a:extLst>
          </p:cNvPr>
          <p:cNvSpPr>
            <a:spLocks noChangeShapeType="1"/>
          </p:cNvSpPr>
          <p:nvPr/>
        </p:nvSpPr>
        <p:spPr bwMode="auto">
          <a:xfrm flipH="1">
            <a:off x="6096000" y="3065462"/>
            <a:ext cx="2014537" cy="1100138"/>
          </a:xfrm>
          <a:prstGeom prst="line">
            <a:avLst/>
          </a:prstGeom>
          <a:noFill/>
          <a:ln w="28575">
            <a:solidFill>
              <a:srgbClr val="008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grpSp>
        <p:nvGrpSpPr>
          <p:cNvPr id="9" name="Group 8">
            <a:extLst>
              <a:ext uri="{FF2B5EF4-FFF2-40B4-BE49-F238E27FC236}">
                <a16:creationId xmlns:a16="http://schemas.microsoft.com/office/drawing/2014/main" id="{FEA4268D-2918-6446-A65A-828C5CA72DEE}"/>
              </a:ext>
            </a:extLst>
          </p:cNvPr>
          <p:cNvGrpSpPr/>
          <p:nvPr/>
        </p:nvGrpSpPr>
        <p:grpSpPr>
          <a:xfrm>
            <a:off x="4081462" y="2254250"/>
            <a:ext cx="1978025" cy="2543175"/>
            <a:chOff x="4081462" y="2254250"/>
            <a:chExt cx="1978025" cy="2543175"/>
          </a:xfrm>
        </p:grpSpPr>
        <p:pic>
          <p:nvPicPr>
            <p:cNvPr id="114" name="Picture 34" descr="alarm_clock_ringing">
              <a:extLst>
                <a:ext uri="{FF2B5EF4-FFF2-40B4-BE49-F238E27FC236}">
                  <a16:creationId xmlns:a16="http://schemas.microsoft.com/office/drawing/2014/main" id="{6923BC91-E9C5-D049-B59C-D416251761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81462" y="4283075"/>
              <a:ext cx="436563" cy="481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5" name="Text Box 35">
              <a:extLst>
                <a:ext uri="{FF2B5EF4-FFF2-40B4-BE49-F238E27FC236}">
                  <a16:creationId xmlns:a16="http://schemas.microsoft.com/office/drawing/2014/main" id="{171ECC6D-E77E-7541-880B-B7D3C99DC8C1}"/>
                </a:ext>
              </a:extLst>
            </p:cNvPr>
            <p:cNvSpPr txBox="1">
              <a:spLocks noChangeArrowheads="1"/>
            </p:cNvSpPr>
            <p:nvPr/>
          </p:nvSpPr>
          <p:spPr bwMode="auto">
            <a:xfrm>
              <a:off x="4449762" y="4498975"/>
              <a:ext cx="1538288" cy="2984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r" defTabSz="914400" rtl="0" eaLnBrk="0" fontAlgn="base" latinLnBrk="0" hangingPunct="0">
                <a:lnSpc>
                  <a:spcPct val="75000"/>
                </a:lnSpc>
                <a:spcBef>
                  <a:spcPct val="0"/>
                </a:spcBef>
                <a:spcAft>
                  <a:spcPct val="0"/>
                </a:spcAft>
                <a:buClrTx/>
                <a:buSzTx/>
                <a:buFontTx/>
                <a:buNone/>
                <a:tabLst/>
                <a:defRPr/>
              </a:pPr>
              <a:r>
                <a:rPr kumimoji="0" lang="en-US" sz="1800" b="0" i="1" u="none" strike="noStrike" kern="0" cap="none" spc="0" normalizeH="0" baseline="0" noProof="0">
                  <a:ln>
                    <a:noFill/>
                  </a:ln>
                  <a:solidFill>
                    <a:srgbClr val="FF0000"/>
                  </a:solidFill>
                  <a:effectLst/>
                  <a:uLnTx/>
                  <a:uFillTx/>
                  <a:latin typeface="Tahoma" charset="0"/>
                  <a:ea typeface="ＭＳ Ｐゴシック" charset="0"/>
                  <a:cs typeface="+mn-cs"/>
                </a:rPr>
                <a:t>pkt 2 timeout</a:t>
              </a:r>
            </a:p>
          </p:txBody>
        </p:sp>
        <p:grpSp>
          <p:nvGrpSpPr>
            <p:cNvPr id="128" name="Group 29">
              <a:extLst>
                <a:ext uri="{FF2B5EF4-FFF2-40B4-BE49-F238E27FC236}">
                  <a16:creationId xmlns:a16="http://schemas.microsoft.com/office/drawing/2014/main" id="{CCD75B32-9279-9249-845C-EEAC69B59B93}"/>
                </a:ext>
              </a:extLst>
            </p:cNvPr>
            <p:cNvGrpSpPr>
              <a:grpSpLocks/>
            </p:cNvGrpSpPr>
            <p:nvPr/>
          </p:nvGrpSpPr>
          <p:grpSpPr bwMode="auto">
            <a:xfrm>
              <a:off x="5956300" y="2254250"/>
              <a:ext cx="103187" cy="2462212"/>
              <a:chOff x="3651" y="1878"/>
              <a:chExt cx="78" cy="963"/>
            </a:xfrm>
          </p:grpSpPr>
          <p:sp>
            <p:nvSpPr>
              <p:cNvPr id="129" name="Line 30">
                <a:extLst>
                  <a:ext uri="{FF2B5EF4-FFF2-40B4-BE49-F238E27FC236}">
                    <a16:creationId xmlns:a16="http://schemas.microsoft.com/office/drawing/2014/main" id="{968CAD8F-1975-844E-A2BC-06214EDA9B2E}"/>
                  </a:ext>
                </a:extLst>
              </p:cNvPr>
              <p:cNvSpPr>
                <a:spLocks noChangeShapeType="1"/>
              </p:cNvSpPr>
              <p:nvPr/>
            </p:nvSpPr>
            <p:spPr bwMode="auto">
              <a:xfrm>
                <a:off x="3729" y="1879"/>
                <a:ext cx="0" cy="962"/>
              </a:xfrm>
              <a:prstGeom prst="line">
                <a:avLst/>
              </a:prstGeom>
              <a:noFill/>
              <a:ln w="2857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30" name="Line 31">
                <a:extLst>
                  <a:ext uri="{FF2B5EF4-FFF2-40B4-BE49-F238E27FC236}">
                    <a16:creationId xmlns:a16="http://schemas.microsoft.com/office/drawing/2014/main" id="{46F70D7C-544C-D549-80EC-BBE7913442BA}"/>
                  </a:ext>
                </a:extLst>
              </p:cNvPr>
              <p:cNvSpPr>
                <a:spLocks noChangeShapeType="1"/>
              </p:cNvSpPr>
              <p:nvPr/>
            </p:nvSpPr>
            <p:spPr bwMode="auto">
              <a:xfrm flipH="1">
                <a:off x="3651" y="1878"/>
                <a:ext cx="76" cy="0"/>
              </a:xfrm>
              <a:prstGeom prst="line">
                <a:avLst/>
              </a:prstGeom>
              <a:noFill/>
              <a:ln w="2857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31" name="Line 32">
                <a:extLst>
                  <a:ext uri="{FF2B5EF4-FFF2-40B4-BE49-F238E27FC236}">
                    <a16:creationId xmlns:a16="http://schemas.microsoft.com/office/drawing/2014/main" id="{7CCD21DE-7848-8E49-8DFB-3B7580C3720B}"/>
                  </a:ext>
                </a:extLst>
              </p:cNvPr>
              <p:cNvSpPr>
                <a:spLocks noChangeShapeType="1"/>
              </p:cNvSpPr>
              <p:nvPr/>
            </p:nvSpPr>
            <p:spPr bwMode="auto">
              <a:xfrm flipH="1">
                <a:off x="3651" y="2841"/>
                <a:ext cx="76" cy="0"/>
              </a:xfrm>
              <a:prstGeom prst="line">
                <a:avLst/>
              </a:prstGeom>
              <a:noFill/>
              <a:ln w="2857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grpSp>
      <p:sp>
        <p:nvSpPr>
          <p:cNvPr id="132" name="Line 37">
            <a:extLst>
              <a:ext uri="{FF2B5EF4-FFF2-40B4-BE49-F238E27FC236}">
                <a16:creationId xmlns:a16="http://schemas.microsoft.com/office/drawing/2014/main" id="{87F3997F-AC6F-E94C-BDDA-D675458BE183}"/>
              </a:ext>
            </a:extLst>
          </p:cNvPr>
          <p:cNvSpPr>
            <a:spLocks noChangeShapeType="1"/>
          </p:cNvSpPr>
          <p:nvPr/>
        </p:nvSpPr>
        <p:spPr bwMode="auto">
          <a:xfrm>
            <a:off x="6075362" y="4884737"/>
            <a:ext cx="2100263" cy="468313"/>
          </a:xfrm>
          <a:prstGeom prst="line">
            <a:avLst/>
          </a:prstGeom>
          <a:noFill/>
          <a:ln w="28575">
            <a:solidFill>
              <a:srgbClr val="000099"/>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43" name="Text Box 59">
            <a:extLst>
              <a:ext uri="{FF2B5EF4-FFF2-40B4-BE49-F238E27FC236}">
                <a16:creationId xmlns:a16="http://schemas.microsoft.com/office/drawing/2014/main" id="{FB2F6CDE-F6A8-F844-B10B-589750594621}"/>
              </a:ext>
            </a:extLst>
          </p:cNvPr>
          <p:cNvSpPr txBox="1">
            <a:spLocks noChangeArrowheads="1"/>
          </p:cNvSpPr>
          <p:nvPr/>
        </p:nvSpPr>
        <p:spPr bwMode="auto">
          <a:xfrm>
            <a:off x="2278062" y="1223962"/>
            <a:ext cx="2146300"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1" u="sng" strike="noStrike" kern="0" cap="none" spc="0" normalizeH="0" baseline="0" noProof="0">
                <a:ln>
                  <a:noFill/>
                </a:ln>
                <a:solidFill>
                  <a:srgbClr val="000099"/>
                </a:solidFill>
                <a:effectLst/>
                <a:uLnTx/>
                <a:uFillTx/>
                <a:latin typeface="Tahoma" charset="0"/>
                <a:ea typeface="ＭＳ Ｐゴシック" charset="0"/>
                <a:cs typeface="+mn-cs"/>
              </a:rPr>
              <a:t>sender window (N=4)</a:t>
            </a:r>
          </a:p>
        </p:txBody>
      </p:sp>
      <p:grpSp>
        <p:nvGrpSpPr>
          <p:cNvPr id="4" name="Group 3">
            <a:extLst>
              <a:ext uri="{FF2B5EF4-FFF2-40B4-BE49-F238E27FC236}">
                <a16:creationId xmlns:a16="http://schemas.microsoft.com/office/drawing/2014/main" id="{76DDE7CA-1E78-DA4A-AE1B-74DF7C479CF1}"/>
              </a:ext>
            </a:extLst>
          </p:cNvPr>
          <p:cNvGrpSpPr/>
          <p:nvPr/>
        </p:nvGrpSpPr>
        <p:grpSpPr>
          <a:xfrm>
            <a:off x="2317750" y="1570037"/>
            <a:ext cx="1520825" cy="1150938"/>
            <a:chOff x="2317750" y="1570037"/>
            <a:chExt cx="1520825" cy="1150938"/>
          </a:xfrm>
        </p:grpSpPr>
        <p:grpSp>
          <p:nvGrpSpPr>
            <p:cNvPr id="140" name="Group 65">
              <a:extLst>
                <a:ext uri="{FF2B5EF4-FFF2-40B4-BE49-F238E27FC236}">
                  <a16:creationId xmlns:a16="http://schemas.microsoft.com/office/drawing/2014/main" id="{931A5080-440D-784B-A586-03D399A7E982}"/>
                </a:ext>
              </a:extLst>
            </p:cNvPr>
            <p:cNvGrpSpPr>
              <a:grpSpLocks/>
            </p:cNvGrpSpPr>
            <p:nvPr/>
          </p:nvGrpSpPr>
          <p:grpSpPr bwMode="auto">
            <a:xfrm>
              <a:off x="2320925" y="1570037"/>
              <a:ext cx="1512887" cy="304800"/>
              <a:chOff x="115" y="914"/>
              <a:chExt cx="953" cy="192"/>
            </a:xfrm>
          </p:grpSpPr>
          <p:sp>
            <p:nvSpPr>
              <p:cNvPr id="141" name="Rectangle 60">
                <a:extLst>
                  <a:ext uri="{FF2B5EF4-FFF2-40B4-BE49-F238E27FC236}">
                    <a16:creationId xmlns:a16="http://schemas.microsoft.com/office/drawing/2014/main" id="{B26ABC90-7E5F-8A4E-8270-EAE554611A43}"/>
                  </a:ext>
                </a:extLst>
              </p:cNvPr>
              <p:cNvSpPr>
                <a:spLocks noChangeArrowheads="1"/>
              </p:cNvSpPr>
              <p:nvPr/>
            </p:nvSpPr>
            <p:spPr bwMode="auto">
              <a:xfrm>
                <a:off x="152" y="936"/>
                <a:ext cx="396" cy="144"/>
              </a:xfrm>
              <a:prstGeom prst="rect">
                <a:avLst/>
              </a:prstGeom>
              <a:solidFill>
                <a:srgbClr val="000099"/>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42" name="Text Box 46">
                <a:extLst>
                  <a:ext uri="{FF2B5EF4-FFF2-40B4-BE49-F238E27FC236}">
                    <a16:creationId xmlns:a16="http://schemas.microsoft.com/office/drawing/2014/main" id="{7BFA6562-0DAC-EB45-9C52-212661A48237}"/>
                  </a:ext>
                </a:extLst>
              </p:cNvPr>
              <p:cNvSpPr txBox="1">
                <a:spLocks noChangeArrowheads="1"/>
              </p:cNvSpPr>
              <p:nvPr/>
            </p:nvSpPr>
            <p:spPr bwMode="auto">
              <a:xfrm>
                <a:off x="115" y="914"/>
                <a:ext cx="953" cy="19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rial" charset="0"/>
                    <a:ea typeface="ＭＳ Ｐゴシック" charset="0"/>
                    <a:cs typeface="+mn-cs"/>
                  </a:rPr>
                  <a:t>0 1 2 3 </a:t>
                </a:r>
                <a:r>
                  <a:rPr kumimoji="0" lang="en-US" sz="1400" b="0" i="0" u="none" strike="noStrike" kern="1200" cap="none" spc="0" normalizeH="0" baseline="0" noProof="0" dirty="0">
                    <a:ln>
                      <a:noFill/>
                    </a:ln>
                    <a:solidFill>
                      <a:srgbClr val="000000"/>
                    </a:solidFill>
                    <a:effectLst/>
                    <a:uLnTx/>
                    <a:uFillTx/>
                    <a:latin typeface="Arial" charset="0"/>
                    <a:ea typeface="ＭＳ Ｐゴシック" charset="0"/>
                    <a:cs typeface="+mn-cs"/>
                  </a:rPr>
                  <a:t>4 5 6 7 8 </a:t>
                </a:r>
              </a:p>
            </p:txBody>
          </p:sp>
        </p:grpSp>
        <p:grpSp>
          <p:nvGrpSpPr>
            <p:cNvPr id="144" name="Group 67">
              <a:extLst>
                <a:ext uri="{FF2B5EF4-FFF2-40B4-BE49-F238E27FC236}">
                  <a16:creationId xmlns:a16="http://schemas.microsoft.com/office/drawing/2014/main" id="{58213E82-566B-494B-9703-4038DD2EF040}"/>
                </a:ext>
              </a:extLst>
            </p:cNvPr>
            <p:cNvGrpSpPr>
              <a:grpSpLocks/>
            </p:cNvGrpSpPr>
            <p:nvPr/>
          </p:nvGrpSpPr>
          <p:grpSpPr bwMode="auto">
            <a:xfrm>
              <a:off x="2317750" y="1855787"/>
              <a:ext cx="1512887" cy="304800"/>
              <a:chOff x="115" y="914"/>
              <a:chExt cx="953" cy="192"/>
            </a:xfrm>
          </p:grpSpPr>
          <p:sp>
            <p:nvSpPr>
              <p:cNvPr id="145" name="Rectangle 68">
                <a:extLst>
                  <a:ext uri="{FF2B5EF4-FFF2-40B4-BE49-F238E27FC236}">
                    <a16:creationId xmlns:a16="http://schemas.microsoft.com/office/drawing/2014/main" id="{4568CC56-ACBD-D74D-BF0B-726A16BC810C}"/>
                  </a:ext>
                </a:extLst>
              </p:cNvPr>
              <p:cNvSpPr>
                <a:spLocks noChangeArrowheads="1"/>
              </p:cNvSpPr>
              <p:nvPr/>
            </p:nvSpPr>
            <p:spPr bwMode="auto">
              <a:xfrm>
                <a:off x="152" y="936"/>
                <a:ext cx="396" cy="144"/>
              </a:xfrm>
              <a:prstGeom prst="rect">
                <a:avLst/>
              </a:prstGeom>
              <a:solidFill>
                <a:srgbClr val="000099"/>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46" name="Text Box 69">
                <a:extLst>
                  <a:ext uri="{FF2B5EF4-FFF2-40B4-BE49-F238E27FC236}">
                    <a16:creationId xmlns:a16="http://schemas.microsoft.com/office/drawing/2014/main" id="{407928DF-AB75-9C4A-93E1-B6C00F1ED1ED}"/>
                  </a:ext>
                </a:extLst>
              </p:cNvPr>
              <p:cNvSpPr txBox="1">
                <a:spLocks noChangeArrowheads="1"/>
              </p:cNvSpPr>
              <p:nvPr/>
            </p:nvSpPr>
            <p:spPr bwMode="auto">
              <a:xfrm>
                <a:off x="115" y="914"/>
                <a:ext cx="953" cy="19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rial" charset="0"/>
                    <a:ea typeface="ＭＳ Ｐゴシック" charset="0"/>
                    <a:cs typeface="+mn-cs"/>
                  </a:rPr>
                  <a:t>0 1 2 3 </a:t>
                </a:r>
                <a:r>
                  <a:rPr kumimoji="0" lang="en-US" sz="1400" b="0" i="0" u="none" strike="noStrike" kern="1200" cap="none" spc="0" normalizeH="0" baseline="0" noProof="0" dirty="0">
                    <a:ln>
                      <a:noFill/>
                    </a:ln>
                    <a:solidFill>
                      <a:srgbClr val="000000"/>
                    </a:solidFill>
                    <a:effectLst/>
                    <a:uLnTx/>
                    <a:uFillTx/>
                    <a:latin typeface="Arial" charset="0"/>
                    <a:ea typeface="ＭＳ Ｐゴシック" charset="0"/>
                    <a:cs typeface="+mn-cs"/>
                  </a:rPr>
                  <a:t>4 5 6 7 8 </a:t>
                </a:r>
              </a:p>
            </p:txBody>
          </p:sp>
        </p:grpSp>
        <p:grpSp>
          <p:nvGrpSpPr>
            <p:cNvPr id="147" name="Group 70">
              <a:extLst>
                <a:ext uri="{FF2B5EF4-FFF2-40B4-BE49-F238E27FC236}">
                  <a16:creationId xmlns:a16="http://schemas.microsoft.com/office/drawing/2014/main" id="{00B20D72-C787-994E-A325-6842B818626F}"/>
                </a:ext>
              </a:extLst>
            </p:cNvPr>
            <p:cNvGrpSpPr>
              <a:grpSpLocks/>
            </p:cNvGrpSpPr>
            <p:nvPr/>
          </p:nvGrpSpPr>
          <p:grpSpPr bwMode="auto">
            <a:xfrm>
              <a:off x="2325687" y="2141537"/>
              <a:ext cx="1512888" cy="304800"/>
              <a:chOff x="115" y="914"/>
              <a:chExt cx="953" cy="192"/>
            </a:xfrm>
          </p:grpSpPr>
          <p:sp>
            <p:nvSpPr>
              <p:cNvPr id="148" name="Rectangle 71">
                <a:extLst>
                  <a:ext uri="{FF2B5EF4-FFF2-40B4-BE49-F238E27FC236}">
                    <a16:creationId xmlns:a16="http://schemas.microsoft.com/office/drawing/2014/main" id="{CB23F592-B205-C747-BC5C-8DED1F25489A}"/>
                  </a:ext>
                </a:extLst>
              </p:cNvPr>
              <p:cNvSpPr>
                <a:spLocks noChangeArrowheads="1"/>
              </p:cNvSpPr>
              <p:nvPr/>
            </p:nvSpPr>
            <p:spPr bwMode="auto">
              <a:xfrm>
                <a:off x="152" y="936"/>
                <a:ext cx="396" cy="144"/>
              </a:xfrm>
              <a:prstGeom prst="rect">
                <a:avLst/>
              </a:prstGeom>
              <a:solidFill>
                <a:srgbClr val="000099"/>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49" name="Text Box 72">
                <a:extLst>
                  <a:ext uri="{FF2B5EF4-FFF2-40B4-BE49-F238E27FC236}">
                    <a16:creationId xmlns:a16="http://schemas.microsoft.com/office/drawing/2014/main" id="{3023C1E8-641E-D34A-BDDD-05F2D4DF44B2}"/>
                  </a:ext>
                </a:extLst>
              </p:cNvPr>
              <p:cNvSpPr txBox="1">
                <a:spLocks noChangeArrowheads="1"/>
              </p:cNvSpPr>
              <p:nvPr/>
            </p:nvSpPr>
            <p:spPr bwMode="auto">
              <a:xfrm>
                <a:off x="115" y="914"/>
                <a:ext cx="953" cy="19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Arial" charset="0"/>
                    <a:ea typeface="ＭＳ Ｐゴシック" charset="0"/>
                    <a:cs typeface="+mn-cs"/>
                  </a:rPr>
                  <a:t>0 1 2 3 </a:t>
                </a:r>
                <a:r>
                  <a:rPr kumimoji="0" lang="en-US" sz="1400" b="0" i="0" u="none" strike="noStrike" kern="1200" cap="none" spc="0" normalizeH="0" baseline="0" noProof="0">
                    <a:ln>
                      <a:noFill/>
                    </a:ln>
                    <a:solidFill>
                      <a:srgbClr val="000000"/>
                    </a:solidFill>
                    <a:effectLst/>
                    <a:uLnTx/>
                    <a:uFillTx/>
                    <a:latin typeface="Arial" charset="0"/>
                    <a:ea typeface="ＭＳ Ｐゴシック" charset="0"/>
                    <a:cs typeface="+mn-cs"/>
                  </a:rPr>
                  <a:t>4 5 6 7 8 </a:t>
                </a:r>
              </a:p>
            </p:txBody>
          </p:sp>
        </p:grpSp>
        <p:grpSp>
          <p:nvGrpSpPr>
            <p:cNvPr id="150" name="Group 73">
              <a:extLst>
                <a:ext uri="{FF2B5EF4-FFF2-40B4-BE49-F238E27FC236}">
                  <a16:creationId xmlns:a16="http://schemas.microsoft.com/office/drawing/2014/main" id="{40BB12DF-C4A4-6A41-A0BD-D8F19F8C262D}"/>
                </a:ext>
              </a:extLst>
            </p:cNvPr>
            <p:cNvGrpSpPr>
              <a:grpSpLocks/>
            </p:cNvGrpSpPr>
            <p:nvPr/>
          </p:nvGrpSpPr>
          <p:grpSpPr bwMode="auto">
            <a:xfrm>
              <a:off x="2322512" y="2416175"/>
              <a:ext cx="1512888" cy="304800"/>
              <a:chOff x="115" y="914"/>
              <a:chExt cx="953" cy="192"/>
            </a:xfrm>
          </p:grpSpPr>
          <p:sp>
            <p:nvSpPr>
              <p:cNvPr id="151" name="Rectangle 74">
                <a:extLst>
                  <a:ext uri="{FF2B5EF4-FFF2-40B4-BE49-F238E27FC236}">
                    <a16:creationId xmlns:a16="http://schemas.microsoft.com/office/drawing/2014/main" id="{89CB1498-6077-D041-AC57-35BA218CB0F4}"/>
                  </a:ext>
                </a:extLst>
              </p:cNvPr>
              <p:cNvSpPr>
                <a:spLocks noChangeArrowheads="1"/>
              </p:cNvSpPr>
              <p:nvPr/>
            </p:nvSpPr>
            <p:spPr bwMode="auto">
              <a:xfrm>
                <a:off x="152" y="936"/>
                <a:ext cx="396" cy="144"/>
              </a:xfrm>
              <a:prstGeom prst="rect">
                <a:avLst/>
              </a:prstGeom>
              <a:solidFill>
                <a:srgbClr val="000099"/>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52" name="Text Box 75">
                <a:extLst>
                  <a:ext uri="{FF2B5EF4-FFF2-40B4-BE49-F238E27FC236}">
                    <a16:creationId xmlns:a16="http://schemas.microsoft.com/office/drawing/2014/main" id="{51265616-94AA-1940-B75F-94B688FDD5BE}"/>
                  </a:ext>
                </a:extLst>
              </p:cNvPr>
              <p:cNvSpPr txBox="1">
                <a:spLocks noChangeArrowheads="1"/>
              </p:cNvSpPr>
              <p:nvPr/>
            </p:nvSpPr>
            <p:spPr bwMode="auto">
              <a:xfrm>
                <a:off x="115" y="914"/>
                <a:ext cx="953" cy="19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Arial" charset="0"/>
                    <a:ea typeface="ＭＳ Ｐゴシック" charset="0"/>
                    <a:cs typeface="+mn-cs"/>
                  </a:rPr>
                  <a:t>0 1 2 3 </a:t>
                </a:r>
                <a:r>
                  <a:rPr kumimoji="0" lang="en-US" sz="1400" b="0" i="0" u="none" strike="noStrike" kern="1200" cap="none" spc="0" normalizeH="0" baseline="0" noProof="0">
                    <a:ln>
                      <a:noFill/>
                    </a:ln>
                    <a:solidFill>
                      <a:srgbClr val="000000"/>
                    </a:solidFill>
                    <a:effectLst/>
                    <a:uLnTx/>
                    <a:uFillTx/>
                    <a:latin typeface="Arial" charset="0"/>
                    <a:ea typeface="ＭＳ Ｐゴシック" charset="0"/>
                    <a:cs typeface="+mn-cs"/>
                  </a:rPr>
                  <a:t>4 5 6 7 8 </a:t>
                </a:r>
              </a:p>
            </p:txBody>
          </p:sp>
        </p:grpSp>
      </p:grpSp>
      <p:grpSp>
        <p:nvGrpSpPr>
          <p:cNvPr id="8" name="Group 7">
            <a:extLst>
              <a:ext uri="{FF2B5EF4-FFF2-40B4-BE49-F238E27FC236}">
                <a16:creationId xmlns:a16="http://schemas.microsoft.com/office/drawing/2014/main" id="{453FA832-3142-3345-8926-97B188BFCE5C}"/>
              </a:ext>
            </a:extLst>
          </p:cNvPr>
          <p:cNvGrpSpPr/>
          <p:nvPr/>
        </p:nvGrpSpPr>
        <p:grpSpPr>
          <a:xfrm>
            <a:off x="2319337" y="3135312"/>
            <a:ext cx="3749675" cy="369332"/>
            <a:chOff x="2319337" y="3135312"/>
            <a:chExt cx="3749675" cy="369332"/>
          </a:xfrm>
        </p:grpSpPr>
        <p:sp>
          <p:nvSpPr>
            <p:cNvPr id="153" name="Rectangle 79">
              <a:extLst>
                <a:ext uri="{FF2B5EF4-FFF2-40B4-BE49-F238E27FC236}">
                  <a16:creationId xmlns:a16="http://schemas.microsoft.com/office/drawing/2014/main" id="{136FFCEA-08CB-4B46-986C-2B7FBEB6B3C9}"/>
                </a:ext>
              </a:extLst>
            </p:cNvPr>
            <p:cNvSpPr>
              <a:spLocks noChangeArrowheads="1"/>
            </p:cNvSpPr>
            <p:nvPr/>
          </p:nvSpPr>
          <p:spPr bwMode="auto">
            <a:xfrm>
              <a:off x="2533650" y="3221037"/>
              <a:ext cx="628650" cy="228600"/>
            </a:xfrm>
            <a:prstGeom prst="rect">
              <a:avLst/>
            </a:prstGeom>
            <a:solidFill>
              <a:srgbClr val="000099"/>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grpSp>
          <p:nvGrpSpPr>
            <p:cNvPr id="6" name="Group 5">
              <a:extLst>
                <a:ext uri="{FF2B5EF4-FFF2-40B4-BE49-F238E27FC236}">
                  <a16:creationId xmlns:a16="http://schemas.microsoft.com/office/drawing/2014/main" id="{D1DC4FE7-5ADF-3340-99A4-F8E562CC9D77}"/>
                </a:ext>
              </a:extLst>
            </p:cNvPr>
            <p:cNvGrpSpPr/>
            <p:nvPr/>
          </p:nvGrpSpPr>
          <p:grpSpPr>
            <a:xfrm>
              <a:off x="2319337" y="3135312"/>
              <a:ext cx="3749675" cy="369332"/>
              <a:chOff x="2319337" y="3135312"/>
              <a:chExt cx="3749675" cy="369332"/>
            </a:xfrm>
          </p:grpSpPr>
          <p:sp>
            <p:nvSpPr>
              <p:cNvPr id="113" name="Text Box 22">
                <a:extLst>
                  <a:ext uri="{FF2B5EF4-FFF2-40B4-BE49-F238E27FC236}">
                    <a16:creationId xmlns:a16="http://schemas.microsoft.com/office/drawing/2014/main" id="{E3AAA9D4-24A2-9445-B632-A99BE73DC655}"/>
                  </a:ext>
                </a:extLst>
              </p:cNvPr>
              <p:cNvSpPr txBox="1">
                <a:spLocks noChangeArrowheads="1"/>
              </p:cNvSpPr>
              <p:nvPr/>
            </p:nvSpPr>
            <p:spPr bwMode="auto">
              <a:xfrm>
                <a:off x="3894955" y="3135312"/>
                <a:ext cx="2174057"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err="1">
                    <a:ln>
                      <a:noFill/>
                    </a:ln>
                    <a:solidFill>
                      <a:srgbClr val="000000"/>
                    </a:solidFill>
                    <a:effectLst/>
                    <a:uLnTx/>
                    <a:uFillTx/>
                    <a:latin typeface="Tahoma" charset="0"/>
                    <a:ea typeface="ＭＳ Ｐゴシック" charset="0"/>
                    <a:cs typeface="+mn-cs"/>
                  </a:rPr>
                  <a:t>rcv</a:t>
                </a: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 ack0, send pkt4</a:t>
                </a:r>
              </a:p>
            </p:txBody>
          </p:sp>
          <p:sp>
            <p:nvSpPr>
              <p:cNvPr id="154" name="Text Box 80">
                <a:extLst>
                  <a:ext uri="{FF2B5EF4-FFF2-40B4-BE49-F238E27FC236}">
                    <a16:creationId xmlns:a16="http://schemas.microsoft.com/office/drawing/2014/main" id="{60379420-DE18-E947-A726-0A6ECF67B96A}"/>
                  </a:ext>
                </a:extLst>
              </p:cNvPr>
              <p:cNvSpPr txBox="1">
                <a:spLocks noChangeArrowheads="1"/>
              </p:cNvSpPr>
              <p:nvPr/>
            </p:nvSpPr>
            <p:spPr bwMode="auto">
              <a:xfrm>
                <a:off x="2319337" y="3186112"/>
                <a:ext cx="1512888" cy="304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charset="0"/>
                    <a:ea typeface="ＭＳ Ｐゴシック" charset="0"/>
                    <a:cs typeface="+mn-cs"/>
                  </a:rPr>
                  <a:t>0 </a:t>
                </a:r>
                <a:r>
                  <a:rPr kumimoji="0" lang="en-US" sz="1400" b="0" i="0" u="none" strike="noStrike" kern="1200" cap="none" spc="0" normalizeH="0" baseline="0" noProof="0" dirty="0">
                    <a:ln>
                      <a:noFill/>
                    </a:ln>
                    <a:solidFill>
                      <a:srgbClr val="FFFFFF"/>
                    </a:solidFill>
                    <a:effectLst/>
                    <a:uLnTx/>
                    <a:uFillTx/>
                    <a:latin typeface="Arial" charset="0"/>
                    <a:ea typeface="ＭＳ Ｐゴシック" charset="0"/>
                    <a:cs typeface="+mn-cs"/>
                  </a:rPr>
                  <a:t>1 2 3 4</a:t>
                </a:r>
                <a:r>
                  <a:rPr kumimoji="0" lang="en-US" sz="1400" b="0" i="0" u="none" strike="noStrike" kern="1200" cap="none" spc="0" normalizeH="0" baseline="0" noProof="0" dirty="0">
                    <a:ln>
                      <a:noFill/>
                    </a:ln>
                    <a:solidFill>
                      <a:srgbClr val="000000"/>
                    </a:solidFill>
                    <a:effectLst/>
                    <a:uLnTx/>
                    <a:uFillTx/>
                    <a:latin typeface="Arial" charset="0"/>
                    <a:ea typeface="ＭＳ Ｐゴシック" charset="0"/>
                    <a:cs typeface="+mn-cs"/>
                  </a:rPr>
                  <a:t> 5 6 7 8 </a:t>
                </a:r>
              </a:p>
            </p:txBody>
          </p:sp>
        </p:grpSp>
      </p:grpSp>
      <p:grpSp>
        <p:nvGrpSpPr>
          <p:cNvPr id="10" name="Group 9">
            <a:extLst>
              <a:ext uri="{FF2B5EF4-FFF2-40B4-BE49-F238E27FC236}">
                <a16:creationId xmlns:a16="http://schemas.microsoft.com/office/drawing/2014/main" id="{1269BB31-73E3-7544-97DE-32AB0574DD7B}"/>
              </a:ext>
            </a:extLst>
          </p:cNvPr>
          <p:cNvGrpSpPr/>
          <p:nvPr/>
        </p:nvGrpSpPr>
        <p:grpSpPr>
          <a:xfrm>
            <a:off x="2305050" y="4754562"/>
            <a:ext cx="1520825" cy="1050925"/>
            <a:chOff x="2305050" y="4754562"/>
            <a:chExt cx="1520825" cy="1050925"/>
          </a:xfrm>
        </p:grpSpPr>
        <p:grpSp>
          <p:nvGrpSpPr>
            <p:cNvPr id="158" name="Group 85">
              <a:extLst>
                <a:ext uri="{FF2B5EF4-FFF2-40B4-BE49-F238E27FC236}">
                  <a16:creationId xmlns:a16="http://schemas.microsoft.com/office/drawing/2014/main" id="{03417B8E-F478-8C46-B780-7DF3A846A09A}"/>
                </a:ext>
              </a:extLst>
            </p:cNvPr>
            <p:cNvGrpSpPr>
              <a:grpSpLocks/>
            </p:cNvGrpSpPr>
            <p:nvPr/>
          </p:nvGrpSpPr>
          <p:grpSpPr bwMode="auto">
            <a:xfrm>
              <a:off x="2305050" y="4754562"/>
              <a:ext cx="1512887" cy="304800"/>
              <a:chOff x="112" y="2105"/>
              <a:chExt cx="953" cy="192"/>
            </a:xfrm>
          </p:grpSpPr>
          <p:sp>
            <p:nvSpPr>
              <p:cNvPr id="159" name="Rectangle 86">
                <a:extLst>
                  <a:ext uri="{FF2B5EF4-FFF2-40B4-BE49-F238E27FC236}">
                    <a16:creationId xmlns:a16="http://schemas.microsoft.com/office/drawing/2014/main" id="{51D5A277-3EBC-904A-AC8D-23CF45D5EF67}"/>
                  </a:ext>
                </a:extLst>
              </p:cNvPr>
              <p:cNvSpPr>
                <a:spLocks noChangeArrowheads="1"/>
              </p:cNvSpPr>
              <p:nvPr/>
            </p:nvSpPr>
            <p:spPr bwMode="auto">
              <a:xfrm>
                <a:off x="338" y="2127"/>
                <a:ext cx="396" cy="144"/>
              </a:xfrm>
              <a:prstGeom prst="rect">
                <a:avLst/>
              </a:prstGeom>
              <a:solidFill>
                <a:srgbClr val="000099"/>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60" name="Text Box 87">
                <a:extLst>
                  <a:ext uri="{FF2B5EF4-FFF2-40B4-BE49-F238E27FC236}">
                    <a16:creationId xmlns:a16="http://schemas.microsoft.com/office/drawing/2014/main" id="{B4DADF2A-5673-3046-9E59-DCC911CA29C8}"/>
                  </a:ext>
                </a:extLst>
              </p:cNvPr>
              <p:cNvSpPr txBox="1">
                <a:spLocks noChangeArrowheads="1"/>
              </p:cNvSpPr>
              <p:nvPr/>
            </p:nvSpPr>
            <p:spPr bwMode="auto">
              <a:xfrm>
                <a:off x="112" y="2105"/>
                <a:ext cx="953" cy="19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charset="0"/>
                    <a:ea typeface="ＭＳ Ｐゴシック" charset="0"/>
                    <a:cs typeface="+mn-cs"/>
                  </a:rPr>
                  <a:t>0 1</a:t>
                </a:r>
                <a:r>
                  <a:rPr kumimoji="0" lang="en-US" sz="1400" b="0" i="0" u="none" strike="noStrike" kern="1200" cap="none" spc="0" normalizeH="0" baseline="0" noProof="0">
                    <a:ln>
                      <a:noFill/>
                    </a:ln>
                    <a:solidFill>
                      <a:srgbClr val="FFFFFF"/>
                    </a:solidFill>
                    <a:effectLst/>
                    <a:uLnTx/>
                    <a:uFillTx/>
                    <a:latin typeface="Arial" charset="0"/>
                    <a:ea typeface="ＭＳ Ｐゴシック" charset="0"/>
                    <a:cs typeface="+mn-cs"/>
                  </a:rPr>
                  <a:t> 2 3 4 5</a:t>
                </a:r>
                <a:r>
                  <a:rPr kumimoji="0" lang="en-US" sz="1400" b="0" i="0" u="none" strike="noStrike" kern="1200" cap="none" spc="0" normalizeH="0" baseline="0" noProof="0">
                    <a:ln>
                      <a:noFill/>
                    </a:ln>
                    <a:solidFill>
                      <a:srgbClr val="000000"/>
                    </a:solidFill>
                    <a:effectLst/>
                    <a:uLnTx/>
                    <a:uFillTx/>
                    <a:latin typeface="Arial" charset="0"/>
                    <a:ea typeface="ＭＳ Ｐゴシック" charset="0"/>
                    <a:cs typeface="+mn-cs"/>
                  </a:rPr>
                  <a:t> 6 7 8 </a:t>
                </a:r>
              </a:p>
            </p:txBody>
          </p:sp>
        </p:grpSp>
        <p:grpSp>
          <p:nvGrpSpPr>
            <p:cNvPr id="161" name="Group 88">
              <a:extLst>
                <a:ext uri="{FF2B5EF4-FFF2-40B4-BE49-F238E27FC236}">
                  <a16:creationId xmlns:a16="http://schemas.microsoft.com/office/drawing/2014/main" id="{73C5048A-4F54-D24B-B928-04D9BDFC162C}"/>
                </a:ext>
              </a:extLst>
            </p:cNvPr>
            <p:cNvGrpSpPr>
              <a:grpSpLocks/>
            </p:cNvGrpSpPr>
            <p:nvPr/>
          </p:nvGrpSpPr>
          <p:grpSpPr bwMode="auto">
            <a:xfrm>
              <a:off x="2312987" y="4995862"/>
              <a:ext cx="1512888" cy="304800"/>
              <a:chOff x="112" y="2105"/>
              <a:chExt cx="953" cy="192"/>
            </a:xfrm>
          </p:grpSpPr>
          <p:sp>
            <p:nvSpPr>
              <p:cNvPr id="162" name="Rectangle 89">
                <a:extLst>
                  <a:ext uri="{FF2B5EF4-FFF2-40B4-BE49-F238E27FC236}">
                    <a16:creationId xmlns:a16="http://schemas.microsoft.com/office/drawing/2014/main" id="{2DE076E2-D66C-3A41-9D7C-1EAD271BB244}"/>
                  </a:ext>
                </a:extLst>
              </p:cNvPr>
              <p:cNvSpPr>
                <a:spLocks noChangeArrowheads="1"/>
              </p:cNvSpPr>
              <p:nvPr/>
            </p:nvSpPr>
            <p:spPr bwMode="auto">
              <a:xfrm>
                <a:off x="338" y="2127"/>
                <a:ext cx="396" cy="144"/>
              </a:xfrm>
              <a:prstGeom prst="rect">
                <a:avLst/>
              </a:prstGeom>
              <a:solidFill>
                <a:srgbClr val="000099"/>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63" name="Text Box 90">
                <a:extLst>
                  <a:ext uri="{FF2B5EF4-FFF2-40B4-BE49-F238E27FC236}">
                    <a16:creationId xmlns:a16="http://schemas.microsoft.com/office/drawing/2014/main" id="{4E90CC58-BC14-8A46-9EF1-B2445A87ACD6}"/>
                  </a:ext>
                </a:extLst>
              </p:cNvPr>
              <p:cNvSpPr txBox="1">
                <a:spLocks noChangeArrowheads="1"/>
              </p:cNvSpPr>
              <p:nvPr/>
            </p:nvSpPr>
            <p:spPr bwMode="auto">
              <a:xfrm>
                <a:off x="112" y="2105"/>
                <a:ext cx="953" cy="19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charset="0"/>
                    <a:ea typeface="ＭＳ Ｐゴシック" charset="0"/>
                    <a:cs typeface="+mn-cs"/>
                  </a:rPr>
                  <a:t>0 1</a:t>
                </a:r>
                <a:r>
                  <a:rPr kumimoji="0" lang="en-US" sz="1400" b="0" i="0" u="none" strike="noStrike" kern="1200" cap="none" spc="0" normalizeH="0" baseline="0" noProof="0" dirty="0">
                    <a:ln>
                      <a:noFill/>
                    </a:ln>
                    <a:solidFill>
                      <a:srgbClr val="FFFFFF"/>
                    </a:solidFill>
                    <a:effectLst/>
                    <a:uLnTx/>
                    <a:uFillTx/>
                    <a:latin typeface="Arial" charset="0"/>
                    <a:ea typeface="ＭＳ Ｐゴシック" charset="0"/>
                    <a:cs typeface="+mn-cs"/>
                  </a:rPr>
                  <a:t> 2 3 4 5</a:t>
                </a:r>
                <a:r>
                  <a:rPr kumimoji="0" lang="en-US" sz="1400" b="0" i="0" u="none" strike="noStrike" kern="1200" cap="none" spc="0" normalizeH="0" baseline="0" noProof="0" dirty="0">
                    <a:ln>
                      <a:noFill/>
                    </a:ln>
                    <a:solidFill>
                      <a:srgbClr val="000000"/>
                    </a:solidFill>
                    <a:effectLst/>
                    <a:uLnTx/>
                    <a:uFillTx/>
                    <a:latin typeface="Arial" charset="0"/>
                    <a:ea typeface="ＭＳ Ｐゴシック" charset="0"/>
                    <a:cs typeface="+mn-cs"/>
                  </a:rPr>
                  <a:t> 6 7 8 </a:t>
                </a:r>
              </a:p>
            </p:txBody>
          </p:sp>
        </p:grpSp>
        <p:grpSp>
          <p:nvGrpSpPr>
            <p:cNvPr id="164" name="Group 91">
              <a:extLst>
                <a:ext uri="{FF2B5EF4-FFF2-40B4-BE49-F238E27FC236}">
                  <a16:creationId xmlns:a16="http://schemas.microsoft.com/office/drawing/2014/main" id="{FC55D8F5-B4F7-874A-8587-FEFF1658A4DF}"/>
                </a:ext>
              </a:extLst>
            </p:cNvPr>
            <p:cNvGrpSpPr>
              <a:grpSpLocks/>
            </p:cNvGrpSpPr>
            <p:nvPr/>
          </p:nvGrpSpPr>
          <p:grpSpPr bwMode="auto">
            <a:xfrm>
              <a:off x="2309812" y="5259387"/>
              <a:ext cx="1512888" cy="304800"/>
              <a:chOff x="112" y="2105"/>
              <a:chExt cx="953" cy="192"/>
            </a:xfrm>
          </p:grpSpPr>
          <p:sp>
            <p:nvSpPr>
              <p:cNvPr id="165" name="Rectangle 92">
                <a:extLst>
                  <a:ext uri="{FF2B5EF4-FFF2-40B4-BE49-F238E27FC236}">
                    <a16:creationId xmlns:a16="http://schemas.microsoft.com/office/drawing/2014/main" id="{5F79878B-FB81-654E-BD8D-25D0529EEA5B}"/>
                  </a:ext>
                </a:extLst>
              </p:cNvPr>
              <p:cNvSpPr>
                <a:spLocks noChangeArrowheads="1"/>
              </p:cNvSpPr>
              <p:nvPr/>
            </p:nvSpPr>
            <p:spPr bwMode="auto">
              <a:xfrm>
                <a:off x="338" y="2127"/>
                <a:ext cx="396" cy="144"/>
              </a:xfrm>
              <a:prstGeom prst="rect">
                <a:avLst/>
              </a:prstGeom>
              <a:solidFill>
                <a:srgbClr val="000099"/>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66" name="Text Box 93">
                <a:extLst>
                  <a:ext uri="{FF2B5EF4-FFF2-40B4-BE49-F238E27FC236}">
                    <a16:creationId xmlns:a16="http://schemas.microsoft.com/office/drawing/2014/main" id="{1562EC1E-E59B-7944-A04F-448394E225AD}"/>
                  </a:ext>
                </a:extLst>
              </p:cNvPr>
              <p:cNvSpPr txBox="1">
                <a:spLocks noChangeArrowheads="1"/>
              </p:cNvSpPr>
              <p:nvPr/>
            </p:nvSpPr>
            <p:spPr bwMode="auto">
              <a:xfrm>
                <a:off x="112" y="2105"/>
                <a:ext cx="953" cy="19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charset="0"/>
                    <a:ea typeface="ＭＳ Ｐゴシック" charset="0"/>
                    <a:cs typeface="+mn-cs"/>
                  </a:rPr>
                  <a:t>0 1</a:t>
                </a:r>
                <a:r>
                  <a:rPr kumimoji="0" lang="en-US" sz="1400" b="0" i="0" u="none" strike="noStrike" kern="1200" cap="none" spc="0" normalizeH="0" baseline="0" noProof="0">
                    <a:ln>
                      <a:noFill/>
                    </a:ln>
                    <a:solidFill>
                      <a:srgbClr val="FFFFFF"/>
                    </a:solidFill>
                    <a:effectLst/>
                    <a:uLnTx/>
                    <a:uFillTx/>
                    <a:latin typeface="Arial" charset="0"/>
                    <a:ea typeface="ＭＳ Ｐゴシック" charset="0"/>
                    <a:cs typeface="+mn-cs"/>
                  </a:rPr>
                  <a:t> 2 3 4 5</a:t>
                </a:r>
                <a:r>
                  <a:rPr kumimoji="0" lang="en-US" sz="1400" b="0" i="0" u="none" strike="noStrike" kern="1200" cap="none" spc="0" normalizeH="0" baseline="0" noProof="0">
                    <a:ln>
                      <a:noFill/>
                    </a:ln>
                    <a:solidFill>
                      <a:srgbClr val="000000"/>
                    </a:solidFill>
                    <a:effectLst/>
                    <a:uLnTx/>
                    <a:uFillTx/>
                    <a:latin typeface="Arial" charset="0"/>
                    <a:ea typeface="ＭＳ Ｐゴシック" charset="0"/>
                    <a:cs typeface="+mn-cs"/>
                  </a:rPr>
                  <a:t> 6 7 8 </a:t>
                </a:r>
              </a:p>
            </p:txBody>
          </p:sp>
        </p:grpSp>
        <p:grpSp>
          <p:nvGrpSpPr>
            <p:cNvPr id="167" name="Group 94">
              <a:extLst>
                <a:ext uri="{FF2B5EF4-FFF2-40B4-BE49-F238E27FC236}">
                  <a16:creationId xmlns:a16="http://schemas.microsoft.com/office/drawing/2014/main" id="{D2F62372-EF14-F24B-B336-E5FA5F73E441}"/>
                </a:ext>
              </a:extLst>
            </p:cNvPr>
            <p:cNvGrpSpPr>
              <a:grpSpLocks/>
            </p:cNvGrpSpPr>
            <p:nvPr/>
          </p:nvGrpSpPr>
          <p:grpSpPr bwMode="auto">
            <a:xfrm>
              <a:off x="2306637" y="5500687"/>
              <a:ext cx="1512888" cy="304800"/>
              <a:chOff x="112" y="2105"/>
              <a:chExt cx="953" cy="192"/>
            </a:xfrm>
          </p:grpSpPr>
          <p:sp>
            <p:nvSpPr>
              <p:cNvPr id="168" name="Rectangle 95">
                <a:extLst>
                  <a:ext uri="{FF2B5EF4-FFF2-40B4-BE49-F238E27FC236}">
                    <a16:creationId xmlns:a16="http://schemas.microsoft.com/office/drawing/2014/main" id="{BCA2899F-BA48-C640-8ADB-7E90D0337123}"/>
                  </a:ext>
                </a:extLst>
              </p:cNvPr>
              <p:cNvSpPr>
                <a:spLocks noChangeArrowheads="1"/>
              </p:cNvSpPr>
              <p:nvPr/>
            </p:nvSpPr>
            <p:spPr bwMode="auto">
              <a:xfrm>
                <a:off x="338" y="2127"/>
                <a:ext cx="396" cy="144"/>
              </a:xfrm>
              <a:prstGeom prst="rect">
                <a:avLst/>
              </a:prstGeom>
              <a:solidFill>
                <a:srgbClr val="000099"/>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69" name="Text Box 96">
                <a:extLst>
                  <a:ext uri="{FF2B5EF4-FFF2-40B4-BE49-F238E27FC236}">
                    <a16:creationId xmlns:a16="http://schemas.microsoft.com/office/drawing/2014/main" id="{8A067021-ACF5-964B-98EA-A0B6BE082C42}"/>
                  </a:ext>
                </a:extLst>
              </p:cNvPr>
              <p:cNvSpPr txBox="1">
                <a:spLocks noChangeArrowheads="1"/>
              </p:cNvSpPr>
              <p:nvPr/>
            </p:nvSpPr>
            <p:spPr bwMode="auto">
              <a:xfrm>
                <a:off x="112" y="2105"/>
                <a:ext cx="953" cy="19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charset="0"/>
                    <a:ea typeface="ＭＳ Ｐゴシック" charset="0"/>
                    <a:cs typeface="+mn-cs"/>
                  </a:rPr>
                  <a:t>0 1</a:t>
                </a:r>
                <a:r>
                  <a:rPr kumimoji="0" lang="en-US" sz="1400" b="0" i="0" u="none" strike="noStrike" kern="1200" cap="none" spc="0" normalizeH="0" baseline="0" noProof="0">
                    <a:ln>
                      <a:noFill/>
                    </a:ln>
                    <a:solidFill>
                      <a:srgbClr val="FFFFFF"/>
                    </a:solidFill>
                    <a:effectLst/>
                    <a:uLnTx/>
                    <a:uFillTx/>
                    <a:latin typeface="Arial" charset="0"/>
                    <a:ea typeface="ＭＳ Ｐゴシック" charset="0"/>
                    <a:cs typeface="+mn-cs"/>
                  </a:rPr>
                  <a:t> 2 3 4 5</a:t>
                </a:r>
                <a:r>
                  <a:rPr kumimoji="0" lang="en-US" sz="1400" b="0" i="0" u="none" strike="noStrike" kern="1200" cap="none" spc="0" normalizeH="0" baseline="0" noProof="0">
                    <a:ln>
                      <a:noFill/>
                    </a:ln>
                    <a:solidFill>
                      <a:srgbClr val="000000"/>
                    </a:solidFill>
                    <a:effectLst/>
                    <a:uLnTx/>
                    <a:uFillTx/>
                    <a:latin typeface="Arial" charset="0"/>
                    <a:ea typeface="ＭＳ Ｐゴシック" charset="0"/>
                    <a:cs typeface="+mn-cs"/>
                  </a:rPr>
                  <a:t> 6 7 8 </a:t>
                </a:r>
              </a:p>
            </p:txBody>
          </p:sp>
        </p:grpSp>
      </p:grpSp>
      <p:grpSp>
        <p:nvGrpSpPr>
          <p:cNvPr id="13" name="Group 12">
            <a:extLst>
              <a:ext uri="{FF2B5EF4-FFF2-40B4-BE49-F238E27FC236}">
                <a16:creationId xmlns:a16="http://schemas.microsoft.com/office/drawing/2014/main" id="{59C661FF-CD5C-6E4B-970B-3DCF09E317A2}"/>
              </a:ext>
            </a:extLst>
          </p:cNvPr>
          <p:cNvGrpSpPr/>
          <p:nvPr/>
        </p:nvGrpSpPr>
        <p:grpSpPr>
          <a:xfrm>
            <a:off x="7129462" y="3876675"/>
            <a:ext cx="1039813" cy="873125"/>
            <a:chOff x="7129462" y="3876675"/>
            <a:chExt cx="1039813" cy="873125"/>
          </a:xfrm>
        </p:grpSpPr>
        <p:sp>
          <p:nvSpPr>
            <p:cNvPr id="170" name="Line 98">
              <a:extLst>
                <a:ext uri="{FF2B5EF4-FFF2-40B4-BE49-F238E27FC236}">
                  <a16:creationId xmlns:a16="http://schemas.microsoft.com/office/drawing/2014/main" id="{E4B1EB39-53C3-8344-8ADA-9E76B91AB89A}"/>
                </a:ext>
              </a:extLst>
            </p:cNvPr>
            <p:cNvSpPr>
              <a:spLocks noChangeShapeType="1"/>
            </p:cNvSpPr>
            <p:nvPr/>
          </p:nvSpPr>
          <p:spPr bwMode="auto">
            <a:xfrm flipH="1">
              <a:off x="7129462" y="3876675"/>
              <a:ext cx="1033463" cy="563562"/>
            </a:xfrm>
            <a:prstGeom prst="line">
              <a:avLst/>
            </a:prstGeom>
            <a:noFill/>
            <a:ln w="28575">
              <a:solidFill>
                <a:srgbClr val="008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71" name="Line 99">
              <a:extLst>
                <a:ext uri="{FF2B5EF4-FFF2-40B4-BE49-F238E27FC236}">
                  <a16:creationId xmlns:a16="http://schemas.microsoft.com/office/drawing/2014/main" id="{A383D701-6209-8C45-966C-F73AADF8A621}"/>
                </a:ext>
              </a:extLst>
            </p:cNvPr>
            <p:cNvSpPr>
              <a:spLocks noChangeShapeType="1"/>
            </p:cNvSpPr>
            <p:nvPr/>
          </p:nvSpPr>
          <p:spPr bwMode="auto">
            <a:xfrm flipH="1">
              <a:off x="7135812" y="4186237"/>
              <a:ext cx="1033463" cy="563563"/>
            </a:xfrm>
            <a:prstGeom prst="line">
              <a:avLst/>
            </a:prstGeom>
            <a:noFill/>
            <a:ln w="28575">
              <a:solidFill>
                <a:srgbClr val="008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grpSp>
      <p:sp>
        <p:nvSpPr>
          <p:cNvPr id="172" name="Line 100">
            <a:extLst>
              <a:ext uri="{FF2B5EF4-FFF2-40B4-BE49-F238E27FC236}">
                <a16:creationId xmlns:a16="http://schemas.microsoft.com/office/drawing/2014/main" id="{50E2BD6B-ADC1-C84D-8DBB-656FE09D31D3}"/>
              </a:ext>
            </a:extLst>
          </p:cNvPr>
          <p:cNvSpPr>
            <a:spLocks noChangeShapeType="1"/>
          </p:cNvSpPr>
          <p:nvPr/>
        </p:nvSpPr>
        <p:spPr bwMode="auto">
          <a:xfrm flipH="1">
            <a:off x="7156450" y="5376862"/>
            <a:ext cx="1033462" cy="563563"/>
          </a:xfrm>
          <a:prstGeom prst="line">
            <a:avLst/>
          </a:prstGeom>
          <a:noFill/>
          <a:ln w="28575">
            <a:solidFill>
              <a:srgbClr val="008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grpSp>
        <p:nvGrpSpPr>
          <p:cNvPr id="7" name="Group 6">
            <a:extLst>
              <a:ext uri="{FF2B5EF4-FFF2-40B4-BE49-F238E27FC236}">
                <a16:creationId xmlns:a16="http://schemas.microsoft.com/office/drawing/2014/main" id="{FBA17A60-2A45-964D-961F-A44FDA1E12F8}"/>
              </a:ext>
            </a:extLst>
          </p:cNvPr>
          <p:cNvGrpSpPr/>
          <p:nvPr/>
        </p:nvGrpSpPr>
        <p:grpSpPr>
          <a:xfrm>
            <a:off x="2316162" y="3452813"/>
            <a:ext cx="3752850" cy="369332"/>
            <a:chOff x="2316162" y="3452813"/>
            <a:chExt cx="3752850" cy="369332"/>
          </a:xfrm>
        </p:grpSpPr>
        <p:grpSp>
          <p:nvGrpSpPr>
            <p:cNvPr id="155" name="Group 84">
              <a:extLst>
                <a:ext uri="{FF2B5EF4-FFF2-40B4-BE49-F238E27FC236}">
                  <a16:creationId xmlns:a16="http://schemas.microsoft.com/office/drawing/2014/main" id="{F747F193-29E4-2141-AA7E-B7B6D30FD8F8}"/>
                </a:ext>
              </a:extLst>
            </p:cNvPr>
            <p:cNvGrpSpPr>
              <a:grpSpLocks/>
            </p:cNvGrpSpPr>
            <p:nvPr/>
          </p:nvGrpSpPr>
          <p:grpSpPr bwMode="auto">
            <a:xfrm>
              <a:off x="2316162" y="3460750"/>
              <a:ext cx="1512888" cy="304800"/>
              <a:chOff x="112" y="2105"/>
              <a:chExt cx="953" cy="192"/>
            </a:xfrm>
          </p:grpSpPr>
          <p:sp>
            <p:nvSpPr>
              <p:cNvPr id="156" name="Rectangle 82">
                <a:extLst>
                  <a:ext uri="{FF2B5EF4-FFF2-40B4-BE49-F238E27FC236}">
                    <a16:creationId xmlns:a16="http://schemas.microsoft.com/office/drawing/2014/main" id="{D67393F3-D1F3-2847-92CB-862D70806A1E}"/>
                  </a:ext>
                </a:extLst>
              </p:cNvPr>
              <p:cNvSpPr>
                <a:spLocks noChangeArrowheads="1"/>
              </p:cNvSpPr>
              <p:nvPr/>
            </p:nvSpPr>
            <p:spPr bwMode="auto">
              <a:xfrm>
                <a:off x="338" y="2127"/>
                <a:ext cx="396" cy="144"/>
              </a:xfrm>
              <a:prstGeom prst="rect">
                <a:avLst/>
              </a:prstGeom>
              <a:solidFill>
                <a:srgbClr val="000099"/>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57" name="Text Box 83">
                <a:extLst>
                  <a:ext uri="{FF2B5EF4-FFF2-40B4-BE49-F238E27FC236}">
                    <a16:creationId xmlns:a16="http://schemas.microsoft.com/office/drawing/2014/main" id="{4ACB79AA-81A1-824F-B374-FE28920BA23C}"/>
                  </a:ext>
                </a:extLst>
              </p:cNvPr>
              <p:cNvSpPr txBox="1">
                <a:spLocks noChangeArrowheads="1"/>
              </p:cNvSpPr>
              <p:nvPr/>
            </p:nvSpPr>
            <p:spPr bwMode="auto">
              <a:xfrm>
                <a:off x="112" y="2105"/>
                <a:ext cx="953" cy="19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charset="0"/>
                    <a:ea typeface="ＭＳ Ｐゴシック" charset="0"/>
                    <a:cs typeface="+mn-cs"/>
                  </a:rPr>
                  <a:t>0 1</a:t>
                </a:r>
                <a:r>
                  <a:rPr kumimoji="0" lang="en-US" sz="1400" b="0" i="0" u="none" strike="noStrike" kern="1200" cap="none" spc="0" normalizeH="0" baseline="0" noProof="0" dirty="0">
                    <a:ln>
                      <a:noFill/>
                    </a:ln>
                    <a:solidFill>
                      <a:srgbClr val="FFFFFF"/>
                    </a:solidFill>
                    <a:effectLst/>
                    <a:uLnTx/>
                    <a:uFillTx/>
                    <a:latin typeface="Arial" charset="0"/>
                    <a:ea typeface="ＭＳ Ｐゴシック" charset="0"/>
                    <a:cs typeface="+mn-cs"/>
                  </a:rPr>
                  <a:t> 2 3 4 5</a:t>
                </a:r>
                <a:r>
                  <a:rPr kumimoji="0" lang="en-US" sz="1400" b="0" i="0" u="none" strike="noStrike" kern="1200" cap="none" spc="0" normalizeH="0" baseline="0" noProof="0" dirty="0">
                    <a:ln>
                      <a:noFill/>
                    </a:ln>
                    <a:solidFill>
                      <a:srgbClr val="000000"/>
                    </a:solidFill>
                    <a:effectLst/>
                    <a:uLnTx/>
                    <a:uFillTx/>
                    <a:latin typeface="Arial" charset="0"/>
                    <a:ea typeface="ＭＳ Ｐゴシック" charset="0"/>
                    <a:cs typeface="+mn-cs"/>
                  </a:rPr>
                  <a:t> 6 7 8 </a:t>
                </a:r>
              </a:p>
            </p:txBody>
          </p:sp>
        </p:grpSp>
        <p:sp>
          <p:nvSpPr>
            <p:cNvPr id="74" name="Text Box 22">
              <a:extLst>
                <a:ext uri="{FF2B5EF4-FFF2-40B4-BE49-F238E27FC236}">
                  <a16:creationId xmlns:a16="http://schemas.microsoft.com/office/drawing/2014/main" id="{112AB488-4C54-7D47-830A-D3403F86F18E}"/>
                </a:ext>
              </a:extLst>
            </p:cNvPr>
            <p:cNvSpPr txBox="1">
              <a:spLocks noChangeArrowheads="1"/>
            </p:cNvSpPr>
            <p:nvPr/>
          </p:nvSpPr>
          <p:spPr bwMode="auto">
            <a:xfrm>
              <a:off x="3860800" y="3452813"/>
              <a:ext cx="2208212"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err="1">
                  <a:ln>
                    <a:noFill/>
                  </a:ln>
                  <a:solidFill>
                    <a:srgbClr val="000000"/>
                  </a:solidFill>
                  <a:effectLst/>
                  <a:uLnTx/>
                  <a:uFillTx/>
                  <a:latin typeface="Tahoma" charset="0"/>
                  <a:ea typeface="ＭＳ Ｐゴシック" charset="0"/>
                  <a:cs typeface="+mn-cs"/>
                </a:rPr>
                <a:t>rcv</a:t>
              </a: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 ack1, send pkt5</a:t>
              </a:r>
            </a:p>
          </p:txBody>
        </p:sp>
      </p:grpSp>
      <p:sp>
        <p:nvSpPr>
          <p:cNvPr id="79" name="Line 14">
            <a:extLst>
              <a:ext uri="{FF2B5EF4-FFF2-40B4-BE49-F238E27FC236}">
                <a16:creationId xmlns:a16="http://schemas.microsoft.com/office/drawing/2014/main" id="{7310A5FB-4554-E045-9214-7084F7E862DB}"/>
              </a:ext>
            </a:extLst>
          </p:cNvPr>
          <p:cNvSpPr>
            <a:spLocks noChangeShapeType="1"/>
          </p:cNvSpPr>
          <p:nvPr/>
        </p:nvSpPr>
        <p:spPr bwMode="auto">
          <a:xfrm>
            <a:off x="6037263" y="1612900"/>
            <a:ext cx="7938" cy="429260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83" name="Text Box 8">
            <a:extLst>
              <a:ext uri="{FF2B5EF4-FFF2-40B4-BE49-F238E27FC236}">
                <a16:creationId xmlns:a16="http://schemas.microsoft.com/office/drawing/2014/main" id="{BABEA9E2-FB48-7943-B33A-C867AB1A6D4D}"/>
              </a:ext>
            </a:extLst>
          </p:cNvPr>
          <p:cNvSpPr txBox="1">
            <a:spLocks noChangeArrowheads="1"/>
          </p:cNvSpPr>
          <p:nvPr/>
        </p:nvSpPr>
        <p:spPr bwMode="auto">
          <a:xfrm>
            <a:off x="8122331" y="2003425"/>
            <a:ext cx="2568575" cy="146526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receive pkt0, send ack0</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receive pkt1, send ack1</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receive pkt3, </a:t>
            </a:r>
            <a:r>
              <a:rPr kumimoji="0" lang="en-US" sz="1800" b="0" i="0" u="none" strike="noStrike" kern="0" cap="none" spc="0" normalizeH="0" baseline="0" noProof="0" dirty="0">
                <a:ln>
                  <a:noFill/>
                </a:ln>
                <a:solidFill>
                  <a:srgbClr val="C00000"/>
                </a:solidFill>
                <a:effectLst/>
                <a:uLnTx/>
                <a:uFillTx/>
                <a:latin typeface="Tahoma" charset="0"/>
                <a:ea typeface="ＭＳ Ｐゴシック" charset="0"/>
                <a:cs typeface="+mn-cs"/>
              </a:rPr>
              <a:t>buffer</a:t>
            </a: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           </a:t>
            </a:r>
            <a:r>
              <a:rPr kumimoji="0" lang="en-US" sz="1800" b="0" i="0" u="none" strike="noStrike" kern="0" cap="none" spc="0" normalizeH="0" baseline="0" noProof="0" dirty="0">
                <a:ln>
                  <a:noFill/>
                </a:ln>
                <a:solidFill>
                  <a:srgbClr val="C00000"/>
                </a:solidFill>
                <a:effectLst/>
                <a:uLnTx/>
                <a:uFillTx/>
                <a:latin typeface="Tahoma" charset="0"/>
                <a:ea typeface="ＭＳ Ｐゴシック" charset="0"/>
                <a:cs typeface="+mn-cs"/>
              </a:rPr>
              <a:t>send ack3</a:t>
            </a:r>
          </a:p>
        </p:txBody>
      </p:sp>
      <p:sp>
        <p:nvSpPr>
          <p:cNvPr id="84" name="Text Box 36">
            <a:extLst>
              <a:ext uri="{FF2B5EF4-FFF2-40B4-BE49-F238E27FC236}">
                <a16:creationId xmlns:a16="http://schemas.microsoft.com/office/drawing/2014/main" id="{325F31E4-5A9D-1040-8789-38B287C19C3E}"/>
              </a:ext>
            </a:extLst>
          </p:cNvPr>
          <p:cNvSpPr txBox="1">
            <a:spLocks noChangeArrowheads="1"/>
          </p:cNvSpPr>
          <p:nvPr/>
        </p:nvSpPr>
        <p:spPr bwMode="auto">
          <a:xfrm>
            <a:off x="4390118" y="3967162"/>
            <a:ext cx="1698625" cy="304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C00000"/>
                </a:solidFill>
                <a:effectLst/>
                <a:uLnTx/>
                <a:uFillTx/>
                <a:latin typeface="Tahoma" charset="0"/>
                <a:ea typeface="ＭＳ Ｐゴシック" charset="0"/>
                <a:cs typeface="+mn-cs"/>
              </a:rPr>
              <a:t>record ack3 arrived</a:t>
            </a:r>
          </a:p>
        </p:txBody>
      </p:sp>
      <p:sp>
        <p:nvSpPr>
          <p:cNvPr id="85" name="Text Box 33">
            <a:extLst>
              <a:ext uri="{FF2B5EF4-FFF2-40B4-BE49-F238E27FC236}">
                <a16:creationId xmlns:a16="http://schemas.microsoft.com/office/drawing/2014/main" id="{2C93E184-20A0-D148-9427-205CD214D4C6}"/>
              </a:ext>
            </a:extLst>
          </p:cNvPr>
          <p:cNvSpPr txBox="1">
            <a:spLocks noChangeArrowheads="1"/>
          </p:cNvSpPr>
          <p:nvPr/>
        </p:nvSpPr>
        <p:spPr bwMode="auto">
          <a:xfrm>
            <a:off x="8169956" y="3603625"/>
            <a:ext cx="2300287" cy="6413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receive pkt4, </a:t>
            </a:r>
            <a:r>
              <a:rPr kumimoji="0" lang="en-US" sz="1800" b="0" i="0" u="none" strike="noStrike" kern="0" cap="none" spc="0" normalizeH="0" baseline="0" noProof="0" dirty="0">
                <a:ln>
                  <a:noFill/>
                </a:ln>
                <a:solidFill>
                  <a:srgbClr val="C00000"/>
                </a:solidFill>
                <a:effectLst/>
                <a:uLnTx/>
                <a:uFillTx/>
                <a:latin typeface="Tahoma" charset="0"/>
                <a:ea typeface="ＭＳ Ｐゴシック" charset="0"/>
                <a:cs typeface="+mn-cs"/>
              </a:rPr>
              <a:t>buffer,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C00000"/>
                </a:solidFill>
                <a:effectLst/>
                <a:uLnTx/>
                <a:uFillTx/>
                <a:latin typeface="Tahoma" charset="0"/>
                <a:ea typeface="ＭＳ Ｐゴシック" charset="0"/>
                <a:cs typeface="+mn-cs"/>
              </a:rPr>
              <a:t>           send ack4</a:t>
            </a:r>
          </a:p>
        </p:txBody>
      </p:sp>
      <p:sp>
        <p:nvSpPr>
          <p:cNvPr id="86" name="Text Box 34">
            <a:extLst>
              <a:ext uri="{FF2B5EF4-FFF2-40B4-BE49-F238E27FC236}">
                <a16:creationId xmlns:a16="http://schemas.microsoft.com/office/drawing/2014/main" id="{68B83592-7F50-904A-B0CC-EE81AD5FA7B7}"/>
              </a:ext>
            </a:extLst>
          </p:cNvPr>
          <p:cNvSpPr txBox="1">
            <a:spLocks noChangeArrowheads="1"/>
          </p:cNvSpPr>
          <p:nvPr/>
        </p:nvSpPr>
        <p:spPr bwMode="auto">
          <a:xfrm>
            <a:off x="8189006" y="4124325"/>
            <a:ext cx="2300287" cy="6413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receive pkt5, </a:t>
            </a:r>
            <a:r>
              <a:rPr kumimoji="0" lang="en-US" sz="1800" b="0" i="0" u="none" strike="noStrike" kern="0" cap="none" spc="0" normalizeH="0" baseline="0" noProof="0" dirty="0">
                <a:ln>
                  <a:noFill/>
                </a:ln>
                <a:solidFill>
                  <a:srgbClr val="C00000"/>
                </a:solidFill>
                <a:effectLst/>
                <a:uLnTx/>
                <a:uFillTx/>
                <a:latin typeface="Tahoma" charset="0"/>
                <a:ea typeface="ＭＳ Ｐゴシック" charset="0"/>
                <a:cs typeface="+mn-cs"/>
              </a:rPr>
              <a:t>buffer,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C00000"/>
                </a:solidFill>
                <a:effectLst/>
                <a:uLnTx/>
                <a:uFillTx/>
                <a:latin typeface="Tahoma" charset="0"/>
                <a:ea typeface="ＭＳ Ｐゴシック" charset="0"/>
                <a:cs typeface="+mn-cs"/>
              </a:rPr>
              <a:t>           send ack5</a:t>
            </a:r>
          </a:p>
        </p:txBody>
      </p:sp>
      <p:sp>
        <p:nvSpPr>
          <p:cNvPr id="87" name="Text Box 35">
            <a:extLst>
              <a:ext uri="{FF2B5EF4-FFF2-40B4-BE49-F238E27FC236}">
                <a16:creationId xmlns:a16="http://schemas.microsoft.com/office/drawing/2014/main" id="{CD12A2A4-73A8-BA4D-9548-DF22CB731141}"/>
              </a:ext>
            </a:extLst>
          </p:cNvPr>
          <p:cNvSpPr txBox="1">
            <a:spLocks noChangeArrowheads="1"/>
          </p:cNvSpPr>
          <p:nvPr/>
        </p:nvSpPr>
        <p:spPr bwMode="auto">
          <a:xfrm>
            <a:off x="8162018" y="5189537"/>
            <a:ext cx="2960688" cy="5873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800" b="0" i="0" u="none" strike="noStrike" kern="0" cap="none" spc="0" normalizeH="0" baseline="0" noProof="0" dirty="0" err="1">
                <a:ln>
                  <a:noFill/>
                </a:ln>
                <a:solidFill>
                  <a:srgbClr val="000000"/>
                </a:solidFill>
                <a:effectLst/>
                <a:uLnTx/>
                <a:uFillTx/>
                <a:latin typeface="Tahoma" charset="0"/>
                <a:ea typeface="ＭＳ Ｐゴシック" charset="0"/>
                <a:cs typeface="+mn-cs"/>
              </a:rPr>
              <a:t>rcv</a:t>
            </a: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 pkt2; </a:t>
            </a:r>
            <a:r>
              <a:rPr kumimoji="0" lang="en-US" sz="1800" b="0" i="0" u="none" strike="noStrike" kern="0" cap="none" spc="0" normalizeH="0" baseline="0" noProof="0" dirty="0">
                <a:ln>
                  <a:noFill/>
                </a:ln>
                <a:solidFill>
                  <a:srgbClr val="C00000"/>
                </a:solidFill>
                <a:effectLst/>
                <a:uLnTx/>
                <a:uFillTx/>
                <a:latin typeface="Tahoma" charset="0"/>
                <a:ea typeface="ＭＳ Ｐゴシック" charset="0"/>
                <a:cs typeface="+mn-cs"/>
              </a:rPr>
              <a:t>deliver pkt2,</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C00000"/>
                </a:solidFill>
                <a:effectLst/>
                <a:uLnTx/>
                <a:uFillTx/>
                <a:latin typeface="Tahoma" charset="0"/>
                <a:ea typeface="ＭＳ Ｐゴシック" charset="0"/>
                <a:cs typeface="+mn-cs"/>
              </a:rPr>
              <a:t>pkt3, pkt4, pkt5; send ack2</a:t>
            </a:r>
          </a:p>
        </p:txBody>
      </p:sp>
      <p:sp>
        <p:nvSpPr>
          <p:cNvPr id="88" name="Text Box 93">
            <a:extLst>
              <a:ext uri="{FF2B5EF4-FFF2-40B4-BE49-F238E27FC236}">
                <a16:creationId xmlns:a16="http://schemas.microsoft.com/office/drawing/2014/main" id="{DA7120B9-9E7A-1348-95F0-2AB8574C69FF}"/>
              </a:ext>
            </a:extLst>
          </p:cNvPr>
          <p:cNvSpPr txBox="1">
            <a:spLocks noChangeArrowheads="1"/>
          </p:cNvSpPr>
          <p:nvPr/>
        </p:nvSpPr>
        <p:spPr bwMode="auto">
          <a:xfrm>
            <a:off x="4472668" y="5919787"/>
            <a:ext cx="3498850"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1" u="none" strike="noStrike" kern="0" cap="none" spc="0" normalizeH="0" baseline="0" noProof="0" dirty="0">
                <a:ln>
                  <a:noFill/>
                </a:ln>
                <a:solidFill>
                  <a:srgbClr val="000000"/>
                </a:solidFill>
                <a:effectLst/>
                <a:uLnTx/>
                <a:uFillTx/>
                <a:latin typeface="Tahoma" charset="0"/>
                <a:ea typeface="ＭＳ Ｐゴシック" charset="0"/>
                <a:cs typeface="+mn-cs"/>
              </a:rPr>
              <a:t>Q: what happens when ack2 arrives?</a:t>
            </a:r>
          </a:p>
        </p:txBody>
      </p:sp>
      <p:sp>
        <p:nvSpPr>
          <p:cNvPr id="76" name="Slide Number Placeholder 2">
            <a:extLst>
              <a:ext uri="{FF2B5EF4-FFF2-40B4-BE49-F238E27FC236}">
                <a16:creationId xmlns:a16="http://schemas.microsoft.com/office/drawing/2014/main" id="{31C667D1-6F31-7340-B2B9-6B7265E49357}"/>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69</a:t>
            </a:fld>
            <a:endParaRPr lang="en-US" dirty="0"/>
          </a:p>
        </p:txBody>
      </p:sp>
      <p:sp>
        <p:nvSpPr>
          <p:cNvPr id="11" name="TextBox 10">
            <a:extLst>
              <a:ext uri="{FF2B5EF4-FFF2-40B4-BE49-F238E27FC236}">
                <a16:creationId xmlns:a16="http://schemas.microsoft.com/office/drawing/2014/main" id="{F1CD21C9-1C3C-131C-1593-953B54470D8D}"/>
              </a:ext>
            </a:extLst>
          </p:cNvPr>
          <p:cNvSpPr txBox="1"/>
          <p:nvPr/>
        </p:nvSpPr>
        <p:spPr>
          <a:xfrm>
            <a:off x="3048000" y="3245955"/>
            <a:ext cx="6096000" cy="369332"/>
          </a:xfrm>
          <a:prstGeom prst="rect">
            <a:avLst/>
          </a:prstGeom>
          <a:noFill/>
        </p:spPr>
        <p:txBody>
          <a:bodyPr wrap="square">
            <a:spAutoFit/>
          </a:bodyPr>
          <a:lstStyle/>
          <a:p>
            <a:r>
              <a:rPr lang="en-US" b="0" dirty="0">
                <a:effectLst/>
              </a:rPr>
              <a:t> </a:t>
            </a:r>
            <a:endParaRPr lang="en-US" dirty="0"/>
          </a:p>
        </p:txBody>
      </p:sp>
    </p:spTree>
    <p:extLst>
      <p:ext uri="{BB962C8B-B14F-4D97-AF65-F5344CB8AC3E}">
        <p14:creationId xmlns:p14="http://schemas.microsoft.com/office/powerpoint/2010/main" val="2993906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08"/>
                                        </p:tgtEl>
                                        <p:attrNameLst>
                                          <p:attrName>style.visibility</p:attrName>
                                        </p:attrNameLst>
                                      </p:cBhvr>
                                      <p:to>
                                        <p:strVal val="visible"/>
                                      </p:to>
                                    </p:set>
                                    <p:animEffect transition="in" filter="wipe(left)">
                                      <p:cBhvr>
                                        <p:cTn id="11" dur="500"/>
                                        <p:tgtEl>
                                          <p:spTgt spid="108"/>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left)">
                                      <p:cBhvr>
                                        <p:cTn id="15" dur="500"/>
                                        <p:tgtEl>
                                          <p:spTgt spid="5"/>
                                        </p:tgtEl>
                                      </p:cBhvr>
                                    </p:animEffect>
                                  </p:childTnLst>
                                </p:cTn>
                              </p:par>
                            </p:childTnLst>
                          </p:cTn>
                        </p:par>
                        <p:par>
                          <p:cTn id="16" fill="hold">
                            <p:stCondLst>
                              <p:cond delay="1500"/>
                            </p:stCondLst>
                            <p:childTnLst>
                              <p:par>
                                <p:cTn id="17" presetID="9" presetClass="entr" presetSubtype="0" fill="hold" grpId="0" nodeType="afterEffect">
                                  <p:stCondLst>
                                    <p:cond delay="0"/>
                                  </p:stCondLst>
                                  <p:childTnLst>
                                    <p:set>
                                      <p:cBhvr>
                                        <p:cTn id="18" dur="1" fill="hold">
                                          <p:stCondLst>
                                            <p:cond delay="0"/>
                                          </p:stCondLst>
                                        </p:cTn>
                                        <p:tgtEl>
                                          <p:spTgt spid="83"/>
                                        </p:tgtEl>
                                        <p:attrNameLst>
                                          <p:attrName>style.visibility</p:attrName>
                                        </p:attrNameLst>
                                      </p:cBhvr>
                                      <p:to>
                                        <p:strVal val="visible"/>
                                      </p:to>
                                    </p:set>
                                    <p:animEffect transition="in" filter="dissolve">
                                      <p:cBhvr>
                                        <p:cTn id="19" dur="500"/>
                                        <p:tgtEl>
                                          <p:spTgt spid="83"/>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2" fill="hold" grpId="0" nodeType="clickEffect">
                                  <p:stCondLst>
                                    <p:cond delay="0"/>
                                  </p:stCondLst>
                                  <p:childTnLst>
                                    <p:set>
                                      <p:cBhvr>
                                        <p:cTn id="23" dur="1" fill="hold">
                                          <p:stCondLst>
                                            <p:cond delay="0"/>
                                          </p:stCondLst>
                                        </p:cTn>
                                        <p:tgtEl>
                                          <p:spTgt spid="121"/>
                                        </p:tgtEl>
                                        <p:attrNameLst>
                                          <p:attrName>style.visibility</p:attrName>
                                        </p:attrNameLst>
                                      </p:cBhvr>
                                      <p:to>
                                        <p:strVal val="visible"/>
                                      </p:to>
                                    </p:set>
                                    <p:animEffect transition="in" filter="wipe(right)">
                                      <p:cBhvr>
                                        <p:cTn id="24" dur="500"/>
                                        <p:tgtEl>
                                          <p:spTgt spid="121"/>
                                        </p:tgtEl>
                                      </p:cBhvr>
                                    </p:animEffect>
                                  </p:childTnLst>
                                </p:cTn>
                              </p:par>
                              <p:par>
                                <p:cTn id="25" presetID="22" presetClass="entr" presetSubtype="2" fill="hold" grpId="0" nodeType="withEffect">
                                  <p:stCondLst>
                                    <p:cond delay="0"/>
                                  </p:stCondLst>
                                  <p:childTnLst>
                                    <p:set>
                                      <p:cBhvr>
                                        <p:cTn id="26" dur="1" fill="hold">
                                          <p:stCondLst>
                                            <p:cond delay="0"/>
                                          </p:stCondLst>
                                        </p:cTn>
                                        <p:tgtEl>
                                          <p:spTgt spid="124"/>
                                        </p:tgtEl>
                                        <p:attrNameLst>
                                          <p:attrName>style.visibility</p:attrName>
                                        </p:attrNameLst>
                                      </p:cBhvr>
                                      <p:to>
                                        <p:strVal val="visible"/>
                                      </p:to>
                                    </p:set>
                                    <p:animEffect transition="in" filter="wipe(right)">
                                      <p:cBhvr>
                                        <p:cTn id="27" dur="500"/>
                                        <p:tgtEl>
                                          <p:spTgt spid="124"/>
                                        </p:tgtEl>
                                      </p:cBhvr>
                                    </p:animEffect>
                                  </p:childTnLst>
                                </p:cTn>
                              </p:par>
                              <p:par>
                                <p:cTn id="28" presetID="22" presetClass="entr" presetSubtype="2" fill="hold" grpId="0" nodeType="withEffect">
                                  <p:stCondLst>
                                    <p:cond delay="0"/>
                                  </p:stCondLst>
                                  <p:childTnLst>
                                    <p:set>
                                      <p:cBhvr>
                                        <p:cTn id="29" dur="1" fill="hold">
                                          <p:stCondLst>
                                            <p:cond delay="0"/>
                                          </p:stCondLst>
                                        </p:cTn>
                                        <p:tgtEl>
                                          <p:spTgt spid="127"/>
                                        </p:tgtEl>
                                        <p:attrNameLst>
                                          <p:attrName>style.visibility</p:attrName>
                                        </p:attrNameLst>
                                      </p:cBhvr>
                                      <p:to>
                                        <p:strVal val="visible"/>
                                      </p:to>
                                    </p:set>
                                    <p:animEffect transition="in" filter="wipe(right)">
                                      <p:cBhvr>
                                        <p:cTn id="30" dur="500"/>
                                        <p:tgtEl>
                                          <p:spTgt spid="127"/>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wipe(left)">
                                      <p:cBhvr>
                                        <p:cTn id="35" dur="500"/>
                                        <p:tgtEl>
                                          <p:spTgt spid="8"/>
                                        </p:tgtEl>
                                      </p:cBhvr>
                                    </p:animEffect>
                                  </p:childTnLst>
                                </p:cTn>
                              </p:par>
                            </p:childTnLst>
                          </p:cTn>
                        </p:par>
                        <p:par>
                          <p:cTn id="36" fill="hold">
                            <p:stCondLst>
                              <p:cond delay="500"/>
                            </p:stCondLst>
                            <p:childTnLst>
                              <p:par>
                                <p:cTn id="37" presetID="22" presetClass="entr" presetSubtype="8" fill="hold" grpId="0" nodeType="afterEffect">
                                  <p:stCondLst>
                                    <p:cond delay="0"/>
                                  </p:stCondLst>
                                  <p:childTnLst>
                                    <p:set>
                                      <p:cBhvr>
                                        <p:cTn id="38" dur="1" fill="hold">
                                          <p:stCondLst>
                                            <p:cond delay="0"/>
                                          </p:stCondLst>
                                        </p:cTn>
                                        <p:tgtEl>
                                          <p:spTgt spid="125"/>
                                        </p:tgtEl>
                                        <p:attrNameLst>
                                          <p:attrName>style.visibility</p:attrName>
                                        </p:attrNameLst>
                                      </p:cBhvr>
                                      <p:to>
                                        <p:strVal val="visible"/>
                                      </p:to>
                                    </p:set>
                                    <p:animEffect transition="in" filter="wipe(left)">
                                      <p:cBhvr>
                                        <p:cTn id="39" dur="500"/>
                                        <p:tgtEl>
                                          <p:spTgt spid="125"/>
                                        </p:tgtEl>
                                      </p:cBhvr>
                                    </p:animEffect>
                                  </p:childTnLst>
                                </p:cTn>
                              </p:par>
                            </p:childTnLst>
                          </p:cTn>
                        </p:par>
                        <p:par>
                          <p:cTn id="40" fill="hold">
                            <p:stCondLst>
                              <p:cond delay="1000"/>
                            </p:stCondLst>
                            <p:childTnLst>
                              <p:par>
                                <p:cTn id="41" presetID="9" presetClass="entr" presetSubtype="0" fill="hold" grpId="0" nodeType="afterEffect">
                                  <p:stCondLst>
                                    <p:cond delay="0"/>
                                  </p:stCondLst>
                                  <p:childTnLst>
                                    <p:set>
                                      <p:cBhvr>
                                        <p:cTn id="42" dur="1" fill="hold">
                                          <p:stCondLst>
                                            <p:cond delay="0"/>
                                          </p:stCondLst>
                                        </p:cTn>
                                        <p:tgtEl>
                                          <p:spTgt spid="85"/>
                                        </p:tgtEl>
                                        <p:attrNameLst>
                                          <p:attrName>style.visibility</p:attrName>
                                        </p:attrNameLst>
                                      </p:cBhvr>
                                      <p:to>
                                        <p:strVal val="visible"/>
                                      </p:to>
                                    </p:set>
                                    <p:animEffect transition="in" filter="dissolve">
                                      <p:cBhvr>
                                        <p:cTn id="43" dur="500"/>
                                        <p:tgtEl>
                                          <p:spTgt spid="85"/>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nodeType="clickEffect">
                                  <p:stCondLst>
                                    <p:cond delay="0"/>
                                  </p:stCondLst>
                                  <p:childTnLst>
                                    <p:set>
                                      <p:cBhvr>
                                        <p:cTn id="47" dur="1" fill="hold">
                                          <p:stCondLst>
                                            <p:cond delay="0"/>
                                          </p:stCondLst>
                                        </p:cTn>
                                        <p:tgtEl>
                                          <p:spTgt spid="7"/>
                                        </p:tgtEl>
                                        <p:attrNameLst>
                                          <p:attrName>style.visibility</p:attrName>
                                        </p:attrNameLst>
                                      </p:cBhvr>
                                      <p:to>
                                        <p:strVal val="visible"/>
                                      </p:to>
                                    </p:set>
                                    <p:animEffect transition="in" filter="wipe(left)">
                                      <p:cBhvr>
                                        <p:cTn id="48" dur="500"/>
                                        <p:tgtEl>
                                          <p:spTgt spid="7"/>
                                        </p:tgtEl>
                                      </p:cBhvr>
                                    </p:animEffect>
                                  </p:childTnLst>
                                </p:cTn>
                              </p:par>
                            </p:childTnLst>
                          </p:cTn>
                        </p:par>
                        <p:par>
                          <p:cTn id="49" fill="hold">
                            <p:stCondLst>
                              <p:cond delay="500"/>
                            </p:stCondLst>
                            <p:childTnLst>
                              <p:par>
                                <p:cTn id="50" presetID="22" presetClass="entr" presetSubtype="8" fill="hold" grpId="0" nodeType="afterEffect">
                                  <p:stCondLst>
                                    <p:cond delay="0"/>
                                  </p:stCondLst>
                                  <p:childTnLst>
                                    <p:set>
                                      <p:cBhvr>
                                        <p:cTn id="51" dur="1" fill="hold">
                                          <p:stCondLst>
                                            <p:cond delay="0"/>
                                          </p:stCondLst>
                                        </p:cTn>
                                        <p:tgtEl>
                                          <p:spTgt spid="126"/>
                                        </p:tgtEl>
                                        <p:attrNameLst>
                                          <p:attrName>style.visibility</p:attrName>
                                        </p:attrNameLst>
                                      </p:cBhvr>
                                      <p:to>
                                        <p:strVal val="visible"/>
                                      </p:to>
                                    </p:set>
                                    <p:animEffect transition="in" filter="wipe(left)">
                                      <p:cBhvr>
                                        <p:cTn id="52" dur="500"/>
                                        <p:tgtEl>
                                          <p:spTgt spid="126"/>
                                        </p:tgtEl>
                                      </p:cBhvr>
                                    </p:animEffect>
                                  </p:childTnLst>
                                </p:cTn>
                              </p:par>
                            </p:childTnLst>
                          </p:cTn>
                        </p:par>
                        <p:par>
                          <p:cTn id="53" fill="hold">
                            <p:stCondLst>
                              <p:cond delay="1000"/>
                            </p:stCondLst>
                            <p:childTnLst>
                              <p:par>
                                <p:cTn id="54" presetID="9" presetClass="entr" presetSubtype="0" fill="hold" grpId="0" nodeType="afterEffect">
                                  <p:stCondLst>
                                    <p:cond delay="0"/>
                                  </p:stCondLst>
                                  <p:childTnLst>
                                    <p:set>
                                      <p:cBhvr>
                                        <p:cTn id="55" dur="1" fill="hold">
                                          <p:stCondLst>
                                            <p:cond delay="0"/>
                                          </p:stCondLst>
                                        </p:cTn>
                                        <p:tgtEl>
                                          <p:spTgt spid="86"/>
                                        </p:tgtEl>
                                        <p:attrNameLst>
                                          <p:attrName>style.visibility</p:attrName>
                                        </p:attrNameLst>
                                      </p:cBhvr>
                                      <p:to>
                                        <p:strVal val="visible"/>
                                      </p:to>
                                    </p:set>
                                    <p:animEffect transition="in" filter="dissolve">
                                      <p:cBhvr>
                                        <p:cTn id="56" dur="500"/>
                                        <p:tgtEl>
                                          <p:spTgt spid="86"/>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2" fill="hold" nodeType="clickEffect">
                                  <p:stCondLst>
                                    <p:cond delay="0"/>
                                  </p:stCondLst>
                                  <p:childTnLst>
                                    <p:set>
                                      <p:cBhvr>
                                        <p:cTn id="60" dur="1" fill="hold">
                                          <p:stCondLst>
                                            <p:cond delay="0"/>
                                          </p:stCondLst>
                                        </p:cTn>
                                        <p:tgtEl>
                                          <p:spTgt spid="13"/>
                                        </p:tgtEl>
                                        <p:attrNameLst>
                                          <p:attrName>style.visibility</p:attrName>
                                        </p:attrNameLst>
                                      </p:cBhvr>
                                      <p:to>
                                        <p:strVal val="visible"/>
                                      </p:to>
                                    </p:set>
                                    <p:animEffect transition="in" filter="wipe(right)">
                                      <p:cBhvr>
                                        <p:cTn id="61" dur="500"/>
                                        <p:tgtEl>
                                          <p:spTgt spid="13"/>
                                        </p:tgtEl>
                                      </p:cBhvr>
                                    </p:animEffect>
                                  </p:childTnLst>
                                </p:cTn>
                              </p:par>
                            </p:childTnLst>
                          </p:cTn>
                        </p:par>
                        <p:par>
                          <p:cTn id="62" fill="hold">
                            <p:stCondLst>
                              <p:cond delay="500"/>
                            </p:stCondLst>
                            <p:childTnLst>
                              <p:par>
                                <p:cTn id="63" presetID="9" presetClass="entr" presetSubtype="0" fill="hold" grpId="0" nodeType="afterEffect">
                                  <p:stCondLst>
                                    <p:cond delay="0"/>
                                  </p:stCondLst>
                                  <p:childTnLst>
                                    <p:set>
                                      <p:cBhvr>
                                        <p:cTn id="64" dur="1" fill="hold">
                                          <p:stCondLst>
                                            <p:cond delay="0"/>
                                          </p:stCondLst>
                                        </p:cTn>
                                        <p:tgtEl>
                                          <p:spTgt spid="84"/>
                                        </p:tgtEl>
                                        <p:attrNameLst>
                                          <p:attrName>style.visibility</p:attrName>
                                        </p:attrNameLst>
                                      </p:cBhvr>
                                      <p:to>
                                        <p:strVal val="visible"/>
                                      </p:to>
                                    </p:set>
                                    <p:animEffect transition="in" filter="dissolve">
                                      <p:cBhvr>
                                        <p:cTn id="65" dur="500"/>
                                        <p:tgtEl>
                                          <p:spTgt spid="84"/>
                                        </p:tgtEl>
                                      </p:cBhvr>
                                    </p:animEffect>
                                  </p:childTnLst>
                                </p:cTn>
                              </p:par>
                            </p:childTnLst>
                          </p:cTn>
                        </p:par>
                      </p:childTnLst>
                    </p:cTn>
                  </p:par>
                  <p:par>
                    <p:cTn id="66" fill="hold">
                      <p:stCondLst>
                        <p:cond delay="indefinite"/>
                      </p:stCondLst>
                      <p:childTnLst>
                        <p:par>
                          <p:cTn id="67" fill="hold">
                            <p:stCondLst>
                              <p:cond delay="0"/>
                            </p:stCondLst>
                            <p:childTnLst>
                              <p:par>
                                <p:cTn id="68" presetID="9" presetClass="entr" presetSubtype="0" fill="hold" nodeType="clickEffect">
                                  <p:stCondLst>
                                    <p:cond delay="0"/>
                                  </p:stCondLst>
                                  <p:childTnLst>
                                    <p:set>
                                      <p:cBhvr>
                                        <p:cTn id="69" dur="1" fill="hold">
                                          <p:stCondLst>
                                            <p:cond delay="0"/>
                                          </p:stCondLst>
                                        </p:cTn>
                                        <p:tgtEl>
                                          <p:spTgt spid="9"/>
                                        </p:tgtEl>
                                        <p:attrNameLst>
                                          <p:attrName>style.visibility</p:attrName>
                                        </p:attrNameLst>
                                      </p:cBhvr>
                                      <p:to>
                                        <p:strVal val="visible"/>
                                      </p:to>
                                    </p:set>
                                    <p:animEffect transition="in" filter="dissolve">
                                      <p:cBhvr>
                                        <p:cTn id="70" dur="500"/>
                                        <p:tgtEl>
                                          <p:spTgt spid="9"/>
                                        </p:tgtEl>
                                      </p:cBhvr>
                                    </p:animEffect>
                                  </p:childTnLst>
                                </p:cTn>
                              </p:par>
                            </p:childTnLst>
                          </p:cTn>
                        </p:par>
                      </p:childTnLst>
                    </p:cTn>
                  </p:par>
                  <p:par>
                    <p:cTn id="71" fill="hold">
                      <p:stCondLst>
                        <p:cond delay="indefinite"/>
                      </p:stCondLst>
                      <p:childTnLst>
                        <p:par>
                          <p:cTn id="72" fill="hold">
                            <p:stCondLst>
                              <p:cond delay="0"/>
                            </p:stCondLst>
                            <p:childTnLst>
                              <p:par>
                                <p:cTn id="73" presetID="22" presetClass="entr" presetSubtype="8" fill="hold" nodeType="clickEffect">
                                  <p:stCondLst>
                                    <p:cond delay="0"/>
                                  </p:stCondLst>
                                  <p:childTnLst>
                                    <p:set>
                                      <p:cBhvr>
                                        <p:cTn id="74" dur="1" fill="hold">
                                          <p:stCondLst>
                                            <p:cond delay="0"/>
                                          </p:stCondLst>
                                        </p:cTn>
                                        <p:tgtEl>
                                          <p:spTgt spid="10"/>
                                        </p:tgtEl>
                                        <p:attrNameLst>
                                          <p:attrName>style.visibility</p:attrName>
                                        </p:attrNameLst>
                                      </p:cBhvr>
                                      <p:to>
                                        <p:strVal val="visible"/>
                                      </p:to>
                                    </p:set>
                                    <p:animEffect transition="in" filter="wipe(left)">
                                      <p:cBhvr>
                                        <p:cTn id="75" dur="500"/>
                                        <p:tgtEl>
                                          <p:spTgt spid="10"/>
                                        </p:tgtEl>
                                      </p:cBhvr>
                                    </p:animEffect>
                                  </p:childTnLst>
                                </p:cTn>
                              </p:par>
                            </p:childTnLst>
                          </p:cTn>
                        </p:par>
                        <p:par>
                          <p:cTn id="76" fill="hold">
                            <p:stCondLst>
                              <p:cond delay="500"/>
                            </p:stCondLst>
                            <p:childTnLst>
                              <p:par>
                                <p:cTn id="77" presetID="22" presetClass="entr" presetSubtype="8" fill="hold" grpId="0" nodeType="afterEffect">
                                  <p:stCondLst>
                                    <p:cond delay="0"/>
                                  </p:stCondLst>
                                  <p:childTnLst>
                                    <p:set>
                                      <p:cBhvr>
                                        <p:cTn id="78" dur="1" fill="hold">
                                          <p:stCondLst>
                                            <p:cond delay="0"/>
                                          </p:stCondLst>
                                        </p:cTn>
                                        <p:tgtEl>
                                          <p:spTgt spid="116"/>
                                        </p:tgtEl>
                                        <p:attrNameLst>
                                          <p:attrName>style.visibility</p:attrName>
                                        </p:attrNameLst>
                                      </p:cBhvr>
                                      <p:to>
                                        <p:strVal val="visible"/>
                                      </p:to>
                                    </p:set>
                                    <p:animEffect transition="in" filter="wipe(left)">
                                      <p:cBhvr>
                                        <p:cTn id="79" dur="500"/>
                                        <p:tgtEl>
                                          <p:spTgt spid="116"/>
                                        </p:tgtEl>
                                      </p:cBhvr>
                                    </p:animEffect>
                                  </p:childTnLst>
                                </p:cTn>
                              </p:par>
                            </p:childTnLst>
                          </p:cTn>
                        </p:par>
                        <p:par>
                          <p:cTn id="80" fill="hold">
                            <p:stCondLst>
                              <p:cond delay="1000"/>
                            </p:stCondLst>
                            <p:childTnLst>
                              <p:par>
                                <p:cTn id="81" presetID="22" presetClass="entr" presetSubtype="8" fill="hold" grpId="0" nodeType="afterEffect">
                                  <p:stCondLst>
                                    <p:cond delay="0"/>
                                  </p:stCondLst>
                                  <p:childTnLst>
                                    <p:set>
                                      <p:cBhvr>
                                        <p:cTn id="82" dur="1" fill="hold">
                                          <p:stCondLst>
                                            <p:cond delay="0"/>
                                          </p:stCondLst>
                                        </p:cTn>
                                        <p:tgtEl>
                                          <p:spTgt spid="132"/>
                                        </p:tgtEl>
                                        <p:attrNameLst>
                                          <p:attrName>style.visibility</p:attrName>
                                        </p:attrNameLst>
                                      </p:cBhvr>
                                      <p:to>
                                        <p:strVal val="visible"/>
                                      </p:to>
                                    </p:set>
                                    <p:animEffect transition="in" filter="wipe(left)">
                                      <p:cBhvr>
                                        <p:cTn id="83" dur="500"/>
                                        <p:tgtEl>
                                          <p:spTgt spid="132"/>
                                        </p:tgtEl>
                                      </p:cBhvr>
                                    </p:animEffect>
                                  </p:childTnLst>
                                </p:cTn>
                              </p:par>
                            </p:childTnLst>
                          </p:cTn>
                        </p:par>
                        <p:par>
                          <p:cTn id="84" fill="hold">
                            <p:stCondLst>
                              <p:cond delay="1500"/>
                            </p:stCondLst>
                            <p:childTnLst>
                              <p:par>
                                <p:cTn id="85" presetID="9" presetClass="entr" presetSubtype="0" fill="hold" grpId="0" nodeType="afterEffect">
                                  <p:stCondLst>
                                    <p:cond delay="0"/>
                                  </p:stCondLst>
                                  <p:childTnLst>
                                    <p:set>
                                      <p:cBhvr>
                                        <p:cTn id="86" dur="1" fill="hold">
                                          <p:stCondLst>
                                            <p:cond delay="0"/>
                                          </p:stCondLst>
                                        </p:cTn>
                                        <p:tgtEl>
                                          <p:spTgt spid="87"/>
                                        </p:tgtEl>
                                        <p:attrNameLst>
                                          <p:attrName>style.visibility</p:attrName>
                                        </p:attrNameLst>
                                      </p:cBhvr>
                                      <p:to>
                                        <p:strVal val="visible"/>
                                      </p:to>
                                    </p:set>
                                    <p:animEffect transition="in" filter="dissolve">
                                      <p:cBhvr>
                                        <p:cTn id="87" dur="500"/>
                                        <p:tgtEl>
                                          <p:spTgt spid="87"/>
                                        </p:tgtEl>
                                      </p:cBhvr>
                                    </p:animEffect>
                                  </p:childTnLst>
                                </p:cTn>
                              </p:par>
                            </p:childTnLst>
                          </p:cTn>
                        </p:par>
                        <p:par>
                          <p:cTn id="88" fill="hold">
                            <p:stCondLst>
                              <p:cond delay="2000"/>
                            </p:stCondLst>
                            <p:childTnLst>
                              <p:par>
                                <p:cTn id="89" presetID="22" presetClass="entr" presetSubtype="2" fill="hold" grpId="0" nodeType="afterEffect">
                                  <p:stCondLst>
                                    <p:cond delay="0"/>
                                  </p:stCondLst>
                                  <p:childTnLst>
                                    <p:set>
                                      <p:cBhvr>
                                        <p:cTn id="90" dur="1" fill="hold">
                                          <p:stCondLst>
                                            <p:cond delay="0"/>
                                          </p:stCondLst>
                                        </p:cTn>
                                        <p:tgtEl>
                                          <p:spTgt spid="172"/>
                                        </p:tgtEl>
                                        <p:attrNameLst>
                                          <p:attrName>style.visibility</p:attrName>
                                        </p:attrNameLst>
                                      </p:cBhvr>
                                      <p:to>
                                        <p:strVal val="visible"/>
                                      </p:to>
                                    </p:set>
                                    <p:animEffect transition="in" filter="wipe(right)">
                                      <p:cBhvr>
                                        <p:cTn id="91" dur="500"/>
                                        <p:tgtEl>
                                          <p:spTgt spid="172"/>
                                        </p:tgtEl>
                                      </p:cBhvr>
                                    </p:animEffect>
                                  </p:childTnLst>
                                </p:cTn>
                              </p:par>
                            </p:childTnLst>
                          </p:cTn>
                        </p:par>
                      </p:childTnLst>
                    </p:cTn>
                  </p:par>
                  <p:par>
                    <p:cTn id="92" fill="hold">
                      <p:stCondLst>
                        <p:cond delay="indefinite"/>
                      </p:stCondLst>
                      <p:childTnLst>
                        <p:par>
                          <p:cTn id="93" fill="hold">
                            <p:stCondLst>
                              <p:cond delay="0"/>
                            </p:stCondLst>
                            <p:childTnLst>
                              <p:par>
                                <p:cTn id="94" presetID="9" presetClass="entr" presetSubtype="0" fill="hold" grpId="0" nodeType="clickEffect">
                                  <p:stCondLst>
                                    <p:cond delay="0"/>
                                  </p:stCondLst>
                                  <p:childTnLst>
                                    <p:set>
                                      <p:cBhvr>
                                        <p:cTn id="95" dur="1" fill="hold">
                                          <p:stCondLst>
                                            <p:cond delay="0"/>
                                          </p:stCondLst>
                                        </p:cTn>
                                        <p:tgtEl>
                                          <p:spTgt spid="88"/>
                                        </p:tgtEl>
                                        <p:attrNameLst>
                                          <p:attrName>style.visibility</p:attrName>
                                        </p:attrNameLst>
                                      </p:cBhvr>
                                      <p:to>
                                        <p:strVal val="visible"/>
                                      </p:to>
                                    </p:set>
                                    <p:animEffect transition="in" filter="dissolve">
                                      <p:cBhvr>
                                        <p:cTn id="96" dur="500"/>
                                        <p:tgtEl>
                                          <p:spTgt spid="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 grpId="0"/>
      <p:bldP spid="116" grpId="0"/>
      <p:bldP spid="121" grpId="0" animBg="1"/>
      <p:bldP spid="124" grpId="0" animBg="1"/>
      <p:bldP spid="125" grpId="0" animBg="1"/>
      <p:bldP spid="126" grpId="0" animBg="1"/>
      <p:bldP spid="127" grpId="0" animBg="1"/>
      <p:bldP spid="132" grpId="0" animBg="1"/>
      <p:bldP spid="172" grpId="0" animBg="1"/>
      <p:bldP spid="83" grpId="0"/>
      <p:bldP spid="84" grpId="0"/>
      <p:bldP spid="85" grpId="0"/>
      <p:bldP spid="86" grpId="0"/>
      <p:bldP spid="87" grpId="0"/>
      <p:bldP spid="8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8902B4EA-0158-774A-877D-888807F574B5}"/>
              </a:ext>
            </a:extLst>
          </p:cNvPr>
          <p:cNvGrpSpPr/>
          <p:nvPr/>
        </p:nvGrpSpPr>
        <p:grpSpPr>
          <a:xfrm>
            <a:off x="2578811" y="4965666"/>
            <a:ext cx="6866725" cy="1028731"/>
            <a:chOff x="2578811" y="4965666"/>
            <a:chExt cx="6866725" cy="1028731"/>
          </a:xfrm>
        </p:grpSpPr>
        <p:cxnSp>
          <p:nvCxnSpPr>
            <p:cNvPr id="128" name="Straight Connector 127">
              <a:extLst>
                <a:ext uri="{FF2B5EF4-FFF2-40B4-BE49-F238E27FC236}">
                  <a16:creationId xmlns:a16="http://schemas.microsoft.com/office/drawing/2014/main" id="{0763EEB6-87F6-D847-AD1E-3BFDCE6A9543}"/>
                </a:ext>
              </a:extLst>
            </p:cNvPr>
            <p:cNvCxnSpPr>
              <a:cxnSpLocks/>
            </p:cNvCxnSpPr>
            <p:nvPr/>
          </p:nvCxnSpPr>
          <p:spPr>
            <a:xfrm>
              <a:off x="2578811" y="5062556"/>
              <a:ext cx="1582832" cy="30261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 name="Group 5">
              <a:extLst>
                <a:ext uri="{FF2B5EF4-FFF2-40B4-BE49-F238E27FC236}">
                  <a16:creationId xmlns:a16="http://schemas.microsoft.com/office/drawing/2014/main" id="{09891B45-180E-B341-A7C6-D10A683BB102}"/>
                </a:ext>
              </a:extLst>
            </p:cNvPr>
            <p:cNvGrpSpPr/>
            <p:nvPr/>
          </p:nvGrpSpPr>
          <p:grpSpPr>
            <a:xfrm>
              <a:off x="4062521" y="4965666"/>
              <a:ext cx="5383015" cy="1028731"/>
              <a:chOff x="4062521" y="4965666"/>
              <a:chExt cx="5383015" cy="1028731"/>
            </a:xfrm>
          </p:grpSpPr>
          <p:cxnSp>
            <p:nvCxnSpPr>
              <p:cNvPr id="127" name="Straight Connector 126">
                <a:extLst>
                  <a:ext uri="{FF2B5EF4-FFF2-40B4-BE49-F238E27FC236}">
                    <a16:creationId xmlns:a16="http://schemas.microsoft.com/office/drawing/2014/main" id="{16BE7B71-3412-8546-BD1A-8BF76DC47254}"/>
                  </a:ext>
                </a:extLst>
              </p:cNvPr>
              <p:cNvCxnSpPr>
                <a:cxnSpLocks/>
              </p:cNvCxnSpPr>
              <p:nvPr/>
            </p:nvCxnSpPr>
            <p:spPr>
              <a:xfrm flipH="1">
                <a:off x="7972023" y="4973372"/>
                <a:ext cx="1473513" cy="47439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71" name="Freeform 296">
                <a:extLst>
                  <a:ext uri="{FF2B5EF4-FFF2-40B4-BE49-F238E27FC236}">
                    <a16:creationId xmlns:a16="http://schemas.microsoft.com/office/drawing/2014/main" id="{06DFDE96-5B04-984C-B72D-22D074DF3E82}"/>
                  </a:ext>
                </a:extLst>
              </p:cNvPr>
              <p:cNvSpPr>
                <a:spLocks/>
              </p:cNvSpPr>
              <p:nvPr/>
            </p:nvSpPr>
            <p:spPr bwMode="auto">
              <a:xfrm>
                <a:off x="4062521" y="4965666"/>
                <a:ext cx="4036903" cy="1028731"/>
              </a:xfrm>
              <a:custGeom>
                <a:avLst/>
                <a:gdLst>
                  <a:gd name="T0" fmla="*/ 2147483647 w 1877"/>
                  <a:gd name="T1" fmla="*/ 2147483647 h 917"/>
                  <a:gd name="T2" fmla="*/ 2147483647 w 1877"/>
                  <a:gd name="T3" fmla="*/ 2147483647 h 917"/>
                  <a:gd name="T4" fmla="*/ 2147483647 w 1877"/>
                  <a:gd name="T5" fmla="*/ 2147483647 h 917"/>
                  <a:gd name="T6" fmla="*/ 2147483647 w 1877"/>
                  <a:gd name="T7" fmla="*/ 2147483647 h 917"/>
                  <a:gd name="T8" fmla="*/ 2147483647 w 1877"/>
                  <a:gd name="T9" fmla="*/ 2147483647 h 917"/>
                  <a:gd name="T10" fmla="*/ 2147483647 w 1877"/>
                  <a:gd name="T11" fmla="*/ 2147483647 h 917"/>
                  <a:gd name="T12" fmla="*/ 2147483647 w 1877"/>
                  <a:gd name="T13" fmla="*/ 2147483647 h 917"/>
                  <a:gd name="T14" fmla="*/ 2147483647 w 1877"/>
                  <a:gd name="T15" fmla="*/ 2147483647 h 917"/>
                  <a:gd name="T16" fmla="*/ 2147483647 w 1877"/>
                  <a:gd name="T17" fmla="*/ 2147483647 h 917"/>
                  <a:gd name="T18" fmla="*/ 2147483647 w 1877"/>
                  <a:gd name="T19" fmla="*/ 2147483647 h 917"/>
                  <a:gd name="T20" fmla="*/ 2147483647 w 1877"/>
                  <a:gd name="T21" fmla="*/ 2147483647 h 917"/>
                  <a:gd name="T22" fmla="*/ 2147483647 w 1877"/>
                  <a:gd name="T23" fmla="*/ 2147483647 h 917"/>
                  <a:gd name="T24" fmla="*/ 2147483647 w 1877"/>
                  <a:gd name="T25" fmla="*/ 2147483647 h 917"/>
                  <a:gd name="T26" fmla="*/ 2147483647 w 1877"/>
                  <a:gd name="T27" fmla="*/ 2147483647 h 917"/>
                  <a:gd name="T28" fmla="*/ 2147483647 w 1877"/>
                  <a:gd name="T29" fmla="*/ 2147483647 h 917"/>
                  <a:gd name="T30" fmla="*/ 2147483647 w 1877"/>
                  <a:gd name="T31" fmla="*/ 2147483647 h 91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877"/>
                  <a:gd name="T49" fmla="*/ 0 h 917"/>
                  <a:gd name="T50" fmla="*/ 1877 w 1877"/>
                  <a:gd name="T51" fmla="*/ 917 h 917"/>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877" h="917">
                    <a:moveTo>
                      <a:pt x="889" y="23"/>
                    </a:moveTo>
                    <a:cubicBezTo>
                      <a:pt x="804" y="39"/>
                      <a:pt x="771" y="98"/>
                      <a:pt x="692" y="109"/>
                    </a:cubicBezTo>
                    <a:cubicBezTo>
                      <a:pt x="613" y="120"/>
                      <a:pt x="511" y="81"/>
                      <a:pt x="415" y="91"/>
                    </a:cubicBezTo>
                    <a:cubicBezTo>
                      <a:pt x="319" y="101"/>
                      <a:pt x="174" y="126"/>
                      <a:pt x="112" y="170"/>
                    </a:cubicBezTo>
                    <a:cubicBezTo>
                      <a:pt x="51" y="214"/>
                      <a:pt x="66" y="294"/>
                      <a:pt x="50" y="353"/>
                    </a:cubicBezTo>
                    <a:cubicBezTo>
                      <a:pt x="34" y="412"/>
                      <a:pt x="0" y="479"/>
                      <a:pt x="14" y="528"/>
                    </a:cubicBezTo>
                    <a:cubicBezTo>
                      <a:pt x="29" y="577"/>
                      <a:pt x="57" y="608"/>
                      <a:pt x="139" y="650"/>
                    </a:cubicBezTo>
                    <a:cubicBezTo>
                      <a:pt x="221" y="692"/>
                      <a:pt x="372" y="742"/>
                      <a:pt x="505" y="781"/>
                    </a:cubicBezTo>
                    <a:cubicBezTo>
                      <a:pt x="638" y="820"/>
                      <a:pt x="789" y="866"/>
                      <a:pt x="933" y="886"/>
                    </a:cubicBezTo>
                    <a:cubicBezTo>
                      <a:pt x="1077" y="906"/>
                      <a:pt x="1246" y="917"/>
                      <a:pt x="1370" y="901"/>
                    </a:cubicBezTo>
                    <a:cubicBezTo>
                      <a:pt x="1494" y="885"/>
                      <a:pt x="1594" y="839"/>
                      <a:pt x="1676" y="793"/>
                    </a:cubicBezTo>
                    <a:cubicBezTo>
                      <a:pt x="1758" y="747"/>
                      <a:pt x="1843" y="720"/>
                      <a:pt x="1860" y="624"/>
                    </a:cubicBezTo>
                    <a:cubicBezTo>
                      <a:pt x="1877" y="528"/>
                      <a:pt x="1835" y="306"/>
                      <a:pt x="1776" y="219"/>
                    </a:cubicBezTo>
                    <a:cubicBezTo>
                      <a:pt x="1717" y="132"/>
                      <a:pt x="1599" y="134"/>
                      <a:pt x="1503" y="100"/>
                    </a:cubicBezTo>
                    <a:cubicBezTo>
                      <a:pt x="1407" y="66"/>
                      <a:pt x="1302" y="26"/>
                      <a:pt x="1200" y="13"/>
                    </a:cubicBezTo>
                    <a:cubicBezTo>
                      <a:pt x="1098" y="0"/>
                      <a:pt x="974" y="7"/>
                      <a:pt x="889" y="23"/>
                    </a:cubicBezTo>
                    <a:close/>
                  </a:path>
                </a:pathLst>
              </a:custGeom>
              <a:solidFill>
                <a:srgbClr val="9CDFF9"/>
              </a:solidFill>
              <a:ln>
                <a:noFill/>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Calibri"/>
                    <a:ea typeface="ＭＳ Ｐゴシック" panose="020B0600070205080204" pitchFamily="34" charset="-128"/>
                    <a:cs typeface="Arial"/>
                  </a:rPr>
                  <a:t>             </a:t>
                </a:r>
              </a:p>
            </p:txBody>
          </p:sp>
        </p:grpSp>
      </p:grpSp>
      <p:sp>
        <p:nvSpPr>
          <p:cNvPr id="182" name="Freeform 103">
            <a:extLst>
              <a:ext uri="{FF2B5EF4-FFF2-40B4-BE49-F238E27FC236}">
                <a16:creationId xmlns:a16="http://schemas.microsoft.com/office/drawing/2014/main" id="{DEF6D5D3-E4DA-4B46-BBC5-93311E115D92}"/>
              </a:ext>
            </a:extLst>
          </p:cNvPr>
          <p:cNvSpPr>
            <a:spLocks/>
          </p:cNvSpPr>
          <p:nvPr/>
        </p:nvSpPr>
        <p:spPr bwMode="auto">
          <a:xfrm>
            <a:off x="10295012" y="2167472"/>
            <a:ext cx="890436" cy="2912558"/>
          </a:xfrm>
          <a:custGeom>
            <a:avLst/>
            <a:gdLst>
              <a:gd name="T0" fmla="*/ 2147483647 w 366"/>
              <a:gd name="T1" fmla="*/ 2147483647 h 1284"/>
              <a:gd name="T2" fmla="*/ 2147483647 w 366"/>
              <a:gd name="T3" fmla="*/ 0 h 1284"/>
              <a:gd name="T4" fmla="*/ 0 w 366"/>
              <a:gd name="T5" fmla="*/ 2147483647 h 1284"/>
              <a:gd name="T6" fmla="*/ 2147483647 w 366"/>
              <a:gd name="T7" fmla="*/ 2147483647 h 1284"/>
              <a:gd name="T8" fmla="*/ 2147483647 w 366"/>
              <a:gd name="T9" fmla="*/ 2147483647 h 12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6" h="1284">
                <a:moveTo>
                  <a:pt x="366" y="1278"/>
                </a:moveTo>
                <a:lnTo>
                  <a:pt x="12" y="0"/>
                </a:lnTo>
                <a:lnTo>
                  <a:pt x="0" y="1224"/>
                </a:lnTo>
                <a:lnTo>
                  <a:pt x="186" y="1284"/>
                </a:lnTo>
                <a:lnTo>
                  <a:pt x="366" y="1278"/>
                </a:lnTo>
                <a:close/>
              </a:path>
            </a:pathLst>
          </a:custGeom>
          <a:gradFill rotWithShape="1">
            <a:gsLst>
              <a:gs pos="0">
                <a:srgbClr val="B2B2B2"/>
              </a:gs>
              <a:gs pos="100000">
                <a:srgbClr val="FFFFFF"/>
              </a:gs>
            </a:gsLst>
            <a:lin ang="0" scaled="1"/>
          </a:gradFill>
          <a:ln w="9525">
            <a:solidFill>
              <a:srgbClr val="DDDDDD"/>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83" name="Freeform 70">
            <a:extLst>
              <a:ext uri="{FF2B5EF4-FFF2-40B4-BE49-F238E27FC236}">
                <a16:creationId xmlns:a16="http://schemas.microsoft.com/office/drawing/2014/main" id="{4A88383C-61F9-1949-9D88-EC83EDA3F2B6}"/>
              </a:ext>
            </a:extLst>
          </p:cNvPr>
          <p:cNvSpPr>
            <a:spLocks/>
          </p:cNvSpPr>
          <p:nvPr/>
        </p:nvSpPr>
        <p:spPr bwMode="auto">
          <a:xfrm>
            <a:off x="854349" y="2256655"/>
            <a:ext cx="846644" cy="2922199"/>
          </a:xfrm>
          <a:custGeom>
            <a:avLst/>
            <a:gdLst>
              <a:gd name="T0" fmla="*/ 0 w 348"/>
              <a:gd name="T1" fmla="*/ 2147483647 h 1312"/>
              <a:gd name="T2" fmla="*/ 2147483647 w 348"/>
              <a:gd name="T3" fmla="*/ 0 h 1312"/>
              <a:gd name="T4" fmla="*/ 2147483647 w 348"/>
              <a:gd name="T5" fmla="*/ 2147483647 h 1312"/>
              <a:gd name="T6" fmla="*/ 2147483647 w 348"/>
              <a:gd name="T7" fmla="*/ 2147483647 h 1312"/>
              <a:gd name="T8" fmla="*/ 0 w 348"/>
              <a:gd name="T9" fmla="*/ 2147483647 h 13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48" h="1312">
                <a:moveTo>
                  <a:pt x="0" y="1306"/>
                </a:moveTo>
                <a:lnTo>
                  <a:pt x="348" y="0"/>
                </a:lnTo>
                <a:lnTo>
                  <a:pt x="342" y="1258"/>
                </a:lnTo>
                <a:lnTo>
                  <a:pt x="180" y="1312"/>
                </a:lnTo>
                <a:lnTo>
                  <a:pt x="0" y="1306"/>
                </a:lnTo>
                <a:close/>
              </a:path>
            </a:pathLst>
          </a:custGeom>
          <a:gradFill rotWithShape="1">
            <a:gsLst>
              <a:gs pos="0">
                <a:srgbClr val="FFFFFF"/>
              </a:gs>
              <a:gs pos="100000">
                <a:srgbClr val="B2B2B2"/>
              </a:gs>
            </a:gsLst>
            <a:lin ang="0" scaled="1"/>
          </a:gradFill>
          <a:ln w="9525">
            <a:solidFill>
              <a:srgbClr val="DDDDDD"/>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222" name="Group 185">
            <a:extLst>
              <a:ext uri="{FF2B5EF4-FFF2-40B4-BE49-F238E27FC236}">
                <a16:creationId xmlns:a16="http://schemas.microsoft.com/office/drawing/2014/main" id="{7750F2FB-96FA-374A-AF56-26502EF04672}"/>
              </a:ext>
            </a:extLst>
          </p:cNvPr>
          <p:cNvGrpSpPr>
            <a:grpSpLocks/>
          </p:cNvGrpSpPr>
          <p:nvPr/>
        </p:nvGrpSpPr>
        <p:grpSpPr bwMode="auto">
          <a:xfrm>
            <a:off x="10955688" y="4246759"/>
            <a:ext cx="549832" cy="1070215"/>
            <a:chOff x="4140" y="429"/>
            <a:chExt cx="1425" cy="2396"/>
          </a:xfrm>
        </p:grpSpPr>
        <p:sp>
          <p:nvSpPr>
            <p:cNvPr id="223" name="Freeform 186">
              <a:extLst>
                <a:ext uri="{FF2B5EF4-FFF2-40B4-BE49-F238E27FC236}">
                  <a16:creationId xmlns:a16="http://schemas.microsoft.com/office/drawing/2014/main" id="{E441858B-A566-F746-B48C-912CA3020CC8}"/>
                </a:ext>
              </a:extLst>
            </p:cNvPr>
            <p:cNvSpPr>
              <a:spLocks/>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24" name="Rectangle 187">
              <a:extLst>
                <a:ext uri="{FF2B5EF4-FFF2-40B4-BE49-F238E27FC236}">
                  <a16:creationId xmlns:a16="http://schemas.microsoft.com/office/drawing/2014/main" id="{20003129-35A4-1E46-8065-8AF4C6403D57}"/>
                </a:ext>
              </a:extLst>
            </p:cNvPr>
            <p:cNvSpPr>
              <a:spLocks noChangeArrowheads="1"/>
            </p:cNvSpPr>
            <p:nvPr/>
          </p:nvSpPr>
          <p:spPr bwMode="auto">
            <a:xfrm>
              <a:off x="4203" y="429"/>
              <a:ext cx="1053" cy="2283"/>
            </a:xfrm>
            <a:prstGeom prst="rect">
              <a:avLst/>
            </a:pr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25" name="Freeform 188">
              <a:extLst>
                <a:ext uri="{FF2B5EF4-FFF2-40B4-BE49-F238E27FC236}">
                  <a16:creationId xmlns:a16="http://schemas.microsoft.com/office/drawing/2014/main" id="{6F94D7AE-C4D1-AF4A-B970-086B7D245ACF}"/>
                </a:ext>
              </a:extLst>
            </p:cNvPr>
            <p:cNvSpPr>
              <a:spLocks/>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26" name="Freeform 189">
              <a:extLst>
                <a:ext uri="{FF2B5EF4-FFF2-40B4-BE49-F238E27FC236}">
                  <a16:creationId xmlns:a16="http://schemas.microsoft.com/office/drawing/2014/main" id="{EAFC03EF-54DF-8942-9852-25739DA158B4}"/>
                </a:ext>
              </a:extLst>
            </p:cNvPr>
            <p:cNvSpPr>
              <a:spLocks/>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27" name="Rectangle 190">
              <a:extLst>
                <a:ext uri="{FF2B5EF4-FFF2-40B4-BE49-F238E27FC236}">
                  <a16:creationId xmlns:a16="http://schemas.microsoft.com/office/drawing/2014/main" id="{2241F7B6-5281-A74E-8DCB-3BE3777E9369}"/>
                </a:ext>
              </a:extLst>
            </p:cNvPr>
            <p:cNvSpPr>
              <a:spLocks noChangeArrowheads="1"/>
            </p:cNvSpPr>
            <p:nvPr/>
          </p:nvSpPr>
          <p:spPr bwMode="auto">
            <a:xfrm>
              <a:off x="4209" y="693"/>
              <a:ext cx="599" cy="49"/>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228" name="Group 191">
              <a:extLst>
                <a:ext uri="{FF2B5EF4-FFF2-40B4-BE49-F238E27FC236}">
                  <a16:creationId xmlns:a16="http://schemas.microsoft.com/office/drawing/2014/main" id="{02DB0249-6EBB-FF4B-B17F-CC771B255D00}"/>
                </a:ext>
              </a:extLst>
            </p:cNvPr>
            <p:cNvGrpSpPr>
              <a:grpSpLocks/>
            </p:cNvGrpSpPr>
            <p:nvPr/>
          </p:nvGrpSpPr>
          <p:grpSpPr bwMode="auto">
            <a:xfrm>
              <a:off x="4749" y="668"/>
              <a:ext cx="581" cy="145"/>
              <a:chOff x="614" y="2568"/>
              <a:chExt cx="725" cy="139"/>
            </a:xfrm>
          </p:grpSpPr>
          <p:sp>
            <p:nvSpPr>
              <p:cNvPr id="253" name="AutoShape 192">
                <a:extLst>
                  <a:ext uri="{FF2B5EF4-FFF2-40B4-BE49-F238E27FC236}">
                    <a16:creationId xmlns:a16="http://schemas.microsoft.com/office/drawing/2014/main" id="{BE55370E-BC12-1B42-9E3C-C950033EEF89}"/>
                  </a:ext>
                </a:extLst>
              </p:cNvPr>
              <p:cNvSpPr>
                <a:spLocks noChangeArrowheads="1"/>
              </p:cNvSpPr>
              <p:nvPr/>
            </p:nvSpPr>
            <p:spPr bwMode="auto">
              <a:xfrm>
                <a:off x="617" y="2567"/>
                <a:ext cx="724" cy="140"/>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54" name="AutoShape 193">
                <a:extLst>
                  <a:ext uri="{FF2B5EF4-FFF2-40B4-BE49-F238E27FC236}">
                    <a16:creationId xmlns:a16="http://schemas.microsoft.com/office/drawing/2014/main" id="{1BBB99EB-2FFB-5942-9855-24BEE1C68997}"/>
                  </a:ext>
                </a:extLst>
              </p:cNvPr>
              <p:cNvSpPr>
                <a:spLocks noChangeArrowheads="1"/>
              </p:cNvSpPr>
              <p:nvPr/>
            </p:nvSpPr>
            <p:spPr bwMode="auto">
              <a:xfrm>
                <a:off x="633" y="2582"/>
                <a:ext cx="692"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229" name="Rectangle 194">
              <a:extLst>
                <a:ext uri="{FF2B5EF4-FFF2-40B4-BE49-F238E27FC236}">
                  <a16:creationId xmlns:a16="http://schemas.microsoft.com/office/drawing/2014/main" id="{9C5699FC-2B4E-BD46-B9CC-CA578E2EA709}"/>
                </a:ext>
              </a:extLst>
            </p:cNvPr>
            <p:cNvSpPr>
              <a:spLocks noChangeArrowheads="1"/>
            </p:cNvSpPr>
            <p:nvPr/>
          </p:nvSpPr>
          <p:spPr bwMode="auto">
            <a:xfrm>
              <a:off x="4222" y="1017"/>
              <a:ext cx="599" cy="49"/>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230" name="Group 195">
              <a:extLst>
                <a:ext uri="{FF2B5EF4-FFF2-40B4-BE49-F238E27FC236}">
                  <a16:creationId xmlns:a16="http://schemas.microsoft.com/office/drawing/2014/main" id="{676615F3-A30A-9740-8080-AFEE6BAAEF98}"/>
                </a:ext>
              </a:extLst>
            </p:cNvPr>
            <p:cNvGrpSpPr>
              <a:grpSpLocks/>
            </p:cNvGrpSpPr>
            <p:nvPr/>
          </p:nvGrpSpPr>
          <p:grpSpPr bwMode="auto">
            <a:xfrm>
              <a:off x="4747" y="994"/>
              <a:ext cx="581" cy="134"/>
              <a:chOff x="614" y="2568"/>
              <a:chExt cx="725" cy="139"/>
            </a:xfrm>
          </p:grpSpPr>
          <p:sp>
            <p:nvSpPr>
              <p:cNvPr id="251" name="AutoShape 196">
                <a:extLst>
                  <a:ext uri="{FF2B5EF4-FFF2-40B4-BE49-F238E27FC236}">
                    <a16:creationId xmlns:a16="http://schemas.microsoft.com/office/drawing/2014/main" id="{D31569A0-2CDC-3B4B-B7FA-067BF2CB0D93}"/>
                  </a:ext>
                </a:extLst>
              </p:cNvPr>
              <p:cNvSpPr>
                <a:spLocks noChangeArrowheads="1"/>
              </p:cNvSpPr>
              <p:nvPr/>
            </p:nvSpPr>
            <p:spPr bwMode="auto">
              <a:xfrm>
                <a:off x="612" y="2570"/>
                <a:ext cx="724" cy="162"/>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52" name="AutoShape 197">
                <a:extLst>
                  <a:ext uri="{FF2B5EF4-FFF2-40B4-BE49-F238E27FC236}">
                    <a16:creationId xmlns:a16="http://schemas.microsoft.com/office/drawing/2014/main" id="{5D70C5E6-3DFB-1D45-8469-DE5EA96E13E8}"/>
                  </a:ext>
                </a:extLst>
              </p:cNvPr>
              <p:cNvSpPr>
                <a:spLocks noChangeArrowheads="1"/>
              </p:cNvSpPr>
              <p:nvPr/>
            </p:nvSpPr>
            <p:spPr bwMode="auto">
              <a:xfrm>
                <a:off x="628" y="2586"/>
                <a:ext cx="692" cy="106"/>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231" name="Rectangle 198">
              <a:extLst>
                <a:ext uri="{FF2B5EF4-FFF2-40B4-BE49-F238E27FC236}">
                  <a16:creationId xmlns:a16="http://schemas.microsoft.com/office/drawing/2014/main" id="{AE060187-10EA-1F4E-AEDE-8C6C0E8358D2}"/>
                </a:ext>
              </a:extLst>
            </p:cNvPr>
            <p:cNvSpPr>
              <a:spLocks noChangeArrowheads="1"/>
            </p:cNvSpPr>
            <p:nvPr/>
          </p:nvSpPr>
          <p:spPr bwMode="auto">
            <a:xfrm>
              <a:off x="4216" y="1357"/>
              <a:ext cx="599" cy="49"/>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32" name="Rectangle 199">
              <a:extLst>
                <a:ext uri="{FF2B5EF4-FFF2-40B4-BE49-F238E27FC236}">
                  <a16:creationId xmlns:a16="http://schemas.microsoft.com/office/drawing/2014/main" id="{32874526-51C0-C749-BDC8-3D9F62AFE767}"/>
                </a:ext>
              </a:extLst>
            </p:cNvPr>
            <p:cNvSpPr>
              <a:spLocks noChangeArrowheads="1"/>
            </p:cNvSpPr>
            <p:nvPr/>
          </p:nvSpPr>
          <p:spPr bwMode="auto">
            <a:xfrm>
              <a:off x="4228" y="1654"/>
              <a:ext cx="593" cy="49"/>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233" name="Group 200">
              <a:extLst>
                <a:ext uri="{FF2B5EF4-FFF2-40B4-BE49-F238E27FC236}">
                  <a16:creationId xmlns:a16="http://schemas.microsoft.com/office/drawing/2014/main" id="{09E63F43-E74F-6045-A673-3756891EE94D}"/>
                </a:ext>
              </a:extLst>
            </p:cNvPr>
            <p:cNvGrpSpPr>
              <a:grpSpLocks/>
            </p:cNvGrpSpPr>
            <p:nvPr/>
          </p:nvGrpSpPr>
          <p:grpSpPr bwMode="auto">
            <a:xfrm>
              <a:off x="4735" y="1627"/>
              <a:ext cx="582" cy="151"/>
              <a:chOff x="614" y="2568"/>
              <a:chExt cx="725" cy="139"/>
            </a:xfrm>
          </p:grpSpPr>
          <p:sp>
            <p:nvSpPr>
              <p:cNvPr id="249" name="AutoShape 201">
                <a:extLst>
                  <a:ext uri="{FF2B5EF4-FFF2-40B4-BE49-F238E27FC236}">
                    <a16:creationId xmlns:a16="http://schemas.microsoft.com/office/drawing/2014/main" id="{0296B9BB-82CD-2A45-8E56-F4ACF6FCC028}"/>
                  </a:ext>
                </a:extLst>
              </p:cNvPr>
              <p:cNvSpPr>
                <a:spLocks noChangeArrowheads="1"/>
              </p:cNvSpPr>
              <p:nvPr/>
            </p:nvSpPr>
            <p:spPr bwMode="auto">
              <a:xfrm>
                <a:off x="611" y="2568"/>
                <a:ext cx="730" cy="139"/>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50" name="AutoShape 202">
                <a:extLst>
                  <a:ext uri="{FF2B5EF4-FFF2-40B4-BE49-F238E27FC236}">
                    <a16:creationId xmlns:a16="http://schemas.microsoft.com/office/drawing/2014/main" id="{DD3C3254-A817-B449-AE0F-31BEFF504A04}"/>
                  </a:ext>
                </a:extLst>
              </p:cNvPr>
              <p:cNvSpPr>
                <a:spLocks noChangeArrowheads="1"/>
              </p:cNvSpPr>
              <p:nvPr/>
            </p:nvSpPr>
            <p:spPr bwMode="auto">
              <a:xfrm>
                <a:off x="627" y="2583"/>
                <a:ext cx="699"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234" name="Freeform 203">
              <a:extLst>
                <a:ext uri="{FF2B5EF4-FFF2-40B4-BE49-F238E27FC236}">
                  <a16:creationId xmlns:a16="http://schemas.microsoft.com/office/drawing/2014/main" id="{D05041BE-8046-EB49-A23A-C7FEB06D9108}"/>
                </a:ext>
              </a:extLst>
            </p:cNvPr>
            <p:cNvSpPr>
              <a:spLocks/>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235" name="Group 204">
              <a:extLst>
                <a:ext uri="{FF2B5EF4-FFF2-40B4-BE49-F238E27FC236}">
                  <a16:creationId xmlns:a16="http://schemas.microsoft.com/office/drawing/2014/main" id="{BD1D997D-F690-4C4E-9473-F0433427C91F}"/>
                </a:ext>
              </a:extLst>
            </p:cNvPr>
            <p:cNvGrpSpPr>
              <a:grpSpLocks/>
            </p:cNvGrpSpPr>
            <p:nvPr/>
          </p:nvGrpSpPr>
          <p:grpSpPr bwMode="auto">
            <a:xfrm>
              <a:off x="4739" y="1327"/>
              <a:ext cx="582" cy="139"/>
              <a:chOff x="614" y="2568"/>
              <a:chExt cx="725" cy="139"/>
            </a:xfrm>
          </p:grpSpPr>
          <p:sp>
            <p:nvSpPr>
              <p:cNvPr id="247" name="AutoShape 205">
                <a:extLst>
                  <a:ext uri="{FF2B5EF4-FFF2-40B4-BE49-F238E27FC236}">
                    <a16:creationId xmlns:a16="http://schemas.microsoft.com/office/drawing/2014/main" id="{631C3D3D-8F7D-6F44-AD56-665A5242B691}"/>
                  </a:ext>
                </a:extLst>
              </p:cNvPr>
              <p:cNvSpPr>
                <a:spLocks noChangeArrowheads="1"/>
              </p:cNvSpPr>
              <p:nvPr/>
            </p:nvSpPr>
            <p:spPr bwMode="auto">
              <a:xfrm>
                <a:off x="614" y="2566"/>
                <a:ext cx="723" cy="140"/>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48" name="AutoShape 206">
                <a:extLst>
                  <a:ext uri="{FF2B5EF4-FFF2-40B4-BE49-F238E27FC236}">
                    <a16:creationId xmlns:a16="http://schemas.microsoft.com/office/drawing/2014/main" id="{E7F87D38-4528-0F45-9911-B79B599D25FC}"/>
                  </a:ext>
                </a:extLst>
              </p:cNvPr>
              <p:cNvSpPr>
                <a:spLocks noChangeArrowheads="1"/>
              </p:cNvSpPr>
              <p:nvPr/>
            </p:nvSpPr>
            <p:spPr bwMode="auto">
              <a:xfrm>
                <a:off x="630" y="2582"/>
                <a:ext cx="691" cy="108"/>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236" name="Rectangle 207">
              <a:extLst>
                <a:ext uri="{FF2B5EF4-FFF2-40B4-BE49-F238E27FC236}">
                  <a16:creationId xmlns:a16="http://schemas.microsoft.com/office/drawing/2014/main" id="{60B24777-81BE-BC42-AC64-6F2229E5FBE5}"/>
                </a:ext>
              </a:extLst>
            </p:cNvPr>
            <p:cNvSpPr>
              <a:spLocks noChangeArrowheads="1"/>
            </p:cNvSpPr>
            <p:nvPr/>
          </p:nvSpPr>
          <p:spPr bwMode="auto">
            <a:xfrm>
              <a:off x="5250" y="429"/>
              <a:ext cx="69" cy="2288"/>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37" name="Freeform 208">
              <a:extLst>
                <a:ext uri="{FF2B5EF4-FFF2-40B4-BE49-F238E27FC236}">
                  <a16:creationId xmlns:a16="http://schemas.microsoft.com/office/drawing/2014/main" id="{FD1049FD-ADAC-FC43-A186-6585ECAE4331}"/>
                </a:ext>
              </a:extLst>
            </p:cNvPr>
            <p:cNvSpPr>
              <a:spLocks/>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38" name="Freeform 209">
              <a:extLst>
                <a:ext uri="{FF2B5EF4-FFF2-40B4-BE49-F238E27FC236}">
                  <a16:creationId xmlns:a16="http://schemas.microsoft.com/office/drawing/2014/main" id="{A25585BA-2AFC-3047-B9D5-7CC45D5DBC49}"/>
                </a:ext>
              </a:extLst>
            </p:cNvPr>
            <p:cNvSpPr>
              <a:spLocks/>
            </p:cNvSpPr>
            <p:nvPr/>
          </p:nvSpPr>
          <p:spPr bwMode="auto">
            <a:xfrm>
              <a:off x="5315" y="680"/>
              <a:ext cx="244" cy="240"/>
            </a:xfrm>
            <a:custGeom>
              <a:avLst/>
              <a:gdLst>
                <a:gd name="T0" fmla="*/ 0 w 304"/>
                <a:gd name="T1" fmla="*/ 0 h 288"/>
                <a:gd name="T2" fmla="*/ 34 w 304"/>
                <a:gd name="T3" fmla="*/ 27 h 288"/>
                <a:gd name="T4" fmla="*/ 31 w 304"/>
                <a:gd name="T5" fmla="*/ 48 h 288"/>
                <a:gd name="T6" fmla="*/ 2 w 304"/>
                <a:gd name="T7" fmla="*/ 2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39" name="Oval 210">
              <a:extLst>
                <a:ext uri="{FF2B5EF4-FFF2-40B4-BE49-F238E27FC236}">
                  <a16:creationId xmlns:a16="http://schemas.microsoft.com/office/drawing/2014/main" id="{78C608B6-FCB9-3F43-A504-D33DD77827D8}"/>
                </a:ext>
              </a:extLst>
            </p:cNvPr>
            <p:cNvSpPr>
              <a:spLocks noChangeArrowheads="1"/>
            </p:cNvSpPr>
            <p:nvPr/>
          </p:nvSpPr>
          <p:spPr bwMode="auto">
            <a:xfrm>
              <a:off x="5515" y="2609"/>
              <a:ext cx="50" cy="97"/>
            </a:xfrm>
            <a:prstGeom prst="ellipse">
              <a:avLst/>
            </a:prstGeom>
            <a:solidFill>
              <a:srgbClr val="3333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40" name="Freeform 211">
              <a:extLst>
                <a:ext uri="{FF2B5EF4-FFF2-40B4-BE49-F238E27FC236}">
                  <a16:creationId xmlns:a16="http://schemas.microsoft.com/office/drawing/2014/main" id="{F24BE4FA-86B6-5840-8B76-BF70EF006A8E}"/>
                </a:ext>
              </a:extLst>
            </p:cNvPr>
            <p:cNvSpPr>
              <a:spLocks/>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41" name="AutoShape 212">
              <a:extLst>
                <a:ext uri="{FF2B5EF4-FFF2-40B4-BE49-F238E27FC236}">
                  <a16:creationId xmlns:a16="http://schemas.microsoft.com/office/drawing/2014/main" id="{22C6B4EC-00C6-BA43-95E2-370E8204DDA3}"/>
                </a:ext>
              </a:extLst>
            </p:cNvPr>
            <p:cNvSpPr>
              <a:spLocks noChangeArrowheads="1"/>
            </p:cNvSpPr>
            <p:nvPr/>
          </p:nvSpPr>
          <p:spPr bwMode="auto">
            <a:xfrm>
              <a:off x="4140" y="2679"/>
              <a:ext cx="1198" cy="146"/>
            </a:xfrm>
            <a:prstGeom prst="roundRect">
              <a:avLst>
                <a:gd name="adj" fmla="val 50000"/>
              </a:avLst>
            </a:prstGeom>
            <a:solidFill>
              <a:srgbClr val="DDDDDD"/>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42" name="AutoShape 213">
              <a:extLst>
                <a:ext uri="{FF2B5EF4-FFF2-40B4-BE49-F238E27FC236}">
                  <a16:creationId xmlns:a16="http://schemas.microsoft.com/office/drawing/2014/main" id="{7B9210ED-D802-C84E-8A67-93399801B5DA}"/>
                </a:ext>
              </a:extLst>
            </p:cNvPr>
            <p:cNvSpPr>
              <a:spLocks noChangeArrowheads="1"/>
            </p:cNvSpPr>
            <p:nvPr/>
          </p:nvSpPr>
          <p:spPr bwMode="auto">
            <a:xfrm>
              <a:off x="4203" y="2712"/>
              <a:ext cx="1072" cy="81"/>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43" name="Oval 214">
              <a:extLst>
                <a:ext uri="{FF2B5EF4-FFF2-40B4-BE49-F238E27FC236}">
                  <a16:creationId xmlns:a16="http://schemas.microsoft.com/office/drawing/2014/main" id="{552E77C8-7BFE-BF4D-8F0B-DF6513BE6459}"/>
                </a:ext>
              </a:extLst>
            </p:cNvPr>
            <p:cNvSpPr>
              <a:spLocks noChangeArrowheads="1"/>
            </p:cNvSpPr>
            <p:nvPr/>
          </p:nvSpPr>
          <p:spPr bwMode="auto">
            <a:xfrm>
              <a:off x="4310" y="2382"/>
              <a:ext cx="158" cy="146"/>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44" name="Oval 215">
              <a:extLst>
                <a:ext uri="{FF2B5EF4-FFF2-40B4-BE49-F238E27FC236}">
                  <a16:creationId xmlns:a16="http://schemas.microsoft.com/office/drawing/2014/main" id="{86496A7E-E21F-444D-B883-E410329FF242}"/>
                </a:ext>
              </a:extLst>
            </p:cNvPr>
            <p:cNvSpPr>
              <a:spLocks noChangeArrowheads="1"/>
            </p:cNvSpPr>
            <p:nvPr/>
          </p:nvSpPr>
          <p:spPr bwMode="auto">
            <a:xfrm>
              <a:off x="4487" y="2382"/>
              <a:ext cx="158" cy="146"/>
            </a:xfrm>
            <a:prstGeom prst="ellipse">
              <a:avLst/>
            </a:prstGeom>
            <a:solidFill>
              <a:srgbClr val="FF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800" b="0" i="0" u="none" strike="noStrike" kern="0" cap="none" spc="0" normalizeH="0" baseline="0" noProof="0">
                <a:ln>
                  <a:noFill/>
                </a:ln>
                <a:solidFill>
                  <a:srgbClr val="FF0000"/>
                </a:solidFill>
                <a:effectLst/>
                <a:uLnTx/>
                <a:uFillTx/>
                <a:latin typeface="Arial" charset="0"/>
                <a:ea typeface="ＭＳ Ｐゴシック" charset="0"/>
                <a:cs typeface="Arial" charset="0"/>
              </a:endParaRPr>
            </a:p>
          </p:txBody>
        </p:sp>
        <p:sp>
          <p:nvSpPr>
            <p:cNvPr id="245" name="Oval 216">
              <a:extLst>
                <a:ext uri="{FF2B5EF4-FFF2-40B4-BE49-F238E27FC236}">
                  <a16:creationId xmlns:a16="http://schemas.microsoft.com/office/drawing/2014/main" id="{555E4B0D-EDB2-D04B-B9AD-93FA92DDAA2D}"/>
                </a:ext>
              </a:extLst>
            </p:cNvPr>
            <p:cNvSpPr>
              <a:spLocks noChangeArrowheads="1"/>
            </p:cNvSpPr>
            <p:nvPr/>
          </p:nvSpPr>
          <p:spPr bwMode="auto">
            <a:xfrm>
              <a:off x="4663" y="2382"/>
              <a:ext cx="158" cy="140"/>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46" name="Rectangle 217">
              <a:extLst>
                <a:ext uri="{FF2B5EF4-FFF2-40B4-BE49-F238E27FC236}">
                  <a16:creationId xmlns:a16="http://schemas.microsoft.com/office/drawing/2014/main" id="{DE659B39-E72A-634A-A2AC-C4BA4DC9C619}"/>
                </a:ext>
              </a:extLst>
            </p:cNvPr>
            <p:cNvSpPr>
              <a:spLocks noChangeArrowheads="1"/>
            </p:cNvSpPr>
            <p:nvPr/>
          </p:nvSpPr>
          <p:spPr bwMode="auto">
            <a:xfrm>
              <a:off x="5061" y="1837"/>
              <a:ext cx="88" cy="761"/>
            </a:xfrm>
            <a:prstGeom prst="rect">
              <a:avLst/>
            </a:prstGeom>
            <a:solidFill>
              <a:srgbClr val="292929"/>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grpSp>
        <p:nvGrpSpPr>
          <p:cNvPr id="3" name="Group 2">
            <a:extLst>
              <a:ext uri="{FF2B5EF4-FFF2-40B4-BE49-F238E27FC236}">
                <a16:creationId xmlns:a16="http://schemas.microsoft.com/office/drawing/2014/main" id="{64AFD9EC-1CA1-D34D-965E-2E8D95748C38}"/>
              </a:ext>
            </a:extLst>
          </p:cNvPr>
          <p:cNvGrpSpPr/>
          <p:nvPr/>
        </p:nvGrpSpPr>
        <p:grpSpPr>
          <a:xfrm>
            <a:off x="8510352" y="2078288"/>
            <a:ext cx="1946338" cy="2912558"/>
            <a:chOff x="8091785" y="2078288"/>
            <a:chExt cx="2364905" cy="2912558"/>
          </a:xfrm>
        </p:grpSpPr>
        <p:sp>
          <p:nvSpPr>
            <p:cNvPr id="145" name="Rectangle 23">
              <a:extLst>
                <a:ext uri="{FF2B5EF4-FFF2-40B4-BE49-F238E27FC236}">
                  <a16:creationId xmlns:a16="http://schemas.microsoft.com/office/drawing/2014/main" id="{F1314FFD-BA11-A042-BA84-1061E3729058}"/>
                </a:ext>
              </a:extLst>
            </p:cNvPr>
            <p:cNvSpPr>
              <a:spLocks noChangeArrowheads="1"/>
            </p:cNvSpPr>
            <p:nvPr/>
          </p:nvSpPr>
          <p:spPr bwMode="auto">
            <a:xfrm>
              <a:off x="8179440" y="2078288"/>
              <a:ext cx="2277250" cy="2799267"/>
            </a:xfrm>
            <a:prstGeom prst="rect">
              <a:avLst/>
            </a:prstGeom>
            <a:solidFill>
              <a:srgbClr val="00009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36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46" name="Rectangle 24">
              <a:extLst>
                <a:ext uri="{FF2B5EF4-FFF2-40B4-BE49-F238E27FC236}">
                  <a16:creationId xmlns:a16="http://schemas.microsoft.com/office/drawing/2014/main" id="{89D8A59C-E128-B74A-B94F-06FAC9DB7326}"/>
                </a:ext>
              </a:extLst>
            </p:cNvPr>
            <p:cNvSpPr>
              <a:spLocks noChangeArrowheads="1"/>
            </p:cNvSpPr>
            <p:nvPr/>
          </p:nvSpPr>
          <p:spPr bwMode="auto">
            <a:xfrm>
              <a:off x="8091785" y="2167472"/>
              <a:ext cx="2254867" cy="2823374"/>
            </a:xfrm>
            <a:prstGeom prst="rect">
              <a:avLst/>
            </a:prstGeom>
            <a:solidFill>
              <a:srgbClr val="FFFFFF"/>
            </a:solidFill>
            <a:ln w="28575">
              <a:solidFill>
                <a:srgbClr val="000000"/>
              </a:solidFill>
              <a:miter lim="800000"/>
              <a:headEnd/>
              <a:tailEnd/>
            </a:ln>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36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47" name="Line 25">
              <a:extLst>
                <a:ext uri="{FF2B5EF4-FFF2-40B4-BE49-F238E27FC236}">
                  <a16:creationId xmlns:a16="http://schemas.microsoft.com/office/drawing/2014/main" id="{B922FB1F-8B1A-1843-A740-29E910EB3E97}"/>
                </a:ext>
              </a:extLst>
            </p:cNvPr>
            <p:cNvSpPr>
              <a:spLocks noChangeShapeType="1"/>
            </p:cNvSpPr>
            <p:nvPr/>
          </p:nvSpPr>
          <p:spPr bwMode="auto">
            <a:xfrm>
              <a:off x="8108956" y="2749010"/>
              <a:ext cx="2238254" cy="4821"/>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49" name="Line 27">
              <a:extLst>
                <a:ext uri="{FF2B5EF4-FFF2-40B4-BE49-F238E27FC236}">
                  <a16:creationId xmlns:a16="http://schemas.microsoft.com/office/drawing/2014/main" id="{FF1A214D-FBCE-7342-8332-F3FA9C577B4A}"/>
                </a:ext>
              </a:extLst>
            </p:cNvPr>
            <p:cNvSpPr>
              <a:spLocks noChangeShapeType="1"/>
            </p:cNvSpPr>
            <p:nvPr/>
          </p:nvSpPr>
          <p:spPr bwMode="auto">
            <a:xfrm>
              <a:off x="8108201" y="3602458"/>
              <a:ext cx="2233387" cy="0"/>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51" name="Text Box 26">
              <a:extLst>
                <a:ext uri="{FF2B5EF4-FFF2-40B4-BE49-F238E27FC236}">
                  <a16:creationId xmlns:a16="http://schemas.microsoft.com/office/drawing/2014/main" id="{50D62C6A-4C80-854F-A4B8-723E99A5A7F0}"/>
                </a:ext>
              </a:extLst>
            </p:cNvPr>
            <p:cNvSpPr txBox="1">
              <a:spLocks noChangeArrowheads="1"/>
            </p:cNvSpPr>
            <p:nvPr/>
          </p:nvSpPr>
          <p:spPr bwMode="auto">
            <a:xfrm>
              <a:off x="8218436" y="4533100"/>
              <a:ext cx="2019294" cy="44027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physical</a:t>
              </a:r>
            </a:p>
          </p:txBody>
        </p:sp>
        <p:sp>
          <p:nvSpPr>
            <p:cNvPr id="152" name="Text Box 26">
              <a:extLst>
                <a:ext uri="{FF2B5EF4-FFF2-40B4-BE49-F238E27FC236}">
                  <a16:creationId xmlns:a16="http://schemas.microsoft.com/office/drawing/2014/main" id="{A79D3A45-C33B-7046-9088-A02FAACCA14B}"/>
                </a:ext>
              </a:extLst>
            </p:cNvPr>
            <p:cNvSpPr txBox="1">
              <a:spLocks noChangeArrowheads="1"/>
            </p:cNvSpPr>
            <p:nvPr/>
          </p:nvSpPr>
          <p:spPr bwMode="auto">
            <a:xfrm>
              <a:off x="8218436" y="4088345"/>
              <a:ext cx="2019294" cy="44027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link</a:t>
              </a:r>
            </a:p>
          </p:txBody>
        </p:sp>
        <p:sp>
          <p:nvSpPr>
            <p:cNvPr id="153" name="Text Box 26">
              <a:extLst>
                <a:ext uri="{FF2B5EF4-FFF2-40B4-BE49-F238E27FC236}">
                  <a16:creationId xmlns:a16="http://schemas.microsoft.com/office/drawing/2014/main" id="{F3520259-D4C5-3340-8000-3B8C746A7797}"/>
                </a:ext>
              </a:extLst>
            </p:cNvPr>
            <p:cNvSpPr txBox="1">
              <a:spLocks noChangeArrowheads="1"/>
            </p:cNvSpPr>
            <p:nvPr/>
          </p:nvSpPr>
          <p:spPr bwMode="auto">
            <a:xfrm>
              <a:off x="8218436" y="3646079"/>
              <a:ext cx="2019294" cy="39889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network (IP)</a:t>
              </a:r>
            </a:p>
          </p:txBody>
        </p:sp>
        <p:sp>
          <p:nvSpPr>
            <p:cNvPr id="155" name="Line 27">
              <a:extLst>
                <a:ext uri="{FF2B5EF4-FFF2-40B4-BE49-F238E27FC236}">
                  <a16:creationId xmlns:a16="http://schemas.microsoft.com/office/drawing/2014/main" id="{E1326351-38D1-A440-A7B8-5079367D54AC}"/>
                </a:ext>
              </a:extLst>
            </p:cNvPr>
            <p:cNvSpPr>
              <a:spLocks noChangeShapeType="1"/>
            </p:cNvSpPr>
            <p:nvPr/>
          </p:nvSpPr>
          <p:spPr bwMode="auto">
            <a:xfrm>
              <a:off x="8116255" y="4074895"/>
              <a:ext cx="2233388" cy="0"/>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56" name="Line 27">
              <a:extLst>
                <a:ext uri="{FF2B5EF4-FFF2-40B4-BE49-F238E27FC236}">
                  <a16:creationId xmlns:a16="http://schemas.microsoft.com/office/drawing/2014/main" id="{891B0B5D-A14D-1A40-B291-CC1A04A094FC}"/>
                </a:ext>
              </a:extLst>
            </p:cNvPr>
            <p:cNvSpPr>
              <a:spLocks noChangeShapeType="1"/>
            </p:cNvSpPr>
            <p:nvPr/>
          </p:nvSpPr>
          <p:spPr bwMode="auto">
            <a:xfrm>
              <a:off x="8111389" y="4528049"/>
              <a:ext cx="2233388" cy="0"/>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74" name="Text Box 26">
              <a:extLst>
                <a:ext uri="{FF2B5EF4-FFF2-40B4-BE49-F238E27FC236}">
                  <a16:creationId xmlns:a16="http://schemas.microsoft.com/office/drawing/2014/main" id="{D8A757BB-1762-8B47-A046-060F718CBC6B}"/>
                </a:ext>
              </a:extLst>
            </p:cNvPr>
            <p:cNvSpPr txBox="1">
              <a:spLocks noChangeArrowheads="1"/>
            </p:cNvSpPr>
            <p:nvPr/>
          </p:nvSpPr>
          <p:spPr bwMode="auto">
            <a:xfrm>
              <a:off x="8179440" y="2284368"/>
              <a:ext cx="2019294" cy="39889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application</a:t>
              </a:r>
            </a:p>
          </p:txBody>
        </p:sp>
      </p:grpSp>
      <p:grpSp>
        <p:nvGrpSpPr>
          <p:cNvPr id="76" name="Group 75">
            <a:extLst>
              <a:ext uri="{FF2B5EF4-FFF2-40B4-BE49-F238E27FC236}">
                <a16:creationId xmlns:a16="http://schemas.microsoft.com/office/drawing/2014/main" id="{EA5C4C69-3F64-BA46-87DE-D8D9E085DAC9}"/>
              </a:ext>
            </a:extLst>
          </p:cNvPr>
          <p:cNvGrpSpPr/>
          <p:nvPr/>
        </p:nvGrpSpPr>
        <p:grpSpPr>
          <a:xfrm>
            <a:off x="1687770" y="2167472"/>
            <a:ext cx="2131701" cy="2912558"/>
            <a:chOff x="8091785" y="2078288"/>
            <a:chExt cx="2364905" cy="2912558"/>
          </a:xfrm>
        </p:grpSpPr>
        <p:sp>
          <p:nvSpPr>
            <p:cNvPr id="77" name="Rectangle 23">
              <a:extLst>
                <a:ext uri="{FF2B5EF4-FFF2-40B4-BE49-F238E27FC236}">
                  <a16:creationId xmlns:a16="http://schemas.microsoft.com/office/drawing/2014/main" id="{12A4D2D3-BB7A-1141-97E1-1746F6AB4244}"/>
                </a:ext>
              </a:extLst>
            </p:cNvPr>
            <p:cNvSpPr>
              <a:spLocks noChangeArrowheads="1"/>
            </p:cNvSpPr>
            <p:nvPr/>
          </p:nvSpPr>
          <p:spPr bwMode="auto">
            <a:xfrm>
              <a:off x="8179440" y="2078288"/>
              <a:ext cx="2277250" cy="2799267"/>
            </a:xfrm>
            <a:prstGeom prst="rect">
              <a:avLst/>
            </a:prstGeom>
            <a:solidFill>
              <a:srgbClr val="00009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36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78" name="Rectangle 24">
              <a:extLst>
                <a:ext uri="{FF2B5EF4-FFF2-40B4-BE49-F238E27FC236}">
                  <a16:creationId xmlns:a16="http://schemas.microsoft.com/office/drawing/2014/main" id="{CC2D939F-B2EB-B142-B2EB-F35198972B0C}"/>
                </a:ext>
              </a:extLst>
            </p:cNvPr>
            <p:cNvSpPr>
              <a:spLocks noChangeArrowheads="1"/>
            </p:cNvSpPr>
            <p:nvPr/>
          </p:nvSpPr>
          <p:spPr bwMode="auto">
            <a:xfrm>
              <a:off x="8091785" y="2167472"/>
              <a:ext cx="2254867" cy="2823374"/>
            </a:xfrm>
            <a:prstGeom prst="rect">
              <a:avLst/>
            </a:prstGeom>
            <a:solidFill>
              <a:srgbClr val="FFFFFF"/>
            </a:solidFill>
            <a:ln w="28575">
              <a:solidFill>
                <a:srgbClr val="000000"/>
              </a:solidFill>
              <a:miter lim="800000"/>
              <a:headEnd/>
              <a:tailEnd/>
            </a:ln>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36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79" name="Line 25">
              <a:extLst>
                <a:ext uri="{FF2B5EF4-FFF2-40B4-BE49-F238E27FC236}">
                  <a16:creationId xmlns:a16="http://schemas.microsoft.com/office/drawing/2014/main" id="{29206320-7227-5C45-BF48-477A94FE149F}"/>
                </a:ext>
              </a:extLst>
            </p:cNvPr>
            <p:cNvSpPr>
              <a:spLocks noChangeShapeType="1"/>
            </p:cNvSpPr>
            <p:nvPr/>
          </p:nvSpPr>
          <p:spPr bwMode="auto">
            <a:xfrm>
              <a:off x="8108956" y="2749010"/>
              <a:ext cx="2238254" cy="4821"/>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81" name="Line 27">
              <a:extLst>
                <a:ext uri="{FF2B5EF4-FFF2-40B4-BE49-F238E27FC236}">
                  <a16:creationId xmlns:a16="http://schemas.microsoft.com/office/drawing/2014/main" id="{7462DAE7-AE3D-CD41-8750-E700715A5202}"/>
                </a:ext>
              </a:extLst>
            </p:cNvPr>
            <p:cNvSpPr>
              <a:spLocks noChangeShapeType="1"/>
            </p:cNvSpPr>
            <p:nvPr/>
          </p:nvSpPr>
          <p:spPr bwMode="auto">
            <a:xfrm>
              <a:off x="8121121" y="3602458"/>
              <a:ext cx="2233388" cy="0"/>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82" name="Text Box 26">
              <a:extLst>
                <a:ext uri="{FF2B5EF4-FFF2-40B4-BE49-F238E27FC236}">
                  <a16:creationId xmlns:a16="http://schemas.microsoft.com/office/drawing/2014/main" id="{B868290D-DE89-8749-A32C-C5FCE36D7556}"/>
                </a:ext>
              </a:extLst>
            </p:cNvPr>
            <p:cNvSpPr txBox="1">
              <a:spLocks noChangeArrowheads="1"/>
            </p:cNvSpPr>
            <p:nvPr/>
          </p:nvSpPr>
          <p:spPr bwMode="auto">
            <a:xfrm>
              <a:off x="8218436" y="4533100"/>
              <a:ext cx="2019294" cy="44027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physical</a:t>
              </a:r>
            </a:p>
          </p:txBody>
        </p:sp>
        <p:sp>
          <p:nvSpPr>
            <p:cNvPr id="83" name="Text Box 26">
              <a:extLst>
                <a:ext uri="{FF2B5EF4-FFF2-40B4-BE49-F238E27FC236}">
                  <a16:creationId xmlns:a16="http://schemas.microsoft.com/office/drawing/2014/main" id="{18546DEE-76AB-C744-936A-7F4DF63895D8}"/>
                </a:ext>
              </a:extLst>
            </p:cNvPr>
            <p:cNvSpPr txBox="1">
              <a:spLocks noChangeArrowheads="1"/>
            </p:cNvSpPr>
            <p:nvPr/>
          </p:nvSpPr>
          <p:spPr bwMode="auto">
            <a:xfrm>
              <a:off x="8218436" y="4088345"/>
              <a:ext cx="2019294" cy="44027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link</a:t>
              </a:r>
            </a:p>
          </p:txBody>
        </p:sp>
        <p:sp>
          <p:nvSpPr>
            <p:cNvPr id="84" name="Text Box 26">
              <a:extLst>
                <a:ext uri="{FF2B5EF4-FFF2-40B4-BE49-F238E27FC236}">
                  <a16:creationId xmlns:a16="http://schemas.microsoft.com/office/drawing/2014/main" id="{9DE3AC7C-D9B1-ED4C-B925-37B31767739C}"/>
                </a:ext>
              </a:extLst>
            </p:cNvPr>
            <p:cNvSpPr txBox="1">
              <a:spLocks noChangeArrowheads="1"/>
            </p:cNvSpPr>
            <p:nvPr/>
          </p:nvSpPr>
          <p:spPr bwMode="auto">
            <a:xfrm>
              <a:off x="8218436" y="3646079"/>
              <a:ext cx="2019294" cy="73744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network (IP)</a:t>
              </a:r>
            </a:p>
          </p:txBody>
        </p:sp>
        <p:sp>
          <p:nvSpPr>
            <p:cNvPr id="85" name="Line 27">
              <a:extLst>
                <a:ext uri="{FF2B5EF4-FFF2-40B4-BE49-F238E27FC236}">
                  <a16:creationId xmlns:a16="http://schemas.microsoft.com/office/drawing/2014/main" id="{266E1BE0-4561-9344-ACBD-29F42E90D9F3}"/>
                </a:ext>
              </a:extLst>
            </p:cNvPr>
            <p:cNvSpPr>
              <a:spLocks noChangeShapeType="1"/>
            </p:cNvSpPr>
            <p:nvPr/>
          </p:nvSpPr>
          <p:spPr bwMode="auto">
            <a:xfrm>
              <a:off x="8116255" y="4074895"/>
              <a:ext cx="2233388" cy="0"/>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86" name="Line 27">
              <a:extLst>
                <a:ext uri="{FF2B5EF4-FFF2-40B4-BE49-F238E27FC236}">
                  <a16:creationId xmlns:a16="http://schemas.microsoft.com/office/drawing/2014/main" id="{3ED696C7-AECF-C14F-8CD8-7153D36CBC69}"/>
                </a:ext>
              </a:extLst>
            </p:cNvPr>
            <p:cNvSpPr>
              <a:spLocks noChangeShapeType="1"/>
            </p:cNvSpPr>
            <p:nvPr/>
          </p:nvSpPr>
          <p:spPr bwMode="auto">
            <a:xfrm>
              <a:off x="8111389" y="4528049"/>
              <a:ext cx="2233388" cy="0"/>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87" name="Text Box 26">
              <a:extLst>
                <a:ext uri="{FF2B5EF4-FFF2-40B4-BE49-F238E27FC236}">
                  <a16:creationId xmlns:a16="http://schemas.microsoft.com/office/drawing/2014/main" id="{42139D70-AB44-E047-B37E-AABECE12201B}"/>
                </a:ext>
              </a:extLst>
            </p:cNvPr>
            <p:cNvSpPr txBox="1">
              <a:spLocks noChangeArrowheads="1"/>
            </p:cNvSpPr>
            <p:nvPr/>
          </p:nvSpPr>
          <p:spPr bwMode="auto">
            <a:xfrm>
              <a:off x="8179440" y="2284368"/>
              <a:ext cx="2019294" cy="39889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application</a:t>
              </a:r>
            </a:p>
          </p:txBody>
        </p:sp>
      </p:grpSp>
      <p:sp>
        <p:nvSpPr>
          <p:cNvPr id="129" name="Text Box 26">
            <a:extLst>
              <a:ext uri="{FF2B5EF4-FFF2-40B4-BE49-F238E27FC236}">
                <a16:creationId xmlns:a16="http://schemas.microsoft.com/office/drawing/2014/main" id="{BF5BF946-F5E7-1544-AF56-E534E43CF495}"/>
              </a:ext>
            </a:extLst>
          </p:cNvPr>
          <p:cNvSpPr txBox="1">
            <a:spLocks noChangeArrowheads="1"/>
          </p:cNvSpPr>
          <p:nvPr/>
        </p:nvSpPr>
        <p:spPr bwMode="auto">
          <a:xfrm>
            <a:off x="8732527" y="2993828"/>
            <a:ext cx="1401811" cy="39889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transport</a:t>
            </a:r>
          </a:p>
        </p:txBody>
      </p:sp>
      <p:grpSp>
        <p:nvGrpSpPr>
          <p:cNvPr id="93" name="Group 92">
            <a:extLst>
              <a:ext uri="{FF2B5EF4-FFF2-40B4-BE49-F238E27FC236}">
                <a16:creationId xmlns:a16="http://schemas.microsoft.com/office/drawing/2014/main" id="{EFA7BEBF-82FA-3440-93DD-AFB07D2DDF8D}"/>
              </a:ext>
            </a:extLst>
          </p:cNvPr>
          <p:cNvGrpSpPr/>
          <p:nvPr/>
        </p:nvGrpSpPr>
        <p:grpSpPr>
          <a:xfrm>
            <a:off x="500734" y="4943580"/>
            <a:ext cx="1026523" cy="597153"/>
            <a:chOff x="7493876" y="2774731"/>
            <a:chExt cx="1481958" cy="894622"/>
          </a:xfrm>
        </p:grpSpPr>
        <p:sp>
          <p:nvSpPr>
            <p:cNvPr id="107" name="Freeform 106">
              <a:extLst>
                <a:ext uri="{FF2B5EF4-FFF2-40B4-BE49-F238E27FC236}">
                  <a16:creationId xmlns:a16="http://schemas.microsoft.com/office/drawing/2014/main" id="{FD49C136-01B9-DB45-BCCD-F4E482387145}"/>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                   </a:t>
              </a:r>
            </a:p>
          </p:txBody>
        </p:sp>
        <p:sp>
          <p:nvSpPr>
            <p:cNvPr id="108" name="Oval 107">
              <a:extLst>
                <a:ext uri="{FF2B5EF4-FFF2-40B4-BE49-F238E27FC236}">
                  <a16:creationId xmlns:a16="http://schemas.microsoft.com/office/drawing/2014/main" id="{3DF9189A-C970-C34D-8402-F20083341C95}"/>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              </a:t>
              </a:r>
            </a:p>
          </p:txBody>
        </p:sp>
        <p:grpSp>
          <p:nvGrpSpPr>
            <p:cNvPr id="109" name="Group 108">
              <a:extLst>
                <a:ext uri="{FF2B5EF4-FFF2-40B4-BE49-F238E27FC236}">
                  <a16:creationId xmlns:a16="http://schemas.microsoft.com/office/drawing/2014/main" id="{51F5139E-A5EB-E64B-B1E6-C3669AE818C6}"/>
                </a:ext>
              </a:extLst>
            </p:cNvPr>
            <p:cNvGrpSpPr/>
            <p:nvPr/>
          </p:nvGrpSpPr>
          <p:grpSpPr>
            <a:xfrm>
              <a:off x="7713663" y="2848339"/>
              <a:ext cx="1042107" cy="425543"/>
              <a:chOff x="7786941" y="2884917"/>
              <a:chExt cx="897649" cy="353919"/>
            </a:xfrm>
          </p:grpSpPr>
          <p:sp>
            <p:nvSpPr>
              <p:cNvPr id="110" name="Freeform 109">
                <a:extLst>
                  <a:ext uri="{FF2B5EF4-FFF2-40B4-BE49-F238E27FC236}">
                    <a16:creationId xmlns:a16="http://schemas.microsoft.com/office/drawing/2014/main" id="{7F7CB1D2-0FD2-A14F-A399-1C2D3650F2EA}"/>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11" name="Freeform 110">
                <a:extLst>
                  <a:ext uri="{FF2B5EF4-FFF2-40B4-BE49-F238E27FC236}">
                    <a16:creationId xmlns:a16="http://schemas.microsoft.com/office/drawing/2014/main" id="{688C61D0-9947-2E41-89C2-D2B4591C1F38}"/>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12" name="Freeform 111">
                <a:extLst>
                  <a:ext uri="{FF2B5EF4-FFF2-40B4-BE49-F238E27FC236}">
                    <a16:creationId xmlns:a16="http://schemas.microsoft.com/office/drawing/2014/main" id="{ADE46CF5-DF22-8F48-87EF-A46F29E0F1A9}"/>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13" name="Freeform 112">
                <a:extLst>
                  <a:ext uri="{FF2B5EF4-FFF2-40B4-BE49-F238E27FC236}">
                    <a16:creationId xmlns:a16="http://schemas.microsoft.com/office/drawing/2014/main" id="{CEACF782-B549-1D4E-B840-69A6AFFE6A7F}"/>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grpSp>
      <p:sp>
        <p:nvSpPr>
          <p:cNvPr id="114" name="Title 1">
            <a:extLst>
              <a:ext uri="{FF2B5EF4-FFF2-40B4-BE49-F238E27FC236}">
                <a16:creationId xmlns:a16="http://schemas.microsoft.com/office/drawing/2014/main" id="{1464CB5C-96D6-3645-94B5-DB9FA70972D2}"/>
              </a:ext>
            </a:extLst>
          </p:cNvPr>
          <p:cNvSpPr>
            <a:spLocks noGrp="1"/>
          </p:cNvSpPr>
          <p:nvPr>
            <p:ph type="title"/>
          </p:nvPr>
        </p:nvSpPr>
        <p:spPr>
          <a:xfrm>
            <a:off x="798690" y="289325"/>
            <a:ext cx="11100625" cy="894622"/>
          </a:xfrm>
        </p:spPr>
        <p:txBody>
          <a:bodyPr>
            <a:normAutofit/>
          </a:bodyPr>
          <a:lstStyle/>
          <a:p>
            <a:r>
              <a:rPr lang="en-US" sz="4400" dirty="0"/>
              <a:t>Transport Layer Actions</a:t>
            </a:r>
          </a:p>
        </p:txBody>
      </p:sp>
      <p:grpSp>
        <p:nvGrpSpPr>
          <p:cNvPr id="115" name="Group 149">
            <a:extLst>
              <a:ext uri="{FF2B5EF4-FFF2-40B4-BE49-F238E27FC236}">
                <a16:creationId xmlns:a16="http://schemas.microsoft.com/office/drawing/2014/main" id="{D80894D4-838A-2B47-82E9-ED060F8608E9}"/>
              </a:ext>
            </a:extLst>
          </p:cNvPr>
          <p:cNvGrpSpPr>
            <a:grpSpLocks/>
          </p:cNvGrpSpPr>
          <p:nvPr/>
        </p:nvGrpSpPr>
        <p:grpSpPr bwMode="auto">
          <a:xfrm>
            <a:off x="2462207" y="2756023"/>
            <a:ext cx="412750" cy="158750"/>
            <a:chOff x="1287" y="2524"/>
            <a:chExt cx="260" cy="100"/>
          </a:xfrm>
        </p:grpSpPr>
        <p:sp>
          <p:nvSpPr>
            <p:cNvPr id="116" name="Rectangle 73">
              <a:extLst>
                <a:ext uri="{FF2B5EF4-FFF2-40B4-BE49-F238E27FC236}">
                  <a16:creationId xmlns:a16="http://schemas.microsoft.com/office/drawing/2014/main" id="{4F7EB976-F7A9-464D-96B7-3FE5D6F41C71}"/>
                </a:ext>
              </a:extLst>
            </p:cNvPr>
            <p:cNvSpPr>
              <a:spLocks noChangeArrowheads="1"/>
            </p:cNvSpPr>
            <p:nvPr/>
          </p:nvSpPr>
          <p:spPr bwMode="auto">
            <a:xfrm>
              <a:off x="1287" y="2524"/>
              <a:ext cx="260" cy="100"/>
            </a:xfrm>
            <a:prstGeom prst="rect">
              <a:avLst/>
            </a:prstGeom>
            <a:solidFill>
              <a:srgbClr val="FFFF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17" name="Rectangle 74">
              <a:extLst>
                <a:ext uri="{FF2B5EF4-FFF2-40B4-BE49-F238E27FC236}">
                  <a16:creationId xmlns:a16="http://schemas.microsoft.com/office/drawing/2014/main" id="{4368CF72-2B59-FB4B-92FA-68E13D10F3ED}"/>
                </a:ext>
              </a:extLst>
            </p:cNvPr>
            <p:cNvSpPr>
              <a:spLocks noChangeArrowheads="1"/>
            </p:cNvSpPr>
            <p:nvPr/>
          </p:nvSpPr>
          <p:spPr bwMode="auto">
            <a:xfrm>
              <a:off x="1338" y="2537"/>
              <a:ext cx="155" cy="76"/>
            </a:xfrm>
            <a:prstGeom prst="rect">
              <a:avLst/>
            </a:prstGeom>
            <a:solidFill>
              <a:srgbClr val="FFFFFF"/>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18" name="Rectangle 75">
              <a:extLst>
                <a:ext uri="{FF2B5EF4-FFF2-40B4-BE49-F238E27FC236}">
                  <a16:creationId xmlns:a16="http://schemas.microsoft.com/office/drawing/2014/main" id="{0D0AC942-AA10-F747-BEAC-52DAFF24DAB3}"/>
                </a:ext>
              </a:extLst>
            </p:cNvPr>
            <p:cNvSpPr>
              <a:spLocks noChangeArrowheads="1"/>
            </p:cNvSpPr>
            <p:nvPr/>
          </p:nvSpPr>
          <p:spPr bwMode="auto">
            <a:xfrm>
              <a:off x="1503" y="2582"/>
              <a:ext cx="27" cy="27"/>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19" name="Rectangle 129">
              <a:extLst>
                <a:ext uri="{FF2B5EF4-FFF2-40B4-BE49-F238E27FC236}">
                  <a16:creationId xmlns:a16="http://schemas.microsoft.com/office/drawing/2014/main" id="{C51B66A9-7495-DF44-B4DE-37BC9E90E09B}"/>
                </a:ext>
              </a:extLst>
            </p:cNvPr>
            <p:cNvSpPr>
              <a:spLocks noChangeArrowheads="1"/>
            </p:cNvSpPr>
            <p:nvPr/>
          </p:nvSpPr>
          <p:spPr bwMode="auto">
            <a:xfrm>
              <a:off x="1298" y="2583"/>
              <a:ext cx="27" cy="27"/>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grpSp>
        <p:nvGrpSpPr>
          <p:cNvPr id="120" name="Group 149">
            <a:extLst>
              <a:ext uri="{FF2B5EF4-FFF2-40B4-BE49-F238E27FC236}">
                <a16:creationId xmlns:a16="http://schemas.microsoft.com/office/drawing/2014/main" id="{B5F38E94-4EF7-1F4B-AAC4-BF50DC083CD9}"/>
              </a:ext>
            </a:extLst>
          </p:cNvPr>
          <p:cNvGrpSpPr>
            <a:grpSpLocks/>
          </p:cNvGrpSpPr>
          <p:nvPr/>
        </p:nvGrpSpPr>
        <p:grpSpPr bwMode="auto">
          <a:xfrm>
            <a:off x="9681144" y="2673610"/>
            <a:ext cx="412750" cy="158750"/>
            <a:chOff x="1287" y="2524"/>
            <a:chExt cx="260" cy="100"/>
          </a:xfrm>
        </p:grpSpPr>
        <p:sp>
          <p:nvSpPr>
            <p:cNvPr id="121" name="Rectangle 73">
              <a:extLst>
                <a:ext uri="{FF2B5EF4-FFF2-40B4-BE49-F238E27FC236}">
                  <a16:creationId xmlns:a16="http://schemas.microsoft.com/office/drawing/2014/main" id="{71D7BEDA-E8D6-9F4F-8EE3-D5290D9AF39D}"/>
                </a:ext>
              </a:extLst>
            </p:cNvPr>
            <p:cNvSpPr>
              <a:spLocks noChangeArrowheads="1"/>
            </p:cNvSpPr>
            <p:nvPr/>
          </p:nvSpPr>
          <p:spPr bwMode="auto">
            <a:xfrm>
              <a:off x="1287" y="2524"/>
              <a:ext cx="260" cy="100"/>
            </a:xfrm>
            <a:prstGeom prst="rect">
              <a:avLst/>
            </a:prstGeom>
            <a:solidFill>
              <a:srgbClr val="FFFF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22" name="Rectangle 74">
              <a:extLst>
                <a:ext uri="{FF2B5EF4-FFF2-40B4-BE49-F238E27FC236}">
                  <a16:creationId xmlns:a16="http://schemas.microsoft.com/office/drawing/2014/main" id="{D93A8064-E5FB-2844-9B3D-C598CCB67BDD}"/>
                </a:ext>
              </a:extLst>
            </p:cNvPr>
            <p:cNvSpPr>
              <a:spLocks noChangeArrowheads="1"/>
            </p:cNvSpPr>
            <p:nvPr/>
          </p:nvSpPr>
          <p:spPr bwMode="auto">
            <a:xfrm>
              <a:off x="1338" y="2537"/>
              <a:ext cx="155" cy="76"/>
            </a:xfrm>
            <a:prstGeom prst="rect">
              <a:avLst/>
            </a:prstGeom>
            <a:solidFill>
              <a:srgbClr val="FFFFFF"/>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23" name="Rectangle 75">
              <a:extLst>
                <a:ext uri="{FF2B5EF4-FFF2-40B4-BE49-F238E27FC236}">
                  <a16:creationId xmlns:a16="http://schemas.microsoft.com/office/drawing/2014/main" id="{DF7AA994-9DC7-8349-BB16-6DED06C89AC0}"/>
                </a:ext>
              </a:extLst>
            </p:cNvPr>
            <p:cNvSpPr>
              <a:spLocks noChangeArrowheads="1"/>
            </p:cNvSpPr>
            <p:nvPr/>
          </p:nvSpPr>
          <p:spPr bwMode="auto">
            <a:xfrm>
              <a:off x="1503" y="2582"/>
              <a:ext cx="27" cy="27"/>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24" name="Rectangle 129">
              <a:extLst>
                <a:ext uri="{FF2B5EF4-FFF2-40B4-BE49-F238E27FC236}">
                  <a16:creationId xmlns:a16="http://schemas.microsoft.com/office/drawing/2014/main" id="{06FC6EA9-9071-D843-8C39-AFF854F3BEFC}"/>
                </a:ext>
              </a:extLst>
            </p:cNvPr>
            <p:cNvSpPr>
              <a:spLocks noChangeArrowheads="1"/>
            </p:cNvSpPr>
            <p:nvPr/>
          </p:nvSpPr>
          <p:spPr bwMode="auto">
            <a:xfrm>
              <a:off x="1298" y="2583"/>
              <a:ext cx="27" cy="27"/>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2" name="TextBox 1">
            <a:extLst>
              <a:ext uri="{FF2B5EF4-FFF2-40B4-BE49-F238E27FC236}">
                <a16:creationId xmlns:a16="http://schemas.microsoft.com/office/drawing/2014/main" id="{6B2BB341-9BE1-8640-8E8B-7EC80706964E}"/>
              </a:ext>
            </a:extLst>
          </p:cNvPr>
          <p:cNvSpPr txBox="1"/>
          <p:nvPr/>
        </p:nvSpPr>
        <p:spPr>
          <a:xfrm>
            <a:off x="4212477" y="1830701"/>
            <a:ext cx="3898344"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Sender:</a:t>
            </a:r>
          </a:p>
          <a:p>
            <a:pPr marL="285750" marR="0" lvl="0" indent="-219075" algn="l" defTabSz="914400" rtl="0" eaLnBrk="1" fontAlgn="auto" latinLnBrk="0" hangingPunct="1">
              <a:lnSpc>
                <a:spcPct val="100000"/>
              </a:lnSpc>
              <a:spcBef>
                <a:spcPts val="0"/>
              </a:spcBef>
              <a:spcAft>
                <a:spcPts val="0"/>
              </a:spcAft>
              <a:buClr>
                <a:srgbClr val="0200A3"/>
              </a:buClr>
              <a:buSzTx/>
              <a:buFont typeface="Wingdings" pitchFamily="2" charset="2"/>
              <a:buChar char="§"/>
              <a:tabLst/>
              <a:defRPr/>
            </a:pPr>
            <a:endParaRPr kumimoji="0" lang="en-US" sz="2000" b="0" i="0" u="none" strike="noStrike" kern="1200" cap="none" spc="0" normalizeH="0" baseline="0" noProof="0" dirty="0">
              <a:ln>
                <a:noFill/>
              </a:ln>
              <a:solidFill>
                <a:prstClr val="black"/>
              </a:solidFill>
              <a:effectLst/>
              <a:uLnTx/>
              <a:uFillTx/>
              <a:latin typeface="Calibri"/>
              <a:ea typeface="+mn-ea"/>
              <a:cs typeface="+mn-cs"/>
            </a:endParaRPr>
          </a:p>
        </p:txBody>
      </p:sp>
      <p:sp>
        <p:nvSpPr>
          <p:cNvPr id="102" name="Rectangle 101">
            <a:extLst>
              <a:ext uri="{FF2B5EF4-FFF2-40B4-BE49-F238E27FC236}">
                <a16:creationId xmlns:a16="http://schemas.microsoft.com/office/drawing/2014/main" id="{6480FBEB-6DAE-6343-96A8-03D66CDE01DB}"/>
              </a:ext>
            </a:extLst>
          </p:cNvPr>
          <p:cNvSpPr/>
          <p:nvPr/>
        </p:nvSpPr>
        <p:spPr>
          <a:xfrm>
            <a:off x="8071146" y="2078287"/>
            <a:ext cx="2415414" cy="3369475"/>
          </a:xfrm>
          <a:prstGeom prst="rect">
            <a:avLst/>
          </a:prstGeom>
          <a:solidFill>
            <a:schemeClr val="bg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grpSp>
        <p:nvGrpSpPr>
          <p:cNvPr id="88" name="Group 87">
            <a:extLst>
              <a:ext uri="{FF2B5EF4-FFF2-40B4-BE49-F238E27FC236}">
                <a16:creationId xmlns:a16="http://schemas.microsoft.com/office/drawing/2014/main" id="{CA134BD1-8CE1-DD46-92D0-46AEECA91934}"/>
              </a:ext>
            </a:extLst>
          </p:cNvPr>
          <p:cNvGrpSpPr/>
          <p:nvPr/>
        </p:nvGrpSpPr>
        <p:grpSpPr>
          <a:xfrm>
            <a:off x="9130164" y="2303106"/>
            <a:ext cx="1259074" cy="369332"/>
            <a:chOff x="8934916" y="2775692"/>
            <a:chExt cx="1259074" cy="369332"/>
          </a:xfrm>
        </p:grpSpPr>
        <p:sp>
          <p:nvSpPr>
            <p:cNvPr id="89" name="Rectangle 88">
              <a:extLst>
                <a:ext uri="{FF2B5EF4-FFF2-40B4-BE49-F238E27FC236}">
                  <a16:creationId xmlns:a16="http://schemas.microsoft.com/office/drawing/2014/main" id="{6A02A536-E595-E54F-85ED-50268229A5F1}"/>
                </a:ext>
              </a:extLst>
            </p:cNvPr>
            <p:cNvSpPr/>
            <p:nvPr/>
          </p:nvSpPr>
          <p:spPr>
            <a:xfrm>
              <a:off x="8964931" y="2842303"/>
              <a:ext cx="1140727" cy="246705"/>
            </a:xfrm>
            <a:prstGeom prst="rect">
              <a:avLst/>
            </a:prstGeom>
            <a:solidFill>
              <a:schemeClr val="bg1"/>
            </a:solidFill>
            <a:ln w="25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90" name="TextBox 89">
              <a:extLst>
                <a:ext uri="{FF2B5EF4-FFF2-40B4-BE49-F238E27FC236}">
                  <a16:creationId xmlns:a16="http://schemas.microsoft.com/office/drawing/2014/main" id="{26EE5E72-5714-C64B-A3D2-C89CD03AFF69}"/>
                </a:ext>
              </a:extLst>
            </p:cNvPr>
            <p:cNvSpPr txBox="1"/>
            <p:nvPr/>
          </p:nvSpPr>
          <p:spPr>
            <a:xfrm>
              <a:off x="8934916" y="2775692"/>
              <a:ext cx="125907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app. msg</a:t>
              </a:r>
            </a:p>
          </p:txBody>
        </p:sp>
      </p:grpSp>
      <p:sp>
        <p:nvSpPr>
          <p:cNvPr id="91" name="TextBox 90">
            <a:extLst>
              <a:ext uri="{FF2B5EF4-FFF2-40B4-BE49-F238E27FC236}">
                <a16:creationId xmlns:a16="http://schemas.microsoft.com/office/drawing/2014/main" id="{44FC0E6A-CBE5-AC4B-BF65-426B6D4CBC72}"/>
              </a:ext>
            </a:extLst>
          </p:cNvPr>
          <p:cNvSpPr txBox="1"/>
          <p:nvPr/>
        </p:nvSpPr>
        <p:spPr>
          <a:xfrm>
            <a:off x="4391544" y="2325099"/>
            <a:ext cx="3825456" cy="1036887"/>
          </a:xfrm>
          <a:prstGeom prst="rect">
            <a:avLst/>
          </a:prstGeom>
          <a:noFill/>
        </p:spPr>
        <p:txBody>
          <a:bodyPr wrap="square" rtlCol="0">
            <a:spAutoFit/>
          </a:bodyPr>
          <a:lstStyle/>
          <a:p>
            <a:pPr marL="285750" marR="0" lvl="0" indent="-219075" algn="l" defTabSz="914400" rtl="0" eaLnBrk="1" fontAlgn="auto" latinLnBrk="0" hangingPunct="1">
              <a:lnSpc>
                <a:spcPct val="85000"/>
              </a:lnSpc>
              <a:spcBef>
                <a:spcPts val="0"/>
              </a:spcBef>
              <a:spcAft>
                <a:spcPts val="0"/>
              </a:spcAft>
              <a:buClr>
                <a:srgbClr val="0200A3"/>
              </a:buClr>
              <a:buSzTx/>
              <a:buFont typeface="Wingdings" pitchFamily="2" charset="2"/>
              <a:buChar char="§"/>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is passed an application-layer message</a:t>
            </a:r>
          </a:p>
        </p:txBody>
      </p:sp>
      <p:sp>
        <p:nvSpPr>
          <p:cNvPr id="94" name="TextBox 93">
            <a:extLst>
              <a:ext uri="{FF2B5EF4-FFF2-40B4-BE49-F238E27FC236}">
                <a16:creationId xmlns:a16="http://schemas.microsoft.com/office/drawing/2014/main" id="{D9421943-E484-5046-BEAC-6D59475EF6C3}"/>
              </a:ext>
            </a:extLst>
          </p:cNvPr>
          <p:cNvSpPr txBox="1"/>
          <p:nvPr/>
        </p:nvSpPr>
        <p:spPr>
          <a:xfrm>
            <a:off x="4388186" y="2990916"/>
            <a:ext cx="3825456" cy="722955"/>
          </a:xfrm>
          <a:prstGeom prst="rect">
            <a:avLst/>
          </a:prstGeom>
          <a:noFill/>
        </p:spPr>
        <p:txBody>
          <a:bodyPr wrap="square" rtlCol="0">
            <a:spAutoFit/>
          </a:bodyPr>
          <a:lstStyle/>
          <a:p>
            <a:pPr marL="285750" marR="0" lvl="0" indent="-219075" algn="l" defTabSz="914400" rtl="0" eaLnBrk="1" fontAlgn="auto" latinLnBrk="0" hangingPunct="1">
              <a:lnSpc>
                <a:spcPct val="85000"/>
              </a:lnSpc>
              <a:spcBef>
                <a:spcPts val="0"/>
              </a:spcBef>
              <a:spcAft>
                <a:spcPts val="0"/>
              </a:spcAft>
              <a:buClr>
                <a:srgbClr val="0200A3"/>
              </a:buClr>
              <a:buSzTx/>
              <a:buFont typeface="Wingdings" pitchFamily="2" charset="2"/>
              <a:buChar char="§"/>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determines segment header fields values</a:t>
            </a:r>
          </a:p>
        </p:txBody>
      </p:sp>
      <p:sp>
        <p:nvSpPr>
          <p:cNvPr id="95" name="TextBox 94">
            <a:extLst>
              <a:ext uri="{FF2B5EF4-FFF2-40B4-BE49-F238E27FC236}">
                <a16:creationId xmlns:a16="http://schemas.microsoft.com/office/drawing/2014/main" id="{BFD6C411-175C-8D4E-9A66-3E03AAA9F0F9}"/>
              </a:ext>
            </a:extLst>
          </p:cNvPr>
          <p:cNvSpPr txBox="1"/>
          <p:nvPr/>
        </p:nvSpPr>
        <p:spPr>
          <a:xfrm>
            <a:off x="4376692" y="3592863"/>
            <a:ext cx="3825456" cy="461665"/>
          </a:xfrm>
          <a:prstGeom prst="rect">
            <a:avLst/>
          </a:prstGeom>
          <a:noFill/>
        </p:spPr>
        <p:txBody>
          <a:bodyPr wrap="square" rtlCol="0">
            <a:spAutoFit/>
          </a:bodyPr>
          <a:lstStyle/>
          <a:p>
            <a:pPr marL="285750" marR="0" lvl="0" indent="-219075" algn="l" defTabSz="914400" rtl="0" eaLnBrk="1" fontAlgn="auto" latinLnBrk="0" hangingPunct="1">
              <a:lnSpc>
                <a:spcPct val="100000"/>
              </a:lnSpc>
              <a:spcBef>
                <a:spcPts val="0"/>
              </a:spcBef>
              <a:spcAft>
                <a:spcPts val="0"/>
              </a:spcAft>
              <a:buClr>
                <a:srgbClr val="0200A3"/>
              </a:buClr>
              <a:buSzTx/>
              <a:buFont typeface="Wingdings" pitchFamily="2" charset="2"/>
              <a:buChar char="§"/>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creates segment</a:t>
            </a:r>
          </a:p>
        </p:txBody>
      </p:sp>
      <p:sp>
        <p:nvSpPr>
          <p:cNvPr id="97" name="TextBox 96">
            <a:extLst>
              <a:ext uri="{FF2B5EF4-FFF2-40B4-BE49-F238E27FC236}">
                <a16:creationId xmlns:a16="http://schemas.microsoft.com/office/drawing/2014/main" id="{A88394C2-8FDA-8F48-B59B-B744ABBDA541}"/>
              </a:ext>
            </a:extLst>
          </p:cNvPr>
          <p:cNvSpPr txBox="1"/>
          <p:nvPr/>
        </p:nvSpPr>
        <p:spPr>
          <a:xfrm>
            <a:off x="4381369" y="4025163"/>
            <a:ext cx="3825456" cy="461665"/>
          </a:xfrm>
          <a:prstGeom prst="rect">
            <a:avLst/>
          </a:prstGeom>
          <a:noFill/>
        </p:spPr>
        <p:txBody>
          <a:bodyPr wrap="square" rtlCol="0">
            <a:spAutoFit/>
          </a:bodyPr>
          <a:lstStyle/>
          <a:p>
            <a:pPr marL="285750" marR="0" lvl="0" indent="-219075" algn="l" defTabSz="914400" rtl="0" eaLnBrk="1" fontAlgn="auto" latinLnBrk="0" hangingPunct="1">
              <a:lnSpc>
                <a:spcPct val="100000"/>
              </a:lnSpc>
              <a:spcBef>
                <a:spcPts val="0"/>
              </a:spcBef>
              <a:spcAft>
                <a:spcPts val="0"/>
              </a:spcAft>
              <a:buClr>
                <a:srgbClr val="0200A3"/>
              </a:buClr>
              <a:buSzTx/>
              <a:buFont typeface="Wingdings" pitchFamily="2" charset="2"/>
              <a:buChar char="§"/>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passes segment to IP</a:t>
            </a:r>
          </a:p>
        </p:txBody>
      </p:sp>
      <p:sp>
        <p:nvSpPr>
          <p:cNvPr id="131" name="Text Box 26">
            <a:extLst>
              <a:ext uri="{FF2B5EF4-FFF2-40B4-BE49-F238E27FC236}">
                <a16:creationId xmlns:a16="http://schemas.microsoft.com/office/drawing/2014/main" id="{82B22EF0-AE16-E34A-9DFF-15D46D5130BC}"/>
              </a:ext>
            </a:extLst>
          </p:cNvPr>
          <p:cNvSpPr txBox="1">
            <a:spLocks noChangeArrowheads="1"/>
          </p:cNvSpPr>
          <p:nvPr/>
        </p:nvSpPr>
        <p:spPr bwMode="auto">
          <a:xfrm>
            <a:off x="1944359" y="3086580"/>
            <a:ext cx="1535315" cy="39889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transport</a:t>
            </a:r>
          </a:p>
        </p:txBody>
      </p:sp>
      <p:sp>
        <p:nvSpPr>
          <p:cNvPr id="98" name="Rectangle 97">
            <a:extLst>
              <a:ext uri="{FF2B5EF4-FFF2-40B4-BE49-F238E27FC236}">
                <a16:creationId xmlns:a16="http://schemas.microsoft.com/office/drawing/2014/main" id="{EB709716-FAB0-AB45-BCAE-75F8CF2AEC09}"/>
              </a:ext>
            </a:extLst>
          </p:cNvPr>
          <p:cNvSpPr/>
          <p:nvPr/>
        </p:nvSpPr>
        <p:spPr>
          <a:xfrm>
            <a:off x="270781" y="1644192"/>
            <a:ext cx="3715697" cy="4052070"/>
          </a:xfrm>
          <a:prstGeom prst="rect">
            <a:avLst/>
          </a:prstGeom>
          <a:solidFill>
            <a:schemeClr val="bg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grpSp>
        <p:nvGrpSpPr>
          <p:cNvPr id="106" name="Group 105">
            <a:extLst>
              <a:ext uri="{FF2B5EF4-FFF2-40B4-BE49-F238E27FC236}">
                <a16:creationId xmlns:a16="http://schemas.microsoft.com/office/drawing/2014/main" id="{73FB16D4-A4BA-C046-940D-43D50465EB6F}"/>
              </a:ext>
            </a:extLst>
          </p:cNvPr>
          <p:cNvGrpSpPr/>
          <p:nvPr/>
        </p:nvGrpSpPr>
        <p:grpSpPr>
          <a:xfrm>
            <a:off x="8473556" y="2992506"/>
            <a:ext cx="1259074" cy="338554"/>
            <a:chOff x="8964789" y="2639236"/>
            <a:chExt cx="1259074" cy="338554"/>
          </a:xfrm>
        </p:grpSpPr>
        <p:sp>
          <p:nvSpPr>
            <p:cNvPr id="125" name="Rectangle 124">
              <a:extLst>
                <a:ext uri="{FF2B5EF4-FFF2-40B4-BE49-F238E27FC236}">
                  <a16:creationId xmlns:a16="http://schemas.microsoft.com/office/drawing/2014/main" id="{CA58A03E-5455-0E40-8FB9-71E1E5E2CADE}"/>
                </a:ext>
              </a:extLst>
            </p:cNvPr>
            <p:cNvSpPr/>
            <p:nvPr/>
          </p:nvSpPr>
          <p:spPr>
            <a:xfrm>
              <a:off x="9032744" y="2707400"/>
              <a:ext cx="543189" cy="246705"/>
            </a:xfrm>
            <a:prstGeom prst="rect">
              <a:avLst/>
            </a:prstGeom>
            <a:solidFill>
              <a:schemeClr val="bg1"/>
            </a:solidFill>
            <a:ln w="25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26" name="TextBox 125">
              <a:extLst>
                <a:ext uri="{FF2B5EF4-FFF2-40B4-BE49-F238E27FC236}">
                  <a16:creationId xmlns:a16="http://schemas.microsoft.com/office/drawing/2014/main" id="{97A208B0-D27E-5D40-B156-11CB7075B098}"/>
                </a:ext>
              </a:extLst>
            </p:cNvPr>
            <p:cNvSpPr txBox="1"/>
            <p:nvPr/>
          </p:nvSpPr>
          <p:spPr>
            <a:xfrm>
              <a:off x="8964789" y="2639236"/>
              <a:ext cx="1259074"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   T</a:t>
              </a:r>
              <a:r>
                <a:rPr kumimoji="0" lang="en-US" sz="1600" b="0" i="0" u="none" strike="noStrike" kern="1200" cap="none" spc="0" normalizeH="0" baseline="-25000" noProof="0" dirty="0">
                  <a:ln>
                    <a:noFill/>
                  </a:ln>
                  <a:solidFill>
                    <a:prstClr val="black"/>
                  </a:solidFill>
                  <a:effectLst/>
                  <a:uLnTx/>
                  <a:uFillTx/>
                  <a:latin typeface="Calibri"/>
                  <a:ea typeface="+mn-ea"/>
                  <a:cs typeface="+mn-cs"/>
                </a:rPr>
                <a:t>h</a:t>
              </a:r>
            </a:p>
          </p:txBody>
        </p:sp>
      </p:grpSp>
      <p:grpSp>
        <p:nvGrpSpPr>
          <p:cNvPr id="5" name="Group 4">
            <a:extLst>
              <a:ext uri="{FF2B5EF4-FFF2-40B4-BE49-F238E27FC236}">
                <a16:creationId xmlns:a16="http://schemas.microsoft.com/office/drawing/2014/main" id="{E73E5E98-A439-0647-8DF1-844937CD72A0}"/>
              </a:ext>
            </a:extLst>
          </p:cNvPr>
          <p:cNvGrpSpPr/>
          <p:nvPr/>
        </p:nvGrpSpPr>
        <p:grpSpPr>
          <a:xfrm>
            <a:off x="8549491" y="2999047"/>
            <a:ext cx="1818022" cy="369332"/>
            <a:chOff x="7863122" y="5632673"/>
            <a:chExt cx="1818022" cy="369332"/>
          </a:xfrm>
        </p:grpSpPr>
        <p:grpSp>
          <p:nvGrpSpPr>
            <p:cNvPr id="99" name="Group 98">
              <a:extLst>
                <a:ext uri="{FF2B5EF4-FFF2-40B4-BE49-F238E27FC236}">
                  <a16:creationId xmlns:a16="http://schemas.microsoft.com/office/drawing/2014/main" id="{39CCB6B2-1F81-ED45-AF48-A3187F0215CC}"/>
                </a:ext>
              </a:extLst>
            </p:cNvPr>
            <p:cNvGrpSpPr/>
            <p:nvPr/>
          </p:nvGrpSpPr>
          <p:grpSpPr>
            <a:xfrm>
              <a:off x="7863122" y="5638955"/>
              <a:ext cx="1259074" cy="338554"/>
              <a:chOff x="8964789" y="2648929"/>
              <a:chExt cx="1259074" cy="338554"/>
            </a:xfrm>
          </p:grpSpPr>
          <p:sp>
            <p:nvSpPr>
              <p:cNvPr id="100" name="Rectangle 99">
                <a:extLst>
                  <a:ext uri="{FF2B5EF4-FFF2-40B4-BE49-F238E27FC236}">
                    <a16:creationId xmlns:a16="http://schemas.microsoft.com/office/drawing/2014/main" id="{B77AF83C-DA1E-A642-9E78-5EEE36A0AD7E}"/>
                  </a:ext>
                </a:extLst>
              </p:cNvPr>
              <p:cNvSpPr/>
              <p:nvPr/>
            </p:nvSpPr>
            <p:spPr>
              <a:xfrm>
                <a:off x="9032744" y="2707400"/>
                <a:ext cx="543189" cy="246705"/>
              </a:xfrm>
              <a:prstGeom prst="rect">
                <a:avLst/>
              </a:prstGeom>
              <a:solidFill>
                <a:schemeClr val="bg1"/>
              </a:solidFill>
              <a:ln w="25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01" name="TextBox 100">
                <a:extLst>
                  <a:ext uri="{FF2B5EF4-FFF2-40B4-BE49-F238E27FC236}">
                    <a16:creationId xmlns:a16="http://schemas.microsoft.com/office/drawing/2014/main" id="{AB8C9E1E-8C93-DA4B-813F-B38E4305D2BE}"/>
                  </a:ext>
                </a:extLst>
              </p:cNvPr>
              <p:cNvSpPr txBox="1"/>
              <p:nvPr/>
            </p:nvSpPr>
            <p:spPr>
              <a:xfrm>
                <a:off x="8964789" y="2648929"/>
                <a:ext cx="1259074"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   T</a:t>
                </a:r>
                <a:r>
                  <a:rPr kumimoji="0" lang="en-US" sz="1600" b="0" i="0" u="none" strike="noStrike" kern="1200" cap="none" spc="0" normalizeH="0" baseline="-25000" noProof="0" dirty="0">
                    <a:ln>
                      <a:noFill/>
                    </a:ln>
                    <a:solidFill>
                      <a:prstClr val="black"/>
                    </a:solidFill>
                    <a:effectLst/>
                    <a:uLnTx/>
                    <a:uFillTx/>
                    <a:latin typeface="Calibri"/>
                    <a:ea typeface="+mn-ea"/>
                    <a:cs typeface="+mn-cs"/>
                  </a:rPr>
                  <a:t>h</a:t>
                </a:r>
              </a:p>
            </p:txBody>
          </p:sp>
        </p:grpSp>
        <p:grpSp>
          <p:nvGrpSpPr>
            <p:cNvPr id="103" name="Group 102">
              <a:extLst>
                <a:ext uri="{FF2B5EF4-FFF2-40B4-BE49-F238E27FC236}">
                  <a16:creationId xmlns:a16="http://schemas.microsoft.com/office/drawing/2014/main" id="{8B56BF3A-3903-6343-9BD8-2E85489C092E}"/>
                </a:ext>
              </a:extLst>
            </p:cNvPr>
            <p:cNvGrpSpPr/>
            <p:nvPr/>
          </p:nvGrpSpPr>
          <p:grpSpPr>
            <a:xfrm>
              <a:off x="8422070" y="5632673"/>
              <a:ext cx="1259074" cy="369332"/>
              <a:chOff x="8934916" y="2778923"/>
              <a:chExt cx="1259074" cy="369332"/>
            </a:xfrm>
          </p:grpSpPr>
          <p:sp>
            <p:nvSpPr>
              <p:cNvPr id="104" name="Rectangle 103">
                <a:extLst>
                  <a:ext uri="{FF2B5EF4-FFF2-40B4-BE49-F238E27FC236}">
                    <a16:creationId xmlns:a16="http://schemas.microsoft.com/office/drawing/2014/main" id="{C0632306-DF2A-5145-82E2-F627C1E9171F}"/>
                  </a:ext>
                </a:extLst>
              </p:cNvPr>
              <p:cNvSpPr/>
              <p:nvPr/>
            </p:nvSpPr>
            <p:spPr>
              <a:xfrm>
                <a:off x="8964931" y="2842303"/>
                <a:ext cx="1140727" cy="246705"/>
              </a:xfrm>
              <a:prstGeom prst="rect">
                <a:avLst/>
              </a:prstGeom>
              <a:solidFill>
                <a:schemeClr val="bg1"/>
              </a:solidFill>
              <a:ln w="25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05" name="TextBox 104">
                <a:extLst>
                  <a:ext uri="{FF2B5EF4-FFF2-40B4-BE49-F238E27FC236}">
                    <a16:creationId xmlns:a16="http://schemas.microsoft.com/office/drawing/2014/main" id="{E104975E-6986-5E45-89F2-36AAE86B3B12}"/>
                  </a:ext>
                </a:extLst>
              </p:cNvPr>
              <p:cNvSpPr txBox="1"/>
              <p:nvPr/>
            </p:nvSpPr>
            <p:spPr>
              <a:xfrm>
                <a:off x="8934916" y="2778923"/>
                <a:ext cx="125907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app. msg</a:t>
                </a:r>
              </a:p>
            </p:txBody>
          </p:sp>
        </p:grpSp>
      </p:grpSp>
      <p:sp>
        <p:nvSpPr>
          <p:cNvPr id="130" name="Slide Number Placeholder 2">
            <a:extLst>
              <a:ext uri="{FF2B5EF4-FFF2-40B4-BE49-F238E27FC236}">
                <a16:creationId xmlns:a16="http://schemas.microsoft.com/office/drawing/2014/main" id="{684D6C37-F877-7142-9DC9-7032BA75668F}"/>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7</a:t>
            </a:fld>
            <a:endParaRPr lang="en-US" dirty="0"/>
          </a:p>
        </p:txBody>
      </p:sp>
    </p:spTree>
    <p:extLst>
      <p:ext uri="{BB962C8B-B14F-4D97-AF65-F5344CB8AC3E}">
        <p14:creationId xmlns:p14="http://schemas.microsoft.com/office/powerpoint/2010/main" val="383833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02"/>
                                        </p:tgtEl>
                                        <p:attrNameLst>
                                          <p:attrName>style.visibility</p:attrName>
                                        </p:attrNameLst>
                                      </p:cBhvr>
                                      <p:to>
                                        <p:strVal val="visible"/>
                                      </p:to>
                                    </p:set>
                                    <p:animEffect transition="in" filter="dissolve">
                                      <p:cBhvr>
                                        <p:cTn id="7" dur="500"/>
                                        <p:tgtEl>
                                          <p:spTgt spid="10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88"/>
                                        </p:tgtEl>
                                        <p:attrNameLst>
                                          <p:attrName>style.visibility</p:attrName>
                                        </p:attrNameLst>
                                      </p:cBhvr>
                                      <p:to>
                                        <p:strVal val="visible"/>
                                      </p:to>
                                    </p:set>
                                    <p:animEffect transition="in" filter="dissolve">
                                      <p:cBhvr>
                                        <p:cTn id="12" dur="500"/>
                                        <p:tgtEl>
                                          <p:spTgt spid="88"/>
                                        </p:tgtEl>
                                      </p:cBhvr>
                                    </p:animEffect>
                                  </p:childTnLst>
                                </p:cTn>
                              </p:par>
                              <p:par>
                                <p:cTn id="13" presetID="0" presetClass="path" presetSubtype="0" accel="50000" decel="50000" fill="hold" nodeType="withEffect">
                                  <p:stCondLst>
                                    <p:cond delay="0"/>
                                  </p:stCondLst>
                                  <p:childTnLst>
                                    <p:animMotion origin="layout" path="M -6.25E-7 -1.48148E-6 L 0.00065 0.10139 " pathEditMode="relative" rAng="0" ptsTypes="AA">
                                      <p:cBhvr>
                                        <p:cTn id="14" dur="2000" fill="hold"/>
                                        <p:tgtEl>
                                          <p:spTgt spid="88"/>
                                        </p:tgtEl>
                                        <p:attrNameLst>
                                          <p:attrName>ppt_x</p:attrName>
                                          <p:attrName>ppt_y</p:attrName>
                                        </p:attrNameLst>
                                      </p:cBhvr>
                                      <p:rCtr x="26" y="5069"/>
                                    </p:animMotion>
                                  </p:childTnLst>
                                </p:cTn>
                              </p:par>
                              <p:par>
                                <p:cTn id="15" presetID="9" presetClass="entr" presetSubtype="0" fill="hold" grpId="0" nodeType="withEffect">
                                  <p:stCondLst>
                                    <p:cond delay="0"/>
                                  </p:stCondLst>
                                  <p:childTnLst>
                                    <p:set>
                                      <p:cBhvr>
                                        <p:cTn id="16" dur="1" fill="hold">
                                          <p:stCondLst>
                                            <p:cond delay="0"/>
                                          </p:stCondLst>
                                        </p:cTn>
                                        <p:tgtEl>
                                          <p:spTgt spid="91"/>
                                        </p:tgtEl>
                                        <p:attrNameLst>
                                          <p:attrName>style.visibility</p:attrName>
                                        </p:attrNameLst>
                                      </p:cBhvr>
                                      <p:to>
                                        <p:strVal val="visible"/>
                                      </p:to>
                                    </p:set>
                                    <p:animEffect transition="in" filter="dissolve">
                                      <p:cBhvr>
                                        <p:cTn id="17" dur="500"/>
                                        <p:tgtEl>
                                          <p:spTgt spid="91"/>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06"/>
                                        </p:tgtEl>
                                        <p:attrNameLst>
                                          <p:attrName>style.visibility</p:attrName>
                                        </p:attrNameLst>
                                      </p:cBhvr>
                                      <p:to>
                                        <p:strVal val="visible"/>
                                      </p:to>
                                    </p:set>
                                    <p:animEffect transition="in" filter="dissolve">
                                      <p:cBhvr>
                                        <p:cTn id="22" dur="500"/>
                                        <p:tgtEl>
                                          <p:spTgt spid="106"/>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94"/>
                                        </p:tgtEl>
                                        <p:attrNameLst>
                                          <p:attrName>style.visibility</p:attrName>
                                        </p:attrNameLst>
                                      </p:cBhvr>
                                      <p:to>
                                        <p:strVal val="visible"/>
                                      </p:to>
                                    </p:set>
                                    <p:animEffect transition="in" filter="dissolve">
                                      <p:cBhvr>
                                        <p:cTn id="25" dur="500"/>
                                        <p:tgtEl>
                                          <p:spTgt spid="94"/>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xit" presetSubtype="0" fill="hold" nodeType="clickEffect">
                                  <p:stCondLst>
                                    <p:cond delay="0"/>
                                  </p:stCondLst>
                                  <p:childTnLst>
                                    <p:animEffect transition="out" filter="dissolve">
                                      <p:cBhvr>
                                        <p:cTn id="29" dur="500"/>
                                        <p:tgtEl>
                                          <p:spTgt spid="106"/>
                                        </p:tgtEl>
                                      </p:cBhvr>
                                    </p:animEffect>
                                    <p:set>
                                      <p:cBhvr>
                                        <p:cTn id="30" dur="1" fill="hold">
                                          <p:stCondLst>
                                            <p:cond delay="499"/>
                                          </p:stCondLst>
                                        </p:cTn>
                                        <p:tgtEl>
                                          <p:spTgt spid="106"/>
                                        </p:tgtEl>
                                        <p:attrNameLst>
                                          <p:attrName>style.visibility</p:attrName>
                                        </p:attrNameLst>
                                      </p:cBhvr>
                                      <p:to>
                                        <p:strVal val="hidden"/>
                                      </p:to>
                                    </p:set>
                                  </p:childTnLst>
                                </p:cTn>
                              </p:par>
                              <p:par>
                                <p:cTn id="31" presetID="9" presetClass="exit" presetSubtype="0" fill="hold" nodeType="withEffect">
                                  <p:stCondLst>
                                    <p:cond delay="0"/>
                                  </p:stCondLst>
                                  <p:childTnLst>
                                    <p:animEffect transition="out" filter="dissolve">
                                      <p:cBhvr>
                                        <p:cTn id="32" dur="500"/>
                                        <p:tgtEl>
                                          <p:spTgt spid="88"/>
                                        </p:tgtEl>
                                      </p:cBhvr>
                                    </p:animEffect>
                                    <p:set>
                                      <p:cBhvr>
                                        <p:cTn id="33" dur="1" fill="hold">
                                          <p:stCondLst>
                                            <p:cond delay="499"/>
                                          </p:stCondLst>
                                        </p:cTn>
                                        <p:tgtEl>
                                          <p:spTgt spid="88"/>
                                        </p:tgtEl>
                                        <p:attrNameLst>
                                          <p:attrName>style.visibility</p:attrName>
                                        </p:attrNameLst>
                                      </p:cBhvr>
                                      <p:to>
                                        <p:strVal val="hidden"/>
                                      </p:to>
                                    </p:set>
                                  </p:childTnLst>
                                </p:cTn>
                              </p:par>
                            </p:childTnLst>
                          </p:cTn>
                        </p:par>
                        <p:par>
                          <p:cTn id="34" fill="hold">
                            <p:stCondLst>
                              <p:cond delay="500"/>
                            </p:stCondLst>
                            <p:childTnLst>
                              <p:par>
                                <p:cTn id="35" presetID="9" presetClass="entr" presetSubtype="0" fill="hold" nodeType="after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dissolve">
                                      <p:cBhvr>
                                        <p:cTn id="37" dur="500"/>
                                        <p:tgtEl>
                                          <p:spTgt spid="5"/>
                                        </p:tgtEl>
                                      </p:cBhvr>
                                    </p:animEffect>
                                  </p:childTnLst>
                                </p:cTn>
                              </p:par>
                              <p:par>
                                <p:cTn id="38" presetID="9" presetClass="entr" presetSubtype="0" fill="hold" grpId="0" nodeType="withEffect">
                                  <p:stCondLst>
                                    <p:cond delay="0"/>
                                  </p:stCondLst>
                                  <p:childTnLst>
                                    <p:set>
                                      <p:cBhvr>
                                        <p:cTn id="39" dur="1" fill="hold">
                                          <p:stCondLst>
                                            <p:cond delay="0"/>
                                          </p:stCondLst>
                                        </p:cTn>
                                        <p:tgtEl>
                                          <p:spTgt spid="95"/>
                                        </p:tgtEl>
                                        <p:attrNameLst>
                                          <p:attrName>style.visibility</p:attrName>
                                        </p:attrNameLst>
                                      </p:cBhvr>
                                      <p:to>
                                        <p:strVal val="visible"/>
                                      </p:to>
                                    </p:set>
                                    <p:animEffect transition="in" filter="dissolve">
                                      <p:cBhvr>
                                        <p:cTn id="40" dur="500"/>
                                        <p:tgtEl>
                                          <p:spTgt spid="95"/>
                                        </p:tgtEl>
                                      </p:cBhvr>
                                    </p:animEffect>
                                  </p:childTnLst>
                                </p:cTn>
                              </p:par>
                            </p:childTnLst>
                          </p:cTn>
                        </p:par>
                      </p:childTnLst>
                    </p:cTn>
                  </p:par>
                  <p:par>
                    <p:cTn id="41" fill="hold">
                      <p:stCondLst>
                        <p:cond delay="indefinite"/>
                      </p:stCondLst>
                      <p:childTnLst>
                        <p:par>
                          <p:cTn id="42" fill="hold">
                            <p:stCondLst>
                              <p:cond delay="0"/>
                            </p:stCondLst>
                            <p:childTnLst>
                              <p:par>
                                <p:cTn id="43" presetID="0" presetClass="path" presetSubtype="0" accel="50000" decel="50000" fill="hold" nodeType="clickEffect">
                                  <p:stCondLst>
                                    <p:cond delay="0"/>
                                  </p:stCondLst>
                                  <p:childTnLst>
                                    <p:animMotion origin="layout" path="M -1.25E-6 -3.7037E-7 L 0.00052 0.09306 " pathEditMode="relative" rAng="0" ptsTypes="AA">
                                      <p:cBhvr>
                                        <p:cTn id="44" dur="2000" fill="hold"/>
                                        <p:tgtEl>
                                          <p:spTgt spid="5"/>
                                        </p:tgtEl>
                                        <p:attrNameLst>
                                          <p:attrName>ppt_x</p:attrName>
                                          <p:attrName>ppt_y</p:attrName>
                                        </p:attrNameLst>
                                      </p:cBhvr>
                                      <p:rCtr x="26" y="4653"/>
                                    </p:animMotion>
                                  </p:childTnLst>
                                </p:cTn>
                              </p:par>
                              <p:par>
                                <p:cTn id="45" presetID="9" presetClass="entr" presetSubtype="0" fill="hold" grpId="0" nodeType="withEffect">
                                  <p:stCondLst>
                                    <p:cond delay="0"/>
                                  </p:stCondLst>
                                  <p:childTnLst>
                                    <p:set>
                                      <p:cBhvr>
                                        <p:cTn id="46" dur="1" fill="hold">
                                          <p:stCondLst>
                                            <p:cond delay="0"/>
                                          </p:stCondLst>
                                        </p:cTn>
                                        <p:tgtEl>
                                          <p:spTgt spid="97"/>
                                        </p:tgtEl>
                                        <p:attrNameLst>
                                          <p:attrName>style.visibility</p:attrName>
                                        </p:attrNameLst>
                                      </p:cBhvr>
                                      <p:to>
                                        <p:strVal val="visible"/>
                                      </p:to>
                                    </p:set>
                                    <p:animEffect transition="in" filter="dissolve">
                                      <p:cBhvr>
                                        <p:cTn id="47" dur="500"/>
                                        <p:tgtEl>
                                          <p:spTgt spid="97"/>
                                        </p:tgtEl>
                                      </p:cBhvr>
                                    </p:animEffect>
                                  </p:childTnLst>
                                </p:cTn>
                              </p:par>
                            </p:childTnLst>
                          </p:cTn>
                        </p:par>
                      </p:childTnLst>
                    </p:cTn>
                  </p:par>
                  <p:par>
                    <p:cTn id="48" fill="hold">
                      <p:stCondLst>
                        <p:cond delay="indefinite"/>
                      </p:stCondLst>
                      <p:childTnLst>
                        <p:par>
                          <p:cTn id="49" fill="hold">
                            <p:stCondLst>
                              <p:cond delay="0"/>
                            </p:stCondLst>
                            <p:childTnLst>
                              <p:par>
                                <p:cTn id="50" presetID="0" presetClass="path" presetSubtype="0" accel="50000" decel="50000" fill="hold" nodeType="clickEffect">
                                  <p:stCondLst>
                                    <p:cond delay="0"/>
                                  </p:stCondLst>
                                  <p:childTnLst>
                                    <p:animMotion origin="layout" path="M 0.00052 0.09306 C -0.00013 0.14931 -0.00091 0.20347 -0.00169 0.26181 L -0.11432 0.32593 L -0.43333 0.31991 C -0.47513 0.3044 -0.51719 0.27778 -0.55846 0.26366 " pathEditMode="relative" rAng="0" ptsTypes="AAAAA">
                                      <p:cBhvr>
                                        <p:cTn id="51" dur="2000" fill="hold"/>
                                        <p:tgtEl>
                                          <p:spTgt spid="5"/>
                                        </p:tgtEl>
                                        <p:attrNameLst>
                                          <p:attrName>ppt_x</p:attrName>
                                          <p:attrName>ppt_y</p:attrName>
                                        </p:attrNameLst>
                                      </p:cBhvr>
                                      <p:rCtr x="-27943" y="116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 grpId="0" animBg="1"/>
      <p:bldP spid="91" grpId="0"/>
      <p:bldP spid="94" grpId="0"/>
      <p:bldP spid="95" grpId="0"/>
      <p:bldP spid="97"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5F5121-D1AF-5EF4-BD0F-3D3F9E98CBA2}"/>
              </a:ext>
            </a:extLst>
          </p:cNvPr>
          <p:cNvSpPr>
            <a:spLocks noGrp="1"/>
          </p:cNvSpPr>
          <p:nvPr>
            <p:ph type="title"/>
          </p:nvPr>
        </p:nvSpPr>
        <p:spPr/>
        <p:txBody>
          <a:bodyPr/>
          <a:lstStyle/>
          <a:p>
            <a:r>
              <a:rPr lang="en-US" dirty="0"/>
              <a:t>Comparison</a:t>
            </a:r>
          </a:p>
        </p:txBody>
      </p:sp>
      <p:sp>
        <p:nvSpPr>
          <p:cNvPr id="5" name="Slide Number Placeholder 4">
            <a:extLst>
              <a:ext uri="{FF2B5EF4-FFF2-40B4-BE49-F238E27FC236}">
                <a16:creationId xmlns:a16="http://schemas.microsoft.com/office/drawing/2014/main" id="{79020F65-59C7-6EB4-A833-3C51ABC6BA21}"/>
              </a:ext>
            </a:extLst>
          </p:cNvPr>
          <p:cNvSpPr>
            <a:spLocks noGrp="1"/>
          </p:cNvSpPr>
          <p:nvPr>
            <p:ph type="sldNum" sz="quarter" idx="4"/>
          </p:nvPr>
        </p:nvSpPr>
        <p:spPr/>
        <p:txBody>
          <a:bodyPr/>
          <a:lstStyle/>
          <a:p>
            <a:r>
              <a:rPr lang="en-US"/>
              <a:t>Transport Layer: 3-</a:t>
            </a:r>
            <a:fld id="{C4204591-24BD-A542-B9D5-F8D8A88D2FEE}" type="slidenum">
              <a:rPr lang="en-US" smtClean="0"/>
              <a:pPr/>
              <a:t>70</a:t>
            </a:fld>
            <a:endParaRPr lang="en-US" dirty="0"/>
          </a:p>
        </p:txBody>
      </p:sp>
      <p:graphicFrame>
        <p:nvGraphicFramePr>
          <p:cNvPr id="6" name="Table 5">
            <a:extLst>
              <a:ext uri="{FF2B5EF4-FFF2-40B4-BE49-F238E27FC236}">
                <a16:creationId xmlns:a16="http://schemas.microsoft.com/office/drawing/2014/main" id="{1F65AF82-46C7-E6CA-1176-013C5809AF37}"/>
              </a:ext>
            </a:extLst>
          </p:cNvPr>
          <p:cNvGraphicFramePr>
            <a:graphicFrameLocks noGrp="1"/>
          </p:cNvGraphicFramePr>
          <p:nvPr>
            <p:extLst>
              <p:ext uri="{D42A27DB-BD31-4B8C-83A1-F6EECF244321}">
                <p14:modId xmlns:p14="http://schemas.microsoft.com/office/powerpoint/2010/main" val="813930232"/>
              </p:ext>
            </p:extLst>
          </p:nvPr>
        </p:nvGraphicFramePr>
        <p:xfrm>
          <a:off x="3224779" y="1823019"/>
          <a:ext cx="5742441" cy="4356550"/>
        </p:xfrm>
        <a:graphic>
          <a:graphicData uri="http://schemas.openxmlformats.org/drawingml/2006/table">
            <a:tbl>
              <a:tblPr/>
              <a:tblGrid>
                <a:gridCol w="1914147">
                  <a:extLst>
                    <a:ext uri="{9D8B030D-6E8A-4147-A177-3AD203B41FA5}">
                      <a16:colId xmlns:a16="http://schemas.microsoft.com/office/drawing/2014/main" val="4074743989"/>
                    </a:ext>
                  </a:extLst>
                </a:gridCol>
                <a:gridCol w="1914147">
                  <a:extLst>
                    <a:ext uri="{9D8B030D-6E8A-4147-A177-3AD203B41FA5}">
                      <a16:colId xmlns:a16="http://schemas.microsoft.com/office/drawing/2014/main" val="926101454"/>
                    </a:ext>
                  </a:extLst>
                </a:gridCol>
                <a:gridCol w="1914147">
                  <a:extLst>
                    <a:ext uri="{9D8B030D-6E8A-4147-A177-3AD203B41FA5}">
                      <a16:colId xmlns:a16="http://schemas.microsoft.com/office/drawing/2014/main" val="3979471973"/>
                    </a:ext>
                  </a:extLst>
                </a:gridCol>
              </a:tblGrid>
              <a:tr h="598663">
                <a:tc>
                  <a:txBody>
                    <a:bodyPr/>
                    <a:lstStyle/>
                    <a:p>
                      <a:pPr fontAlgn="t"/>
                      <a:r>
                        <a:rPr lang="en-US" sz="1500">
                          <a:effectLst/>
                        </a:rPr>
                        <a:t> </a:t>
                      </a:r>
                    </a:p>
                  </a:txBody>
                  <a:tcPr marL="78771" marR="78771" marT="39386" marB="39386">
                    <a:lnL w="12697" cap="flat" cmpd="sng" algn="ctr">
                      <a:solidFill>
                        <a:srgbClr val="FFFFFF"/>
                      </a:solidFill>
                      <a:prstDash val="solid"/>
                      <a:round/>
                      <a:headEnd type="none" w="med" len="med"/>
                      <a:tailEnd type="none" w="med" len="med"/>
                    </a:lnL>
                    <a:lnR w="12697" cap="flat" cmpd="sng" algn="ctr">
                      <a:solidFill>
                        <a:srgbClr val="FFFFFF"/>
                      </a:solidFill>
                      <a:prstDash val="solid"/>
                      <a:round/>
                      <a:headEnd type="none" w="med" len="med"/>
                      <a:tailEnd type="none" w="med" len="med"/>
                    </a:lnR>
                    <a:lnT w="12697"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00CC99"/>
                    </a:solidFill>
                  </a:tcPr>
                </a:tc>
                <a:tc>
                  <a:txBody>
                    <a:bodyPr/>
                    <a:lstStyle/>
                    <a:p>
                      <a:pPr rtl="0" fontAlgn="t">
                        <a:spcBef>
                          <a:spcPts val="0"/>
                        </a:spcBef>
                        <a:spcAft>
                          <a:spcPts val="0"/>
                        </a:spcAft>
                      </a:pPr>
                      <a:r>
                        <a:rPr lang="en-US" sz="1500" b="1" i="0" u="none" strike="noStrike">
                          <a:solidFill>
                            <a:srgbClr val="FFFFFF"/>
                          </a:solidFill>
                          <a:effectLst/>
                          <a:latin typeface="Times New Roman" panose="02020603050405020304" pitchFamily="18" charset="0"/>
                        </a:rPr>
                        <a:t>GBN</a:t>
                      </a:r>
                      <a:endParaRPr lang="en-US" sz="1500">
                        <a:effectLst/>
                      </a:endParaRPr>
                    </a:p>
                  </a:txBody>
                  <a:tcPr marL="78771" marR="78771" marT="39386" marB="39386">
                    <a:lnL w="12697" cap="flat" cmpd="sng" algn="ctr">
                      <a:solidFill>
                        <a:srgbClr val="FFFFFF"/>
                      </a:solidFill>
                      <a:prstDash val="solid"/>
                      <a:round/>
                      <a:headEnd type="none" w="med" len="med"/>
                      <a:tailEnd type="none" w="med" len="med"/>
                    </a:lnL>
                    <a:lnR w="12697" cap="flat" cmpd="sng" algn="ctr">
                      <a:solidFill>
                        <a:srgbClr val="FFFFFF"/>
                      </a:solidFill>
                      <a:prstDash val="solid"/>
                      <a:round/>
                      <a:headEnd type="none" w="med" len="med"/>
                      <a:tailEnd type="none" w="med" len="med"/>
                    </a:lnR>
                    <a:lnT w="12697"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00CC99"/>
                    </a:solidFill>
                  </a:tcPr>
                </a:tc>
                <a:tc>
                  <a:txBody>
                    <a:bodyPr/>
                    <a:lstStyle/>
                    <a:p>
                      <a:pPr rtl="0" fontAlgn="t">
                        <a:spcBef>
                          <a:spcPts val="0"/>
                        </a:spcBef>
                        <a:spcAft>
                          <a:spcPts val="0"/>
                        </a:spcAft>
                      </a:pPr>
                      <a:r>
                        <a:rPr lang="en-US" sz="1500" b="1" i="0" u="none" strike="noStrike">
                          <a:solidFill>
                            <a:srgbClr val="FFFFFF"/>
                          </a:solidFill>
                          <a:effectLst/>
                          <a:latin typeface="Times New Roman" panose="02020603050405020304" pitchFamily="18" charset="0"/>
                        </a:rPr>
                        <a:t>Selective Repeat</a:t>
                      </a:r>
                      <a:endParaRPr lang="en-US" sz="1500">
                        <a:effectLst/>
                      </a:endParaRPr>
                    </a:p>
                  </a:txBody>
                  <a:tcPr marL="78771" marR="78771" marT="39386" marB="39386">
                    <a:lnL w="12697" cap="flat" cmpd="sng" algn="ctr">
                      <a:solidFill>
                        <a:srgbClr val="FFFFFF"/>
                      </a:solidFill>
                      <a:prstDash val="solid"/>
                      <a:round/>
                      <a:headEnd type="none" w="med" len="med"/>
                      <a:tailEnd type="none" w="med" len="med"/>
                    </a:lnL>
                    <a:lnR w="12697" cap="flat" cmpd="sng" algn="ctr">
                      <a:solidFill>
                        <a:srgbClr val="FFFFFF"/>
                      </a:solidFill>
                      <a:prstDash val="solid"/>
                      <a:round/>
                      <a:headEnd type="none" w="med" len="med"/>
                      <a:tailEnd type="none" w="med" len="med"/>
                    </a:lnR>
                    <a:lnT w="12697"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00CC99"/>
                    </a:solidFill>
                  </a:tcPr>
                </a:tc>
                <a:extLst>
                  <a:ext uri="{0D108BD9-81ED-4DB2-BD59-A6C34878D82A}">
                    <a16:rowId xmlns:a16="http://schemas.microsoft.com/office/drawing/2014/main" val="2205420788"/>
                  </a:ext>
                </a:extLst>
              </a:tr>
              <a:tr h="598663">
                <a:tc>
                  <a:txBody>
                    <a:bodyPr/>
                    <a:lstStyle/>
                    <a:p>
                      <a:pPr rtl="0" fontAlgn="t">
                        <a:spcBef>
                          <a:spcPts val="0"/>
                        </a:spcBef>
                        <a:spcAft>
                          <a:spcPts val="0"/>
                        </a:spcAft>
                      </a:pPr>
                      <a:r>
                        <a:rPr lang="en-US" sz="1500" b="0" i="0" u="none" strike="noStrike">
                          <a:solidFill>
                            <a:srgbClr val="000000"/>
                          </a:solidFill>
                          <a:effectLst/>
                          <a:latin typeface="Times New Roman" panose="02020603050405020304" pitchFamily="18" charset="0"/>
                        </a:rPr>
                        <a:t>Sender Window Size</a:t>
                      </a:r>
                      <a:endParaRPr lang="en-US" sz="1500">
                        <a:effectLst/>
                      </a:endParaRPr>
                    </a:p>
                  </a:txBody>
                  <a:tcPr marL="78771" marR="78771" marT="39386" marB="39386">
                    <a:lnL w="12697" cap="flat" cmpd="sng" algn="ctr">
                      <a:solidFill>
                        <a:srgbClr val="FFFFFF"/>
                      </a:solidFill>
                      <a:prstDash val="solid"/>
                      <a:round/>
                      <a:headEnd type="none" w="med" len="med"/>
                      <a:tailEnd type="none" w="med" len="med"/>
                    </a:lnL>
                    <a:lnR w="12697"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697" cap="flat" cmpd="sng" algn="ctr">
                      <a:solidFill>
                        <a:srgbClr val="FFFFFF"/>
                      </a:solidFill>
                      <a:prstDash val="solid"/>
                      <a:round/>
                      <a:headEnd type="none" w="med" len="med"/>
                      <a:tailEnd type="none" w="med" len="med"/>
                    </a:lnB>
                    <a:solidFill>
                      <a:srgbClr val="CAECDD"/>
                    </a:solidFill>
                  </a:tcPr>
                </a:tc>
                <a:tc>
                  <a:txBody>
                    <a:bodyPr/>
                    <a:lstStyle/>
                    <a:p>
                      <a:pPr rtl="0" fontAlgn="t">
                        <a:spcBef>
                          <a:spcPts val="0"/>
                        </a:spcBef>
                        <a:spcAft>
                          <a:spcPts val="0"/>
                        </a:spcAft>
                      </a:pPr>
                      <a:r>
                        <a:rPr lang="en-US" sz="1500" b="0" i="0" u="none" strike="noStrike" dirty="0">
                          <a:solidFill>
                            <a:srgbClr val="000000"/>
                          </a:solidFill>
                          <a:effectLst/>
                          <a:latin typeface="Times New Roman" panose="02020603050405020304" pitchFamily="18" charset="0"/>
                        </a:rPr>
                        <a:t>N </a:t>
                      </a:r>
                      <a:endParaRPr lang="en-US" sz="1500" dirty="0">
                        <a:effectLst/>
                      </a:endParaRPr>
                    </a:p>
                  </a:txBody>
                  <a:tcPr marL="78771" marR="78771" marT="39386" marB="39386">
                    <a:lnL w="12697" cap="flat" cmpd="sng" algn="ctr">
                      <a:solidFill>
                        <a:srgbClr val="FFFFFF"/>
                      </a:solidFill>
                      <a:prstDash val="solid"/>
                      <a:round/>
                      <a:headEnd type="none" w="med" len="med"/>
                      <a:tailEnd type="none" w="med" len="med"/>
                    </a:lnL>
                    <a:lnR w="12697"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697" cap="flat" cmpd="sng" algn="ctr">
                      <a:solidFill>
                        <a:srgbClr val="FFFFFF"/>
                      </a:solidFill>
                      <a:prstDash val="solid"/>
                      <a:round/>
                      <a:headEnd type="none" w="med" len="med"/>
                      <a:tailEnd type="none" w="med" len="med"/>
                    </a:lnB>
                    <a:solidFill>
                      <a:srgbClr val="CAECDD"/>
                    </a:solidFill>
                  </a:tcPr>
                </a:tc>
                <a:tc>
                  <a:txBody>
                    <a:bodyPr/>
                    <a:lstStyle/>
                    <a:p>
                      <a:pPr rtl="0" fontAlgn="t">
                        <a:spcBef>
                          <a:spcPts val="0"/>
                        </a:spcBef>
                        <a:spcAft>
                          <a:spcPts val="0"/>
                        </a:spcAft>
                      </a:pPr>
                      <a:r>
                        <a:rPr lang="en-US" sz="1500" b="0" i="0" u="none" strike="noStrike" dirty="0">
                          <a:solidFill>
                            <a:srgbClr val="000000"/>
                          </a:solidFill>
                          <a:effectLst/>
                          <a:latin typeface="Times New Roman" panose="02020603050405020304" pitchFamily="18" charset="0"/>
                        </a:rPr>
                        <a:t>N </a:t>
                      </a:r>
                      <a:endParaRPr lang="en-US" sz="1500" dirty="0">
                        <a:effectLst/>
                      </a:endParaRPr>
                    </a:p>
                  </a:txBody>
                  <a:tcPr marL="78771" marR="78771" marT="39386" marB="39386">
                    <a:lnL w="12697" cap="flat" cmpd="sng" algn="ctr">
                      <a:solidFill>
                        <a:srgbClr val="FFFFFF"/>
                      </a:solidFill>
                      <a:prstDash val="solid"/>
                      <a:round/>
                      <a:headEnd type="none" w="med" len="med"/>
                      <a:tailEnd type="none" w="med" len="med"/>
                    </a:lnL>
                    <a:lnR w="12697"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697" cap="flat" cmpd="sng" algn="ctr">
                      <a:solidFill>
                        <a:srgbClr val="FFFFFF"/>
                      </a:solidFill>
                      <a:prstDash val="solid"/>
                      <a:round/>
                      <a:headEnd type="none" w="med" len="med"/>
                      <a:tailEnd type="none" w="med" len="med"/>
                    </a:lnB>
                    <a:solidFill>
                      <a:srgbClr val="CAECDD"/>
                    </a:solidFill>
                  </a:tcPr>
                </a:tc>
                <a:extLst>
                  <a:ext uri="{0D108BD9-81ED-4DB2-BD59-A6C34878D82A}">
                    <a16:rowId xmlns:a16="http://schemas.microsoft.com/office/drawing/2014/main" val="2170626486"/>
                  </a:ext>
                </a:extLst>
              </a:tr>
              <a:tr h="598663">
                <a:tc>
                  <a:txBody>
                    <a:bodyPr/>
                    <a:lstStyle/>
                    <a:p>
                      <a:pPr rtl="0" fontAlgn="t">
                        <a:spcBef>
                          <a:spcPts val="0"/>
                        </a:spcBef>
                        <a:spcAft>
                          <a:spcPts val="0"/>
                        </a:spcAft>
                      </a:pPr>
                      <a:r>
                        <a:rPr lang="en-US" sz="1500" b="0" i="0" u="none" strike="noStrike">
                          <a:solidFill>
                            <a:srgbClr val="000000"/>
                          </a:solidFill>
                          <a:effectLst/>
                          <a:latin typeface="Times New Roman" panose="02020603050405020304" pitchFamily="18" charset="0"/>
                        </a:rPr>
                        <a:t>Receiver Window Size</a:t>
                      </a:r>
                      <a:endParaRPr lang="en-US" sz="1500">
                        <a:effectLst/>
                      </a:endParaRPr>
                    </a:p>
                  </a:txBody>
                  <a:tcPr marL="78771" marR="78771" marT="39386" marB="39386">
                    <a:lnL w="12697" cap="flat" cmpd="sng" algn="ctr">
                      <a:solidFill>
                        <a:srgbClr val="FFFFFF"/>
                      </a:solidFill>
                      <a:prstDash val="solid"/>
                      <a:round/>
                      <a:headEnd type="none" w="med" len="med"/>
                      <a:tailEnd type="none" w="med" len="med"/>
                    </a:lnL>
                    <a:lnR w="12697" cap="flat" cmpd="sng" algn="ctr">
                      <a:solidFill>
                        <a:srgbClr val="FFFFFF"/>
                      </a:solidFill>
                      <a:prstDash val="solid"/>
                      <a:round/>
                      <a:headEnd type="none" w="med" len="med"/>
                      <a:tailEnd type="none" w="med" len="med"/>
                    </a:lnR>
                    <a:lnT w="12697" cap="flat" cmpd="sng" algn="ctr">
                      <a:solidFill>
                        <a:srgbClr val="FFFFFF"/>
                      </a:solidFill>
                      <a:prstDash val="solid"/>
                      <a:round/>
                      <a:headEnd type="none" w="med" len="med"/>
                      <a:tailEnd type="none" w="med" len="med"/>
                    </a:lnT>
                    <a:lnB w="12697" cap="flat" cmpd="sng" algn="ctr">
                      <a:solidFill>
                        <a:srgbClr val="FFFFFF"/>
                      </a:solidFill>
                      <a:prstDash val="solid"/>
                      <a:round/>
                      <a:headEnd type="none" w="med" len="med"/>
                      <a:tailEnd type="none" w="med" len="med"/>
                    </a:lnB>
                    <a:solidFill>
                      <a:srgbClr val="E6F6EF"/>
                    </a:solidFill>
                  </a:tcPr>
                </a:tc>
                <a:tc>
                  <a:txBody>
                    <a:bodyPr/>
                    <a:lstStyle/>
                    <a:p>
                      <a:pPr rtl="0" fontAlgn="t">
                        <a:spcBef>
                          <a:spcPts val="0"/>
                        </a:spcBef>
                        <a:spcAft>
                          <a:spcPts val="0"/>
                        </a:spcAft>
                      </a:pPr>
                      <a:r>
                        <a:rPr lang="en-US" sz="1500" b="0" i="0" u="none" strike="noStrike">
                          <a:solidFill>
                            <a:srgbClr val="000000"/>
                          </a:solidFill>
                          <a:effectLst/>
                          <a:latin typeface="Times New Roman" panose="02020603050405020304" pitchFamily="18" charset="0"/>
                        </a:rPr>
                        <a:t>1</a:t>
                      </a:r>
                      <a:endParaRPr lang="en-US" sz="1500">
                        <a:effectLst/>
                      </a:endParaRPr>
                    </a:p>
                  </a:txBody>
                  <a:tcPr marL="78771" marR="78771" marT="39386" marB="39386">
                    <a:lnL w="12697" cap="flat" cmpd="sng" algn="ctr">
                      <a:solidFill>
                        <a:srgbClr val="FFFFFF"/>
                      </a:solidFill>
                      <a:prstDash val="solid"/>
                      <a:round/>
                      <a:headEnd type="none" w="med" len="med"/>
                      <a:tailEnd type="none" w="med" len="med"/>
                    </a:lnL>
                    <a:lnR w="12697" cap="flat" cmpd="sng" algn="ctr">
                      <a:solidFill>
                        <a:srgbClr val="FFFFFF"/>
                      </a:solidFill>
                      <a:prstDash val="solid"/>
                      <a:round/>
                      <a:headEnd type="none" w="med" len="med"/>
                      <a:tailEnd type="none" w="med" len="med"/>
                    </a:lnR>
                    <a:lnT w="12697" cap="flat" cmpd="sng" algn="ctr">
                      <a:solidFill>
                        <a:srgbClr val="FFFFFF"/>
                      </a:solidFill>
                      <a:prstDash val="solid"/>
                      <a:round/>
                      <a:headEnd type="none" w="med" len="med"/>
                      <a:tailEnd type="none" w="med" len="med"/>
                    </a:lnT>
                    <a:lnB w="12697" cap="flat" cmpd="sng" algn="ctr">
                      <a:solidFill>
                        <a:srgbClr val="FFFFFF"/>
                      </a:solidFill>
                      <a:prstDash val="solid"/>
                      <a:round/>
                      <a:headEnd type="none" w="med" len="med"/>
                      <a:tailEnd type="none" w="med" len="med"/>
                    </a:lnB>
                    <a:solidFill>
                      <a:srgbClr val="E6F6EF"/>
                    </a:solidFill>
                  </a:tcPr>
                </a:tc>
                <a:tc>
                  <a:txBody>
                    <a:bodyPr/>
                    <a:lstStyle/>
                    <a:p>
                      <a:pPr rtl="0" fontAlgn="t">
                        <a:spcBef>
                          <a:spcPts val="0"/>
                        </a:spcBef>
                        <a:spcAft>
                          <a:spcPts val="0"/>
                        </a:spcAft>
                      </a:pPr>
                      <a:r>
                        <a:rPr lang="en-US" sz="1500" b="0" i="0" u="none" strike="noStrike">
                          <a:solidFill>
                            <a:srgbClr val="000000"/>
                          </a:solidFill>
                          <a:effectLst/>
                          <a:latin typeface="Times New Roman" panose="02020603050405020304" pitchFamily="18" charset="0"/>
                        </a:rPr>
                        <a:t>N</a:t>
                      </a:r>
                      <a:endParaRPr lang="en-US" sz="1500">
                        <a:effectLst/>
                      </a:endParaRPr>
                    </a:p>
                  </a:txBody>
                  <a:tcPr marL="78771" marR="78771" marT="39386" marB="39386">
                    <a:lnL w="12697" cap="flat" cmpd="sng" algn="ctr">
                      <a:solidFill>
                        <a:srgbClr val="FFFFFF"/>
                      </a:solidFill>
                      <a:prstDash val="solid"/>
                      <a:round/>
                      <a:headEnd type="none" w="med" len="med"/>
                      <a:tailEnd type="none" w="med" len="med"/>
                    </a:lnL>
                    <a:lnR w="12697" cap="flat" cmpd="sng" algn="ctr">
                      <a:solidFill>
                        <a:srgbClr val="FFFFFF"/>
                      </a:solidFill>
                      <a:prstDash val="solid"/>
                      <a:round/>
                      <a:headEnd type="none" w="med" len="med"/>
                      <a:tailEnd type="none" w="med" len="med"/>
                    </a:lnR>
                    <a:lnT w="12697" cap="flat" cmpd="sng" algn="ctr">
                      <a:solidFill>
                        <a:srgbClr val="FFFFFF"/>
                      </a:solidFill>
                      <a:prstDash val="solid"/>
                      <a:round/>
                      <a:headEnd type="none" w="med" len="med"/>
                      <a:tailEnd type="none" w="med" len="med"/>
                    </a:lnT>
                    <a:lnB w="12697" cap="flat" cmpd="sng" algn="ctr">
                      <a:solidFill>
                        <a:srgbClr val="FFFFFF"/>
                      </a:solidFill>
                      <a:prstDash val="solid"/>
                      <a:round/>
                      <a:headEnd type="none" w="med" len="med"/>
                      <a:tailEnd type="none" w="med" len="med"/>
                    </a:lnB>
                    <a:solidFill>
                      <a:srgbClr val="E6F6EF"/>
                    </a:solidFill>
                  </a:tcPr>
                </a:tc>
                <a:extLst>
                  <a:ext uri="{0D108BD9-81ED-4DB2-BD59-A6C34878D82A}">
                    <a16:rowId xmlns:a16="http://schemas.microsoft.com/office/drawing/2014/main" val="2167643283"/>
                  </a:ext>
                </a:extLst>
              </a:tr>
              <a:tr h="598663">
                <a:tc>
                  <a:txBody>
                    <a:bodyPr/>
                    <a:lstStyle/>
                    <a:p>
                      <a:pPr rtl="0" fontAlgn="t">
                        <a:spcBef>
                          <a:spcPts val="0"/>
                        </a:spcBef>
                        <a:spcAft>
                          <a:spcPts val="0"/>
                        </a:spcAft>
                      </a:pPr>
                      <a:r>
                        <a:rPr lang="en-US" sz="1500" b="0" i="0" u="none" strike="noStrike">
                          <a:solidFill>
                            <a:srgbClr val="000000"/>
                          </a:solidFill>
                          <a:effectLst/>
                          <a:latin typeface="Times New Roman" panose="02020603050405020304" pitchFamily="18" charset="0"/>
                        </a:rPr>
                        <a:t>Out of order frames</a:t>
                      </a:r>
                      <a:endParaRPr lang="en-US" sz="1500">
                        <a:effectLst/>
                      </a:endParaRPr>
                    </a:p>
                  </a:txBody>
                  <a:tcPr marL="78771" marR="78771" marT="39386" marB="39386">
                    <a:lnL w="12697" cap="flat" cmpd="sng" algn="ctr">
                      <a:solidFill>
                        <a:srgbClr val="FFFFFF"/>
                      </a:solidFill>
                      <a:prstDash val="solid"/>
                      <a:round/>
                      <a:headEnd type="none" w="med" len="med"/>
                      <a:tailEnd type="none" w="med" len="med"/>
                    </a:lnL>
                    <a:lnR w="12697" cap="flat" cmpd="sng" algn="ctr">
                      <a:solidFill>
                        <a:srgbClr val="FFFFFF"/>
                      </a:solidFill>
                      <a:prstDash val="solid"/>
                      <a:round/>
                      <a:headEnd type="none" w="med" len="med"/>
                      <a:tailEnd type="none" w="med" len="med"/>
                    </a:lnR>
                    <a:lnT w="12697" cap="flat" cmpd="sng" algn="ctr">
                      <a:solidFill>
                        <a:srgbClr val="FFFFFF"/>
                      </a:solidFill>
                      <a:prstDash val="solid"/>
                      <a:round/>
                      <a:headEnd type="none" w="med" len="med"/>
                      <a:tailEnd type="none" w="med" len="med"/>
                    </a:lnT>
                    <a:lnB w="12697" cap="flat" cmpd="sng" algn="ctr">
                      <a:solidFill>
                        <a:srgbClr val="FFFFFF"/>
                      </a:solidFill>
                      <a:prstDash val="solid"/>
                      <a:round/>
                      <a:headEnd type="none" w="med" len="med"/>
                      <a:tailEnd type="none" w="med" len="med"/>
                    </a:lnB>
                    <a:solidFill>
                      <a:srgbClr val="CAECDD"/>
                    </a:solidFill>
                  </a:tcPr>
                </a:tc>
                <a:tc>
                  <a:txBody>
                    <a:bodyPr/>
                    <a:lstStyle/>
                    <a:p>
                      <a:pPr rtl="0" fontAlgn="t">
                        <a:spcBef>
                          <a:spcPts val="0"/>
                        </a:spcBef>
                        <a:spcAft>
                          <a:spcPts val="0"/>
                        </a:spcAft>
                      </a:pPr>
                      <a:r>
                        <a:rPr lang="en-US" sz="1500" b="0" i="0" u="none" strike="noStrike">
                          <a:solidFill>
                            <a:srgbClr val="000000"/>
                          </a:solidFill>
                          <a:effectLst/>
                          <a:latin typeface="Times New Roman" panose="02020603050405020304" pitchFamily="18" charset="0"/>
                        </a:rPr>
                        <a:t>Discarded</a:t>
                      </a:r>
                      <a:endParaRPr lang="en-US" sz="1500">
                        <a:effectLst/>
                      </a:endParaRPr>
                    </a:p>
                  </a:txBody>
                  <a:tcPr marL="78771" marR="78771" marT="39386" marB="39386">
                    <a:lnL w="12697" cap="flat" cmpd="sng" algn="ctr">
                      <a:solidFill>
                        <a:srgbClr val="FFFFFF"/>
                      </a:solidFill>
                      <a:prstDash val="solid"/>
                      <a:round/>
                      <a:headEnd type="none" w="med" len="med"/>
                      <a:tailEnd type="none" w="med" len="med"/>
                    </a:lnL>
                    <a:lnR w="12697" cap="flat" cmpd="sng" algn="ctr">
                      <a:solidFill>
                        <a:srgbClr val="FFFFFF"/>
                      </a:solidFill>
                      <a:prstDash val="solid"/>
                      <a:round/>
                      <a:headEnd type="none" w="med" len="med"/>
                      <a:tailEnd type="none" w="med" len="med"/>
                    </a:lnR>
                    <a:lnT w="12697" cap="flat" cmpd="sng" algn="ctr">
                      <a:solidFill>
                        <a:srgbClr val="FFFFFF"/>
                      </a:solidFill>
                      <a:prstDash val="solid"/>
                      <a:round/>
                      <a:headEnd type="none" w="med" len="med"/>
                      <a:tailEnd type="none" w="med" len="med"/>
                    </a:lnT>
                    <a:lnB w="12697" cap="flat" cmpd="sng" algn="ctr">
                      <a:solidFill>
                        <a:srgbClr val="FFFFFF"/>
                      </a:solidFill>
                      <a:prstDash val="solid"/>
                      <a:round/>
                      <a:headEnd type="none" w="med" len="med"/>
                      <a:tailEnd type="none" w="med" len="med"/>
                    </a:lnB>
                    <a:solidFill>
                      <a:srgbClr val="CAECDD"/>
                    </a:solidFill>
                  </a:tcPr>
                </a:tc>
                <a:tc>
                  <a:txBody>
                    <a:bodyPr/>
                    <a:lstStyle/>
                    <a:p>
                      <a:pPr rtl="0" fontAlgn="t">
                        <a:spcBef>
                          <a:spcPts val="0"/>
                        </a:spcBef>
                        <a:spcAft>
                          <a:spcPts val="0"/>
                        </a:spcAft>
                      </a:pPr>
                      <a:r>
                        <a:rPr lang="en-US" sz="1500" b="0" i="0" u="none" strike="noStrike">
                          <a:solidFill>
                            <a:srgbClr val="000000"/>
                          </a:solidFill>
                          <a:effectLst/>
                          <a:latin typeface="Times New Roman" panose="02020603050405020304" pitchFamily="18" charset="0"/>
                        </a:rPr>
                        <a:t>Stored</a:t>
                      </a:r>
                      <a:endParaRPr lang="en-US" sz="1500">
                        <a:effectLst/>
                      </a:endParaRPr>
                    </a:p>
                  </a:txBody>
                  <a:tcPr marL="78771" marR="78771" marT="39386" marB="39386">
                    <a:lnL w="12697" cap="flat" cmpd="sng" algn="ctr">
                      <a:solidFill>
                        <a:srgbClr val="FFFFFF"/>
                      </a:solidFill>
                      <a:prstDash val="solid"/>
                      <a:round/>
                      <a:headEnd type="none" w="med" len="med"/>
                      <a:tailEnd type="none" w="med" len="med"/>
                    </a:lnL>
                    <a:lnR w="12697" cap="flat" cmpd="sng" algn="ctr">
                      <a:solidFill>
                        <a:srgbClr val="FFFFFF"/>
                      </a:solidFill>
                      <a:prstDash val="solid"/>
                      <a:round/>
                      <a:headEnd type="none" w="med" len="med"/>
                      <a:tailEnd type="none" w="med" len="med"/>
                    </a:lnR>
                    <a:lnT w="12697" cap="flat" cmpd="sng" algn="ctr">
                      <a:solidFill>
                        <a:srgbClr val="FFFFFF"/>
                      </a:solidFill>
                      <a:prstDash val="solid"/>
                      <a:round/>
                      <a:headEnd type="none" w="med" len="med"/>
                      <a:tailEnd type="none" w="med" len="med"/>
                    </a:lnT>
                    <a:lnB w="12697" cap="flat" cmpd="sng" algn="ctr">
                      <a:solidFill>
                        <a:srgbClr val="FFFFFF"/>
                      </a:solidFill>
                      <a:prstDash val="solid"/>
                      <a:round/>
                      <a:headEnd type="none" w="med" len="med"/>
                      <a:tailEnd type="none" w="med" len="med"/>
                    </a:lnB>
                    <a:solidFill>
                      <a:srgbClr val="CAECDD"/>
                    </a:solidFill>
                  </a:tcPr>
                </a:tc>
                <a:extLst>
                  <a:ext uri="{0D108BD9-81ED-4DB2-BD59-A6C34878D82A}">
                    <a16:rowId xmlns:a16="http://schemas.microsoft.com/office/drawing/2014/main" val="876158256"/>
                  </a:ext>
                </a:extLst>
              </a:tr>
              <a:tr h="759357">
                <a:tc>
                  <a:txBody>
                    <a:bodyPr/>
                    <a:lstStyle/>
                    <a:p>
                      <a:pPr rtl="0" fontAlgn="t">
                        <a:spcBef>
                          <a:spcPts val="0"/>
                        </a:spcBef>
                        <a:spcAft>
                          <a:spcPts val="0"/>
                        </a:spcAft>
                      </a:pPr>
                      <a:r>
                        <a:rPr lang="en-US" sz="1500" b="0" i="0" u="none" strike="noStrike">
                          <a:solidFill>
                            <a:srgbClr val="000000"/>
                          </a:solidFill>
                          <a:effectLst/>
                          <a:latin typeface="Times New Roman" panose="02020603050405020304" pitchFamily="18" charset="0"/>
                        </a:rPr>
                        <a:t>ACK</a:t>
                      </a:r>
                      <a:endParaRPr lang="en-US" sz="1500">
                        <a:effectLst/>
                      </a:endParaRPr>
                    </a:p>
                    <a:p>
                      <a:pPr fontAlgn="t"/>
                      <a:br>
                        <a:rPr lang="en-US" sz="1500">
                          <a:effectLst/>
                        </a:rPr>
                      </a:br>
                      <a:endParaRPr lang="en-US" sz="1500">
                        <a:effectLst/>
                      </a:endParaRPr>
                    </a:p>
                  </a:txBody>
                  <a:tcPr marL="78771" marR="78771" marT="39386" marB="39386">
                    <a:lnL w="12697" cap="flat" cmpd="sng" algn="ctr">
                      <a:solidFill>
                        <a:srgbClr val="FFFFFF"/>
                      </a:solidFill>
                      <a:prstDash val="solid"/>
                      <a:round/>
                      <a:headEnd type="none" w="med" len="med"/>
                      <a:tailEnd type="none" w="med" len="med"/>
                    </a:lnL>
                    <a:lnR w="12697" cap="flat" cmpd="sng" algn="ctr">
                      <a:solidFill>
                        <a:srgbClr val="FFFFFF"/>
                      </a:solidFill>
                      <a:prstDash val="solid"/>
                      <a:round/>
                      <a:headEnd type="none" w="med" len="med"/>
                      <a:tailEnd type="none" w="med" len="med"/>
                    </a:lnR>
                    <a:lnT w="12697" cap="flat" cmpd="sng" algn="ctr">
                      <a:solidFill>
                        <a:srgbClr val="FFFFFF"/>
                      </a:solidFill>
                      <a:prstDash val="solid"/>
                      <a:round/>
                      <a:headEnd type="none" w="med" len="med"/>
                      <a:tailEnd type="none" w="med" len="med"/>
                    </a:lnT>
                    <a:lnB w="12697" cap="flat" cmpd="sng" algn="ctr">
                      <a:solidFill>
                        <a:srgbClr val="FFFFFF"/>
                      </a:solidFill>
                      <a:prstDash val="solid"/>
                      <a:round/>
                      <a:headEnd type="none" w="med" len="med"/>
                      <a:tailEnd type="none" w="med" len="med"/>
                    </a:lnB>
                    <a:solidFill>
                      <a:srgbClr val="E6F6EF"/>
                    </a:solidFill>
                  </a:tcPr>
                </a:tc>
                <a:tc>
                  <a:txBody>
                    <a:bodyPr/>
                    <a:lstStyle/>
                    <a:p>
                      <a:pPr rtl="0" fontAlgn="t">
                        <a:spcBef>
                          <a:spcPts val="0"/>
                        </a:spcBef>
                        <a:spcAft>
                          <a:spcPts val="0"/>
                        </a:spcAft>
                      </a:pPr>
                      <a:r>
                        <a:rPr lang="en-US" sz="1500" b="0" i="0" u="none" strike="noStrike">
                          <a:solidFill>
                            <a:srgbClr val="000000"/>
                          </a:solidFill>
                          <a:effectLst/>
                          <a:latin typeface="Times New Roman" panose="02020603050405020304" pitchFamily="18" charset="0"/>
                        </a:rPr>
                        <a:t>Cumulative ACK</a:t>
                      </a:r>
                      <a:endParaRPr lang="en-US" sz="1500">
                        <a:effectLst/>
                      </a:endParaRPr>
                    </a:p>
                    <a:p>
                      <a:pPr fontAlgn="t"/>
                      <a:br>
                        <a:rPr lang="en-US" sz="1500">
                          <a:effectLst/>
                        </a:rPr>
                      </a:br>
                      <a:endParaRPr lang="en-US" sz="1500">
                        <a:effectLst/>
                      </a:endParaRPr>
                    </a:p>
                  </a:txBody>
                  <a:tcPr marL="78771" marR="78771" marT="39386" marB="39386">
                    <a:lnL w="12697" cap="flat" cmpd="sng" algn="ctr">
                      <a:solidFill>
                        <a:srgbClr val="FFFFFF"/>
                      </a:solidFill>
                      <a:prstDash val="solid"/>
                      <a:round/>
                      <a:headEnd type="none" w="med" len="med"/>
                      <a:tailEnd type="none" w="med" len="med"/>
                    </a:lnL>
                    <a:lnR w="12697" cap="flat" cmpd="sng" algn="ctr">
                      <a:solidFill>
                        <a:srgbClr val="FFFFFF"/>
                      </a:solidFill>
                      <a:prstDash val="solid"/>
                      <a:round/>
                      <a:headEnd type="none" w="med" len="med"/>
                      <a:tailEnd type="none" w="med" len="med"/>
                    </a:lnR>
                    <a:lnT w="12697" cap="flat" cmpd="sng" algn="ctr">
                      <a:solidFill>
                        <a:srgbClr val="FFFFFF"/>
                      </a:solidFill>
                      <a:prstDash val="solid"/>
                      <a:round/>
                      <a:headEnd type="none" w="med" len="med"/>
                      <a:tailEnd type="none" w="med" len="med"/>
                    </a:lnT>
                    <a:lnB w="12697" cap="flat" cmpd="sng" algn="ctr">
                      <a:solidFill>
                        <a:srgbClr val="FFFFFF"/>
                      </a:solidFill>
                      <a:prstDash val="solid"/>
                      <a:round/>
                      <a:headEnd type="none" w="med" len="med"/>
                      <a:tailEnd type="none" w="med" len="med"/>
                    </a:lnB>
                    <a:solidFill>
                      <a:srgbClr val="E6F6EF"/>
                    </a:solidFill>
                  </a:tcPr>
                </a:tc>
                <a:tc>
                  <a:txBody>
                    <a:bodyPr/>
                    <a:lstStyle/>
                    <a:p>
                      <a:pPr rtl="0" fontAlgn="t">
                        <a:spcBef>
                          <a:spcPts val="0"/>
                        </a:spcBef>
                        <a:spcAft>
                          <a:spcPts val="0"/>
                        </a:spcAft>
                      </a:pPr>
                      <a:r>
                        <a:rPr lang="en-US" sz="1500" b="0" i="0" u="none" strike="noStrike">
                          <a:solidFill>
                            <a:srgbClr val="000000"/>
                          </a:solidFill>
                          <a:effectLst/>
                          <a:latin typeface="Times New Roman" panose="02020603050405020304" pitchFamily="18" charset="0"/>
                        </a:rPr>
                        <a:t>Individual ACK</a:t>
                      </a:r>
                      <a:endParaRPr lang="en-US" sz="1500">
                        <a:effectLst/>
                      </a:endParaRPr>
                    </a:p>
                    <a:p>
                      <a:pPr fontAlgn="t"/>
                      <a:br>
                        <a:rPr lang="en-US" sz="1500">
                          <a:effectLst/>
                        </a:rPr>
                      </a:br>
                      <a:endParaRPr lang="en-US" sz="1500">
                        <a:effectLst/>
                      </a:endParaRPr>
                    </a:p>
                  </a:txBody>
                  <a:tcPr marL="78771" marR="78771" marT="39386" marB="39386">
                    <a:lnL w="12697" cap="flat" cmpd="sng" algn="ctr">
                      <a:solidFill>
                        <a:srgbClr val="FFFFFF"/>
                      </a:solidFill>
                      <a:prstDash val="solid"/>
                      <a:round/>
                      <a:headEnd type="none" w="med" len="med"/>
                      <a:tailEnd type="none" w="med" len="med"/>
                    </a:lnL>
                    <a:lnR w="12697" cap="flat" cmpd="sng" algn="ctr">
                      <a:solidFill>
                        <a:srgbClr val="FFFFFF"/>
                      </a:solidFill>
                      <a:prstDash val="solid"/>
                      <a:round/>
                      <a:headEnd type="none" w="med" len="med"/>
                      <a:tailEnd type="none" w="med" len="med"/>
                    </a:lnR>
                    <a:lnT w="12697" cap="flat" cmpd="sng" algn="ctr">
                      <a:solidFill>
                        <a:srgbClr val="FFFFFF"/>
                      </a:solidFill>
                      <a:prstDash val="solid"/>
                      <a:round/>
                      <a:headEnd type="none" w="med" len="med"/>
                      <a:tailEnd type="none" w="med" len="med"/>
                    </a:lnT>
                    <a:lnB w="12697" cap="flat" cmpd="sng" algn="ctr">
                      <a:solidFill>
                        <a:srgbClr val="FFFFFF"/>
                      </a:solidFill>
                      <a:prstDash val="solid"/>
                      <a:round/>
                      <a:headEnd type="none" w="med" len="med"/>
                      <a:tailEnd type="none" w="med" len="med"/>
                    </a:lnB>
                    <a:solidFill>
                      <a:srgbClr val="E6F6EF"/>
                    </a:solidFill>
                  </a:tcPr>
                </a:tc>
                <a:extLst>
                  <a:ext uri="{0D108BD9-81ED-4DB2-BD59-A6C34878D82A}">
                    <a16:rowId xmlns:a16="http://schemas.microsoft.com/office/drawing/2014/main" val="3699280514"/>
                  </a:ext>
                </a:extLst>
              </a:tr>
              <a:tr h="598663">
                <a:tc>
                  <a:txBody>
                    <a:bodyPr/>
                    <a:lstStyle/>
                    <a:p>
                      <a:pPr rtl="0" fontAlgn="t">
                        <a:spcBef>
                          <a:spcPts val="0"/>
                        </a:spcBef>
                        <a:spcAft>
                          <a:spcPts val="0"/>
                        </a:spcAft>
                      </a:pPr>
                      <a:r>
                        <a:rPr lang="en-US" sz="1500" b="0" i="0" u="none" strike="noStrike">
                          <a:solidFill>
                            <a:srgbClr val="000000"/>
                          </a:solidFill>
                          <a:effectLst/>
                          <a:latin typeface="Times New Roman" panose="02020603050405020304" pitchFamily="18" charset="0"/>
                        </a:rPr>
                        <a:t>Timer</a:t>
                      </a:r>
                      <a:endParaRPr lang="en-US" sz="1500">
                        <a:effectLst/>
                      </a:endParaRPr>
                    </a:p>
                  </a:txBody>
                  <a:tcPr marL="78771" marR="78771" marT="39386" marB="39386">
                    <a:lnL w="12697" cap="flat" cmpd="sng" algn="ctr">
                      <a:solidFill>
                        <a:srgbClr val="FFFFFF"/>
                      </a:solidFill>
                      <a:prstDash val="solid"/>
                      <a:round/>
                      <a:headEnd type="none" w="med" len="med"/>
                      <a:tailEnd type="none" w="med" len="med"/>
                    </a:lnL>
                    <a:lnR w="12697" cap="flat" cmpd="sng" algn="ctr">
                      <a:solidFill>
                        <a:srgbClr val="FFFFFF"/>
                      </a:solidFill>
                      <a:prstDash val="solid"/>
                      <a:round/>
                      <a:headEnd type="none" w="med" len="med"/>
                      <a:tailEnd type="none" w="med" len="med"/>
                    </a:lnR>
                    <a:lnT w="12697" cap="flat" cmpd="sng" algn="ctr">
                      <a:solidFill>
                        <a:srgbClr val="FFFFFF"/>
                      </a:solidFill>
                      <a:prstDash val="solid"/>
                      <a:round/>
                      <a:headEnd type="none" w="med" len="med"/>
                      <a:tailEnd type="none" w="med" len="med"/>
                    </a:lnT>
                    <a:lnB w="12697" cap="flat" cmpd="sng" algn="ctr">
                      <a:solidFill>
                        <a:srgbClr val="FFFFFF"/>
                      </a:solidFill>
                      <a:prstDash val="solid"/>
                      <a:round/>
                      <a:headEnd type="none" w="med" len="med"/>
                      <a:tailEnd type="none" w="med" len="med"/>
                    </a:lnB>
                    <a:solidFill>
                      <a:srgbClr val="CAECDD"/>
                    </a:solidFill>
                  </a:tcPr>
                </a:tc>
                <a:tc>
                  <a:txBody>
                    <a:bodyPr/>
                    <a:lstStyle/>
                    <a:p>
                      <a:pPr rtl="0" fontAlgn="t">
                        <a:spcBef>
                          <a:spcPts val="0"/>
                        </a:spcBef>
                        <a:spcAft>
                          <a:spcPts val="0"/>
                        </a:spcAft>
                      </a:pPr>
                      <a:r>
                        <a:rPr lang="en-US" sz="1500" b="0" i="0" u="none" strike="noStrike">
                          <a:solidFill>
                            <a:srgbClr val="000000"/>
                          </a:solidFill>
                          <a:effectLst/>
                          <a:latin typeface="Times New Roman" panose="02020603050405020304" pitchFamily="18" charset="0"/>
                        </a:rPr>
                        <a:t>One</a:t>
                      </a:r>
                      <a:endParaRPr lang="en-US" sz="1500">
                        <a:effectLst/>
                      </a:endParaRPr>
                    </a:p>
                  </a:txBody>
                  <a:tcPr marL="78771" marR="78771" marT="39386" marB="39386">
                    <a:lnL w="12697" cap="flat" cmpd="sng" algn="ctr">
                      <a:solidFill>
                        <a:srgbClr val="FFFFFF"/>
                      </a:solidFill>
                      <a:prstDash val="solid"/>
                      <a:round/>
                      <a:headEnd type="none" w="med" len="med"/>
                      <a:tailEnd type="none" w="med" len="med"/>
                    </a:lnL>
                    <a:lnR w="12697" cap="flat" cmpd="sng" algn="ctr">
                      <a:solidFill>
                        <a:srgbClr val="FFFFFF"/>
                      </a:solidFill>
                      <a:prstDash val="solid"/>
                      <a:round/>
                      <a:headEnd type="none" w="med" len="med"/>
                      <a:tailEnd type="none" w="med" len="med"/>
                    </a:lnR>
                    <a:lnT w="12697" cap="flat" cmpd="sng" algn="ctr">
                      <a:solidFill>
                        <a:srgbClr val="FFFFFF"/>
                      </a:solidFill>
                      <a:prstDash val="solid"/>
                      <a:round/>
                      <a:headEnd type="none" w="med" len="med"/>
                      <a:tailEnd type="none" w="med" len="med"/>
                    </a:lnT>
                    <a:lnB w="12697" cap="flat" cmpd="sng" algn="ctr">
                      <a:solidFill>
                        <a:srgbClr val="FFFFFF"/>
                      </a:solidFill>
                      <a:prstDash val="solid"/>
                      <a:round/>
                      <a:headEnd type="none" w="med" len="med"/>
                      <a:tailEnd type="none" w="med" len="med"/>
                    </a:lnB>
                    <a:solidFill>
                      <a:srgbClr val="CAECDD"/>
                    </a:solidFill>
                  </a:tcPr>
                </a:tc>
                <a:tc>
                  <a:txBody>
                    <a:bodyPr/>
                    <a:lstStyle/>
                    <a:p>
                      <a:pPr rtl="0" fontAlgn="t">
                        <a:spcBef>
                          <a:spcPts val="0"/>
                        </a:spcBef>
                        <a:spcAft>
                          <a:spcPts val="0"/>
                        </a:spcAft>
                      </a:pPr>
                      <a:r>
                        <a:rPr lang="en-US" sz="1500" b="0" i="0" u="none" strike="noStrike">
                          <a:solidFill>
                            <a:srgbClr val="000000"/>
                          </a:solidFill>
                          <a:effectLst/>
                          <a:latin typeface="Times New Roman" panose="02020603050405020304" pitchFamily="18" charset="0"/>
                        </a:rPr>
                        <a:t>Individual timers</a:t>
                      </a:r>
                      <a:endParaRPr lang="en-US" sz="1500">
                        <a:effectLst/>
                      </a:endParaRPr>
                    </a:p>
                  </a:txBody>
                  <a:tcPr marL="78771" marR="78771" marT="39386" marB="39386">
                    <a:lnL w="12697" cap="flat" cmpd="sng" algn="ctr">
                      <a:solidFill>
                        <a:srgbClr val="FFFFFF"/>
                      </a:solidFill>
                      <a:prstDash val="solid"/>
                      <a:round/>
                      <a:headEnd type="none" w="med" len="med"/>
                      <a:tailEnd type="none" w="med" len="med"/>
                    </a:lnL>
                    <a:lnR w="12697" cap="flat" cmpd="sng" algn="ctr">
                      <a:solidFill>
                        <a:srgbClr val="FFFFFF"/>
                      </a:solidFill>
                      <a:prstDash val="solid"/>
                      <a:round/>
                      <a:headEnd type="none" w="med" len="med"/>
                      <a:tailEnd type="none" w="med" len="med"/>
                    </a:lnR>
                    <a:lnT w="12697" cap="flat" cmpd="sng" algn="ctr">
                      <a:solidFill>
                        <a:srgbClr val="FFFFFF"/>
                      </a:solidFill>
                      <a:prstDash val="solid"/>
                      <a:round/>
                      <a:headEnd type="none" w="med" len="med"/>
                      <a:tailEnd type="none" w="med" len="med"/>
                    </a:lnT>
                    <a:lnB w="12697" cap="flat" cmpd="sng" algn="ctr">
                      <a:solidFill>
                        <a:srgbClr val="FFFFFF"/>
                      </a:solidFill>
                      <a:prstDash val="solid"/>
                      <a:round/>
                      <a:headEnd type="none" w="med" len="med"/>
                      <a:tailEnd type="none" w="med" len="med"/>
                    </a:lnB>
                    <a:solidFill>
                      <a:srgbClr val="CAECDD"/>
                    </a:solidFill>
                  </a:tcPr>
                </a:tc>
                <a:extLst>
                  <a:ext uri="{0D108BD9-81ED-4DB2-BD59-A6C34878D82A}">
                    <a16:rowId xmlns:a16="http://schemas.microsoft.com/office/drawing/2014/main" val="2839443739"/>
                  </a:ext>
                </a:extLst>
              </a:tr>
              <a:tr h="598663">
                <a:tc>
                  <a:txBody>
                    <a:bodyPr/>
                    <a:lstStyle/>
                    <a:p>
                      <a:pPr rtl="0" fontAlgn="t">
                        <a:spcBef>
                          <a:spcPts val="0"/>
                        </a:spcBef>
                        <a:spcAft>
                          <a:spcPts val="0"/>
                        </a:spcAft>
                      </a:pPr>
                      <a:r>
                        <a:rPr lang="en-US" sz="1500" b="0" i="0" u="none" strike="noStrike">
                          <a:solidFill>
                            <a:srgbClr val="000000"/>
                          </a:solidFill>
                          <a:effectLst/>
                          <a:latin typeface="Times New Roman" panose="02020603050405020304" pitchFamily="18" charset="0"/>
                        </a:rPr>
                        <a:t>Time out</a:t>
                      </a:r>
                      <a:endParaRPr lang="en-US" sz="1500">
                        <a:effectLst/>
                      </a:endParaRPr>
                    </a:p>
                  </a:txBody>
                  <a:tcPr marL="78771" marR="78771" marT="39386" marB="39386">
                    <a:lnL w="12697" cap="flat" cmpd="sng" algn="ctr">
                      <a:solidFill>
                        <a:srgbClr val="FFFFFF"/>
                      </a:solidFill>
                      <a:prstDash val="solid"/>
                      <a:round/>
                      <a:headEnd type="none" w="med" len="med"/>
                      <a:tailEnd type="none" w="med" len="med"/>
                    </a:lnL>
                    <a:lnR w="12697" cap="flat" cmpd="sng" algn="ctr">
                      <a:solidFill>
                        <a:srgbClr val="FFFFFF"/>
                      </a:solidFill>
                      <a:prstDash val="solid"/>
                      <a:round/>
                      <a:headEnd type="none" w="med" len="med"/>
                      <a:tailEnd type="none" w="med" len="med"/>
                    </a:lnR>
                    <a:lnT w="12697" cap="flat" cmpd="sng" algn="ctr">
                      <a:solidFill>
                        <a:srgbClr val="FFFFFF"/>
                      </a:solidFill>
                      <a:prstDash val="solid"/>
                      <a:round/>
                      <a:headEnd type="none" w="med" len="med"/>
                      <a:tailEnd type="none" w="med" len="med"/>
                    </a:lnT>
                    <a:lnB w="12697" cap="flat" cmpd="sng" algn="ctr">
                      <a:solidFill>
                        <a:srgbClr val="FFFFFF"/>
                      </a:solidFill>
                      <a:prstDash val="solid"/>
                      <a:round/>
                      <a:headEnd type="none" w="med" len="med"/>
                      <a:tailEnd type="none" w="med" len="med"/>
                    </a:lnB>
                    <a:solidFill>
                      <a:srgbClr val="E6F6EF"/>
                    </a:solidFill>
                  </a:tcPr>
                </a:tc>
                <a:tc>
                  <a:txBody>
                    <a:bodyPr/>
                    <a:lstStyle/>
                    <a:p>
                      <a:pPr rtl="0" fontAlgn="t">
                        <a:spcBef>
                          <a:spcPts val="0"/>
                        </a:spcBef>
                        <a:spcAft>
                          <a:spcPts val="0"/>
                        </a:spcAft>
                      </a:pPr>
                      <a:r>
                        <a:rPr lang="en-US" sz="1500" b="0" i="0" u="none" strike="noStrike" dirty="0">
                          <a:solidFill>
                            <a:srgbClr val="000000"/>
                          </a:solidFill>
                          <a:effectLst/>
                          <a:latin typeface="Times New Roman" panose="02020603050405020304" pitchFamily="18" charset="0"/>
                        </a:rPr>
                        <a:t>Retransmit N</a:t>
                      </a:r>
                      <a:endParaRPr lang="en-US" sz="1500" dirty="0">
                        <a:effectLst/>
                      </a:endParaRPr>
                    </a:p>
                  </a:txBody>
                  <a:tcPr marL="78771" marR="78771" marT="39386" marB="39386">
                    <a:lnL w="12697" cap="flat" cmpd="sng" algn="ctr">
                      <a:solidFill>
                        <a:srgbClr val="FFFFFF"/>
                      </a:solidFill>
                      <a:prstDash val="solid"/>
                      <a:round/>
                      <a:headEnd type="none" w="med" len="med"/>
                      <a:tailEnd type="none" w="med" len="med"/>
                    </a:lnL>
                    <a:lnR w="12697" cap="flat" cmpd="sng" algn="ctr">
                      <a:solidFill>
                        <a:srgbClr val="FFFFFF"/>
                      </a:solidFill>
                      <a:prstDash val="solid"/>
                      <a:round/>
                      <a:headEnd type="none" w="med" len="med"/>
                      <a:tailEnd type="none" w="med" len="med"/>
                    </a:lnR>
                    <a:lnT w="12697" cap="flat" cmpd="sng" algn="ctr">
                      <a:solidFill>
                        <a:srgbClr val="FFFFFF"/>
                      </a:solidFill>
                      <a:prstDash val="solid"/>
                      <a:round/>
                      <a:headEnd type="none" w="med" len="med"/>
                      <a:tailEnd type="none" w="med" len="med"/>
                    </a:lnT>
                    <a:lnB w="12697" cap="flat" cmpd="sng" algn="ctr">
                      <a:solidFill>
                        <a:srgbClr val="FFFFFF"/>
                      </a:solidFill>
                      <a:prstDash val="solid"/>
                      <a:round/>
                      <a:headEnd type="none" w="med" len="med"/>
                      <a:tailEnd type="none" w="med" len="med"/>
                    </a:lnB>
                    <a:solidFill>
                      <a:srgbClr val="E6F6EF"/>
                    </a:solidFill>
                  </a:tcPr>
                </a:tc>
                <a:tc>
                  <a:txBody>
                    <a:bodyPr/>
                    <a:lstStyle/>
                    <a:p>
                      <a:pPr rtl="0" fontAlgn="t">
                        <a:spcBef>
                          <a:spcPts val="0"/>
                        </a:spcBef>
                        <a:spcAft>
                          <a:spcPts val="0"/>
                        </a:spcAft>
                      </a:pPr>
                      <a:r>
                        <a:rPr lang="en-US" sz="1500" b="0" i="0" u="none" strike="noStrike" dirty="0">
                          <a:solidFill>
                            <a:srgbClr val="000000"/>
                          </a:solidFill>
                          <a:effectLst/>
                          <a:latin typeface="Times New Roman" panose="02020603050405020304" pitchFamily="18" charset="0"/>
                        </a:rPr>
                        <a:t>Retransmit missing </a:t>
                      </a:r>
                      <a:endParaRPr lang="en-US" sz="1500" dirty="0">
                        <a:effectLst/>
                      </a:endParaRPr>
                    </a:p>
                  </a:txBody>
                  <a:tcPr marL="78771" marR="78771" marT="39386" marB="39386">
                    <a:lnL w="12697" cap="flat" cmpd="sng" algn="ctr">
                      <a:solidFill>
                        <a:srgbClr val="FFFFFF"/>
                      </a:solidFill>
                      <a:prstDash val="solid"/>
                      <a:round/>
                      <a:headEnd type="none" w="med" len="med"/>
                      <a:tailEnd type="none" w="med" len="med"/>
                    </a:lnL>
                    <a:lnR w="12697" cap="flat" cmpd="sng" algn="ctr">
                      <a:solidFill>
                        <a:srgbClr val="FFFFFF"/>
                      </a:solidFill>
                      <a:prstDash val="solid"/>
                      <a:round/>
                      <a:headEnd type="none" w="med" len="med"/>
                      <a:tailEnd type="none" w="med" len="med"/>
                    </a:lnR>
                    <a:lnT w="12697" cap="flat" cmpd="sng" algn="ctr">
                      <a:solidFill>
                        <a:srgbClr val="FFFFFF"/>
                      </a:solidFill>
                      <a:prstDash val="solid"/>
                      <a:round/>
                      <a:headEnd type="none" w="med" len="med"/>
                      <a:tailEnd type="none" w="med" len="med"/>
                    </a:lnT>
                    <a:lnB w="12697" cap="flat" cmpd="sng" algn="ctr">
                      <a:solidFill>
                        <a:srgbClr val="FFFFFF"/>
                      </a:solidFill>
                      <a:prstDash val="solid"/>
                      <a:round/>
                      <a:headEnd type="none" w="med" len="med"/>
                      <a:tailEnd type="none" w="med" len="med"/>
                    </a:lnB>
                    <a:solidFill>
                      <a:srgbClr val="E6F6EF"/>
                    </a:solidFill>
                  </a:tcPr>
                </a:tc>
                <a:extLst>
                  <a:ext uri="{0D108BD9-81ED-4DB2-BD59-A6C34878D82A}">
                    <a16:rowId xmlns:a16="http://schemas.microsoft.com/office/drawing/2014/main" val="1121777311"/>
                  </a:ext>
                </a:extLst>
              </a:tr>
            </a:tbl>
          </a:graphicData>
        </a:graphic>
      </p:graphicFrame>
    </p:spTree>
    <p:extLst>
      <p:ext uri="{BB962C8B-B14F-4D97-AF65-F5344CB8AC3E}">
        <p14:creationId xmlns:p14="http://schemas.microsoft.com/office/powerpoint/2010/main" val="237352854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1882"/>
        <p:cNvGrpSpPr/>
        <p:nvPr/>
      </p:nvGrpSpPr>
      <p:grpSpPr>
        <a:xfrm>
          <a:off x="0" y="0"/>
          <a:ext cx="0" cy="0"/>
          <a:chOff x="0" y="0"/>
          <a:chExt cx="0" cy="0"/>
        </a:xfrm>
      </p:grpSpPr>
      <p:sp>
        <p:nvSpPr>
          <p:cNvPr id="1883" name="Google Shape;1883;p26"/>
          <p:cNvSpPr txBox="1">
            <a:spLocks noGrp="1"/>
          </p:cNvSpPr>
          <p:nvPr>
            <p:ph type="title"/>
          </p:nvPr>
        </p:nvSpPr>
        <p:spPr>
          <a:xfrm>
            <a:off x="1879600" y="252414"/>
            <a:ext cx="8243888" cy="885825"/>
          </a:xfrm>
          <a:prstGeom prst="rect">
            <a:avLst/>
          </a:prstGeom>
          <a:noFill/>
          <a:ln>
            <a:noFill/>
          </a:ln>
        </p:spPr>
        <p:txBody>
          <a:bodyPr spcFirstLastPara="1" vert="horz" wrap="square" lIns="91425" tIns="45700" rIns="91425" bIns="45700" rtlCol="0" anchor="ctr" anchorCtr="0">
            <a:noAutofit/>
          </a:bodyPr>
          <a:lstStyle/>
          <a:p>
            <a:pPr>
              <a:spcBef>
                <a:spcPts val="0"/>
              </a:spcBef>
            </a:pPr>
            <a:r>
              <a:rPr lang="en-US"/>
              <a:t>TCP: Basic  </a:t>
            </a:r>
            <a:r>
              <a:rPr lang="en-US" sz="2400"/>
              <a:t>RFCs: 793,1122,1323, 2018, 2581</a:t>
            </a:r>
            <a:endParaRPr/>
          </a:p>
        </p:txBody>
      </p:sp>
      <p:sp>
        <p:nvSpPr>
          <p:cNvPr id="1884" name="Google Shape;1884;p26"/>
          <p:cNvSpPr txBox="1">
            <a:spLocks noGrp="1"/>
          </p:cNvSpPr>
          <p:nvPr>
            <p:ph type="body" idx="2"/>
          </p:nvPr>
        </p:nvSpPr>
        <p:spPr>
          <a:xfrm>
            <a:off x="972765" y="1374843"/>
            <a:ext cx="10168647" cy="4816407"/>
          </a:xfrm>
          <a:prstGeom prst="rect">
            <a:avLst/>
          </a:prstGeom>
          <a:noFill/>
          <a:ln>
            <a:noFill/>
          </a:ln>
        </p:spPr>
        <p:txBody>
          <a:bodyPr spcFirstLastPara="1" vert="horz" wrap="square" lIns="91425" tIns="45700" rIns="91425" bIns="45700" rtlCol="0" anchor="t" anchorCtr="0">
            <a:noAutofit/>
          </a:bodyPr>
          <a:lstStyle/>
          <a:p>
            <a:pPr marL="284163" indent="-284163">
              <a:lnSpc>
                <a:spcPct val="85000"/>
              </a:lnSpc>
              <a:spcBef>
                <a:spcPts val="0"/>
              </a:spcBef>
              <a:buSzPts val="2800"/>
              <a:buChar char="▪"/>
            </a:pPr>
            <a:r>
              <a:rPr lang="en-US" dirty="0">
                <a:solidFill>
                  <a:srgbClr val="CC0000"/>
                </a:solidFill>
              </a:rPr>
              <a:t>connection-oriented:</a:t>
            </a:r>
            <a:r>
              <a:rPr lang="en-US" dirty="0"/>
              <a:t> </a:t>
            </a:r>
            <a:endParaRPr dirty="0"/>
          </a:p>
          <a:p>
            <a:pPr marL="687388" lvl="1" indent="-230187">
              <a:lnSpc>
                <a:spcPct val="85000"/>
              </a:lnSpc>
              <a:spcBef>
                <a:spcPts val="480"/>
              </a:spcBef>
              <a:buSzPts val="2400"/>
            </a:pPr>
            <a:r>
              <a:rPr lang="en-US" b="1" dirty="0"/>
              <a:t>Three-way Handshaking, Four times wave </a:t>
            </a:r>
            <a:endParaRPr dirty="0"/>
          </a:p>
          <a:p>
            <a:pPr marL="284163" indent="-284163">
              <a:lnSpc>
                <a:spcPct val="85000"/>
              </a:lnSpc>
              <a:spcBef>
                <a:spcPts val="560"/>
              </a:spcBef>
              <a:buSzPts val="2800"/>
              <a:buChar char="▪"/>
            </a:pPr>
            <a:r>
              <a:rPr lang="en-US" dirty="0">
                <a:solidFill>
                  <a:srgbClr val="CC0000"/>
                </a:solidFill>
              </a:rPr>
              <a:t>reliable, in-order </a:t>
            </a:r>
            <a:r>
              <a:rPr lang="en-US" i="1" dirty="0">
                <a:solidFill>
                  <a:srgbClr val="CC0000"/>
                </a:solidFill>
              </a:rPr>
              <a:t>byte steam:</a:t>
            </a:r>
            <a:endParaRPr dirty="0"/>
          </a:p>
          <a:p>
            <a:pPr marL="687388" lvl="1" indent="-230187">
              <a:lnSpc>
                <a:spcPct val="85000"/>
              </a:lnSpc>
              <a:spcBef>
                <a:spcPts val="480"/>
              </a:spcBef>
              <a:buSzPts val="2400"/>
            </a:pPr>
            <a:r>
              <a:rPr lang="en-US" dirty="0"/>
              <a:t>no “message boundaries”</a:t>
            </a:r>
            <a:endParaRPr dirty="0"/>
          </a:p>
          <a:p>
            <a:pPr marL="687388" lvl="1" indent="-230187">
              <a:lnSpc>
                <a:spcPct val="85000"/>
              </a:lnSpc>
              <a:spcBef>
                <a:spcPts val="480"/>
              </a:spcBef>
              <a:buSzPts val="2400"/>
            </a:pPr>
            <a:r>
              <a:rPr lang="en-US" dirty="0"/>
              <a:t>writes bytes </a:t>
            </a:r>
            <a:r>
              <a:rPr lang="en-US" dirty="0">
                <a:sym typeface="Wingdings" panose="05000000000000000000" pitchFamily="2" charset="2"/>
              </a:rPr>
              <a:t> </a:t>
            </a:r>
            <a:r>
              <a:rPr lang="en-US" dirty="0"/>
              <a:t>TCP sends segments </a:t>
            </a:r>
            <a:r>
              <a:rPr lang="en-US" dirty="0">
                <a:sym typeface="Wingdings" panose="05000000000000000000" pitchFamily="2" charset="2"/>
              </a:rPr>
              <a:t></a:t>
            </a:r>
            <a:r>
              <a:rPr lang="en-US" dirty="0"/>
              <a:t> reads bytes</a:t>
            </a:r>
            <a:endParaRPr dirty="0"/>
          </a:p>
          <a:p>
            <a:pPr marL="284163" indent="-106363">
              <a:lnSpc>
                <a:spcPct val="85000"/>
              </a:lnSpc>
              <a:spcBef>
                <a:spcPts val="560"/>
              </a:spcBef>
              <a:buSzPts val="2800"/>
              <a:buNone/>
            </a:pPr>
            <a:endParaRPr dirty="0"/>
          </a:p>
        </p:txBody>
      </p:sp>
      <p:pic>
        <p:nvPicPr>
          <p:cNvPr id="1885" name="Google Shape;1885;p26" descr="Diagram&#10;&#10;Description automatically generated"/>
          <p:cNvPicPr preferRelativeResize="0"/>
          <p:nvPr/>
        </p:nvPicPr>
        <p:blipFill rotWithShape="1">
          <a:blip r:embed="rId3">
            <a:alphaModFix/>
          </a:blip>
          <a:srcRect/>
          <a:stretch/>
        </p:blipFill>
        <p:spPr>
          <a:xfrm>
            <a:off x="4676458" y="3997325"/>
            <a:ext cx="5694362" cy="2635250"/>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1890"/>
        <p:cNvGrpSpPr/>
        <p:nvPr/>
      </p:nvGrpSpPr>
      <p:grpSpPr>
        <a:xfrm>
          <a:off x="0" y="0"/>
          <a:ext cx="0" cy="0"/>
          <a:chOff x="0" y="0"/>
          <a:chExt cx="0" cy="0"/>
        </a:xfrm>
      </p:grpSpPr>
      <p:pic>
        <p:nvPicPr>
          <p:cNvPr id="1891" name="Google Shape;1891;p27"/>
          <p:cNvPicPr preferRelativeResize="0"/>
          <p:nvPr/>
        </p:nvPicPr>
        <p:blipFill rotWithShape="1">
          <a:blip r:embed="rId3">
            <a:alphaModFix/>
          </a:blip>
          <a:srcRect/>
          <a:stretch/>
        </p:blipFill>
        <p:spPr>
          <a:xfrm>
            <a:off x="2412251" y="1675253"/>
            <a:ext cx="7062699" cy="4757174"/>
          </a:xfrm>
          <a:prstGeom prst="rect">
            <a:avLst/>
          </a:prstGeom>
          <a:noFill/>
          <a:ln>
            <a:noFill/>
          </a:ln>
        </p:spPr>
      </p:pic>
      <p:sp>
        <p:nvSpPr>
          <p:cNvPr id="1892" name="Google Shape;1892;p27"/>
          <p:cNvSpPr txBox="1">
            <a:spLocks noGrp="1"/>
          </p:cNvSpPr>
          <p:nvPr>
            <p:ph type="title"/>
          </p:nvPr>
        </p:nvSpPr>
        <p:spPr>
          <a:xfrm>
            <a:off x="2057400" y="228600"/>
            <a:ext cx="7772400" cy="1143000"/>
          </a:xfrm>
          <a:prstGeom prst="rect">
            <a:avLst/>
          </a:prstGeom>
          <a:noFill/>
          <a:ln>
            <a:noFill/>
          </a:ln>
        </p:spPr>
        <p:txBody>
          <a:bodyPr spcFirstLastPara="1" vert="horz" wrap="square" lIns="91425" tIns="45700" rIns="91425" bIns="45700" rtlCol="0" anchor="ctr" anchorCtr="0">
            <a:noAutofit/>
          </a:bodyPr>
          <a:lstStyle/>
          <a:p>
            <a:pPr>
              <a:spcBef>
                <a:spcPts val="0"/>
              </a:spcBef>
            </a:pPr>
            <a:r>
              <a:rPr lang="en-US"/>
              <a:t>TCP: Stream of Bytes Service</a:t>
            </a:r>
            <a:endParaRPr/>
          </a:p>
        </p:txBody>
      </p:sp>
      <p:sp>
        <p:nvSpPr>
          <p:cNvPr id="1893" name="Google Shape;1893;p27"/>
          <p:cNvSpPr/>
          <p:nvPr/>
        </p:nvSpPr>
        <p:spPr>
          <a:xfrm>
            <a:off x="5506720" y="2885440"/>
            <a:ext cx="3749040" cy="1209040"/>
          </a:xfrm>
          <a:prstGeom prst="rect">
            <a:avLst/>
          </a:prstGeom>
          <a:solidFill>
            <a:schemeClr val="lt1"/>
          </a:solidFill>
          <a:ln w="12700"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algn="ctr">
              <a:buClr>
                <a:schemeClr val="dk1"/>
              </a:buClr>
              <a:buSzPts val="1600"/>
            </a:pPr>
            <a:endParaRPr sz="1600">
              <a:solidFill>
                <a:schemeClr val="dk1"/>
              </a:solidFill>
              <a:latin typeface="Tahoma"/>
              <a:ea typeface="Tahoma"/>
              <a:cs typeface="Tahoma"/>
              <a:sym typeface="Tahoma"/>
            </a:endParaRPr>
          </a:p>
        </p:txBody>
      </p:sp>
      <p:sp>
        <p:nvSpPr>
          <p:cNvPr id="1894" name="Google Shape;1894;p27"/>
          <p:cNvSpPr/>
          <p:nvPr/>
        </p:nvSpPr>
        <p:spPr>
          <a:xfrm>
            <a:off x="5130800" y="3119120"/>
            <a:ext cx="965200" cy="477520"/>
          </a:xfrm>
          <a:prstGeom prst="rect">
            <a:avLst/>
          </a:prstGeom>
          <a:solidFill>
            <a:schemeClr val="lt1"/>
          </a:solidFill>
          <a:ln w="12700"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algn="ctr">
              <a:buClr>
                <a:schemeClr val="dk1"/>
              </a:buClr>
              <a:buSzPts val="1600"/>
            </a:pPr>
            <a:endParaRPr sz="1600">
              <a:solidFill>
                <a:schemeClr val="dk1"/>
              </a:solidFill>
              <a:latin typeface="Tahoma"/>
              <a:ea typeface="Tahoma"/>
              <a:cs typeface="Tahoma"/>
              <a:sym typeface="Tahoma"/>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1899"/>
        <p:cNvGrpSpPr/>
        <p:nvPr/>
      </p:nvGrpSpPr>
      <p:grpSpPr>
        <a:xfrm>
          <a:off x="0" y="0"/>
          <a:ext cx="0" cy="0"/>
          <a:chOff x="0" y="0"/>
          <a:chExt cx="0" cy="0"/>
        </a:xfrm>
      </p:grpSpPr>
      <p:sp>
        <p:nvSpPr>
          <p:cNvPr id="1900" name="Google Shape;1900;p28"/>
          <p:cNvSpPr txBox="1">
            <a:spLocks noGrp="1"/>
          </p:cNvSpPr>
          <p:nvPr>
            <p:ph type="title"/>
          </p:nvPr>
        </p:nvSpPr>
        <p:spPr>
          <a:xfrm>
            <a:off x="1879600" y="252414"/>
            <a:ext cx="8243888" cy="885825"/>
          </a:xfrm>
          <a:prstGeom prst="rect">
            <a:avLst/>
          </a:prstGeom>
          <a:noFill/>
          <a:ln>
            <a:noFill/>
          </a:ln>
        </p:spPr>
        <p:txBody>
          <a:bodyPr spcFirstLastPara="1" vert="horz" wrap="square" lIns="91425" tIns="45700" rIns="91425" bIns="45700" rtlCol="0" anchor="ctr" anchorCtr="0">
            <a:noAutofit/>
          </a:bodyPr>
          <a:lstStyle/>
          <a:p>
            <a:pPr>
              <a:spcBef>
                <a:spcPts val="0"/>
              </a:spcBef>
            </a:pPr>
            <a:r>
              <a:rPr lang="en-US"/>
              <a:t>TCP: More  </a:t>
            </a:r>
            <a:r>
              <a:rPr lang="en-US" sz="2400"/>
              <a:t>RFCs: 793,1122,1323, 2018, 2581</a:t>
            </a:r>
            <a:endParaRPr/>
          </a:p>
        </p:txBody>
      </p:sp>
      <p:sp>
        <p:nvSpPr>
          <p:cNvPr id="1901" name="Google Shape;1901;p28"/>
          <p:cNvSpPr txBox="1">
            <a:spLocks noGrp="1"/>
          </p:cNvSpPr>
          <p:nvPr>
            <p:ph type="body" idx="1"/>
          </p:nvPr>
        </p:nvSpPr>
        <p:spPr>
          <a:xfrm>
            <a:off x="1976438" y="1455738"/>
            <a:ext cx="8401050" cy="4648200"/>
          </a:xfrm>
          <a:prstGeom prst="rect">
            <a:avLst/>
          </a:prstGeom>
          <a:noFill/>
          <a:ln>
            <a:noFill/>
          </a:ln>
        </p:spPr>
        <p:txBody>
          <a:bodyPr spcFirstLastPara="1" vert="horz" wrap="square" lIns="91425" tIns="45700" rIns="91425" bIns="45700" rtlCol="0" anchor="t" anchorCtr="0">
            <a:noAutofit/>
          </a:bodyPr>
          <a:lstStyle/>
          <a:p>
            <a:pPr marL="284163" indent="-284163">
              <a:lnSpc>
                <a:spcPct val="85000"/>
              </a:lnSpc>
              <a:spcBef>
                <a:spcPts val="560"/>
              </a:spcBef>
              <a:buSzPts val="2800"/>
              <a:buFont typeface="Noto Sans Symbols"/>
              <a:buChar char="▪"/>
            </a:pPr>
            <a:r>
              <a:rPr lang="en-US" dirty="0">
                <a:solidFill>
                  <a:srgbClr val="CC0000"/>
                </a:solidFill>
              </a:rPr>
              <a:t>full duplex data:</a:t>
            </a:r>
            <a:endParaRPr dirty="0"/>
          </a:p>
          <a:p>
            <a:pPr marL="687388" lvl="1" indent="-230187">
              <a:lnSpc>
                <a:spcPct val="85000"/>
              </a:lnSpc>
              <a:spcBef>
                <a:spcPts val="480"/>
              </a:spcBef>
              <a:buSzPts val="2400"/>
              <a:buFont typeface="Arial"/>
              <a:buChar char="•"/>
            </a:pPr>
            <a:r>
              <a:rPr lang="en-US" dirty="0"/>
              <a:t>bi-directional data flow</a:t>
            </a:r>
            <a:endParaRPr dirty="0"/>
          </a:p>
          <a:p>
            <a:pPr marL="687388" lvl="1" indent="-230187">
              <a:lnSpc>
                <a:spcPct val="85000"/>
              </a:lnSpc>
              <a:spcBef>
                <a:spcPts val="480"/>
              </a:spcBef>
              <a:buSzPts val="2400"/>
              <a:buFont typeface="Arial"/>
              <a:buChar char="•"/>
            </a:pPr>
            <a:r>
              <a:rPr lang="en-US" dirty="0"/>
              <a:t>Piggyback ACKs</a:t>
            </a:r>
            <a:endParaRPr dirty="0"/>
          </a:p>
          <a:p>
            <a:pPr marL="687388" lvl="1" indent="-77787">
              <a:lnSpc>
                <a:spcPct val="85000"/>
              </a:lnSpc>
              <a:spcBef>
                <a:spcPts val="480"/>
              </a:spcBef>
              <a:buSzPts val="2400"/>
              <a:buNone/>
            </a:pPr>
            <a:endParaRPr dirty="0"/>
          </a:p>
        </p:txBody>
      </p:sp>
      <p:pic>
        <p:nvPicPr>
          <p:cNvPr id="1902" name="Google Shape;1902;p28"/>
          <p:cNvPicPr preferRelativeResize="0"/>
          <p:nvPr/>
        </p:nvPicPr>
        <p:blipFill rotWithShape="1">
          <a:blip r:embed="rId3">
            <a:alphaModFix/>
          </a:blip>
          <a:srcRect/>
          <a:stretch/>
        </p:blipFill>
        <p:spPr>
          <a:xfrm>
            <a:off x="6248401" y="3021014"/>
            <a:ext cx="4276725" cy="3836987"/>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393310" cy="894622"/>
          </a:xfrm>
        </p:spPr>
        <p:txBody>
          <a:bodyPr>
            <a:normAutofit/>
          </a:bodyPr>
          <a:lstStyle/>
          <a:p>
            <a:r>
              <a:rPr lang="en-US" sz="4800" dirty="0"/>
              <a:t>TCP sequence numbers, ACKs</a:t>
            </a:r>
            <a:endParaRPr lang="en-US" sz="4400" b="0" dirty="0"/>
          </a:p>
        </p:txBody>
      </p:sp>
      <p:sp>
        <p:nvSpPr>
          <p:cNvPr id="133" name="Text Box 8">
            <a:extLst>
              <a:ext uri="{FF2B5EF4-FFF2-40B4-BE49-F238E27FC236}">
                <a16:creationId xmlns:a16="http://schemas.microsoft.com/office/drawing/2014/main" id="{4BFA7F94-ECDC-4F4E-BAAE-2F377F89AF1C}"/>
              </a:ext>
            </a:extLst>
          </p:cNvPr>
          <p:cNvSpPr txBox="1">
            <a:spLocks noChangeArrowheads="1"/>
          </p:cNvSpPr>
          <p:nvPr/>
        </p:nvSpPr>
        <p:spPr bwMode="auto">
          <a:xfrm>
            <a:off x="1661117" y="4011734"/>
            <a:ext cx="2519185" cy="75713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r" defTabSz="914400" rtl="0" eaLnBrk="0" fontAlgn="base" latinLnBrk="0" hangingPunct="0">
              <a:lnSpc>
                <a:spcPct val="90000"/>
              </a:lnSpc>
              <a:spcBef>
                <a:spcPct val="0"/>
              </a:spcBef>
              <a:spcAft>
                <a:spcPct val="0"/>
              </a:spcAft>
              <a:buClrTx/>
              <a:buSzTx/>
              <a:buFontTx/>
              <a:buNone/>
              <a:tabLst/>
              <a:defRPr/>
            </a:pPr>
            <a:r>
              <a:rPr kumimoji="0" lang="en-US" altLang="en-US" sz="24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rPr>
              <a:t>host ACKs receipt of echoed </a:t>
            </a:r>
            <a:r>
              <a:rPr kumimoji="0" lang="ja-JP"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a:t>
            </a:r>
            <a:r>
              <a:rPr kumimoji="0" lang="en-US" altLang="ja-JP" sz="24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rPr>
              <a:t>C</a:t>
            </a:r>
            <a:r>
              <a:rPr kumimoji="0" lang="ja-JP"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a:t>
            </a:r>
            <a:endParaRPr kumimoji="0" lang="en-US" altLang="en-US" sz="12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134" name="Text Box 9">
            <a:extLst>
              <a:ext uri="{FF2B5EF4-FFF2-40B4-BE49-F238E27FC236}">
                <a16:creationId xmlns:a16="http://schemas.microsoft.com/office/drawing/2014/main" id="{6F6C270A-95D4-3B45-95CD-2E7A27820BF0}"/>
              </a:ext>
            </a:extLst>
          </p:cNvPr>
          <p:cNvSpPr txBox="1">
            <a:spLocks noChangeArrowheads="1"/>
          </p:cNvSpPr>
          <p:nvPr/>
        </p:nvSpPr>
        <p:spPr bwMode="auto">
          <a:xfrm>
            <a:off x="7229477" y="3001865"/>
            <a:ext cx="3187212" cy="830997"/>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4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rPr>
              <a:t>host ACKs receipt of</a:t>
            </a:r>
            <a:r>
              <a:rPr kumimoji="0" lang="ja-JP"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a:t>
            </a:r>
            <a:r>
              <a:rPr kumimoji="0" lang="en-US" altLang="ja-JP" sz="24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rPr>
              <a:t>C</a:t>
            </a:r>
            <a:r>
              <a:rPr kumimoji="0" lang="ja-JP"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a:t>
            </a:r>
            <a:r>
              <a:rPr kumimoji="0" lang="en-US" altLang="ja-JP" sz="24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rPr>
              <a:t>, echoes </a:t>
            </a:r>
            <a:r>
              <a:rPr kumimoji="0" lang="en-US" altLang="en-US" sz="24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rPr>
              <a:t>back </a:t>
            </a:r>
            <a:r>
              <a:rPr kumimoji="0" lang="ja-JP"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a:t>
            </a:r>
            <a:r>
              <a:rPr kumimoji="0" lang="en-US" altLang="ja-JP" sz="24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rPr>
              <a:t>C</a:t>
            </a:r>
            <a:r>
              <a:rPr kumimoji="0" lang="ja-JP"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a:t>
            </a:r>
            <a:endParaRPr kumimoji="0" lang="en-US" altLang="en-US" sz="24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136" name="Text Box 11">
            <a:extLst>
              <a:ext uri="{FF2B5EF4-FFF2-40B4-BE49-F238E27FC236}">
                <a16:creationId xmlns:a16="http://schemas.microsoft.com/office/drawing/2014/main" id="{7AB83FEF-E6C5-3C4E-8F11-410822AB937A}"/>
              </a:ext>
            </a:extLst>
          </p:cNvPr>
          <p:cNvSpPr txBox="1">
            <a:spLocks noChangeArrowheads="1"/>
          </p:cNvSpPr>
          <p:nvPr/>
        </p:nvSpPr>
        <p:spPr bwMode="auto">
          <a:xfrm>
            <a:off x="3961011" y="5644479"/>
            <a:ext cx="3401893" cy="52322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800" b="0" i="0" u="none" strike="noStrike" kern="0" cap="none" spc="0" normalizeH="0" baseline="0" noProof="0" dirty="0">
                <a:ln>
                  <a:noFill/>
                </a:ln>
                <a:solidFill>
                  <a:srgbClr val="000099"/>
                </a:solidFill>
                <a:effectLst/>
                <a:uLnTx/>
                <a:uFillTx/>
                <a:latin typeface="Calibri" panose="020F0502020204030204"/>
                <a:ea typeface="ＭＳ Ｐゴシック" charset="0"/>
                <a:cs typeface="+mn-cs"/>
              </a:rPr>
              <a:t>simple telnet scenario</a:t>
            </a:r>
            <a:endParaRPr kumimoji="0" lang="en-US" sz="1200" b="0" i="0" u="none" strike="noStrike" kern="0" cap="none" spc="0" normalizeH="0" baseline="0" noProof="0" dirty="0">
              <a:ln>
                <a:noFill/>
              </a:ln>
              <a:solidFill>
                <a:srgbClr val="000099"/>
              </a:solidFill>
              <a:effectLst/>
              <a:uLnTx/>
              <a:uFillTx/>
              <a:latin typeface="Calibri" panose="020F0502020204030204"/>
              <a:ea typeface="ＭＳ Ｐゴシック" charset="0"/>
              <a:cs typeface="+mn-cs"/>
            </a:endParaRPr>
          </a:p>
        </p:txBody>
      </p:sp>
      <p:sp>
        <p:nvSpPr>
          <p:cNvPr id="137" name="Text Box 13">
            <a:extLst>
              <a:ext uri="{FF2B5EF4-FFF2-40B4-BE49-F238E27FC236}">
                <a16:creationId xmlns:a16="http://schemas.microsoft.com/office/drawing/2014/main" id="{0851DEB2-88A4-C849-8DEA-02D53E9ABCBD}"/>
              </a:ext>
            </a:extLst>
          </p:cNvPr>
          <p:cNvSpPr txBox="1">
            <a:spLocks noChangeArrowheads="1"/>
          </p:cNvSpPr>
          <p:nvPr/>
        </p:nvSpPr>
        <p:spPr bwMode="auto">
          <a:xfrm>
            <a:off x="7129672" y="1492971"/>
            <a:ext cx="997389" cy="46166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rPr>
              <a:t>Host B</a:t>
            </a:r>
          </a:p>
        </p:txBody>
      </p:sp>
      <p:sp>
        <p:nvSpPr>
          <p:cNvPr id="138" name="Text Box 17">
            <a:extLst>
              <a:ext uri="{FF2B5EF4-FFF2-40B4-BE49-F238E27FC236}">
                <a16:creationId xmlns:a16="http://schemas.microsoft.com/office/drawing/2014/main" id="{847A8C2E-C7AE-5B45-9FFE-DE39BC581384}"/>
              </a:ext>
            </a:extLst>
          </p:cNvPr>
          <p:cNvSpPr txBox="1">
            <a:spLocks noChangeArrowheads="1"/>
          </p:cNvSpPr>
          <p:nvPr/>
        </p:nvSpPr>
        <p:spPr bwMode="auto">
          <a:xfrm>
            <a:off x="3204390" y="1459336"/>
            <a:ext cx="1008610" cy="46166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rPr>
              <a:t>Host A</a:t>
            </a:r>
          </a:p>
        </p:txBody>
      </p:sp>
      <p:grpSp>
        <p:nvGrpSpPr>
          <p:cNvPr id="4" name="Group 3">
            <a:extLst>
              <a:ext uri="{FF2B5EF4-FFF2-40B4-BE49-F238E27FC236}">
                <a16:creationId xmlns:a16="http://schemas.microsoft.com/office/drawing/2014/main" id="{89152BC9-BFE2-2C4F-B7CF-DD705BF09468}"/>
              </a:ext>
            </a:extLst>
          </p:cNvPr>
          <p:cNvGrpSpPr/>
          <p:nvPr/>
        </p:nvGrpSpPr>
        <p:grpSpPr>
          <a:xfrm>
            <a:off x="1499000" y="2541021"/>
            <a:ext cx="5581275" cy="780392"/>
            <a:chOff x="1499000" y="2541021"/>
            <a:chExt cx="5581275" cy="780392"/>
          </a:xfrm>
        </p:grpSpPr>
        <p:sp>
          <p:nvSpPr>
            <p:cNvPr id="131" name="Line 4">
              <a:extLst>
                <a:ext uri="{FF2B5EF4-FFF2-40B4-BE49-F238E27FC236}">
                  <a16:creationId xmlns:a16="http://schemas.microsoft.com/office/drawing/2014/main" id="{4E48AD8B-7F93-B847-8494-F0B86AABA007}"/>
                </a:ext>
              </a:extLst>
            </p:cNvPr>
            <p:cNvSpPr>
              <a:spLocks noChangeShapeType="1"/>
            </p:cNvSpPr>
            <p:nvPr/>
          </p:nvSpPr>
          <p:spPr bwMode="auto">
            <a:xfrm>
              <a:off x="4354237" y="2749913"/>
              <a:ext cx="2586037" cy="571500"/>
            </a:xfrm>
            <a:prstGeom prst="line">
              <a:avLst/>
            </a:prstGeom>
            <a:noFill/>
            <a:ln w="28575">
              <a:solidFill>
                <a:srgbClr val="3333CC"/>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00000"/>
                </a:solidFill>
                <a:effectLst/>
                <a:uLnTx/>
                <a:uFillTx/>
                <a:latin typeface="Calibri" panose="020F0502020204030204"/>
                <a:ea typeface="ＭＳ Ｐゴシック" charset="0"/>
                <a:cs typeface="+mn-cs"/>
              </a:endParaRPr>
            </a:p>
          </p:txBody>
        </p:sp>
        <p:sp>
          <p:nvSpPr>
            <p:cNvPr id="132" name="Text Box 7">
              <a:extLst>
                <a:ext uri="{FF2B5EF4-FFF2-40B4-BE49-F238E27FC236}">
                  <a16:creationId xmlns:a16="http://schemas.microsoft.com/office/drawing/2014/main" id="{B9E9C219-DA90-8A41-A18D-4DF67A2B1B94}"/>
                </a:ext>
              </a:extLst>
            </p:cNvPr>
            <p:cNvSpPr txBox="1">
              <a:spLocks noChangeArrowheads="1"/>
            </p:cNvSpPr>
            <p:nvPr/>
          </p:nvSpPr>
          <p:spPr bwMode="auto">
            <a:xfrm>
              <a:off x="1499000" y="2541021"/>
              <a:ext cx="2725007" cy="42473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r" defTabSz="914400" rtl="0" eaLnBrk="0" fontAlgn="base" latinLnBrk="0" hangingPunct="0">
                <a:lnSpc>
                  <a:spcPct val="90000"/>
                </a:lnSpc>
                <a:spcBef>
                  <a:spcPct val="0"/>
                </a:spcBef>
                <a:spcAft>
                  <a:spcPct val="0"/>
                </a:spcAft>
                <a:buClrTx/>
                <a:buSzTx/>
                <a:buFontTx/>
                <a:buNone/>
                <a:tabLst/>
                <a:defRPr/>
              </a:pPr>
              <a:r>
                <a:rPr kumimoji="0" lang="en-US" altLang="en-US" sz="24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rPr>
                <a:t>User types</a:t>
              </a:r>
              <a:r>
                <a:rPr kumimoji="0" lang="ja-JP"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a:t>
              </a:r>
              <a:r>
                <a:rPr kumimoji="0" lang="en-US" altLang="ja-JP" sz="24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rPr>
                <a:t>C</a:t>
              </a:r>
              <a:r>
                <a:rPr kumimoji="0" lang="ja-JP"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a:t>
              </a:r>
              <a:endParaRPr kumimoji="0" lang="en-US" altLang="en-US" sz="12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139" name="Rectangle 18">
              <a:extLst>
                <a:ext uri="{FF2B5EF4-FFF2-40B4-BE49-F238E27FC236}">
                  <a16:creationId xmlns:a16="http://schemas.microsoft.com/office/drawing/2014/main" id="{35BA661F-5A22-C84E-B47D-9147B3088598}"/>
                </a:ext>
              </a:extLst>
            </p:cNvPr>
            <p:cNvSpPr>
              <a:spLocks noChangeArrowheads="1"/>
            </p:cNvSpPr>
            <p:nvPr/>
          </p:nvSpPr>
          <p:spPr bwMode="auto">
            <a:xfrm>
              <a:off x="5167037" y="2841988"/>
              <a:ext cx="814387" cy="379413"/>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00000"/>
                </a:solidFill>
                <a:effectLst/>
                <a:uLnTx/>
                <a:uFillTx/>
                <a:latin typeface="Calibri" panose="020F0502020204030204"/>
                <a:ea typeface="ＭＳ Ｐゴシック" charset="0"/>
                <a:cs typeface="+mn-cs"/>
              </a:endParaRPr>
            </a:p>
          </p:txBody>
        </p:sp>
        <p:sp>
          <p:nvSpPr>
            <p:cNvPr id="140" name="Text Box 19">
              <a:extLst>
                <a:ext uri="{FF2B5EF4-FFF2-40B4-BE49-F238E27FC236}">
                  <a16:creationId xmlns:a16="http://schemas.microsoft.com/office/drawing/2014/main" id="{880D64B6-5AB7-0245-B925-5A511DDE93D7}"/>
                </a:ext>
              </a:extLst>
            </p:cNvPr>
            <p:cNvSpPr txBox="1">
              <a:spLocks noChangeArrowheads="1"/>
            </p:cNvSpPr>
            <p:nvPr/>
          </p:nvSpPr>
          <p:spPr bwMode="auto">
            <a:xfrm>
              <a:off x="4260272" y="2854620"/>
              <a:ext cx="2820003" cy="36933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rPr>
                <a:t>Seq=42, ACK=79, data = </a:t>
              </a:r>
              <a:r>
                <a:rPr kumimoji="0" lang="ja-JP" altLang="en-US" sz="1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a:t>
              </a:r>
              <a:r>
                <a:rPr kumimoji="0" lang="en-US" altLang="ja-JP" sz="18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rPr>
                <a:t>C</a:t>
              </a:r>
              <a:r>
                <a:rPr kumimoji="0" lang="ja-JP" altLang="en-US" sz="1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a:t>
              </a:r>
              <a:endParaRPr kumimoji="0" lang="en-US" altLang="en-US" sz="18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endParaRPr>
            </a:p>
          </p:txBody>
        </p:sp>
      </p:grpSp>
      <p:grpSp>
        <p:nvGrpSpPr>
          <p:cNvPr id="5" name="Group 4">
            <a:extLst>
              <a:ext uri="{FF2B5EF4-FFF2-40B4-BE49-F238E27FC236}">
                <a16:creationId xmlns:a16="http://schemas.microsoft.com/office/drawing/2014/main" id="{30581A9F-48A7-D546-AB16-5A259024E309}"/>
              </a:ext>
            </a:extLst>
          </p:cNvPr>
          <p:cNvGrpSpPr/>
          <p:nvPr/>
        </p:nvGrpSpPr>
        <p:grpSpPr>
          <a:xfrm>
            <a:off x="4264368" y="3523026"/>
            <a:ext cx="2813399" cy="800100"/>
            <a:chOff x="4264368" y="3523026"/>
            <a:chExt cx="2813399" cy="800100"/>
          </a:xfrm>
        </p:grpSpPr>
        <p:sp>
          <p:nvSpPr>
            <p:cNvPr id="135" name="Line 10">
              <a:extLst>
                <a:ext uri="{FF2B5EF4-FFF2-40B4-BE49-F238E27FC236}">
                  <a16:creationId xmlns:a16="http://schemas.microsoft.com/office/drawing/2014/main" id="{7C681F4C-24E8-5D43-BE10-D3949F61CDFA}"/>
                </a:ext>
              </a:extLst>
            </p:cNvPr>
            <p:cNvSpPr>
              <a:spLocks noChangeShapeType="1"/>
            </p:cNvSpPr>
            <p:nvPr/>
          </p:nvSpPr>
          <p:spPr bwMode="auto">
            <a:xfrm flipH="1">
              <a:off x="4344712" y="3523026"/>
              <a:ext cx="2554287" cy="800100"/>
            </a:xfrm>
            <a:prstGeom prst="line">
              <a:avLst/>
            </a:prstGeom>
            <a:noFill/>
            <a:ln w="28575">
              <a:solidFill>
                <a:srgbClr val="3333CC"/>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00000"/>
                </a:solidFill>
                <a:effectLst/>
                <a:uLnTx/>
                <a:uFillTx/>
                <a:latin typeface="Calibri" panose="020F0502020204030204"/>
                <a:ea typeface="ＭＳ Ｐゴシック" charset="0"/>
                <a:cs typeface="+mn-cs"/>
              </a:endParaRPr>
            </a:p>
          </p:txBody>
        </p:sp>
        <p:sp>
          <p:nvSpPr>
            <p:cNvPr id="141" name="Rectangle 20">
              <a:extLst>
                <a:ext uri="{FF2B5EF4-FFF2-40B4-BE49-F238E27FC236}">
                  <a16:creationId xmlns:a16="http://schemas.microsoft.com/office/drawing/2014/main" id="{E3E3363E-9511-1A43-912C-05D171708B3A}"/>
                </a:ext>
              </a:extLst>
            </p:cNvPr>
            <p:cNvSpPr>
              <a:spLocks noChangeArrowheads="1"/>
            </p:cNvSpPr>
            <p:nvPr/>
          </p:nvSpPr>
          <p:spPr bwMode="auto">
            <a:xfrm>
              <a:off x="5201962" y="3800838"/>
              <a:ext cx="823912" cy="246063"/>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00000"/>
                </a:solidFill>
                <a:effectLst/>
                <a:uLnTx/>
                <a:uFillTx/>
                <a:latin typeface="Calibri" panose="020F0502020204030204"/>
                <a:ea typeface="ＭＳ Ｐゴシック" charset="0"/>
                <a:cs typeface="+mn-cs"/>
              </a:endParaRPr>
            </a:p>
          </p:txBody>
        </p:sp>
        <p:sp>
          <p:nvSpPr>
            <p:cNvPr id="142" name="Text Box 21">
              <a:extLst>
                <a:ext uri="{FF2B5EF4-FFF2-40B4-BE49-F238E27FC236}">
                  <a16:creationId xmlns:a16="http://schemas.microsoft.com/office/drawing/2014/main" id="{18709FF4-595B-2F4F-9697-F2C14F760728}"/>
                </a:ext>
              </a:extLst>
            </p:cNvPr>
            <p:cNvSpPr txBox="1">
              <a:spLocks noChangeArrowheads="1"/>
            </p:cNvSpPr>
            <p:nvPr/>
          </p:nvSpPr>
          <p:spPr bwMode="auto">
            <a:xfrm>
              <a:off x="4264368" y="3736718"/>
              <a:ext cx="2813399" cy="36933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rPr>
                <a:t>Seq=79, ACK=43, data = </a:t>
              </a:r>
              <a:r>
                <a:rPr kumimoji="0" lang="ja-JP" altLang="en-US" sz="1800" b="0" i="0" u="none" strike="noStrike" kern="120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a:t>
              </a:r>
              <a:r>
                <a:rPr kumimoji="0" lang="en-US" altLang="ja-JP" sz="1800" b="0" i="0" u="none" strike="noStrike" kern="120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rPr>
                <a:t>C</a:t>
              </a:r>
              <a:r>
                <a:rPr kumimoji="0" lang="ja-JP" altLang="en-US" sz="1800" b="0" i="0" u="none" strike="noStrike" kern="120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a:t>
              </a:r>
              <a:endParaRPr kumimoji="0" lang="en-US" altLang="en-US" sz="1100" b="0" i="0" u="none" strike="noStrike" kern="120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endParaRPr>
            </a:p>
          </p:txBody>
        </p:sp>
      </p:grpSp>
      <p:grpSp>
        <p:nvGrpSpPr>
          <p:cNvPr id="6" name="Group 5">
            <a:extLst>
              <a:ext uri="{FF2B5EF4-FFF2-40B4-BE49-F238E27FC236}">
                <a16:creationId xmlns:a16="http://schemas.microsoft.com/office/drawing/2014/main" id="{9A6C1350-9453-1E48-8790-F100F9587769}"/>
              </a:ext>
            </a:extLst>
          </p:cNvPr>
          <p:cNvGrpSpPr/>
          <p:nvPr/>
        </p:nvGrpSpPr>
        <p:grpSpPr>
          <a:xfrm>
            <a:off x="4339949" y="4518388"/>
            <a:ext cx="2590800" cy="506413"/>
            <a:chOff x="4339949" y="4518388"/>
            <a:chExt cx="2590800" cy="506413"/>
          </a:xfrm>
        </p:grpSpPr>
        <p:sp>
          <p:nvSpPr>
            <p:cNvPr id="130" name="Line 3">
              <a:extLst>
                <a:ext uri="{FF2B5EF4-FFF2-40B4-BE49-F238E27FC236}">
                  <a16:creationId xmlns:a16="http://schemas.microsoft.com/office/drawing/2014/main" id="{21939EAE-12FE-4B4B-8477-DA966E53E581}"/>
                </a:ext>
              </a:extLst>
            </p:cNvPr>
            <p:cNvSpPr>
              <a:spLocks noChangeShapeType="1"/>
            </p:cNvSpPr>
            <p:nvPr/>
          </p:nvSpPr>
          <p:spPr bwMode="auto">
            <a:xfrm>
              <a:off x="4339949" y="4518388"/>
              <a:ext cx="2590800" cy="506413"/>
            </a:xfrm>
            <a:prstGeom prst="line">
              <a:avLst/>
            </a:prstGeom>
            <a:noFill/>
            <a:ln w="28575">
              <a:solidFill>
                <a:srgbClr val="3333CC"/>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00000"/>
                </a:solidFill>
                <a:effectLst/>
                <a:uLnTx/>
                <a:uFillTx/>
                <a:latin typeface="Calibri" panose="020F0502020204030204"/>
                <a:ea typeface="ＭＳ Ｐゴシック" charset="0"/>
                <a:cs typeface="+mn-cs"/>
              </a:endParaRPr>
            </a:p>
          </p:txBody>
        </p:sp>
        <p:sp>
          <p:nvSpPr>
            <p:cNvPr id="143" name="Rectangle 22">
              <a:extLst>
                <a:ext uri="{FF2B5EF4-FFF2-40B4-BE49-F238E27FC236}">
                  <a16:creationId xmlns:a16="http://schemas.microsoft.com/office/drawing/2014/main" id="{36373196-F0F3-9041-A157-0DFF0B56BE41}"/>
                </a:ext>
              </a:extLst>
            </p:cNvPr>
            <p:cNvSpPr>
              <a:spLocks noChangeArrowheads="1"/>
            </p:cNvSpPr>
            <p:nvPr/>
          </p:nvSpPr>
          <p:spPr bwMode="auto">
            <a:xfrm>
              <a:off x="5268637" y="4648563"/>
              <a:ext cx="958850" cy="357188"/>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00000"/>
                </a:solidFill>
                <a:effectLst/>
                <a:uLnTx/>
                <a:uFillTx/>
                <a:latin typeface="Calibri" panose="020F0502020204030204"/>
                <a:ea typeface="ＭＳ Ｐゴシック" charset="0"/>
                <a:cs typeface="+mn-cs"/>
              </a:endParaRPr>
            </a:p>
          </p:txBody>
        </p:sp>
        <p:sp>
          <p:nvSpPr>
            <p:cNvPr id="144" name="Text Box 23">
              <a:extLst>
                <a:ext uri="{FF2B5EF4-FFF2-40B4-BE49-F238E27FC236}">
                  <a16:creationId xmlns:a16="http://schemas.microsoft.com/office/drawing/2014/main" id="{2C94660D-0BE1-434B-85A6-BB22849908C7}"/>
                </a:ext>
              </a:extLst>
            </p:cNvPr>
            <p:cNvSpPr txBox="1">
              <a:spLocks noChangeArrowheads="1"/>
            </p:cNvSpPr>
            <p:nvPr/>
          </p:nvSpPr>
          <p:spPr bwMode="auto">
            <a:xfrm>
              <a:off x="4934710" y="4609843"/>
              <a:ext cx="1712264" cy="36933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rPr>
                <a:t>Seq=43, ACK=80</a:t>
              </a:r>
              <a:endParaRPr kumimoji="0" lang="en-US" sz="11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endParaRPr>
            </a:p>
          </p:txBody>
        </p:sp>
      </p:grpSp>
      <p:sp>
        <p:nvSpPr>
          <p:cNvPr id="145" name="Line 24">
            <a:extLst>
              <a:ext uri="{FF2B5EF4-FFF2-40B4-BE49-F238E27FC236}">
                <a16:creationId xmlns:a16="http://schemas.microsoft.com/office/drawing/2014/main" id="{4198420A-33F5-1542-B39F-616C0F629FE7}"/>
              </a:ext>
            </a:extLst>
          </p:cNvPr>
          <p:cNvSpPr>
            <a:spLocks noChangeShapeType="1"/>
          </p:cNvSpPr>
          <p:nvPr/>
        </p:nvSpPr>
        <p:spPr bwMode="auto">
          <a:xfrm>
            <a:off x="4332012" y="2508613"/>
            <a:ext cx="0" cy="2587625"/>
          </a:xfrm>
          <a:prstGeom prst="line">
            <a:avLst/>
          </a:prstGeom>
          <a:noFill/>
          <a:ln w="9525">
            <a:solidFill>
              <a:srgbClr val="80808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charset="0"/>
              <a:cs typeface="+mn-cs"/>
            </a:endParaRPr>
          </a:p>
        </p:txBody>
      </p:sp>
      <p:sp>
        <p:nvSpPr>
          <p:cNvPr id="146" name="Line 25">
            <a:extLst>
              <a:ext uri="{FF2B5EF4-FFF2-40B4-BE49-F238E27FC236}">
                <a16:creationId xmlns:a16="http://schemas.microsoft.com/office/drawing/2014/main" id="{C59AD6B4-1F7E-D046-AE58-B0A2143452E4}"/>
              </a:ext>
            </a:extLst>
          </p:cNvPr>
          <p:cNvSpPr>
            <a:spLocks noChangeShapeType="1"/>
          </p:cNvSpPr>
          <p:nvPr/>
        </p:nvSpPr>
        <p:spPr bwMode="auto">
          <a:xfrm>
            <a:off x="6994249" y="2561001"/>
            <a:ext cx="0" cy="2587625"/>
          </a:xfrm>
          <a:prstGeom prst="line">
            <a:avLst/>
          </a:prstGeom>
          <a:noFill/>
          <a:ln w="9525">
            <a:solidFill>
              <a:srgbClr val="80808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00000"/>
              </a:solidFill>
              <a:effectLst/>
              <a:uLnTx/>
              <a:uFillTx/>
              <a:latin typeface="Calibri" panose="020F0502020204030204"/>
              <a:ea typeface="ＭＳ Ｐゴシック" charset="0"/>
              <a:cs typeface="+mn-cs"/>
            </a:endParaRPr>
          </a:p>
        </p:txBody>
      </p:sp>
      <p:grpSp>
        <p:nvGrpSpPr>
          <p:cNvPr id="147" name="Group 27">
            <a:extLst>
              <a:ext uri="{FF2B5EF4-FFF2-40B4-BE49-F238E27FC236}">
                <a16:creationId xmlns:a16="http://schemas.microsoft.com/office/drawing/2014/main" id="{78A4C821-5D3D-F049-95FB-64A6C2EFC29B}"/>
              </a:ext>
            </a:extLst>
          </p:cNvPr>
          <p:cNvGrpSpPr>
            <a:grpSpLocks/>
          </p:cNvGrpSpPr>
          <p:nvPr/>
        </p:nvGrpSpPr>
        <p:grpSpPr bwMode="auto">
          <a:xfrm>
            <a:off x="3824012" y="1687876"/>
            <a:ext cx="755650" cy="782637"/>
            <a:chOff x="-44" y="1473"/>
            <a:chExt cx="981" cy="1105"/>
          </a:xfrm>
        </p:grpSpPr>
        <p:pic>
          <p:nvPicPr>
            <p:cNvPr id="148" name="Picture 28" descr="desktop_computer_stylized_medium">
              <a:extLst>
                <a:ext uri="{FF2B5EF4-FFF2-40B4-BE49-F238E27FC236}">
                  <a16:creationId xmlns:a16="http://schemas.microsoft.com/office/drawing/2014/main" id="{37E197D2-A990-E643-BBEF-3FDB8B30E8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9" name="Freeform 29">
              <a:extLst>
                <a:ext uri="{FF2B5EF4-FFF2-40B4-BE49-F238E27FC236}">
                  <a16:creationId xmlns:a16="http://schemas.microsoft.com/office/drawing/2014/main" id="{B63C2E39-A8CB-1F4B-B3CA-E65FF2976D4E}"/>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grpSp>
        <p:nvGrpSpPr>
          <p:cNvPr id="150" name="Group 30">
            <a:extLst>
              <a:ext uri="{FF2B5EF4-FFF2-40B4-BE49-F238E27FC236}">
                <a16:creationId xmlns:a16="http://schemas.microsoft.com/office/drawing/2014/main" id="{AEA67504-808C-2C43-80AA-6BED564C9A22}"/>
              </a:ext>
            </a:extLst>
          </p:cNvPr>
          <p:cNvGrpSpPr>
            <a:grpSpLocks/>
          </p:cNvGrpSpPr>
          <p:nvPr/>
        </p:nvGrpSpPr>
        <p:grpSpPr bwMode="auto">
          <a:xfrm flipH="1">
            <a:off x="6686274" y="1727563"/>
            <a:ext cx="788988" cy="862013"/>
            <a:chOff x="-44" y="1473"/>
            <a:chExt cx="981" cy="1105"/>
          </a:xfrm>
        </p:grpSpPr>
        <p:pic>
          <p:nvPicPr>
            <p:cNvPr id="151" name="Picture 31" descr="desktop_computer_stylized_medium">
              <a:extLst>
                <a:ext uri="{FF2B5EF4-FFF2-40B4-BE49-F238E27FC236}">
                  <a16:creationId xmlns:a16="http://schemas.microsoft.com/office/drawing/2014/main" id="{0B37A6B2-9E4A-114B-85F9-5E3DF6205E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2" name="Freeform 32">
              <a:extLst>
                <a:ext uri="{FF2B5EF4-FFF2-40B4-BE49-F238E27FC236}">
                  <a16:creationId xmlns:a16="http://schemas.microsoft.com/office/drawing/2014/main" id="{100E17DE-5CEE-AB45-8E97-F0E8B6617909}"/>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grpSp>
        <p:nvGrpSpPr>
          <p:cNvPr id="9" name="Group 8">
            <a:extLst>
              <a:ext uri="{FF2B5EF4-FFF2-40B4-BE49-F238E27FC236}">
                <a16:creationId xmlns:a16="http://schemas.microsoft.com/office/drawing/2014/main" id="{178778AE-4599-7841-B71E-D835F9A5393E}"/>
              </a:ext>
            </a:extLst>
          </p:cNvPr>
          <p:cNvGrpSpPr/>
          <p:nvPr/>
        </p:nvGrpSpPr>
        <p:grpSpPr>
          <a:xfrm>
            <a:off x="4692316" y="2815389"/>
            <a:ext cx="1388485" cy="1371600"/>
            <a:chOff x="4692316" y="2815389"/>
            <a:chExt cx="1388485" cy="1371600"/>
          </a:xfrm>
        </p:grpSpPr>
        <p:sp>
          <p:nvSpPr>
            <p:cNvPr id="3" name="Oval 2">
              <a:extLst>
                <a:ext uri="{FF2B5EF4-FFF2-40B4-BE49-F238E27FC236}">
                  <a16:creationId xmlns:a16="http://schemas.microsoft.com/office/drawing/2014/main" id="{AB715EF6-F294-3449-96CB-B6947A099ADE}"/>
                </a:ext>
              </a:extLst>
            </p:cNvPr>
            <p:cNvSpPr/>
            <p:nvPr/>
          </p:nvSpPr>
          <p:spPr>
            <a:xfrm>
              <a:off x="5566610" y="3721768"/>
              <a:ext cx="514191" cy="465221"/>
            </a:xfrm>
            <a:prstGeom prst="ellipse">
              <a:avLst/>
            </a:prstGeom>
            <a:noFill/>
            <a:ln w="349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1" name="Oval 30">
              <a:extLst>
                <a:ext uri="{FF2B5EF4-FFF2-40B4-BE49-F238E27FC236}">
                  <a16:creationId xmlns:a16="http://schemas.microsoft.com/office/drawing/2014/main" id="{7D783624-80C6-2148-8502-F1C29047872A}"/>
                </a:ext>
              </a:extLst>
            </p:cNvPr>
            <p:cNvSpPr/>
            <p:nvPr/>
          </p:nvSpPr>
          <p:spPr>
            <a:xfrm>
              <a:off x="4692316" y="2815389"/>
              <a:ext cx="514191" cy="465221"/>
            </a:xfrm>
            <a:prstGeom prst="ellipse">
              <a:avLst/>
            </a:prstGeom>
            <a:noFill/>
            <a:ln w="349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8" name="Straight Arrow Connector 7">
              <a:extLst>
                <a:ext uri="{FF2B5EF4-FFF2-40B4-BE49-F238E27FC236}">
                  <a16:creationId xmlns:a16="http://schemas.microsoft.com/office/drawing/2014/main" id="{907B7D31-A373-0B4B-A1B5-F4FD39A2F3C3}"/>
                </a:ext>
              </a:extLst>
            </p:cNvPr>
            <p:cNvCxnSpPr/>
            <p:nvPr/>
          </p:nvCxnSpPr>
          <p:spPr>
            <a:xfrm flipH="1" flipV="1">
              <a:off x="5117431" y="3224463"/>
              <a:ext cx="513348" cy="513348"/>
            </a:xfrm>
            <a:prstGeom prst="straightConnector1">
              <a:avLst/>
            </a:prstGeom>
            <a:ln w="2222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5" name="Group 34">
            <a:extLst>
              <a:ext uri="{FF2B5EF4-FFF2-40B4-BE49-F238E27FC236}">
                <a16:creationId xmlns:a16="http://schemas.microsoft.com/office/drawing/2014/main" id="{A45AF06C-D673-CA4F-A51B-93240818CB9A}"/>
              </a:ext>
            </a:extLst>
          </p:cNvPr>
          <p:cNvGrpSpPr/>
          <p:nvPr/>
        </p:nvGrpSpPr>
        <p:grpSpPr>
          <a:xfrm>
            <a:off x="4684295" y="3737810"/>
            <a:ext cx="1982043" cy="1307432"/>
            <a:chOff x="4692316" y="2815389"/>
            <a:chExt cx="1982043" cy="1307432"/>
          </a:xfrm>
        </p:grpSpPr>
        <p:sp>
          <p:nvSpPr>
            <p:cNvPr id="36" name="Oval 35">
              <a:extLst>
                <a:ext uri="{FF2B5EF4-FFF2-40B4-BE49-F238E27FC236}">
                  <a16:creationId xmlns:a16="http://schemas.microsoft.com/office/drawing/2014/main" id="{6B1B5065-4044-F742-9CE7-C6C1E51A71E8}"/>
                </a:ext>
              </a:extLst>
            </p:cNvPr>
            <p:cNvSpPr/>
            <p:nvPr/>
          </p:nvSpPr>
          <p:spPr>
            <a:xfrm>
              <a:off x="6160168" y="3657600"/>
              <a:ext cx="514191" cy="465221"/>
            </a:xfrm>
            <a:prstGeom prst="ellipse">
              <a:avLst/>
            </a:prstGeom>
            <a:noFill/>
            <a:ln w="349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7" name="Oval 36">
              <a:extLst>
                <a:ext uri="{FF2B5EF4-FFF2-40B4-BE49-F238E27FC236}">
                  <a16:creationId xmlns:a16="http://schemas.microsoft.com/office/drawing/2014/main" id="{C5F4BEC1-9A8B-BA47-BC77-A5A357B8A4B6}"/>
                </a:ext>
              </a:extLst>
            </p:cNvPr>
            <p:cNvSpPr/>
            <p:nvPr/>
          </p:nvSpPr>
          <p:spPr>
            <a:xfrm>
              <a:off x="4692316" y="2815389"/>
              <a:ext cx="514191" cy="465221"/>
            </a:xfrm>
            <a:prstGeom prst="ellipse">
              <a:avLst/>
            </a:prstGeom>
            <a:noFill/>
            <a:ln w="349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38" name="Straight Arrow Connector 37">
              <a:extLst>
                <a:ext uri="{FF2B5EF4-FFF2-40B4-BE49-F238E27FC236}">
                  <a16:creationId xmlns:a16="http://schemas.microsoft.com/office/drawing/2014/main" id="{1894C7DC-0B9B-5648-ACEB-7945930EE55B}"/>
                </a:ext>
              </a:extLst>
            </p:cNvPr>
            <p:cNvCxnSpPr>
              <a:cxnSpLocks/>
            </p:cNvCxnSpPr>
            <p:nvPr/>
          </p:nvCxnSpPr>
          <p:spPr>
            <a:xfrm flipH="1" flipV="1">
              <a:off x="5165557" y="3224463"/>
              <a:ext cx="970548" cy="521369"/>
            </a:xfrm>
            <a:prstGeom prst="straightConnector1">
              <a:avLst/>
            </a:prstGeom>
            <a:ln w="2222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
        <p:nvSpPr>
          <p:cNvPr id="39" name="Slide Number Placeholder 2">
            <a:extLst>
              <a:ext uri="{FF2B5EF4-FFF2-40B4-BE49-F238E27FC236}">
                <a16:creationId xmlns:a16="http://schemas.microsoft.com/office/drawing/2014/main" id="{951C5C48-402B-A744-B23C-9DA42D7A6E17}"/>
              </a:ext>
            </a:extLst>
          </p:cNvPr>
          <p:cNvSpPr>
            <a:spLocks noGrp="1"/>
          </p:cNvSpPr>
          <p:nvPr>
            <p:ph type="sldNum" sz="quarter" idx="4"/>
          </p:nvPr>
        </p:nvSpPr>
        <p:spPr>
          <a:xfrm>
            <a:off x="9219616" y="6443089"/>
            <a:ext cx="2743200" cy="365125"/>
          </a:xfrm>
        </p:spPr>
        <p:txBody>
          <a:bodyPr/>
          <a:lstStyle/>
          <a:p>
            <a:r>
              <a:rPr lang="en-US"/>
              <a:t>Transport Layer: 3-</a:t>
            </a:r>
            <a:fld id="{C4204591-24BD-A542-B9D5-F8D8A88D2FEE}" type="slidenum">
              <a:rPr lang="en-US" smtClean="0"/>
              <a:pPr/>
              <a:t>74</a:t>
            </a:fld>
            <a:endParaRPr lang="en-US" dirty="0"/>
          </a:p>
        </p:txBody>
      </p:sp>
    </p:spTree>
    <p:extLst>
      <p:ext uri="{BB962C8B-B14F-4D97-AF65-F5344CB8AC3E}">
        <p14:creationId xmlns:p14="http://schemas.microsoft.com/office/powerpoint/2010/main" val="2677503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134"/>
                                        </p:tgtEl>
                                        <p:attrNameLst>
                                          <p:attrName>style.visibility</p:attrName>
                                        </p:attrNameLst>
                                      </p:cBhvr>
                                      <p:to>
                                        <p:strVal val="visible"/>
                                      </p:to>
                                    </p:set>
                                    <p:animEffect transition="in" filter="dissolve">
                                      <p:cBhvr>
                                        <p:cTn id="11" dur="500"/>
                                        <p:tgtEl>
                                          <p:spTgt spid="134"/>
                                        </p:tgtEl>
                                      </p:cBhvr>
                                    </p:animEffect>
                                  </p:childTnLst>
                                </p:cTn>
                              </p:par>
                            </p:childTnLst>
                          </p:cTn>
                        </p:par>
                        <p:par>
                          <p:cTn id="12" fill="hold">
                            <p:stCondLst>
                              <p:cond delay="1000"/>
                            </p:stCondLst>
                            <p:childTnLst>
                              <p:par>
                                <p:cTn id="13" presetID="22" presetClass="entr" presetSubtype="2"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right)">
                                      <p:cBhvr>
                                        <p:cTn id="15" dur="500"/>
                                        <p:tgtEl>
                                          <p:spTgt spid="5"/>
                                        </p:tgtEl>
                                      </p:cBhvr>
                                    </p:animEffect>
                                  </p:childTnLst>
                                </p:cTn>
                              </p:par>
                            </p:childTnLst>
                          </p:cTn>
                        </p:par>
                        <p:par>
                          <p:cTn id="16" fill="hold">
                            <p:stCondLst>
                              <p:cond delay="1500"/>
                            </p:stCondLst>
                            <p:childTnLst>
                              <p:par>
                                <p:cTn id="17" presetID="9" presetClass="entr" presetSubtype="0" fill="hold" grpId="0" nodeType="afterEffect">
                                  <p:stCondLst>
                                    <p:cond delay="0"/>
                                  </p:stCondLst>
                                  <p:childTnLst>
                                    <p:set>
                                      <p:cBhvr>
                                        <p:cTn id="18" dur="1" fill="hold">
                                          <p:stCondLst>
                                            <p:cond delay="0"/>
                                          </p:stCondLst>
                                        </p:cTn>
                                        <p:tgtEl>
                                          <p:spTgt spid="133"/>
                                        </p:tgtEl>
                                        <p:attrNameLst>
                                          <p:attrName>style.visibility</p:attrName>
                                        </p:attrNameLst>
                                      </p:cBhvr>
                                      <p:to>
                                        <p:strVal val="visible"/>
                                      </p:to>
                                    </p:set>
                                    <p:animEffect transition="in" filter="dissolve">
                                      <p:cBhvr>
                                        <p:cTn id="19" dur="500"/>
                                        <p:tgtEl>
                                          <p:spTgt spid="133"/>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wipe(left)">
                                      <p:cBhvr>
                                        <p:cTn id="23" dur="500"/>
                                        <p:tgtEl>
                                          <p:spTgt spid="6"/>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nodeType="click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dissolve">
                                      <p:cBhvr>
                                        <p:cTn id="28" dur="500"/>
                                        <p:tgtEl>
                                          <p:spTgt spid="9"/>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xit" presetSubtype="0" fill="hold" nodeType="clickEffect">
                                  <p:stCondLst>
                                    <p:cond delay="0"/>
                                  </p:stCondLst>
                                  <p:childTnLst>
                                    <p:animEffect transition="out" filter="dissolve">
                                      <p:cBhvr>
                                        <p:cTn id="32" dur="500"/>
                                        <p:tgtEl>
                                          <p:spTgt spid="9"/>
                                        </p:tgtEl>
                                      </p:cBhvr>
                                    </p:animEffect>
                                    <p:set>
                                      <p:cBhvr>
                                        <p:cTn id="33" dur="1" fill="hold">
                                          <p:stCondLst>
                                            <p:cond delay="499"/>
                                          </p:stCondLst>
                                        </p:cTn>
                                        <p:tgtEl>
                                          <p:spTgt spid="9"/>
                                        </p:tgtEl>
                                        <p:attrNameLst>
                                          <p:attrName>style.visibility</p:attrName>
                                        </p:attrNameLst>
                                      </p:cBhvr>
                                      <p:to>
                                        <p:strVal val="hidden"/>
                                      </p:to>
                                    </p:set>
                                  </p:childTnLst>
                                </p:cTn>
                              </p:par>
                              <p:par>
                                <p:cTn id="34" presetID="9" presetClass="entr" presetSubtype="0" fill="hold" nodeType="withEffect">
                                  <p:stCondLst>
                                    <p:cond delay="0"/>
                                  </p:stCondLst>
                                  <p:childTnLst>
                                    <p:set>
                                      <p:cBhvr>
                                        <p:cTn id="35" dur="1" fill="hold">
                                          <p:stCondLst>
                                            <p:cond delay="0"/>
                                          </p:stCondLst>
                                        </p:cTn>
                                        <p:tgtEl>
                                          <p:spTgt spid="35"/>
                                        </p:tgtEl>
                                        <p:attrNameLst>
                                          <p:attrName>style.visibility</p:attrName>
                                        </p:attrNameLst>
                                      </p:cBhvr>
                                      <p:to>
                                        <p:strVal val="visible"/>
                                      </p:to>
                                    </p:set>
                                    <p:animEffect transition="in" filter="dissolve">
                                      <p:cBhvr>
                                        <p:cTn id="36"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 grpId="0"/>
      <p:bldP spid="134"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393310" cy="894622"/>
          </a:xfrm>
        </p:spPr>
        <p:txBody>
          <a:bodyPr>
            <a:normAutofit/>
          </a:bodyPr>
          <a:lstStyle/>
          <a:p>
            <a:r>
              <a:rPr lang="en-US" sz="4800" dirty="0"/>
              <a:t>TCP segment structure</a:t>
            </a:r>
            <a:endParaRPr lang="en-US" sz="4400" b="0" dirty="0"/>
          </a:p>
        </p:txBody>
      </p:sp>
      <p:sp>
        <p:nvSpPr>
          <p:cNvPr id="60" name="Rectangle 4">
            <a:extLst>
              <a:ext uri="{FF2B5EF4-FFF2-40B4-BE49-F238E27FC236}">
                <a16:creationId xmlns:a16="http://schemas.microsoft.com/office/drawing/2014/main" id="{1438C6A7-F9CB-854D-92BB-74AFAE175928}"/>
              </a:ext>
            </a:extLst>
          </p:cNvPr>
          <p:cNvSpPr>
            <a:spLocks noChangeArrowheads="1"/>
          </p:cNvSpPr>
          <p:nvPr/>
        </p:nvSpPr>
        <p:spPr bwMode="auto">
          <a:xfrm>
            <a:off x="4432073" y="1560062"/>
            <a:ext cx="3951287" cy="4824412"/>
          </a:xfrm>
          <a:prstGeom prst="rect">
            <a:avLst/>
          </a:prstGeom>
          <a:solidFill>
            <a:srgbClr val="000099"/>
          </a:solidFill>
          <a:ln>
            <a:noFill/>
          </a:ln>
          <a:effectLst/>
          <a:extLst>
            <a:ext uri="{91240B29-F687-4f45-9708-019B960494DF}">
              <a14:hiddenLine xmlns="" xmlns:a14="http://schemas.microsoft.com/office/drawing/2010/main" w="1905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61" name="Rectangle 5">
            <a:extLst>
              <a:ext uri="{FF2B5EF4-FFF2-40B4-BE49-F238E27FC236}">
                <a16:creationId xmlns:a16="http://schemas.microsoft.com/office/drawing/2014/main" id="{21D47CEF-020C-9C44-AB75-DA719011CBEF}"/>
              </a:ext>
            </a:extLst>
          </p:cNvPr>
          <p:cNvSpPr>
            <a:spLocks noChangeArrowheads="1"/>
          </p:cNvSpPr>
          <p:nvPr/>
        </p:nvSpPr>
        <p:spPr bwMode="auto">
          <a:xfrm>
            <a:off x="4346348" y="1675949"/>
            <a:ext cx="3951287" cy="4805363"/>
          </a:xfrm>
          <a:prstGeom prst="rect">
            <a:avLst/>
          </a:prstGeom>
          <a:solidFill>
            <a:srgbClr val="FFFFFF"/>
          </a:solidFill>
          <a:ln w="19050">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Arial" charset="0"/>
              <a:ea typeface="ＭＳ Ｐゴシック" charset="0"/>
              <a:cs typeface="+mn-cs"/>
            </a:endParaRPr>
          </a:p>
        </p:txBody>
      </p:sp>
      <p:grpSp>
        <p:nvGrpSpPr>
          <p:cNvPr id="4" name="Group 3">
            <a:extLst>
              <a:ext uri="{FF2B5EF4-FFF2-40B4-BE49-F238E27FC236}">
                <a16:creationId xmlns:a16="http://schemas.microsoft.com/office/drawing/2014/main" id="{A0F66122-9E4A-7644-B40C-189BABEA3388}"/>
              </a:ext>
            </a:extLst>
          </p:cNvPr>
          <p:cNvGrpSpPr/>
          <p:nvPr/>
        </p:nvGrpSpPr>
        <p:grpSpPr>
          <a:xfrm>
            <a:off x="4495573" y="1661303"/>
            <a:ext cx="3450544" cy="401997"/>
            <a:chOff x="4495573" y="1661303"/>
            <a:chExt cx="3450544" cy="401997"/>
          </a:xfrm>
        </p:grpSpPr>
        <p:sp>
          <p:nvSpPr>
            <p:cNvPr id="62" name="Text Box 6">
              <a:extLst>
                <a:ext uri="{FF2B5EF4-FFF2-40B4-BE49-F238E27FC236}">
                  <a16:creationId xmlns:a16="http://schemas.microsoft.com/office/drawing/2014/main" id="{A183A89B-2122-E141-9DF3-203A60EFF295}"/>
                </a:ext>
              </a:extLst>
            </p:cNvPr>
            <p:cNvSpPr txBox="1">
              <a:spLocks noChangeArrowheads="1"/>
            </p:cNvSpPr>
            <p:nvPr/>
          </p:nvSpPr>
          <p:spPr bwMode="auto">
            <a:xfrm>
              <a:off x="4495573" y="1661303"/>
              <a:ext cx="1663700" cy="39687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charset="0"/>
                  <a:ea typeface="ＭＳ Ｐゴシック" charset="0"/>
                  <a:cs typeface="+mn-cs"/>
                </a:rPr>
                <a:t>source port #</a:t>
              </a:r>
              <a:endParaRPr kumimoji="0" lang="en-US" sz="2400" b="0" i="0" u="none" strike="noStrike" kern="1200" cap="none" spc="0" normalizeH="0" baseline="0" noProof="0" dirty="0">
                <a:ln>
                  <a:noFill/>
                </a:ln>
                <a:solidFill>
                  <a:srgbClr val="000000"/>
                </a:solidFill>
                <a:effectLst/>
                <a:uLnTx/>
                <a:uFillTx/>
                <a:latin typeface="Arial" charset="0"/>
                <a:ea typeface="ＭＳ Ｐゴシック" charset="0"/>
                <a:cs typeface="+mn-cs"/>
              </a:endParaRPr>
            </a:p>
          </p:txBody>
        </p:sp>
        <p:sp>
          <p:nvSpPr>
            <p:cNvPr id="63" name="Text Box 7">
              <a:extLst>
                <a:ext uri="{FF2B5EF4-FFF2-40B4-BE49-F238E27FC236}">
                  <a16:creationId xmlns:a16="http://schemas.microsoft.com/office/drawing/2014/main" id="{E52BAEBA-8AEA-B545-A35F-AEB6190843E5}"/>
                </a:ext>
              </a:extLst>
            </p:cNvPr>
            <p:cNvSpPr txBox="1">
              <a:spLocks noChangeArrowheads="1"/>
            </p:cNvSpPr>
            <p:nvPr/>
          </p:nvSpPr>
          <p:spPr bwMode="auto">
            <a:xfrm>
              <a:off x="6564992" y="1666425"/>
              <a:ext cx="1381125" cy="39687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err="1">
                  <a:ln>
                    <a:noFill/>
                  </a:ln>
                  <a:solidFill>
                    <a:srgbClr val="000000"/>
                  </a:solidFill>
                  <a:effectLst/>
                  <a:uLnTx/>
                  <a:uFillTx/>
                  <a:latin typeface="Arial" charset="0"/>
                  <a:ea typeface="ＭＳ Ｐゴシック" charset="0"/>
                  <a:cs typeface="+mn-cs"/>
                </a:rPr>
                <a:t>dest</a:t>
              </a:r>
              <a:r>
                <a:rPr kumimoji="0" lang="en-US" sz="2000" b="0" i="0" u="none" strike="noStrike" kern="1200" cap="none" spc="0" normalizeH="0" baseline="0" noProof="0" dirty="0">
                  <a:ln>
                    <a:noFill/>
                  </a:ln>
                  <a:solidFill>
                    <a:srgbClr val="000000"/>
                  </a:solidFill>
                  <a:effectLst/>
                  <a:uLnTx/>
                  <a:uFillTx/>
                  <a:latin typeface="Arial" charset="0"/>
                  <a:ea typeface="ＭＳ Ｐゴシック" charset="0"/>
                  <a:cs typeface="+mn-cs"/>
                </a:rPr>
                <a:t> port #</a:t>
              </a:r>
              <a:endParaRPr kumimoji="0" lang="en-US" sz="1800" b="0" i="0" u="none" strike="noStrike" kern="1200" cap="none" spc="0" normalizeH="0" baseline="0" noProof="0" dirty="0">
                <a:ln>
                  <a:noFill/>
                </a:ln>
                <a:solidFill>
                  <a:srgbClr val="000000"/>
                </a:solidFill>
                <a:effectLst/>
                <a:uLnTx/>
                <a:uFillTx/>
                <a:latin typeface="Arial" charset="0"/>
                <a:ea typeface="ＭＳ Ｐゴシック" charset="0"/>
                <a:cs typeface="+mn-cs"/>
              </a:endParaRPr>
            </a:p>
          </p:txBody>
        </p:sp>
      </p:grpSp>
      <p:sp>
        <p:nvSpPr>
          <p:cNvPr id="64" name="Line 8">
            <a:extLst>
              <a:ext uri="{FF2B5EF4-FFF2-40B4-BE49-F238E27FC236}">
                <a16:creationId xmlns:a16="http://schemas.microsoft.com/office/drawing/2014/main" id="{BDC40F37-DD1A-6848-AB76-2EA7683B9566}"/>
              </a:ext>
            </a:extLst>
          </p:cNvPr>
          <p:cNvSpPr>
            <a:spLocks noChangeShapeType="1"/>
          </p:cNvSpPr>
          <p:nvPr/>
        </p:nvSpPr>
        <p:spPr bwMode="auto">
          <a:xfrm>
            <a:off x="4349523" y="2050599"/>
            <a:ext cx="3946525" cy="4763"/>
          </a:xfrm>
          <a:prstGeom prst="line">
            <a:avLst/>
          </a:prstGeom>
          <a:noFill/>
          <a:ln w="1905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65" name="Line 9">
            <a:extLst>
              <a:ext uri="{FF2B5EF4-FFF2-40B4-BE49-F238E27FC236}">
                <a16:creationId xmlns:a16="http://schemas.microsoft.com/office/drawing/2014/main" id="{92C91585-33BC-084B-A3CF-F5A7CD082B67}"/>
              </a:ext>
            </a:extLst>
          </p:cNvPr>
          <p:cNvSpPr>
            <a:spLocks noChangeShapeType="1"/>
          </p:cNvSpPr>
          <p:nvPr/>
        </p:nvSpPr>
        <p:spPr bwMode="auto">
          <a:xfrm flipV="1">
            <a:off x="4343173" y="2430012"/>
            <a:ext cx="3951287" cy="0"/>
          </a:xfrm>
          <a:prstGeom prst="line">
            <a:avLst/>
          </a:prstGeom>
          <a:noFill/>
          <a:ln w="1905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12" name="Group 11">
            <a:extLst>
              <a:ext uri="{FF2B5EF4-FFF2-40B4-BE49-F238E27FC236}">
                <a16:creationId xmlns:a16="http://schemas.microsoft.com/office/drawing/2014/main" id="{8552304C-19AC-C84B-842E-CBCC3EA9E153}"/>
              </a:ext>
            </a:extLst>
          </p:cNvPr>
          <p:cNvGrpSpPr/>
          <p:nvPr/>
        </p:nvGrpSpPr>
        <p:grpSpPr>
          <a:xfrm>
            <a:off x="4324123" y="1145724"/>
            <a:ext cx="3935412" cy="366713"/>
            <a:chOff x="4324123" y="1145724"/>
            <a:chExt cx="3935412" cy="366713"/>
          </a:xfrm>
        </p:grpSpPr>
        <p:sp>
          <p:nvSpPr>
            <p:cNvPr id="67" name="Text Box 11">
              <a:extLst>
                <a:ext uri="{FF2B5EF4-FFF2-40B4-BE49-F238E27FC236}">
                  <a16:creationId xmlns:a16="http://schemas.microsoft.com/office/drawing/2014/main" id="{D7A6E153-CAA2-2E43-9742-982E16926734}"/>
                </a:ext>
              </a:extLst>
            </p:cNvPr>
            <p:cNvSpPr txBox="1">
              <a:spLocks noChangeArrowheads="1"/>
            </p:cNvSpPr>
            <p:nvPr/>
          </p:nvSpPr>
          <p:spPr bwMode="auto">
            <a:xfrm>
              <a:off x="5832248" y="1145724"/>
              <a:ext cx="857250" cy="36671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charset="0"/>
                  <a:ea typeface="ＭＳ Ｐゴシック" charset="0"/>
                  <a:cs typeface="+mn-cs"/>
                </a:rPr>
                <a:t>32 bits</a:t>
              </a:r>
              <a:endParaRPr kumimoji="0" lang="en-US" sz="2400" b="0" i="0" u="none" strike="noStrike" kern="1200" cap="none" spc="0" normalizeH="0" baseline="0" noProof="0" dirty="0">
                <a:ln>
                  <a:noFill/>
                </a:ln>
                <a:solidFill>
                  <a:srgbClr val="000000"/>
                </a:solidFill>
                <a:effectLst/>
                <a:uLnTx/>
                <a:uFillTx/>
                <a:latin typeface="Arial" charset="0"/>
                <a:ea typeface="ＭＳ Ｐゴシック" charset="0"/>
                <a:cs typeface="+mn-cs"/>
              </a:endParaRPr>
            </a:p>
          </p:txBody>
        </p:sp>
        <p:sp>
          <p:nvSpPr>
            <p:cNvPr id="68" name="Line 12">
              <a:extLst>
                <a:ext uri="{FF2B5EF4-FFF2-40B4-BE49-F238E27FC236}">
                  <a16:creationId xmlns:a16="http://schemas.microsoft.com/office/drawing/2014/main" id="{C28AE80D-AED7-BB43-AEEF-9A3E95D70A42}"/>
                </a:ext>
              </a:extLst>
            </p:cNvPr>
            <p:cNvSpPr>
              <a:spLocks noChangeShapeType="1"/>
            </p:cNvSpPr>
            <p:nvPr/>
          </p:nvSpPr>
          <p:spPr bwMode="auto">
            <a:xfrm>
              <a:off x="6832373" y="1391787"/>
              <a:ext cx="1427162" cy="4762"/>
            </a:xfrm>
            <a:prstGeom prst="line">
              <a:avLst/>
            </a:prstGeom>
            <a:noFill/>
            <a:ln w="19050">
              <a:solidFill>
                <a:srgbClr val="00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69" name="Line 13">
              <a:extLst>
                <a:ext uri="{FF2B5EF4-FFF2-40B4-BE49-F238E27FC236}">
                  <a16:creationId xmlns:a16="http://schemas.microsoft.com/office/drawing/2014/main" id="{0FE91D57-DF52-A948-8B79-BE2C69D24056}"/>
                </a:ext>
              </a:extLst>
            </p:cNvPr>
            <p:cNvSpPr>
              <a:spLocks noChangeShapeType="1"/>
            </p:cNvSpPr>
            <p:nvPr/>
          </p:nvSpPr>
          <p:spPr bwMode="auto">
            <a:xfrm rot="10800000">
              <a:off x="4324123" y="1402899"/>
              <a:ext cx="1341437" cy="0"/>
            </a:xfrm>
            <a:prstGeom prst="line">
              <a:avLst/>
            </a:prstGeom>
            <a:noFill/>
            <a:ln w="19050">
              <a:solidFill>
                <a:srgbClr val="00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74" name="Line 16">
            <a:extLst>
              <a:ext uri="{FF2B5EF4-FFF2-40B4-BE49-F238E27FC236}">
                <a16:creationId xmlns:a16="http://schemas.microsoft.com/office/drawing/2014/main" id="{ADBC9EF8-B51B-F249-8F7B-C16F5F07A21E}"/>
              </a:ext>
            </a:extLst>
          </p:cNvPr>
          <p:cNvSpPr>
            <a:spLocks noChangeShapeType="1"/>
          </p:cNvSpPr>
          <p:nvPr/>
        </p:nvSpPr>
        <p:spPr bwMode="auto">
          <a:xfrm flipV="1">
            <a:off x="4352698" y="2811012"/>
            <a:ext cx="3951287" cy="0"/>
          </a:xfrm>
          <a:prstGeom prst="line">
            <a:avLst/>
          </a:prstGeom>
          <a:noFill/>
          <a:ln w="1905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76" name="Line 18">
            <a:extLst>
              <a:ext uri="{FF2B5EF4-FFF2-40B4-BE49-F238E27FC236}">
                <a16:creationId xmlns:a16="http://schemas.microsoft.com/office/drawing/2014/main" id="{32231029-9349-864B-ABF1-0D56E55824BB}"/>
              </a:ext>
            </a:extLst>
          </p:cNvPr>
          <p:cNvSpPr>
            <a:spLocks noChangeShapeType="1"/>
          </p:cNvSpPr>
          <p:nvPr/>
        </p:nvSpPr>
        <p:spPr bwMode="auto">
          <a:xfrm flipV="1">
            <a:off x="4347935" y="3206299"/>
            <a:ext cx="3951288" cy="0"/>
          </a:xfrm>
          <a:prstGeom prst="line">
            <a:avLst/>
          </a:prstGeom>
          <a:noFill/>
          <a:ln w="1905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77" name="Line 19">
            <a:extLst>
              <a:ext uri="{FF2B5EF4-FFF2-40B4-BE49-F238E27FC236}">
                <a16:creationId xmlns:a16="http://schemas.microsoft.com/office/drawing/2014/main" id="{F2503E28-C28E-B541-932B-7E2993655C9A}"/>
              </a:ext>
            </a:extLst>
          </p:cNvPr>
          <p:cNvSpPr>
            <a:spLocks noChangeShapeType="1"/>
          </p:cNvSpPr>
          <p:nvPr/>
        </p:nvSpPr>
        <p:spPr bwMode="auto">
          <a:xfrm flipV="1">
            <a:off x="4343173" y="3596824"/>
            <a:ext cx="3951287" cy="0"/>
          </a:xfrm>
          <a:prstGeom prst="line">
            <a:avLst/>
          </a:prstGeom>
          <a:noFill/>
          <a:ln w="1905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78" name="Line 20">
            <a:extLst>
              <a:ext uri="{FF2B5EF4-FFF2-40B4-BE49-F238E27FC236}">
                <a16:creationId xmlns:a16="http://schemas.microsoft.com/office/drawing/2014/main" id="{10D5BEAE-CBC6-5040-B37E-6D12FC20E9CB}"/>
              </a:ext>
            </a:extLst>
          </p:cNvPr>
          <p:cNvSpPr>
            <a:spLocks noChangeShapeType="1"/>
          </p:cNvSpPr>
          <p:nvPr/>
        </p:nvSpPr>
        <p:spPr bwMode="auto">
          <a:xfrm flipV="1">
            <a:off x="4343173" y="4158799"/>
            <a:ext cx="3951287" cy="0"/>
          </a:xfrm>
          <a:prstGeom prst="line">
            <a:avLst/>
          </a:prstGeom>
          <a:noFill/>
          <a:ln w="1905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79" name="Line 21">
            <a:extLst>
              <a:ext uri="{FF2B5EF4-FFF2-40B4-BE49-F238E27FC236}">
                <a16:creationId xmlns:a16="http://schemas.microsoft.com/office/drawing/2014/main" id="{A186AEBD-F0F5-494B-9D24-09B9888787CD}"/>
              </a:ext>
            </a:extLst>
          </p:cNvPr>
          <p:cNvSpPr>
            <a:spLocks noChangeShapeType="1"/>
          </p:cNvSpPr>
          <p:nvPr/>
        </p:nvSpPr>
        <p:spPr bwMode="auto">
          <a:xfrm flipH="1" flipV="1">
            <a:off x="6303735" y="2814187"/>
            <a:ext cx="4763" cy="777875"/>
          </a:xfrm>
          <a:prstGeom prst="line">
            <a:avLst/>
          </a:prstGeom>
          <a:noFill/>
          <a:ln w="1905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87" name="Line 29">
            <a:extLst>
              <a:ext uri="{FF2B5EF4-FFF2-40B4-BE49-F238E27FC236}">
                <a16:creationId xmlns:a16="http://schemas.microsoft.com/office/drawing/2014/main" id="{B0BB3064-7239-A344-B7D3-3350540CF7AA}"/>
              </a:ext>
            </a:extLst>
          </p:cNvPr>
          <p:cNvSpPr>
            <a:spLocks noChangeShapeType="1"/>
          </p:cNvSpPr>
          <p:nvPr/>
        </p:nvSpPr>
        <p:spPr bwMode="auto">
          <a:xfrm flipV="1">
            <a:off x="5668735" y="2814187"/>
            <a:ext cx="0" cy="392112"/>
          </a:xfrm>
          <a:prstGeom prst="line">
            <a:avLst/>
          </a:prstGeom>
          <a:noFill/>
          <a:ln w="1270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Calibri"/>
              <a:ea typeface="ＭＳ Ｐゴシック" charset="0"/>
              <a:cs typeface="+mn-cs"/>
            </a:endParaRPr>
          </a:p>
        </p:txBody>
      </p:sp>
      <p:sp>
        <p:nvSpPr>
          <p:cNvPr id="88" name="Line 30">
            <a:extLst>
              <a:ext uri="{FF2B5EF4-FFF2-40B4-BE49-F238E27FC236}">
                <a16:creationId xmlns:a16="http://schemas.microsoft.com/office/drawing/2014/main" id="{22FDEDB0-0202-4C4C-9B34-FF72CC278D77}"/>
              </a:ext>
            </a:extLst>
          </p:cNvPr>
          <p:cNvSpPr>
            <a:spLocks noChangeShapeType="1"/>
          </p:cNvSpPr>
          <p:nvPr/>
        </p:nvSpPr>
        <p:spPr bwMode="auto">
          <a:xfrm flipV="1">
            <a:off x="5514748" y="2809424"/>
            <a:ext cx="0" cy="392113"/>
          </a:xfrm>
          <a:prstGeom prst="line">
            <a:avLst/>
          </a:prstGeom>
          <a:noFill/>
          <a:ln w="1270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Calibri"/>
              <a:ea typeface="ＭＳ Ｐゴシック" charset="0"/>
              <a:cs typeface="+mn-cs"/>
            </a:endParaRPr>
          </a:p>
        </p:txBody>
      </p:sp>
      <p:sp>
        <p:nvSpPr>
          <p:cNvPr id="89" name="Line 31">
            <a:extLst>
              <a:ext uri="{FF2B5EF4-FFF2-40B4-BE49-F238E27FC236}">
                <a16:creationId xmlns:a16="http://schemas.microsoft.com/office/drawing/2014/main" id="{9AF172E8-0A6A-6644-BD77-F1EE190D4ADE}"/>
              </a:ext>
            </a:extLst>
          </p:cNvPr>
          <p:cNvSpPr>
            <a:spLocks noChangeShapeType="1"/>
          </p:cNvSpPr>
          <p:nvPr/>
        </p:nvSpPr>
        <p:spPr bwMode="auto">
          <a:xfrm flipV="1">
            <a:off x="5355998" y="2818949"/>
            <a:ext cx="0" cy="392113"/>
          </a:xfrm>
          <a:prstGeom prst="line">
            <a:avLst/>
          </a:prstGeom>
          <a:noFill/>
          <a:ln w="1270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Calibri"/>
              <a:ea typeface="ＭＳ Ｐゴシック" charset="0"/>
              <a:cs typeface="+mn-cs"/>
            </a:endParaRPr>
          </a:p>
        </p:txBody>
      </p:sp>
      <p:sp>
        <p:nvSpPr>
          <p:cNvPr id="96" name="Text Box 38">
            <a:extLst>
              <a:ext uri="{FF2B5EF4-FFF2-40B4-BE49-F238E27FC236}">
                <a16:creationId xmlns:a16="http://schemas.microsoft.com/office/drawing/2014/main" id="{A4AA77C6-3CD5-F642-BD90-B898C462C724}"/>
              </a:ext>
            </a:extLst>
          </p:cNvPr>
          <p:cNvSpPr txBox="1">
            <a:spLocks noChangeArrowheads="1"/>
          </p:cNvSpPr>
          <p:nvPr/>
        </p:nvSpPr>
        <p:spPr bwMode="auto">
          <a:xfrm>
            <a:off x="4636966" y="2822952"/>
            <a:ext cx="482824" cy="407676"/>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85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a:ea typeface="ＭＳ Ｐゴシック" charset="0"/>
                <a:cs typeface="+mn-cs"/>
              </a:rPr>
              <a:t>not</a:t>
            </a:r>
          </a:p>
          <a:p>
            <a:pPr marL="0" marR="0" lvl="0" indent="0" algn="ctr" defTabSz="914400" rtl="0" eaLnBrk="0" fontAlgn="base" latinLnBrk="0" hangingPunct="0">
              <a:lnSpc>
                <a:spcPct val="85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a:ea typeface="ＭＳ Ｐゴシック" charset="0"/>
                <a:cs typeface="+mn-cs"/>
              </a:rPr>
              <a:t>used</a:t>
            </a:r>
            <a:endParaRPr kumimoji="0" lang="en-US" sz="1600" b="0" i="0" u="none" strike="noStrike" kern="1200" cap="none" spc="0" normalizeH="0" baseline="0" noProof="0" dirty="0">
              <a:ln>
                <a:noFill/>
              </a:ln>
              <a:solidFill>
                <a:srgbClr val="000000"/>
              </a:solidFill>
              <a:effectLst/>
              <a:uLnTx/>
              <a:uFillTx/>
              <a:latin typeface="Calibri"/>
              <a:ea typeface="ＭＳ Ｐゴシック" charset="0"/>
              <a:cs typeface="+mn-cs"/>
            </a:endParaRPr>
          </a:p>
        </p:txBody>
      </p:sp>
      <p:sp>
        <p:nvSpPr>
          <p:cNvPr id="97" name="Line 39">
            <a:extLst>
              <a:ext uri="{FF2B5EF4-FFF2-40B4-BE49-F238E27FC236}">
                <a16:creationId xmlns:a16="http://schemas.microsoft.com/office/drawing/2014/main" id="{356A6247-1FB1-3845-A2C5-956708DFFBCF}"/>
              </a:ext>
            </a:extLst>
          </p:cNvPr>
          <p:cNvSpPr>
            <a:spLocks noChangeShapeType="1"/>
          </p:cNvSpPr>
          <p:nvPr/>
        </p:nvSpPr>
        <p:spPr bwMode="auto">
          <a:xfrm flipV="1">
            <a:off x="4713766" y="2809424"/>
            <a:ext cx="0" cy="392113"/>
          </a:xfrm>
          <a:prstGeom prst="line">
            <a:avLst/>
          </a:prstGeom>
          <a:noFill/>
          <a:ln w="1270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Calibri"/>
              <a:ea typeface="ＭＳ Ｐゴシック" charset="0"/>
              <a:cs typeface="+mn-cs"/>
            </a:endParaRPr>
          </a:p>
        </p:txBody>
      </p:sp>
      <p:grpSp>
        <p:nvGrpSpPr>
          <p:cNvPr id="115" name="Group 114">
            <a:extLst>
              <a:ext uri="{FF2B5EF4-FFF2-40B4-BE49-F238E27FC236}">
                <a16:creationId xmlns:a16="http://schemas.microsoft.com/office/drawing/2014/main" id="{25F3ABB6-FC22-8E45-923B-C272F3E47C12}"/>
              </a:ext>
            </a:extLst>
          </p:cNvPr>
          <p:cNvGrpSpPr/>
          <p:nvPr/>
        </p:nvGrpSpPr>
        <p:grpSpPr>
          <a:xfrm>
            <a:off x="6405335" y="2817362"/>
            <a:ext cx="5252586" cy="731484"/>
            <a:chOff x="6405335" y="2817362"/>
            <a:chExt cx="5252586" cy="731484"/>
          </a:xfrm>
        </p:grpSpPr>
        <p:sp>
          <p:nvSpPr>
            <p:cNvPr id="80" name="Text Box 22">
              <a:extLst>
                <a:ext uri="{FF2B5EF4-FFF2-40B4-BE49-F238E27FC236}">
                  <a16:creationId xmlns:a16="http://schemas.microsoft.com/office/drawing/2014/main" id="{C121B465-E333-C34D-A9B1-4EC95AB29663}"/>
                </a:ext>
              </a:extLst>
            </p:cNvPr>
            <p:cNvSpPr txBox="1">
              <a:spLocks noChangeArrowheads="1"/>
            </p:cNvSpPr>
            <p:nvPr/>
          </p:nvSpPr>
          <p:spPr bwMode="auto">
            <a:xfrm>
              <a:off x="6405335" y="2817362"/>
              <a:ext cx="1746250" cy="36671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charset="0"/>
                  <a:ea typeface="ＭＳ Ｐゴシック" charset="0"/>
                  <a:cs typeface="+mn-cs"/>
                </a:rPr>
                <a:t>receive window</a:t>
              </a:r>
            </a:p>
          </p:txBody>
        </p:sp>
        <p:sp>
          <p:nvSpPr>
            <p:cNvPr id="107" name="Text Box 49">
              <a:extLst>
                <a:ext uri="{FF2B5EF4-FFF2-40B4-BE49-F238E27FC236}">
                  <a16:creationId xmlns:a16="http://schemas.microsoft.com/office/drawing/2014/main" id="{C1196D10-63E5-F146-A338-FB6B53C00F42}"/>
                </a:ext>
              </a:extLst>
            </p:cNvPr>
            <p:cNvSpPr txBox="1">
              <a:spLocks noChangeArrowheads="1"/>
            </p:cNvSpPr>
            <p:nvPr/>
          </p:nvSpPr>
          <p:spPr bwMode="auto">
            <a:xfrm>
              <a:off x="8724900" y="2847115"/>
              <a:ext cx="2933021" cy="701731"/>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rPr>
                <a:t>flow control: </a:t>
              </a:r>
              <a:r>
                <a:rPr kumimoji="0" lang="en-US" sz="20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rPr>
                <a:t># bytes receiver willing to accept</a:t>
              </a:r>
              <a:endParaRPr kumimoji="0" lang="en-US" sz="24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endParaRPr>
            </a:p>
          </p:txBody>
        </p:sp>
        <p:sp>
          <p:nvSpPr>
            <p:cNvPr id="111" name="Line 53">
              <a:extLst>
                <a:ext uri="{FF2B5EF4-FFF2-40B4-BE49-F238E27FC236}">
                  <a16:creationId xmlns:a16="http://schemas.microsoft.com/office/drawing/2014/main" id="{AF202832-D8A0-CC44-AEC9-474E90CA4102}"/>
                </a:ext>
              </a:extLst>
            </p:cNvPr>
            <p:cNvSpPr>
              <a:spLocks noChangeShapeType="1"/>
            </p:cNvSpPr>
            <p:nvPr/>
          </p:nvSpPr>
          <p:spPr bwMode="auto">
            <a:xfrm flipH="1">
              <a:off x="8142852" y="3044701"/>
              <a:ext cx="582048" cy="0"/>
            </a:xfrm>
            <a:prstGeom prst="line">
              <a:avLst/>
            </a:prstGeom>
            <a:noFill/>
            <a:ln w="19050">
              <a:solidFill>
                <a:srgbClr val="C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grpSp>
      <p:grpSp>
        <p:nvGrpSpPr>
          <p:cNvPr id="6" name="Group 5">
            <a:extLst>
              <a:ext uri="{FF2B5EF4-FFF2-40B4-BE49-F238E27FC236}">
                <a16:creationId xmlns:a16="http://schemas.microsoft.com/office/drawing/2014/main" id="{9EBAA956-8E89-0A4A-A4BC-91B08D93CC59}"/>
              </a:ext>
            </a:extLst>
          </p:cNvPr>
          <p:cNvGrpSpPr/>
          <p:nvPr/>
        </p:nvGrpSpPr>
        <p:grpSpPr>
          <a:xfrm>
            <a:off x="4979760" y="1674436"/>
            <a:ext cx="7040433" cy="1034129"/>
            <a:chOff x="4979760" y="1674436"/>
            <a:chExt cx="7040433" cy="1034129"/>
          </a:xfrm>
        </p:grpSpPr>
        <p:sp>
          <p:nvSpPr>
            <p:cNvPr id="73" name="Text Box 15">
              <a:extLst>
                <a:ext uri="{FF2B5EF4-FFF2-40B4-BE49-F238E27FC236}">
                  <a16:creationId xmlns:a16="http://schemas.microsoft.com/office/drawing/2014/main" id="{2925631F-CA45-E24E-A2A3-36475CE0E0E7}"/>
                </a:ext>
              </a:extLst>
            </p:cNvPr>
            <p:cNvSpPr txBox="1">
              <a:spLocks noChangeArrowheads="1"/>
            </p:cNvSpPr>
            <p:nvPr/>
          </p:nvSpPr>
          <p:spPr bwMode="auto">
            <a:xfrm>
              <a:off x="4979760" y="2029962"/>
              <a:ext cx="2486025" cy="39687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Arial" charset="0"/>
                  <a:ea typeface="ＭＳ Ｐゴシック" charset="0"/>
                  <a:cs typeface="+mn-cs"/>
                </a:rPr>
                <a:t>sequence number</a:t>
              </a:r>
              <a:endParaRPr kumimoji="0" lang="en-US" sz="2400" b="1" i="0" u="none" strike="noStrike" kern="1200" cap="none" spc="0" normalizeH="0" baseline="0" noProof="0" dirty="0">
                <a:ln>
                  <a:noFill/>
                </a:ln>
                <a:solidFill>
                  <a:srgbClr val="000000"/>
                </a:solidFill>
                <a:effectLst/>
                <a:uLnTx/>
                <a:uFillTx/>
                <a:latin typeface="Arial" charset="0"/>
                <a:ea typeface="ＭＳ Ｐゴシック" charset="0"/>
                <a:cs typeface="+mn-cs"/>
              </a:endParaRPr>
            </a:p>
          </p:txBody>
        </p:sp>
        <p:sp>
          <p:nvSpPr>
            <p:cNvPr id="108" name="Text Box 50">
              <a:extLst>
                <a:ext uri="{FF2B5EF4-FFF2-40B4-BE49-F238E27FC236}">
                  <a16:creationId xmlns:a16="http://schemas.microsoft.com/office/drawing/2014/main" id="{62087231-CA89-9F46-9993-D5CE4726B8FD}"/>
                </a:ext>
              </a:extLst>
            </p:cNvPr>
            <p:cNvSpPr txBox="1">
              <a:spLocks noChangeArrowheads="1"/>
            </p:cNvSpPr>
            <p:nvPr/>
          </p:nvSpPr>
          <p:spPr bwMode="auto">
            <a:xfrm>
              <a:off x="8724900" y="1674436"/>
              <a:ext cx="3295293" cy="1034129"/>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rPr>
                <a:t>segment seq  #: </a:t>
              </a:r>
              <a:r>
                <a:rPr kumimoji="0" lang="en-US" sz="20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rPr>
                <a:t>counting bytes of data</a:t>
              </a:r>
              <a:r>
                <a:rPr kumimoji="0" lang="en-US" sz="24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rPr>
                <a:t> </a:t>
              </a:r>
              <a:r>
                <a:rPr kumimoji="0" lang="en-US" sz="20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rPr>
                <a:t>into </a:t>
              </a:r>
              <a:r>
                <a:rPr kumimoji="0" lang="en-US" sz="2000" b="0" i="0" u="none" strike="noStrike" kern="1200" cap="none" spc="0" normalizeH="0" baseline="0" noProof="0" dirty="0" err="1">
                  <a:ln>
                    <a:noFill/>
                  </a:ln>
                  <a:solidFill>
                    <a:srgbClr val="000000"/>
                  </a:solidFill>
                  <a:effectLst/>
                  <a:uLnTx/>
                  <a:uFillTx/>
                  <a:latin typeface="Calibri" panose="020F0502020204030204"/>
                  <a:ea typeface="ＭＳ Ｐゴシック" charset="0"/>
                  <a:cs typeface="+mn-cs"/>
                </a:rPr>
                <a:t>bytestream</a:t>
              </a:r>
              <a:r>
                <a:rPr kumimoji="0" lang="en-US" sz="24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rPr>
                <a:t> </a:t>
              </a:r>
              <a:r>
                <a:rPr kumimoji="0" lang="en-US" sz="20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rPr>
                <a:t>(not segments!)</a:t>
              </a:r>
              <a:endParaRPr kumimoji="0" lang="en-US" sz="24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endParaRPr>
            </a:p>
          </p:txBody>
        </p:sp>
        <p:sp>
          <p:nvSpPr>
            <p:cNvPr id="113" name="Line 55">
              <a:extLst>
                <a:ext uri="{FF2B5EF4-FFF2-40B4-BE49-F238E27FC236}">
                  <a16:creationId xmlns:a16="http://schemas.microsoft.com/office/drawing/2014/main" id="{69F8FE7B-57A5-CA45-A15F-AB7CA1D8D54F}"/>
                </a:ext>
              </a:extLst>
            </p:cNvPr>
            <p:cNvSpPr>
              <a:spLocks noChangeShapeType="1"/>
            </p:cNvSpPr>
            <p:nvPr/>
          </p:nvSpPr>
          <p:spPr bwMode="auto">
            <a:xfrm flipH="1" flipV="1">
              <a:off x="7924797" y="2244436"/>
              <a:ext cx="800102" cy="0"/>
            </a:xfrm>
            <a:prstGeom prst="line">
              <a:avLst/>
            </a:prstGeom>
            <a:noFill/>
            <a:ln w="19050">
              <a:solidFill>
                <a:srgbClr val="C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grpSp>
      <p:grpSp>
        <p:nvGrpSpPr>
          <p:cNvPr id="129" name="Group 128">
            <a:extLst>
              <a:ext uri="{FF2B5EF4-FFF2-40B4-BE49-F238E27FC236}">
                <a16:creationId xmlns:a16="http://schemas.microsoft.com/office/drawing/2014/main" id="{33475873-1909-F649-A643-DFFF77ECF966}"/>
              </a:ext>
            </a:extLst>
          </p:cNvPr>
          <p:cNvGrpSpPr/>
          <p:nvPr/>
        </p:nvGrpSpPr>
        <p:grpSpPr>
          <a:xfrm>
            <a:off x="5398860" y="4614412"/>
            <a:ext cx="5770816" cy="1113459"/>
            <a:chOff x="5398860" y="4614412"/>
            <a:chExt cx="5770816" cy="1113459"/>
          </a:xfrm>
        </p:grpSpPr>
        <p:sp>
          <p:nvSpPr>
            <p:cNvPr id="72" name="Text Box 14">
              <a:extLst>
                <a:ext uri="{FF2B5EF4-FFF2-40B4-BE49-F238E27FC236}">
                  <a16:creationId xmlns:a16="http://schemas.microsoft.com/office/drawing/2014/main" id="{394540FC-9B80-C049-964F-3AEAF7A4BA2D}"/>
                </a:ext>
              </a:extLst>
            </p:cNvPr>
            <p:cNvSpPr txBox="1">
              <a:spLocks noChangeArrowheads="1"/>
            </p:cNvSpPr>
            <p:nvPr/>
          </p:nvSpPr>
          <p:spPr bwMode="auto">
            <a:xfrm>
              <a:off x="5398860" y="4614412"/>
              <a:ext cx="2005013" cy="100647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charset="0"/>
                  <a:ea typeface="ＭＳ Ｐゴシック" charset="0"/>
                  <a:cs typeface="+mn-cs"/>
                </a:rPr>
                <a:t>application</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charset="0"/>
                  <a:ea typeface="ＭＳ Ｐゴシック" charset="0"/>
                  <a:cs typeface="+mn-cs"/>
                </a:rPr>
                <a:t>data </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charset="0"/>
                  <a:ea typeface="ＭＳ Ｐゴシック" charset="0"/>
                  <a:cs typeface="+mn-cs"/>
                </a:rPr>
                <a:t>(variable length)</a:t>
              </a:r>
              <a:endParaRPr kumimoji="0" lang="en-US" sz="2400" b="0" i="0" u="none" strike="noStrike" kern="1200" cap="none" spc="0" normalizeH="0" baseline="0" noProof="0" dirty="0">
                <a:ln>
                  <a:noFill/>
                </a:ln>
                <a:solidFill>
                  <a:srgbClr val="000000"/>
                </a:solidFill>
                <a:effectLst/>
                <a:uLnTx/>
                <a:uFillTx/>
                <a:latin typeface="Arial" charset="0"/>
                <a:ea typeface="ＭＳ Ｐゴシック" charset="0"/>
                <a:cs typeface="+mn-cs"/>
              </a:endParaRPr>
            </a:p>
          </p:txBody>
        </p:sp>
        <p:sp>
          <p:nvSpPr>
            <p:cNvPr id="125" name="TextBox 124">
              <a:extLst>
                <a:ext uri="{FF2B5EF4-FFF2-40B4-BE49-F238E27FC236}">
                  <a16:creationId xmlns:a16="http://schemas.microsoft.com/office/drawing/2014/main" id="{5CEFBFE2-D6C5-6C4B-85CD-C2B1704479E4}"/>
                </a:ext>
              </a:extLst>
            </p:cNvPr>
            <p:cNvSpPr txBox="1"/>
            <p:nvPr/>
          </p:nvSpPr>
          <p:spPr>
            <a:xfrm>
              <a:off x="8980285" y="4638342"/>
              <a:ext cx="2189391" cy="1089529"/>
            </a:xfrm>
            <a:prstGeom prst="rect">
              <a:avLst/>
            </a:prstGeom>
            <a:noFill/>
          </p:spPr>
          <p:txBody>
            <a:bodyPr wrap="square"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data sent by application into TCP socket</a:t>
              </a:r>
            </a:p>
          </p:txBody>
        </p:sp>
        <p:cxnSp>
          <p:nvCxnSpPr>
            <p:cNvPr id="127" name="Straight Connector 126">
              <a:extLst>
                <a:ext uri="{FF2B5EF4-FFF2-40B4-BE49-F238E27FC236}">
                  <a16:creationId xmlns:a16="http://schemas.microsoft.com/office/drawing/2014/main" id="{C6493B77-D766-824F-B26A-A73B9CE92231}"/>
                </a:ext>
              </a:extLst>
            </p:cNvPr>
            <p:cNvCxnSpPr>
              <a:cxnSpLocks/>
            </p:cNvCxnSpPr>
            <p:nvPr/>
          </p:nvCxnSpPr>
          <p:spPr>
            <a:xfrm>
              <a:off x="6727821" y="5150307"/>
              <a:ext cx="2149479" cy="0"/>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grpSp>
      <p:grpSp>
        <p:nvGrpSpPr>
          <p:cNvPr id="26" name="Group 25">
            <a:extLst>
              <a:ext uri="{FF2B5EF4-FFF2-40B4-BE49-F238E27FC236}">
                <a16:creationId xmlns:a16="http://schemas.microsoft.com/office/drawing/2014/main" id="{BF59DCBE-5CE4-3C4C-AE43-7FF674B5D23E}"/>
              </a:ext>
            </a:extLst>
          </p:cNvPr>
          <p:cNvGrpSpPr/>
          <p:nvPr/>
        </p:nvGrpSpPr>
        <p:grpSpPr>
          <a:xfrm>
            <a:off x="230393" y="1952743"/>
            <a:ext cx="7771793" cy="1241280"/>
            <a:chOff x="230393" y="1952743"/>
            <a:chExt cx="7771793" cy="1241280"/>
          </a:xfrm>
        </p:grpSpPr>
        <p:sp>
          <p:nvSpPr>
            <p:cNvPr id="137" name="Text Box 35">
              <a:extLst>
                <a:ext uri="{FF2B5EF4-FFF2-40B4-BE49-F238E27FC236}">
                  <a16:creationId xmlns:a16="http://schemas.microsoft.com/office/drawing/2014/main" id="{56F627F0-D04E-AD42-8864-F7B517B4A587}"/>
                </a:ext>
              </a:extLst>
            </p:cNvPr>
            <p:cNvSpPr txBox="1">
              <a:spLocks noChangeArrowheads="1"/>
            </p:cNvSpPr>
            <p:nvPr/>
          </p:nvSpPr>
          <p:spPr bwMode="auto">
            <a:xfrm>
              <a:off x="5444091" y="2855469"/>
              <a:ext cx="309701" cy="338554"/>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FF0000"/>
                  </a:solidFill>
                  <a:effectLst/>
                  <a:uLnTx/>
                  <a:uFillTx/>
                  <a:latin typeface="Calibri"/>
                  <a:ea typeface="ＭＳ Ｐゴシック" charset="0"/>
                  <a:cs typeface="+mn-cs"/>
                </a:rPr>
                <a:t>A</a:t>
              </a:r>
              <a:endParaRPr kumimoji="0" lang="en-US" sz="2400" b="1" i="0" u="none" strike="noStrike" kern="1200" cap="none" spc="0" normalizeH="0" baseline="0" noProof="0" dirty="0">
                <a:ln>
                  <a:noFill/>
                </a:ln>
                <a:solidFill>
                  <a:srgbClr val="FF0000"/>
                </a:solidFill>
                <a:effectLst/>
                <a:uLnTx/>
                <a:uFillTx/>
                <a:latin typeface="Calibri"/>
                <a:ea typeface="ＭＳ Ｐゴシック" charset="0"/>
                <a:cs typeface="+mn-cs"/>
              </a:endParaRPr>
            </a:p>
          </p:txBody>
        </p:sp>
        <p:grpSp>
          <p:nvGrpSpPr>
            <p:cNvPr id="15" name="Group 14">
              <a:extLst>
                <a:ext uri="{FF2B5EF4-FFF2-40B4-BE49-F238E27FC236}">
                  <a16:creationId xmlns:a16="http://schemas.microsoft.com/office/drawing/2014/main" id="{3379D87E-87A4-BA4A-B25D-D60B162F998C}"/>
                </a:ext>
              </a:extLst>
            </p:cNvPr>
            <p:cNvGrpSpPr/>
            <p:nvPr/>
          </p:nvGrpSpPr>
          <p:grpSpPr>
            <a:xfrm>
              <a:off x="230393" y="1952743"/>
              <a:ext cx="7771793" cy="971860"/>
              <a:chOff x="217867" y="1965269"/>
              <a:chExt cx="7771793" cy="971860"/>
            </a:xfrm>
          </p:grpSpPr>
          <p:sp>
            <p:nvSpPr>
              <p:cNvPr id="75" name="Text Box 17">
                <a:extLst>
                  <a:ext uri="{FF2B5EF4-FFF2-40B4-BE49-F238E27FC236}">
                    <a16:creationId xmlns:a16="http://schemas.microsoft.com/office/drawing/2014/main" id="{0864898F-71F3-8C4E-ACBC-273A8F765CF5}"/>
                  </a:ext>
                </a:extLst>
              </p:cNvPr>
              <p:cNvSpPr txBox="1">
                <a:spLocks noChangeArrowheads="1"/>
              </p:cNvSpPr>
              <p:nvPr/>
            </p:nvSpPr>
            <p:spPr bwMode="auto">
              <a:xfrm>
                <a:off x="4579710" y="2430012"/>
                <a:ext cx="3409950" cy="39687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Arial" charset="0"/>
                    <a:ea typeface="ＭＳ Ｐゴシック" charset="0"/>
                    <a:cs typeface="+mn-cs"/>
                  </a:rPr>
                  <a:t>acknowledgement number</a:t>
                </a:r>
              </a:p>
            </p:txBody>
          </p:sp>
          <p:sp>
            <p:nvSpPr>
              <p:cNvPr id="119" name="Text Box 42">
                <a:extLst>
                  <a:ext uri="{FF2B5EF4-FFF2-40B4-BE49-F238E27FC236}">
                    <a16:creationId xmlns:a16="http://schemas.microsoft.com/office/drawing/2014/main" id="{C0762B76-1537-D346-8718-8BAF6E1F14E0}"/>
                  </a:ext>
                </a:extLst>
              </p:cNvPr>
              <p:cNvSpPr txBox="1">
                <a:spLocks noChangeArrowheads="1"/>
              </p:cNvSpPr>
              <p:nvPr/>
            </p:nvSpPr>
            <p:spPr bwMode="auto">
              <a:xfrm>
                <a:off x="217867" y="1965269"/>
                <a:ext cx="3287333" cy="701731"/>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r" defTabSz="914400" rtl="0" eaLnBrk="0" fontAlgn="base" latinLnBrk="0" hangingPunct="0">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rPr>
                  <a:t>ACK: </a:t>
                </a:r>
                <a:r>
                  <a:rPr kumimoji="0" lang="en-US" sz="20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rPr>
                  <a:t>seq # of next expected byte; A bit: this is an ACK</a:t>
                </a:r>
                <a:endParaRPr kumimoji="0" lang="en-US" sz="11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endParaRPr>
              </a:p>
            </p:txBody>
          </p:sp>
          <p:sp>
            <p:nvSpPr>
              <p:cNvPr id="130" name="Line 46">
                <a:extLst>
                  <a:ext uri="{FF2B5EF4-FFF2-40B4-BE49-F238E27FC236}">
                    <a16:creationId xmlns:a16="http://schemas.microsoft.com/office/drawing/2014/main" id="{412FF679-1D4F-2847-94BC-15BFC61FB4F3}"/>
                  </a:ext>
                </a:extLst>
              </p:cNvPr>
              <p:cNvSpPr>
                <a:spLocks noChangeShapeType="1"/>
              </p:cNvSpPr>
              <p:nvPr/>
            </p:nvSpPr>
            <p:spPr bwMode="auto">
              <a:xfrm>
                <a:off x="3505200" y="2417523"/>
                <a:ext cx="2076276" cy="519606"/>
              </a:xfrm>
              <a:custGeom>
                <a:avLst/>
                <a:gdLst>
                  <a:gd name="connsiteX0" fmla="*/ 0 w 2082626"/>
                  <a:gd name="connsiteY0" fmla="*/ 0 h 560881"/>
                  <a:gd name="connsiteX1" fmla="*/ 2082626 w 2082626"/>
                  <a:gd name="connsiteY1" fmla="*/ 560881 h 560881"/>
                  <a:gd name="connsiteX0" fmla="*/ 0 w 2076276"/>
                  <a:gd name="connsiteY0" fmla="*/ 0 h 519606"/>
                  <a:gd name="connsiteX1" fmla="*/ 2076276 w 2076276"/>
                  <a:gd name="connsiteY1" fmla="*/ 519606 h 519606"/>
                </a:gdLst>
                <a:ahLst/>
                <a:cxnLst>
                  <a:cxn ang="0">
                    <a:pos x="connsiteX0" y="connsiteY0"/>
                  </a:cxn>
                  <a:cxn ang="0">
                    <a:pos x="connsiteX1" y="connsiteY1"/>
                  </a:cxn>
                </a:cxnLst>
                <a:rect l="l" t="t" r="r" b="b"/>
                <a:pathLst>
                  <a:path w="2076276" h="519606">
                    <a:moveTo>
                      <a:pt x="0" y="0"/>
                    </a:moveTo>
                    <a:cubicBezTo>
                      <a:pt x="694209" y="186960"/>
                      <a:pt x="1382067" y="332646"/>
                      <a:pt x="2076276" y="519606"/>
                    </a:cubicBezTo>
                  </a:path>
                </a:pathLst>
              </a:custGeom>
              <a:noFill/>
              <a:ln w="19050">
                <a:solidFill>
                  <a:srgbClr val="C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39" name="Line 46">
                <a:extLst>
                  <a:ext uri="{FF2B5EF4-FFF2-40B4-BE49-F238E27FC236}">
                    <a16:creationId xmlns:a16="http://schemas.microsoft.com/office/drawing/2014/main" id="{EB8BFD18-324C-2547-AC63-1A0429ECFF56}"/>
                  </a:ext>
                </a:extLst>
              </p:cNvPr>
              <p:cNvSpPr>
                <a:spLocks noChangeShapeType="1"/>
              </p:cNvSpPr>
              <p:nvPr/>
            </p:nvSpPr>
            <p:spPr bwMode="auto">
              <a:xfrm>
                <a:off x="3505200" y="2404996"/>
                <a:ext cx="1263476" cy="215853"/>
              </a:xfrm>
              <a:prstGeom prst="line">
                <a:avLst/>
              </a:prstGeom>
              <a:noFill/>
              <a:ln w="19050">
                <a:solidFill>
                  <a:srgbClr val="C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grpSp>
      </p:grpSp>
      <p:grpSp>
        <p:nvGrpSpPr>
          <p:cNvPr id="19" name="Group 18">
            <a:extLst>
              <a:ext uri="{FF2B5EF4-FFF2-40B4-BE49-F238E27FC236}">
                <a16:creationId xmlns:a16="http://schemas.microsoft.com/office/drawing/2014/main" id="{953AA9D9-F43E-B546-80D0-95A95FF3FD84}"/>
              </a:ext>
            </a:extLst>
          </p:cNvPr>
          <p:cNvGrpSpPr/>
          <p:nvPr/>
        </p:nvGrpSpPr>
        <p:grpSpPr>
          <a:xfrm>
            <a:off x="1895418" y="3659802"/>
            <a:ext cx="5828956" cy="1090980"/>
            <a:chOff x="1895418" y="3659802"/>
            <a:chExt cx="5828956" cy="1090980"/>
          </a:xfrm>
        </p:grpSpPr>
        <p:sp>
          <p:nvSpPr>
            <p:cNvPr id="98" name="Text Box 40">
              <a:extLst>
                <a:ext uri="{FF2B5EF4-FFF2-40B4-BE49-F238E27FC236}">
                  <a16:creationId xmlns:a16="http://schemas.microsoft.com/office/drawing/2014/main" id="{CF922213-3DD4-4C4D-B198-ADF3A29EDBE7}"/>
                </a:ext>
              </a:extLst>
            </p:cNvPr>
            <p:cNvSpPr txBox="1">
              <a:spLocks noChangeArrowheads="1"/>
            </p:cNvSpPr>
            <p:nvPr/>
          </p:nvSpPr>
          <p:spPr bwMode="auto">
            <a:xfrm>
              <a:off x="4830361" y="3659802"/>
              <a:ext cx="2894013" cy="40011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charset="0"/>
                  <a:ea typeface="ＭＳ Ｐゴシック" charset="0"/>
                  <a:cs typeface="+mn-cs"/>
                </a:rPr>
                <a:t>options (variable length)</a:t>
              </a:r>
              <a:endParaRPr kumimoji="0" lang="en-US" sz="2400" b="0" i="0" u="none" strike="noStrike" kern="1200" cap="none" spc="0" normalizeH="0" baseline="0" noProof="0" dirty="0">
                <a:ln>
                  <a:noFill/>
                </a:ln>
                <a:solidFill>
                  <a:srgbClr val="000000"/>
                </a:solidFill>
                <a:effectLst/>
                <a:uLnTx/>
                <a:uFillTx/>
                <a:latin typeface="Arial" charset="0"/>
                <a:ea typeface="ＭＳ Ｐゴシック" charset="0"/>
                <a:cs typeface="+mn-cs"/>
              </a:endParaRPr>
            </a:p>
          </p:txBody>
        </p:sp>
        <p:sp>
          <p:nvSpPr>
            <p:cNvPr id="99" name="Text Box 42">
              <a:extLst>
                <a:ext uri="{FF2B5EF4-FFF2-40B4-BE49-F238E27FC236}">
                  <a16:creationId xmlns:a16="http://schemas.microsoft.com/office/drawing/2014/main" id="{0BC58028-06B7-1A4E-8510-AE6EC1534B60}"/>
                </a:ext>
              </a:extLst>
            </p:cNvPr>
            <p:cNvSpPr txBox="1">
              <a:spLocks noChangeArrowheads="1"/>
            </p:cNvSpPr>
            <p:nvPr/>
          </p:nvSpPr>
          <p:spPr bwMode="auto">
            <a:xfrm>
              <a:off x="1895418" y="4326050"/>
              <a:ext cx="1688926" cy="42473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r" defTabSz="914400" rtl="0" eaLnBrk="0" fontAlgn="base" latinLnBrk="0" hangingPunct="0">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rPr>
                <a:t>TCP</a:t>
              </a:r>
              <a:r>
                <a:rPr kumimoji="0" lang="en-US" sz="24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rPr>
                <a:t> options</a:t>
              </a:r>
              <a:endParaRPr kumimoji="0" lang="en-US" sz="20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endParaRPr>
            </a:p>
          </p:txBody>
        </p:sp>
        <p:cxnSp>
          <p:nvCxnSpPr>
            <p:cNvPr id="7" name="Straight Connector 6">
              <a:extLst>
                <a:ext uri="{FF2B5EF4-FFF2-40B4-BE49-F238E27FC236}">
                  <a16:creationId xmlns:a16="http://schemas.microsoft.com/office/drawing/2014/main" id="{163A6281-16AF-5F4C-91CB-DC46FB513501}"/>
                </a:ext>
              </a:extLst>
            </p:cNvPr>
            <p:cNvCxnSpPr>
              <a:cxnSpLocks/>
              <a:stCxn id="99" idx="3"/>
              <a:endCxn id="98" idx="1"/>
            </p:cNvCxnSpPr>
            <p:nvPr/>
          </p:nvCxnSpPr>
          <p:spPr>
            <a:xfrm flipV="1">
              <a:off x="3584344" y="3859857"/>
              <a:ext cx="1246017" cy="678559"/>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grpSp>
      <p:grpSp>
        <p:nvGrpSpPr>
          <p:cNvPr id="24" name="Group 23">
            <a:extLst>
              <a:ext uri="{FF2B5EF4-FFF2-40B4-BE49-F238E27FC236}">
                <a16:creationId xmlns:a16="http://schemas.microsoft.com/office/drawing/2014/main" id="{F2A3E3DD-D73E-3547-B33E-7D97BEE9201E}"/>
              </a:ext>
            </a:extLst>
          </p:cNvPr>
          <p:cNvGrpSpPr/>
          <p:nvPr/>
        </p:nvGrpSpPr>
        <p:grpSpPr>
          <a:xfrm>
            <a:off x="318075" y="2819126"/>
            <a:ext cx="4456458" cy="424732"/>
            <a:chOff x="318075" y="2819126"/>
            <a:chExt cx="4456458" cy="424732"/>
          </a:xfrm>
        </p:grpSpPr>
        <p:sp>
          <p:nvSpPr>
            <p:cNvPr id="95" name="Text Box 37">
              <a:extLst>
                <a:ext uri="{FF2B5EF4-FFF2-40B4-BE49-F238E27FC236}">
                  <a16:creationId xmlns:a16="http://schemas.microsoft.com/office/drawing/2014/main" id="{71EB8016-A1DB-1C48-954C-FFBE5CF06DD6}"/>
                </a:ext>
              </a:extLst>
            </p:cNvPr>
            <p:cNvSpPr txBox="1">
              <a:spLocks noChangeArrowheads="1"/>
            </p:cNvSpPr>
            <p:nvPr/>
          </p:nvSpPr>
          <p:spPr bwMode="auto">
            <a:xfrm>
              <a:off x="4278884" y="2826980"/>
              <a:ext cx="495649" cy="407676"/>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85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a:ea typeface="ＭＳ Ｐゴシック" charset="0"/>
                  <a:cs typeface="+mn-cs"/>
                </a:rPr>
                <a:t>head</a:t>
              </a:r>
            </a:p>
            <a:p>
              <a:pPr marL="0" marR="0" lvl="0" indent="0" algn="ctr" defTabSz="914400" rtl="0" eaLnBrk="0" fontAlgn="base" latinLnBrk="0" hangingPunct="0">
                <a:lnSpc>
                  <a:spcPct val="85000"/>
                </a:lnSpc>
                <a:spcBef>
                  <a:spcPct val="0"/>
                </a:spcBef>
                <a:spcAft>
                  <a:spcPct val="0"/>
                </a:spcAft>
                <a:buClrTx/>
                <a:buSzTx/>
                <a:buFontTx/>
                <a:buNone/>
                <a:tabLst/>
                <a:defRPr/>
              </a:pPr>
              <a:r>
                <a:rPr kumimoji="0" lang="en-US" sz="1200" b="0" i="0" u="none" strike="noStrike" kern="1200" cap="none" spc="0" normalizeH="0" baseline="0" noProof="0" dirty="0" err="1">
                  <a:ln>
                    <a:noFill/>
                  </a:ln>
                  <a:solidFill>
                    <a:srgbClr val="000000"/>
                  </a:solidFill>
                  <a:effectLst/>
                  <a:uLnTx/>
                  <a:uFillTx/>
                  <a:latin typeface="Calibri"/>
                  <a:ea typeface="ＭＳ Ｐゴシック" charset="0"/>
                  <a:cs typeface="+mn-cs"/>
                </a:rPr>
                <a:t>len</a:t>
              </a:r>
              <a:endParaRPr kumimoji="0" lang="en-US" sz="1600" b="0" i="0" u="none" strike="noStrike" kern="1200" cap="none" spc="0" normalizeH="0" baseline="0" noProof="0" dirty="0">
                <a:ln>
                  <a:noFill/>
                </a:ln>
                <a:solidFill>
                  <a:srgbClr val="000000"/>
                </a:solidFill>
                <a:effectLst/>
                <a:uLnTx/>
                <a:uFillTx/>
                <a:latin typeface="Calibri"/>
                <a:ea typeface="ＭＳ Ｐゴシック" charset="0"/>
                <a:cs typeface="+mn-cs"/>
              </a:endParaRPr>
            </a:p>
          </p:txBody>
        </p:sp>
        <p:sp>
          <p:nvSpPr>
            <p:cNvPr id="93" name="Text Box 42">
              <a:extLst>
                <a:ext uri="{FF2B5EF4-FFF2-40B4-BE49-F238E27FC236}">
                  <a16:creationId xmlns:a16="http://schemas.microsoft.com/office/drawing/2014/main" id="{23616F6F-F6F8-274A-8F63-2AC8E94CAB0A}"/>
                </a:ext>
              </a:extLst>
            </p:cNvPr>
            <p:cNvSpPr txBox="1">
              <a:spLocks noChangeArrowheads="1"/>
            </p:cNvSpPr>
            <p:nvPr/>
          </p:nvSpPr>
          <p:spPr bwMode="auto">
            <a:xfrm>
              <a:off x="318075" y="2819126"/>
              <a:ext cx="3287333" cy="42473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r" defTabSz="914400" rtl="0" eaLnBrk="0" fontAlgn="base" latinLnBrk="0" hangingPunct="0">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rPr>
                <a:t>length </a:t>
              </a:r>
              <a:r>
                <a:rPr kumimoji="0" lang="en-US" sz="20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rPr>
                <a:t>(of TCP header)</a:t>
              </a:r>
            </a:p>
          </p:txBody>
        </p:sp>
        <p:cxnSp>
          <p:nvCxnSpPr>
            <p:cNvPr id="100" name="Straight Connector 99">
              <a:extLst>
                <a:ext uri="{FF2B5EF4-FFF2-40B4-BE49-F238E27FC236}">
                  <a16:creationId xmlns:a16="http://schemas.microsoft.com/office/drawing/2014/main" id="{D004F6AA-C795-934B-B4F0-CA6FD9652FA1}"/>
                </a:ext>
              </a:extLst>
            </p:cNvPr>
            <p:cNvCxnSpPr>
              <a:cxnSpLocks/>
            </p:cNvCxnSpPr>
            <p:nvPr/>
          </p:nvCxnSpPr>
          <p:spPr>
            <a:xfrm>
              <a:off x="3544867" y="3031480"/>
              <a:ext cx="783888"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grpSp>
      <p:grpSp>
        <p:nvGrpSpPr>
          <p:cNvPr id="16" name="Group 15">
            <a:extLst>
              <a:ext uri="{FF2B5EF4-FFF2-40B4-BE49-F238E27FC236}">
                <a16:creationId xmlns:a16="http://schemas.microsoft.com/office/drawing/2014/main" id="{B36175C2-99D1-404D-ADB0-0C09C4338566}"/>
              </a:ext>
            </a:extLst>
          </p:cNvPr>
          <p:cNvGrpSpPr/>
          <p:nvPr/>
        </p:nvGrpSpPr>
        <p:grpSpPr>
          <a:xfrm>
            <a:off x="-24878" y="3174115"/>
            <a:ext cx="6031751" cy="424732"/>
            <a:chOff x="-24878" y="3174115"/>
            <a:chExt cx="6031751" cy="424732"/>
          </a:xfrm>
        </p:grpSpPr>
        <p:sp>
          <p:nvSpPr>
            <p:cNvPr id="82" name="Text Box 24">
              <a:extLst>
                <a:ext uri="{FF2B5EF4-FFF2-40B4-BE49-F238E27FC236}">
                  <a16:creationId xmlns:a16="http://schemas.microsoft.com/office/drawing/2014/main" id="{DA04993C-122C-384A-9568-6515DE95D883}"/>
                </a:ext>
              </a:extLst>
            </p:cNvPr>
            <p:cNvSpPr txBox="1">
              <a:spLocks noChangeArrowheads="1"/>
            </p:cNvSpPr>
            <p:nvPr/>
          </p:nvSpPr>
          <p:spPr bwMode="auto">
            <a:xfrm>
              <a:off x="4794023" y="3203124"/>
              <a:ext cx="1212850" cy="36671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charset="0"/>
                  <a:ea typeface="ＭＳ Ｐゴシック" charset="0"/>
                  <a:cs typeface="+mn-cs"/>
                </a:rPr>
                <a:t>checksum</a:t>
              </a:r>
            </a:p>
          </p:txBody>
        </p:sp>
        <p:sp>
          <p:nvSpPr>
            <p:cNvPr id="109" name="Text Box 51">
              <a:extLst>
                <a:ext uri="{FF2B5EF4-FFF2-40B4-BE49-F238E27FC236}">
                  <a16:creationId xmlns:a16="http://schemas.microsoft.com/office/drawing/2014/main" id="{CE090396-5F4D-6E4E-AA9C-2778A62E73B2}"/>
                </a:ext>
              </a:extLst>
            </p:cNvPr>
            <p:cNvSpPr txBox="1">
              <a:spLocks noChangeArrowheads="1"/>
            </p:cNvSpPr>
            <p:nvPr/>
          </p:nvSpPr>
          <p:spPr bwMode="auto">
            <a:xfrm>
              <a:off x="-24878" y="3174115"/>
              <a:ext cx="3595495" cy="42473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r" defTabSz="914400" rtl="0" eaLnBrk="0" fontAlgn="base" latinLnBrk="0" hangingPunct="0">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rPr>
                <a:t>Internet</a:t>
              </a:r>
              <a:r>
                <a:rPr kumimoji="0" lang="en-US" sz="24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rPr>
                <a:t> checksum</a:t>
              </a:r>
            </a:p>
          </p:txBody>
        </p:sp>
        <p:cxnSp>
          <p:nvCxnSpPr>
            <p:cNvPr id="101" name="Straight Connector 100">
              <a:extLst>
                <a:ext uri="{FF2B5EF4-FFF2-40B4-BE49-F238E27FC236}">
                  <a16:creationId xmlns:a16="http://schemas.microsoft.com/office/drawing/2014/main" id="{4F87AC36-0055-DB45-A995-89129C5BB34A}"/>
                </a:ext>
              </a:extLst>
            </p:cNvPr>
            <p:cNvCxnSpPr>
              <a:cxnSpLocks/>
              <a:stCxn id="109" idx="3"/>
              <a:endCxn id="82" idx="1"/>
            </p:cNvCxnSpPr>
            <p:nvPr/>
          </p:nvCxnSpPr>
          <p:spPr>
            <a:xfrm>
              <a:off x="3570617" y="3386481"/>
              <a:ext cx="1223406"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66" name="Line 10">
            <a:extLst>
              <a:ext uri="{FF2B5EF4-FFF2-40B4-BE49-F238E27FC236}">
                <a16:creationId xmlns:a16="http://schemas.microsoft.com/office/drawing/2014/main" id="{A7BD37B6-D73B-A04D-BDC5-AC47A5470DF4}"/>
              </a:ext>
            </a:extLst>
          </p:cNvPr>
          <p:cNvSpPr>
            <a:spLocks noChangeShapeType="1"/>
          </p:cNvSpPr>
          <p:nvPr/>
        </p:nvSpPr>
        <p:spPr bwMode="auto">
          <a:xfrm flipH="1" flipV="1">
            <a:off x="6289447" y="1679374"/>
            <a:ext cx="1761" cy="365184"/>
          </a:xfrm>
          <a:prstGeom prst="line">
            <a:avLst/>
          </a:prstGeom>
          <a:noFill/>
          <a:ln w="1905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84" name="Line 26">
            <a:extLst>
              <a:ext uri="{FF2B5EF4-FFF2-40B4-BE49-F238E27FC236}">
                <a16:creationId xmlns:a16="http://schemas.microsoft.com/office/drawing/2014/main" id="{E9E32468-C9DF-C94D-9DAD-F82B75D02C08}"/>
              </a:ext>
            </a:extLst>
          </p:cNvPr>
          <p:cNvSpPr>
            <a:spLocks noChangeShapeType="1"/>
          </p:cNvSpPr>
          <p:nvPr/>
        </p:nvSpPr>
        <p:spPr bwMode="auto">
          <a:xfrm flipV="1">
            <a:off x="6150711" y="2804662"/>
            <a:ext cx="0" cy="392112"/>
          </a:xfrm>
          <a:prstGeom prst="line">
            <a:avLst/>
          </a:prstGeom>
          <a:noFill/>
          <a:ln w="1270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Calibri"/>
              <a:ea typeface="ＭＳ Ｐゴシック" charset="0"/>
              <a:cs typeface="+mn-cs"/>
            </a:endParaRPr>
          </a:p>
        </p:txBody>
      </p:sp>
      <p:sp>
        <p:nvSpPr>
          <p:cNvPr id="85" name="Line 27">
            <a:extLst>
              <a:ext uri="{FF2B5EF4-FFF2-40B4-BE49-F238E27FC236}">
                <a16:creationId xmlns:a16="http://schemas.microsoft.com/office/drawing/2014/main" id="{595D2D86-0F8D-4945-A03B-3D969A9DA275}"/>
              </a:ext>
            </a:extLst>
          </p:cNvPr>
          <p:cNvSpPr>
            <a:spLocks noChangeShapeType="1"/>
          </p:cNvSpPr>
          <p:nvPr/>
        </p:nvSpPr>
        <p:spPr bwMode="auto">
          <a:xfrm flipV="1">
            <a:off x="5992924" y="2809424"/>
            <a:ext cx="0" cy="392113"/>
          </a:xfrm>
          <a:prstGeom prst="line">
            <a:avLst/>
          </a:prstGeom>
          <a:noFill/>
          <a:ln w="1270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Calibri"/>
              <a:ea typeface="ＭＳ Ｐゴシック" charset="0"/>
              <a:cs typeface="+mn-cs"/>
            </a:endParaRPr>
          </a:p>
        </p:txBody>
      </p:sp>
      <p:sp>
        <p:nvSpPr>
          <p:cNvPr id="86" name="Line 28">
            <a:extLst>
              <a:ext uri="{FF2B5EF4-FFF2-40B4-BE49-F238E27FC236}">
                <a16:creationId xmlns:a16="http://schemas.microsoft.com/office/drawing/2014/main" id="{480E04C4-4E6B-614E-B6E0-47722F1E738E}"/>
              </a:ext>
            </a:extLst>
          </p:cNvPr>
          <p:cNvSpPr>
            <a:spLocks noChangeShapeType="1"/>
          </p:cNvSpPr>
          <p:nvPr/>
        </p:nvSpPr>
        <p:spPr bwMode="auto">
          <a:xfrm flipV="1">
            <a:off x="5830374" y="2809424"/>
            <a:ext cx="0" cy="392113"/>
          </a:xfrm>
          <a:prstGeom prst="line">
            <a:avLst/>
          </a:prstGeom>
          <a:noFill/>
          <a:ln w="1270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Calibri"/>
              <a:ea typeface="ＭＳ Ｐゴシック" charset="0"/>
              <a:cs typeface="+mn-cs"/>
            </a:endParaRPr>
          </a:p>
        </p:txBody>
      </p:sp>
      <p:grpSp>
        <p:nvGrpSpPr>
          <p:cNvPr id="28" name="Group 27">
            <a:extLst>
              <a:ext uri="{FF2B5EF4-FFF2-40B4-BE49-F238E27FC236}">
                <a16:creationId xmlns:a16="http://schemas.microsoft.com/office/drawing/2014/main" id="{D7BB42C1-3F72-AF44-97A0-27D00776292C}"/>
              </a:ext>
            </a:extLst>
          </p:cNvPr>
          <p:cNvGrpSpPr/>
          <p:nvPr/>
        </p:nvGrpSpPr>
        <p:grpSpPr>
          <a:xfrm>
            <a:off x="172543" y="2863949"/>
            <a:ext cx="6190466" cy="2660551"/>
            <a:chOff x="172543" y="2863949"/>
            <a:chExt cx="6190466" cy="2660551"/>
          </a:xfrm>
        </p:grpSpPr>
        <p:sp>
          <p:nvSpPr>
            <p:cNvPr id="102" name="Text Box 44">
              <a:extLst>
                <a:ext uri="{FF2B5EF4-FFF2-40B4-BE49-F238E27FC236}">
                  <a16:creationId xmlns:a16="http://schemas.microsoft.com/office/drawing/2014/main" id="{26B4BE77-FB6F-AB48-BDB1-C2E23D5564F9}"/>
                </a:ext>
              </a:extLst>
            </p:cNvPr>
            <p:cNvSpPr txBox="1">
              <a:spLocks noChangeArrowheads="1"/>
            </p:cNvSpPr>
            <p:nvPr/>
          </p:nvSpPr>
          <p:spPr bwMode="auto">
            <a:xfrm>
              <a:off x="172543" y="4822769"/>
              <a:ext cx="3419248" cy="701731"/>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r" defTabSz="914400" rtl="0" eaLnBrk="0" fontAlgn="base" latinLnBrk="0" hangingPunct="0">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rPr>
                <a:t>RST, SYN, FIN: </a:t>
              </a:r>
              <a:r>
                <a:rPr kumimoji="0" lang="en-US" sz="20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rPr>
                <a:t>connection management</a:t>
              </a:r>
              <a:endParaRPr kumimoji="0" lang="en-US" sz="24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endParaRPr>
            </a:p>
          </p:txBody>
        </p:sp>
        <p:sp>
          <p:nvSpPr>
            <p:cNvPr id="106" name="Freeform 48">
              <a:extLst>
                <a:ext uri="{FF2B5EF4-FFF2-40B4-BE49-F238E27FC236}">
                  <a16:creationId xmlns:a16="http://schemas.microsoft.com/office/drawing/2014/main" id="{60B1CDA3-93F4-6C43-A635-618B9929B512}"/>
                </a:ext>
              </a:extLst>
            </p:cNvPr>
            <p:cNvSpPr>
              <a:spLocks/>
            </p:cNvSpPr>
            <p:nvPr/>
          </p:nvSpPr>
          <p:spPr bwMode="auto">
            <a:xfrm>
              <a:off x="3558336" y="3152325"/>
              <a:ext cx="2678659" cy="2026938"/>
            </a:xfrm>
            <a:custGeom>
              <a:avLst/>
              <a:gdLst>
                <a:gd name="T0" fmla="*/ 0 w 1458"/>
                <a:gd name="T1" fmla="*/ 2147483647 h 444"/>
                <a:gd name="T2" fmla="*/ 2147483647 w 1458"/>
                <a:gd name="T3" fmla="*/ 0 h 444"/>
                <a:gd name="T4" fmla="*/ 2147483647 w 1458"/>
                <a:gd name="T5" fmla="*/ 2147483647 h 444"/>
                <a:gd name="T6" fmla="*/ 0 60000 65536"/>
                <a:gd name="T7" fmla="*/ 0 60000 65536"/>
                <a:gd name="T8" fmla="*/ 0 60000 65536"/>
                <a:gd name="connsiteX0" fmla="*/ 0 w 10533"/>
                <a:gd name="connsiteY0" fmla="*/ 10875 h 10875"/>
                <a:gd name="connsiteX1" fmla="*/ 9093 w 10533"/>
                <a:gd name="connsiteY1" fmla="*/ 0 h 10875"/>
                <a:gd name="connsiteX2" fmla="*/ 10533 w 10533"/>
                <a:gd name="connsiteY2" fmla="*/ 135 h 10875"/>
                <a:gd name="connsiteX0" fmla="*/ 0 w 11345"/>
                <a:gd name="connsiteY0" fmla="*/ 13363 h 13363"/>
                <a:gd name="connsiteX1" fmla="*/ 9905 w 11345"/>
                <a:gd name="connsiteY1" fmla="*/ 0 h 13363"/>
                <a:gd name="connsiteX2" fmla="*/ 11345 w 11345"/>
                <a:gd name="connsiteY2" fmla="*/ 135 h 13363"/>
                <a:gd name="connsiteX0" fmla="*/ 0 w 11465"/>
                <a:gd name="connsiteY0" fmla="*/ 23977 h 23977"/>
                <a:gd name="connsiteX1" fmla="*/ 10025 w 11465"/>
                <a:gd name="connsiteY1" fmla="*/ 0 h 23977"/>
                <a:gd name="connsiteX2" fmla="*/ 11465 w 11465"/>
                <a:gd name="connsiteY2" fmla="*/ 135 h 23977"/>
                <a:gd name="connsiteX0" fmla="*/ 0 w 11405"/>
                <a:gd name="connsiteY0" fmla="*/ 28694 h 28694"/>
                <a:gd name="connsiteX1" fmla="*/ 9965 w 11405"/>
                <a:gd name="connsiteY1" fmla="*/ 0 h 28694"/>
                <a:gd name="connsiteX2" fmla="*/ 11405 w 11405"/>
                <a:gd name="connsiteY2" fmla="*/ 135 h 28694"/>
                <a:gd name="connsiteX0" fmla="*/ 0 w 11391"/>
                <a:gd name="connsiteY0" fmla="*/ 28694 h 28694"/>
                <a:gd name="connsiteX1" fmla="*/ 9965 w 11391"/>
                <a:gd name="connsiteY1" fmla="*/ 0 h 28694"/>
                <a:gd name="connsiteX2" fmla="*/ 11391 w 11391"/>
                <a:gd name="connsiteY2" fmla="*/ 0 h 28694"/>
                <a:gd name="connsiteX0" fmla="*/ 0 w 11877"/>
                <a:gd name="connsiteY0" fmla="*/ 32885 h 32885"/>
                <a:gd name="connsiteX1" fmla="*/ 10451 w 11877"/>
                <a:gd name="connsiteY1" fmla="*/ 0 h 32885"/>
                <a:gd name="connsiteX2" fmla="*/ 11877 w 11877"/>
                <a:gd name="connsiteY2" fmla="*/ 0 h 32885"/>
                <a:gd name="connsiteX0" fmla="*/ 0 w 11573"/>
                <a:gd name="connsiteY0" fmla="*/ 32885 h 32885"/>
                <a:gd name="connsiteX1" fmla="*/ 10147 w 11573"/>
                <a:gd name="connsiteY1" fmla="*/ 0 h 32885"/>
                <a:gd name="connsiteX2" fmla="*/ 11573 w 11573"/>
                <a:gd name="connsiteY2" fmla="*/ 0 h 32885"/>
                <a:gd name="connsiteX0" fmla="*/ 0 w 11573"/>
                <a:gd name="connsiteY0" fmla="*/ 28757 h 28757"/>
                <a:gd name="connsiteX1" fmla="*/ 10147 w 11573"/>
                <a:gd name="connsiteY1" fmla="*/ 0 h 28757"/>
                <a:gd name="connsiteX2" fmla="*/ 11573 w 11573"/>
                <a:gd name="connsiteY2" fmla="*/ 0 h 28757"/>
              </a:gdLst>
              <a:ahLst/>
              <a:cxnLst>
                <a:cxn ang="0">
                  <a:pos x="connsiteX0" y="connsiteY0"/>
                </a:cxn>
                <a:cxn ang="0">
                  <a:pos x="connsiteX1" y="connsiteY1"/>
                </a:cxn>
                <a:cxn ang="0">
                  <a:pos x="connsiteX2" y="connsiteY2"/>
                </a:cxn>
              </a:cxnLst>
              <a:rect l="l" t="t" r="r" b="b"/>
              <a:pathLst>
                <a:path w="11573" h="28757">
                  <a:moveTo>
                    <a:pt x="0" y="28757"/>
                  </a:moveTo>
                  <a:lnTo>
                    <a:pt x="10147" y="0"/>
                  </a:lnTo>
                  <a:lnTo>
                    <a:pt x="11573" y="0"/>
                  </a:lnTo>
                </a:path>
              </a:pathLst>
            </a:custGeom>
            <a:noFill/>
            <a:ln w="19050" cap="flat" cmpd="sng">
              <a:solidFill>
                <a:srgbClr val="C0000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27" name="Group 26">
              <a:extLst>
                <a:ext uri="{FF2B5EF4-FFF2-40B4-BE49-F238E27FC236}">
                  <a16:creationId xmlns:a16="http://schemas.microsoft.com/office/drawing/2014/main" id="{879AF9A6-0FEF-B247-BE32-9C9E788D06B7}"/>
                </a:ext>
              </a:extLst>
            </p:cNvPr>
            <p:cNvGrpSpPr/>
            <p:nvPr/>
          </p:nvGrpSpPr>
          <p:grpSpPr>
            <a:xfrm>
              <a:off x="5775299" y="2863949"/>
              <a:ext cx="587710" cy="339181"/>
              <a:chOff x="5775299" y="2863949"/>
              <a:chExt cx="587710" cy="339181"/>
            </a:xfrm>
          </p:grpSpPr>
          <p:sp>
            <p:nvSpPr>
              <p:cNvPr id="104" name="Text Box 25">
                <a:extLst>
                  <a:ext uri="{FF2B5EF4-FFF2-40B4-BE49-F238E27FC236}">
                    <a16:creationId xmlns:a16="http://schemas.microsoft.com/office/drawing/2014/main" id="{1E9027CA-7A6A-B448-891E-3892BD3436EF}"/>
                  </a:ext>
                </a:extLst>
              </p:cNvPr>
              <p:cNvSpPr txBox="1">
                <a:spLocks noChangeArrowheads="1"/>
              </p:cNvSpPr>
              <p:nvPr/>
            </p:nvSpPr>
            <p:spPr bwMode="auto">
              <a:xfrm>
                <a:off x="6083766" y="2864576"/>
                <a:ext cx="279243" cy="338554"/>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FF0000"/>
                    </a:solidFill>
                    <a:effectLst/>
                    <a:uLnTx/>
                    <a:uFillTx/>
                    <a:latin typeface="Calibri"/>
                    <a:ea typeface="ＭＳ Ｐゴシック" charset="0"/>
                    <a:cs typeface="+mn-cs"/>
                  </a:rPr>
                  <a:t>F</a:t>
                </a:r>
                <a:endParaRPr kumimoji="0" lang="en-US" sz="2400" b="1" i="0" u="none" strike="noStrike" kern="1200" cap="none" spc="0" normalizeH="0" baseline="0" noProof="0" dirty="0">
                  <a:ln>
                    <a:noFill/>
                  </a:ln>
                  <a:solidFill>
                    <a:srgbClr val="FF0000"/>
                  </a:solidFill>
                  <a:effectLst/>
                  <a:uLnTx/>
                  <a:uFillTx/>
                  <a:latin typeface="Calibri"/>
                  <a:ea typeface="ＭＳ Ｐゴシック" charset="0"/>
                  <a:cs typeface="+mn-cs"/>
                </a:endParaRPr>
              </a:p>
            </p:txBody>
          </p:sp>
          <p:sp>
            <p:nvSpPr>
              <p:cNvPr id="105" name="Text Box 32">
                <a:extLst>
                  <a:ext uri="{FF2B5EF4-FFF2-40B4-BE49-F238E27FC236}">
                    <a16:creationId xmlns:a16="http://schemas.microsoft.com/office/drawing/2014/main" id="{BF401CFD-599A-5C4B-A029-67CB6B08DBD3}"/>
                  </a:ext>
                </a:extLst>
              </p:cNvPr>
              <p:cNvSpPr txBox="1">
                <a:spLocks noChangeArrowheads="1"/>
              </p:cNvSpPr>
              <p:nvPr/>
            </p:nvSpPr>
            <p:spPr bwMode="auto">
              <a:xfrm>
                <a:off x="5937581" y="2863949"/>
                <a:ext cx="282450" cy="338554"/>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FF0000"/>
                    </a:solidFill>
                    <a:effectLst/>
                    <a:uLnTx/>
                    <a:uFillTx/>
                    <a:latin typeface="Calibri"/>
                    <a:ea typeface="ＭＳ Ｐゴシック" charset="0"/>
                    <a:cs typeface="+mn-cs"/>
                  </a:rPr>
                  <a:t>S</a:t>
                </a:r>
                <a:endParaRPr kumimoji="0" lang="en-US" sz="2400" b="1" i="0" u="none" strike="noStrike" kern="1200" cap="none" spc="0" normalizeH="0" baseline="0" noProof="0" dirty="0">
                  <a:ln>
                    <a:noFill/>
                  </a:ln>
                  <a:solidFill>
                    <a:srgbClr val="FF0000"/>
                  </a:solidFill>
                  <a:effectLst/>
                  <a:uLnTx/>
                  <a:uFillTx/>
                  <a:latin typeface="Calibri"/>
                  <a:ea typeface="ＭＳ Ｐゴシック" charset="0"/>
                  <a:cs typeface="+mn-cs"/>
                </a:endParaRPr>
              </a:p>
            </p:txBody>
          </p:sp>
          <p:sp>
            <p:nvSpPr>
              <p:cNvPr id="112" name="Text Box 33">
                <a:extLst>
                  <a:ext uri="{FF2B5EF4-FFF2-40B4-BE49-F238E27FC236}">
                    <a16:creationId xmlns:a16="http://schemas.microsoft.com/office/drawing/2014/main" id="{4835EFCA-3EC6-3040-AA54-B10AD772E111}"/>
                  </a:ext>
                </a:extLst>
              </p:cNvPr>
              <p:cNvSpPr txBox="1">
                <a:spLocks noChangeArrowheads="1"/>
              </p:cNvSpPr>
              <p:nvPr/>
            </p:nvSpPr>
            <p:spPr bwMode="auto">
              <a:xfrm>
                <a:off x="5775299" y="2863950"/>
                <a:ext cx="296876" cy="338554"/>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alibri"/>
                    <a:ea typeface="ＭＳ Ｐゴシック" charset="0"/>
                    <a:cs typeface="+mn-cs"/>
                  </a:rPr>
                  <a:t>R</a:t>
                </a:r>
                <a:endParaRPr kumimoji="0" lang="en-US" sz="2400" b="0" i="0" u="none" strike="noStrike" kern="1200" cap="none" spc="0" normalizeH="0" baseline="0" noProof="0" dirty="0">
                  <a:ln>
                    <a:noFill/>
                  </a:ln>
                  <a:solidFill>
                    <a:srgbClr val="000000"/>
                  </a:solidFill>
                  <a:effectLst/>
                  <a:uLnTx/>
                  <a:uFillTx/>
                  <a:latin typeface="Calibri"/>
                  <a:ea typeface="ＭＳ Ｐゴシック" charset="0"/>
                  <a:cs typeface="+mn-cs"/>
                </a:endParaRPr>
              </a:p>
            </p:txBody>
          </p:sp>
        </p:grpSp>
      </p:grpSp>
      <p:grpSp>
        <p:nvGrpSpPr>
          <p:cNvPr id="25" name="Group 24">
            <a:extLst>
              <a:ext uri="{FF2B5EF4-FFF2-40B4-BE49-F238E27FC236}">
                <a16:creationId xmlns:a16="http://schemas.microsoft.com/office/drawing/2014/main" id="{3AF86AF7-F0A9-0D49-BD66-0BCBA2EFC273}"/>
              </a:ext>
            </a:extLst>
          </p:cNvPr>
          <p:cNvGrpSpPr/>
          <p:nvPr/>
        </p:nvGrpSpPr>
        <p:grpSpPr>
          <a:xfrm>
            <a:off x="5277007" y="2859957"/>
            <a:ext cx="2976178" cy="719405"/>
            <a:chOff x="5277007" y="2859957"/>
            <a:chExt cx="2976178" cy="719405"/>
          </a:xfrm>
        </p:grpSpPr>
        <p:sp>
          <p:nvSpPr>
            <p:cNvPr id="81" name="Text Box 23">
              <a:extLst>
                <a:ext uri="{FF2B5EF4-FFF2-40B4-BE49-F238E27FC236}">
                  <a16:creationId xmlns:a16="http://schemas.microsoft.com/office/drawing/2014/main" id="{81D77D1D-D542-E748-880E-847E52816584}"/>
                </a:ext>
              </a:extLst>
            </p:cNvPr>
            <p:cNvSpPr txBox="1">
              <a:spLocks noChangeArrowheads="1"/>
            </p:cNvSpPr>
            <p:nvPr/>
          </p:nvSpPr>
          <p:spPr bwMode="auto">
            <a:xfrm>
              <a:off x="6430735" y="3212649"/>
              <a:ext cx="1822450" cy="36671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err="1">
                  <a:ln>
                    <a:noFill/>
                  </a:ln>
                  <a:solidFill>
                    <a:prstClr val="white">
                      <a:lumMod val="75000"/>
                    </a:prstClr>
                  </a:solidFill>
                  <a:effectLst/>
                  <a:uLnTx/>
                  <a:uFillTx/>
                  <a:latin typeface="Arial" charset="0"/>
                  <a:ea typeface="ＭＳ Ｐゴシック" charset="0"/>
                  <a:cs typeface="+mn-cs"/>
                </a:rPr>
                <a:t>Urg</a:t>
              </a:r>
              <a:r>
                <a:rPr kumimoji="0" lang="en-US" sz="1800" b="0" i="0" u="none" strike="noStrike" kern="1200" cap="none" spc="0" normalizeH="0" baseline="0" noProof="0" dirty="0">
                  <a:ln>
                    <a:noFill/>
                  </a:ln>
                  <a:solidFill>
                    <a:prstClr val="white">
                      <a:lumMod val="75000"/>
                    </a:prstClr>
                  </a:solidFill>
                  <a:effectLst/>
                  <a:uLnTx/>
                  <a:uFillTx/>
                  <a:latin typeface="Arial" charset="0"/>
                  <a:ea typeface="ＭＳ Ｐゴシック" charset="0"/>
                  <a:cs typeface="+mn-cs"/>
                </a:rPr>
                <a:t> data pointer</a:t>
              </a:r>
            </a:p>
          </p:txBody>
        </p:sp>
        <p:grpSp>
          <p:nvGrpSpPr>
            <p:cNvPr id="20" name="Group 19">
              <a:extLst>
                <a:ext uri="{FF2B5EF4-FFF2-40B4-BE49-F238E27FC236}">
                  <a16:creationId xmlns:a16="http://schemas.microsoft.com/office/drawing/2014/main" id="{B4F94C5D-E8AA-B440-8C55-70C383D81C15}"/>
                </a:ext>
              </a:extLst>
            </p:cNvPr>
            <p:cNvGrpSpPr/>
            <p:nvPr/>
          </p:nvGrpSpPr>
          <p:grpSpPr>
            <a:xfrm>
              <a:off x="5277007" y="2859957"/>
              <a:ext cx="627836" cy="345695"/>
              <a:chOff x="5527528" y="3067992"/>
              <a:chExt cx="627836" cy="345695"/>
            </a:xfrm>
          </p:grpSpPr>
          <p:sp>
            <p:nvSpPr>
              <p:cNvPr id="114" name="Text Box 34">
                <a:extLst>
                  <a:ext uri="{FF2B5EF4-FFF2-40B4-BE49-F238E27FC236}">
                    <a16:creationId xmlns:a16="http://schemas.microsoft.com/office/drawing/2014/main" id="{7FD0470F-0A1F-AA4D-A333-01EBF41CDBEA}"/>
                  </a:ext>
                </a:extLst>
              </p:cNvPr>
              <p:cNvSpPr txBox="1">
                <a:spLocks noChangeArrowheads="1"/>
              </p:cNvSpPr>
              <p:nvPr/>
            </p:nvSpPr>
            <p:spPr bwMode="auto">
              <a:xfrm>
                <a:off x="5864900" y="3067992"/>
                <a:ext cx="290464" cy="338554"/>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white">
                        <a:lumMod val="65000"/>
                      </a:prstClr>
                    </a:solidFill>
                    <a:effectLst/>
                    <a:uLnTx/>
                    <a:uFillTx/>
                    <a:latin typeface="Calibri"/>
                    <a:ea typeface="ＭＳ Ｐゴシック" charset="0"/>
                    <a:cs typeface="+mn-cs"/>
                  </a:rPr>
                  <a:t>P</a:t>
                </a:r>
                <a:endParaRPr kumimoji="0" lang="en-US" sz="2400" b="0" i="0" u="none" strike="noStrike" kern="1200" cap="none" spc="0" normalizeH="0" baseline="0" noProof="0" dirty="0">
                  <a:ln>
                    <a:noFill/>
                  </a:ln>
                  <a:solidFill>
                    <a:prstClr val="white">
                      <a:lumMod val="65000"/>
                    </a:prstClr>
                  </a:solidFill>
                  <a:effectLst/>
                  <a:uLnTx/>
                  <a:uFillTx/>
                  <a:latin typeface="Calibri"/>
                  <a:ea typeface="ＭＳ Ｐゴシック" charset="0"/>
                  <a:cs typeface="+mn-cs"/>
                </a:endParaRPr>
              </a:p>
            </p:txBody>
          </p:sp>
          <p:sp>
            <p:nvSpPr>
              <p:cNvPr id="120" name="Text Box 36">
                <a:extLst>
                  <a:ext uri="{FF2B5EF4-FFF2-40B4-BE49-F238E27FC236}">
                    <a16:creationId xmlns:a16="http://schemas.microsoft.com/office/drawing/2014/main" id="{B48CC928-18A3-8E4E-944E-47C0F754B01D}"/>
                  </a:ext>
                </a:extLst>
              </p:cNvPr>
              <p:cNvSpPr txBox="1">
                <a:spLocks noChangeArrowheads="1"/>
              </p:cNvSpPr>
              <p:nvPr/>
            </p:nvSpPr>
            <p:spPr bwMode="auto">
              <a:xfrm>
                <a:off x="5527528" y="3075133"/>
                <a:ext cx="316112" cy="338554"/>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white">
                        <a:lumMod val="65000"/>
                      </a:prstClr>
                    </a:solidFill>
                    <a:effectLst/>
                    <a:uLnTx/>
                    <a:uFillTx/>
                    <a:latin typeface="Calibri"/>
                    <a:ea typeface="ＭＳ Ｐゴシック" charset="0"/>
                    <a:cs typeface="+mn-cs"/>
                  </a:rPr>
                  <a:t>U</a:t>
                </a:r>
                <a:endParaRPr kumimoji="0" lang="en-US" sz="2400" b="0" i="0" u="none" strike="noStrike" kern="1200" cap="none" spc="0" normalizeH="0" baseline="0" noProof="0" dirty="0">
                  <a:ln>
                    <a:noFill/>
                  </a:ln>
                  <a:solidFill>
                    <a:prstClr val="white">
                      <a:lumMod val="65000"/>
                    </a:prstClr>
                  </a:solidFill>
                  <a:effectLst/>
                  <a:uLnTx/>
                  <a:uFillTx/>
                  <a:latin typeface="Calibri"/>
                  <a:ea typeface="ＭＳ Ｐゴシック" charset="0"/>
                  <a:cs typeface="+mn-cs"/>
                </a:endParaRPr>
              </a:p>
            </p:txBody>
          </p:sp>
        </p:grpSp>
      </p:grpSp>
      <p:sp>
        <p:nvSpPr>
          <p:cNvPr id="83" name="Line 39">
            <a:extLst>
              <a:ext uri="{FF2B5EF4-FFF2-40B4-BE49-F238E27FC236}">
                <a16:creationId xmlns:a16="http://schemas.microsoft.com/office/drawing/2014/main" id="{392B7123-3C26-1749-8AFA-C33B254E566D}"/>
              </a:ext>
            </a:extLst>
          </p:cNvPr>
          <p:cNvSpPr>
            <a:spLocks noChangeShapeType="1"/>
          </p:cNvSpPr>
          <p:nvPr/>
        </p:nvSpPr>
        <p:spPr bwMode="auto">
          <a:xfrm flipV="1">
            <a:off x="5038305" y="2821148"/>
            <a:ext cx="0" cy="392113"/>
          </a:xfrm>
          <a:prstGeom prst="line">
            <a:avLst/>
          </a:prstGeom>
          <a:noFill/>
          <a:ln w="1270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Calibri"/>
              <a:ea typeface="ＭＳ Ｐゴシック" charset="0"/>
              <a:cs typeface="+mn-cs"/>
            </a:endParaRPr>
          </a:p>
        </p:txBody>
      </p:sp>
      <p:sp>
        <p:nvSpPr>
          <p:cNvPr id="90" name="Line 39">
            <a:extLst>
              <a:ext uri="{FF2B5EF4-FFF2-40B4-BE49-F238E27FC236}">
                <a16:creationId xmlns:a16="http://schemas.microsoft.com/office/drawing/2014/main" id="{7076B497-C69A-EF44-9C73-7365E43E17C4}"/>
              </a:ext>
            </a:extLst>
          </p:cNvPr>
          <p:cNvSpPr>
            <a:spLocks noChangeShapeType="1"/>
          </p:cNvSpPr>
          <p:nvPr/>
        </p:nvSpPr>
        <p:spPr bwMode="auto">
          <a:xfrm flipV="1">
            <a:off x="5198693" y="2812182"/>
            <a:ext cx="0" cy="392113"/>
          </a:xfrm>
          <a:prstGeom prst="line">
            <a:avLst/>
          </a:prstGeom>
          <a:noFill/>
          <a:ln w="1270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Calibri"/>
              <a:ea typeface="ＭＳ Ｐゴシック" charset="0"/>
              <a:cs typeface="+mn-cs"/>
            </a:endParaRPr>
          </a:p>
        </p:txBody>
      </p:sp>
      <p:grpSp>
        <p:nvGrpSpPr>
          <p:cNvPr id="21" name="Group 20">
            <a:extLst>
              <a:ext uri="{FF2B5EF4-FFF2-40B4-BE49-F238E27FC236}">
                <a16:creationId xmlns:a16="http://schemas.microsoft.com/office/drawing/2014/main" id="{EDC6B1EF-A64F-C94C-81C5-7457A0FFD99A}"/>
              </a:ext>
            </a:extLst>
          </p:cNvPr>
          <p:cNvGrpSpPr/>
          <p:nvPr/>
        </p:nvGrpSpPr>
        <p:grpSpPr>
          <a:xfrm>
            <a:off x="182880" y="2863950"/>
            <a:ext cx="5235245" cy="1390074"/>
            <a:chOff x="182880" y="2863950"/>
            <a:chExt cx="5235245" cy="1390074"/>
          </a:xfrm>
        </p:grpSpPr>
        <p:grpSp>
          <p:nvGrpSpPr>
            <p:cNvPr id="18" name="Group 17">
              <a:extLst>
                <a:ext uri="{FF2B5EF4-FFF2-40B4-BE49-F238E27FC236}">
                  <a16:creationId xmlns:a16="http://schemas.microsoft.com/office/drawing/2014/main" id="{A2C55822-331C-DB41-AB07-59E5BF177405}"/>
                </a:ext>
              </a:extLst>
            </p:cNvPr>
            <p:cNvGrpSpPr/>
            <p:nvPr/>
          </p:nvGrpSpPr>
          <p:grpSpPr>
            <a:xfrm>
              <a:off x="4962499" y="2863950"/>
              <a:ext cx="455626" cy="338554"/>
              <a:chOff x="4962499" y="2863950"/>
              <a:chExt cx="455626" cy="338554"/>
            </a:xfrm>
          </p:grpSpPr>
          <p:sp>
            <p:nvSpPr>
              <p:cNvPr id="91" name="Text Box 33">
                <a:extLst>
                  <a:ext uri="{FF2B5EF4-FFF2-40B4-BE49-F238E27FC236}">
                    <a16:creationId xmlns:a16="http://schemas.microsoft.com/office/drawing/2014/main" id="{C85C82AE-5A3B-EC47-8EA4-C0FA0727D048}"/>
                  </a:ext>
                </a:extLst>
              </p:cNvPr>
              <p:cNvSpPr txBox="1">
                <a:spLocks noChangeArrowheads="1"/>
              </p:cNvSpPr>
              <p:nvPr/>
            </p:nvSpPr>
            <p:spPr bwMode="auto">
              <a:xfrm>
                <a:off x="4962499" y="2863950"/>
                <a:ext cx="296876" cy="338554"/>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alibri"/>
                    <a:ea typeface="ＭＳ Ｐゴシック" charset="0"/>
                    <a:cs typeface="+mn-cs"/>
                  </a:rPr>
                  <a:t>C</a:t>
                </a:r>
                <a:endParaRPr kumimoji="0" lang="en-US" sz="2400" b="0" i="0" u="none" strike="noStrike" kern="1200" cap="none" spc="0" normalizeH="0" baseline="0" noProof="0" dirty="0">
                  <a:ln>
                    <a:noFill/>
                  </a:ln>
                  <a:solidFill>
                    <a:srgbClr val="000000"/>
                  </a:solidFill>
                  <a:effectLst/>
                  <a:uLnTx/>
                  <a:uFillTx/>
                  <a:latin typeface="Calibri"/>
                  <a:ea typeface="ＭＳ Ｐゴシック" charset="0"/>
                  <a:cs typeface="+mn-cs"/>
                </a:endParaRPr>
              </a:p>
            </p:txBody>
          </p:sp>
          <p:sp>
            <p:nvSpPr>
              <p:cNvPr id="92" name="Text Box 33">
                <a:extLst>
                  <a:ext uri="{FF2B5EF4-FFF2-40B4-BE49-F238E27FC236}">
                    <a16:creationId xmlns:a16="http://schemas.microsoft.com/office/drawing/2014/main" id="{D8D1B074-0355-2942-9977-4413DF7E41C7}"/>
                  </a:ext>
                </a:extLst>
              </p:cNvPr>
              <p:cNvSpPr txBox="1">
                <a:spLocks noChangeArrowheads="1"/>
              </p:cNvSpPr>
              <p:nvPr/>
            </p:nvSpPr>
            <p:spPr bwMode="auto">
              <a:xfrm>
                <a:off x="5121249" y="2863950"/>
                <a:ext cx="296876" cy="338554"/>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alibri"/>
                    <a:ea typeface="ＭＳ Ｐゴシック" charset="0"/>
                    <a:cs typeface="+mn-cs"/>
                  </a:rPr>
                  <a:t>E</a:t>
                </a:r>
                <a:endParaRPr kumimoji="0" lang="en-US" sz="2400" b="0" i="0" u="none" strike="noStrike" kern="1200" cap="none" spc="0" normalizeH="0" baseline="0" noProof="0" dirty="0">
                  <a:ln>
                    <a:noFill/>
                  </a:ln>
                  <a:solidFill>
                    <a:srgbClr val="000000"/>
                  </a:solidFill>
                  <a:effectLst/>
                  <a:uLnTx/>
                  <a:uFillTx/>
                  <a:latin typeface="Calibri"/>
                  <a:ea typeface="ＭＳ Ｐゴシック" charset="0"/>
                  <a:cs typeface="+mn-cs"/>
                </a:endParaRPr>
              </a:p>
            </p:txBody>
          </p:sp>
        </p:grpSp>
        <p:sp>
          <p:nvSpPr>
            <p:cNvPr id="103" name="Text Box 44">
              <a:extLst>
                <a:ext uri="{FF2B5EF4-FFF2-40B4-BE49-F238E27FC236}">
                  <a16:creationId xmlns:a16="http://schemas.microsoft.com/office/drawing/2014/main" id="{8DAB804F-166B-0D4B-8089-4B58E3A0811F}"/>
                </a:ext>
              </a:extLst>
            </p:cNvPr>
            <p:cNvSpPr txBox="1">
              <a:spLocks noChangeArrowheads="1"/>
            </p:cNvSpPr>
            <p:nvPr/>
          </p:nvSpPr>
          <p:spPr bwMode="auto">
            <a:xfrm>
              <a:off x="182880" y="3829292"/>
              <a:ext cx="3384479" cy="42473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r" defTabSz="914400" rtl="0" eaLnBrk="0" fontAlgn="base" latinLnBrk="0" hangingPunct="0">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rPr>
                <a:t>C, E: </a:t>
              </a:r>
              <a:r>
                <a:rPr kumimoji="0" lang="en-US" sz="20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rPr>
                <a:t>congestion notification</a:t>
              </a:r>
              <a:endParaRPr kumimoji="0" lang="en-US" sz="24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endParaRPr>
            </a:p>
          </p:txBody>
        </p:sp>
        <p:sp>
          <p:nvSpPr>
            <p:cNvPr id="110" name="Freeform 48">
              <a:extLst>
                <a:ext uri="{FF2B5EF4-FFF2-40B4-BE49-F238E27FC236}">
                  <a16:creationId xmlns:a16="http://schemas.microsoft.com/office/drawing/2014/main" id="{7103D547-1AEC-9743-8B26-22B579AF1CE1}"/>
                </a:ext>
              </a:extLst>
            </p:cNvPr>
            <p:cNvSpPr>
              <a:spLocks/>
            </p:cNvSpPr>
            <p:nvPr/>
          </p:nvSpPr>
          <p:spPr bwMode="auto">
            <a:xfrm>
              <a:off x="3573195" y="3136684"/>
              <a:ext cx="1749482" cy="914811"/>
            </a:xfrm>
            <a:custGeom>
              <a:avLst/>
              <a:gdLst>
                <a:gd name="T0" fmla="*/ 0 w 1458"/>
                <a:gd name="T1" fmla="*/ 2147483647 h 444"/>
                <a:gd name="T2" fmla="*/ 2147483647 w 1458"/>
                <a:gd name="T3" fmla="*/ 0 h 444"/>
                <a:gd name="T4" fmla="*/ 2147483647 w 1458"/>
                <a:gd name="T5" fmla="*/ 2147483647 h 444"/>
                <a:gd name="T6" fmla="*/ 0 60000 65536"/>
                <a:gd name="T7" fmla="*/ 0 60000 65536"/>
                <a:gd name="T8" fmla="*/ 0 60000 65536"/>
                <a:gd name="connsiteX0" fmla="*/ 0 w 10533"/>
                <a:gd name="connsiteY0" fmla="*/ 10875 h 10875"/>
                <a:gd name="connsiteX1" fmla="*/ 9093 w 10533"/>
                <a:gd name="connsiteY1" fmla="*/ 0 h 10875"/>
                <a:gd name="connsiteX2" fmla="*/ 10533 w 10533"/>
                <a:gd name="connsiteY2" fmla="*/ 135 h 10875"/>
                <a:gd name="connsiteX0" fmla="*/ 0 w 11345"/>
                <a:gd name="connsiteY0" fmla="*/ 13363 h 13363"/>
                <a:gd name="connsiteX1" fmla="*/ 9905 w 11345"/>
                <a:gd name="connsiteY1" fmla="*/ 0 h 13363"/>
                <a:gd name="connsiteX2" fmla="*/ 11345 w 11345"/>
                <a:gd name="connsiteY2" fmla="*/ 135 h 13363"/>
                <a:gd name="connsiteX0" fmla="*/ 0 w 11465"/>
                <a:gd name="connsiteY0" fmla="*/ 23977 h 23977"/>
                <a:gd name="connsiteX1" fmla="*/ 10025 w 11465"/>
                <a:gd name="connsiteY1" fmla="*/ 0 h 23977"/>
                <a:gd name="connsiteX2" fmla="*/ 11465 w 11465"/>
                <a:gd name="connsiteY2" fmla="*/ 135 h 23977"/>
                <a:gd name="connsiteX0" fmla="*/ 0 w 11405"/>
                <a:gd name="connsiteY0" fmla="*/ 28694 h 28694"/>
                <a:gd name="connsiteX1" fmla="*/ 9965 w 11405"/>
                <a:gd name="connsiteY1" fmla="*/ 0 h 28694"/>
                <a:gd name="connsiteX2" fmla="*/ 11405 w 11405"/>
                <a:gd name="connsiteY2" fmla="*/ 135 h 28694"/>
                <a:gd name="connsiteX0" fmla="*/ 0 w 11391"/>
                <a:gd name="connsiteY0" fmla="*/ 28694 h 28694"/>
                <a:gd name="connsiteX1" fmla="*/ 9965 w 11391"/>
                <a:gd name="connsiteY1" fmla="*/ 0 h 28694"/>
                <a:gd name="connsiteX2" fmla="*/ 11391 w 11391"/>
                <a:gd name="connsiteY2" fmla="*/ 0 h 28694"/>
                <a:gd name="connsiteX0" fmla="*/ 0 w 11391"/>
                <a:gd name="connsiteY0" fmla="*/ 28743 h 28743"/>
                <a:gd name="connsiteX1" fmla="*/ 6388 w 11391"/>
                <a:gd name="connsiteY1" fmla="*/ 0 h 28743"/>
                <a:gd name="connsiteX2" fmla="*/ 11391 w 11391"/>
                <a:gd name="connsiteY2" fmla="*/ 49 h 28743"/>
                <a:gd name="connsiteX0" fmla="*/ 0 w 7455"/>
                <a:gd name="connsiteY0" fmla="*/ 28792 h 28792"/>
                <a:gd name="connsiteX1" fmla="*/ 6388 w 7455"/>
                <a:gd name="connsiteY1" fmla="*/ 49 h 28792"/>
                <a:gd name="connsiteX2" fmla="*/ 7455 w 7455"/>
                <a:gd name="connsiteY2" fmla="*/ 0 h 28792"/>
                <a:gd name="connsiteX0" fmla="*/ 0 w 9679"/>
                <a:gd name="connsiteY0" fmla="*/ 9983 h 9983"/>
                <a:gd name="connsiteX1" fmla="*/ 8569 w 9679"/>
                <a:gd name="connsiteY1" fmla="*/ 0 h 9983"/>
                <a:gd name="connsiteX2" fmla="*/ 9679 w 9679"/>
                <a:gd name="connsiteY2" fmla="*/ 34 h 9983"/>
                <a:gd name="connsiteX0" fmla="*/ 0 w 10062"/>
                <a:gd name="connsiteY0" fmla="*/ 10017 h 10017"/>
                <a:gd name="connsiteX1" fmla="*/ 8853 w 10062"/>
                <a:gd name="connsiteY1" fmla="*/ 17 h 10017"/>
                <a:gd name="connsiteX2" fmla="*/ 10062 w 10062"/>
                <a:gd name="connsiteY2" fmla="*/ 0 h 10017"/>
              </a:gdLst>
              <a:ahLst/>
              <a:cxnLst>
                <a:cxn ang="0">
                  <a:pos x="connsiteX0" y="connsiteY0"/>
                </a:cxn>
                <a:cxn ang="0">
                  <a:pos x="connsiteX1" y="connsiteY1"/>
                </a:cxn>
                <a:cxn ang="0">
                  <a:pos x="connsiteX2" y="connsiteY2"/>
                </a:cxn>
              </a:cxnLst>
              <a:rect l="l" t="t" r="r" b="b"/>
              <a:pathLst>
                <a:path w="10062" h="10017">
                  <a:moveTo>
                    <a:pt x="0" y="10017"/>
                  </a:moveTo>
                  <a:lnTo>
                    <a:pt x="8853" y="17"/>
                  </a:lnTo>
                  <a:lnTo>
                    <a:pt x="10062" y="0"/>
                  </a:lnTo>
                </a:path>
              </a:pathLst>
            </a:custGeom>
            <a:noFill/>
            <a:ln w="19050" cap="flat" cmpd="sng">
              <a:solidFill>
                <a:srgbClr val="C0000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sp>
        <p:nvSpPr>
          <p:cNvPr id="94" name="Slide Number Placeholder 2">
            <a:extLst>
              <a:ext uri="{FF2B5EF4-FFF2-40B4-BE49-F238E27FC236}">
                <a16:creationId xmlns:a16="http://schemas.microsoft.com/office/drawing/2014/main" id="{A3EE5CD7-E8F0-2F4B-B766-7EC8F235C30A}"/>
              </a:ext>
            </a:extLst>
          </p:cNvPr>
          <p:cNvSpPr>
            <a:spLocks noGrp="1"/>
          </p:cNvSpPr>
          <p:nvPr>
            <p:ph type="sldNum" sz="quarter" idx="4"/>
          </p:nvPr>
        </p:nvSpPr>
        <p:spPr>
          <a:xfrm>
            <a:off x="9219616" y="6443089"/>
            <a:ext cx="2743200" cy="365125"/>
          </a:xfrm>
        </p:spPr>
        <p:txBody>
          <a:bodyPr/>
          <a:lstStyle/>
          <a:p>
            <a:r>
              <a:rPr lang="en-US"/>
              <a:t>Transport Layer: 3-</a:t>
            </a:r>
            <a:fld id="{C4204591-24BD-A542-B9D5-F8D8A88D2FEE}" type="slidenum">
              <a:rPr lang="en-US" smtClean="0"/>
              <a:pPr/>
              <a:t>75</a:t>
            </a:fld>
            <a:endParaRPr lang="en-US" dirty="0"/>
          </a:p>
        </p:txBody>
      </p:sp>
      <p:sp>
        <p:nvSpPr>
          <p:cNvPr id="10" name="TextBox 9">
            <a:extLst>
              <a:ext uri="{FF2B5EF4-FFF2-40B4-BE49-F238E27FC236}">
                <a16:creationId xmlns:a16="http://schemas.microsoft.com/office/drawing/2014/main" id="{13E15F5A-C219-66FB-57B6-A715FDC475D5}"/>
              </a:ext>
            </a:extLst>
          </p:cNvPr>
          <p:cNvSpPr txBox="1"/>
          <p:nvPr/>
        </p:nvSpPr>
        <p:spPr>
          <a:xfrm>
            <a:off x="5753792" y="258013"/>
            <a:ext cx="6108970" cy="369332"/>
          </a:xfrm>
          <a:prstGeom prst="rect">
            <a:avLst/>
          </a:prstGeom>
          <a:noFill/>
        </p:spPr>
        <p:txBody>
          <a:bodyPr wrap="square">
            <a:spAutoFit/>
          </a:bodyPr>
          <a:lstStyle/>
          <a:p>
            <a:pPr marL="0" marR="0" lvl="0" indent="0" algn="r" defTabSz="914400" rtl="0" eaLnBrk="0" fontAlgn="base" latinLnBrk="0" hangingPunct="0">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rPr>
              <a:t>Q1: TCP header size? UDP header size?</a:t>
            </a:r>
            <a:endParaRPr kumimoji="0" lang="en-US" sz="105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endParaRPr>
          </a:p>
        </p:txBody>
      </p:sp>
    </p:spTree>
    <p:extLst>
      <p:ext uri="{BB962C8B-B14F-4D97-AF65-F5344CB8AC3E}">
        <p14:creationId xmlns:p14="http://schemas.microsoft.com/office/powerpoint/2010/main" val="1761510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dissolv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dissolve">
                                      <p:cBhvr>
                                        <p:cTn id="17" dur="500"/>
                                        <p:tgtEl>
                                          <p:spTgt spid="26"/>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29"/>
                                        </p:tgtEl>
                                        <p:attrNameLst>
                                          <p:attrName>style.visibility</p:attrName>
                                        </p:attrNameLst>
                                      </p:cBhvr>
                                      <p:to>
                                        <p:strVal val="visible"/>
                                      </p:to>
                                    </p:set>
                                    <p:animEffect transition="in" filter="dissolve">
                                      <p:cBhvr>
                                        <p:cTn id="22" dur="500"/>
                                        <p:tgtEl>
                                          <p:spTgt spid="129"/>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dissolve">
                                      <p:cBhvr>
                                        <p:cTn id="27" dur="500"/>
                                        <p:tgtEl>
                                          <p:spTgt spid="16"/>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dissolve">
                                      <p:cBhvr>
                                        <p:cTn id="32" dur="500"/>
                                        <p:tgtEl>
                                          <p:spTgt spid="19"/>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dissolve">
                                      <p:cBhvr>
                                        <p:cTn id="37" dur="500"/>
                                        <p:tgtEl>
                                          <p:spTgt spid="24"/>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nodeType="clickEffect">
                                  <p:stCondLst>
                                    <p:cond delay="0"/>
                                  </p:stCondLst>
                                  <p:childTnLst>
                                    <p:set>
                                      <p:cBhvr>
                                        <p:cTn id="41" dur="1" fill="hold">
                                          <p:stCondLst>
                                            <p:cond delay="0"/>
                                          </p:stCondLst>
                                        </p:cTn>
                                        <p:tgtEl>
                                          <p:spTgt spid="28"/>
                                        </p:tgtEl>
                                        <p:attrNameLst>
                                          <p:attrName>style.visibility</p:attrName>
                                        </p:attrNameLst>
                                      </p:cBhvr>
                                      <p:to>
                                        <p:strVal val="visible"/>
                                      </p:to>
                                    </p:set>
                                    <p:animEffect transition="in" filter="dissolve">
                                      <p:cBhvr>
                                        <p:cTn id="42" dur="500"/>
                                        <p:tgtEl>
                                          <p:spTgt spid="28"/>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nodeType="clickEffect">
                                  <p:stCondLst>
                                    <p:cond delay="0"/>
                                  </p:stCondLst>
                                  <p:childTnLst>
                                    <p:set>
                                      <p:cBhvr>
                                        <p:cTn id="46" dur="1" fill="hold">
                                          <p:stCondLst>
                                            <p:cond delay="0"/>
                                          </p:stCondLst>
                                        </p:cTn>
                                        <p:tgtEl>
                                          <p:spTgt spid="115"/>
                                        </p:tgtEl>
                                        <p:attrNameLst>
                                          <p:attrName>style.visibility</p:attrName>
                                        </p:attrNameLst>
                                      </p:cBhvr>
                                      <p:to>
                                        <p:strVal val="visible"/>
                                      </p:to>
                                    </p:set>
                                    <p:animEffect transition="in" filter="dissolve">
                                      <p:cBhvr>
                                        <p:cTn id="47" dur="500"/>
                                        <p:tgtEl>
                                          <p:spTgt spid="115"/>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ntr" presetSubtype="0" fill="hold" nodeType="clickEffect">
                                  <p:stCondLst>
                                    <p:cond delay="0"/>
                                  </p:stCondLst>
                                  <p:childTnLst>
                                    <p:set>
                                      <p:cBhvr>
                                        <p:cTn id="51" dur="1" fill="hold">
                                          <p:stCondLst>
                                            <p:cond delay="0"/>
                                          </p:stCondLst>
                                        </p:cTn>
                                        <p:tgtEl>
                                          <p:spTgt spid="21"/>
                                        </p:tgtEl>
                                        <p:attrNameLst>
                                          <p:attrName>style.visibility</p:attrName>
                                        </p:attrNameLst>
                                      </p:cBhvr>
                                      <p:to>
                                        <p:strVal val="visible"/>
                                      </p:to>
                                    </p:set>
                                    <p:animEffect transition="in" filter="dissolve">
                                      <p:cBhvr>
                                        <p:cTn id="52" dur="500"/>
                                        <p:tgtEl>
                                          <p:spTgt spid="21"/>
                                        </p:tgtEl>
                                      </p:cBhvr>
                                    </p:animEffect>
                                  </p:childTnLst>
                                </p:cTn>
                              </p:par>
                            </p:childTnLst>
                          </p:cTn>
                        </p:par>
                      </p:childTnLst>
                    </p:cTn>
                  </p:par>
                  <p:par>
                    <p:cTn id="53" fill="hold">
                      <p:stCondLst>
                        <p:cond delay="indefinite"/>
                      </p:stCondLst>
                      <p:childTnLst>
                        <p:par>
                          <p:cTn id="54" fill="hold">
                            <p:stCondLst>
                              <p:cond delay="0"/>
                            </p:stCondLst>
                            <p:childTnLst>
                              <p:par>
                                <p:cTn id="55" presetID="9" presetClass="entr" presetSubtype="0" fill="hold" nodeType="clickEffect">
                                  <p:stCondLst>
                                    <p:cond delay="0"/>
                                  </p:stCondLst>
                                  <p:childTnLst>
                                    <p:set>
                                      <p:cBhvr>
                                        <p:cTn id="56" dur="1" fill="hold">
                                          <p:stCondLst>
                                            <p:cond delay="0"/>
                                          </p:stCondLst>
                                        </p:cTn>
                                        <p:tgtEl>
                                          <p:spTgt spid="25"/>
                                        </p:tgtEl>
                                        <p:attrNameLst>
                                          <p:attrName>style.visibility</p:attrName>
                                        </p:attrNameLst>
                                      </p:cBhvr>
                                      <p:to>
                                        <p:strVal val="visible"/>
                                      </p:to>
                                    </p:set>
                                    <p:animEffect transition="in" filter="dissolve">
                                      <p:cBhvr>
                                        <p:cTn id="5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100625" cy="894622"/>
          </a:xfrm>
        </p:spPr>
        <p:txBody>
          <a:bodyPr>
            <a:normAutofit/>
          </a:bodyPr>
          <a:lstStyle/>
          <a:p>
            <a:r>
              <a:rPr lang="en-US" sz="4400" dirty="0"/>
              <a:t>UDP segment structure</a:t>
            </a:r>
          </a:p>
        </p:txBody>
      </p:sp>
      <p:sp>
        <p:nvSpPr>
          <p:cNvPr id="29" name="Rectangle 8">
            <a:extLst>
              <a:ext uri="{FF2B5EF4-FFF2-40B4-BE49-F238E27FC236}">
                <a16:creationId xmlns:a16="http://schemas.microsoft.com/office/drawing/2014/main" id="{F52AC6CB-EA5F-E34E-A84B-F6174293B55F}"/>
              </a:ext>
            </a:extLst>
          </p:cNvPr>
          <p:cNvSpPr>
            <a:spLocks noChangeArrowheads="1"/>
          </p:cNvSpPr>
          <p:nvPr/>
        </p:nvSpPr>
        <p:spPr bwMode="auto">
          <a:xfrm>
            <a:off x="3902299" y="2017713"/>
            <a:ext cx="3324225" cy="3200400"/>
          </a:xfrm>
          <a:prstGeom prst="rect">
            <a:avLst/>
          </a:prstGeom>
          <a:solidFill>
            <a:srgbClr val="FFFFFF"/>
          </a:solidFill>
          <a:ln w="349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imes New Roman" charset="0"/>
              <a:ea typeface="ＭＳ Ｐゴシック" charset="0"/>
              <a:cs typeface="+mn-cs"/>
            </a:endParaRPr>
          </a:p>
        </p:txBody>
      </p:sp>
      <p:sp>
        <p:nvSpPr>
          <p:cNvPr id="30" name="Text Box 9">
            <a:extLst>
              <a:ext uri="{FF2B5EF4-FFF2-40B4-BE49-F238E27FC236}">
                <a16:creationId xmlns:a16="http://schemas.microsoft.com/office/drawing/2014/main" id="{C8E7AF66-85A4-6B43-AFFD-45ABC0217297}"/>
              </a:ext>
            </a:extLst>
          </p:cNvPr>
          <p:cNvSpPr txBox="1">
            <a:spLocks noChangeArrowheads="1"/>
          </p:cNvSpPr>
          <p:nvPr/>
        </p:nvSpPr>
        <p:spPr bwMode="auto">
          <a:xfrm>
            <a:off x="3941987" y="2030413"/>
            <a:ext cx="1563687" cy="36671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rPr>
              <a:t>source port #</a:t>
            </a: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31" name="Text Box 10">
            <a:extLst>
              <a:ext uri="{FF2B5EF4-FFF2-40B4-BE49-F238E27FC236}">
                <a16:creationId xmlns:a16="http://schemas.microsoft.com/office/drawing/2014/main" id="{2F2912E8-AD40-5541-9C73-5856C97AF53A}"/>
              </a:ext>
            </a:extLst>
          </p:cNvPr>
          <p:cNvSpPr txBox="1">
            <a:spLocks noChangeArrowheads="1"/>
          </p:cNvSpPr>
          <p:nvPr/>
        </p:nvSpPr>
        <p:spPr bwMode="auto">
          <a:xfrm>
            <a:off x="5727924" y="2030413"/>
            <a:ext cx="1328738" cy="36671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rPr>
              <a:t>dest port #</a:t>
            </a:r>
          </a:p>
        </p:txBody>
      </p:sp>
      <p:sp>
        <p:nvSpPr>
          <p:cNvPr id="32" name="Line 11">
            <a:extLst>
              <a:ext uri="{FF2B5EF4-FFF2-40B4-BE49-F238E27FC236}">
                <a16:creationId xmlns:a16="http://schemas.microsoft.com/office/drawing/2014/main" id="{D9BFD291-F38C-E245-812B-D4A7B44A296C}"/>
              </a:ext>
            </a:extLst>
          </p:cNvPr>
          <p:cNvSpPr>
            <a:spLocks noChangeShapeType="1"/>
          </p:cNvSpPr>
          <p:nvPr/>
        </p:nvSpPr>
        <p:spPr bwMode="auto">
          <a:xfrm flipV="1">
            <a:off x="3892774" y="2417763"/>
            <a:ext cx="3328988" cy="0"/>
          </a:xfrm>
          <a:prstGeom prst="line">
            <a:avLst/>
          </a:prstGeom>
          <a:noFill/>
          <a:ln w="1905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33" name="Line 12">
            <a:extLst>
              <a:ext uri="{FF2B5EF4-FFF2-40B4-BE49-F238E27FC236}">
                <a16:creationId xmlns:a16="http://schemas.microsoft.com/office/drawing/2014/main" id="{3CE7F4CE-E33B-FD4E-B07F-F5A9DE98853E}"/>
              </a:ext>
            </a:extLst>
          </p:cNvPr>
          <p:cNvSpPr>
            <a:spLocks noChangeShapeType="1"/>
          </p:cNvSpPr>
          <p:nvPr/>
        </p:nvSpPr>
        <p:spPr bwMode="auto">
          <a:xfrm flipV="1">
            <a:off x="3883249" y="2817813"/>
            <a:ext cx="3324225" cy="0"/>
          </a:xfrm>
          <a:prstGeom prst="line">
            <a:avLst/>
          </a:prstGeom>
          <a:noFill/>
          <a:ln w="1905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34" name="Line 13">
            <a:extLst>
              <a:ext uri="{FF2B5EF4-FFF2-40B4-BE49-F238E27FC236}">
                <a16:creationId xmlns:a16="http://schemas.microsoft.com/office/drawing/2014/main" id="{F55DFF34-EECA-F046-9F88-B6CF84CB8E0C}"/>
              </a:ext>
            </a:extLst>
          </p:cNvPr>
          <p:cNvSpPr>
            <a:spLocks noChangeShapeType="1"/>
          </p:cNvSpPr>
          <p:nvPr/>
        </p:nvSpPr>
        <p:spPr bwMode="auto">
          <a:xfrm flipV="1">
            <a:off x="5540599" y="2017713"/>
            <a:ext cx="0" cy="395287"/>
          </a:xfrm>
          <a:prstGeom prst="line">
            <a:avLst/>
          </a:prstGeom>
          <a:noFill/>
          <a:ln w="1905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35" name="Text Box 14">
            <a:extLst>
              <a:ext uri="{FF2B5EF4-FFF2-40B4-BE49-F238E27FC236}">
                <a16:creationId xmlns:a16="http://schemas.microsoft.com/office/drawing/2014/main" id="{99267DCE-8159-FC45-B743-B474F3D4558D}"/>
              </a:ext>
            </a:extLst>
          </p:cNvPr>
          <p:cNvSpPr txBox="1">
            <a:spLocks noChangeArrowheads="1"/>
          </p:cNvSpPr>
          <p:nvPr/>
        </p:nvSpPr>
        <p:spPr bwMode="auto">
          <a:xfrm>
            <a:off x="5048474" y="1552575"/>
            <a:ext cx="936625" cy="39687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000000"/>
                </a:solidFill>
                <a:effectLst/>
                <a:uLnTx/>
                <a:uFillTx/>
                <a:latin typeface="Tahoma" charset="0"/>
                <a:ea typeface="ＭＳ Ｐゴシック" charset="0"/>
                <a:cs typeface="+mn-cs"/>
              </a:rPr>
              <a:t>32 bits</a:t>
            </a:r>
          </a:p>
        </p:txBody>
      </p:sp>
      <p:sp>
        <p:nvSpPr>
          <p:cNvPr id="36" name="Line 15">
            <a:extLst>
              <a:ext uri="{FF2B5EF4-FFF2-40B4-BE49-F238E27FC236}">
                <a16:creationId xmlns:a16="http://schemas.microsoft.com/office/drawing/2014/main" id="{8D62C2C2-8FA0-A54C-8811-9A937D96CD04}"/>
              </a:ext>
            </a:extLst>
          </p:cNvPr>
          <p:cNvSpPr>
            <a:spLocks noChangeShapeType="1"/>
          </p:cNvSpPr>
          <p:nvPr/>
        </p:nvSpPr>
        <p:spPr bwMode="auto">
          <a:xfrm>
            <a:off x="5997799" y="1784350"/>
            <a:ext cx="1200150" cy="4763"/>
          </a:xfrm>
          <a:prstGeom prst="line">
            <a:avLst/>
          </a:prstGeom>
          <a:noFill/>
          <a:ln w="19050">
            <a:solidFill>
              <a:srgbClr val="00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37" name="Line 16">
            <a:extLst>
              <a:ext uri="{FF2B5EF4-FFF2-40B4-BE49-F238E27FC236}">
                <a16:creationId xmlns:a16="http://schemas.microsoft.com/office/drawing/2014/main" id="{DE702B00-23E1-474A-9072-DDEE50F76714}"/>
              </a:ext>
            </a:extLst>
          </p:cNvPr>
          <p:cNvSpPr>
            <a:spLocks noChangeShapeType="1"/>
          </p:cNvSpPr>
          <p:nvPr/>
        </p:nvSpPr>
        <p:spPr bwMode="auto">
          <a:xfrm rot="10800000">
            <a:off x="3888012" y="1793875"/>
            <a:ext cx="1128712" cy="0"/>
          </a:xfrm>
          <a:prstGeom prst="line">
            <a:avLst/>
          </a:prstGeom>
          <a:noFill/>
          <a:ln w="19050">
            <a:solidFill>
              <a:srgbClr val="00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38" name="Text Box 17">
            <a:extLst>
              <a:ext uri="{FF2B5EF4-FFF2-40B4-BE49-F238E27FC236}">
                <a16:creationId xmlns:a16="http://schemas.microsoft.com/office/drawing/2014/main" id="{7A899027-0169-0E41-A632-97B068C6DCF8}"/>
              </a:ext>
            </a:extLst>
          </p:cNvPr>
          <p:cNvSpPr txBox="1">
            <a:spLocks noChangeArrowheads="1"/>
          </p:cNvSpPr>
          <p:nvPr/>
        </p:nvSpPr>
        <p:spPr bwMode="auto">
          <a:xfrm>
            <a:off x="4745262" y="3376613"/>
            <a:ext cx="1389062" cy="100647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000000"/>
                </a:solidFill>
                <a:effectLst/>
                <a:uLnTx/>
                <a:uFillTx/>
                <a:latin typeface="Tahoma" charset="0"/>
                <a:ea typeface="ＭＳ Ｐゴシック" charset="0"/>
                <a:cs typeface="+mn-cs"/>
              </a:rPr>
              <a:t>application</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000000"/>
                </a:solidFill>
                <a:effectLst/>
                <a:uLnTx/>
                <a:uFillTx/>
                <a:latin typeface="Tahoma" charset="0"/>
                <a:ea typeface="ＭＳ Ｐゴシック" charset="0"/>
                <a:cs typeface="+mn-cs"/>
              </a:rPr>
              <a:t>data </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000000"/>
                </a:solidFill>
                <a:effectLst/>
                <a:uLnTx/>
                <a:uFillTx/>
                <a:latin typeface="Tahoma" charset="0"/>
                <a:ea typeface="ＭＳ Ｐゴシック" charset="0"/>
                <a:cs typeface="+mn-cs"/>
              </a:rPr>
              <a:t>(payload)</a:t>
            </a: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39" name="Text Box 19">
            <a:extLst>
              <a:ext uri="{FF2B5EF4-FFF2-40B4-BE49-F238E27FC236}">
                <a16:creationId xmlns:a16="http://schemas.microsoft.com/office/drawing/2014/main" id="{CD850B08-5706-0344-961A-224002B37BA6}"/>
              </a:ext>
            </a:extLst>
          </p:cNvPr>
          <p:cNvSpPr txBox="1">
            <a:spLocks noChangeArrowheads="1"/>
          </p:cNvSpPr>
          <p:nvPr/>
        </p:nvSpPr>
        <p:spPr bwMode="auto">
          <a:xfrm>
            <a:off x="4338862" y="5292725"/>
            <a:ext cx="2524125" cy="39687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000000"/>
                </a:solidFill>
                <a:effectLst/>
                <a:uLnTx/>
                <a:uFillTx/>
                <a:latin typeface="Tahoma" charset="0"/>
                <a:ea typeface="ＭＳ Ｐゴシック" charset="0"/>
                <a:cs typeface="+mn-cs"/>
              </a:rPr>
              <a:t>UDP segment format</a:t>
            </a: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40" name="Line 20">
            <a:extLst>
              <a:ext uri="{FF2B5EF4-FFF2-40B4-BE49-F238E27FC236}">
                <a16:creationId xmlns:a16="http://schemas.microsoft.com/office/drawing/2014/main" id="{23E18502-A4AB-B441-8247-C60D9AD14D77}"/>
              </a:ext>
            </a:extLst>
          </p:cNvPr>
          <p:cNvSpPr>
            <a:spLocks noChangeShapeType="1"/>
          </p:cNvSpPr>
          <p:nvPr/>
        </p:nvSpPr>
        <p:spPr bwMode="auto">
          <a:xfrm flipV="1">
            <a:off x="5540599" y="2427288"/>
            <a:ext cx="0" cy="395287"/>
          </a:xfrm>
          <a:prstGeom prst="line">
            <a:avLst/>
          </a:prstGeom>
          <a:noFill/>
          <a:ln w="1905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41" name="Text Box 22">
            <a:extLst>
              <a:ext uri="{FF2B5EF4-FFF2-40B4-BE49-F238E27FC236}">
                <a16:creationId xmlns:a16="http://schemas.microsoft.com/office/drawing/2014/main" id="{7C44E6B5-339B-1741-B9C3-A1E3E37268B0}"/>
              </a:ext>
            </a:extLst>
          </p:cNvPr>
          <p:cNvSpPr txBox="1">
            <a:spLocks noChangeArrowheads="1"/>
          </p:cNvSpPr>
          <p:nvPr/>
        </p:nvSpPr>
        <p:spPr bwMode="auto">
          <a:xfrm>
            <a:off x="4284887" y="2420938"/>
            <a:ext cx="814387" cy="36671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rPr>
              <a:t>length</a:t>
            </a: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42" name="Text Box 23">
            <a:extLst>
              <a:ext uri="{FF2B5EF4-FFF2-40B4-BE49-F238E27FC236}">
                <a16:creationId xmlns:a16="http://schemas.microsoft.com/office/drawing/2014/main" id="{47FFCC22-7372-6744-AEF8-0A8B78529255}"/>
              </a:ext>
            </a:extLst>
          </p:cNvPr>
          <p:cNvSpPr txBox="1">
            <a:spLocks noChangeArrowheads="1"/>
          </p:cNvSpPr>
          <p:nvPr/>
        </p:nvSpPr>
        <p:spPr bwMode="auto">
          <a:xfrm>
            <a:off x="5831112" y="2411413"/>
            <a:ext cx="1176337" cy="36671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checksum</a:t>
            </a:r>
            <a:endParaRPr kumimoji="0" lang="en-US" sz="24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43" name="Text Box 24">
            <a:extLst>
              <a:ext uri="{FF2B5EF4-FFF2-40B4-BE49-F238E27FC236}">
                <a16:creationId xmlns:a16="http://schemas.microsoft.com/office/drawing/2014/main" id="{485622D4-EF6A-C34A-A27B-A6B8F83BC672}"/>
              </a:ext>
            </a:extLst>
          </p:cNvPr>
          <p:cNvSpPr txBox="1">
            <a:spLocks noChangeArrowheads="1"/>
          </p:cNvSpPr>
          <p:nvPr/>
        </p:nvSpPr>
        <p:spPr bwMode="auto">
          <a:xfrm>
            <a:off x="7623398" y="3421856"/>
            <a:ext cx="2406650" cy="915987"/>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length, in bytes of UDP segment, including header</a:t>
            </a:r>
            <a:endParaRPr kumimoji="0" lang="en-US" sz="24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44" name="Line 25">
            <a:extLst>
              <a:ext uri="{FF2B5EF4-FFF2-40B4-BE49-F238E27FC236}">
                <a16:creationId xmlns:a16="http://schemas.microsoft.com/office/drawing/2014/main" id="{1D6A5808-0448-DB49-AF97-08E63607B4AB}"/>
              </a:ext>
            </a:extLst>
          </p:cNvPr>
          <p:cNvSpPr>
            <a:spLocks noChangeShapeType="1"/>
          </p:cNvSpPr>
          <p:nvPr/>
        </p:nvSpPr>
        <p:spPr bwMode="auto">
          <a:xfrm flipH="1" flipV="1">
            <a:off x="5142136" y="2597149"/>
            <a:ext cx="3113157" cy="1285397"/>
          </a:xfrm>
          <a:prstGeom prst="line">
            <a:avLst/>
          </a:prstGeom>
          <a:noFill/>
          <a:ln w="19050">
            <a:solidFill>
              <a:srgbClr val="00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5" name="Oval 4">
            <a:extLst>
              <a:ext uri="{FF2B5EF4-FFF2-40B4-BE49-F238E27FC236}">
                <a16:creationId xmlns:a16="http://schemas.microsoft.com/office/drawing/2014/main" id="{2155F1E7-7CEF-EC4F-9C9D-C612D6BAA462}"/>
              </a:ext>
            </a:extLst>
          </p:cNvPr>
          <p:cNvSpPr/>
          <p:nvPr/>
        </p:nvSpPr>
        <p:spPr>
          <a:xfrm>
            <a:off x="3695142" y="1957213"/>
            <a:ext cx="2097870" cy="534469"/>
          </a:xfrm>
          <a:prstGeom prst="ellipse">
            <a:avLst/>
          </a:prstGeom>
          <a:noFill/>
          <a:ln w="31750">
            <a:solidFill>
              <a:srgbClr val="CD000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6" name="Oval 25">
            <a:extLst>
              <a:ext uri="{FF2B5EF4-FFF2-40B4-BE49-F238E27FC236}">
                <a16:creationId xmlns:a16="http://schemas.microsoft.com/office/drawing/2014/main" id="{BE69DAA7-4CE3-5A48-B429-6D40B6035291}"/>
              </a:ext>
            </a:extLst>
          </p:cNvPr>
          <p:cNvSpPr/>
          <p:nvPr/>
        </p:nvSpPr>
        <p:spPr>
          <a:xfrm>
            <a:off x="5331049" y="1955208"/>
            <a:ext cx="2097870" cy="534469"/>
          </a:xfrm>
          <a:prstGeom prst="ellipse">
            <a:avLst/>
          </a:prstGeom>
          <a:noFill/>
          <a:ln w="31750">
            <a:solidFill>
              <a:srgbClr val="CD000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7" name="Oval 26">
            <a:extLst>
              <a:ext uri="{FF2B5EF4-FFF2-40B4-BE49-F238E27FC236}">
                <a16:creationId xmlns:a16="http://schemas.microsoft.com/office/drawing/2014/main" id="{AF8B7A60-8E66-CD4B-B67F-657454C69C5D}"/>
              </a:ext>
            </a:extLst>
          </p:cNvPr>
          <p:cNvSpPr/>
          <p:nvPr/>
        </p:nvSpPr>
        <p:spPr>
          <a:xfrm>
            <a:off x="3657042" y="2362801"/>
            <a:ext cx="2097870" cy="534469"/>
          </a:xfrm>
          <a:prstGeom prst="ellipse">
            <a:avLst/>
          </a:prstGeom>
          <a:noFill/>
          <a:ln w="31750">
            <a:solidFill>
              <a:srgbClr val="CD000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48" name="Oval 47">
            <a:extLst>
              <a:ext uri="{FF2B5EF4-FFF2-40B4-BE49-F238E27FC236}">
                <a16:creationId xmlns:a16="http://schemas.microsoft.com/office/drawing/2014/main" id="{AE79E99F-83A4-EE4E-9BAB-1946BFD0A4A1}"/>
              </a:ext>
            </a:extLst>
          </p:cNvPr>
          <p:cNvSpPr/>
          <p:nvPr/>
        </p:nvSpPr>
        <p:spPr>
          <a:xfrm>
            <a:off x="5290176" y="2341229"/>
            <a:ext cx="2097870" cy="534469"/>
          </a:xfrm>
          <a:prstGeom prst="ellipse">
            <a:avLst/>
          </a:prstGeom>
          <a:noFill/>
          <a:ln w="31750">
            <a:solidFill>
              <a:srgbClr val="CD000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49" name="Oval 48">
            <a:extLst>
              <a:ext uri="{FF2B5EF4-FFF2-40B4-BE49-F238E27FC236}">
                <a16:creationId xmlns:a16="http://schemas.microsoft.com/office/drawing/2014/main" id="{2AA4BE2E-C7FD-E34F-9626-C89B0B4F43FB}"/>
              </a:ext>
            </a:extLst>
          </p:cNvPr>
          <p:cNvSpPr/>
          <p:nvPr/>
        </p:nvSpPr>
        <p:spPr>
          <a:xfrm>
            <a:off x="4386800" y="3148706"/>
            <a:ext cx="2097870" cy="1560711"/>
          </a:xfrm>
          <a:prstGeom prst="ellipse">
            <a:avLst/>
          </a:prstGeom>
          <a:noFill/>
          <a:ln w="31750">
            <a:solidFill>
              <a:srgbClr val="CD000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0" name="Line 25">
            <a:extLst>
              <a:ext uri="{FF2B5EF4-FFF2-40B4-BE49-F238E27FC236}">
                <a16:creationId xmlns:a16="http://schemas.microsoft.com/office/drawing/2014/main" id="{F10F9304-7E0A-6542-A023-9D119B25A076}"/>
              </a:ext>
            </a:extLst>
          </p:cNvPr>
          <p:cNvSpPr>
            <a:spLocks noChangeShapeType="1"/>
          </p:cNvSpPr>
          <p:nvPr/>
        </p:nvSpPr>
        <p:spPr bwMode="auto">
          <a:xfrm flipH="1" flipV="1">
            <a:off x="5915202" y="3972404"/>
            <a:ext cx="3113157" cy="1285397"/>
          </a:xfrm>
          <a:prstGeom prst="line">
            <a:avLst/>
          </a:prstGeom>
          <a:noFill/>
          <a:ln w="19050">
            <a:solidFill>
              <a:srgbClr val="00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51" name="Text Box 24">
            <a:extLst>
              <a:ext uri="{FF2B5EF4-FFF2-40B4-BE49-F238E27FC236}">
                <a16:creationId xmlns:a16="http://schemas.microsoft.com/office/drawing/2014/main" id="{E81BCD01-79B1-A943-81E4-83B20B558C90}"/>
              </a:ext>
            </a:extLst>
          </p:cNvPr>
          <p:cNvSpPr txBox="1">
            <a:spLocks noChangeArrowheads="1"/>
          </p:cNvSpPr>
          <p:nvPr/>
        </p:nvSpPr>
        <p:spPr bwMode="auto">
          <a:xfrm>
            <a:off x="8032927" y="4969559"/>
            <a:ext cx="2406650" cy="646331"/>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data to/from application layer</a:t>
            </a:r>
            <a:endParaRPr kumimoji="0" lang="en-US" sz="24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28" name="Slide Number Placeholder 2">
            <a:extLst>
              <a:ext uri="{FF2B5EF4-FFF2-40B4-BE49-F238E27FC236}">
                <a16:creationId xmlns:a16="http://schemas.microsoft.com/office/drawing/2014/main" id="{43CF0894-FFF1-6D45-9D05-752E85B0BFC5}"/>
              </a:ext>
            </a:extLst>
          </p:cNvPr>
          <p:cNvSpPr>
            <a:spLocks noGrp="1"/>
          </p:cNvSpPr>
          <p:nvPr>
            <p:ph type="sldNum" sz="quarter" idx="4"/>
          </p:nvPr>
        </p:nvSpPr>
        <p:spPr>
          <a:xfrm>
            <a:off x="9219616" y="6443089"/>
            <a:ext cx="2743200" cy="365125"/>
          </a:xfrm>
        </p:spPr>
        <p:txBody>
          <a:bodyPr/>
          <a:lstStyle/>
          <a:p>
            <a:r>
              <a:rPr lang="en-US"/>
              <a:t>Transport Layer: 3-</a:t>
            </a:r>
            <a:fld id="{C4204591-24BD-A542-B9D5-F8D8A88D2FEE}" type="slidenum">
              <a:rPr lang="en-US" smtClean="0"/>
              <a:pPr/>
              <a:t>76</a:t>
            </a:fld>
            <a:endParaRPr lang="en-US" dirty="0"/>
          </a:p>
        </p:txBody>
      </p:sp>
      <p:sp>
        <p:nvSpPr>
          <p:cNvPr id="3" name="TextBox 2">
            <a:extLst>
              <a:ext uri="{FF2B5EF4-FFF2-40B4-BE49-F238E27FC236}">
                <a16:creationId xmlns:a16="http://schemas.microsoft.com/office/drawing/2014/main" id="{F9D89076-CDFE-D848-CD54-C2CCD2005F66}"/>
              </a:ext>
            </a:extLst>
          </p:cNvPr>
          <p:cNvSpPr txBox="1"/>
          <p:nvPr/>
        </p:nvSpPr>
        <p:spPr>
          <a:xfrm>
            <a:off x="5753792" y="258013"/>
            <a:ext cx="6108970" cy="369332"/>
          </a:xfrm>
          <a:prstGeom prst="rect">
            <a:avLst/>
          </a:prstGeom>
          <a:noFill/>
        </p:spPr>
        <p:txBody>
          <a:bodyPr wrap="square">
            <a:spAutoFit/>
          </a:bodyPr>
          <a:lstStyle/>
          <a:p>
            <a:pPr marL="0" marR="0" lvl="0" indent="0" algn="r" defTabSz="914400" rtl="0" eaLnBrk="0" fontAlgn="base" latinLnBrk="0" hangingPunct="0">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rPr>
              <a:t>Q2: port number?</a:t>
            </a:r>
            <a:endParaRPr kumimoji="0" lang="en-US" sz="105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endParaRPr>
          </a:p>
        </p:txBody>
      </p:sp>
      <p:sp>
        <p:nvSpPr>
          <p:cNvPr id="4" name="TextBox 3">
            <a:extLst>
              <a:ext uri="{FF2B5EF4-FFF2-40B4-BE49-F238E27FC236}">
                <a16:creationId xmlns:a16="http://schemas.microsoft.com/office/drawing/2014/main" id="{62608B3C-150B-F2C0-E91C-CD138AC485A3}"/>
              </a:ext>
            </a:extLst>
          </p:cNvPr>
          <p:cNvSpPr txBox="1"/>
          <p:nvPr/>
        </p:nvSpPr>
        <p:spPr>
          <a:xfrm>
            <a:off x="5727924" y="747643"/>
            <a:ext cx="6108970" cy="369332"/>
          </a:xfrm>
          <a:prstGeom prst="rect">
            <a:avLst/>
          </a:prstGeom>
          <a:noFill/>
        </p:spPr>
        <p:txBody>
          <a:bodyPr wrap="square">
            <a:spAutoFit/>
          </a:bodyPr>
          <a:lstStyle/>
          <a:p>
            <a:pPr marL="0" marR="0" lvl="0" indent="0" algn="r" defTabSz="914400" rtl="0" eaLnBrk="0" fontAlgn="base" latinLnBrk="0" hangingPunct="0">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rPr>
              <a:t>Q3: UDP segment size?</a:t>
            </a:r>
            <a:endParaRPr kumimoji="0" lang="en-US" sz="105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endParaRPr>
          </a:p>
        </p:txBody>
      </p:sp>
    </p:spTree>
    <p:extLst>
      <p:ext uri="{BB962C8B-B14F-4D97-AF65-F5344CB8AC3E}">
        <p14:creationId xmlns:p14="http://schemas.microsoft.com/office/powerpoint/2010/main" val="4237911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par>
                                <p:cTn id="8" presetID="9" presetClass="entr" presetSubtype="0"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dissolve">
                                      <p:cBhvr>
                                        <p:cTn id="10" dur="500"/>
                                        <p:tgtEl>
                                          <p:spTgt spid="26"/>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dissolve">
                                      <p:cBhvr>
                                        <p:cTn id="15" dur="500"/>
                                        <p:tgtEl>
                                          <p:spTgt spid="27"/>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44"/>
                                        </p:tgtEl>
                                        <p:attrNameLst>
                                          <p:attrName>style.visibility</p:attrName>
                                        </p:attrNameLst>
                                      </p:cBhvr>
                                      <p:to>
                                        <p:strVal val="visible"/>
                                      </p:to>
                                    </p:set>
                                    <p:animEffect transition="in" filter="dissolve">
                                      <p:cBhvr>
                                        <p:cTn id="18" dur="500"/>
                                        <p:tgtEl>
                                          <p:spTgt spid="44"/>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43"/>
                                        </p:tgtEl>
                                        <p:attrNameLst>
                                          <p:attrName>style.visibility</p:attrName>
                                        </p:attrNameLst>
                                      </p:cBhvr>
                                      <p:to>
                                        <p:strVal val="visible"/>
                                      </p:to>
                                    </p:set>
                                    <p:animEffect transition="in" filter="dissolve">
                                      <p:cBhvr>
                                        <p:cTn id="21" dur="500"/>
                                        <p:tgtEl>
                                          <p:spTgt spid="43"/>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grpId="0" nodeType="clickEffect">
                                  <p:stCondLst>
                                    <p:cond delay="0"/>
                                  </p:stCondLst>
                                  <p:childTnLst>
                                    <p:set>
                                      <p:cBhvr>
                                        <p:cTn id="25" dur="1" fill="hold">
                                          <p:stCondLst>
                                            <p:cond delay="0"/>
                                          </p:stCondLst>
                                        </p:cTn>
                                        <p:tgtEl>
                                          <p:spTgt spid="49"/>
                                        </p:tgtEl>
                                        <p:attrNameLst>
                                          <p:attrName>style.visibility</p:attrName>
                                        </p:attrNameLst>
                                      </p:cBhvr>
                                      <p:to>
                                        <p:strVal val="visible"/>
                                      </p:to>
                                    </p:set>
                                    <p:animEffect transition="in" filter="dissolve">
                                      <p:cBhvr>
                                        <p:cTn id="26" dur="500"/>
                                        <p:tgtEl>
                                          <p:spTgt spid="49"/>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50"/>
                                        </p:tgtEl>
                                        <p:attrNameLst>
                                          <p:attrName>style.visibility</p:attrName>
                                        </p:attrNameLst>
                                      </p:cBhvr>
                                      <p:to>
                                        <p:strVal val="visible"/>
                                      </p:to>
                                    </p:set>
                                    <p:animEffect transition="in" filter="dissolve">
                                      <p:cBhvr>
                                        <p:cTn id="29" dur="500"/>
                                        <p:tgtEl>
                                          <p:spTgt spid="50"/>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51"/>
                                        </p:tgtEl>
                                        <p:attrNameLst>
                                          <p:attrName>style.visibility</p:attrName>
                                        </p:attrNameLst>
                                      </p:cBhvr>
                                      <p:to>
                                        <p:strVal val="visible"/>
                                      </p:to>
                                    </p:set>
                                    <p:animEffect transition="in" filter="dissolve">
                                      <p:cBhvr>
                                        <p:cTn id="32" dur="500"/>
                                        <p:tgtEl>
                                          <p:spTgt spid="51"/>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48"/>
                                        </p:tgtEl>
                                        <p:attrNameLst>
                                          <p:attrName>style.visibility</p:attrName>
                                        </p:attrNameLst>
                                      </p:cBhvr>
                                      <p:to>
                                        <p:strVal val="visible"/>
                                      </p:to>
                                    </p:set>
                                    <p:animEffect transition="in" filter="dissolve">
                                      <p:cBhvr>
                                        <p:cTn id="37"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44" grpId="0" animBg="1"/>
      <p:bldP spid="5" grpId="0" animBg="1"/>
      <p:bldP spid="26" grpId="0" animBg="1"/>
      <p:bldP spid="27" grpId="0" animBg="1"/>
      <p:bldP spid="48" grpId="0" animBg="1"/>
      <p:bldP spid="49" grpId="0" animBg="1"/>
      <p:bldP spid="50" grpId="0" animBg="1"/>
      <p:bldP spid="51"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393310" cy="894622"/>
          </a:xfrm>
        </p:spPr>
        <p:txBody>
          <a:bodyPr>
            <a:normAutofit/>
          </a:bodyPr>
          <a:lstStyle/>
          <a:p>
            <a:r>
              <a:rPr lang="en-US" sz="4800" dirty="0"/>
              <a:t>TCP sequence numbers, ACKs</a:t>
            </a:r>
            <a:endParaRPr lang="en-US" sz="4400" b="0" dirty="0"/>
          </a:p>
        </p:txBody>
      </p:sp>
      <p:sp>
        <p:nvSpPr>
          <p:cNvPr id="223" name="Rectangle 5">
            <a:extLst>
              <a:ext uri="{FF2B5EF4-FFF2-40B4-BE49-F238E27FC236}">
                <a16:creationId xmlns:a16="http://schemas.microsoft.com/office/drawing/2014/main" id="{D2976065-03BB-9A44-9CEB-93BE9CAA88A6}"/>
              </a:ext>
            </a:extLst>
          </p:cNvPr>
          <p:cNvSpPr txBox="1">
            <a:spLocks noChangeArrowheads="1"/>
          </p:cNvSpPr>
          <p:nvPr/>
        </p:nvSpPr>
        <p:spPr bwMode="auto">
          <a:xfrm>
            <a:off x="715171" y="1355712"/>
            <a:ext cx="5096669" cy="13112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284163" indent="-284163" algn="l" rtl="0" eaLnBrk="0" fontAlgn="base" hangingPunct="0">
              <a:lnSpc>
                <a:spcPct val="85000"/>
              </a:lnSpc>
              <a:spcBef>
                <a:spcPct val="20000"/>
              </a:spcBef>
              <a:spcAft>
                <a:spcPct val="0"/>
              </a:spcAft>
              <a:buClr>
                <a:srgbClr val="000099"/>
              </a:buClr>
              <a:buSzPct val="100000"/>
              <a:buFont typeface="Wingdings" pitchFamily="2" charset="2"/>
              <a:buChar char="§"/>
              <a:defRPr sz="2800">
                <a:solidFill>
                  <a:schemeClr val="tx1"/>
                </a:solidFill>
                <a:latin typeface="+mn-lt"/>
                <a:ea typeface="ＭＳ Ｐゴシック" charset="0"/>
                <a:cs typeface="ＭＳ Ｐゴシック" charset="0"/>
              </a:defRPr>
            </a:lvl1pPr>
            <a:lvl2pPr marL="687388" indent="-230188" algn="l" rtl="0" eaLnBrk="0" fontAlgn="base" hangingPunct="0">
              <a:lnSpc>
                <a:spcPct val="85000"/>
              </a:lnSpc>
              <a:spcBef>
                <a:spcPct val="20000"/>
              </a:spcBef>
              <a:spcAft>
                <a:spcPct val="0"/>
              </a:spcAft>
              <a:buClr>
                <a:srgbClr val="000099"/>
              </a:buClr>
              <a:buFont typeface="Arial" panose="020B0604020202020204" pitchFamily="34" charset="0"/>
              <a:buChar char="•"/>
              <a:defRPr sz="2400">
                <a:solidFill>
                  <a:schemeClr val="tx1"/>
                </a:solidFill>
                <a:latin typeface="+mn-lt"/>
                <a:ea typeface="ＭＳ Ｐゴシック" charset="0"/>
              </a:defRPr>
            </a:lvl2pPr>
            <a:lvl3pPr marL="1143000" indent="-228600" algn="l" rtl="0" eaLnBrk="0" fontAlgn="base" hangingPunct="0">
              <a:spcBef>
                <a:spcPct val="20000"/>
              </a:spcBef>
              <a:spcAft>
                <a:spcPct val="0"/>
              </a:spcAft>
              <a:buChar char="•"/>
              <a:defRPr sz="2000">
                <a:solidFill>
                  <a:schemeClr val="tx1"/>
                </a:solidFill>
                <a:latin typeface="+mn-lt"/>
                <a:ea typeface="ＭＳ Ｐゴシック" charset="0"/>
              </a:defRPr>
            </a:lvl3pPr>
            <a:lvl4pPr marL="1600200" indent="-228600" algn="l" rtl="0" eaLnBrk="0" fontAlgn="base" hangingPunct="0">
              <a:spcBef>
                <a:spcPct val="20000"/>
              </a:spcBef>
              <a:spcAft>
                <a:spcPct val="0"/>
              </a:spcAft>
              <a:buChar char="–"/>
              <a:defRPr sz="1800">
                <a:solidFill>
                  <a:schemeClr val="tx1"/>
                </a:solidFill>
                <a:latin typeface="Times New Roman" pitchFamily="-109" charset="0"/>
                <a:ea typeface="ＭＳ Ｐゴシック" charset="0"/>
              </a:defRPr>
            </a:lvl4pPr>
            <a:lvl5pPr marL="2057400" indent="-228600" algn="l" rtl="0" eaLnBrk="0" fontAlgn="base" hangingPunct="0">
              <a:spcBef>
                <a:spcPct val="20000"/>
              </a:spcBef>
              <a:spcAft>
                <a:spcPct val="0"/>
              </a:spcAft>
              <a:buChar char="»"/>
              <a:defRPr sz="1800">
                <a:solidFill>
                  <a:schemeClr val="tx1"/>
                </a:solidFill>
                <a:latin typeface="Times New Roman" pitchFamily="-109" charset="0"/>
                <a:ea typeface="ＭＳ Ｐゴシック" charset="0"/>
              </a:defRPr>
            </a:lvl5pPr>
            <a:lvl6pPr marL="2514600" indent="-228600" algn="l" rtl="0" eaLnBrk="0" fontAlgn="base" hangingPunct="0">
              <a:spcBef>
                <a:spcPct val="20000"/>
              </a:spcBef>
              <a:spcAft>
                <a:spcPct val="0"/>
              </a:spcAft>
              <a:buChar char="»"/>
              <a:defRPr sz="1800">
                <a:solidFill>
                  <a:schemeClr val="tx1"/>
                </a:solidFill>
                <a:latin typeface="Times New Roman" pitchFamily="-109" charset="0"/>
              </a:defRPr>
            </a:lvl6pPr>
            <a:lvl7pPr marL="2971800" indent="-228600" algn="l" rtl="0" eaLnBrk="0" fontAlgn="base" hangingPunct="0">
              <a:spcBef>
                <a:spcPct val="20000"/>
              </a:spcBef>
              <a:spcAft>
                <a:spcPct val="0"/>
              </a:spcAft>
              <a:buChar char="»"/>
              <a:defRPr sz="1800">
                <a:solidFill>
                  <a:schemeClr val="tx1"/>
                </a:solidFill>
                <a:latin typeface="Times New Roman" pitchFamily="-109" charset="0"/>
              </a:defRPr>
            </a:lvl7pPr>
            <a:lvl8pPr marL="3429000" indent="-228600" algn="l" rtl="0" eaLnBrk="0" fontAlgn="base" hangingPunct="0">
              <a:spcBef>
                <a:spcPct val="20000"/>
              </a:spcBef>
              <a:spcAft>
                <a:spcPct val="0"/>
              </a:spcAft>
              <a:buChar char="»"/>
              <a:defRPr sz="1800">
                <a:solidFill>
                  <a:schemeClr val="tx1"/>
                </a:solidFill>
                <a:latin typeface="Times New Roman" pitchFamily="-109" charset="0"/>
              </a:defRPr>
            </a:lvl8pPr>
            <a:lvl9pPr marL="3886200" indent="-228600" algn="l" rtl="0" eaLnBrk="0" fontAlgn="base" hangingPunct="0">
              <a:spcBef>
                <a:spcPct val="20000"/>
              </a:spcBef>
              <a:spcAft>
                <a:spcPct val="0"/>
              </a:spcAft>
              <a:buChar char="»"/>
              <a:defRPr sz="1800">
                <a:solidFill>
                  <a:schemeClr val="tx1"/>
                </a:solidFill>
                <a:latin typeface="Times New Roman" pitchFamily="-109" charset="0"/>
              </a:defRPr>
            </a:lvl9pPr>
          </a:lstStyle>
          <a:p>
            <a:pPr marL="234950" marR="0" lvl="0" indent="-123825" algn="l" defTabSz="914400" rtl="0" eaLnBrk="0" fontAlgn="base" latinLnBrk="0" hangingPunct="0">
              <a:lnSpc>
                <a:spcPct val="85000"/>
              </a:lnSpc>
              <a:spcBef>
                <a:spcPct val="20000"/>
              </a:spcBef>
              <a:spcAft>
                <a:spcPct val="0"/>
              </a:spcAft>
              <a:buClr>
                <a:srgbClr val="000099"/>
              </a:buClr>
              <a:buSzPct val="100000"/>
              <a:buFont typeface="Wingdings" pitchFamily="2" charset="2"/>
              <a:buNone/>
              <a:tabLst/>
              <a:defRPr/>
            </a:pPr>
            <a:r>
              <a:rPr kumimoji="0" lang="en-US" altLang="en-US" sz="2800" b="0" i="1" u="none" strike="noStrike" kern="0" cap="none" spc="0" normalizeH="0" baseline="0" noProof="0" dirty="0">
                <a:ln>
                  <a:noFill/>
                </a:ln>
                <a:solidFill>
                  <a:srgbClr val="CC0000"/>
                </a:solidFill>
                <a:effectLst/>
                <a:uLnTx/>
                <a:uFillTx/>
                <a:latin typeface="Calibri" panose="020F0502020204030204"/>
                <a:ea typeface="ＭＳ Ｐゴシック" panose="020B0600070205080204" pitchFamily="34" charset="-128"/>
              </a:rPr>
              <a:t>Sequence numbers:</a:t>
            </a:r>
          </a:p>
          <a:p>
            <a:pPr marL="635000" marR="0" lvl="1" indent="-277813" algn="l" defTabSz="914400" rtl="0" eaLnBrk="0" fontAlgn="base" latinLnBrk="0" hangingPunct="0">
              <a:lnSpc>
                <a:spcPct val="85000"/>
              </a:lnSpc>
              <a:spcBef>
                <a:spcPct val="20000"/>
              </a:spcBef>
              <a:spcAft>
                <a:spcPct val="0"/>
              </a:spcAft>
              <a:buClr>
                <a:srgbClr val="000099"/>
              </a:buClr>
              <a:buSzTx/>
              <a:buFont typeface="Arial" panose="020B0604020202020204" pitchFamily="34" charset="0"/>
              <a:buChar char="•"/>
              <a:tabLst/>
              <a:defRPr/>
            </a:pPr>
            <a:r>
              <a:rPr kumimoji="0" lang="en-US" altLang="en-US" sz="2800" b="0" i="0" u="none" strike="noStrike" kern="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byte stream “</a:t>
            </a:r>
            <a:r>
              <a:rPr kumimoji="0" lang="en-US" altLang="ja-JP" sz="2800" b="0" i="0" u="none" strike="noStrike" kern="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number” of first byte in segment’s data</a:t>
            </a:r>
            <a:endParaRPr kumimoji="0" lang="en-US" altLang="ja-JP" sz="2400" b="0" i="0" u="none" strike="noStrike" kern="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p:txBody>
      </p:sp>
      <p:grpSp>
        <p:nvGrpSpPr>
          <p:cNvPr id="224" name="Group 192">
            <a:extLst>
              <a:ext uri="{FF2B5EF4-FFF2-40B4-BE49-F238E27FC236}">
                <a16:creationId xmlns:a16="http://schemas.microsoft.com/office/drawing/2014/main" id="{9FCDCC73-BB43-8046-8E2C-1100B11E1F9D}"/>
              </a:ext>
            </a:extLst>
          </p:cNvPr>
          <p:cNvGrpSpPr>
            <a:grpSpLocks/>
          </p:cNvGrpSpPr>
          <p:nvPr/>
        </p:nvGrpSpPr>
        <p:grpSpPr bwMode="auto">
          <a:xfrm>
            <a:off x="7783528" y="3989281"/>
            <a:ext cx="3086106" cy="2541588"/>
            <a:chOff x="3520" y="2404"/>
            <a:chExt cx="1944" cy="1601"/>
          </a:xfrm>
        </p:grpSpPr>
        <p:sp>
          <p:nvSpPr>
            <p:cNvPr id="225" name="Rectangle 167">
              <a:extLst>
                <a:ext uri="{FF2B5EF4-FFF2-40B4-BE49-F238E27FC236}">
                  <a16:creationId xmlns:a16="http://schemas.microsoft.com/office/drawing/2014/main" id="{9463A16E-CF3F-744B-B6DB-33800BAB4519}"/>
                </a:ext>
              </a:extLst>
            </p:cNvPr>
            <p:cNvSpPr>
              <a:spLocks noChangeArrowheads="1"/>
            </p:cNvSpPr>
            <p:nvPr/>
          </p:nvSpPr>
          <p:spPr bwMode="auto">
            <a:xfrm>
              <a:off x="3755" y="3589"/>
              <a:ext cx="1202" cy="130"/>
            </a:xfrm>
            <a:prstGeom prst="rect">
              <a:avLst/>
            </a:prstGeom>
            <a:solidFill>
              <a:srgbClr val="CC00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226" name="Group 148">
              <a:extLst>
                <a:ext uri="{FF2B5EF4-FFF2-40B4-BE49-F238E27FC236}">
                  <a16:creationId xmlns:a16="http://schemas.microsoft.com/office/drawing/2014/main" id="{841F4166-2762-C948-9842-0D47AF0FC7F8}"/>
                </a:ext>
              </a:extLst>
            </p:cNvPr>
            <p:cNvGrpSpPr>
              <a:grpSpLocks/>
            </p:cNvGrpSpPr>
            <p:nvPr/>
          </p:nvGrpSpPr>
          <p:grpSpPr bwMode="auto">
            <a:xfrm>
              <a:off x="3731" y="3291"/>
              <a:ext cx="1252" cy="714"/>
              <a:chOff x="1974" y="2984"/>
              <a:chExt cx="1252" cy="714"/>
            </a:xfrm>
          </p:grpSpPr>
          <p:sp>
            <p:nvSpPr>
              <p:cNvPr id="229" name="Rectangle 149">
                <a:extLst>
                  <a:ext uri="{FF2B5EF4-FFF2-40B4-BE49-F238E27FC236}">
                    <a16:creationId xmlns:a16="http://schemas.microsoft.com/office/drawing/2014/main" id="{6E7D0693-0288-9A4A-9FBC-6B90B9B96584}"/>
                  </a:ext>
                </a:extLst>
              </p:cNvPr>
              <p:cNvSpPr>
                <a:spLocks noChangeArrowheads="1"/>
              </p:cNvSpPr>
              <p:nvPr/>
            </p:nvSpPr>
            <p:spPr bwMode="auto">
              <a:xfrm>
                <a:off x="1994" y="2995"/>
                <a:ext cx="1210" cy="703"/>
              </a:xfrm>
              <a:prstGeom prst="rect">
                <a:avLst/>
              </a:prstGeom>
              <a:noFill/>
              <a:ln w="9525">
                <a:solidFill>
                  <a:srgbClr val="000000"/>
                </a:solidFill>
                <a:miter lim="800000"/>
                <a:headEnd/>
                <a:tailEnd/>
              </a:ln>
              <a:effectLst/>
              <a:extLst>
                <a:ext uri="{909E8E84-426E-40dd-AFC4-6F175D3DCCD1}">
                  <a14:hiddenFill xmlns="" xmlns:a14="http://schemas.microsoft.com/office/drawing/2010/main">
                    <a:solidFill>
                      <a:schemeClr val="bg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30" name="Text Box 150">
                <a:extLst>
                  <a:ext uri="{FF2B5EF4-FFF2-40B4-BE49-F238E27FC236}">
                    <a16:creationId xmlns:a16="http://schemas.microsoft.com/office/drawing/2014/main" id="{62697352-4BED-A64F-8830-504FE043B5D0}"/>
                  </a:ext>
                </a:extLst>
              </p:cNvPr>
              <p:cNvSpPr txBox="1">
                <a:spLocks noChangeArrowheads="1"/>
              </p:cNvSpPr>
              <p:nvPr/>
            </p:nvSpPr>
            <p:spPr bwMode="auto">
              <a:xfrm>
                <a:off x="2001" y="2984"/>
                <a:ext cx="580" cy="154"/>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rgbClr val="000000"/>
                    </a:solidFill>
                    <a:effectLst/>
                    <a:uLnTx/>
                    <a:uFillTx/>
                    <a:latin typeface="Arial" charset="0"/>
                    <a:ea typeface="ＭＳ Ｐゴシック" charset="0"/>
                    <a:cs typeface="+mn-cs"/>
                  </a:rPr>
                  <a:t>source port #</a:t>
                </a:r>
              </a:p>
            </p:txBody>
          </p:sp>
          <p:sp>
            <p:nvSpPr>
              <p:cNvPr id="231" name="Text Box 151">
                <a:extLst>
                  <a:ext uri="{FF2B5EF4-FFF2-40B4-BE49-F238E27FC236}">
                    <a16:creationId xmlns:a16="http://schemas.microsoft.com/office/drawing/2014/main" id="{2C0BFF63-7DCB-6D4D-AF9A-56894AAAD824}"/>
                  </a:ext>
                </a:extLst>
              </p:cNvPr>
              <p:cNvSpPr txBox="1">
                <a:spLocks noChangeArrowheads="1"/>
              </p:cNvSpPr>
              <p:nvPr/>
            </p:nvSpPr>
            <p:spPr bwMode="auto">
              <a:xfrm>
                <a:off x="2648" y="2987"/>
                <a:ext cx="491" cy="154"/>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rgbClr val="000000"/>
                    </a:solidFill>
                    <a:effectLst/>
                    <a:uLnTx/>
                    <a:uFillTx/>
                    <a:latin typeface="Arial" charset="0"/>
                    <a:ea typeface="ＭＳ Ｐゴシック" charset="0"/>
                    <a:cs typeface="+mn-cs"/>
                  </a:rPr>
                  <a:t>dest port #</a:t>
                </a:r>
              </a:p>
            </p:txBody>
          </p:sp>
          <p:sp>
            <p:nvSpPr>
              <p:cNvPr id="232" name="Text Box 152">
                <a:extLst>
                  <a:ext uri="{FF2B5EF4-FFF2-40B4-BE49-F238E27FC236}">
                    <a16:creationId xmlns:a16="http://schemas.microsoft.com/office/drawing/2014/main" id="{69698EB5-AC5E-124A-AB12-0B1B72742F02}"/>
                  </a:ext>
                </a:extLst>
              </p:cNvPr>
              <p:cNvSpPr txBox="1">
                <a:spLocks noChangeArrowheads="1"/>
              </p:cNvSpPr>
              <p:nvPr/>
            </p:nvSpPr>
            <p:spPr bwMode="auto">
              <a:xfrm>
                <a:off x="2154" y="3117"/>
                <a:ext cx="912" cy="17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000000"/>
                    </a:solidFill>
                    <a:effectLst/>
                    <a:uLnTx/>
                    <a:uFillTx/>
                    <a:latin typeface="Arial" charset="0"/>
                    <a:ea typeface="ＭＳ Ｐゴシック" charset="0"/>
                    <a:cs typeface="+mn-cs"/>
                  </a:rPr>
                  <a:t>sequence number</a:t>
                </a:r>
              </a:p>
            </p:txBody>
          </p:sp>
          <p:sp>
            <p:nvSpPr>
              <p:cNvPr id="233" name="Text Box 153">
                <a:extLst>
                  <a:ext uri="{FF2B5EF4-FFF2-40B4-BE49-F238E27FC236}">
                    <a16:creationId xmlns:a16="http://schemas.microsoft.com/office/drawing/2014/main" id="{697ADB2B-E096-7A41-ACDA-9E058B2EFF5D}"/>
                  </a:ext>
                </a:extLst>
              </p:cNvPr>
              <p:cNvSpPr txBox="1">
                <a:spLocks noChangeArrowheads="1"/>
              </p:cNvSpPr>
              <p:nvPr/>
            </p:nvSpPr>
            <p:spPr bwMode="auto">
              <a:xfrm>
                <a:off x="1974" y="3257"/>
                <a:ext cx="1252" cy="17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Arial" charset="0"/>
                    <a:ea typeface="ＭＳ Ｐゴシック" charset="0"/>
                    <a:cs typeface="+mn-cs"/>
                  </a:rPr>
                  <a:t>acknowledgement number</a:t>
                </a:r>
              </a:p>
            </p:txBody>
          </p:sp>
          <p:sp>
            <p:nvSpPr>
              <p:cNvPr id="234" name="Text Box 154">
                <a:extLst>
                  <a:ext uri="{FF2B5EF4-FFF2-40B4-BE49-F238E27FC236}">
                    <a16:creationId xmlns:a16="http://schemas.microsoft.com/office/drawing/2014/main" id="{FD66858C-8D5E-8443-9F2A-57EB759D3EFB}"/>
                  </a:ext>
                </a:extLst>
              </p:cNvPr>
              <p:cNvSpPr txBox="1">
                <a:spLocks noChangeArrowheads="1"/>
              </p:cNvSpPr>
              <p:nvPr/>
            </p:nvSpPr>
            <p:spPr bwMode="auto">
              <a:xfrm>
                <a:off x="2053" y="3544"/>
                <a:ext cx="475" cy="154"/>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rgbClr val="000000"/>
                    </a:solidFill>
                    <a:effectLst/>
                    <a:uLnTx/>
                    <a:uFillTx/>
                    <a:latin typeface="Arial" charset="0"/>
                    <a:ea typeface="ＭＳ Ｐゴシック" charset="0"/>
                    <a:cs typeface="+mn-cs"/>
                  </a:rPr>
                  <a:t>checksum</a:t>
                </a:r>
              </a:p>
            </p:txBody>
          </p:sp>
          <p:sp>
            <p:nvSpPr>
              <p:cNvPr id="235" name="Line 155">
                <a:extLst>
                  <a:ext uri="{FF2B5EF4-FFF2-40B4-BE49-F238E27FC236}">
                    <a16:creationId xmlns:a16="http://schemas.microsoft.com/office/drawing/2014/main" id="{3FFD0288-879C-5D4E-AB0C-3445A5A97975}"/>
                  </a:ext>
                </a:extLst>
              </p:cNvPr>
              <p:cNvSpPr>
                <a:spLocks noChangeShapeType="1"/>
              </p:cNvSpPr>
              <p:nvPr/>
            </p:nvSpPr>
            <p:spPr bwMode="auto">
              <a:xfrm>
                <a:off x="1994" y="3138"/>
                <a:ext cx="1212" cy="0"/>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36" name="Line 156">
                <a:extLst>
                  <a:ext uri="{FF2B5EF4-FFF2-40B4-BE49-F238E27FC236}">
                    <a16:creationId xmlns:a16="http://schemas.microsoft.com/office/drawing/2014/main" id="{258401F9-F43D-C344-A200-772A5E1E1CB6}"/>
                  </a:ext>
                </a:extLst>
              </p:cNvPr>
              <p:cNvSpPr>
                <a:spLocks noChangeShapeType="1"/>
              </p:cNvSpPr>
              <p:nvPr/>
            </p:nvSpPr>
            <p:spPr bwMode="auto">
              <a:xfrm>
                <a:off x="1994" y="3274"/>
                <a:ext cx="1212" cy="0"/>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37" name="Line 157">
                <a:extLst>
                  <a:ext uri="{FF2B5EF4-FFF2-40B4-BE49-F238E27FC236}">
                    <a16:creationId xmlns:a16="http://schemas.microsoft.com/office/drawing/2014/main" id="{1E8AD451-7070-4243-A92C-2F6573F9406B}"/>
                  </a:ext>
                </a:extLst>
              </p:cNvPr>
              <p:cNvSpPr>
                <a:spLocks noChangeShapeType="1"/>
              </p:cNvSpPr>
              <p:nvPr/>
            </p:nvSpPr>
            <p:spPr bwMode="auto">
              <a:xfrm>
                <a:off x="1992" y="3414"/>
                <a:ext cx="1212" cy="0"/>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38" name="Line 158">
                <a:extLst>
                  <a:ext uri="{FF2B5EF4-FFF2-40B4-BE49-F238E27FC236}">
                    <a16:creationId xmlns:a16="http://schemas.microsoft.com/office/drawing/2014/main" id="{A4BD4C96-4E2A-074E-8E46-E4BF76EDD858}"/>
                  </a:ext>
                </a:extLst>
              </p:cNvPr>
              <p:cNvSpPr>
                <a:spLocks noChangeShapeType="1"/>
              </p:cNvSpPr>
              <p:nvPr/>
            </p:nvSpPr>
            <p:spPr bwMode="auto">
              <a:xfrm>
                <a:off x="2588" y="2994"/>
                <a:ext cx="0" cy="142"/>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39" name="Line 159">
                <a:extLst>
                  <a:ext uri="{FF2B5EF4-FFF2-40B4-BE49-F238E27FC236}">
                    <a16:creationId xmlns:a16="http://schemas.microsoft.com/office/drawing/2014/main" id="{2153A22B-2E95-B947-A87C-50991B8DBA5D}"/>
                  </a:ext>
                </a:extLst>
              </p:cNvPr>
              <p:cNvSpPr>
                <a:spLocks noChangeShapeType="1"/>
              </p:cNvSpPr>
              <p:nvPr/>
            </p:nvSpPr>
            <p:spPr bwMode="auto">
              <a:xfrm>
                <a:off x="2588" y="3416"/>
                <a:ext cx="0" cy="280"/>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40" name="Line 160">
                <a:extLst>
                  <a:ext uri="{FF2B5EF4-FFF2-40B4-BE49-F238E27FC236}">
                    <a16:creationId xmlns:a16="http://schemas.microsoft.com/office/drawing/2014/main" id="{BE256B00-4CFB-254F-8432-198CA45B2CAE}"/>
                  </a:ext>
                </a:extLst>
              </p:cNvPr>
              <p:cNvSpPr>
                <a:spLocks noChangeShapeType="1"/>
              </p:cNvSpPr>
              <p:nvPr/>
            </p:nvSpPr>
            <p:spPr bwMode="auto">
              <a:xfrm>
                <a:off x="1994" y="3548"/>
                <a:ext cx="1212" cy="0"/>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41" name="Text Box 161">
                <a:extLst>
                  <a:ext uri="{FF2B5EF4-FFF2-40B4-BE49-F238E27FC236}">
                    <a16:creationId xmlns:a16="http://schemas.microsoft.com/office/drawing/2014/main" id="{B0718275-925B-4143-80DA-87B335709565}"/>
                  </a:ext>
                </a:extLst>
              </p:cNvPr>
              <p:cNvSpPr txBox="1">
                <a:spLocks noChangeArrowheads="1"/>
              </p:cNvSpPr>
              <p:nvPr/>
            </p:nvSpPr>
            <p:spPr bwMode="auto">
              <a:xfrm>
                <a:off x="2708" y="3390"/>
                <a:ext cx="323" cy="17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000000"/>
                    </a:solidFill>
                    <a:effectLst/>
                    <a:uLnTx/>
                    <a:uFillTx/>
                    <a:latin typeface="Arial" charset="0"/>
                    <a:ea typeface="ＭＳ Ｐゴシック" charset="0"/>
                    <a:cs typeface="+mn-cs"/>
                  </a:rPr>
                  <a:t>rwnd</a:t>
                </a:r>
              </a:p>
            </p:txBody>
          </p:sp>
          <p:sp>
            <p:nvSpPr>
              <p:cNvPr id="242" name="Text Box 162">
                <a:extLst>
                  <a:ext uri="{FF2B5EF4-FFF2-40B4-BE49-F238E27FC236}">
                    <a16:creationId xmlns:a16="http://schemas.microsoft.com/office/drawing/2014/main" id="{539F6CE1-CE5E-234B-9AFA-A6F230193072}"/>
                  </a:ext>
                </a:extLst>
              </p:cNvPr>
              <p:cNvSpPr txBox="1">
                <a:spLocks noChangeArrowheads="1"/>
              </p:cNvSpPr>
              <p:nvPr/>
            </p:nvSpPr>
            <p:spPr bwMode="auto">
              <a:xfrm>
                <a:off x="2651" y="3544"/>
                <a:ext cx="496" cy="154"/>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rgbClr val="000000"/>
                    </a:solidFill>
                    <a:effectLst/>
                    <a:uLnTx/>
                    <a:uFillTx/>
                    <a:latin typeface="Arial" charset="0"/>
                    <a:ea typeface="ＭＳ Ｐゴシック" charset="0"/>
                    <a:cs typeface="+mn-cs"/>
                  </a:rPr>
                  <a:t>urg pointer</a:t>
                </a:r>
              </a:p>
            </p:txBody>
          </p:sp>
          <p:sp>
            <p:nvSpPr>
              <p:cNvPr id="243" name="Line 163">
                <a:extLst>
                  <a:ext uri="{FF2B5EF4-FFF2-40B4-BE49-F238E27FC236}">
                    <a16:creationId xmlns:a16="http://schemas.microsoft.com/office/drawing/2014/main" id="{6A1FC325-C1C9-E145-AB86-EB4CA77AB42D}"/>
                  </a:ext>
                </a:extLst>
              </p:cNvPr>
              <p:cNvSpPr>
                <a:spLocks noChangeShapeType="1"/>
              </p:cNvSpPr>
              <p:nvPr/>
            </p:nvSpPr>
            <p:spPr bwMode="auto">
              <a:xfrm>
                <a:off x="2398" y="3413"/>
                <a:ext cx="0" cy="134"/>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44" name="Line 164">
                <a:extLst>
                  <a:ext uri="{FF2B5EF4-FFF2-40B4-BE49-F238E27FC236}">
                    <a16:creationId xmlns:a16="http://schemas.microsoft.com/office/drawing/2014/main" id="{A57D4AEC-EA9B-6441-B943-116E0B65541F}"/>
                  </a:ext>
                </a:extLst>
              </p:cNvPr>
              <p:cNvSpPr>
                <a:spLocks noChangeShapeType="1"/>
              </p:cNvSpPr>
              <p:nvPr/>
            </p:nvSpPr>
            <p:spPr bwMode="auto">
              <a:xfrm>
                <a:off x="2143" y="3412"/>
                <a:ext cx="0" cy="134"/>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227" name="Text Box 166">
              <a:extLst>
                <a:ext uri="{FF2B5EF4-FFF2-40B4-BE49-F238E27FC236}">
                  <a16:creationId xmlns:a16="http://schemas.microsoft.com/office/drawing/2014/main" id="{A11A42A2-3DE7-8749-BEFC-4B12DFD4E911}"/>
                </a:ext>
              </a:extLst>
            </p:cNvPr>
            <p:cNvSpPr txBox="1">
              <a:spLocks noChangeArrowheads="1"/>
            </p:cNvSpPr>
            <p:nvPr/>
          </p:nvSpPr>
          <p:spPr bwMode="auto">
            <a:xfrm>
              <a:off x="3520" y="3092"/>
              <a:ext cx="1944" cy="2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rPr>
                <a:t>outgoing segment from receiver</a:t>
              </a:r>
            </a:p>
          </p:txBody>
        </p:sp>
        <p:sp>
          <p:nvSpPr>
            <p:cNvPr id="228" name="Freeform 168">
              <a:extLst>
                <a:ext uri="{FF2B5EF4-FFF2-40B4-BE49-F238E27FC236}">
                  <a16:creationId xmlns:a16="http://schemas.microsoft.com/office/drawing/2014/main" id="{06FB8DE4-FF8B-2A4C-9587-9B7067BCC3D8}"/>
                </a:ext>
              </a:extLst>
            </p:cNvPr>
            <p:cNvSpPr>
              <a:spLocks/>
            </p:cNvSpPr>
            <p:nvPr/>
          </p:nvSpPr>
          <p:spPr bwMode="auto">
            <a:xfrm flipH="1" flipV="1">
              <a:off x="3599" y="2404"/>
              <a:ext cx="107" cy="1194"/>
            </a:xfrm>
            <a:custGeom>
              <a:avLst/>
              <a:gdLst>
                <a:gd name="T0" fmla="*/ 0 w 107"/>
                <a:gd name="T1" fmla="*/ 0 h 910"/>
                <a:gd name="T2" fmla="*/ 107 w 107"/>
                <a:gd name="T3" fmla="*/ 0 h 910"/>
                <a:gd name="T4" fmla="*/ 107 w 107"/>
                <a:gd name="T5" fmla="*/ 13768 h 910"/>
                <a:gd name="T6" fmla="*/ 0 60000 65536"/>
                <a:gd name="T7" fmla="*/ 0 60000 65536"/>
                <a:gd name="T8" fmla="*/ 0 60000 65536"/>
              </a:gdLst>
              <a:ahLst/>
              <a:cxnLst>
                <a:cxn ang="T6">
                  <a:pos x="T0" y="T1"/>
                </a:cxn>
                <a:cxn ang="T7">
                  <a:pos x="T2" y="T3"/>
                </a:cxn>
                <a:cxn ang="T8">
                  <a:pos x="T4" y="T5"/>
                </a:cxn>
              </a:cxnLst>
              <a:rect l="0" t="0" r="r" b="b"/>
              <a:pathLst>
                <a:path w="107" h="910">
                  <a:moveTo>
                    <a:pt x="0" y="0"/>
                  </a:moveTo>
                  <a:lnTo>
                    <a:pt x="107" y="0"/>
                  </a:lnTo>
                  <a:lnTo>
                    <a:pt x="107" y="910"/>
                  </a:lnTo>
                </a:path>
              </a:pathLst>
            </a:custGeom>
            <a:noFill/>
            <a:ln w="9525" cap="flat" cmpd="sng">
              <a:solidFill>
                <a:srgbClr val="CC0000"/>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245" name="Group 195">
            <a:extLst>
              <a:ext uri="{FF2B5EF4-FFF2-40B4-BE49-F238E27FC236}">
                <a16:creationId xmlns:a16="http://schemas.microsoft.com/office/drawing/2014/main" id="{B37D7216-C212-C843-A667-53A7C0B847CF}"/>
              </a:ext>
            </a:extLst>
          </p:cNvPr>
          <p:cNvGrpSpPr>
            <a:grpSpLocks/>
          </p:cNvGrpSpPr>
          <p:nvPr/>
        </p:nvGrpSpPr>
        <p:grpSpPr bwMode="auto">
          <a:xfrm>
            <a:off x="8685214" y="6022869"/>
            <a:ext cx="358775" cy="304800"/>
            <a:chOff x="5144" y="3677"/>
            <a:chExt cx="226" cy="192"/>
          </a:xfrm>
        </p:grpSpPr>
        <p:sp>
          <p:nvSpPr>
            <p:cNvPr id="246" name="Rectangle 194">
              <a:extLst>
                <a:ext uri="{FF2B5EF4-FFF2-40B4-BE49-F238E27FC236}">
                  <a16:creationId xmlns:a16="http://schemas.microsoft.com/office/drawing/2014/main" id="{43AFBFF1-B1C6-C147-BB51-D67A053105CA}"/>
                </a:ext>
              </a:extLst>
            </p:cNvPr>
            <p:cNvSpPr>
              <a:spLocks noChangeArrowheads="1"/>
            </p:cNvSpPr>
            <p:nvPr/>
          </p:nvSpPr>
          <p:spPr bwMode="auto">
            <a:xfrm>
              <a:off x="5212" y="3716"/>
              <a:ext cx="88" cy="130"/>
            </a:xfrm>
            <a:prstGeom prst="rect">
              <a:avLst/>
            </a:prstGeom>
            <a:solidFill>
              <a:srgbClr val="CC00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247" name="Text Box 193">
              <a:extLst>
                <a:ext uri="{FF2B5EF4-FFF2-40B4-BE49-F238E27FC236}">
                  <a16:creationId xmlns:a16="http://schemas.microsoft.com/office/drawing/2014/main" id="{BF6FCEAE-49B5-A041-A298-4CB690E54688}"/>
                </a:ext>
              </a:extLst>
            </p:cNvPr>
            <p:cNvSpPr txBox="1">
              <a:spLocks noChangeArrowheads="1"/>
            </p:cNvSpPr>
            <p:nvPr/>
          </p:nvSpPr>
          <p:spPr bwMode="auto">
            <a:xfrm>
              <a:off x="5144" y="3677"/>
              <a:ext cx="226" cy="19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rial Narrow" charset="0"/>
                  <a:ea typeface="ＭＳ Ｐゴシック" charset="0"/>
                  <a:cs typeface="+mn-cs"/>
                </a:rPr>
                <a:t>A</a:t>
              </a:r>
            </a:p>
          </p:txBody>
        </p:sp>
      </p:grpSp>
      <p:sp>
        <p:nvSpPr>
          <p:cNvPr id="248" name="Rectangle 37">
            <a:extLst>
              <a:ext uri="{FF2B5EF4-FFF2-40B4-BE49-F238E27FC236}">
                <a16:creationId xmlns:a16="http://schemas.microsoft.com/office/drawing/2014/main" id="{A8678432-C6E0-9045-9DFE-9E95FBC24301}"/>
              </a:ext>
            </a:extLst>
          </p:cNvPr>
          <p:cNvSpPr>
            <a:spLocks noChangeArrowheads="1"/>
          </p:cNvSpPr>
          <p:nvPr/>
        </p:nvSpPr>
        <p:spPr bwMode="auto">
          <a:xfrm>
            <a:off x="6835777" y="3123626"/>
            <a:ext cx="65087" cy="622300"/>
          </a:xfrm>
          <a:prstGeom prst="rect">
            <a:avLst/>
          </a:prstGeom>
          <a:gradFill rotWithShape="1">
            <a:gsLst>
              <a:gs pos="0">
                <a:srgbClr val="FFFFFF"/>
              </a:gs>
              <a:gs pos="100000">
                <a:srgbClr val="33CC33"/>
              </a:gs>
            </a:gsLst>
            <a:lin ang="0" scaled="1"/>
          </a:gra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49" name="Rectangle 39">
            <a:extLst>
              <a:ext uri="{FF2B5EF4-FFF2-40B4-BE49-F238E27FC236}">
                <a16:creationId xmlns:a16="http://schemas.microsoft.com/office/drawing/2014/main" id="{92ADD221-F1C3-B645-92EB-9D1C9315A58A}"/>
              </a:ext>
            </a:extLst>
          </p:cNvPr>
          <p:cNvSpPr>
            <a:spLocks noChangeArrowheads="1"/>
          </p:cNvSpPr>
          <p:nvPr/>
        </p:nvSpPr>
        <p:spPr bwMode="auto">
          <a:xfrm>
            <a:off x="6932614" y="3125214"/>
            <a:ext cx="65088" cy="622300"/>
          </a:xfrm>
          <a:prstGeom prst="rect">
            <a:avLst/>
          </a:prstGeom>
          <a:solidFill>
            <a:srgbClr val="33CC33"/>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250" name="Rectangle 40">
            <a:extLst>
              <a:ext uri="{FF2B5EF4-FFF2-40B4-BE49-F238E27FC236}">
                <a16:creationId xmlns:a16="http://schemas.microsoft.com/office/drawing/2014/main" id="{BB8D0EB3-2337-2A41-9EFC-CC44292E23D6}"/>
              </a:ext>
            </a:extLst>
          </p:cNvPr>
          <p:cNvSpPr>
            <a:spLocks noChangeArrowheads="1"/>
          </p:cNvSpPr>
          <p:nvPr/>
        </p:nvSpPr>
        <p:spPr bwMode="auto">
          <a:xfrm>
            <a:off x="7031039" y="3123626"/>
            <a:ext cx="65088" cy="622300"/>
          </a:xfrm>
          <a:prstGeom prst="rect">
            <a:avLst/>
          </a:prstGeom>
          <a:solidFill>
            <a:srgbClr val="33CC33"/>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251" name="Rectangle 41">
            <a:extLst>
              <a:ext uri="{FF2B5EF4-FFF2-40B4-BE49-F238E27FC236}">
                <a16:creationId xmlns:a16="http://schemas.microsoft.com/office/drawing/2014/main" id="{08B40AAE-C4F3-B24B-A758-0CBE422C11F5}"/>
              </a:ext>
            </a:extLst>
          </p:cNvPr>
          <p:cNvSpPr>
            <a:spLocks noChangeArrowheads="1"/>
          </p:cNvSpPr>
          <p:nvPr/>
        </p:nvSpPr>
        <p:spPr bwMode="auto">
          <a:xfrm>
            <a:off x="7127877" y="3123626"/>
            <a:ext cx="65087" cy="622300"/>
          </a:xfrm>
          <a:prstGeom prst="rect">
            <a:avLst/>
          </a:prstGeom>
          <a:solidFill>
            <a:srgbClr val="33CC33"/>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252" name="Rectangle 42">
            <a:extLst>
              <a:ext uri="{FF2B5EF4-FFF2-40B4-BE49-F238E27FC236}">
                <a16:creationId xmlns:a16="http://schemas.microsoft.com/office/drawing/2014/main" id="{1B696D21-4399-C041-91DC-701FB61A0E4C}"/>
              </a:ext>
            </a:extLst>
          </p:cNvPr>
          <p:cNvSpPr>
            <a:spLocks noChangeArrowheads="1"/>
          </p:cNvSpPr>
          <p:nvPr/>
        </p:nvSpPr>
        <p:spPr bwMode="auto">
          <a:xfrm>
            <a:off x="7223127" y="3123626"/>
            <a:ext cx="65087" cy="622300"/>
          </a:xfrm>
          <a:prstGeom prst="rect">
            <a:avLst/>
          </a:prstGeom>
          <a:solidFill>
            <a:srgbClr val="33CC33"/>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253" name="Rectangle 43">
            <a:extLst>
              <a:ext uri="{FF2B5EF4-FFF2-40B4-BE49-F238E27FC236}">
                <a16:creationId xmlns:a16="http://schemas.microsoft.com/office/drawing/2014/main" id="{2CEBC228-9E7F-7E48-9C85-63629AFC09AA}"/>
              </a:ext>
            </a:extLst>
          </p:cNvPr>
          <p:cNvSpPr>
            <a:spLocks noChangeArrowheads="1"/>
          </p:cNvSpPr>
          <p:nvPr/>
        </p:nvSpPr>
        <p:spPr bwMode="auto">
          <a:xfrm>
            <a:off x="7319964" y="3123626"/>
            <a:ext cx="65088" cy="622300"/>
          </a:xfrm>
          <a:prstGeom prst="rect">
            <a:avLst/>
          </a:prstGeom>
          <a:solidFill>
            <a:srgbClr val="33CC33"/>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254" name="Rectangle 45">
            <a:extLst>
              <a:ext uri="{FF2B5EF4-FFF2-40B4-BE49-F238E27FC236}">
                <a16:creationId xmlns:a16="http://schemas.microsoft.com/office/drawing/2014/main" id="{499D6101-0E72-764D-90A9-65FA5E9288DF}"/>
              </a:ext>
            </a:extLst>
          </p:cNvPr>
          <p:cNvSpPr>
            <a:spLocks noChangeArrowheads="1"/>
          </p:cNvSpPr>
          <p:nvPr/>
        </p:nvSpPr>
        <p:spPr bwMode="auto">
          <a:xfrm>
            <a:off x="7412039" y="3123626"/>
            <a:ext cx="65088" cy="622300"/>
          </a:xfrm>
          <a:prstGeom prst="rect">
            <a:avLst/>
          </a:prstGeom>
          <a:solidFill>
            <a:srgbClr val="33CC33"/>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255" name="Rectangle 46">
            <a:extLst>
              <a:ext uri="{FF2B5EF4-FFF2-40B4-BE49-F238E27FC236}">
                <a16:creationId xmlns:a16="http://schemas.microsoft.com/office/drawing/2014/main" id="{69025D46-11EA-C34F-8D0D-7B789A5DBC95}"/>
              </a:ext>
            </a:extLst>
          </p:cNvPr>
          <p:cNvSpPr>
            <a:spLocks noChangeArrowheads="1"/>
          </p:cNvSpPr>
          <p:nvPr/>
        </p:nvSpPr>
        <p:spPr bwMode="auto">
          <a:xfrm>
            <a:off x="7507289" y="3123626"/>
            <a:ext cx="65088" cy="622300"/>
          </a:xfrm>
          <a:prstGeom prst="rect">
            <a:avLst/>
          </a:prstGeom>
          <a:solidFill>
            <a:srgbClr val="33CC33"/>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256" name="Rectangle 47">
            <a:extLst>
              <a:ext uri="{FF2B5EF4-FFF2-40B4-BE49-F238E27FC236}">
                <a16:creationId xmlns:a16="http://schemas.microsoft.com/office/drawing/2014/main" id="{097282D2-CB09-6743-BD88-978413D66230}"/>
              </a:ext>
            </a:extLst>
          </p:cNvPr>
          <p:cNvSpPr>
            <a:spLocks noChangeArrowheads="1"/>
          </p:cNvSpPr>
          <p:nvPr/>
        </p:nvSpPr>
        <p:spPr bwMode="auto">
          <a:xfrm>
            <a:off x="7602539" y="3123626"/>
            <a:ext cx="65088" cy="622300"/>
          </a:xfrm>
          <a:prstGeom prst="rect">
            <a:avLst/>
          </a:prstGeom>
          <a:solidFill>
            <a:srgbClr val="33CC33"/>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257" name="Rectangle 50">
            <a:extLst>
              <a:ext uri="{FF2B5EF4-FFF2-40B4-BE49-F238E27FC236}">
                <a16:creationId xmlns:a16="http://schemas.microsoft.com/office/drawing/2014/main" id="{C44BBA4A-C75F-6344-A7C0-80FA59F967B5}"/>
              </a:ext>
            </a:extLst>
          </p:cNvPr>
          <p:cNvSpPr>
            <a:spLocks noChangeArrowheads="1"/>
          </p:cNvSpPr>
          <p:nvPr/>
        </p:nvSpPr>
        <p:spPr bwMode="auto">
          <a:xfrm>
            <a:off x="7708902" y="3123626"/>
            <a:ext cx="65087" cy="622300"/>
          </a:xfrm>
          <a:prstGeom prst="rect">
            <a:avLst/>
          </a:prstGeom>
          <a:solidFill>
            <a:srgbClr val="33CC33"/>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258" name="Rectangle 51">
            <a:extLst>
              <a:ext uri="{FF2B5EF4-FFF2-40B4-BE49-F238E27FC236}">
                <a16:creationId xmlns:a16="http://schemas.microsoft.com/office/drawing/2014/main" id="{660EEC78-FF50-7445-8190-34F20263528D}"/>
              </a:ext>
            </a:extLst>
          </p:cNvPr>
          <p:cNvSpPr>
            <a:spLocks noChangeArrowheads="1"/>
          </p:cNvSpPr>
          <p:nvPr/>
        </p:nvSpPr>
        <p:spPr bwMode="auto">
          <a:xfrm>
            <a:off x="7807327" y="3125214"/>
            <a:ext cx="65087" cy="622300"/>
          </a:xfrm>
          <a:prstGeom prst="rect">
            <a:avLst/>
          </a:prstGeom>
          <a:solidFill>
            <a:srgbClr val="FFFF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259" name="Rectangle 52">
            <a:extLst>
              <a:ext uri="{FF2B5EF4-FFF2-40B4-BE49-F238E27FC236}">
                <a16:creationId xmlns:a16="http://schemas.microsoft.com/office/drawing/2014/main" id="{BF1D4EAF-3E48-E64D-A9F0-800C14DE416B}"/>
              </a:ext>
            </a:extLst>
          </p:cNvPr>
          <p:cNvSpPr>
            <a:spLocks noChangeArrowheads="1"/>
          </p:cNvSpPr>
          <p:nvPr/>
        </p:nvSpPr>
        <p:spPr bwMode="auto">
          <a:xfrm>
            <a:off x="7904164" y="3123626"/>
            <a:ext cx="65088" cy="622300"/>
          </a:xfrm>
          <a:prstGeom prst="rect">
            <a:avLst/>
          </a:prstGeom>
          <a:solidFill>
            <a:srgbClr val="FFFF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260" name="Rectangle 53">
            <a:extLst>
              <a:ext uri="{FF2B5EF4-FFF2-40B4-BE49-F238E27FC236}">
                <a16:creationId xmlns:a16="http://schemas.microsoft.com/office/drawing/2014/main" id="{7F7F3BD0-061B-0346-BC6C-7C752F28EF13}"/>
              </a:ext>
            </a:extLst>
          </p:cNvPr>
          <p:cNvSpPr>
            <a:spLocks noChangeArrowheads="1"/>
          </p:cNvSpPr>
          <p:nvPr/>
        </p:nvSpPr>
        <p:spPr bwMode="auto">
          <a:xfrm>
            <a:off x="8001002" y="3123626"/>
            <a:ext cx="65087" cy="622300"/>
          </a:xfrm>
          <a:prstGeom prst="rect">
            <a:avLst/>
          </a:prstGeom>
          <a:solidFill>
            <a:srgbClr val="FFFF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261" name="Rectangle 54">
            <a:extLst>
              <a:ext uri="{FF2B5EF4-FFF2-40B4-BE49-F238E27FC236}">
                <a16:creationId xmlns:a16="http://schemas.microsoft.com/office/drawing/2014/main" id="{1419AB61-44E3-7B43-ADE9-9DF5C9E18D93}"/>
              </a:ext>
            </a:extLst>
          </p:cNvPr>
          <p:cNvSpPr>
            <a:spLocks noChangeArrowheads="1"/>
          </p:cNvSpPr>
          <p:nvPr/>
        </p:nvSpPr>
        <p:spPr bwMode="auto">
          <a:xfrm>
            <a:off x="8097839" y="3123626"/>
            <a:ext cx="65088" cy="622300"/>
          </a:xfrm>
          <a:prstGeom prst="rect">
            <a:avLst/>
          </a:prstGeom>
          <a:solidFill>
            <a:srgbClr val="FFFF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262" name="Rectangle 55">
            <a:extLst>
              <a:ext uri="{FF2B5EF4-FFF2-40B4-BE49-F238E27FC236}">
                <a16:creationId xmlns:a16="http://schemas.microsoft.com/office/drawing/2014/main" id="{FA07924E-D97C-9E4F-9629-377D86F65D54}"/>
              </a:ext>
            </a:extLst>
          </p:cNvPr>
          <p:cNvSpPr>
            <a:spLocks noChangeArrowheads="1"/>
          </p:cNvSpPr>
          <p:nvPr/>
        </p:nvSpPr>
        <p:spPr bwMode="auto">
          <a:xfrm>
            <a:off x="8193089" y="3123626"/>
            <a:ext cx="65088" cy="622300"/>
          </a:xfrm>
          <a:prstGeom prst="rect">
            <a:avLst/>
          </a:prstGeom>
          <a:solidFill>
            <a:srgbClr val="FFFF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263" name="Rectangle 56">
            <a:extLst>
              <a:ext uri="{FF2B5EF4-FFF2-40B4-BE49-F238E27FC236}">
                <a16:creationId xmlns:a16="http://schemas.microsoft.com/office/drawing/2014/main" id="{78BBA4C2-77BF-7140-8522-72AA5C9FF7DA}"/>
              </a:ext>
            </a:extLst>
          </p:cNvPr>
          <p:cNvSpPr>
            <a:spLocks noChangeArrowheads="1"/>
          </p:cNvSpPr>
          <p:nvPr/>
        </p:nvSpPr>
        <p:spPr bwMode="auto">
          <a:xfrm>
            <a:off x="8285164" y="3123626"/>
            <a:ext cx="65088" cy="622300"/>
          </a:xfrm>
          <a:prstGeom prst="rect">
            <a:avLst/>
          </a:prstGeom>
          <a:solidFill>
            <a:srgbClr val="FFFF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264" name="Rectangle 57">
            <a:extLst>
              <a:ext uri="{FF2B5EF4-FFF2-40B4-BE49-F238E27FC236}">
                <a16:creationId xmlns:a16="http://schemas.microsoft.com/office/drawing/2014/main" id="{8C781153-D0D1-4F49-A7D5-E9E0E02C7481}"/>
              </a:ext>
            </a:extLst>
          </p:cNvPr>
          <p:cNvSpPr>
            <a:spLocks noChangeArrowheads="1"/>
          </p:cNvSpPr>
          <p:nvPr/>
        </p:nvSpPr>
        <p:spPr bwMode="auto">
          <a:xfrm>
            <a:off x="8380414" y="3123626"/>
            <a:ext cx="65088" cy="622300"/>
          </a:xfrm>
          <a:prstGeom prst="rect">
            <a:avLst/>
          </a:prstGeom>
          <a:solidFill>
            <a:srgbClr val="FFFF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265" name="Rectangle 58">
            <a:extLst>
              <a:ext uri="{FF2B5EF4-FFF2-40B4-BE49-F238E27FC236}">
                <a16:creationId xmlns:a16="http://schemas.microsoft.com/office/drawing/2014/main" id="{1252424B-0051-8B4E-8014-7CDFA89980FC}"/>
              </a:ext>
            </a:extLst>
          </p:cNvPr>
          <p:cNvSpPr>
            <a:spLocks noChangeArrowheads="1"/>
          </p:cNvSpPr>
          <p:nvPr/>
        </p:nvSpPr>
        <p:spPr bwMode="auto">
          <a:xfrm>
            <a:off x="8477252" y="3123626"/>
            <a:ext cx="65087" cy="622300"/>
          </a:xfrm>
          <a:prstGeom prst="rect">
            <a:avLst/>
          </a:prstGeom>
          <a:solidFill>
            <a:srgbClr val="FFFF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266" name="Rectangle 59">
            <a:extLst>
              <a:ext uri="{FF2B5EF4-FFF2-40B4-BE49-F238E27FC236}">
                <a16:creationId xmlns:a16="http://schemas.microsoft.com/office/drawing/2014/main" id="{FA783663-FBFD-1D4F-94E0-8E07864896AD}"/>
              </a:ext>
            </a:extLst>
          </p:cNvPr>
          <p:cNvSpPr>
            <a:spLocks noChangeArrowheads="1"/>
          </p:cNvSpPr>
          <p:nvPr/>
        </p:nvSpPr>
        <p:spPr bwMode="auto">
          <a:xfrm>
            <a:off x="8566152" y="3123626"/>
            <a:ext cx="65087" cy="622300"/>
          </a:xfrm>
          <a:prstGeom prst="rect">
            <a:avLst/>
          </a:prstGeom>
          <a:solidFill>
            <a:srgbClr val="FFFF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267" name="Rectangle 60">
            <a:extLst>
              <a:ext uri="{FF2B5EF4-FFF2-40B4-BE49-F238E27FC236}">
                <a16:creationId xmlns:a16="http://schemas.microsoft.com/office/drawing/2014/main" id="{9A20FCBA-A9E2-494E-8A95-747703BA2FAA}"/>
              </a:ext>
            </a:extLst>
          </p:cNvPr>
          <p:cNvSpPr>
            <a:spLocks noChangeArrowheads="1"/>
          </p:cNvSpPr>
          <p:nvPr/>
        </p:nvSpPr>
        <p:spPr bwMode="auto">
          <a:xfrm>
            <a:off x="8661402" y="3123626"/>
            <a:ext cx="65087" cy="622300"/>
          </a:xfrm>
          <a:prstGeom prst="rect">
            <a:avLst/>
          </a:prstGeom>
          <a:solidFill>
            <a:srgbClr val="FFFF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268" name="Rectangle 61">
            <a:extLst>
              <a:ext uri="{FF2B5EF4-FFF2-40B4-BE49-F238E27FC236}">
                <a16:creationId xmlns:a16="http://schemas.microsoft.com/office/drawing/2014/main" id="{BD15B2FA-70B2-F44B-A21B-EE69A9B05DC8}"/>
              </a:ext>
            </a:extLst>
          </p:cNvPr>
          <p:cNvSpPr>
            <a:spLocks noChangeArrowheads="1"/>
          </p:cNvSpPr>
          <p:nvPr/>
        </p:nvSpPr>
        <p:spPr bwMode="auto">
          <a:xfrm>
            <a:off x="8755064" y="3122039"/>
            <a:ext cx="65088" cy="622300"/>
          </a:xfrm>
          <a:prstGeom prst="rect">
            <a:avLst/>
          </a:prstGeom>
          <a:solidFill>
            <a:srgbClr val="0000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269" name="Rectangle 62">
            <a:extLst>
              <a:ext uri="{FF2B5EF4-FFF2-40B4-BE49-F238E27FC236}">
                <a16:creationId xmlns:a16="http://schemas.microsoft.com/office/drawing/2014/main" id="{FCC59CFB-2A58-CB44-B886-3040D9E44C77}"/>
              </a:ext>
            </a:extLst>
          </p:cNvPr>
          <p:cNvSpPr>
            <a:spLocks noChangeArrowheads="1"/>
          </p:cNvSpPr>
          <p:nvPr/>
        </p:nvSpPr>
        <p:spPr bwMode="auto">
          <a:xfrm>
            <a:off x="8847139" y="3122039"/>
            <a:ext cx="65088" cy="622300"/>
          </a:xfrm>
          <a:prstGeom prst="rect">
            <a:avLst/>
          </a:prstGeom>
          <a:solidFill>
            <a:srgbClr val="0000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270" name="Rectangle 63">
            <a:extLst>
              <a:ext uri="{FF2B5EF4-FFF2-40B4-BE49-F238E27FC236}">
                <a16:creationId xmlns:a16="http://schemas.microsoft.com/office/drawing/2014/main" id="{C2CEED62-895E-984B-A8A4-247D41CE7E93}"/>
              </a:ext>
            </a:extLst>
          </p:cNvPr>
          <p:cNvSpPr>
            <a:spLocks noChangeArrowheads="1"/>
          </p:cNvSpPr>
          <p:nvPr/>
        </p:nvSpPr>
        <p:spPr bwMode="auto">
          <a:xfrm>
            <a:off x="8943977" y="3122039"/>
            <a:ext cx="65087" cy="622300"/>
          </a:xfrm>
          <a:prstGeom prst="rect">
            <a:avLst/>
          </a:prstGeom>
          <a:solidFill>
            <a:srgbClr val="0000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271" name="Rectangle 64">
            <a:extLst>
              <a:ext uri="{FF2B5EF4-FFF2-40B4-BE49-F238E27FC236}">
                <a16:creationId xmlns:a16="http://schemas.microsoft.com/office/drawing/2014/main" id="{A927D859-82EA-9A4A-9764-093C53E03753}"/>
              </a:ext>
            </a:extLst>
          </p:cNvPr>
          <p:cNvSpPr>
            <a:spLocks noChangeArrowheads="1"/>
          </p:cNvSpPr>
          <p:nvPr/>
        </p:nvSpPr>
        <p:spPr bwMode="auto">
          <a:xfrm>
            <a:off x="9039227" y="3122039"/>
            <a:ext cx="65087" cy="622300"/>
          </a:xfrm>
          <a:prstGeom prst="rect">
            <a:avLst/>
          </a:prstGeom>
          <a:solidFill>
            <a:srgbClr val="0000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272" name="Rectangle 65">
            <a:extLst>
              <a:ext uri="{FF2B5EF4-FFF2-40B4-BE49-F238E27FC236}">
                <a16:creationId xmlns:a16="http://schemas.microsoft.com/office/drawing/2014/main" id="{F473CF44-260A-E04B-8696-E13EFF7EE281}"/>
              </a:ext>
            </a:extLst>
          </p:cNvPr>
          <p:cNvSpPr>
            <a:spLocks noChangeArrowheads="1"/>
          </p:cNvSpPr>
          <p:nvPr/>
        </p:nvSpPr>
        <p:spPr bwMode="auto">
          <a:xfrm>
            <a:off x="9128127" y="3122039"/>
            <a:ext cx="65087" cy="622300"/>
          </a:xfrm>
          <a:prstGeom prst="rect">
            <a:avLst/>
          </a:prstGeom>
          <a:solidFill>
            <a:srgbClr val="0000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273" name="Rectangle 66">
            <a:extLst>
              <a:ext uri="{FF2B5EF4-FFF2-40B4-BE49-F238E27FC236}">
                <a16:creationId xmlns:a16="http://schemas.microsoft.com/office/drawing/2014/main" id="{489A018C-E3FF-AC42-A61C-40BC11AD79CE}"/>
              </a:ext>
            </a:extLst>
          </p:cNvPr>
          <p:cNvSpPr>
            <a:spLocks noChangeArrowheads="1"/>
          </p:cNvSpPr>
          <p:nvPr/>
        </p:nvSpPr>
        <p:spPr bwMode="auto">
          <a:xfrm>
            <a:off x="9223377" y="3122039"/>
            <a:ext cx="65087" cy="622300"/>
          </a:xfrm>
          <a:prstGeom prst="rect">
            <a:avLst/>
          </a:prstGeom>
          <a:solidFill>
            <a:srgbClr val="0000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274" name="Rectangle 68">
            <a:extLst>
              <a:ext uri="{FF2B5EF4-FFF2-40B4-BE49-F238E27FC236}">
                <a16:creationId xmlns:a16="http://schemas.microsoft.com/office/drawing/2014/main" id="{15DBA7E3-2A55-A347-8398-5FF2E190C152}"/>
              </a:ext>
            </a:extLst>
          </p:cNvPr>
          <p:cNvSpPr>
            <a:spLocks noChangeArrowheads="1"/>
          </p:cNvSpPr>
          <p:nvPr/>
        </p:nvSpPr>
        <p:spPr bwMode="auto">
          <a:xfrm>
            <a:off x="9320214" y="3123626"/>
            <a:ext cx="65088" cy="622300"/>
          </a:xfrm>
          <a:prstGeom prst="rect">
            <a:avLst/>
          </a:prstGeom>
          <a:solidFill>
            <a:srgbClr val="B2B2B2"/>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75" name="Rectangle 69">
            <a:extLst>
              <a:ext uri="{FF2B5EF4-FFF2-40B4-BE49-F238E27FC236}">
                <a16:creationId xmlns:a16="http://schemas.microsoft.com/office/drawing/2014/main" id="{C41C2999-2C3A-6B42-BFD4-461D81F336F2}"/>
              </a:ext>
            </a:extLst>
          </p:cNvPr>
          <p:cNvSpPr>
            <a:spLocks noChangeArrowheads="1"/>
          </p:cNvSpPr>
          <p:nvPr/>
        </p:nvSpPr>
        <p:spPr bwMode="auto">
          <a:xfrm>
            <a:off x="9417052" y="3125214"/>
            <a:ext cx="65087" cy="622300"/>
          </a:xfrm>
          <a:prstGeom prst="rect">
            <a:avLst/>
          </a:prstGeom>
          <a:solidFill>
            <a:srgbClr val="B2B2B2"/>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76" name="Rectangle 70">
            <a:extLst>
              <a:ext uri="{FF2B5EF4-FFF2-40B4-BE49-F238E27FC236}">
                <a16:creationId xmlns:a16="http://schemas.microsoft.com/office/drawing/2014/main" id="{C31E0892-5A99-CC4B-9267-B95157619AAA}"/>
              </a:ext>
            </a:extLst>
          </p:cNvPr>
          <p:cNvSpPr>
            <a:spLocks noChangeArrowheads="1"/>
          </p:cNvSpPr>
          <p:nvPr/>
        </p:nvSpPr>
        <p:spPr bwMode="auto">
          <a:xfrm>
            <a:off x="9513889" y="3123626"/>
            <a:ext cx="65088" cy="622300"/>
          </a:xfrm>
          <a:prstGeom prst="rect">
            <a:avLst/>
          </a:prstGeom>
          <a:solidFill>
            <a:srgbClr val="B2B2B2"/>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77" name="Rectangle 71">
            <a:extLst>
              <a:ext uri="{FF2B5EF4-FFF2-40B4-BE49-F238E27FC236}">
                <a16:creationId xmlns:a16="http://schemas.microsoft.com/office/drawing/2014/main" id="{F4A34BCF-97FE-9043-BC3E-A64DDF0FE4E2}"/>
              </a:ext>
            </a:extLst>
          </p:cNvPr>
          <p:cNvSpPr>
            <a:spLocks noChangeArrowheads="1"/>
          </p:cNvSpPr>
          <p:nvPr/>
        </p:nvSpPr>
        <p:spPr bwMode="auto">
          <a:xfrm>
            <a:off x="9612314" y="3123626"/>
            <a:ext cx="65088" cy="622300"/>
          </a:xfrm>
          <a:prstGeom prst="rect">
            <a:avLst/>
          </a:prstGeom>
          <a:solidFill>
            <a:srgbClr val="B2B2B2"/>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78" name="Rectangle 72">
            <a:extLst>
              <a:ext uri="{FF2B5EF4-FFF2-40B4-BE49-F238E27FC236}">
                <a16:creationId xmlns:a16="http://schemas.microsoft.com/office/drawing/2014/main" id="{AF39E66A-9553-3344-9AD6-6EDA216F2880}"/>
              </a:ext>
            </a:extLst>
          </p:cNvPr>
          <p:cNvSpPr>
            <a:spLocks noChangeArrowheads="1"/>
          </p:cNvSpPr>
          <p:nvPr/>
        </p:nvSpPr>
        <p:spPr bwMode="auto">
          <a:xfrm>
            <a:off x="9707564" y="3123626"/>
            <a:ext cx="65088" cy="622300"/>
          </a:xfrm>
          <a:prstGeom prst="rect">
            <a:avLst/>
          </a:prstGeom>
          <a:solidFill>
            <a:srgbClr val="B2B2B2"/>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79" name="Rectangle 73">
            <a:extLst>
              <a:ext uri="{FF2B5EF4-FFF2-40B4-BE49-F238E27FC236}">
                <a16:creationId xmlns:a16="http://schemas.microsoft.com/office/drawing/2014/main" id="{ECFAFFA1-A372-CF41-884A-8A8C27CFE0C1}"/>
              </a:ext>
            </a:extLst>
          </p:cNvPr>
          <p:cNvSpPr>
            <a:spLocks noChangeArrowheads="1"/>
          </p:cNvSpPr>
          <p:nvPr/>
        </p:nvSpPr>
        <p:spPr bwMode="auto">
          <a:xfrm>
            <a:off x="9802814" y="3123626"/>
            <a:ext cx="65088" cy="622300"/>
          </a:xfrm>
          <a:prstGeom prst="rect">
            <a:avLst/>
          </a:prstGeom>
          <a:solidFill>
            <a:srgbClr val="B2B2B2"/>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80" name="Rectangle 74">
            <a:extLst>
              <a:ext uri="{FF2B5EF4-FFF2-40B4-BE49-F238E27FC236}">
                <a16:creationId xmlns:a16="http://schemas.microsoft.com/office/drawing/2014/main" id="{3C3828F5-F0A3-9B49-AB1D-346F1948CC97}"/>
              </a:ext>
            </a:extLst>
          </p:cNvPr>
          <p:cNvSpPr>
            <a:spLocks noChangeArrowheads="1"/>
          </p:cNvSpPr>
          <p:nvPr/>
        </p:nvSpPr>
        <p:spPr bwMode="auto">
          <a:xfrm>
            <a:off x="9894889" y="3123626"/>
            <a:ext cx="65088" cy="622300"/>
          </a:xfrm>
          <a:prstGeom prst="rect">
            <a:avLst/>
          </a:prstGeom>
          <a:solidFill>
            <a:srgbClr val="B2B2B2"/>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81" name="Rectangle 75">
            <a:extLst>
              <a:ext uri="{FF2B5EF4-FFF2-40B4-BE49-F238E27FC236}">
                <a16:creationId xmlns:a16="http://schemas.microsoft.com/office/drawing/2014/main" id="{E047C25C-F28E-9A40-9394-4DFA7C5CF236}"/>
              </a:ext>
            </a:extLst>
          </p:cNvPr>
          <p:cNvSpPr>
            <a:spLocks noChangeArrowheads="1"/>
          </p:cNvSpPr>
          <p:nvPr/>
        </p:nvSpPr>
        <p:spPr bwMode="auto">
          <a:xfrm>
            <a:off x="9991727" y="3123626"/>
            <a:ext cx="65087" cy="622300"/>
          </a:xfrm>
          <a:prstGeom prst="rect">
            <a:avLst/>
          </a:prstGeom>
          <a:solidFill>
            <a:srgbClr val="B2B2B2"/>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82" name="Rectangle 76">
            <a:extLst>
              <a:ext uri="{FF2B5EF4-FFF2-40B4-BE49-F238E27FC236}">
                <a16:creationId xmlns:a16="http://schemas.microsoft.com/office/drawing/2014/main" id="{95AB1F8C-60E0-6E4E-BBC9-6AFCA871BF9F}"/>
              </a:ext>
            </a:extLst>
          </p:cNvPr>
          <p:cNvSpPr>
            <a:spLocks noChangeArrowheads="1"/>
          </p:cNvSpPr>
          <p:nvPr/>
        </p:nvSpPr>
        <p:spPr bwMode="auto">
          <a:xfrm>
            <a:off x="10086977" y="3123626"/>
            <a:ext cx="65087" cy="622300"/>
          </a:xfrm>
          <a:prstGeom prst="rect">
            <a:avLst/>
          </a:prstGeom>
          <a:gradFill rotWithShape="1">
            <a:gsLst>
              <a:gs pos="0">
                <a:srgbClr val="B2B2B2"/>
              </a:gs>
              <a:gs pos="100000">
                <a:srgbClr val="FFFFFF"/>
              </a:gs>
            </a:gsLst>
            <a:lin ang="0" scaled="1"/>
          </a:gra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83" name="Rectangle 78">
            <a:extLst>
              <a:ext uri="{FF2B5EF4-FFF2-40B4-BE49-F238E27FC236}">
                <a16:creationId xmlns:a16="http://schemas.microsoft.com/office/drawing/2014/main" id="{4C4E8CF6-C760-5B4C-9C8B-724BC7EC9D27}"/>
              </a:ext>
            </a:extLst>
          </p:cNvPr>
          <p:cNvSpPr>
            <a:spLocks noChangeArrowheads="1"/>
          </p:cNvSpPr>
          <p:nvPr/>
        </p:nvSpPr>
        <p:spPr bwMode="auto">
          <a:xfrm>
            <a:off x="6792914" y="3861814"/>
            <a:ext cx="3408363" cy="88900"/>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84" name="Rectangle 79">
            <a:extLst>
              <a:ext uri="{FF2B5EF4-FFF2-40B4-BE49-F238E27FC236}">
                <a16:creationId xmlns:a16="http://schemas.microsoft.com/office/drawing/2014/main" id="{19F096B9-3111-7D40-B5B1-AE181A6D6D1D}"/>
              </a:ext>
            </a:extLst>
          </p:cNvPr>
          <p:cNvSpPr>
            <a:spLocks noChangeArrowheads="1"/>
          </p:cNvSpPr>
          <p:nvPr/>
        </p:nvSpPr>
        <p:spPr bwMode="auto">
          <a:xfrm>
            <a:off x="6878639" y="3014089"/>
            <a:ext cx="3408363" cy="88900"/>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85" name="Line 80">
            <a:extLst>
              <a:ext uri="{FF2B5EF4-FFF2-40B4-BE49-F238E27FC236}">
                <a16:creationId xmlns:a16="http://schemas.microsoft.com/office/drawing/2014/main" id="{E753CF95-7893-FD4E-BE3D-215F410E8408}"/>
              </a:ext>
            </a:extLst>
          </p:cNvPr>
          <p:cNvSpPr>
            <a:spLocks noChangeShapeType="1"/>
          </p:cNvSpPr>
          <p:nvPr/>
        </p:nvSpPr>
        <p:spPr bwMode="auto">
          <a:xfrm>
            <a:off x="6900864" y="3976114"/>
            <a:ext cx="868363" cy="0"/>
          </a:xfrm>
          <a:prstGeom prst="line">
            <a:avLst/>
          </a:prstGeom>
          <a:noFill/>
          <a:ln w="28575">
            <a:solidFill>
              <a:srgbClr val="CC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286" name="Line 82">
            <a:extLst>
              <a:ext uri="{FF2B5EF4-FFF2-40B4-BE49-F238E27FC236}">
                <a16:creationId xmlns:a16="http://schemas.microsoft.com/office/drawing/2014/main" id="{A84B4DF1-EC9A-7F46-AA18-AD952AC6BF0E}"/>
              </a:ext>
            </a:extLst>
          </p:cNvPr>
          <p:cNvSpPr>
            <a:spLocks noChangeShapeType="1"/>
          </p:cNvSpPr>
          <p:nvPr/>
        </p:nvSpPr>
        <p:spPr bwMode="auto">
          <a:xfrm>
            <a:off x="7835902" y="3977701"/>
            <a:ext cx="868362" cy="0"/>
          </a:xfrm>
          <a:prstGeom prst="line">
            <a:avLst/>
          </a:prstGeom>
          <a:noFill/>
          <a:ln w="28575">
            <a:solidFill>
              <a:srgbClr val="CC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287" name="Line 83">
            <a:extLst>
              <a:ext uri="{FF2B5EF4-FFF2-40B4-BE49-F238E27FC236}">
                <a16:creationId xmlns:a16="http://schemas.microsoft.com/office/drawing/2014/main" id="{F05D6B54-06E8-3340-AF49-E2A2D7CDBC38}"/>
              </a:ext>
            </a:extLst>
          </p:cNvPr>
          <p:cNvSpPr>
            <a:spLocks noChangeShapeType="1"/>
          </p:cNvSpPr>
          <p:nvPr/>
        </p:nvSpPr>
        <p:spPr bwMode="auto">
          <a:xfrm>
            <a:off x="9329739" y="3976114"/>
            <a:ext cx="801688" cy="0"/>
          </a:xfrm>
          <a:prstGeom prst="line">
            <a:avLst/>
          </a:prstGeom>
          <a:noFill/>
          <a:ln w="28575">
            <a:solidFill>
              <a:srgbClr val="CC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288" name="Line 84">
            <a:extLst>
              <a:ext uri="{FF2B5EF4-FFF2-40B4-BE49-F238E27FC236}">
                <a16:creationId xmlns:a16="http://schemas.microsoft.com/office/drawing/2014/main" id="{B41A428C-2E0E-ED49-9C7F-ADDB6951A77B}"/>
              </a:ext>
            </a:extLst>
          </p:cNvPr>
          <p:cNvSpPr>
            <a:spLocks noChangeShapeType="1"/>
          </p:cNvSpPr>
          <p:nvPr/>
        </p:nvSpPr>
        <p:spPr bwMode="auto">
          <a:xfrm>
            <a:off x="8759827" y="3977701"/>
            <a:ext cx="528637" cy="0"/>
          </a:xfrm>
          <a:prstGeom prst="line">
            <a:avLst/>
          </a:prstGeom>
          <a:noFill/>
          <a:ln w="28575">
            <a:solidFill>
              <a:srgbClr val="CC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289" name="Line 87">
            <a:extLst>
              <a:ext uri="{FF2B5EF4-FFF2-40B4-BE49-F238E27FC236}">
                <a16:creationId xmlns:a16="http://schemas.microsoft.com/office/drawing/2014/main" id="{F10E82D1-86EA-0A43-A26B-826B8C65625C}"/>
              </a:ext>
            </a:extLst>
          </p:cNvPr>
          <p:cNvSpPr>
            <a:spLocks noChangeShapeType="1"/>
          </p:cNvSpPr>
          <p:nvPr/>
        </p:nvSpPr>
        <p:spPr bwMode="auto">
          <a:xfrm>
            <a:off x="6992939" y="3999926"/>
            <a:ext cx="0" cy="233363"/>
          </a:xfrm>
          <a:prstGeom prst="line">
            <a:avLst/>
          </a:prstGeom>
          <a:noFill/>
          <a:ln w="9525">
            <a:solidFill>
              <a:srgbClr val="CC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290" name="Line 88">
            <a:extLst>
              <a:ext uri="{FF2B5EF4-FFF2-40B4-BE49-F238E27FC236}">
                <a16:creationId xmlns:a16="http://schemas.microsoft.com/office/drawing/2014/main" id="{849D7775-1F0E-F446-AFC3-AB4363FCD990}"/>
              </a:ext>
            </a:extLst>
          </p:cNvPr>
          <p:cNvSpPr>
            <a:spLocks noChangeShapeType="1"/>
          </p:cNvSpPr>
          <p:nvPr/>
        </p:nvSpPr>
        <p:spPr bwMode="auto">
          <a:xfrm>
            <a:off x="8221664" y="3995164"/>
            <a:ext cx="0" cy="233362"/>
          </a:xfrm>
          <a:prstGeom prst="line">
            <a:avLst/>
          </a:prstGeom>
          <a:noFill/>
          <a:ln w="9525">
            <a:solidFill>
              <a:srgbClr val="CC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291" name="Line 89">
            <a:extLst>
              <a:ext uri="{FF2B5EF4-FFF2-40B4-BE49-F238E27FC236}">
                <a16:creationId xmlns:a16="http://schemas.microsoft.com/office/drawing/2014/main" id="{0E0B871C-6367-774B-BA58-EF11B16FA4E2}"/>
              </a:ext>
            </a:extLst>
          </p:cNvPr>
          <p:cNvSpPr>
            <a:spLocks noChangeShapeType="1"/>
          </p:cNvSpPr>
          <p:nvPr/>
        </p:nvSpPr>
        <p:spPr bwMode="auto">
          <a:xfrm>
            <a:off x="9040814" y="3995164"/>
            <a:ext cx="0" cy="233362"/>
          </a:xfrm>
          <a:prstGeom prst="line">
            <a:avLst/>
          </a:prstGeom>
          <a:noFill/>
          <a:ln w="9525">
            <a:solidFill>
              <a:srgbClr val="CC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292" name="Line 90">
            <a:extLst>
              <a:ext uri="{FF2B5EF4-FFF2-40B4-BE49-F238E27FC236}">
                <a16:creationId xmlns:a16="http://schemas.microsoft.com/office/drawing/2014/main" id="{C09F078D-04FC-E640-8A03-2400CC0F0B8A}"/>
              </a:ext>
            </a:extLst>
          </p:cNvPr>
          <p:cNvSpPr>
            <a:spLocks noChangeShapeType="1"/>
          </p:cNvSpPr>
          <p:nvPr/>
        </p:nvSpPr>
        <p:spPr bwMode="auto">
          <a:xfrm>
            <a:off x="9698039" y="3995164"/>
            <a:ext cx="0" cy="233362"/>
          </a:xfrm>
          <a:prstGeom prst="line">
            <a:avLst/>
          </a:prstGeom>
          <a:noFill/>
          <a:ln w="9525">
            <a:solidFill>
              <a:srgbClr val="CC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293" name="Text Box 91">
            <a:extLst>
              <a:ext uri="{FF2B5EF4-FFF2-40B4-BE49-F238E27FC236}">
                <a16:creationId xmlns:a16="http://schemas.microsoft.com/office/drawing/2014/main" id="{39A723B2-B4B0-634D-AE9D-8AC58218E734}"/>
              </a:ext>
            </a:extLst>
          </p:cNvPr>
          <p:cNvSpPr txBox="1">
            <a:spLocks noChangeArrowheads="1"/>
          </p:cNvSpPr>
          <p:nvPr/>
        </p:nvSpPr>
        <p:spPr bwMode="auto">
          <a:xfrm>
            <a:off x="6869114" y="4223764"/>
            <a:ext cx="693738" cy="4762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Tahoma" charset="0"/>
                <a:ea typeface="ＭＳ Ｐゴシック" charset="0"/>
                <a:cs typeface="+mn-cs"/>
              </a:rPr>
              <a:t>sent </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Tahoma" charset="0"/>
                <a:ea typeface="ＭＳ Ｐゴシック" charset="0"/>
                <a:cs typeface="+mn-cs"/>
              </a:rPr>
              <a:t>ACKed</a:t>
            </a:r>
          </a:p>
        </p:txBody>
      </p:sp>
      <p:sp>
        <p:nvSpPr>
          <p:cNvPr id="294" name="Text Box 92">
            <a:extLst>
              <a:ext uri="{FF2B5EF4-FFF2-40B4-BE49-F238E27FC236}">
                <a16:creationId xmlns:a16="http://schemas.microsoft.com/office/drawing/2014/main" id="{3B367685-832F-A24C-8E10-9208FC23187F}"/>
              </a:ext>
            </a:extLst>
          </p:cNvPr>
          <p:cNvSpPr txBox="1">
            <a:spLocks noChangeArrowheads="1"/>
          </p:cNvSpPr>
          <p:nvPr/>
        </p:nvSpPr>
        <p:spPr bwMode="auto">
          <a:xfrm>
            <a:off x="7850188" y="4230114"/>
            <a:ext cx="1139821" cy="68480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altLang="en-US" sz="14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sent, not-yet </a:t>
            </a:r>
            <a:r>
              <a:rPr kumimoji="0" lang="en-US" altLang="en-US" sz="1400" b="0" i="0" u="none" strike="noStrike" kern="0" cap="none" spc="0" normalizeH="0" baseline="0" noProof="0" dirty="0" err="1">
                <a:ln>
                  <a:noFill/>
                </a:ln>
                <a:solidFill>
                  <a:srgbClr val="000000"/>
                </a:solidFill>
                <a:effectLst/>
                <a:uLnTx/>
                <a:uFillTx/>
                <a:latin typeface="Tahoma" panose="020B0604030504040204" pitchFamily="34" charset="0"/>
                <a:ea typeface="ＭＳ Ｐゴシック" panose="020B0600070205080204" pitchFamily="34" charset="-128"/>
                <a:cs typeface="+mn-cs"/>
              </a:rPr>
              <a:t>ACKed</a:t>
            </a:r>
            <a:endParaRPr kumimoji="0" lang="en-US" altLang="en-US" sz="14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a:p>
            <a:pPr marL="0" marR="0" lvl="0" indent="0" algn="l" defTabSz="914400" rtl="0" eaLnBrk="0" fontAlgn="base" latinLnBrk="0" hangingPunct="0">
              <a:lnSpc>
                <a:spcPct val="90000"/>
              </a:lnSpc>
              <a:spcBef>
                <a:spcPts val="300"/>
              </a:spcBef>
              <a:spcAft>
                <a:spcPct val="0"/>
              </a:spcAft>
              <a:buClrTx/>
              <a:buSzTx/>
              <a:buFontTx/>
              <a:buNone/>
              <a:tabLst/>
              <a:defRPr/>
            </a:pPr>
            <a:r>
              <a:rPr kumimoji="0" lang="en-US" altLang="en-US" sz="12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a:t>
            </a:r>
            <a:r>
              <a:rPr kumimoji="0" lang="en-US" altLang="ja-JP" sz="12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in-flight”)</a:t>
            </a:r>
            <a:endParaRPr kumimoji="0" lang="en-US" altLang="en-US" sz="12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95" name="Text Box 93">
            <a:extLst>
              <a:ext uri="{FF2B5EF4-FFF2-40B4-BE49-F238E27FC236}">
                <a16:creationId xmlns:a16="http://schemas.microsoft.com/office/drawing/2014/main" id="{81CC0B14-ECA5-7042-90A8-A3D1691D8277}"/>
              </a:ext>
            </a:extLst>
          </p:cNvPr>
          <p:cNvSpPr txBox="1">
            <a:spLocks noChangeArrowheads="1"/>
          </p:cNvSpPr>
          <p:nvPr/>
        </p:nvSpPr>
        <p:spPr bwMode="auto">
          <a:xfrm>
            <a:off x="8829677" y="4225351"/>
            <a:ext cx="1066800" cy="6683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Tahoma" charset="0"/>
                <a:ea typeface="ＭＳ Ｐゴシック" charset="0"/>
                <a:cs typeface="+mn-cs"/>
              </a:rPr>
              <a:t>usable</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Tahoma" charset="0"/>
                <a:ea typeface="ＭＳ Ｐゴシック" charset="0"/>
                <a:cs typeface="+mn-cs"/>
              </a:rPr>
              <a:t>but not </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Tahoma" charset="0"/>
                <a:ea typeface="ＭＳ Ｐゴシック" charset="0"/>
                <a:cs typeface="+mn-cs"/>
              </a:rPr>
              <a:t>yet sent</a:t>
            </a:r>
          </a:p>
        </p:txBody>
      </p:sp>
      <p:sp>
        <p:nvSpPr>
          <p:cNvPr id="296" name="Text Box 94">
            <a:extLst>
              <a:ext uri="{FF2B5EF4-FFF2-40B4-BE49-F238E27FC236}">
                <a16:creationId xmlns:a16="http://schemas.microsoft.com/office/drawing/2014/main" id="{AA04402D-D3B0-AD47-B91F-3AC1C3E2066A}"/>
              </a:ext>
            </a:extLst>
          </p:cNvPr>
          <p:cNvSpPr txBox="1">
            <a:spLocks noChangeArrowheads="1"/>
          </p:cNvSpPr>
          <p:nvPr/>
        </p:nvSpPr>
        <p:spPr bwMode="auto">
          <a:xfrm>
            <a:off x="9586914" y="4230114"/>
            <a:ext cx="819150" cy="4762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Tahoma" charset="0"/>
                <a:ea typeface="ＭＳ Ｐゴシック" charset="0"/>
                <a:cs typeface="+mn-cs"/>
              </a:rPr>
              <a:t>not </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Tahoma" charset="0"/>
                <a:ea typeface="ＭＳ Ｐゴシック" charset="0"/>
                <a:cs typeface="+mn-cs"/>
              </a:rPr>
              <a:t>usable</a:t>
            </a:r>
          </a:p>
        </p:txBody>
      </p:sp>
      <p:sp>
        <p:nvSpPr>
          <p:cNvPr id="297" name="Text Box 96">
            <a:extLst>
              <a:ext uri="{FF2B5EF4-FFF2-40B4-BE49-F238E27FC236}">
                <a16:creationId xmlns:a16="http://schemas.microsoft.com/office/drawing/2014/main" id="{7BC9AF2B-9067-6D40-8AD6-38C8B0980442}"/>
              </a:ext>
            </a:extLst>
          </p:cNvPr>
          <p:cNvSpPr txBox="1">
            <a:spLocks noChangeArrowheads="1"/>
          </p:cNvSpPr>
          <p:nvPr/>
        </p:nvSpPr>
        <p:spPr bwMode="auto">
          <a:xfrm>
            <a:off x="7929564" y="2658489"/>
            <a:ext cx="1131888" cy="4762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90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Tahoma" charset="0"/>
                <a:ea typeface="ＭＳ Ｐゴシック" charset="0"/>
                <a:cs typeface="+mn-cs"/>
              </a:rPr>
              <a:t>window size</a:t>
            </a:r>
          </a:p>
          <a:p>
            <a:pPr marL="0" marR="0" lvl="0" indent="0" algn="ctr" defTabSz="914400" rtl="0" eaLnBrk="0" fontAlgn="base" latinLnBrk="0" hangingPunct="0">
              <a:lnSpc>
                <a:spcPct val="90000"/>
              </a:lnSpc>
              <a:spcBef>
                <a:spcPct val="0"/>
              </a:spcBef>
              <a:spcAft>
                <a:spcPct val="0"/>
              </a:spcAft>
              <a:buClrTx/>
              <a:buSzTx/>
              <a:buFontTx/>
              <a:buNone/>
              <a:tabLst/>
              <a:defRPr/>
            </a:pPr>
            <a:r>
              <a:rPr kumimoji="0" lang="en-US" sz="1400" b="0" i="1" u="none" strike="noStrike" kern="0" cap="none" spc="0" normalizeH="0" baseline="0" noProof="0">
                <a:ln>
                  <a:noFill/>
                </a:ln>
                <a:solidFill>
                  <a:srgbClr val="000000"/>
                </a:solidFill>
                <a:effectLst/>
                <a:uLnTx/>
                <a:uFillTx/>
                <a:latin typeface="Tahoma" charset="0"/>
                <a:ea typeface="ＭＳ Ｐゴシック" charset="0"/>
                <a:cs typeface="+mn-cs"/>
              </a:rPr>
              <a:t> N</a:t>
            </a:r>
          </a:p>
        </p:txBody>
      </p:sp>
      <p:grpSp>
        <p:nvGrpSpPr>
          <p:cNvPr id="298" name="Group 99">
            <a:extLst>
              <a:ext uri="{FF2B5EF4-FFF2-40B4-BE49-F238E27FC236}">
                <a16:creationId xmlns:a16="http://schemas.microsoft.com/office/drawing/2014/main" id="{24BD0429-57C9-5949-A0FA-36C1FBC99776}"/>
              </a:ext>
            </a:extLst>
          </p:cNvPr>
          <p:cNvGrpSpPr>
            <a:grpSpLocks/>
          </p:cNvGrpSpPr>
          <p:nvPr/>
        </p:nvGrpSpPr>
        <p:grpSpPr bwMode="auto">
          <a:xfrm>
            <a:off x="8696327" y="2882326"/>
            <a:ext cx="593725" cy="136525"/>
            <a:chOff x="4250" y="1692"/>
            <a:chExt cx="374" cy="86"/>
          </a:xfrm>
        </p:grpSpPr>
        <p:sp>
          <p:nvSpPr>
            <p:cNvPr id="299" name="Line 97">
              <a:extLst>
                <a:ext uri="{FF2B5EF4-FFF2-40B4-BE49-F238E27FC236}">
                  <a16:creationId xmlns:a16="http://schemas.microsoft.com/office/drawing/2014/main" id="{A02E02EA-0929-104A-BF00-5ADA492F2B7C}"/>
                </a:ext>
              </a:extLst>
            </p:cNvPr>
            <p:cNvSpPr>
              <a:spLocks noChangeShapeType="1"/>
            </p:cNvSpPr>
            <p:nvPr/>
          </p:nvSpPr>
          <p:spPr bwMode="auto">
            <a:xfrm>
              <a:off x="4250" y="1738"/>
              <a:ext cx="374" cy="0"/>
            </a:xfrm>
            <a:prstGeom prst="line">
              <a:avLst/>
            </a:prstGeom>
            <a:noFill/>
            <a:ln w="28575">
              <a:solidFill>
                <a:srgbClr val="CC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300" name="Line 98">
              <a:extLst>
                <a:ext uri="{FF2B5EF4-FFF2-40B4-BE49-F238E27FC236}">
                  <a16:creationId xmlns:a16="http://schemas.microsoft.com/office/drawing/2014/main" id="{BBA1422E-A86D-8048-8C6A-CBCE03DB28AC}"/>
                </a:ext>
              </a:extLst>
            </p:cNvPr>
            <p:cNvSpPr>
              <a:spLocks noChangeShapeType="1"/>
            </p:cNvSpPr>
            <p:nvPr/>
          </p:nvSpPr>
          <p:spPr bwMode="auto">
            <a:xfrm>
              <a:off x="4622" y="1692"/>
              <a:ext cx="0" cy="86"/>
            </a:xfrm>
            <a:prstGeom prst="line">
              <a:avLst/>
            </a:prstGeom>
            <a:noFill/>
            <a:ln w="9525">
              <a:solidFill>
                <a:srgbClr val="CC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grpSp>
      <p:grpSp>
        <p:nvGrpSpPr>
          <p:cNvPr id="301" name="Group 100">
            <a:extLst>
              <a:ext uri="{FF2B5EF4-FFF2-40B4-BE49-F238E27FC236}">
                <a16:creationId xmlns:a16="http://schemas.microsoft.com/office/drawing/2014/main" id="{953BBB09-1247-E749-B041-4AB4BC053F15}"/>
              </a:ext>
            </a:extLst>
          </p:cNvPr>
          <p:cNvGrpSpPr>
            <a:grpSpLocks/>
          </p:cNvGrpSpPr>
          <p:nvPr/>
        </p:nvGrpSpPr>
        <p:grpSpPr bwMode="auto">
          <a:xfrm rot="10800000">
            <a:off x="7804152" y="2907726"/>
            <a:ext cx="593725" cy="136525"/>
            <a:chOff x="4250" y="1692"/>
            <a:chExt cx="374" cy="86"/>
          </a:xfrm>
        </p:grpSpPr>
        <p:sp>
          <p:nvSpPr>
            <p:cNvPr id="302" name="Line 101">
              <a:extLst>
                <a:ext uri="{FF2B5EF4-FFF2-40B4-BE49-F238E27FC236}">
                  <a16:creationId xmlns:a16="http://schemas.microsoft.com/office/drawing/2014/main" id="{3C66FDCF-F2B7-8447-A6D6-18D719B215CF}"/>
                </a:ext>
              </a:extLst>
            </p:cNvPr>
            <p:cNvSpPr>
              <a:spLocks noChangeShapeType="1"/>
            </p:cNvSpPr>
            <p:nvPr/>
          </p:nvSpPr>
          <p:spPr bwMode="auto">
            <a:xfrm>
              <a:off x="4257" y="1745"/>
              <a:ext cx="374" cy="0"/>
            </a:xfrm>
            <a:prstGeom prst="line">
              <a:avLst/>
            </a:prstGeom>
            <a:noFill/>
            <a:ln w="28575">
              <a:solidFill>
                <a:srgbClr val="CC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303" name="Line 102">
              <a:extLst>
                <a:ext uri="{FF2B5EF4-FFF2-40B4-BE49-F238E27FC236}">
                  <a16:creationId xmlns:a16="http://schemas.microsoft.com/office/drawing/2014/main" id="{3E685C18-38D0-2242-B6E7-6B45955EA4D6}"/>
                </a:ext>
              </a:extLst>
            </p:cNvPr>
            <p:cNvSpPr>
              <a:spLocks noChangeShapeType="1"/>
            </p:cNvSpPr>
            <p:nvPr/>
          </p:nvSpPr>
          <p:spPr bwMode="auto">
            <a:xfrm>
              <a:off x="4629" y="1699"/>
              <a:ext cx="0" cy="86"/>
            </a:xfrm>
            <a:prstGeom prst="line">
              <a:avLst/>
            </a:prstGeom>
            <a:noFill/>
            <a:ln w="9525">
              <a:solidFill>
                <a:srgbClr val="CC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grpSp>
      <p:sp>
        <p:nvSpPr>
          <p:cNvPr id="304" name="Text Box 196">
            <a:extLst>
              <a:ext uri="{FF2B5EF4-FFF2-40B4-BE49-F238E27FC236}">
                <a16:creationId xmlns:a16="http://schemas.microsoft.com/office/drawing/2014/main" id="{8A4318F8-8B4B-BA46-9E7C-C771B9AFC315}"/>
              </a:ext>
            </a:extLst>
          </p:cNvPr>
          <p:cNvSpPr txBox="1">
            <a:spLocks noChangeArrowheads="1"/>
          </p:cNvSpPr>
          <p:nvPr/>
        </p:nvSpPr>
        <p:spPr bwMode="auto">
          <a:xfrm>
            <a:off x="7085014" y="3677664"/>
            <a:ext cx="3178175" cy="304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marL="342900" indent="-342900">
              <a:defRPr sz="1600">
                <a:solidFill>
                  <a:schemeClr val="tx1"/>
                </a:solidFill>
                <a:latin typeface="Tahoma" charset="0"/>
                <a:ea typeface="ＭＳ Ｐゴシック" charset="0"/>
              </a:defRPr>
            </a:lvl1pPr>
            <a:lvl2pPr>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1" indent="0" algn="ctr" defTabSz="914400" rtl="0" eaLnBrk="0" fontAlgn="base" latinLnBrk="0" hangingPunct="0">
              <a:lnSpc>
                <a:spcPct val="100000"/>
              </a:lnSpc>
              <a:spcBef>
                <a:spcPct val="0"/>
              </a:spcBef>
              <a:spcAft>
                <a:spcPct val="0"/>
              </a:spcAft>
              <a:buClrTx/>
              <a:buSzTx/>
              <a:buFontTx/>
              <a:buNone/>
              <a:tabLst/>
              <a:defRPr/>
            </a:pPr>
            <a:r>
              <a:rPr kumimoji="0" lang="en-US" sz="1400" b="0" i="1" u="none" strike="noStrike" kern="0" cap="none" spc="0" normalizeH="0" baseline="0" noProof="0">
                <a:ln>
                  <a:noFill/>
                </a:ln>
                <a:solidFill>
                  <a:srgbClr val="000000"/>
                </a:solidFill>
                <a:effectLst/>
                <a:uLnTx/>
                <a:uFillTx/>
                <a:latin typeface="Tahoma" charset="0"/>
                <a:ea typeface="ＭＳ Ｐゴシック" charset="0"/>
                <a:cs typeface="+mn-cs"/>
              </a:rPr>
              <a:t>sender sequence number space </a:t>
            </a:r>
          </a:p>
        </p:txBody>
      </p:sp>
      <p:grpSp>
        <p:nvGrpSpPr>
          <p:cNvPr id="305" name="Group 199">
            <a:extLst>
              <a:ext uri="{FF2B5EF4-FFF2-40B4-BE49-F238E27FC236}">
                <a16:creationId xmlns:a16="http://schemas.microsoft.com/office/drawing/2014/main" id="{17C79495-9E5E-D743-8F6F-313B7597C3E0}"/>
              </a:ext>
            </a:extLst>
          </p:cNvPr>
          <p:cNvGrpSpPr>
            <a:grpSpLocks/>
          </p:cNvGrpSpPr>
          <p:nvPr/>
        </p:nvGrpSpPr>
        <p:grpSpPr bwMode="auto">
          <a:xfrm>
            <a:off x="6321427" y="1140839"/>
            <a:ext cx="2952750" cy="1966912"/>
            <a:chOff x="2600" y="665"/>
            <a:chExt cx="1860" cy="1239"/>
          </a:xfrm>
        </p:grpSpPr>
        <p:sp>
          <p:nvSpPr>
            <p:cNvPr id="306" name="Rectangle 171">
              <a:extLst>
                <a:ext uri="{FF2B5EF4-FFF2-40B4-BE49-F238E27FC236}">
                  <a16:creationId xmlns:a16="http://schemas.microsoft.com/office/drawing/2014/main" id="{1EAF4F70-21E7-C34E-8873-423E3B1E6A8A}"/>
                </a:ext>
              </a:extLst>
            </p:cNvPr>
            <p:cNvSpPr>
              <a:spLocks noChangeArrowheads="1"/>
            </p:cNvSpPr>
            <p:nvPr/>
          </p:nvSpPr>
          <p:spPr bwMode="auto">
            <a:xfrm>
              <a:off x="2840" y="1028"/>
              <a:ext cx="1202" cy="130"/>
            </a:xfrm>
            <a:prstGeom prst="rect">
              <a:avLst/>
            </a:prstGeom>
            <a:solidFill>
              <a:srgbClr val="CC00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307" name="Group 172">
              <a:extLst>
                <a:ext uri="{FF2B5EF4-FFF2-40B4-BE49-F238E27FC236}">
                  <a16:creationId xmlns:a16="http://schemas.microsoft.com/office/drawing/2014/main" id="{DEE85BA8-BC48-F24A-B3C5-A13DD502AF23}"/>
                </a:ext>
              </a:extLst>
            </p:cNvPr>
            <p:cNvGrpSpPr>
              <a:grpSpLocks/>
            </p:cNvGrpSpPr>
            <p:nvPr/>
          </p:nvGrpSpPr>
          <p:grpSpPr bwMode="auto">
            <a:xfrm>
              <a:off x="2820" y="872"/>
              <a:ext cx="1252" cy="714"/>
              <a:chOff x="1976" y="2984"/>
              <a:chExt cx="1252" cy="714"/>
            </a:xfrm>
          </p:grpSpPr>
          <p:sp>
            <p:nvSpPr>
              <p:cNvPr id="310" name="Rectangle 173">
                <a:extLst>
                  <a:ext uri="{FF2B5EF4-FFF2-40B4-BE49-F238E27FC236}">
                    <a16:creationId xmlns:a16="http://schemas.microsoft.com/office/drawing/2014/main" id="{512EC936-B599-4C42-A3CB-F206B3359FAC}"/>
                  </a:ext>
                </a:extLst>
              </p:cNvPr>
              <p:cNvSpPr>
                <a:spLocks noChangeArrowheads="1"/>
              </p:cNvSpPr>
              <p:nvPr/>
            </p:nvSpPr>
            <p:spPr bwMode="auto">
              <a:xfrm>
                <a:off x="1994" y="2995"/>
                <a:ext cx="1210" cy="703"/>
              </a:xfrm>
              <a:prstGeom prst="rect">
                <a:avLst/>
              </a:prstGeom>
              <a:noFill/>
              <a:ln w="9525">
                <a:solidFill>
                  <a:srgbClr val="000000"/>
                </a:solidFill>
                <a:miter lim="800000"/>
                <a:headEnd/>
                <a:tailEnd/>
              </a:ln>
              <a:effectLst/>
              <a:extLst>
                <a:ext uri="{909E8E84-426E-40dd-AFC4-6F175D3DCCD1}">
                  <a14:hiddenFill xmlns="" xmlns:a14="http://schemas.microsoft.com/office/drawing/2010/main">
                    <a:solidFill>
                      <a:schemeClr val="bg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311" name="Text Box 174">
                <a:extLst>
                  <a:ext uri="{FF2B5EF4-FFF2-40B4-BE49-F238E27FC236}">
                    <a16:creationId xmlns:a16="http://schemas.microsoft.com/office/drawing/2014/main" id="{D1A37C4D-C221-B944-960D-5E1AC157A7DE}"/>
                  </a:ext>
                </a:extLst>
              </p:cNvPr>
              <p:cNvSpPr txBox="1">
                <a:spLocks noChangeArrowheads="1"/>
              </p:cNvSpPr>
              <p:nvPr/>
            </p:nvSpPr>
            <p:spPr bwMode="auto">
              <a:xfrm>
                <a:off x="2001" y="2984"/>
                <a:ext cx="580" cy="154"/>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rgbClr val="000000"/>
                    </a:solidFill>
                    <a:effectLst/>
                    <a:uLnTx/>
                    <a:uFillTx/>
                    <a:latin typeface="Arial" charset="0"/>
                    <a:ea typeface="ＭＳ Ｐゴシック" charset="0"/>
                    <a:cs typeface="+mn-cs"/>
                  </a:rPr>
                  <a:t>source port #</a:t>
                </a:r>
              </a:p>
            </p:txBody>
          </p:sp>
          <p:sp>
            <p:nvSpPr>
              <p:cNvPr id="312" name="Text Box 175">
                <a:extLst>
                  <a:ext uri="{FF2B5EF4-FFF2-40B4-BE49-F238E27FC236}">
                    <a16:creationId xmlns:a16="http://schemas.microsoft.com/office/drawing/2014/main" id="{DC506D04-4DCA-2A42-8A11-92D274739497}"/>
                  </a:ext>
                </a:extLst>
              </p:cNvPr>
              <p:cNvSpPr txBox="1">
                <a:spLocks noChangeArrowheads="1"/>
              </p:cNvSpPr>
              <p:nvPr/>
            </p:nvSpPr>
            <p:spPr bwMode="auto">
              <a:xfrm>
                <a:off x="2648" y="2987"/>
                <a:ext cx="491" cy="154"/>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rgbClr val="000000"/>
                    </a:solidFill>
                    <a:effectLst/>
                    <a:uLnTx/>
                    <a:uFillTx/>
                    <a:latin typeface="Arial" charset="0"/>
                    <a:ea typeface="ＭＳ Ｐゴシック" charset="0"/>
                    <a:cs typeface="+mn-cs"/>
                  </a:rPr>
                  <a:t>dest port #</a:t>
                </a:r>
              </a:p>
            </p:txBody>
          </p:sp>
          <p:sp>
            <p:nvSpPr>
              <p:cNvPr id="313" name="Text Box 176">
                <a:extLst>
                  <a:ext uri="{FF2B5EF4-FFF2-40B4-BE49-F238E27FC236}">
                    <a16:creationId xmlns:a16="http://schemas.microsoft.com/office/drawing/2014/main" id="{E9E72ACF-7C4B-3247-896D-D6CDE3C1CEE4}"/>
                  </a:ext>
                </a:extLst>
              </p:cNvPr>
              <p:cNvSpPr txBox="1">
                <a:spLocks noChangeArrowheads="1"/>
              </p:cNvSpPr>
              <p:nvPr/>
            </p:nvSpPr>
            <p:spPr bwMode="auto">
              <a:xfrm>
                <a:off x="2154" y="3117"/>
                <a:ext cx="912" cy="17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Arial" charset="0"/>
                    <a:ea typeface="ＭＳ Ｐゴシック" charset="0"/>
                    <a:cs typeface="+mn-cs"/>
                  </a:rPr>
                  <a:t>sequence number</a:t>
                </a:r>
              </a:p>
            </p:txBody>
          </p:sp>
          <p:sp>
            <p:nvSpPr>
              <p:cNvPr id="314" name="Text Box 177">
                <a:extLst>
                  <a:ext uri="{FF2B5EF4-FFF2-40B4-BE49-F238E27FC236}">
                    <a16:creationId xmlns:a16="http://schemas.microsoft.com/office/drawing/2014/main" id="{4A1EA7EA-E261-2540-A61F-14F1D3C62770}"/>
                  </a:ext>
                </a:extLst>
              </p:cNvPr>
              <p:cNvSpPr txBox="1">
                <a:spLocks noChangeArrowheads="1"/>
              </p:cNvSpPr>
              <p:nvPr/>
            </p:nvSpPr>
            <p:spPr bwMode="auto">
              <a:xfrm>
                <a:off x="1976" y="3257"/>
                <a:ext cx="1252" cy="17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000000"/>
                    </a:solidFill>
                    <a:effectLst/>
                    <a:uLnTx/>
                    <a:uFillTx/>
                    <a:latin typeface="Arial" charset="0"/>
                    <a:ea typeface="ＭＳ Ｐゴシック" charset="0"/>
                    <a:cs typeface="+mn-cs"/>
                  </a:rPr>
                  <a:t>acknowledgement number</a:t>
                </a:r>
              </a:p>
            </p:txBody>
          </p:sp>
          <p:sp>
            <p:nvSpPr>
              <p:cNvPr id="315" name="Text Box 178">
                <a:extLst>
                  <a:ext uri="{FF2B5EF4-FFF2-40B4-BE49-F238E27FC236}">
                    <a16:creationId xmlns:a16="http://schemas.microsoft.com/office/drawing/2014/main" id="{14D444FC-B976-4B43-AF8C-651999F1EAD7}"/>
                  </a:ext>
                </a:extLst>
              </p:cNvPr>
              <p:cNvSpPr txBox="1">
                <a:spLocks noChangeArrowheads="1"/>
              </p:cNvSpPr>
              <p:nvPr/>
            </p:nvSpPr>
            <p:spPr bwMode="auto">
              <a:xfrm>
                <a:off x="2053" y="3544"/>
                <a:ext cx="475" cy="154"/>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rgbClr val="000000"/>
                    </a:solidFill>
                    <a:effectLst/>
                    <a:uLnTx/>
                    <a:uFillTx/>
                    <a:latin typeface="Arial" charset="0"/>
                    <a:ea typeface="ＭＳ Ｐゴシック" charset="0"/>
                    <a:cs typeface="+mn-cs"/>
                  </a:rPr>
                  <a:t>checksum</a:t>
                </a:r>
              </a:p>
            </p:txBody>
          </p:sp>
          <p:sp>
            <p:nvSpPr>
              <p:cNvPr id="316" name="Line 179">
                <a:extLst>
                  <a:ext uri="{FF2B5EF4-FFF2-40B4-BE49-F238E27FC236}">
                    <a16:creationId xmlns:a16="http://schemas.microsoft.com/office/drawing/2014/main" id="{03CA3683-10CF-2D45-855C-D741CB3E84FC}"/>
                  </a:ext>
                </a:extLst>
              </p:cNvPr>
              <p:cNvSpPr>
                <a:spLocks noChangeShapeType="1"/>
              </p:cNvSpPr>
              <p:nvPr/>
            </p:nvSpPr>
            <p:spPr bwMode="auto">
              <a:xfrm>
                <a:off x="1994" y="3138"/>
                <a:ext cx="1212" cy="0"/>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317" name="Line 180">
                <a:extLst>
                  <a:ext uri="{FF2B5EF4-FFF2-40B4-BE49-F238E27FC236}">
                    <a16:creationId xmlns:a16="http://schemas.microsoft.com/office/drawing/2014/main" id="{4427CEC2-BFD3-0543-AAB5-E40DA49DCF81}"/>
                  </a:ext>
                </a:extLst>
              </p:cNvPr>
              <p:cNvSpPr>
                <a:spLocks noChangeShapeType="1"/>
              </p:cNvSpPr>
              <p:nvPr/>
            </p:nvSpPr>
            <p:spPr bwMode="auto">
              <a:xfrm>
                <a:off x="1994" y="3274"/>
                <a:ext cx="1212" cy="0"/>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318" name="Line 181">
                <a:extLst>
                  <a:ext uri="{FF2B5EF4-FFF2-40B4-BE49-F238E27FC236}">
                    <a16:creationId xmlns:a16="http://schemas.microsoft.com/office/drawing/2014/main" id="{83A31360-0241-B24B-9A5B-5DF36A70BB1A}"/>
                  </a:ext>
                </a:extLst>
              </p:cNvPr>
              <p:cNvSpPr>
                <a:spLocks noChangeShapeType="1"/>
              </p:cNvSpPr>
              <p:nvPr/>
            </p:nvSpPr>
            <p:spPr bwMode="auto">
              <a:xfrm>
                <a:off x="1992" y="3414"/>
                <a:ext cx="1212" cy="0"/>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319" name="Line 182">
                <a:extLst>
                  <a:ext uri="{FF2B5EF4-FFF2-40B4-BE49-F238E27FC236}">
                    <a16:creationId xmlns:a16="http://schemas.microsoft.com/office/drawing/2014/main" id="{E2E74D6E-689D-3E49-A5CA-1EB053F0D115}"/>
                  </a:ext>
                </a:extLst>
              </p:cNvPr>
              <p:cNvSpPr>
                <a:spLocks noChangeShapeType="1"/>
              </p:cNvSpPr>
              <p:nvPr/>
            </p:nvSpPr>
            <p:spPr bwMode="auto">
              <a:xfrm>
                <a:off x="2588" y="2994"/>
                <a:ext cx="0" cy="142"/>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320" name="Line 183">
                <a:extLst>
                  <a:ext uri="{FF2B5EF4-FFF2-40B4-BE49-F238E27FC236}">
                    <a16:creationId xmlns:a16="http://schemas.microsoft.com/office/drawing/2014/main" id="{34408127-C1C4-5142-81BC-0772E406AF42}"/>
                  </a:ext>
                </a:extLst>
              </p:cNvPr>
              <p:cNvSpPr>
                <a:spLocks noChangeShapeType="1"/>
              </p:cNvSpPr>
              <p:nvPr/>
            </p:nvSpPr>
            <p:spPr bwMode="auto">
              <a:xfrm>
                <a:off x="2588" y="3416"/>
                <a:ext cx="0" cy="280"/>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321" name="Line 184">
                <a:extLst>
                  <a:ext uri="{FF2B5EF4-FFF2-40B4-BE49-F238E27FC236}">
                    <a16:creationId xmlns:a16="http://schemas.microsoft.com/office/drawing/2014/main" id="{AF6C4EF8-1ED8-1A4B-B94D-F145C940A384}"/>
                  </a:ext>
                </a:extLst>
              </p:cNvPr>
              <p:cNvSpPr>
                <a:spLocks noChangeShapeType="1"/>
              </p:cNvSpPr>
              <p:nvPr/>
            </p:nvSpPr>
            <p:spPr bwMode="auto">
              <a:xfrm>
                <a:off x="1994" y="3548"/>
                <a:ext cx="1212" cy="0"/>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322" name="Text Box 185">
                <a:extLst>
                  <a:ext uri="{FF2B5EF4-FFF2-40B4-BE49-F238E27FC236}">
                    <a16:creationId xmlns:a16="http://schemas.microsoft.com/office/drawing/2014/main" id="{8F8508CA-EE38-AF4E-A97C-1BE94735E56E}"/>
                  </a:ext>
                </a:extLst>
              </p:cNvPr>
              <p:cNvSpPr txBox="1">
                <a:spLocks noChangeArrowheads="1"/>
              </p:cNvSpPr>
              <p:nvPr/>
            </p:nvSpPr>
            <p:spPr bwMode="auto">
              <a:xfrm>
                <a:off x="2708" y="3390"/>
                <a:ext cx="323" cy="17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000000"/>
                    </a:solidFill>
                    <a:effectLst/>
                    <a:uLnTx/>
                    <a:uFillTx/>
                    <a:latin typeface="Arial" charset="0"/>
                    <a:ea typeface="ＭＳ Ｐゴシック" charset="0"/>
                    <a:cs typeface="+mn-cs"/>
                  </a:rPr>
                  <a:t>rwnd</a:t>
                </a:r>
              </a:p>
            </p:txBody>
          </p:sp>
          <p:sp>
            <p:nvSpPr>
              <p:cNvPr id="323" name="Text Box 186">
                <a:extLst>
                  <a:ext uri="{FF2B5EF4-FFF2-40B4-BE49-F238E27FC236}">
                    <a16:creationId xmlns:a16="http://schemas.microsoft.com/office/drawing/2014/main" id="{88BEC28D-C62B-B54E-A090-DF6809C9E835}"/>
                  </a:ext>
                </a:extLst>
              </p:cNvPr>
              <p:cNvSpPr txBox="1">
                <a:spLocks noChangeArrowheads="1"/>
              </p:cNvSpPr>
              <p:nvPr/>
            </p:nvSpPr>
            <p:spPr bwMode="auto">
              <a:xfrm>
                <a:off x="2651" y="3544"/>
                <a:ext cx="496" cy="154"/>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rgbClr val="000000"/>
                    </a:solidFill>
                    <a:effectLst/>
                    <a:uLnTx/>
                    <a:uFillTx/>
                    <a:latin typeface="Arial" charset="0"/>
                    <a:ea typeface="ＭＳ Ｐゴシック" charset="0"/>
                    <a:cs typeface="+mn-cs"/>
                  </a:rPr>
                  <a:t>urg pointer</a:t>
                </a:r>
              </a:p>
            </p:txBody>
          </p:sp>
          <p:sp>
            <p:nvSpPr>
              <p:cNvPr id="324" name="Line 187">
                <a:extLst>
                  <a:ext uri="{FF2B5EF4-FFF2-40B4-BE49-F238E27FC236}">
                    <a16:creationId xmlns:a16="http://schemas.microsoft.com/office/drawing/2014/main" id="{8CC1CABE-C086-144F-8F1F-A7D004A1EA6E}"/>
                  </a:ext>
                </a:extLst>
              </p:cNvPr>
              <p:cNvSpPr>
                <a:spLocks noChangeShapeType="1"/>
              </p:cNvSpPr>
              <p:nvPr/>
            </p:nvSpPr>
            <p:spPr bwMode="auto">
              <a:xfrm>
                <a:off x="2398" y="3413"/>
                <a:ext cx="0" cy="134"/>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325" name="Line 188">
                <a:extLst>
                  <a:ext uri="{FF2B5EF4-FFF2-40B4-BE49-F238E27FC236}">
                    <a16:creationId xmlns:a16="http://schemas.microsoft.com/office/drawing/2014/main" id="{061C4173-FBA5-7749-BCE1-9EBD070DBA3D}"/>
                  </a:ext>
                </a:extLst>
              </p:cNvPr>
              <p:cNvSpPr>
                <a:spLocks noChangeShapeType="1"/>
              </p:cNvSpPr>
              <p:nvPr/>
            </p:nvSpPr>
            <p:spPr bwMode="auto">
              <a:xfrm>
                <a:off x="2143" y="3412"/>
                <a:ext cx="0" cy="134"/>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308" name="Text Box 189">
              <a:extLst>
                <a:ext uri="{FF2B5EF4-FFF2-40B4-BE49-F238E27FC236}">
                  <a16:creationId xmlns:a16="http://schemas.microsoft.com/office/drawing/2014/main" id="{961ADE6B-9EA8-FA44-92C6-6941117B3BDE}"/>
                </a:ext>
              </a:extLst>
            </p:cNvPr>
            <p:cNvSpPr txBox="1">
              <a:spLocks noChangeArrowheads="1"/>
            </p:cNvSpPr>
            <p:nvPr/>
          </p:nvSpPr>
          <p:spPr bwMode="auto">
            <a:xfrm>
              <a:off x="2600" y="665"/>
              <a:ext cx="1860"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rPr>
                <a:t>outgoing segment from sender</a:t>
              </a:r>
            </a:p>
          </p:txBody>
        </p:sp>
        <p:sp>
          <p:nvSpPr>
            <p:cNvPr id="309" name="Freeform 190">
              <a:extLst>
                <a:ext uri="{FF2B5EF4-FFF2-40B4-BE49-F238E27FC236}">
                  <a16:creationId xmlns:a16="http://schemas.microsoft.com/office/drawing/2014/main" id="{ECB9422A-F7AA-6143-8673-CA97EE9D620B}"/>
                </a:ext>
              </a:extLst>
            </p:cNvPr>
            <p:cNvSpPr>
              <a:spLocks/>
            </p:cNvSpPr>
            <p:nvPr/>
          </p:nvSpPr>
          <p:spPr bwMode="auto">
            <a:xfrm>
              <a:off x="4050" y="1080"/>
              <a:ext cx="107" cy="824"/>
            </a:xfrm>
            <a:custGeom>
              <a:avLst/>
              <a:gdLst>
                <a:gd name="T0" fmla="*/ 0 w 107"/>
                <a:gd name="T1" fmla="*/ 0 h 910"/>
                <a:gd name="T2" fmla="*/ 107 w 107"/>
                <a:gd name="T3" fmla="*/ 0 h 910"/>
                <a:gd name="T4" fmla="*/ 107 w 107"/>
                <a:gd name="T5" fmla="*/ 337 h 910"/>
                <a:gd name="T6" fmla="*/ 0 60000 65536"/>
                <a:gd name="T7" fmla="*/ 0 60000 65536"/>
                <a:gd name="T8" fmla="*/ 0 60000 65536"/>
              </a:gdLst>
              <a:ahLst/>
              <a:cxnLst>
                <a:cxn ang="T6">
                  <a:pos x="T0" y="T1"/>
                </a:cxn>
                <a:cxn ang="T7">
                  <a:pos x="T2" y="T3"/>
                </a:cxn>
                <a:cxn ang="T8">
                  <a:pos x="T4" y="T5"/>
                </a:cxn>
              </a:cxnLst>
              <a:rect l="0" t="0" r="r" b="b"/>
              <a:pathLst>
                <a:path w="107" h="910">
                  <a:moveTo>
                    <a:pt x="0" y="0"/>
                  </a:moveTo>
                  <a:lnTo>
                    <a:pt x="107" y="0"/>
                  </a:lnTo>
                  <a:lnTo>
                    <a:pt x="107" y="910"/>
                  </a:lnTo>
                </a:path>
              </a:pathLst>
            </a:custGeom>
            <a:noFill/>
            <a:ln w="9525" cap="flat" cmpd="sng">
              <a:solidFill>
                <a:srgbClr val="CC0000"/>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sp>
        <p:nvSpPr>
          <p:cNvPr id="107" name="Rectangle 5">
            <a:extLst>
              <a:ext uri="{FF2B5EF4-FFF2-40B4-BE49-F238E27FC236}">
                <a16:creationId xmlns:a16="http://schemas.microsoft.com/office/drawing/2014/main" id="{6C3FDCE7-5731-3B49-B3F0-A28BEE20C1DD}"/>
              </a:ext>
            </a:extLst>
          </p:cNvPr>
          <p:cNvSpPr txBox="1">
            <a:spLocks noChangeArrowheads="1"/>
          </p:cNvSpPr>
          <p:nvPr/>
        </p:nvSpPr>
        <p:spPr bwMode="auto">
          <a:xfrm>
            <a:off x="740571" y="2803512"/>
            <a:ext cx="5096669" cy="17684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284163" indent="-284163" algn="l" rtl="0" eaLnBrk="0" fontAlgn="base" hangingPunct="0">
              <a:lnSpc>
                <a:spcPct val="85000"/>
              </a:lnSpc>
              <a:spcBef>
                <a:spcPct val="20000"/>
              </a:spcBef>
              <a:spcAft>
                <a:spcPct val="0"/>
              </a:spcAft>
              <a:buClr>
                <a:srgbClr val="000099"/>
              </a:buClr>
              <a:buSzPct val="100000"/>
              <a:buFont typeface="Wingdings" pitchFamily="2" charset="2"/>
              <a:buChar char="§"/>
              <a:defRPr sz="2800">
                <a:solidFill>
                  <a:schemeClr val="tx1"/>
                </a:solidFill>
                <a:latin typeface="+mn-lt"/>
                <a:ea typeface="ＭＳ Ｐゴシック" charset="0"/>
                <a:cs typeface="ＭＳ Ｐゴシック" charset="0"/>
              </a:defRPr>
            </a:lvl1pPr>
            <a:lvl2pPr marL="687388" indent="-230188" algn="l" rtl="0" eaLnBrk="0" fontAlgn="base" hangingPunct="0">
              <a:lnSpc>
                <a:spcPct val="85000"/>
              </a:lnSpc>
              <a:spcBef>
                <a:spcPct val="20000"/>
              </a:spcBef>
              <a:spcAft>
                <a:spcPct val="0"/>
              </a:spcAft>
              <a:buClr>
                <a:srgbClr val="000099"/>
              </a:buClr>
              <a:buFont typeface="Arial" panose="020B0604020202020204" pitchFamily="34" charset="0"/>
              <a:buChar char="•"/>
              <a:defRPr sz="2400">
                <a:solidFill>
                  <a:schemeClr val="tx1"/>
                </a:solidFill>
                <a:latin typeface="+mn-lt"/>
                <a:ea typeface="ＭＳ Ｐゴシック" charset="0"/>
              </a:defRPr>
            </a:lvl2pPr>
            <a:lvl3pPr marL="1143000" indent="-228600" algn="l" rtl="0" eaLnBrk="0" fontAlgn="base" hangingPunct="0">
              <a:spcBef>
                <a:spcPct val="20000"/>
              </a:spcBef>
              <a:spcAft>
                <a:spcPct val="0"/>
              </a:spcAft>
              <a:buChar char="•"/>
              <a:defRPr sz="2000">
                <a:solidFill>
                  <a:schemeClr val="tx1"/>
                </a:solidFill>
                <a:latin typeface="+mn-lt"/>
                <a:ea typeface="ＭＳ Ｐゴシック" charset="0"/>
              </a:defRPr>
            </a:lvl3pPr>
            <a:lvl4pPr marL="1600200" indent="-228600" algn="l" rtl="0" eaLnBrk="0" fontAlgn="base" hangingPunct="0">
              <a:spcBef>
                <a:spcPct val="20000"/>
              </a:spcBef>
              <a:spcAft>
                <a:spcPct val="0"/>
              </a:spcAft>
              <a:buChar char="–"/>
              <a:defRPr sz="1800">
                <a:solidFill>
                  <a:schemeClr val="tx1"/>
                </a:solidFill>
                <a:latin typeface="Times New Roman" pitchFamily="-109" charset="0"/>
                <a:ea typeface="ＭＳ Ｐゴシック" charset="0"/>
              </a:defRPr>
            </a:lvl4pPr>
            <a:lvl5pPr marL="2057400" indent="-228600" algn="l" rtl="0" eaLnBrk="0" fontAlgn="base" hangingPunct="0">
              <a:spcBef>
                <a:spcPct val="20000"/>
              </a:spcBef>
              <a:spcAft>
                <a:spcPct val="0"/>
              </a:spcAft>
              <a:buChar char="»"/>
              <a:defRPr sz="1800">
                <a:solidFill>
                  <a:schemeClr val="tx1"/>
                </a:solidFill>
                <a:latin typeface="Times New Roman" pitchFamily="-109" charset="0"/>
                <a:ea typeface="ＭＳ Ｐゴシック" charset="0"/>
              </a:defRPr>
            </a:lvl5pPr>
            <a:lvl6pPr marL="2514600" indent="-228600" algn="l" rtl="0" eaLnBrk="0" fontAlgn="base" hangingPunct="0">
              <a:spcBef>
                <a:spcPct val="20000"/>
              </a:spcBef>
              <a:spcAft>
                <a:spcPct val="0"/>
              </a:spcAft>
              <a:buChar char="»"/>
              <a:defRPr sz="1800">
                <a:solidFill>
                  <a:schemeClr val="tx1"/>
                </a:solidFill>
                <a:latin typeface="Times New Roman" pitchFamily="-109" charset="0"/>
              </a:defRPr>
            </a:lvl6pPr>
            <a:lvl7pPr marL="2971800" indent="-228600" algn="l" rtl="0" eaLnBrk="0" fontAlgn="base" hangingPunct="0">
              <a:spcBef>
                <a:spcPct val="20000"/>
              </a:spcBef>
              <a:spcAft>
                <a:spcPct val="0"/>
              </a:spcAft>
              <a:buChar char="»"/>
              <a:defRPr sz="1800">
                <a:solidFill>
                  <a:schemeClr val="tx1"/>
                </a:solidFill>
                <a:latin typeface="Times New Roman" pitchFamily="-109" charset="0"/>
              </a:defRPr>
            </a:lvl7pPr>
            <a:lvl8pPr marL="3429000" indent="-228600" algn="l" rtl="0" eaLnBrk="0" fontAlgn="base" hangingPunct="0">
              <a:spcBef>
                <a:spcPct val="20000"/>
              </a:spcBef>
              <a:spcAft>
                <a:spcPct val="0"/>
              </a:spcAft>
              <a:buChar char="»"/>
              <a:defRPr sz="1800">
                <a:solidFill>
                  <a:schemeClr val="tx1"/>
                </a:solidFill>
                <a:latin typeface="Times New Roman" pitchFamily="-109" charset="0"/>
              </a:defRPr>
            </a:lvl8pPr>
            <a:lvl9pPr marL="3886200" indent="-228600" algn="l" rtl="0" eaLnBrk="0" fontAlgn="base" hangingPunct="0">
              <a:spcBef>
                <a:spcPct val="20000"/>
              </a:spcBef>
              <a:spcAft>
                <a:spcPct val="0"/>
              </a:spcAft>
              <a:buChar char="»"/>
              <a:defRPr sz="1800">
                <a:solidFill>
                  <a:schemeClr val="tx1"/>
                </a:solidFill>
                <a:latin typeface="Times New Roman" pitchFamily="-109" charset="0"/>
              </a:defRPr>
            </a:lvl9pPr>
          </a:lstStyle>
          <a:p>
            <a:pPr marL="234950" marR="0" lvl="0" indent="-123825" algn="l" defTabSz="914400" rtl="0" eaLnBrk="0" fontAlgn="base" latinLnBrk="0" hangingPunct="0">
              <a:lnSpc>
                <a:spcPct val="85000"/>
              </a:lnSpc>
              <a:spcBef>
                <a:spcPct val="20000"/>
              </a:spcBef>
              <a:spcAft>
                <a:spcPct val="0"/>
              </a:spcAft>
              <a:buClr>
                <a:srgbClr val="000099"/>
              </a:buClr>
              <a:buSzPct val="100000"/>
              <a:buFont typeface="Wingdings" pitchFamily="2" charset="2"/>
              <a:buNone/>
              <a:tabLst/>
              <a:defRPr/>
            </a:pPr>
            <a:r>
              <a:rPr kumimoji="0" lang="en-US" altLang="en-US" sz="2800" b="0" i="1" u="none" strike="noStrike" kern="0" cap="none" spc="0" normalizeH="0" baseline="0" noProof="0" dirty="0">
                <a:ln>
                  <a:noFill/>
                </a:ln>
                <a:solidFill>
                  <a:srgbClr val="CC0000"/>
                </a:solidFill>
                <a:effectLst/>
                <a:uLnTx/>
                <a:uFillTx/>
                <a:latin typeface="Calibri" panose="020F0502020204030204"/>
                <a:ea typeface="ＭＳ Ｐゴシック" panose="020B0600070205080204" pitchFamily="34" charset="-128"/>
              </a:rPr>
              <a:t>Acknowledgements</a:t>
            </a:r>
            <a:r>
              <a:rPr kumimoji="0" lang="en-US" altLang="en-US" sz="2800" b="0" i="0" u="sng" strike="noStrike" kern="0" cap="none" spc="0" normalizeH="0" baseline="0" noProof="0" dirty="0">
                <a:ln>
                  <a:noFill/>
                </a:ln>
                <a:solidFill>
                  <a:srgbClr val="CC0000"/>
                </a:solidFill>
                <a:effectLst/>
                <a:uLnTx/>
                <a:uFillTx/>
                <a:latin typeface="Calibri" panose="020F0502020204030204"/>
                <a:ea typeface="ＭＳ Ｐゴシック" panose="020B0600070205080204" pitchFamily="34" charset="-128"/>
              </a:rPr>
              <a:t>:</a:t>
            </a:r>
            <a:endParaRPr kumimoji="0" lang="en-US" altLang="en-US" sz="2800" b="0" i="0" u="none" strike="noStrike" kern="0" cap="none" spc="0" normalizeH="0" baseline="0" noProof="0" dirty="0">
              <a:ln>
                <a:noFill/>
              </a:ln>
              <a:solidFill>
                <a:srgbClr val="CC0000"/>
              </a:solidFill>
              <a:effectLst/>
              <a:uLnTx/>
              <a:uFillTx/>
              <a:latin typeface="Calibri" panose="020F0502020204030204"/>
              <a:ea typeface="ＭＳ Ｐゴシック" panose="020B0600070205080204" pitchFamily="34" charset="-128"/>
            </a:endParaRPr>
          </a:p>
          <a:p>
            <a:pPr marL="635000" marR="0" lvl="1" indent="-285750" algn="l" defTabSz="914400" rtl="0" eaLnBrk="0" fontAlgn="base" latinLnBrk="0" hangingPunct="0">
              <a:lnSpc>
                <a:spcPct val="85000"/>
              </a:lnSpc>
              <a:spcBef>
                <a:spcPct val="20000"/>
              </a:spcBef>
              <a:spcAft>
                <a:spcPct val="0"/>
              </a:spcAft>
              <a:buClr>
                <a:srgbClr val="000099"/>
              </a:buClr>
              <a:buSzTx/>
              <a:buFont typeface="Arial" panose="020B0604020202020204" pitchFamily="34" charset="0"/>
              <a:buChar char="•"/>
              <a:tabLst/>
              <a:defRPr/>
            </a:pPr>
            <a:r>
              <a:rPr kumimoji="0" lang="en-US" altLang="en-US" sz="2800" b="0" i="0" u="none" strike="noStrike" kern="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seq # of next byte expected from other side</a:t>
            </a:r>
          </a:p>
          <a:p>
            <a:pPr marL="635000" marR="0" lvl="1" indent="-285750" algn="l" defTabSz="914400" rtl="0" eaLnBrk="0" fontAlgn="base" latinLnBrk="0" hangingPunct="0">
              <a:lnSpc>
                <a:spcPct val="85000"/>
              </a:lnSpc>
              <a:spcBef>
                <a:spcPct val="20000"/>
              </a:spcBef>
              <a:spcAft>
                <a:spcPct val="0"/>
              </a:spcAft>
              <a:buClr>
                <a:srgbClr val="000099"/>
              </a:buClr>
              <a:buSzTx/>
              <a:buFont typeface="Arial" panose="020B0604020202020204" pitchFamily="34" charset="0"/>
              <a:buChar char="•"/>
              <a:tabLst/>
              <a:defRPr/>
            </a:pPr>
            <a:r>
              <a:rPr kumimoji="0" lang="en-US" altLang="en-US" sz="2800" b="0" i="0" u="none" strike="noStrike" kern="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cumulative ACK</a:t>
            </a:r>
          </a:p>
        </p:txBody>
      </p:sp>
      <p:sp>
        <p:nvSpPr>
          <p:cNvPr id="108" name="Rectangle 5">
            <a:extLst>
              <a:ext uri="{FF2B5EF4-FFF2-40B4-BE49-F238E27FC236}">
                <a16:creationId xmlns:a16="http://schemas.microsoft.com/office/drawing/2014/main" id="{845D3A7B-C2B2-5F46-AC88-0FE1A562E0B2}"/>
              </a:ext>
            </a:extLst>
          </p:cNvPr>
          <p:cNvSpPr txBox="1">
            <a:spLocks noChangeArrowheads="1"/>
          </p:cNvSpPr>
          <p:nvPr/>
        </p:nvSpPr>
        <p:spPr bwMode="auto">
          <a:xfrm>
            <a:off x="651671" y="4633906"/>
            <a:ext cx="5096669" cy="17303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284163" indent="-284163" algn="l" rtl="0" eaLnBrk="0" fontAlgn="base" hangingPunct="0">
              <a:lnSpc>
                <a:spcPct val="85000"/>
              </a:lnSpc>
              <a:spcBef>
                <a:spcPct val="20000"/>
              </a:spcBef>
              <a:spcAft>
                <a:spcPct val="0"/>
              </a:spcAft>
              <a:buClr>
                <a:srgbClr val="000099"/>
              </a:buClr>
              <a:buSzPct val="100000"/>
              <a:buFont typeface="Wingdings" pitchFamily="2" charset="2"/>
              <a:buChar char="§"/>
              <a:defRPr sz="2800">
                <a:solidFill>
                  <a:schemeClr val="tx1"/>
                </a:solidFill>
                <a:latin typeface="+mn-lt"/>
                <a:ea typeface="ＭＳ Ｐゴシック" charset="0"/>
                <a:cs typeface="ＭＳ Ｐゴシック" charset="0"/>
              </a:defRPr>
            </a:lvl1pPr>
            <a:lvl2pPr marL="687388" indent="-230188" algn="l" rtl="0" eaLnBrk="0" fontAlgn="base" hangingPunct="0">
              <a:lnSpc>
                <a:spcPct val="85000"/>
              </a:lnSpc>
              <a:spcBef>
                <a:spcPct val="20000"/>
              </a:spcBef>
              <a:spcAft>
                <a:spcPct val="0"/>
              </a:spcAft>
              <a:buClr>
                <a:srgbClr val="000099"/>
              </a:buClr>
              <a:buFont typeface="Arial" panose="020B0604020202020204" pitchFamily="34" charset="0"/>
              <a:buChar char="•"/>
              <a:defRPr sz="2400">
                <a:solidFill>
                  <a:schemeClr val="tx1"/>
                </a:solidFill>
                <a:latin typeface="+mn-lt"/>
                <a:ea typeface="ＭＳ Ｐゴシック" charset="0"/>
              </a:defRPr>
            </a:lvl2pPr>
            <a:lvl3pPr marL="1143000" indent="-228600" algn="l" rtl="0" eaLnBrk="0" fontAlgn="base" hangingPunct="0">
              <a:spcBef>
                <a:spcPct val="20000"/>
              </a:spcBef>
              <a:spcAft>
                <a:spcPct val="0"/>
              </a:spcAft>
              <a:buChar char="•"/>
              <a:defRPr sz="2000">
                <a:solidFill>
                  <a:schemeClr val="tx1"/>
                </a:solidFill>
                <a:latin typeface="+mn-lt"/>
                <a:ea typeface="ＭＳ Ｐゴシック" charset="0"/>
              </a:defRPr>
            </a:lvl3pPr>
            <a:lvl4pPr marL="1600200" indent="-228600" algn="l" rtl="0" eaLnBrk="0" fontAlgn="base" hangingPunct="0">
              <a:spcBef>
                <a:spcPct val="20000"/>
              </a:spcBef>
              <a:spcAft>
                <a:spcPct val="0"/>
              </a:spcAft>
              <a:buChar char="–"/>
              <a:defRPr sz="1800">
                <a:solidFill>
                  <a:schemeClr val="tx1"/>
                </a:solidFill>
                <a:latin typeface="Times New Roman" pitchFamily="-109" charset="0"/>
                <a:ea typeface="ＭＳ Ｐゴシック" charset="0"/>
              </a:defRPr>
            </a:lvl4pPr>
            <a:lvl5pPr marL="2057400" indent="-228600" algn="l" rtl="0" eaLnBrk="0" fontAlgn="base" hangingPunct="0">
              <a:spcBef>
                <a:spcPct val="20000"/>
              </a:spcBef>
              <a:spcAft>
                <a:spcPct val="0"/>
              </a:spcAft>
              <a:buChar char="»"/>
              <a:defRPr sz="1800">
                <a:solidFill>
                  <a:schemeClr val="tx1"/>
                </a:solidFill>
                <a:latin typeface="Times New Roman" pitchFamily="-109" charset="0"/>
                <a:ea typeface="ＭＳ Ｐゴシック" charset="0"/>
              </a:defRPr>
            </a:lvl5pPr>
            <a:lvl6pPr marL="2514600" indent="-228600" algn="l" rtl="0" eaLnBrk="0" fontAlgn="base" hangingPunct="0">
              <a:spcBef>
                <a:spcPct val="20000"/>
              </a:spcBef>
              <a:spcAft>
                <a:spcPct val="0"/>
              </a:spcAft>
              <a:buChar char="»"/>
              <a:defRPr sz="1800">
                <a:solidFill>
                  <a:schemeClr val="tx1"/>
                </a:solidFill>
                <a:latin typeface="Times New Roman" pitchFamily="-109" charset="0"/>
              </a:defRPr>
            </a:lvl6pPr>
            <a:lvl7pPr marL="2971800" indent="-228600" algn="l" rtl="0" eaLnBrk="0" fontAlgn="base" hangingPunct="0">
              <a:spcBef>
                <a:spcPct val="20000"/>
              </a:spcBef>
              <a:spcAft>
                <a:spcPct val="0"/>
              </a:spcAft>
              <a:buChar char="»"/>
              <a:defRPr sz="1800">
                <a:solidFill>
                  <a:schemeClr val="tx1"/>
                </a:solidFill>
                <a:latin typeface="Times New Roman" pitchFamily="-109" charset="0"/>
              </a:defRPr>
            </a:lvl7pPr>
            <a:lvl8pPr marL="3429000" indent="-228600" algn="l" rtl="0" eaLnBrk="0" fontAlgn="base" hangingPunct="0">
              <a:spcBef>
                <a:spcPct val="20000"/>
              </a:spcBef>
              <a:spcAft>
                <a:spcPct val="0"/>
              </a:spcAft>
              <a:buChar char="»"/>
              <a:defRPr sz="1800">
                <a:solidFill>
                  <a:schemeClr val="tx1"/>
                </a:solidFill>
                <a:latin typeface="Times New Roman" pitchFamily="-109" charset="0"/>
              </a:defRPr>
            </a:lvl8pPr>
            <a:lvl9pPr marL="3886200" indent="-228600" algn="l" rtl="0" eaLnBrk="0" fontAlgn="base" hangingPunct="0">
              <a:spcBef>
                <a:spcPct val="20000"/>
              </a:spcBef>
              <a:spcAft>
                <a:spcPct val="0"/>
              </a:spcAft>
              <a:buChar char="»"/>
              <a:defRPr sz="1800">
                <a:solidFill>
                  <a:schemeClr val="tx1"/>
                </a:solidFill>
                <a:latin typeface="Times New Roman" pitchFamily="-109" charset="0"/>
              </a:defRPr>
            </a:lvl9pPr>
          </a:lstStyle>
          <a:p>
            <a:pPr marL="234950" marR="0" lvl="0" indent="-123825" algn="l" defTabSz="914400" rtl="0" eaLnBrk="0" fontAlgn="base" latinLnBrk="0" hangingPunct="0">
              <a:lnSpc>
                <a:spcPct val="85000"/>
              </a:lnSpc>
              <a:spcBef>
                <a:spcPts val="1900"/>
              </a:spcBef>
              <a:spcAft>
                <a:spcPct val="0"/>
              </a:spcAft>
              <a:buClr>
                <a:srgbClr val="000099"/>
              </a:buClr>
              <a:buSzPct val="100000"/>
              <a:buFont typeface="Wingdings" pitchFamily="2" charset="2"/>
              <a:buNone/>
              <a:tabLst/>
              <a:defRPr/>
            </a:pPr>
            <a:r>
              <a:rPr kumimoji="0" lang="en-US" altLang="en-US" sz="2800" b="0" i="1" u="sng" strike="noStrike" kern="0" cap="none" spc="0" normalizeH="0" baseline="0" noProof="0" dirty="0">
                <a:ln>
                  <a:noFill/>
                </a:ln>
                <a:solidFill>
                  <a:srgbClr val="CC0000"/>
                </a:solidFill>
                <a:effectLst/>
                <a:uLnTx/>
                <a:uFillTx/>
                <a:latin typeface="Calibri" panose="020F0502020204030204"/>
                <a:ea typeface="ＭＳ Ｐゴシック" panose="020B0600070205080204" pitchFamily="34" charset="-128"/>
              </a:rPr>
              <a:t>Q</a:t>
            </a:r>
            <a:r>
              <a:rPr kumimoji="0" lang="en-US" altLang="en-US" sz="2800" b="0" i="0" u="none" strike="noStrike" kern="0" cap="none" spc="0" normalizeH="0" baseline="0" noProof="0" dirty="0">
                <a:ln>
                  <a:noFill/>
                </a:ln>
                <a:solidFill>
                  <a:srgbClr val="CC0000"/>
                </a:solidFill>
                <a:effectLst/>
                <a:uLnTx/>
                <a:uFillTx/>
                <a:latin typeface="Calibri" panose="020F0502020204030204"/>
                <a:ea typeface="ＭＳ Ｐゴシック" panose="020B0600070205080204" pitchFamily="34" charset="-128"/>
              </a:rPr>
              <a:t>:</a:t>
            </a:r>
            <a:r>
              <a:rPr kumimoji="0" lang="en-US" altLang="en-US" sz="2800" b="0" i="0" u="none" strike="noStrike" kern="0" cap="none" spc="0" normalizeH="0" baseline="0" noProof="0" dirty="0">
                <a:ln>
                  <a:noFill/>
                </a:ln>
                <a:solidFill>
                  <a:prstClr val="black"/>
                </a:solidFill>
                <a:effectLst/>
                <a:uLnTx/>
                <a:uFillTx/>
                <a:latin typeface="Calibri" panose="020F0502020204030204"/>
                <a:ea typeface="ＭＳ Ｐゴシック" panose="020B0600070205080204" pitchFamily="34" charset="-128"/>
              </a:rPr>
              <a:t> how receiver handles out-of-order segments</a:t>
            </a:r>
          </a:p>
          <a:p>
            <a:pPr marL="635000" marR="0" lvl="1" indent="-285750" algn="l" defTabSz="914400" rtl="0" eaLnBrk="0" fontAlgn="base" latinLnBrk="0" hangingPunct="0">
              <a:lnSpc>
                <a:spcPct val="85000"/>
              </a:lnSpc>
              <a:spcBef>
                <a:spcPct val="20000"/>
              </a:spcBef>
              <a:spcAft>
                <a:spcPct val="0"/>
              </a:spcAft>
              <a:buClr>
                <a:srgbClr val="000099"/>
              </a:buClr>
              <a:buSzTx/>
              <a:buFont typeface="Arial" panose="020B0604020202020204" pitchFamily="34" charset="0"/>
              <a:buChar char="•"/>
              <a:tabLst/>
              <a:defRPr/>
            </a:pPr>
            <a:r>
              <a:rPr kumimoji="0" lang="en-US" altLang="en-US" sz="2800" b="0" i="1" u="sng" strike="noStrike" kern="0" cap="none" spc="0" normalizeH="0" baseline="0" noProof="0" dirty="0">
                <a:ln>
                  <a:noFill/>
                </a:ln>
                <a:solidFill>
                  <a:srgbClr val="C00000"/>
                </a:solidFill>
                <a:effectLst/>
                <a:uLnTx/>
                <a:uFillTx/>
                <a:latin typeface="Calibri" panose="020F0502020204030204"/>
                <a:ea typeface="ＭＳ Ｐゴシック" panose="020B0600070205080204" pitchFamily="34" charset="-128"/>
                <a:cs typeface="+mn-cs"/>
              </a:rPr>
              <a:t>A: </a:t>
            </a:r>
            <a:r>
              <a:rPr kumimoji="0" lang="en-US" altLang="en-US" sz="2800" b="0" i="0" u="none" strike="noStrike" kern="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TCP spec doesn</a:t>
            </a:r>
            <a:r>
              <a:rPr kumimoji="0" lang="en-US" altLang="ja-JP" sz="2800" b="0" i="0" u="none" strike="noStrike" kern="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’t say, - up to implementor</a:t>
            </a:r>
            <a:endParaRPr kumimoji="0" lang="en-US" altLang="en-US" sz="2800" b="0" i="0" u="none" strike="noStrike" kern="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p:txBody>
      </p:sp>
      <p:sp>
        <p:nvSpPr>
          <p:cNvPr id="109" name="Slide Number Placeholder 2">
            <a:extLst>
              <a:ext uri="{FF2B5EF4-FFF2-40B4-BE49-F238E27FC236}">
                <a16:creationId xmlns:a16="http://schemas.microsoft.com/office/drawing/2014/main" id="{471D7C94-F1DF-F240-884F-FBFDCBF83554}"/>
              </a:ext>
            </a:extLst>
          </p:cNvPr>
          <p:cNvSpPr>
            <a:spLocks noGrp="1"/>
          </p:cNvSpPr>
          <p:nvPr>
            <p:ph type="sldNum" sz="quarter" idx="4"/>
          </p:nvPr>
        </p:nvSpPr>
        <p:spPr>
          <a:xfrm>
            <a:off x="9219616" y="6443089"/>
            <a:ext cx="2743200" cy="365125"/>
          </a:xfrm>
        </p:spPr>
        <p:txBody>
          <a:bodyPr/>
          <a:lstStyle/>
          <a:p>
            <a:r>
              <a:rPr lang="en-US"/>
              <a:t>Transport Layer: 3-</a:t>
            </a:r>
            <a:fld id="{C4204591-24BD-A542-B9D5-F8D8A88D2FEE}" type="slidenum">
              <a:rPr lang="en-US" smtClean="0"/>
              <a:pPr/>
              <a:t>77</a:t>
            </a:fld>
            <a:endParaRPr lang="en-US" dirty="0"/>
          </a:p>
        </p:txBody>
      </p:sp>
    </p:spTree>
    <p:extLst>
      <p:ext uri="{BB962C8B-B14F-4D97-AF65-F5344CB8AC3E}">
        <p14:creationId xmlns:p14="http://schemas.microsoft.com/office/powerpoint/2010/main" val="1655807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05"/>
                                        </p:tgtEl>
                                        <p:attrNameLst>
                                          <p:attrName>style.visibility</p:attrName>
                                        </p:attrNameLst>
                                      </p:cBhvr>
                                      <p:to>
                                        <p:strVal val="visible"/>
                                      </p:to>
                                    </p:set>
                                    <p:animEffect transition="in" filter="dissolve">
                                      <p:cBhvr>
                                        <p:cTn id="7" dur="500"/>
                                        <p:tgtEl>
                                          <p:spTgt spid="30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24"/>
                                        </p:tgtEl>
                                        <p:attrNameLst>
                                          <p:attrName>style.visibility</p:attrName>
                                        </p:attrNameLst>
                                      </p:cBhvr>
                                      <p:to>
                                        <p:strVal val="visible"/>
                                      </p:to>
                                    </p:set>
                                    <p:animEffect transition="in" filter="dissolve">
                                      <p:cBhvr>
                                        <p:cTn id="12" dur="500"/>
                                        <p:tgtEl>
                                          <p:spTgt spid="224"/>
                                        </p:tgtEl>
                                      </p:cBhvr>
                                    </p:animEffect>
                                  </p:childTnLst>
                                </p:cTn>
                              </p:par>
                              <p:par>
                                <p:cTn id="13" presetID="9" presetClass="entr" presetSubtype="0" fill="hold" nodeType="withEffect">
                                  <p:stCondLst>
                                    <p:cond delay="0"/>
                                  </p:stCondLst>
                                  <p:childTnLst>
                                    <p:set>
                                      <p:cBhvr>
                                        <p:cTn id="14" dur="1" fill="hold">
                                          <p:stCondLst>
                                            <p:cond delay="0"/>
                                          </p:stCondLst>
                                        </p:cTn>
                                        <p:tgtEl>
                                          <p:spTgt spid="245"/>
                                        </p:tgtEl>
                                        <p:attrNameLst>
                                          <p:attrName>style.visibility</p:attrName>
                                        </p:attrNameLst>
                                      </p:cBhvr>
                                      <p:to>
                                        <p:strVal val="visible"/>
                                      </p:to>
                                    </p:set>
                                    <p:animEffect transition="in" filter="dissolve">
                                      <p:cBhvr>
                                        <p:cTn id="15" dur="500"/>
                                        <p:tgtEl>
                                          <p:spTgt spid="245"/>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107"/>
                                        </p:tgtEl>
                                        <p:attrNameLst>
                                          <p:attrName>style.visibility</p:attrName>
                                        </p:attrNameLst>
                                      </p:cBhvr>
                                      <p:to>
                                        <p:strVal val="visible"/>
                                      </p:to>
                                    </p:set>
                                    <p:animEffect transition="in" filter="dissolve">
                                      <p:cBhvr>
                                        <p:cTn id="18" dur="500"/>
                                        <p:tgtEl>
                                          <p:spTgt spid="107"/>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108"/>
                                        </p:tgtEl>
                                        <p:attrNameLst>
                                          <p:attrName>style.visibility</p:attrName>
                                        </p:attrNameLst>
                                      </p:cBhvr>
                                      <p:to>
                                        <p:strVal val="visible"/>
                                      </p:to>
                                    </p:set>
                                    <p:animEffect transition="in" filter="dissolve">
                                      <p:cBhvr>
                                        <p:cTn id="23" dur="500"/>
                                        <p:tgtEl>
                                          <p:spTgt spid="1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 grpId="0"/>
      <p:bldP spid="108"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1994"/>
        <p:cNvGrpSpPr/>
        <p:nvPr/>
      </p:nvGrpSpPr>
      <p:grpSpPr>
        <a:xfrm>
          <a:off x="0" y="0"/>
          <a:ext cx="0" cy="0"/>
          <a:chOff x="0" y="0"/>
          <a:chExt cx="0" cy="0"/>
        </a:xfrm>
      </p:grpSpPr>
      <p:pic>
        <p:nvPicPr>
          <p:cNvPr id="1995" name="Google Shape;1995;p34"/>
          <p:cNvPicPr preferRelativeResize="0"/>
          <p:nvPr/>
        </p:nvPicPr>
        <p:blipFill rotWithShape="1">
          <a:blip r:embed="rId3">
            <a:alphaModFix/>
          </a:blip>
          <a:srcRect/>
          <a:stretch/>
        </p:blipFill>
        <p:spPr>
          <a:xfrm>
            <a:off x="5354320" y="3600204"/>
            <a:ext cx="5313680" cy="3267770"/>
          </a:xfrm>
          <a:prstGeom prst="rect">
            <a:avLst/>
          </a:prstGeom>
          <a:noFill/>
          <a:ln>
            <a:noFill/>
          </a:ln>
        </p:spPr>
      </p:pic>
      <p:sp>
        <p:nvSpPr>
          <p:cNvPr id="1996" name="Google Shape;1996;p34"/>
          <p:cNvSpPr txBox="1">
            <a:spLocks noGrp="1"/>
          </p:cNvSpPr>
          <p:nvPr>
            <p:ph type="title"/>
          </p:nvPr>
        </p:nvSpPr>
        <p:spPr>
          <a:xfrm>
            <a:off x="1890713" y="150814"/>
            <a:ext cx="7772400" cy="885825"/>
          </a:xfrm>
          <a:prstGeom prst="rect">
            <a:avLst/>
          </a:prstGeom>
          <a:noFill/>
          <a:ln>
            <a:noFill/>
          </a:ln>
        </p:spPr>
        <p:txBody>
          <a:bodyPr spcFirstLastPara="1" vert="horz" wrap="square" lIns="91425" tIns="45700" rIns="91425" bIns="45700" rtlCol="0" anchor="ctr" anchorCtr="0">
            <a:noAutofit/>
          </a:bodyPr>
          <a:lstStyle/>
          <a:p>
            <a:pPr>
              <a:spcBef>
                <a:spcPts val="0"/>
              </a:spcBef>
            </a:pPr>
            <a:r>
              <a:rPr lang="en-US"/>
              <a:t>TCP seq. numbers</a:t>
            </a:r>
            <a:endParaRPr/>
          </a:p>
        </p:txBody>
      </p:sp>
      <p:sp>
        <p:nvSpPr>
          <p:cNvPr id="1997" name="Google Shape;1997;p34"/>
          <p:cNvSpPr txBox="1">
            <a:spLocks noGrp="1"/>
          </p:cNvSpPr>
          <p:nvPr>
            <p:ph type="body" idx="1"/>
          </p:nvPr>
        </p:nvSpPr>
        <p:spPr>
          <a:xfrm>
            <a:off x="1762125" y="1216343"/>
            <a:ext cx="7900989" cy="4648200"/>
          </a:xfrm>
          <a:prstGeom prst="rect">
            <a:avLst/>
          </a:prstGeom>
          <a:noFill/>
          <a:ln>
            <a:noFill/>
          </a:ln>
        </p:spPr>
        <p:txBody>
          <a:bodyPr spcFirstLastPara="1" vert="horz" wrap="square" lIns="91425" tIns="45700" rIns="91425" bIns="45700" rtlCol="0" anchor="t" anchorCtr="0">
            <a:noAutofit/>
          </a:bodyPr>
          <a:lstStyle/>
          <a:p>
            <a:pPr marL="234950" indent="-123825">
              <a:lnSpc>
                <a:spcPct val="85000"/>
              </a:lnSpc>
              <a:spcBef>
                <a:spcPts val="0"/>
              </a:spcBef>
              <a:buSzPts val="2400"/>
              <a:buNone/>
            </a:pPr>
            <a:r>
              <a:rPr lang="en-US" sz="2400" u="sng">
                <a:solidFill>
                  <a:srgbClr val="CC0000"/>
                </a:solidFill>
              </a:rPr>
              <a:t>sequence numbers:</a:t>
            </a:r>
            <a:endParaRPr sz="2400">
              <a:solidFill>
                <a:srgbClr val="CC0000"/>
              </a:solidFill>
            </a:endParaRPr>
          </a:p>
          <a:p>
            <a:pPr marL="512763" lvl="1" indent="-163512">
              <a:lnSpc>
                <a:spcPct val="85000"/>
              </a:lnSpc>
              <a:spcBef>
                <a:spcPts val="480"/>
              </a:spcBef>
              <a:buSzPts val="2400"/>
            </a:pPr>
            <a:r>
              <a:rPr lang="en-US"/>
              <a:t>Message: Initial Sequence Number (ISN)</a:t>
            </a:r>
            <a:endParaRPr/>
          </a:p>
          <a:p>
            <a:pPr marL="512763" lvl="1" indent="-163512">
              <a:lnSpc>
                <a:spcPct val="85000"/>
              </a:lnSpc>
              <a:spcBef>
                <a:spcPts val="480"/>
              </a:spcBef>
              <a:buSzPts val="2400"/>
            </a:pPr>
            <a:r>
              <a:rPr lang="en-US"/>
              <a:t>One message is cut into segments;</a:t>
            </a:r>
            <a:endParaRPr/>
          </a:p>
          <a:p>
            <a:pPr marL="512763" lvl="1" indent="-163512">
              <a:lnSpc>
                <a:spcPct val="85000"/>
              </a:lnSpc>
              <a:spcBef>
                <a:spcPts val="480"/>
              </a:spcBef>
              <a:buSzPts val="2400"/>
            </a:pPr>
            <a:r>
              <a:rPr lang="en-US"/>
              <a:t>Sequence number in each segment: </a:t>
            </a:r>
            <a:endParaRPr/>
          </a:p>
          <a:p>
            <a:pPr marL="349250" lvl="1" indent="0">
              <a:lnSpc>
                <a:spcPct val="85000"/>
              </a:lnSpc>
              <a:spcBef>
                <a:spcPts val="480"/>
              </a:spcBef>
              <a:buSzPts val="2400"/>
              <a:buNone/>
            </a:pPr>
            <a:r>
              <a:rPr lang="en-US"/>
              <a:t>  byte stream “number” of first byte in segment’s data</a:t>
            </a:r>
            <a:endParaRPr/>
          </a:p>
          <a:p>
            <a:pPr marL="349250" lvl="1" indent="0">
              <a:lnSpc>
                <a:spcPct val="85000"/>
              </a:lnSpc>
              <a:spcBef>
                <a:spcPts val="480"/>
              </a:spcBef>
              <a:buSzPts val="2400"/>
              <a:buNone/>
            </a:pPr>
            <a:endParaRPr/>
          </a:p>
          <a:p>
            <a:pPr marL="349250" lvl="1" indent="0">
              <a:lnSpc>
                <a:spcPct val="85000"/>
              </a:lnSpc>
              <a:spcBef>
                <a:spcPts val="480"/>
              </a:spcBef>
              <a:buSzPts val="2400"/>
              <a:buNone/>
            </a:pPr>
            <a:r>
              <a:rPr lang="en-US"/>
              <a:t>Why ISN? </a:t>
            </a:r>
            <a:endParaRPr/>
          </a:p>
          <a:p>
            <a:pPr marL="349250" lvl="1" indent="0">
              <a:lnSpc>
                <a:spcPct val="85000"/>
              </a:lnSpc>
              <a:spcBef>
                <a:spcPts val="480"/>
              </a:spcBef>
              <a:buSzPts val="2400"/>
              <a:buNone/>
            </a:pPr>
            <a:r>
              <a:rPr lang="en-US"/>
              <a:t>TCP socket may reuse port!</a:t>
            </a:r>
            <a:endParaRPr/>
          </a:p>
          <a:p>
            <a:pPr marL="349250" lvl="1" indent="0">
              <a:lnSpc>
                <a:spcPct val="85000"/>
              </a:lnSpc>
              <a:spcBef>
                <a:spcPts val="480"/>
              </a:spcBef>
              <a:buSzPts val="2400"/>
              <a:buNone/>
            </a:pPr>
            <a:endParaRPr/>
          </a:p>
          <a:p>
            <a:pPr marL="512763" lvl="1" indent="-36512">
              <a:lnSpc>
                <a:spcPct val="85000"/>
              </a:lnSpc>
              <a:spcBef>
                <a:spcPts val="400"/>
              </a:spcBef>
              <a:buSzPts val="2000"/>
              <a:buNone/>
            </a:pPr>
            <a:endParaRPr sz="2000"/>
          </a:p>
          <a:p>
            <a:pPr marL="512763" lvl="1" indent="-36512">
              <a:lnSpc>
                <a:spcPct val="85000"/>
              </a:lnSpc>
              <a:spcBef>
                <a:spcPts val="400"/>
              </a:spcBef>
              <a:buSzPts val="2000"/>
              <a:buNone/>
            </a:pPr>
            <a:endParaRPr sz="2000"/>
          </a:p>
        </p:txBody>
      </p:sp>
      <p:grpSp>
        <p:nvGrpSpPr>
          <p:cNvPr id="1998" name="Google Shape;1998;p34"/>
          <p:cNvGrpSpPr/>
          <p:nvPr/>
        </p:nvGrpSpPr>
        <p:grpSpPr>
          <a:xfrm>
            <a:off x="7477126" y="1216344"/>
            <a:ext cx="2952750" cy="1449387"/>
            <a:chOff x="2768" y="673"/>
            <a:chExt cx="1860" cy="913"/>
          </a:xfrm>
        </p:grpSpPr>
        <p:sp>
          <p:nvSpPr>
            <p:cNvPr id="1999" name="Google Shape;1999;p34"/>
            <p:cNvSpPr/>
            <p:nvPr/>
          </p:nvSpPr>
          <p:spPr>
            <a:xfrm>
              <a:off x="2840" y="1028"/>
              <a:ext cx="1202" cy="130"/>
            </a:xfrm>
            <a:prstGeom prst="rect">
              <a:avLst/>
            </a:prstGeom>
            <a:solidFill>
              <a:srgbClr val="CC0000"/>
            </a:solidFill>
            <a:ln>
              <a:noFill/>
            </a:ln>
          </p:spPr>
          <p:txBody>
            <a:bodyPr spcFirstLastPara="1" wrap="square" lIns="91425" tIns="45700" rIns="91425" bIns="45700" anchor="ctr" anchorCtr="0">
              <a:noAutofit/>
            </a:bodyPr>
            <a:lstStyle/>
            <a:p>
              <a:pPr algn="ctr">
                <a:buClr>
                  <a:schemeClr val="dk1"/>
                </a:buClr>
                <a:buSzPts val="1600"/>
              </a:pPr>
              <a:endParaRPr sz="1600">
                <a:solidFill>
                  <a:schemeClr val="dk1"/>
                </a:solidFill>
                <a:latin typeface="Tahoma"/>
                <a:ea typeface="Tahoma"/>
                <a:cs typeface="Tahoma"/>
                <a:sym typeface="Tahoma"/>
              </a:endParaRPr>
            </a:p>
          </p:txBody>
        </p:sp>
        <p:grpSp>
          <p:nvGrpSpPr>
            <p:cNvPr id="2000" name="Google Shape;2000;p34"/>
            <p:cNvGrpSpPr/>
            <p:nvPr/>
          </p:nvGrpSpPr>
          <p:grpSpPr>
            <a:xfrm>
              <a:off x="2820" y="872"/>
              <a:ext cx="1252" cy="714"/>
              <a:chOff x="1976" y="2984"/>
              <a:chExt cx="1252" cy="714"/>
            </a:xfrm>
          </p:grpSpPr>
          <p:sp>
            <p:nvSpPr>
              <p:cNvPr id="2001" name="Google Shape;2001;p34"/>
              <p:cNvSpPr/>
              <p:nvPr/>
            </p:nvSpPr>
            <p:spPr>
              <a:xfrm>
                <a:off x="1994" y="2995"/>
                <a:ext cx="1210" cy="703"/>
              </a:xfrm>
              <a:prstGeom prst="rect">
                <a:avLst/>
              </a:prstGeom>
              <a:no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algn="ctr">
                  <a:buClr>
                    <a:schemeClr val="dk1"/>
                  </a:buClr>
                  <a:buSzPts val="1600"/>
                </a:pPr>
                <a:endParaRPr sz="1600">
                  <a:solidFill>
                    <a:schemeClr val="dk1"/>
                  </a:solidFill>
                  <a:latin typeface="Tahoma"/>
                  <a:ea typeface="Tahoma"/>
                  <a:cs typeface="Tahoma"/>
                  <a:sym typeface="Tahoma"/>
                </a:endParaRPr>
              </a:p>
            </p:txBody>
          </p:sp>
          <p:sp>
            <p:nvSpPr>
              <p:cNvPr id="2002" name="Google Shape;2002;p34"/>
              <p:cNvSpPr txBox="1"/>
              <p:nvPr/>
            </p:nvSpPr>
            <p:spPr>
              <a:xfrm>
                <a:off x="2001" y="2984"/>
                <a:ext cx="580" cy="154"/>
              </a:xfrm>
              <a:prstGeom prst="rect">
                <a:avLst/>
              </a:prstGeom>
              <a:noFill/>
              <a:ln>
                <a:noFill/>
              </a:ln>
            </p:spPr>
            <p:txBody>
              <a:bodyPr spcFirstLastPara="1" wrap="square" lIns="91425" tIns="45700" rIns="91425" bIns="45700" anchor="t" anchorCtr="0">
                <a:spAutoFit/>
              </a:bodyPr>
              <a:lstStyle/>
              <a:p>
                <a:pPr algn="ctr">
                  <a:buClr>
                    <a:schemeClr val="dk1"/>
                  </a:buClr>
                  <a:buSzPts val="1000"/>
                </a:pPr>
                <a:r>
                  <a:rPr lang="en-US" sz="1000">
                    <a:solidFill>
                      <a:schemeClr val="dk1"/>
                    </a:solidFill>
                    <a:latin typeface="Arial"/>
                    <a:ea typeface="Arial"/>
                    <a:cs typeface="Arial"/>
                    <a:sym typeface="Arial"/>
                  </a:rPr>
                  <a:t>source port #</a:t>
                </a:r>
                <a:endParaRPr/>
              </a:p>
            </p:txBody>
          </p:sp>
          <p:sp>
            <p:nvSpPr>
              <p:cNvPr id="2003" name="Google Shape;2003;p34"/>
              <p:cNvSpPr txBox="1"/>
              <p:nvPr/>
            </p:nvSpPr>
            <p:spPr>
              <a:xfrm>
                <a:off x="2648" y="2987"/>
                <a:ext cx="491" cy="154"/>
              </a:xfrm>
              <a:prstGeom prst="rect">
                <a:avLst/>
              </a:prstGeom>
              <a:noFill/>
              <a:ln>
                <a:noFill/>
              </a:ln>
            </p:spPr>
            <p:txBody>
              <a:bodyPr spcFirstLastPara="1" wrap="square" lIns="91425" tIns="45700" rIns="91425" bIns="45700" anchor="t" anchorCtr="0">
                <a:spAutoFit/>
              </a:bodyPr>
              <a:lstStyle/>
              <a:p>
                <a:pPr algn="ctr">
                  <a:buClr>
                    <a:schemeClr val="dk1"/>
                  </a:buClr>
                  <a:buSzPts val="1000"/>
                </a:pPr>
                <a:r>
                  <a:rPr lang="en-US" sz="1000">
                    <a:solidFill>
                      <a:schemeClr val="dk1"/>
                    </a:solidFill>
                    <a:latin typeface="Arial"/>
                    <a:ea typeface="Arial"/>
                    <a:cs typeface="Arial"/>
                    <a:sym typeface="Arial"/>
                  </a:rPr>
                  <a:t>dest port #</a:t>
                </a:r>
                <a:endParaRPr/>
              </a:p>
            </p:txBody>
          </p:sp>
          <p:sp>
            <p:nvSpPr>
              <p:cNvPr id="2004" name="Google Shape;2004;p34"/>
              <p:cNvSpPr txBox="1"/>
              <p:nvPr/>
            </p:nvSpPr>
            <p:spPr>
              <a:xfrm>
                <a:off x="2154" y="3117"/>
                <a:ext cx="912" cy="173"/>
              </a:xfrm>
              <a:prstGeom prst="rect">
                <a:avLst/>
              </a:prstGeom>
              <a:noFill/>
              <a:ln>
                <a:noFill/>
              </a:ln>
            </p:spPr>
            <p:txBody>
              <a:bodyPr spcFirstLastPara="1" wrap="square" lIns="91425" tIns="45700" rIns="91425" bIns="45700" anchor="t" anchorCtr="0">
                <a:spAutoFit/>
              </a:bodyPr>
              <a:lstStyle/>
              <a:p>
                <a:pPr algn="ctr">
                  <a:buClr>
                    <a:schemeClr val="lt1"/>
                  </a:buClr>
                  <a:buSzPts val="1200"/>
                </a:pPr>
                <a:r>
                  <a:rPr lang="en-US" sz="1200">
                    <a:solidFill>
                      <a:schemeClr val="lt1"/>
                    </a:solidFill>
                    <a:latin typeface="Arial"/>
                    <a:ea typeface="Arial"/>
                    <a:cs typeface="Arial"/>
                    <a:sym typeface="Arial"/>
                  </a:rPr>
                  <a:t>sequence number</a:t>
                </a:r>
                <a:endParaRPr/>
              </a:p>
            </p:txBody>
          </p:sp>
          <p:sp>
            <p:nvSpPr>
              <p:cNvPr id="2005" name="Google Shape;2005;p34"/>
              <p:cNvSpPr txBox="1"/>
              <p:nvPr/>
            </p:nvSpPr>
            <p:spPr>
              <a:xfrm>
                <a:off x="1976" y="3257"/>
                <a:ext cx="1252" cy="173"/>
              </a:xfrm>
              <a:prstGeom prst="rect">
                <a:avLst/>
              </a:prstGeom>
              <a:noFill/>
              <a:ln>
                <a:noFill/>
              </a:ln>
            </p:spPr>
            <p:txBody>
              <a:bodyPr spcFirstLastPara="1" wrap="square" lIns="91425" tIns="45700" rIns="91425" bIns="45700" anchor="t" anchorCtr="0">
                <a:spAutoFit/>
              </a:bodyPr>
              <a:lstStyle/>
              <a:p>
                <a:pPr algn="ctr">
                  <a:buClr>
                    <a:schemeClr val="dk1"/>
                  </a:buClr>
                  <a:buSzPts val="1200"/>
                </a:pPr>
                <a:r>
                  <a:rPr lang="en-US" sz="1200">
                    <a:solidFill>
                      <a:schemeClr val="dk1"/>
                    </a:solidFill>
                    <a:latin typeface="Arial"/>
                    <a:ea typeface="Arial"/>
                    <a:cs typeface="Arial"/>
                    <a:sym typeface="Arial"/>
                  </a:rPr>
                  <a:t>acknowledgement number</a:t>
                </a:r>
                <a:endParaRPr/>
              </a:p>
            </p:txBody>
          </p:sp>
          <p:sp>
            <p:nvSpPr>
              <p:cNvPr id="2006" name="Google Shape;2006;p34"/>
              <p:cNvSpPr txBox="1"/>
              <p:nvPr/>
            </p:nvSpPr>
            <p:spPr>
              <a:xfrm>
                <a:off x="2053" y="3544"/>
                <a:ext cx="475" cy="154"/>
              </a:xfrm>
              <a:prstGeom prst="rect">
                <a:avLst/>
              </a:prstGeom>
              <a:noFill/>
              <a:ln>
                <a:noFill/>
              </a:ln>
            </p:spPr>
            <p:txBody>
              <a:bodyPr spcFirstLastPara="1" wrap="square" lIns="91425" tIns="45700" rIns="91425" bIns="45700" anchor="t" anchorCtr="0">
                <a:spAutoFit/>
              </a:bodyPr>
              <a:lstStyle/>
              <a:p>
                <a:pPr algn="ctr">
                  <a:buClr>
                    <a:schemeClr val="dk1"/>
                  </a:buClr>
                  <a:buSzPts val="1000"/>
                </a:pPr>
                <a:r>
                  <a:rPr lang="en-US" sz="1000">
                    <a:solidFill>
                      <a:schemeClr val="dk1"/>
                    </a:solidFill>
                    <a:latin typeface="Arial"/>
                    <a:ea typeface="Arial"/>
                    <a:cs typeface="Arial"/>
                    <a:sym typeface="Arial"/>
                  </a:rPr>
                  <a:t>checksum</a:t>
                </a:r>
                <a:endParaRPr/>
              </a:p>
            </p:txBody>
          </p:sp>
          <p:cxnSp>
            <p:nvCxnSpPr>
              <p:cNvPr id="2007" name="Google Shape;2007;p34"/>
              <p:cNvCxnSpPr/>
              <p:nvPr/>
            </p:nvCxnSpPr>
            <p:spPr>
              <a:xfrm>
                <a:off x="1994" y="3138"/>
                <a:ext cx="1212" cy="0"/>
              </a:xfrm>
              <a:prstGeom prst="straightConnector1">
                <a:avLst/>
              </a:prstGeom>
              <a:noFill/>
              <a:ln w="9525" cap="flat" cmpd="sng">
                <a:solidFill>
                  <a:schemeClr val="dk1"/>
                </a:solidFill>
                <a:prstDash val="solid"/>
                <a:round/>
                <a:headEnd type="none" w="med" len="med"/>
                <a:tailEnd type="none" w="med" len="med"/>
              </a:ln>
            </p:spPr>
          </p:cxnSp>
          <p:cxnSp>
            <p:nvCxnSpPr>
              <p:cNvPr id="2008" name="Google Shape;2008;p34"/>
              <p:cNvCxnSpPr/>
              <p:nvPr/>
            </p:nvCxnSpPr>
            <p:spPr>
              <a:xfrm>
                <a:off x="1994" y="3274"/>
                <a:ext cx="1212" cy="0"/>
              </a:xfrm>
              <a:prstGeom prst="straightConnector1">
                <a:avLst/>
              </a:prstGeom>
              <a:noFill/>
              <a:ln w="9525" cap="flat" cmpd="sng">
                <a:solidFill>
                  <a:schemeClr val="dk1"/>
                </a:solidFill>
                <a:prstDash val="solid"/>
                <a:round/>
                <a:headEnd type="none" w="med" len="med"/>
                <a:tailEnd type="none" w="med" len="med"/>
              </a:ln>
            </p:spPr>
          </p:cxnSp>
          <p:cxnSp>
            <p:nvCxnSpPr>
              <p:cNvPr id="2009" name="Google Shape;2009;p34"/>
              <p:cNvCxnSpPr/>
              <p:nvPr/>
            </p:nvCxnSpPr>
            <p:spPr>
              <a:xfrm>
                <a:off x="1992" y="3414"/>
                <a:ext cx="1212" cy="0"/>
              </a:xfrm>
              <a:prstGeom prst="straightConnector1">
                <a:avLst/>
              </a:prstGeom>
              <a:noFill/>
              <a:ln w="9525" cap="flat" cmpd="sng">
                <a:solidFill>
                  <a:schemeClr val="dk1"/>
                </a:solidFill>
                <a:prstDash val="solid"/>
                <a:round/>
                <a:headEnd type="none" w="med" len="med"/>
                <a:tailEnd type="none" w="med" len="med"/>
              </a:ln>
            </p:spPr>
          </p:cxnSp>
          <p:cxnSp>
            <p:nvCxnSpPr>
              <p:cNvPr id="2010" name="Google Shape;2010;p34"/>
              <p:cNvCxnSpPr/>
              <p:nvPr/>
            </p:nvCxnSpPr>
            <p:spPr>
              <a:xfrm>
                <a:off x="2588" y="2994"/>
                <a:ext cx="0" cy="142"/>
              </a:xfrm>
              <a:prstGeom prst="straightConnector1">
                <a:avLst/>
              </a:prstGeom>
              <a:noFill/>
              <a:ln w="9525" cap="flat" cmpd="sng">
                <a:solidFill>
                  <a:schemeClr val="dk1"/>
                </a:solidFill>
                <a:prstDash val="solid"/>
                <a:round/>
                <a:headEnd type="none" w="med" len="med"/>
                <a:tailEnd type="none" w="med" len="med"/>
              </a:ln>
            </p:spPr>
          </p:cxnSp>
          <p:cxnSp>
            <p:nvCxnSpPr>
              <p:cNvPr id="2011" name="Google Shape;2011;p34"/>
              <p:cNvCxnSpPr/>
              <p:nvPr/>
            </p:nvCxnSpPr>
            <p:spPr>
              <a:xfrm>
                <a:off x="2588" y="3416"/>
                <a:ext cx="0" cy="280"/>
              </a:xfrm>
              <a:prstGeom prst="straightConnector1">
                <a:avLst/>
              </a:prstGeom>
              <a:noFill/>
              <a:ln w="9525" cap="flat" cmpd="sng">
                <a:solidFill>
                  <a:schemeClr val="dk1"/>
                </a:solidFill>
                <a:prstDash val="solid"/>
                <a:round/>
                <a:headEnd type="none" w="med" len="med"/>
                <a:tailEnd type="none" w="med" len="med"/>
              </a:ln>
            </p:spPr>
          </p:cxnSp>
          <p:cxnSp>
            <p:nvCxnSpPr>
              <p:cNvPr id="2012" name="Google Shape;2012;p34"/>
              <p:cNvCxnSpPr/>
              <p:nvPr/>
            </p:nvCxnSpPr>
            <p:spPr>
              <a:xfrm>
                <a:off x="1994" y="3548"/>
                <a:ext cx="1212" cy="0"/>
              </a:xfrm>
              <a:prstGeom prst="straightConnector1">
                <a:avLst/>
              </a:prstGeom>
              <a:noFill/>
              <a:ln w="9525" cap="flat" cmpd="sng">
                <a:solidFill>
                  <a:schemeClr val="dk1"/>
                </a:solidFill>
                <a:prstDash val="solid"/>
                <a:round/>
                <a:headEnd type="none" w="med" len="med"/>
                <a:tailEnd type="none" w="med" len="med"/>
              </a:ln>
            </p:spPr>
          </p:cxnSp>
          <p:sp>
            <p:nvSpPr>
              <p:cNvPr id="2013" name="Google Shape;2013;p34"/>
              <p:cNvSpPr txBox="1"/>
              <p:nvPr/>
            </p:nvSpPr>
            <p:spPr>
              <a:xfrm>
                <a:off x="2708" y="3390"/>
                <a:ext cx="323" cy="173"/>
              </a:xfrm>
              <a:prstGeom prst="rect">
                <a:avLst/>
              </a:prstGeom>
              <a:noFill/>
              <a:ln>
                <a:noFill/>
              </a:ln>
            </p:spPr>
            <p:txBody>
              <a:bodyPr spcFirstLastPara="1" wrap="square" lIns="91425" tIns="45700" rIns="91425" bIns="45700" anchor="t" anchorCtr="0">
                <a:spAutoFit/>
              </a:bodyPr>
              <a:lstStyle/>
              <a:p>
                <a:pPr algn="ctr">
                  <a:buClr>
                    <a:schemeClr val="dk1"/>
                  </a:buClr>
                  <a:buSzPts val="1200"/>
                </a:pPr>
                <a:r>
                  <a:rPr lang="en-US" sz="1200">
                    <a:solidFill>
                      <a:schemeClr val="dk1"/>
                    </a:solidFill>
                    <a:latin typeface="Arial"/>
                    <a:ea typeface="Arial"/>
                    <a:cs typeface="Arial"/>
                    <a:sym typeface="Arial"/>
                  </a:rPr>
                  <a:t>rwnd</a:t>
                </a:r>
                <a:endParaRPr/>
              </a:p>
            </p:txBody>
          </p:sp>
          <p:sp>
            <p:nvSpPr>
              <p:cNvPr id="2014" name="Google Shape;2014;p34"/>
              <p:cNvSpPr txBox="1"/>
              <p:nvPr/>
            </p:nvSpPr>
            <p:spPr>
              <a:xfrm>
                <a:off x="2651" y="3544"/>
                <a:ext cx="496" cy="154"/>
              </a:xfrm>
              <a:prstGeom prst="rect">
                <a:avLst/>
              </a:prstGeom>
              <a:noFill/>
              <a:ln>
                <a:noFill/>
              </a:ln>
            </p:spPr>
            <p:txBody>
              <a:bodyPr spcFirstLastPara="1" wrap="square" lIns="91425" tIns="45700" rIns="91425" bIns="45700" anchor="t" anchorCtr="0">
                <a:spAutoFit/>
              </a:bodyPr>
              <a:lstStyle/>
              <a:p>
                <a:pPr algn="ctr">
                  <a:buClr>
                    <a:schemeClr val="dk1"/>
                  </a:buClr>
                  <a:buSzPts val="1000"/>
                </a:pPr>
                <a:r>
                  <a:rPr lang="en-US" sz="1000">
                    <a:solidFill>
                      <a:schemeClr val="dk1"/>
                    </a:solidFill>
                    <a:latin typeface="Arial"/>
                    <a:ea typeface="Arial"/>
                    <a:cs typeface="Arial"/>
                    <a:sym typeface="Arial"/>
                  </a:rPr>
                  <a:t>urg pointer</a:t>
                </a:r>
                <a:endParaRPr/>
              </a:p>
            </p:txBody>
          </p:sp>
          <p:cxnSp>
            <p:nvCxnSpPr>
              <p:cNvPr id="2015" name="Google Shape;2015;p34"/>
              <p:cNvCxnSpPr/>
              <p:nvPr/>
            </p:nvCxnSpPr>
            <p:spPr>
              <a:xfrm>
                <a:off x="2398" y="3413"/>
                <a:ext cx="0" cy="134"/>
              </a:xfrm>
              <a:prstGeom prst="straightConnector1">
                <a:avLst/>
              </a:prstGeom>
              <a:noFill/>
              <a:ln w="9525" cap="flat" cmpd="sng">
                <a:solidFill>
                  <a:schemeClr val="dk1"/>
                </a:solidFill>
                <a:prstDash val="solid"/>
                <a:round/>
                <a:headEnd type="none" w="med" len="med"/>
                <a:tailEnd type="none" w="med" len="med"/>
              </a:ln>
            </p:spPr>
          </p:cxnSp>
          <p:cxnSp>
            <p:nvCxnSpPr>
              <p:cNvPr id="2016" name="Google Shape;2016;p34"/>
              <p:cNvCxnSpPr/>
              <p:nvPr/>
            </p:nvCxnSpPr>
            <p:spPr>
              <a:xfrm>
                <a:off x="2143" y="3412"/>
                <a:ext cx="0" cy="134"/>
              </a:xfrm>
              <a:prstGeom prst="straightConnector1">
                <a:avLst/>
              </a:prstGeom>
              <a:noFill/>
              <a:ln w="9525" cap="flat" cmpd="sng">
                <a:solidFill>
                  <a:schemeClr val="dk1"/>
                </a:solidFill>
                <a:prstDash val="solid"/>
                <a:round/>
                <a:headEnd type="none" w="med" len="med"/>
                <a:tailEnd type="none" w="med" len="med"/>
              </a:ln>
            </p:spPr>
          </p:cxnSp>
        </p:grpSp>
        <p:sp>
          <p:nvSpPr>
            <p:cNvPr id="2017" name="Google Shape;2017;p34"/>
            <p:cNvSpPr txBox="1"/>
            <p:nvPr/>
          </p:nvSpPr>
          <p:spPr>
            <a:xfrm>
              <a:off x="2768" y="673"/>
              <a:ext cx="1860" cy="212"/>
            </a:xfrm>
            <a:prstGeom prst="rect">
              <a:avLst/>
            </a:prstGeom>
            <a:noFill/>
            <a:ln>
              <a:noFill/>
            </a:ln>
          </p:spPr>
          <p:txBody>
            <a:bodyPr spcFirstLastPara="1" wrap="square" lIns="91425" tIns="45700" rIns="91425" bIns="45700" anchor="t" anchorCtr="0">
              <a:spAutoFit/>
            </a:bodyPr>
            <a:lstStyle/>
            <a:p>
              <a:pPr algn="ctr">
                <a:buClr>
                  <a:schemeClr val="dk1"/>
                </a:buClr>
                <a:buSzPts val="1600"/>
              </a:pPr>
              <a:r>
                <a:rPr lang="en-US" sz="1600">
                  <a:solidFill>
                    <a:schemeClr val="dk1"/>
                  </a:solidFill>
                  <a:latin typeface="Tahoma"/>
                  <a:ea typeface="Tahoma"/>
                  <a:cs typeface="Tahoma"/>
                  <a:sym typeface="Tahoma"/>
                </a:rPr>
                <a:t>outgoing segment from sender</a:t>
              </a:r>
              <a:endParaRPr/>
            </a:p>
          </p:txBody>
        </p:sp>
      </p:grpSp>
      <p:sp>
        <p:nvSpPr>
          <p:cNvPr id="2018" name="Google Shape;2018;p34"/>
          <p:cNvSpPr txBox="1"/>
          <p:nvPr/>
        </p:nvSpPr>
        <p:spPr>
          <a:xfrm>
            <a:off x="6164264" y="3236250"/>
            <a:ext cx="531177" cy="253916"/>
          </a:xfrm>
          <a:prstGeom prst="rect">
            <a:avLst/>
          </a:prstGeom>
          <a:solidFill>
            <a:srgbClr val="606060"/>
          </a:solidFill>
          <a:ln>
            <a:noFill/>
          </a:ln>
        </p:spPr>
        <p:txBody>
          <a:bodyPr spcFirstLastPara="1" wrap="square" lIns="91425" tIns="45700" rIns="91425" bIns="45700" anchor="t" anchorCtr="0">
            <a:spAutoFit/>
          </a:bodyPr>
          <a:lstStyle/>
          <a:p>
            <a:r>
              <a:rPr lang="en-US" sz="1050">
                <a:solidFill>
                  <a:schemeClr val="dk1"/>
                </a:solidFill>
                <a:latin typeface="Tahoma"/>
                <a:ea typeface="Tahoma"/>
                <a:cs typeface="Tahoma"/>
                <a:sym typeface="Tahoma"/>
              </a:rPr>
              <a:t>Seg 1</a:t>
            </a:r>
            <a:endParaRPr/>
          </a:p>
        </p:txBody>
      </p:sp>
      <p:sp>
        <p:nvSpPr>
          <p:cNvPr id="2019" name="Google Shape;2019;p34"/>
          <p:cNvSpPr txBox="1"/>
          <p:nvPr/>
        </p:nvSpPr>
        <p:spPr>
          <a:xfrm>
            <a:off x="6756400" y="3236250"/>
            <a:ext cx="803276" cy="261610"/>
          </a:xfrm>
          <a:prstGeom prst="rect">
            <a:avLst/>
          </a:prstGeom>
          <a:solidFill>
            <a:srgbClr val="606060"/>
          </a:solidFill>
          <a:ln>
            <a:noFill/>
          </a:ln>
        </p:spPr>
        <p:txBody>
          <a:bodyPr spcFirstLastPara="1" wrap="square" lIns="91425" tIns="45700" rIns="91425" bIns="45700" anchor="t" anchorCtr="0">
            <a:spAutoFit/>
          </a:bodyPr>
          <a:lstStyle/>
          <a:p>
            <a:r>
              <a:rPr lang="en-US" sz="1100">
                <a:solidFill>
                  <a:schemeClr val="dk1"/>
                </a:solidFill>
                <a:latin typeface="Tahoma"/>
                <a:ea typeface="Tahoma"/>
                <a:cs typeface="Tahoma"/>
                <a:sym typeface="Tahoma"/>
              </a:rPr>
              <a:t>Seg 2</a:t>
            </a:r>
            <a:endParaRPr/>
          </a:p>
        </p:txBody>
      </p:sp>
      <p:sp>
        <p:nvSpPr>
          <p:cNvPr id="2020" name="Google Shape;2020;p34"/>
          <p:cNvSpPr txBox="1"/>
          <p:nvPr/>
        </p:nvSpPr>
        <p:spPr>
          <a:xfrm>
            <a:off x="7632701" y="3236250"/>
            <a:ext cx="1657350" cy="261610"/>
          </a:xfrm>
          <a:prstGeom prst="rect">
            <a:avLst/>
          </a:prstGeom>
          <a:solidFill>
            <a:srgbClr val="606060"/>
          </a:solidFill>
          <a:ln>
            <a:noFill/>
          </a:ln>
        </p:spPr>
        <p:txBody>
          <a:bodyPr spcFirstLastPara="1" wrap="square" lIns="91425" tIns="45700" rIns="91425" bIns="45700" anchor="t" anchorCtr="0">
            <a:spAutoFit/>
          </a:bodyPr>
          <a:lstStyle/>
          <a:p>
            <a:r>
              <a:rPr lang="en-US" sz="1100">
                <a:solidFill>
                  <a:schemeClr val="dk1"/>
                </a:solidFill>
                <a:latin typeface="Tahoma"/>
                <a:ea typeface="Tahoma"/>
                <a:cs typeface="Tahoma"/>
                <a:sym typeface="Tahoma"/>
              </a:rPr>
              <a:t>Seg 3</a:t>
            </a:r>
            <a:endParaRPr/>
          </a:p>
        </p:txBody>
      </p:sp>
      <p:sp>
        <p:nvSpPr>
          <p:cNvPr id="2021" name="Google Shape;2021;p34"/>
          <p:cNvSpPr txBox="1"/>
          <p:nvPr/>
        </p:nvSpPr>
        <p:spPr>
          <a:xfrm>
            <a:off x="1617662" y="4796599"/>
            <a:ext cx="3881120" cy="1569660"/>
          </a:xfrm>
          <a:prstGeom prst="rect">
            <a:avLst/>
          </a:prstGeom>
          <a:noFill/>
          <a:ln>
            <a:noFill/>
          </a:ln>
        </p:spPr>
        <p:txBody>
          <a:bodyPr spcFirstLastPara="1" wrap="square" lIns="91425" tIns="45700" rIns="91425" bIns="45700" anchor="t" anchorCtr="0">
            <a:spAutoFit/>
          </a:bodyPr>
          <a:lstStyle/>
          <a:p>
            <a:pPr marL="349250" lvl="1">
              <a:buClr>
                <a:srgbClr val="FF0000"/>
              </a:buClr>
              <a:buSzPts val="1600"/>
            </a:pPr>
            <a:r>
              <a:rPr lang="en-US" sz="1600">
                <a:solidFill>
                  <a:srgbClr val="FF0000"/>
                </a:solidFill>
                <a:latin typeface="Tahoma"/>
                <a:ea typeface="Tahoma"/>
                <a:cs typeface="Tahoma"/>
                <a:sym typeface="Tahoma"/>
              </a:rPr>
              <a:t>Q: what is the seq number of </a:t>
            </a:r>
            <a:endParaRPr/>
          </a:p>
          <a:p>
            <a:pPr marL="349250" lvl="1">
              <a:buClr>
                <a:srgbClr val="FF0000"/>
              </a:buClr>
              <a:buSzPts val="1600"/>
            </a:pPr>
            <a:r>
              <a:rPr lang="en-US" sz="1600">
                <a:solidFill>
                  <a:srgbClr val="FF0000"/>
                </a:solidFill>
                <a:latin typeface="Tahoma"/>
                <a:ea typeface="Tahoma"/>
                <a:cs typeface="Tahoma"/>
                <a:sym typeface="Tahoma"/>
              </a:rPr>
              <a:t>seg1, seg2, seg3?</a:t>
            </a:r>
            <a:endParaRPr/>
          </a:p>
          <a:p>
            <a:pPr marL="349250" lvl="1">
              <a:buClr>
                <a:schemeClr val="dk1"/>
              </a:buClr>
              <a:buSzPts val="1600"/>
            </a:pPr>
            <a:endParaRPr sz="1600">
              <a:solidFill>
                <a:schemeClr val="dk1"/>
              </a:solidFill>
              <a:latin typeface="Tahoma"/>
              <a:ea typeface="Tahoma"/>
              <a:cs typeface="Tahoma"/>
              <a:sym typeface="Tahoma"/>
            </a:endParaRPr>
          </a:p>
          <a:p>
            <a:pPr marL="349250" lvl="1">
              <a:buClr>
                <a:schemeClr val="dk1"/>
              </a:buClr>
              <a:buSzPts val="1600"/>
            </a:pPr>
            <a:r>
              <a:rPr lang="en-US" sz="1600">
                <a:solidFill>
                  <a:schemeClr val="dk1"/>
                </a:solidFill>
                <a:latin typeface="Tahoma"/>
                <a:ea typeface="Tahoma"/>
                <a:cs typeface="Tahoma"/>
                <a:sym typeface="Tahoma"/>
              </a:rPr>
              <a:t>Seg 1: ISN; </a:t>
            </a:r>
            <a:endParaRPr/>
          </a:p>
          <a:p>
            <a:pPr marL="349250" lvl="1">
              <a:buClr>
                <a:schemeClr val="dk1"/>
              </a:buClr>
              <a:buSzPts val="1600"/>
            </a:pPr>
            <a:r>
              <a:rPr lang="en-US" sz="1600">
                <a:solidFill>
                  <a:schemeClr val="dk1"/>
                </a:solidFill>
                <a:latin typeface="Tahoma"/>
                <a:ea typeface="Tahoma"/>
                <a:cs typeface="Tahoma"/>
                <a:sym typeface="Tahoma"/>
              </a:rPr>
              <a:t>Seg 2: ISN + 5;  ( 5 bytes in seg 1)</a:t>
            </a:r>
            <a:endParaRPr/>
          </a:p>
          <a:p>
            <a:pPr marL="349250" lvl="1">
              <a:buClr>
                <a:schemeClr val="dk1"/>
              </a:buClr>
              <a:buSzPts val="1600"/>
            </a:pPr>
            <a:r>
              <a:rPr lang="en-US" sz="1600">
                <a:solidFill>
                  <a:schemeClr val="dk1"/>
                </a:solidFill>
                <a:latin typeface="Tahoma"/>
                <a:ea typeface="Tahoma"/>
                <a:cs typeface="Tahoma"/>
                <a:sym typeface="Tahoma"/>
              </a:rPr>
              <a:t>Seg 3: ISN + 11; (6 bytes in seg 2)</a:t>
            </a:r>
            <a:endParaRPr/>
          </a:p>
        </p:txBody>
      </p:sp>
      <p:sp>
        <p:nvSpPr>
          <p:cNvPr id="2022" name="Google Shape;2022;p34"/>
          <p:cNvSpPr/>
          <p:nvPr/>
        </p:nvSpPr>
        <p:spPr>
          <a:xfrm>
            <a:off x="6393339" y="3540443"/>
            <a:ext cx="113189" cy="442277"/>
          </a:xfrm>
          <a:prstGeom prst="downArrow">
            <a:avLst>
              <a:gd name="adj1" fmla="val 50000"/>
              <a:gd name="adj2" fmla="val 50000"/>
            </a:avLst>
          </a:prstGeom>
          <a:noFill/>
          <a:ln w="12700"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algn="ctr">
              <a:buClr>
                <a:schemeClr val="dk1"/>
              </a:buClr>
              <a:buSzPts val="1600"/>
            </a:pPr>
            <a:endParaRPr sz="1600">
              <a:solidFill>
                <a:schemeClr val="dk1"/>
              </a:solidFill>
              <a:latin typeface="Tahoma"/>
              <a:ea typeface="Tahoma"/>
              <a:cs typeface="Tahoma"/>
              <a:sym typeface="Tahoma"/>
            </a:endParaRPr>
          </a:p>
        </p:txBody>
      </p:sp>
      <p:sp>
        <p:nvSpPr>
          <p:cNvPr id="2023" name="Google Shape;2023;p34"/>
          <p:cNvSpPr/>
          <p:nvPr/>
        </p:nvSpPr>
        <p:spPr>
          <a:xfrm>
            <a:off x="7033419" y="3560763"/>
            <a:ext cx="113189" cy="442277"/>
          </a:xfrm>
          <a:prstGeom prst="downArrow">
            <a:avLst>
              <a:gd name="adj1" fmla="val 50000"/>
              <a:gd name="adj2" fmla="val 50000"/>
            </a:avLst>
          </a:prstGeom>
          <a:noFill/>
          <a:ln w="12700"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algn="ctr">
              <a:buClr>
                <a:schemeClr val="dk1"/>
              </a:buClr>
              <a:buSzPts val="1600"/>
            </a:pPr>
            <a:endParaRPr sz="1600">
              <a:solidFill>
                <a:schemeClr val="dk1"/>
              </a:solidFill>
              <a:latin typeface="Tahoma"/>
              <a:ea typeface="Tahoma"/>
              <a:cs typeface="Tahoma"/>
              <a:sym typeface="Tahoma"/>
            </a:endParaRPr>
          </a:p>
        </p:txBody>
      </p:sp>
      <p:sp>
        <p:nvSpPr>
          <p:cNvPr id="2024" name="Google Shape;2024;p34"/>
          <p:cNvSpPr/>
          <p:nvPr/>
        </p:nvSpPr>
        <p:spPr>
          <a:xfrm>
            <a:off x="8235077" y="3540443"/>
            <a:ext cx="113189" cy="442277"/>
          </a:xfrm>
          <a:prstGeom prst="downArrow">
            <a:avLst>
              <a:gd name="adj1" fmla="val 50000"/>
              <a:gd name="adj2" fmla="val 50000"/>
            </a:avLst>
          </a:prstGeom>
          <a:noFill/>
          <a:ln w="12700"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algn="ctr">
              <a:buClr>
                <a:schemeClr val="dk1"/>
              </a:buClr>
              <a:buSzPts val="1600"/>
            </a:pPr>
            <a:endParaRPr sz="1600">
              <a:solidFill>
                <a:schemeClr val="dk1"/>
              </a:solidFill>
              <a:latin typeface="Tahoma"/>
              <a:ea typeface="Tahoma"/>
              <a:cs typeface="Tahoma"/>
              <a:sym typeface="Tahom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2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1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01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02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2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02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021">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021">
                                            <p:txEl>
                                              <p:pRg st="1" end="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021">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021">
                                            <p:txEl>
                                              <p:pRg st="4" end="4"/>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02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393310" cy="894622"/>
          </a:xfrm>
        </p:spPr>
        <p:txBody>
          <a:bodyPr>
            <a:normAutofit/>
          </a:bodyPr>
          <a:lstStyle/>
          <a:p>
            <a:r>
              <a:rPr lang="en-US" sz="4800" dirty="0"/>
              <a:t>TCP connection management</a:t>
            </a:r>
            <a:endParaRPr lang="en-US" sz="4400" b="0" dirty="0"/>
          </a:p>
        </p:txBody>
      </p:sp>
      <p:sp>
        <p:nvSpPr>
          <p:cNvPr id="31" name="Rectangle 5">
            <a:extLst>
              <a:ext uri="{FF2B5EF4-FFF2-40B4-BE49-F238E27FC236}">
                <a16:creationId xmlns:a16="http://schemas.microsoft.com/office/drawing/2014/main" id="{9C578410-CCAC-A940-BEC5-74269A538606}"/>
              </a:ext>
            </a:extLst>
          </p:cNvPr>
          <p:cNvSpPr txBox="1">
            <a:spLocks noChangeArrowheads="1"/>
          </p:cNvSpPr>
          <p:nvPr/>
        </p:nvSpPr>
        <p:spPr>
          <a:xfrm>
            <a:off x="785243" y="1329399"/>
            <a:ext cx="11329310" cy="2187575"/>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2700" marR="0" lvl="0" indent="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before exchanging data, sender/receiver “</a:t>
            </a:r>
            <a:r>
              <a:rPr kumimoji="0" lang="en-US" altLang="ja-JP"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handshake”:</a:t>
            </a:r>
          </a:p>
          <a:p>
            <a:pPr marL="352425" marR="0" lvl="0" indent="-222250" algn="l" defTabSz="914400" rtl="0" eaLnBrk="1" fontAlgn="auto" latinLnBrk="0" hangingPunct="1">
              <a:lnSpc>
                <a:spcPct val="90000"/>
              </a:lnSpc>
              <a:spcBef>
                <a:spcPts val="400"/>
              </a:spcBef>
              <a:spcAft>
                <a:spcPts val="0"/>
              </a:spcAft>
              <a:buClr>
                <a:srgbClr val="0000A3"/>
              </a:buClr>
              <a:buSzTx/>
              <a:buFont typeface="Wingdings" pitchFamily="2" charset="2"/>
              <a:buChar char="§"/>
              <a:tabLst/>
              <a:defRPr/>
            </a:pP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agree to establish connection (each knowing the other willing to establish connection)</a:t>
            </a:r>
          </a:p>
          <a:p>
            <a:pPr marL="352425" marR="0" lvl="0" indent="-222250" algn="l" defTabSz="914400" rtl="0" eaLnBrk="1" fontAlgn="auto" latinLnBrk="0" hangingPunct="1">
              <a:lnSpc>
                <a:spcPct val="90000"/>
              </a:lnSpc>
              <a:spcBef>
                <a:spcPts val="400"/>
              </a:spcBef>
              <a:spcAft>
                <a:spcPts val="0"/>
              </a:spcAft>
              <a:buClr>
                <a:srgbClr val="0000A3"/>
              </a:buClr>
              <a:buSzTx/>
              <a:buFont typeface="Wingdings" pitchFamily="2" charset="2"/>
              <a:buChar char="§"/>
              <a:tabLst/>
              <a:defRPr/>
            </a:pP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agree on connection parameters (e.g., starting seq #s)</a:t>
            </a:r>
          </a:p>
        </p:txBody>
      </p:sp>
      <p:sp>
        <p:nvSpPr>
          <p:cNvPr id="129" name="Rectangle 62">
            <a:extLst>
              <a:ext uri="{FF2B5EF4-FFF2-40B4-BE49-F238E27FC236}">
                <a16:creationId xmlns:a16="http://schemas.microsoft.com/office/drawing/2014/main" id="{C5E2ED2D-96E6-7640-B8B9-2E97B87686AF}"/>
              </a:ext>
            </a:extLst>
          </p:cNvPr>
          <p:cNvSpPr>
            <a:spLocks noChangeArrowheads="1"/>
          </p:cNvSpPr>
          <p:nvPr/>
        </p:nvSpPr>
        <p:spPr bwMode="auto">
          <a:xfrm>
            <a:off x="3138677" y="2935290"/>
            <a:ext cx="2279650" cy="2414588"/>
          </a:xfrm>
          <a:prstGeom prst="rect">
            <a:avLst/>
          </a:prstGeom>
          <a:solidFill>
            <a:srgbClr val="0000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30" name="Rectangle 45">
            <a:extLst>
              <a:ext uri="{FF2B5EF4-FFF2-40B4-BE49-F238E27FC236}">
                <a16:creationId xmlns:a16="http://schemas.microsoft.com/office/drawing/2014/main" id="{E1C433CA-144F-FE40-9939-574216DE0F50}"/>
              </a:ext>
            </a:extLst>
          </p:cNvPr>
          <p:cNvSpPr>
            <a:spLocks noChangeArrowheads="1"/>
          </p:cNvSpPr>
          <p:nvPr/>
        </p:nvSpPr>
        <p:spPr bwMode="auto">
          <a:xfrm>
            <a:off x="3098989" y="2989265"/>
            <a:ext cx="2270125" cy="2471738"/>
          </a:xfrm>
          <a:prstGeom prst="rect">
            <a:avLst/>
          </a:prstGeom>
          <a:solidFill>
            <a:srgbClr val="FFFFFF"/>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31" name="Line 55">
            <a:extLst>
              <a:ext uri="{FF2B5EF4-FFF2-40B4-BE49-F238E27FC236}">
                <a16:creationId xmlns:a16="http://schemas.microsoft.com/office/drawing/2014/main" id="{B5AF7973-E361-6A42-9B3B-A8AD0E9C7140}"/>
              </a:ext>
            </a:extLst>
          </p:cNvPr>
          <p:cNvSpPr>
            <a:spLocks noChangeShapeType="1"/>
          </p:cNvSpPr>
          <p:nvPr/>
        </p:nvSpPr>
        <p:spPr bwMode="auto">
          <a:xfrm>
            <a:off x="3098989" y="3430590"/>
            <a:ext cx="2270125" cy="0"/>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32" name="Text Box 6">
            <a:extLst>
              <a:ext uri="{FF2B5EF4-FFF2-40B4-BE49-F238E27FC236}">
                <a16:creationId xmlns:a16="http://schemas.microsoft.com/office/drawing/2014/main" id="{F4060720-F3C5-A543-A168-90183A3F78EB}"/>
              </a:ext>
            </a:extLst>
          </p:cNvPr>
          <p:cNvSpPr txBox="1">
            <a:spLocks noChangeArrowheads="1"/>
          </p:cNvSpPr>
          <p:nvPr/>
        </p:nvSpPr>
        <p:spPr bwMode="auto">
          <a:xfrm>
            <a:off x="3113277" y="3543303"/>
            <a:ext cx="2335212" cy="15811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230188">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Tahoma" charset="0"/>
                <a:ea typeface="ＭＳ Ｐゴシック" charset="0"/>
                <a:cs typeface="+mn-cs"/>
              </a:rPr>
              <a:t>connection state: ESTAB</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Tahoma" charset="0"/>
                <a:ea typeface="ＭＳ Ｐゴシック" charset="0"/>
                <a:cs typeface="+mn-cs"/>
              </a:rPr>
              <a:t>connection variables:</a:t>
            </a:r>
          </a:p>
          <a:p>
            <a:pPr marL="230188" marR="0" lvl="1" indent="0" algn="l"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Tahoma" charset="0"/>
                <a:ea typeface="ＭＳ Ｐゴシック" charset="0"/>
                <a:cs typeface="+mn-cs"/>
              </a:rPr>
              <a:t>seq # client-to-server</a:t>
            </a:r>
          </a:p>
          <a:p>
            <a:pPr marL="230188" marR="0" lvl="1" indent="0" algn="l"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Tahoma" charset="0"/>
                <a:ea typeface="ＭＳ Ｐゴシック" charset="0"/>
                <a:cs typeface="+mn-cs"/>
              </a:rPr>
              <a:t>         server-to-client</a:t>
            </a:r>
          </a:p>
          <a:p>
            <a:pPr marL="230188" marR="0" lvl="1" indent="0" algn="l" defTabSz="914400" rtl="0" eaLnBrk="0" fontAlgn="base" latinLnBrk="0" hangingPunct="0">
              <a:lnSpc>
                <a:spcPct val="100000"/>
              </a:lnSpc>
              <a:spcBef>
                <a:spcPct val="0"/>
              </a:spcBef>
              <a:spcAft>
                <a:spcPct val="0"/>
              </a:spcAft>
              <a:buClrTx/>
              <a:buSzTx/>
              <a:buFontTx/>
              <a:buNone/>
              <a:tabLst/>
              <a:defRPr/>
            </a:pPr>
            <a:r>
              <a:rPr kumimoji="0" lang="en-US" sz="1400" b="1" i="0" u="none" strike="noStrike" kern="0" cap="none" spc="0" normalizeH="0" baseline="0" noProof="0">
                <a:ln>
                  <a:noFill/>
                </a:ln>
                <a:solidFill>
                  <a:srgbClr val="000000"/>
                </a:solidFill>
                <a:effectLst/>
                <a:uLnTx/>
                <a:uFillTx/>
                <a:latin typeface="Courier New" charset="0"/>
                <a:ea typeface="ＭＳ Ｐゴシック" charset="0"/>
                <a:cs typeface="+mn-cs"/>
              </a:rPr>
              <a:t>rcvBuffer</a:t>
            </a:r>
            <a:r>
              <a:rPr kumimoji="0" lang="en-US" sz="1400" b="0" i="0" u="none" strike="noStrike" kern="0" cap="none" spc="0" normalizeH="0" baseline="0" noProof="0">
                <a:ln>
                  <a:noFill/>
                </a:ln>
                <a:solidFill>
                  <a:srgbClr val="000000"/>
                </a:solidFill>
                <a:effectLst/>
                <a:uLnTx/>
                <a:uFillTx/>
                <a:latin typeface="Tahoma" charset="0"/>
                <a:ea typeface="ＭＳ Ｐゴシック" charset="0"/>
                <a:cs typeface="+mn-cs"/>
              </a:rPr>
              <a:t> size</a:t>
            </a:r>
          </a:p>
          <a:p>
            <a:pPr marL="230188" marR="0" lvl="1" indent="0" algn="l"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Tahoma" charset="0"/>
                <a:ea typeface="ＭＳ Ｐゴシック" charset="0"/>
                <a:cs typeface="+mn-cs"/>
              </a:rPr>
              <a:t>   at server,client </a:t>
            </a:r>
          </a:p>
          <a:p>
            <a:pPr marL="230188" marR="0" lvl="1" indent="0" algn="l"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Tahoma" charset="0"/>
                <a:ea typeface="ＭＳ Ｐゴシック" charset="0"/>
                <a:cs typeface="+mn-cs"/>
              </a:rPr>
              <a:t>           </a:t>
            </a:r>
          </a:p>
        </p:txBody>
      </p:sp>
      <p:grpSp>
        <p:nvGrpSpPr>
          <p:cNvPr id="133" name="Group 46">
            <a:extLst>
              <a:ext uri="{FF2B5EF4-FFF2-40B4-BE49-F238E27FC236}">
                <a16:creationId xmlns:a16="http://schemas.microsoft.com/office/drawing/2014/main" id="{B33AB7A5-CCC5-254C-8A3A-759B759D5041}"/>
              </a:ext>
            </a:extLst>
          </p:cNvPr>
          <p:cNvGrpSpPr>
            <a:grpSpLocks/>
          </p:cNvGrpSpPr>
          <p:nvPr/>
        </p:nvGrpSpPr>
        <p:grpSpPr bwMode="auto">
          <a:xfrm>
            <a:off x="3979492" y="3344865"/>
            <a:ext cx="438150" cy="206375"/>
            <a:chOff x="344" y="1846"/>
            <a:chExt cx="336" cy="130"/>
          </a:xfrm>
        </p:grpSpPr>
        <p:sp>
          <p:nvSpPr>
            <p:cNvPr id="134" name="Rectangle 47">
              <a:extLst>
                <a:ext uri="{FF2B5EF4-FFF2-40B4-BE49-F238E27FC236}">
                  <a16:creationId xmlns:a16="http://schemas.microsoft.com/office/drawing/2014/main" id="{6C823A22-D6EB-C649-B7E4-0B164EE814C3}"/>
                </a:ext>
              </a:extLst>
            </p:cNvPr>
            <p:cNvSpPr>
              <a:spLocks noChangeArrowheads="1"/>
            </p:cNvSpPr>
            <p:nvPr/>
          </p:nvSpPr>
          <p:spPr bwMode="auto">
            <a:xfrm>
              <a:off x="344" y="1846"/>
              <a:ext cx="336" cy="130"/>
            </a:xfrm>
            <a:prstGeom prst="rect">
              <a:avLst/>
            </a:prstGeom>
            <a:solidFill>
              <a:srgbClr val="FFFF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35" name="Rectangle 48">
              <a:extLst>
                <a:ext uri="{FF2B5EF4-FFF2-40B4-BE49-F238E27FC236}">
                  <a16:creationId xmlns:a16="http://schemas.microsoft.com/office/drawing/2014/main" id="{A8BB07C4-6AD0-A344-8975-A5BF33372416}"/>
                </a:ext>
              </a:extLst>
            </p:cNvPr>
            <p:cNvSpPr>
              <a:spLocks noChangeArrowheads="1"/>
            </p:cNvSpPr>
            <p:nvPr/>
          </p:nvSpPr>
          <p:spPr bwMode="auto">
            <a:xfrm>
              <a:off x="454" y="1863"/>
              <a:ext cx="112" cy="99"/>
            </a:xfrm>
            <a:prstGeom prst="rect">
              <a:avLst/>
            </a:prstGeom>
            <a:solidFill>
              <a:srgbClr val="FFFFFF"/>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36" name="Rectangle 49">
              <a:extLst>
                <a:ext uri="{FF2B5EF4-FFF2-40B4-BE49-F238E27FC236}">
                  <a16:creationId xmlns:a16="http://schemas.microsoft.com/office/drawing/2014/main" id="{2CA09AF3-81EA-B643-82AA-454FD210EE48}"/>
                </a:ext>
              </a:extLst>
            </p:cNvPr>
            <p:cNvSpPr>
              <a:spLocks noChangeArrowheads="1"/>
            </p:cNvSpPr>
            <p:nvPr/>
          </p:nvSpPr>
          <p:spPr bwMode="auto">
            <a:xfrm>
              <a:off x="578" y="1921"/>
              <a:ext cx="29" cy="35"/>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37" name="Rectangle 50">
              <a:extLst>
                <a:ext uri="{FF2B5EF4-FFF2-40B4-BE49-F238E27FC236}">
                  <a16:creationId xmlns:a16="http://schemas.microsoft.com/office/drawing/2014/main" id="{467634F2-41DA-0748-9C1A-D08864A76A2F}"/>
                </a:ext>
              </a:extLst>
            </p:cNvPr>
            <p:cNvSpPr>
              <a:spLocks noChangeArrowheads="1"/>
            </p:cNvSpPr>
            <p:nvPr/>
          </p:nvSpPr>
          <p:spPr bwMode="auto">
            <a:xfrm>
              <a:off x="407" y="1922"/>
              <a:ext cx="29" cy="35"/>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138" name="Text Box 54">
            <a:extLst>
              <a:ext uri="{FF2B5EF4-FFF2-40B4-BE49-F238E27FC236}">
                <a16:creationId xmlns:a16="http://schemas.microsoft.com/office/drawing/2014/main" id="{A9AEB3C4-6978-5E48-B717-A659B5C3B9DD}"/>
              </a:ext>
            </a:extLst>
          </p:cNvPr>
          <p:cNvSpPr txBox="1">
            <a:spLocks noChangeArrowheads="1"/>
          </p:cNvSpPr>
          <p:nvPr/>
        </p:nvSpPr>
        <p:spPr bwMode="auto">
          <a:xfrm>
            <a:off x="3617081" y="3006443"/>
            <a:ext cx="1146175" cy="3365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rPr>
              <a:t>application</a:t>
            </a:r>
          </a:p>
        </p:txBody>
      </p:sp>
      <p:sp>
        <p:nvSpPr>
          <p:cNvPr id="139" name="Line 56">
            <a:extLst>
              <a:ext uri="{FF2B5EF4-FFF2-40B4-BE49-F238E27FC236}">
                <a16:creationId xmlns:a16="http://schemas.microsoft.com/office/drawing/2014/main" id="{D326D2D6-0DA1-914C-9073-3ECFE526F8CC}"/>
              </a:ext>
            </a:extLst>
          </p:cNvPr>
          <p:cNvSpPr>
            <a:spLocks noChangeShapeType="1"/>
          </p:cNvSpPr>
          <p:nvPr/>
        </p:nvSpPr>
        <p:spPr bwMode="auto">
          <a:xfrm>
            <a:off x="3105339" y="4926015"/>
            <a:ext cx="2268538" cy="0"/>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40" name="Text Box 57">
            <a:extLst>
              <a:ext uri="{FF2B5EF4-FFF2-40B4-BE49-F238E27FC236}">
                <a16:creationId xmlns:a16="http://schemas.microsoft.com/office/drawing/2014/main" id="{E4C0EAD6-0908-3C42-9A10-A6AAF94515B4}"/>
              </a:ext>
            </a:extLst>
          </p:cNvPr>
          <p:cNvSpPr txBox="1">
            <a:spLocks noChangeArrowheads="1"/>
          </p:cNvSpPr>
          <p:nvPr/>
        </p:nvSpPr>
        <p:spPr bwMode="auto">
          <a:xfrm>
            <a:off x="3623658" y="5021176"/>
            <a:ext cx="908050" cy="3365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rPr>
              <a:t>network</a:t>
            </a:r>
          </a:p>
        </p:txBody>
      </p:sp>
      <p:sp>
        <p:nvSpPr>
          <p:cNvPr id="141" name="Rectangle 58">
            <a:extLst>
              <a:ext uri="{FF2B5EF4-FFF2-40B4-BE49-F238E27FC236}">
                <a16:creationId xmlns:a16="http://schemas.microsoft.com/office/drawing/2014/main" id="{1CB6C439-3E38-7043-B2E4-E0EA4F390BE5}"/>
              </a:ext>
            </a:extLst>
          </p:cNvPr>
          <p:cNvSpPr>
            <a:spLocks noChangeArrowheads="1"/>
          </p:cNvSpPr>
          <p:nvPr/>
        </p:nvSpPr>
        <p:spPr bwMode="auto">
          <a:xfrm>
            <a:off x="3070414" y="5348290"/>
            <a:ext cx="2335213" cy="180975"/>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42" name="Line 59">
            <a:extLst>
              <a:ext uri="{FF2B5EF4-FFF2-40B4-BE49-F238E27FC236}">
                <a16:creationId xmlns:a16="http://schemas.microsoft.com/office/drawing/2014/main" id="{D8BBE84F-BCD3-BB4A-9FD3-757AFB3C13AA}"/>
              </a:ext>
            </a:extLst>
          </p:cNvPr>
          <p:cNvSpPr>
            <a:spLocks noChangeShapeType="1"/>
          </p:cNvSpPr>
          <p:nvPr/>
        </p:nvSpPr>
        <p:spPr bwMode="auto">
          <a:xfrm>
            <a:off x="3098989" y="5337178"/>
            <a:ext cx="0" cy="236537"/>
          </a:xfrm>
          <a:prstGeom prst="line">
            <a:avLst/>
          </a:prstGeom>
          <a:noFill/>
          <a:ln w="9525">
            <a:solidFill>
              <a:srgbClr val="000000"/>
            </a:solidFill>
            <a:prstDash val="dash"/>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43" name="Line 60">
            <a:extLst>
              <a:ext uri="{FF2B5EF4-FFF2-40B4-BE49-F238E27FC236}">
                <a16:creationId xmlns:a16="http://schemas.microsoft.com/office/drawing/2014/main" id="{F862C10B-983A-F94D-A269-24CE747FC5AA}"/>
              </a:ext>
            </a:extLst>
          </p:cNvPr>
          <p:cNvSpPr>
            <a:spLocks noChangeShapeType="1"/>
          </p:cNvSpPr>
          <p:nvPr/>
        </p:nvSpPr>
        <p:spPr bwMode="auto">
          <a:xfrm>
            <a:off x="5362764" y="5308603"/>
            <a:ext cx="0" cy="236537"/>
          </a:xfrm>
          <a:prstGeom prst="line">
            <a:avLst/>
          </a:prstGeom>
          <a:noFill/>
          <a:ln w="9525">
            <a:solidFill>
              <a:srgbClr val="000000"/>
            </a:solidFill>
            <a:prstDash val="dash"/>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44" name="Freeform 8">
            <a:extLst>
              <a:ext uri="{FF2B5EF4-FFF2-40B4-BE49-F238E27FC236}">
                <a16:creationId xmlns:a16="http://schemas.microsoft.com/office/drawing/2014/main" id="{DF364C08-2C0C-EE4E-8664-EDA4833FE296}"/>
              </a:ext>
            </a:extLst>
          </p:cNvPr>
          <p:cNvSpPr>
            <a:spLocks/>
          </p:cNvSpPr>
          <p:nvPr/>
        </p:nvSpPr>
        <p:spPr bwMode="auto">
          <a:xfrm flipH="1">
            <a:off x="2625914" y="2992440"/>
            <a:ext cx="468313" cy="2490788"/>
          </a:xfrm>
          <a:custGeom>
            <a:avLst/>
            <a:gdLst>
              <a:gd name="T0" fmla="*/ 2147483647 w 366"/>
              <a:gd name="T1" fmla="*/ 2147483647 h 1284"/>
              <a:gd name="T2" fmla="*/ 2147483647 w 366"/>
              <a:gd name="T3" fmla="*/ 0 h 1284"/>
              <a:gd name="T4" fmla="*/ 0 w 366"/>
              <a:gd name="T5" fmla="*/ 2147483647 h 1284"/>
              <a:gd name="T6" fmla="*/ 2147483647 w 366"/>
              <a:gd name="T7" fmla="*/ 2147483647 h 1284"/>
              <a:gd name="T8" fmla="*/ 2147483647 w 366"/>
              <a:gd name="T9" fmla="*/ 2147483647 h 12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6" h="1284">
                <a:moveTo>
                  <a:pt x="366" y="1278"/>
                </a:moveTo>
                <a:lnTo>
                  <a:pt x="12" y="0"/>
                </a:lnTo>
                <a:lnTo>
                  <a:pt x="0" y="1224"/>
                </a:lnTo>
                <a:lnTo>
                  <a:pt x="186" y="1284"/>
                </a:lnTo>
                <a:lnTo>
                  <a:pt x="366" y="1278"/>
                </a:lnTo>
                <a:close/>
              </a:path>
            </a:pathLst>
          </a:custGeom>
          <a:gradFill rotWithShape="1">
            <a:gsLst>
              <a:gs pos="0">
                <a:srgbClr val="B2B2B2"/>
              </a:gs>
              <a:gs pos="100000">
                <a:srgbClr val="FFFFFF"/>
              </a:gs>
            </a:gsLst>
            <a:lin ang="0" scaled="1"/>
          </a:gradFill>
          <a:ln w="9525">
            <a:solidFill>
              <a:srgbClr val="DDDDDD"/>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45" name="Rectangle 63">
            <a:extLst>
              <a:ext uri="{FF2B5EF4-FFF2-40B4-BE49-F238E27FC236}">
                <a16:creationId xmlns:a16="http://schemas.microsoft.com/office/drawing/2014/main" id="{0F4E1AF7-DE3A-2541-818F-C54CEC430AE0}"/>
              </a:ext>
            </a:extLst>
          </p:cNvPr>
          <p:cNvSpPr>
            <a:spLocks noChangeArrowheads="1"/>
          </p:cNvSpPr>
          <p:nvPr/>
        </p:nvSpPr>
        <p:spPr bwMode="auto">
          <a:xfrm>
            <a:off x="7440802" y="2941640"/>
            <a:ext cx="2279650" cy="2414588"/>
          </a:xfrm>
          <a:prstGeom prst="rect">
            <a:avLst/>
          </a:prstGeom>
          <a:solidFill>
            <a:srgbClr val="0000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46" name="Rectangle 64">
            <a:extLst>
              <a:ext uri="{FF2B5EF4-FFF2-40B4-BE49-F238E27FC236}">
                <a16:creationId xmlns:a16="http://schemas.microsoft.com/office/drawing/2014/main" id="{5B961E58-331E-B748-A80F-3B7778F1C486}"/>
              </a:ext>
            </a:extLst>
          </p:cNvPr>
          <p:cNvSpPr>
            <a:spLocks noChangeArrowheads="1"/>
          </p:cNvSpPr>
          <p:nvPr/>
        </p:nvSpPr>
        <p:spPr bwMode="auto">
          <a:xfrm>
            <a:off x="7401114" y="2995615"/>
            <a:ext cx="2270125" cy="2471738"/>
          </a:xfrm>
          <a:prstGeom prst="rect">
            <a:avLst/>
          </a:prstGeom>
          <a:solidFill>
            <a:srgbClr val="FFFFFF"/>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47" name="Line 65">
            <a:extLst>
              <a:ext uri="{FF2B5EF4-FFF2-40B4-BE49-F238E27FC236}">
                <a16:creationId xmlns:a16="http://schemas.microsoft.com/office/drawing/2014/main" id="{83696C28-A57C-AC46-B97E-048E3D615664}"/>
              </a:ext>
            </a:extLst>
          </p:cNvPr>
          <p:cNvSpPr>
            <a:spLocks noChangeShapeType="1"/>
          </p:cNvSpPr>
          <p:nvPr/>
        </p:nvSpPr>
        <p:spPr bwMode="auto">
          <a:xfrm>
            <a:off x="7401114" y="3436940"/>
            <a:ext cx="2270125" cy="0"/>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48" name="Text Box 66">
            <a:extLst>
              <a:ext uri="{FF2B5EF4-FFF2-40B4-BE49-F238E27FC236}">
                <a16:creationId xmlns:a16="http://schemas.microsoft.com/office/drawing/2014/main" id="{3C17C23B-2BF5-5B4E-BB33-288C1922406B}"/>
              </a:ext>
            </a:extLst>
          </p:cNvPr>
          <p:cNvSpPr txBox="1">
            <a:spLocks noChangeArrowheads="1"/>
          </p:cNvSpPr>
          <p:nvPr/>
        </p:nvSpPr>
        <p:spPr bwMode="auto">
          <a:xfrm>
            <a:off x="7415402" y="3549653"/>
            <a:ext cx="2335212" cy="15811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230188">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Tahoma" charset="0"/>
                <a:ea typeface="ＭＳ Ｐゴシック" charset="0"/>
                <a:cs typeface="+mn-cs"/>
              </a:rPr>
              <a:t>connection state: ESTAB</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Tahoma" charset="0"/>
                <a:ea typeface="ＭＳ Ｐゴシック" charset="0"/>
                <a:cs typeface="+mn-cs"/>
              </a:rPr>
              <a:t>connection Variables:</a:t>
            </a:r>
          </a:p>
          <a:p>
            <a:pPr marL="230188" marR="0" lvl="1" indent="0" algn="l"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Tahoma" charset="0"/>
                <a:ea typeface="ＭＳ Ｐゴシック" charset="0"/>
                <a:cs typeface="+mn-cs"/>
              </a:rPr>
              <a:t>seq # client-to-server</a:t>
            </a:r>
          </a:p>
          <a:p>
            <a:pPr marL="230188" marR="0" lvl="1" indent="0" algn="l"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Tahoma" charset="0"/>
                <a:ea typeface="ＭＳ Ｐゴシック" charset="0"/>
                <a:cs typeface="+mn-cs"/>
              </a:rPr>
              <a:t>          server-to-client</a:t>
            </a:r>
          </a:p>
          <a:p>
            <a:pPr marL="230188" marR="0" lvl="1" indent="0" algn="l" defTabSz="914400" rtl="0" eaLnBrk="0" fontAlgn="base" latinLnBrk="0" hangingPunct="0">
              <a:lnSpc>
                <a:spcPct val="100000"/>
              </a:lnSpc>
              <a:spcBef>
                <a:spcPct val="0"/>
              </a:spcBef>
              <a:spcAft>
                <a:spcPct val="0"/>
              </a:spcAft>
              <a:buClrTx/>
              <a:buSzTx/>
              <a:buFontTx/>
              <a:buNone/>
              <a:tabLst/>
              <a:defRPr/>
            </a:pPr>
            <a:r>
              <a:rPr kumimoji="0" lang="en-US" sz="1400" b="1" i="0" u="none" strike="noStrike" kern="0" cap="none" spc="0" normalizeH="0" baseline="0" noProof="0">
                <a:ln>
                  <a:noFill/>
                </a:ln>
                <a:solidFill>
                  <a:srgbClr val="000000"/>
                </a:solidFill>
                <a:effectLst/>
                <a:uLnTx/>
                <a:uFillTx/>
                <a:latin typeface="Courier New" charset="0"/>
                <a:ea typeface="ＭＳ Ｐゴシック" charset="0"/>
                <a:cs typeface="+mn-cs"/>
              </a:rPr>
              <a:t>rcvBuffer</a:t>
            </a:r>
            <a:r>
              <a:rPr kumimoji="0" lang="en-US" sz="1400" b="0" i="0" u="none" strike="noStrike" kern="0" cap="none" spc="0" normalizeH="0" baseline="0" noProof="0">
                <a:ln>
                  <a:noFill/>
                </a:ln>
                <a:solidFill>
                  <a:srgbClr val="000000"/>
                </a:solidFill>
                <a:effectLst/>
                <a:uLnTx/>
                <a:uFillTx/>
                <a:latin typeface="Tahoma" charset="0"/>
                <a:ea typeface="ＭＳ Ｐゴシック" charset="0"/>
                <a:cs typeface="+mn-cs"/>
              </a:rPr>
              <a:t> size</a:t>
            </a:r>
          </a:p>
          <a:p>
            <a:pPr marL="230188" marR="0" lvl="1" indent="0" algn="l"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Tahoma" charset="0"/>
                <a:ea typeface="ＭＳ Ｐゴシック" charset="0"/>
                <a:cs typeface="+mn-cs"/>
              </a:rPr>
              <a:t>   at server,client </a:t>
            </a:r>
          </a:p>
          <a:p>
            <a:pPr marL="230188" marR="0" lvl="1" indent="0" algn="l"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Tahoma" charset="0"/>
                <a:ea typeface="ＭＳ Ｐゴシック" charset="0"/>
                <a:cs typeface="+mn-cs"/>
              </a:rPr>
              <a:t>           </a:t>
            </a:r>
          </a:p>
        </p:txBody>
      </p:sp>
      <p:grpSp>
        <p:nvGrpSpPr>
          <p:cNvPr id="149" name="Group 67">
            <a:extLst>
              <a:ext uri="{FF2B5EF4-FFF2-40B4-BE49-F238E27FC236}">
                <a16:creationId xmlns:a16="http://schemas.microsoft.com/office/drawing/2014/main" id="{A3675259-9C7A-1740-AEED-A90AD2D0AE87}"/>
              </a:ext>
            </a:extLst>
          </p:cNvPr>
          <p:cNvGrpSpPr>
            <a:grpSpLocks/>
          </p:cNvGrpSpPr>
          <p:nvPr/>
        </p:nvGrpSpPr>
        <p:grpSpPr bwMode="auto">
          <a:xfrm>
            <a:off x="8308511" y="3351215"/>
            <a:ext cx="438150" cy="206375"/>
            <a:chOff x="344" y="1846"/>
            <a:chExt cx="336" cy="130"/>
          </a:xfrm>
        </p:grpSpPr>
        <p:sp>
          <p:nvSpPr>
            <p:cNvPr id="150" name="Rectangle 68">
              <a:extLst>
                <a:ext uri="{FF2B5EF4-FFF2-40B4-BE49-F238E27FC236}">
                  <a16:creationId xmlns:a16="http://schemas.microsoft.com/office/drawing/2014/main" id="{4B4BD261-01C7-494F-8D01-68B19AA4B9AC}"/>
                </a:ext>
              </a:extLst>
            </p:cNvPr>
            <p:cNvSpPr>
              <a:spLocks noChangeArrowheads="1"/>
            </p:cNvSpPr>
            <p:nvPr/>
          </p:nvSpPr>
          <p:spPr bwMode="auto">
            <a:xfrm>
              <a:off x="344" y="1846"/>
              <a:ext cx="336" cy="130"/>
            </a:xfrm>
            <a:prstGeom prst="rect">
              <a:avLst/>
            </a:prstGeom>
            <a:solidFill>
              <a:srgbClr val="FFFF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51" name="Rectangle 69">
              <a:extLst>
                <a:ext uri="{FF2B5EF4-FFF2-40B4-BE49-F238E27FC236}">
                  <a16:creationId xmlns:a16="http://schemas.microsoft.com/office/drawing/2014/main" id="{4E7628F3-86B5-E44C-8195-D9FF1BBA53D4}"/>
                </a:ext>
              </a:extLst>
            </p:cNvPr>
            <p:cNvSpPr>
              <a:spLocks noChangeArrowheads="1"/>
            </p:cNvSpPr>
            <p:nvPr/>
          </p:nvSpPr>
          <p:spPr bwMode="auto">
            <a:xfrm>
              <a:off x="454" y="1863"/>
              <a:ext cx="112" cy="99"/>
            </a:xfrm>
            <a:prstGeom prst="rect">
              <a:avLst/>
            </a:prstGeom>
            <a:solidFill>
              <a:srgbClr val="FFFFFF"/>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52" name="Rectangle 70">
              <a:extLst>
                <a:ext uri="{FF2B5EF4-FFF2-40B4-BE49-F238E27FC236}">
                  <a16:creationId xmlns:a16="http://schemas.microsoft.com/office/drawing/2014/main" id="{BE5565DB-C659-5048-B6BD-16420D5CE92C}"/>
                </a:ext>
              </a:extLst>
            </p:cNvPr>
            <p:cNvSpPr>
              <a:spLocks noChangeArrowheads="1"/>
            </p:cNvSpPr>
            <p:nvPr/>
          </p:nvSpPr>
          <p:spPr bwMode="auto">
            <a:xfrm>
              <a:off x="578" y="1921"/>
              <a:ext cx="29" cy="35"/>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53" name="Rectangle 71">
              <a:extLst>
                <a:ext uri="{FF2B5EF4-FFF2-40B4-BE49-F238E27FC236}">
                  <a16:creationId xmlns:a16="http://schemas.microsoft.com/office/drawing/2014/main" id="{720A74F5-E1C3-FF45-B800-884CFBB24D0A}"/>
                </a:ext>
              </a:extLst>
            </p:cNvPr>
            <p:cNvSpPr>
              <a:spLocks noChangeArrowheads="1"/>
            </p:cNvSpPr>
            <p:nvPr/>
          </p:nvSpPr>
          <p:spPr bwMode="auto">
            <a:xfrm>
              <a:off x="407" y="1922"/>
              <a:ext cx="29" cy="35"/>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154" name="Text Box 72">
            <a:extLst>
              <a:ext uri="{FF2B5EF4-FFF2-40B4-BE49-F238E27FC236}">
                <a16:creationId xmlns:a16="http://schemas.microsoft.com/office/drawing/2014/main" id="{48C5FBCA-1883-5B46-BC6B-BD218B24C18D}"/>
              </a:ext>
            </a:extLst>
          </p:cNvPr>
          <p:cNvSpPr txBox="1">
            <a:spLocks noChangeArrowheads="1"/>
          </p:cNvSpPr>
          <p:nvPr/>
        </p:nvSpPr>
        <p:spPr bwMode="auto">
          <a:xfrm>
            <a:off x="7943246" y="3024051"/>
            <a:ext cx="1146175" cy="3365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rPr>
              <a:t>application</a:t>
            </a:r>
          </a:p>
        </p:txBody>
      </p:sp>
      <p:sp>
        <p:nvSpPr>
          <p:cNvPr id="155" name="Line 73">
            <a:extLst>
              <a:ext uri="{FF2B5EF4-FFF2-40B4-BE49-F238E27FC236}">
                <a16:creationId xmlns:a16="http://schemas.microsoft.com/office/drawing/2014/main" id="{C7D010E1-FDC8-B843-B502-33120A86EB14}"/>
              </a:ext>
            </a:extLst>
          </p:cNvPr>
          <p:cNvSpPr>
            <a:spLocks noChangeShapeType="1"/>
          </p:cNvSpPr>
          <p:nvPr/>
        </p:nvSpPr>
        <p:spPr bwMode="auto">
          <a:xfrm>
            <a:off x="7407464" y="4932365"/>
            <a:ext cx="2268538" cy="0"/>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56" name="Text Box 74">
            <a:extLst>
              <a:ext uri="{FF2B5EF4-FFF2-40B4-BE49-F238E27FC236}">
                <a16:creationId xmlns:a16="http://schemas.microsoft.com/office/drawing/2014/main" id="{46053DCC-44E5-2C43-B37B-8DA921C733B2}"/>
              </a:ext>
            </a:extLst>
          </p:cNvPr>
          <p:cNvSpPr txBox="1">
            <a:spLocks noChangeArrowheads="1"/>
          </p:cNvSpPr>
          <p:nvPr/>
        </p:nvSpPr>
        <p:spPr bwMode="auto">
          <a:xfrm>
            <a:off x="8070953" y="5013813"/>
            <a:ext cx="908050" cy="3365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rPr>
              <a:t>network</a:t>
            </a:r>
          </a:p>
        </p:txBody>
      </p:sp>
      <p:sp>
        <p:nvSpPr>
          <p:cNvPr id="157" name="Rectangle 75">
            <a:extLst>
              <a:ext uri="{FF2B5EF4-FFF2-40B4-BE49-F238E27FC236}">
                <a16:creationId xmlns:a16="http://schemas.microsoft.com/office/drawing/2014/main" id="{2794759F-1BDF-124F-8990-F97B9E3FFDCA}"/>
              </a:ext>
            </a:extLst>
          </p:cNvPr>
          <p:cNvSpPr>
            <a:spLocks noChangeArrowheads="1"/>
          </p:cNvSpPr>
          <p:nvPr/>
        </p:nvSpPr>
        <p:spPr bwMode="auto">
          <a:xfrm>
            <a:off x="7372539" y="5354640"/>
            <a:ext cx="2335213" cy="180975"/>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58" name="Line 76">
            <a:extLst>
              <a:ext uri="{FF2B5EF4-FFF2-40B4-BE49-F238E27FC236}">
                <a16:creationId xmlns:a16="http://schemas.microsoft.com/office/drawing/2014/main" id="{AA62258B-6959-8646-9E2E-9B0097512BD1}"/>
              </a:ext>
            </a:extLst>
          </p:cNvPr>
          <p:cNvSpPr>
            <a:spLocks noChangeShapeType="1"/>
          </p:cNvSpPr>
          <p:nvPr/>
        </p:nvSpPr>
        <p:spPr bwMode="auto">
          <a:xfrm>
            <a:off x="7401114" y="5343528"/>
            <a:ext cx="0" cy="236537"/>
          </a:xfrm>
          <a:prstGeom prst="line">
            <a:avLst/>
          </a:prstGeom>
          <a:noFill/>
          <a:ln w="9525">
            <a:solidFill>
              <a:srgbClr val="000000"/>
            </a:solidFill>
            <a:prstDash val="dash"/>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59" name="Line 77">
            <a:extLst>
              <a:ext uri="{FF2B5EF4-FFF2-40B4-BE49-F238E27FC236}">
                <a16:creationId xmlns:a16="http://schemas.microsoft.com/office/drawing/2014/main" id="{B39909BE-5B6C-6F46-8749-CE29AEAB2CB2}"/>
              </a:ext>
            </a:extLst>
          </p:cNvPr>
          <p:cNvSpPr>
            <a:spLocks noChangeShapeType="1"/>
          </p:cNvSpPr>
          <p:nvPr/>
        </p:nvSpPr>
        <p:spPr bwMode="auto">
          <a:xfrm>
            <a:off x="9664889" y="5314953"/>
            <a:ext cx="0" cy="236537"/>
          </a:xfrm>
          <a:prstGeom prst="line">
            <a:avLst/>
          </a:prstGeom>
          <a:noFill/>
          <a:ln w="9525">
            <a:solidFill>
              <a:srgbClr val="000000"/>
            </a:solidFill>
            <a:prstDash val="dash"/>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60" name="Freeform 78">
            <a:extLst>
              <a:ext uri="{FF2B5EF4-FFF2-40B4-BE49-F238E27FC236}">
                <a16:creationId xmlns:a16="http://schemas.microsoft.com/office/drawing/2014/main" id="{830D21F8-79F0-0E4D-A9EF-3C8300C80D17}"/>
              </a:ext>
            </a:extLst>
          </p:cNvPr>
          <p:cNvSpPr>
            <a:spLocks/>
          </p:cNvSpPr>
          <p:nvPr/>
        </p:nvSpPr>
        <p:spPr bwMode="auto">
          <a:xfrm>
            <a:off x="9682352" y="2932115"/>
            <a:ext cx="468312" cy="2490788"/>
          </a:xfrm>
          <a:custGeom>
            <a:avLst/>
            <a:gdLst>
              <a:gd name="T0" fmla="*/ 2147483647 w 366"/>
              <a:gd name="T1" fmla="*/ 2147483647 h 1284"/>
              <a:gd name="T2" fmla="*/ 2147483647 w 366"/>
              <a:gd name="T3" fmla="*/ 0 h 1284"/>
              <a:gd name="T4" fmla="*/ 0 w 366"/>
              <a:gd name="T5" fmla="*/ 2147483647 h 1284"/>
              <a:gd name="T6" fmla="*/ 2147483647 w 366"/>
              <a:gd name="T7" fmla="*/ 2147483647 h 1284"/>
              <a:gd name="T8" fmla="*/ 2147483647 w 366"/>
              <a:gd name="T9" fmla="*/ 2147483647 h 12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6" h="1284">
                <a:moveTo>
                  <a:pt x="366" y="1278"/>
                </a:moveTo>
                <a:lnTo>
                  <a:pt x="12" y="0"/>
                </a:lnTo>
                <a:lnTo>
                  <a:pt x="0" y="1224"/>
                </a:lnTo>
                <a:lnTo>
                  <a:pt x="186" y="1284"/>
                </a:lnTo>
                <a:lnTo>
                  <a:pt x="366" y="1278"/>
                </a:lnTo>
                <a:close/>
              </a:path>
            </a:pathLst>
          </a:custGeom>
          <a:gradFill rotWithShape="1">
            <a:gsLst>
              <a:gs pos="0">
                <a:srgbClr val="B2B2B2"/>
              </a:gs>
              <a:gs pos="100000">
                <a:srgbClr val="FFFFFF"/>
              </a:gs>
            </a:gsLst>
            <a:lin ang="0" scaled="1"/>
          </a:gradFill>
          <a:ln w="9525">
            <a:solidFill>
              <a:srgbClr val="DDDDDD"/>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61" name="Text Box 83">
            <a:extLst>
              <a:ext uri="{FF2B5EF4-FFF2-40B4-BE49-F238E27FC236}">
                <a16:creationId xmlns:a16="http://schemas.microsoft.com/office/drawing/2014/main" id="{E97571FE-EF31-0544-985B-906D8CF8F351}"/>
              </a:ext>
            </a:extLst>
          </p:cNvPr>
          <p:cNvSpPr txBox="1">
            <a:spLocks noChangeArrowheads="1"/>
          </p:cNvSpPr>
          <p:nvPr/>
        </p:nvSpPr>
        <p:spPr bwMode="auto">
          <a:xfrm>
            <a:off x="996046" y="5759648"/>
            <a:ext cx="5633357" cy="6463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marL="231775" indent="-231775">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231775" marR="0" lvl="0" indent="-231775" algn="l"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ourier New" charset="0"/>
                <a:ea typeface="ＭＳ Ｐゴシック" charset="0"/>
                <a:cs typeface="+mn-cs"/>
              </a:rPr>
              <a:t>Socket </a:t>
            </a:r>
            <a:r>
              <a:rPr kumimoji="0" lang="en-US" sz="1800" b="1" i="0" u="none" strike="noStrike" kern="1200" cap="none" spc="0" normalizeH="0" baseline="0" noProof="0" dirty="0" err="1">
                <a:ln>
                  <a:noFill/>
                </a:ln>
                <a:solidFill>
                  <a:srgbClr val="000000"/>
                </a:solidFill>
                <a:effectLst/>
                <a:uLnTx/>
                <a:uFillTx/>
                <a:latin typeface="Courier New" charset="0"/>
                <a:ea typeface="ＭＳ Ｐゴシック" charset="0"/>
                <a:cs typeface="+mn-cs"/>
              </a:rPr>
              <a:t>clientSocket</a:t>
            </a:r>
            <a:r>
              <a:rPr kumimoji="0" lang="en-US" sz="1800" b="1" i="0" u="none" strike="noStrike" kern="1200" cap="none" spc="0" normalizeH="0" baseline="0" noProof="0" dirty="0">
                <a:ln>
                  <a:noFill/>
                </a:ln>
                <a:solidFill>
                  <a:srgbClr val="000000"/>
                </a:solidFill>
                <a:effectLst/>
                <a:uLnTx/>
                <a:uFillTx/>
                <a:latin typeface="Courier New" charset="0"/>
                <a:ea typeface="ＭＳ Ｐゴシック" charset="0"/>
                <a:cs typeface="+mn-cs"/>
              </a:rPr>
              <a:t> =   </a:t>
            </a:r>
          </a:p>
          <a:p>
            <a:pPr marL="231775" marR="0" lvl="0" indent="-231775" algn="l"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ourier New" charset="0"/>
                <a:ea typeface="ＭＳ Ｐゴシック" charset="0"/>
                <a:cs typeface="+mn-cs"/>
              </a:rPr>
              <a:t>  </a:t>
            </a:r>
            <a:r>
              <a:rPr kumimoji="0" lang="en-US" sz="1800" b="1" i="0" u="none" strike="noStrike" kern="1200" cap="none" spc="0" normalizeH="0" baseline="0" noProof="0" dirty="0" err="1">
                <a:ln>
                  <a:noFill/>
                </a:ln>
                <a:solidFill>
                  <a:srgbClr val="000000"/>
                </a:solidFill>
                <a:effectLst/>
                <a:uLnTx/>
                <a:uFillTx/>
                <a:latin typeface="Courier New" charset="0"/>
                <a:ea typeface="ＭＳ Ｐゴシック" charset="0"/>
                <a:cs typeface="+mn-cs"/>
              </a:rPr>
              <a:t>newSocket</a:t>
            </a:r>
            <a:r>
              <a:rPr kumimoji="0" lang="en-US" sz="1800" b="1" i="0" u="none" strike="noStrike" kern="1200" cap="none" spc="0" normalizeH="0" baseline="0" noProof="0" dirty="0">
                <a:ln>
                  <a:noFill/>
                </a:ln>
                <a:solidFill>
                  <a:srgbClr val="000000"/>
                </a:solidFill>
                <a:effectLst/>
                <a:uLnTx/>
                <a:uFillTx/>
                <a:latin typeface="Courier New" charset="0"/>
                <a:ea typeface="ＭＳ Ｐゴシック" charset="0"/>
                <a:cs typeface="+mn-cs"/>
              </a:rPr>
              <a:t>("</a:t>
            </a:r>
            <a:r>
              <a:rPr kumimoji="0" lang="en-US" sz="1800" b="1" i="0" u="none" strike="noStrike" kern="1200" cap="none" spc="0" normalizeH="0" baseline="0" noProof="0" dirty="0" err="1">
                <a:ln>
                  <a:noFill/>
                </a:ln>
                <a:solidFill>
                  <a:srgbClr val="000000"/>
                </a:solidFill>
                <a:effectLst/>
                <a:uLnTx/>
                <a:uFillTx/>
                <a:latin typeface="Courier New" charset="0"/>
                <a:ea typeface="ＭＳ Ｐゴシック" charset="0"/>
                <a:cs typeface="+mn-cs"/>
              </a:rPr>
              <a:t>hostname","port</a:t>
            </a:r>
            <a:r>
              <a:rPr kumimoji="0" lang="en-US" sz="1800" b="1" i="0" u="none" strike="noStrike" kern="1200" cap="none" spc="0" normalizeH="0" baseline="0" noProof="0" dirty="0">
                <a:ln>
                  <a:noFill/>
                </a:ln>
                <a:solidFill>
                  <a:srgbClr val="000000"/>
                </a:solidFill>
                <a:effectLst/>
                <a:uLnTx/>
                <a:uFillTx/>
                <a:latin typeface="Courier New" charset="0"/>
                <a:ea typeface="ＭＳ Ｐゴシック" charset="0"/>
                <a:cs typeface="+mn-cs"/>
              </a:rPr>
              <a:t> number");</a:t>
            </a:r>
          </a:p>
        </p:txBody>
      </p:sp>
      <p:sp>
        <p:nvSpPr>
          <p:cNvPr id="162" name="Text Box 85">
            <a:extLst>
              <a:ext uri="{FF2B5EF4-FFF2-40B4-BE49-F238E27FC236}">
                <a16:creationId xmlns:a16="http://schemas.microsoft.com/office/drawing/2014/main" id="{C80EBC7F-DBC0-BD40-9507-82100813B9B7}"/>
              </a:ext>
            </a:extLst>
          </p:cNvPr>
          <p:cNvSpPr txBox="1">
            <a:spLocks noChangeArrowheads="1"/>
          </p:cNvSpPr>
          <p:nvPr/>
        </p:nvSpPr>
        <p:spPr bwMode="auto">
          <a:xfrm>
            <a:off x="7021795" y="5773144"/>
            <a:ext cx="4159599" cy="6463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marL="231775" indent="-231775">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231775" marR="0" lvl="0" indent="-231775" algn="l"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ourier New" charset="0"/>
                <a:ea typeface="ＭＳ Ｐゴシック" charset="0"/>
                <a:cs typeface="+mn-cs"/>
              </a:rPr>
              <a:t>Socket </a:t>
            </a:r>
            <a:r>
              <a:rPr kumimoji="0" lang="en-US" sz="1800" b="1" i="0" u="none" strike="noStrike" kern="1200" cap="none" spc="0" normalizeH="0" baseline="0" noProof="0" dirty="0" err="1">
                <a:ln>
                  <a:noFill/>
                </a:ln>
                <a:solidFill>
                  <a:srgbClr val="000000"/>
                </a:solidFill>
                <a:effectLst/>
                <a:uLnTx/>
                <a:uFillTx/>
                <a:latin typeface="Courier New" charset="0"/>
                <a:ea typeface="ＭＳ Ｐゴシック" charset="0"/>
                <a:cs typeface="+mn-cs"/>
              </a:rPr>
              <a:t>connectionSocket</a:t>
            </a:r>
            <a:r>
              <a:rPr kumimoji="0" lang="en-US" sz="1800" b="1" i="0" u="none" strike="noStrike" kern="1200" cap="none" spc="0" normalizeH="0" baseline="0" noProof="0" dirty="0">
                <a:ln>
                  <a:noFill/>
                </a:ln>
                <a:solidFill>
                  <a:srgbClr val="000000"/>
                </a:solidFill>
                <a:effectLst/>
                <a:uLnTx/>
                <a:uFillTx/>
                <a:latin typeface="Courier New" charset="0"/>
                <a:ea typeface="ＭＳ Ｐゴシック" charset="0"/>
                <a:cs typeface="+mn-cs"/>
              </a:rPr>
              <a:t> = </a:t>
            </a:r>
            <a:r>
              <a:rPr kumimoji="0" lang="en-US" sz="1800" b="1" i="0" u="none" strike="noStrike" kern="1200" cap="none" spc="0" normalizeH="0" baseline="0" noProof="0" dirty="0" err="1">
                <a:ln>
                  <a:noFill/>
                </a:ln>
                <a:solidFill>
                  <a:srgbClr val="000000"/>
                </a:solidFill>
                <a:effectLst/>
                <a:uLnTx/>
                <a:uFillTx/>
                <a:latin typeface="Courier New" charset="0"/>
                <a:ea typeface="ＭＳ Ｐゴシック" charset="0"/>
                <a:cs typeface="+mn-cs"/>
              </a:rPr>
              <a:t>welcomeSocket.accept</a:t>
            </a:r>
            <a:r>
              <a:rPr kumimoji="0" lang="en-US" sz="1800" b="1" i="0" u="none" strike="noStrike" kern="1200" cap="none" spc="0" normalizeH="0" baseline="0" noProof="0" dirty="0">
                <a:ln>
                  <a:noFill/>
                </a:ln>
                <a:solidFill>
                  <a:srgbClr val="000000"/>
                </a:solidFill>
                <a:effectLst/>
                <a:uLnTx/>
                <a:uFillTx/>
                <a:latin typeface="Courier New" charset="0"/>
                <a:ea typeface="ＭＳ Ｐゴシック" charset="0"/>
                <a:cs typeface="+mn-cs"/>
              </a:rPr>
              <a:t>();</a:t>
            </a:r>
          </a:p>
        </p:txBody>
      </p:sp>
      <p:grpSp>
        <p:nvGrpSpPr>
          <p:cNvPr id="163" name="Group 89">
            <a:extLst>
              <a:ext uri="{FF2B5EF4-FFF2-40B4-BE49-F238E27FC236}">
                <a16:creationId xmlns:a16="http://schemas.microsoft.com/office/drawing/2014/main" id="{DB71F8E2-0EB4-2A4E-B4C5-3DC2955DEDE8}"/>
              </a:ext>
            </a:extLst>
          </p:cNvPr>
          <p:cNvGrpSpPr>
            <a:grpSpLocks/>
          </p:cNvGrpSpPr>
          <p:nvPr/>
        </p:nvGrpSpPr>
        <p:grpSpPr bwMode="auto">
          <a:xfrm>
            <a:off x="2149664" y="5024440"/>
            <a:ext cx="698500" cy="612775"/>
            <a:chOff x="-44" y="1473"/>
            <a:chExt cx="981" cy="1105"/>
          </a:xfrm>
        </p:grpSpPr>
        <p:pic>
          <p:nvPicPr>
            <p:cNvPr id="164" name="Picture 90" descr="desktop_computer_stylized_medium">
              <a:extLst>
                <a:ext uri="{FF2B5EF4-FFF2-40B4-BE49-F238E27FC236}">
                  <a16:creationId xmlns:a16="http://schemas.microsoft.com/office/drawing/2014/main" id="{C631DB34-DA41-694E-BA26-57FDF68E687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5" name="Freeform 91">
              <a:extLst>
                <a:ext uri="{FF2B5EF4-FFF2-40B4-BE49-F238E27FC236}">
                  <a16:creationId xmlns:a16="http://schemas.microsoft.com/office/drawing/2014/main" id="{BEF55614-0BD4-8249-9822-CEE59DA9A93D}"/>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166" name="Group 92">
            <a:extLst>
              <a:ext uri="{FF2B5EF4-FFF2-40B4-BE49-F238E27FC236}">
                <a16:creationId xmlns:a16="http://schemas.microsoft.com/office/drawing/2014/main" id="{F06A1B16-A85F-394E-802F-0E5CD7D943D6}"/>
              </a:ext>
            </a:extLst>
          </p:cNvPr>
          <p:cNvGrpSpPr>
            <a:grpSpLocks/>
          </p:cNvGrpSpPr>
          <p:nvPr/>
        </p:nvGrpSpPr>
        <p:grpSpPr bwMode="auto">
          <a:xfrm>
            <a:off x="9964927" y="4922840"/>
            <a:ext cx="415925" cy="627063"/>
            <a:chOff x="4140" y="429"/>
            <a:chExt cx="1425" cy="2396"/>
          </a:xfrm>
        </p:grpSpPr>
        <p:sp>
          <p:nvSpPr>
            <p:cNvPr id="167" name="Freeform 93">
              <a:extLst>
                <a:ext uri="{FF2B5EF4-FFF2-40B4-BE49-F238E27FC236}">
                  <a16:creationId xmlns:a16="http://schemas.microsoft.com/office/drawing/2014/main" id="{0B18D7B8-4C19-6A48-9356-0BDC63F4B19E}"/>
                </a:ext>
              </a:extLst>
            </p:cNvPr>
            <p:cNvSpPr>
              <a:spLocks/>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68" name="Rectangle 94">
              <a:extLst>
                <a:ext uri="{FF2B5EF4-FFF2-40B4-BE49-F238E27FC236}">
                  <a16:creationId xmlns:a16="http://schemas.microsoft.com/office/drawing/2014/main" id="{83F51854-758D-F348-B0AE-4C8BBF01B327}"/>
                </a:ext>
              </a:extLst>
            </p:cNvPr>
            <p:cNvSpPr>
              <a:spLocks noChangeArrowheads="1"/>
            </p:cNvSpPr>
            <p:nvPr/>
          </p:nvSpPr>
          <p:spPr bwMode="auto">
            <a:xfrm>
              <a:off x="4205" y="429"/>
              <a:ext cx="1050" cy="2287"/>
            </a:xfrm>
            <a:prstGeom prst="rect">
              <a:avLst/>
            </a:pr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69" name="Freeform 95">
              <a:extLst>
                <a:ext uri="{FF2B5EF4-FFF2-40B4-BE49-F238E27FC236}">
                  <a16:creationId xmlns:a16="http://schemas.microsoft.com/office/drawing/2014/main" id="{BCB6E605-7A9B-CA4D-855C-288812DAAB0F}"/>
                </a:ext>
              </a:extLst>
            </p:cNvPr>
            <p:cNvSpPr>
              <a:spLocks/>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70" name="Freeform 96">
              <a:extLst>
                <a:ext uri="{FF2B5EF4-FFF2-40B4-BE49-F238E27FC236}">
                  <a16:creationId xmlns:a16="http://schemas.microsoft.com/office/drawing/2014/main" id="{010D7A25-5C86-B443-B0F4-6A6735092E34}"/>
                </a:ext>
              </a:extLst>
            </p:cNvPr>
            <p:cNvSpPr>
              <a:spLocks/>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71" name="Rectangle 97">
              <a:extLst>
                <a:ext uri="{FF2B5EF4-FFF2-40B4-BE49-F238E27FC236}">
                  <a16:creationId xmlns:a16="http://schemas.microsoft.com/office/drawing/2014/main" id="{6B6FDD4A-AD55-9345-AF53-BC625746DD19}"/>
                </a:ext>
              </a:extLst>
            </p:cNvPr>
            <p:cNvSpPr>
              <a:spLocks noChangeArrowheads="1"/>
            </p:cNvSpPr>
            <p:nvPr/>
          </p:nvSpPr>
          <p:spPr bwMode="auto">
            <a:xfrm>
              <a:off x="4211" y="696"/>
              <a:ext cx="598" cy="42"/>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172" name="Group 98">
              <a:extLst>
                <a:ext uri="{FF2B5EF4-FFF2-40B4-BE49-F238E27FC236}">
                  <a16:creationId xmlns:a16="http://schemas.microsoft.com/office/drawing/2014/main" id="{A97FBBEC-0302-FA4C-A3B9-B0FD424712B4}"/>
                </a:ext>
              </a:extLst>
            </p:cNvPr>
            <p:cNvGrpSpPr>
              <a:grpSpLocks/>
            </p:cNvGrpSpPr>
            <p:nvPr/>
          </p:nvGrpSpPr>
          <p:grpSpPr bwMode="auto">
            <a:xfrm>
              <a:off x="4749" y="668"/>
              <a:ext cx="581" cy="145"/>
              <a:chOff x="614" y="2568"/>
              <a:chExt cx="725" cy="139"/>
            </a:xfrm>
          </p:grpSpPr>
          <p:sp>
            <p:nvSpPr>
              <p:cNvPr id="197" name="AutoShape 99">
                <a:extLst>
                  <a:ext uri="{FF2B5EF4-FFF2-40B4-BE49-F238E27FC236}">
                    <a16:creationId xmlns:a16="http://schemas.microsoft.com/office/drawing/2014/main" id="{C21CB491-D46B-EE41-AA0F-DE79A218D55A}"/>
                  </a:ext>
                </a:extLst>
              </p:cNvPr>
              <p:cNvSpPr>
                <a:spLocks noChangeArrowheads="1"/>
              </p:cNvSpPr>
              <p:nvPr/>
            </p:nvSpPr>
            <p:spPr bwMode="auto">
              <a:xfrm>
                <a:off x="614" y="2566"/>
                <a:ext cx="726" cy="140"/>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98" name="AutoShape 100">
                <a:extLst>
                  <a:ext uri="{FF2B5EF4-FFF2-40B4-BE49-F238E27FC236}">
                    <a16:creationId xmlns:a16="http://schemas.microsoft.com/office/drawing/2014/main" id="{1FC5D9EE-EAE0-7E4E-B85F-6FC8DE4DEE26}"/>
                  </a:ext>
                </a:extLst>
              </p:cNvPr>
              <p:cNvSpPr>
                <a:spLocks noChangeArrowheads="1"/>
              </p:cNvSpPr>
              <p:nvPr/>
            </p:nvSpPr>
            <p:spPr bwMode="auto">
              <a:xfrm>
                <a:off x="628" y="2583"/>
                <a:ext cx="692" cy="105"/>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173" name="Rectangle 101">
              <a:extLst>
                <a:ext uri="{FF2B5EF4-FFF2-40B4-BE49-F238E27FC236}">
                  <a16:creationId xmlns:a16="http://schemas.microsoft.com/office/drawing/2014/main" id="{8F3C4297-FFD3-D843-98B6-43C61A7317BF}"/>
                </a:ext>
              </a:extLst>
            </p:cNvPr>
            <p:cNvSpPr>
              <a:spLocks noChangeArrowheads="1"/>
            </p:cNvSpPr>
            <p:nvPr/>
          </p:nvSpPr>
          <p:spPr bwMode="auto">
            <a:xfrm>
              <a:off x="4222" y="1017"/>
              <a:ext cx="598" cy="49"/>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174" name="Group 102">
              <a:extLst>
                <a:ext uri="{FF2B5EF4-FFF2-40B4-BE49-F238E27FC236}">
                  <a16:creationId xmlns:a16="http://schemas.microsoft.com/office/drawing/2014/main" id="{21DC2796-CCBB-6A4F-838F-49A2C67C0E64}"/>
                </a:ext>
              </a:extLst>
            </p:cNvPr>
            <p:cNvGrpSpPr>
              <a:grpSpLocks/>
            </p:cNvGrpSpPr>
            <p:nvPr/>
          </p:nvGrpSpPr>
          <p:grpSpPr bwMode="auto">
            <a:xfrm>
              <a:off x="4747" y="994"/>
              <a:ext cx="581" cy="134"/>
              <a:chOff x="614" y="2568"/>
              <a:chExt cx="725" cy="139"/>
            </a:xfrm>
          </p:grpSpPr>
          <p:sp>
            <p:nvSpPr>
              <p:cNvPr id="195" name="AutoShape 103">
                <a:extLst>
                  <a:ext uri="{FF2B5EF4-FFF2-40B4-BE49-F238E27FC236}">
                    <a16:creationId xmlns:a16="http://schemas.microsoft.com/office/drawing/2014/main" id="{969D7B41-0DC1-4440-AFDE-248D9CDB66EB}"/>
                  </a:ext>
                </a:extLst>
              </p:cNvPr>
              <p:cNvSpPr>
                <a:spLocks noChangeArrowheads="1"/>
              </p:cNvSpPr>
              <p:nvPr/>
            </p:nvSpPr>
            <p:spPr bwMode="auto">
              <a:xfrm>
                <a:off x="617" y="2567"/>
                <a:ext cx="719" cy="138"/>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96" name="AutoShape 104">
                <a:extLst>
                  <a:ext uri="{FF2B5EF4-FFF2-40B4-BE49-F238E27FC236}">
                    <a16:creationId xmlns:a16="http://schemas.microsoft.com/office/drawing/2014/main" id="{B3EC6575-CF4C-6246-8181-ED39D289D214}"/>
                  </a:ext>
                </a:extLst>
              </p:cNvPr>
              <p:cNvSpPr>
                <a:spLocks noChangeArrowheads="1"/>
              </p:cNvSpPr>
              <p:nvPr/>
            </p:nvSpPr>
            <p:spPr bwMode="auto">
              <a:xfrm>
                <a:off x="630" y="2586"/>
                <a:ext cx="679" cy="101"/>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175" name="Rectangle 105">
              <a:extLst>
                <a:ext uri="{FF2B5EF4-FFF2-40B4-BE49-F238E27FC236}">
                  <a16:creationId xmlns:a16="http://schemas.microsoft.com/office/drawing/2014/main" id="{E4C8EF29-9693-8843-BE99-DFF7EF55F859}"/>
                </a:ext>
              </a:extLst>
            </p:cNvPr>
            <p:cNvSpPr>
              <a:spLocks noChangeArrowheads="1"/>
            </p:cNvSpPr>
            <p:nvPr/>
          </p:nvSpPr>
          <p:spPr bwMode="auto">
            <a:xfrm>
              <a:off x="4216" y="1357"/>
              <a:ext cx="598" cy="49"/>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76" name="Rectangle 106">
              <a:extLst>
                <a:ext uri="{FF2B5EF4-FFF2-40B4-BE49-F238E27FC236}">
                  <a16:creationId xmlns:a16="http://schemas.microsoft.com/office/drawing/2014/main" id="{444A4DA4-95C5-7247-8CDB-5D7AF6D3A816}"/>
                </a:ext>
              </a:extLst>
            </p:cNvPr>
            <p:cNvSpPr>
              <a:spLocks noChangeArrowheads="1"/>
            </p:cNvSpPr>
            <p:nvPr/>
          </p:nvSpPr>
          <p:spPr bwMode="auto">
            <a:xfrm>
              <a:off x="4227" y="1654"/>
              <a:ext cx="598" cy="49"/>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177" name="Group 107">
              <a:extLst>
                <a:ext uri="{FF2B5EF4-FFF2-40B4-BE49-F238E27FC236}">
                  <a16:creationId xmlns:a16="http://schemas.microsoft.com/office/drawing/2014/main" id="{E95F09FB-35B3-984D-8B07-8ED352E49862}"/>
                </a:ext>
              </a:extLst>
            </p:cNvPr>
            <p:cNvGrpSpPr>
              <a:grpSpLocks/>
            </p:cNvGrpSpPr>
            <p:nvPr/>
          </p:nvGrpSpPr>
          <p:grpSpPr bwMode="auto">
            <a:xfrm>
              <a:off x="4735" y="1627"/>
              <a:ext cx="582" cy="151"/>
              <a:chOff x="614" y="2568"/>
              <a:chExt cx="725" cy="139"/>
            </a:xfrm>
          </p:grpSpPr>
          <p:sp>
            <p:nvSpPr>
              <p:cNvPr id="193" name="AutoShape 108">
                <a:extLst>
                  <a:ext uri="{FF2B5EF4-FFF2-40B4-BE49-F238E27FC236}">
                    <a16:creationId xmlns:a16="http://schemas.microsoft.com/office/drawing/2014/main" id="{0D8F2BD6-B00B-A145-9FAD-DEBB9A14C761}"/>
                  </a:ext>
                </a:extLst>
              </p:cNvPr>
              <p:cNvSpPr>
                <a:spLocks noChangeArrowheads="1"/>
              </p:cNvSpPr>
              <p:nvPr/>
            </p:nvSpPr>
            <p:spPr bwMode="auto">
              <a:xfrm>
                <a:off x="611" y="2576"/>
                <a:ext cx="725" cy="123"/>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94" name="AutoShape 109">
                <a:extLst>
                  <a:ext uri="{FF2B5EF4-FFF2-40B4-BE49-F238E27FC236}">
                    <a16:creationId xmlns:a16="http://schemas.microsoft.com/office/drawing/2014/main" id="{FBEB72B8-9464-2649-9EA1-03257A809BD1}"/>
                  </a:ext>
                </a:extLst>
              </p:cNvPr>
              <p:cNvSpPr>
                <a:spLocks noChangeArrowheads="1"/>
              </p:cNvSpPr>
              <p:nvPr/>
            </p:nvSpPr>
            <p:spPr bwMode="auto">
              <a:xfrm>
                <a:off x="625" y="2588"/>
                <a:ext cx="691" cy="101"/>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178" name="Freeform 110">
              <a:extLst>
                <a:ext uri="{FF2B5EF4-FFF2-40B4-BE49-F238E27FC236}">
                  <a16:creationId xmlns:a16="http://schemas.microsoft.com/office/drawing/2014/main" id="{69825DF1-2B01-DB4D-AD1A-63C84CD16387}"/>
                </a:ext>
              </a:extLst>
            </p:cNvPr>
            <p:cNvSpPr>
              <a:spLocks/>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179" name="Group 111">
              <a:extLst>
                <a:ext uri="{FF2B5EF4-FFF2-40B4-BE49-F238E27FC236}">
                  <a16:creationId xmlns:a16="http://schemas.microsoft.com/office/drawing/2014/main" id="{77E8896E-C175-9440-8F1C-C0DAB898AF9D}"/>
                </a:ext>
              </a:extLst>
            </p:cNvPr>
            <p:cNvGrpSpPr>
              <a:grpSpLocks/>
            </p:cNvGrpSpPr>
            <p:nvPr/>
          </p:nvGrpSpPr>
          <p:grpSpPr bwMode="auto">
            <a:xfrm>
              <a:off x="4739" y="1327"/>
              <a:ext cx="582" cy="139"/>
              <a:chOff x="614" y="2568"/>
              <a:chExt cx="725" cy="139"/>
            </a:xfrm>
          </p:grpSpPr>
          <p:sp>
            <p:nvSpPr>
              <p:cNvPr id="191" name="AutoShape 112">
                <a:extLst>
                  <a:ext uri="{FF2B5EF4-FFF2-40B4-BE49-F238E27FC236}">
                    <a16:creationId xmlns:a16="http://schemas.microsoft.com/office/drawing/2014/main" id="{207BBBCB-E17B-0743-A1A2-C4D7DD812519}"/>
                  </a:ext>
                </a:extLst>
              </p:cNvPr>
              <p:cNvSpPr>
                <a:spLocks noChangeArrowheads="1"/>
              </p:cNvSpPr>
              <p:nvPr/>
            </p:nvSpPr>
            <p:spPr bwMode="auto">
              <a:xfrm>
                <a:off x="613" y="2568"/>
                <a:ext cx="725" cy="140"/>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92" name="AutoShape 113">
                <a:extLst>
                  <a:ext uri="{FF2B5EF4-FFF2-40B4-BE49-F238E27FC236}">
                    <a16:creationId xmlns:a16="http://schemas.microsoft.com/office/drawing/2014/main" id="{28DD6B35-219B-6B45-BF21-71B299ABB40C}"/>
                  </a:ext>
                </a:extLst>
              </p:cNvPr>
              <p:cNvSpPr>
                <a:spLocks noChangeArrowheads="1"/>
              </p:cNvSpPr>
              <p:nvPr/>
            </p:nvSpPr>
            <p:spPr bwMode="auto">
              <a:xfrm>
                <a:off x="627" y="2586"/>
                <a:ext cx="691" cy="103"/>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180" name="Rectangle 114">
              <a:extLst>
                <a:ext uri="{FF2B5EF4-FFF2-40B4-BE49-F238E27FC236}">
                  <a16:creationId xmlns:a16="http://schemas.microsoft.com/office/drawing/2014/main" id="{CD269004-8DB5-4549-A4AF-499B61683FB8}"/>
                </a:ext>
              </a:extLst>
            </p:cNvPr>
            <p:cNvSpPr>
              <a:spLocks noChangeArrowheads="1"/>
            </p:cNvSpPr>
            <p:nvPr/>
          </p:nvSpPr>
          <p:spPr bwMode="auto">
            <a:xfrm>
              <a:off x="5250" y="429"/>
              <a:ext cx="71" cy="2287"/>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81" name="Freeform 115">
              <a:extLst>
                <a:ext uri="{FF2B5EF4-FFF2-40B4-BE49-F238E27FC236}">
                  <a16:creationId xmlns:a16="http://schemas.microsoft.com/office/drawing/2014/main" id="{8AAFEB73-B442-224B-96A6-63129BA97E10}"/>
                </a:ext>
              </a:extLst>
            </p:cNvPr>
            <p:cNvSpPr>
              <a:spLocks/>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82" name="Freeform 116">
              <a:extLst>
                <a:ext uri="{FF2B5EF4-FFF2-40B4-BE49-F238E27FC236}">
                  <a16:creationId xmlns:a16="http://schemas.microsoft.com/office/drawing/2014/main" id="{E0880A41-79A8-9248-8678-A4C1ACE4B8B3}"/>
                </a:ext>
              </a:extLst>
            </p:cNvPr>
            <p:cNvSpPr>
              <a:spLocks/>
            </p:cNvSpPr>
            <p:nvPr/>
          </p:nvSpPr>
          <p:spPr bwMode="auto">
            <a:xfrm>
              <a:off x="5315" y="680"/>
              <a:ext cx="244" cy="240"/>
            </a:xfrm>
            <a:custGeom>
              <a:avLst/>
              <a:gdLst>
                <a:gd name="T0" fmla="*/ 0 w 304"/>
                <a:gd name="T1" fmla="*/ 0 h 288"/>
                <a:gd name="T2" fmla="*/ 34 w 304"/>
                <a:gd name="T3" fmla="*/ 27 h 288"/>
                <a:gd name="T4" fmla="*/ 31 w 304"/>
                <a:gd name="T5" fmla="*/ 48 h 288"/>
                <a:gd name="T6" fmla="*/ 2 w 304"/>
                <a:gd name="T7" fmla="*/ 2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83" name="Oval 117">
              <a:extLst>
                <a:ext uri="{FF2B5EF4-FFF2-40B4-BE49-F238E27FC236}">
                  <a16:creationId xmlns:a16="http://schemas.microsoft.com/office/drawing/2014/main" id="{11D25FBB-2A67-A949-8638-6A82B88E1AEE}"/>
                </a:ext>
              </a:extLst>
            </p:cNvPr>
            <p:cNvSpPr>
              <a:spLocks noChangeArrowheads="1"/>
            </p:cNvSpPr>
            <p:nvPr/>
          </p:nvSpPr>
          <p:spPr bwMode="auto">
            <a:xfrm>
              <a:off x="5516" y="2613"/>
              <a:ext cx="49" cy="97"/>
            </a:xfrm>
            <a:prstGeom prst="ellipse">
              <a:avLst/>
            </a:prstGeom>
            <a:solidFill>
              <a:srgbClr val="3333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84" name="Freeform 118">
              <a:extLst>
                <a:ext uri="{FF2B5EF4-FFF2-40B4-BE49-F238E27FC236}">
                  <a16:creationId xmlns:a16="http://schemas.microsoft.com/office/drawing/2014/main" id="{9FEB11C7-9DF6-A746-9A7F-CE68217C13B7}"/>
                </a:ext>
              </a:extLst>
            </p:cNvPr>
            <p:cNvSpPr>
              <a:spLocks/>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85" name="AutoShape 119">
              <a:extLst>
                <a:ext uri="{FF2B5EF4-FFF2-40B4-BE49-F238E27FC236}">
                  <a16:creationId xmlns:a16="http://schemas.microsoft.com/office/drawing/2014/main" id="{D279A648-2B84-1346-BF0F-DB65CFB075C7}"/>
                </a:ext>
              </a:extLst>
            </p:cNvPr>
            <p:cNvSpPr>
              <a:spLocks noChangeArrowheads="1"/>
            </p:cNvSpPr>
            <p:nvPr/>
          </p:nvSpPr>
          <p:spPr bwMode="auto">
            <a:xfrm>
              <a:off x="4140" y="2679"/>
              <a:ext cx="1197" cy="146"/>
            </a:xfrm>
            <a:prstGeom prst="roundRect">
              <a:avLst>
                <a:gd name="adj" fmla="val 50000"/>
              </a:avLst>
            </a:prstGeom>
            <a:solidFill>
              <a:srgbClr val="DDDDDD"/>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86" name="AutoShape 120">
              <a:extLst>
                <a:ext uri="{FF2B5EF4-FFF2-40B4-BE49-F238E27FC236}">
                  <a16:creationId xmlns:a16="http://schemas.microsoft.com/office/drawing/2014/main" id="{0EDBF10F-D10C-CA46-A0A9-1ACE621AD066}"/>
                </a:ext>
              </a:extLst>
            </p:cNvPr>
            <p:cNvSpPr>
              <a:spLocks noChangeArrowheads="1"/>
            </p:cNvSpPr>
            <p:nvPr/>
          </p:nvSpPr>
          <p:spPr bwMode="auto">
            <a:xfrm>
              <a:off x="4205" y="2710"/>
              <a:ext cx="1071" cy="85"/>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87" name="Oval 121">
              <a:extLst>
                <a:ext uri="{FF2B5EF4-FFF2-40B4-BE49-F238E27FC236}">
                  <a16:creationId xmlns:a16="http://schemas.microsoft.com/office/drawing/2014/main" id="{E4E41E31-C9C4-AF4E-A419-E8421CCEF424}"/>
                </a:ext>
              </a:extLst>
            </p:cNvPr>
            <p:cNvSpPr>
              <a:spLocks noChangeArrowheads="1"/>
            </p:cNvSpPr>
            <p:nvPr/>
          </p:nvSpPr>
          <p:spPr bwMode="auto">
            <a:xfrm>
              <a:off x="4309" y="2382"/>
              <a:ext cx="158" cy="146"/>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88" name="Oval 122">
              <a:extLst>
                <a:ext uri="{FF2B5EF4-FFF2-40B4-BE49-F238E27FC236}">
                  <a16:creationId xmlns:a16="http://schemas.microsoft.com/office/drawing/2014/main" id="{2C59CE5F-437A-C441-8354-6530041056CC}"/>
                </a:ext>
              </a:extLst>
            </p:cNvPr>
            <p:cNvSpPr>
              <a:spLocks noChangeArrowheads="1"/>
            </p:cNvSpPr>
            <p:nvPr/>
          </p:nvSpPr>
          <p:spPr bwMode="auto">
            <a:xfrm>
              <a:off x="4488" y="2382"/>
              <a:ext cx="158" cy="146"/>
            </a:xfrm>
            <a:prstGeom prst="ellipse">
              <a:avLst/>
            </a:prstGeom>
            <a:solidFill>
              <a:srgbClr val="FF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Arial" charset="0"/>
                <a:ea typeface="ＭＳ Ｐゴシック" charset="0"/>
                <a:cs typeface="Arial" charset="0"/>
              </a:endParaRPr>
            </a:p>
          </p:txBody>
        </p:sp>
        <p:sp>
          <p:nvSpPr>
            <p:cNvPr id="189" name="Oval 123">
              <a:extLst>
                <a:ext uri="{FF2B5EF4-FFF2-40B4-BE49-F238E27FC236}">
                  <a16:creationId xmlns:a16="http://schemas.microsoft.com/office/drawing/2014/main" id="{E077C775-39FA-824B-8701-FA02EBEDC5FF}"/>
                </a:ext>
              </a:extLst>
            </p:cNvPr>
            <p:cNvSpPr>
              <a:spLocks noChangeArrowheads="1"/>
            </p:cNvSpPr>
            <p:nvPr/>
          </p:nvSpPr>
          <p:spPr bwMode="auto">
            <a:xfrm>
              <a:off x="4662" y="2382"/>
              <a:ext cx="158" cy="140"/>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90" name="Rectangle 124">
              <a:extLst>
                <a:ext uri="{FF2B5EF4-FFF2-40B4-BE49-F238E27FC236}">
                  <a16:creationId xmlns:a16="http://schemas.microsoft.com/office/drawing/2014/main" id="{858DFD8B-E1AF-0646-911F-639730691009}"/>
                </a:ext>
              </a:extLst>
            </p:cNvPr>
            <p:cNvSpPr>
              <a:spLocks noChangeArrowheads="1"/>
            </p:cNvSpPr>
            <p:nvPr/>
          </p:nvSpPr>
          <p:spPr bwMode="auto">
            <a:xfrm>
              <a:off x="5065" y="1836"/>
              <a:ext cx="82" cy="758"/>
            </a:xfrm>
            <a:prstGeom prst="rect">
              <a:avLst/>
            </a:prstGeom>
            <a:solidFill>
              <a:srgbClr val="292929"/>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74" name="Slide Number Placeholder 2">
            <a:extLst>
              <a:ext uri="{FF2B5EF4-FFF2-40B4-BE49-F238E27FC236}">
                <a16:creationId xmlns:a16="http://schemas.microsoft.com/office/drawing/2014/main" id="{2804BB5E-F6B2-BA48-BFC5-59C8B165BD2D}"/>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79</a:t>
            </a:fld>
            <a:endParaRPr lang="en-US" dirty="0"/>
          </a:p>
        </p:txBody>
      </p:sp>
    </p:spTree>
    <p:extLst>
      <p:ext uri="{BB962C8B-B14F-4D97-AF65-F5344CB8AC3E}">
        <p14:creationId xmlns:p14="http://schemas.microsoft.com/office/powerpoint/2010/main" val="3134451182"/>
      </p:ext>
    </p:extLst>
  </p:cSld>
  <p:clrMapOvr>
    <a:masterClrMapping/>
  </p:clrMapOvr>
  <p:transition spd="med">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8902B4EA-0158-774A-877D-888807F574B5}"/>
              </a:ext>
            </a:extLst>
          </p:cNvPr>
          <p:cNvGrpSpPr/>
          <p:nvPr/>
        </p:nvGrpSpPr>
        <p:grpSpPr>
          <a:xfrm>
            <a:off x="2578811" y="4965666"/>
            <a:ext cx="6866725" cy="1028731"/>
            <a:chOff x="2578811" y="4965666"/>
            <a:chExt cx="6866725" cy="1028731"/>
          </a:xfrm>
        </p:grpSpPr>
        <p:cxnSp>
          <p:nvCxnSpPr>
            <p:cNvPr id="128" name="Straight Connector 127">
              <a:extLst>
                <a:ext uri="{FF2B5EF4-FFF2-40B4-BE49-F238E27FC236}">
                  <a16:creationId xmlns:a16="http://schemas.microsoft.com/office/drawing/2014/main" id="{0763EEB6-87F6-D847-AD1E-3BFDCE6A9543}"/>
                </a:ext>
              </a:extLst>
            </p:cNvPr>
            <p:cNvCxnSpPr>
              <a:cxnSpLocks/>
            </p:cNvCxnSpPr>
            <p:nvPr/>
          </p:nvCxnSpPr>
          <p:spPr>
            <a:xfrm>
              <a:off x="2578811" y="5062556"/>
              <a:ext cx="1582832" cy="30261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 name="Group 5">
              <a:extLst>
                <a:ext uri="{FF2B5EF4-FFF2-40B4-BE49-F238E27FC236}">
                  <a16:creationId xmlns:a16="http://schemas.microsoft.com/office/drawing/2014/main" id="{09891B45-180E-B341-A7C6-D10A683BB102}"/>
                </a:ext>
              </a:extLst>
            </p:cNvPr>
            <p:cNvGrpSpPr/>
            <p:nvPr/>
          </p:nvGrpSpPr>
          <p:grpSpPr>
            <a:xfrm>
              <a:off x="4062521" y="4965666"/>
              <a:ext cx="5383015" cy="1028731"/>
              <a:chOff x="4062521" y="4965666"/>
              <a:chExt cx="5383015" cy="1028731"/>
            </a:xfrm>
          </p:grpSpPr>
          <p:cxnSp>
            <p:nvCxnSpPr>
              <p:cNvPr id="127" name="Straight Connector 126">
                <a:extLst>
                  <a:ext uri="{FF2B5EF4-FFF2-40B4-BE49-F238E27FC236}">
                    <a16:creationId xmlns:a16="http://schemas.microsoft.com/office/drawing/2014/main" id="{16BE7B71-3412-8546-BD1A-8BF76DC47254}"/>
                  </a:ext>
                </a:extLst>
              </p:cNvPr>
              <p:cNvCxnSpPr>
                <a:cxnSpLocks/>
              </p:cNvCxnSpPr>
              <p:nvPr/>
            </p:nvCxnSpPr>
            <p:spPr>
              <a:xfrm flipH="1">
                <a:off x="7972023" y="4973372"/>
                <a:ext cx="1473513" cy="47439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71" name="Freeform 296">
                <a:extLst>
                  <a:ext uri="{FF2B5EF4-FFF2-40B4-BE49-F238E27FC236}">
                    <a16:creationId xmlns:a16="http://schemas.microsoft.com/office/drawing/2014/main" id="{06DFDE96-5B04-984C-B72D-22D074DF3E82}"/>
                  </a:ext>
                </a:extLst>
              </p:cNvPr>
              <p:cNvSpPr>
                <a:spLocks/>
              </p:cNvSpPr>
              <p:nvPr/>
            </p:nvSpPr>
            <p:spPr bwMode="auto">
              <a:xfrm>
                <a:off x="4062521" y="4965666"/>
                <a:ext cx="4036903" cy="1028731"/>
              </a:xfrm>
              <a:custGeom>
                <a:avLst/>
                <a:gdLst>
                  <a:gd name="T0" fmla="*/ 2147483647 w 1877"/>
                  <a:gd name="T1" fmla="*/ 2147483647 h 917"/>
                  <a:gd name="T2" fmla="*/ 2147483647 w 1877"/>
                  <a:gd name="T3" fmla="*/ 2147483647 h 917"/>
                  <a:gd name="T4" fmla="*/ 2147483647 w 1877"/>
                  <a:gd name="T5" fmla="*/ 2147483647 h 917"/>
                  <a:gd name="T6" fmla="*/ 2147483647 w 1877"/>
                  <a:gd name="T7" fmla="*/ 2147483647 h 917"/>
                  <a:gd name="T8" fmla="*/ 2147483647 w 1877"/>
                  <a:gd name="T9" fmla="*/ 2147483647 h 917"/>
                  <a:gd name="T10" fmla="*/ 2147483647 w 1877"/>
                  <a:gd name="T11" fmla="*/ 2147483647 h 917"/>
                  <a:gd name="T12" fmla="*/ 2147483647 w 1877"/>
                  <a:gd name="T13" fmla="*/ 2147483647 h 917"/>
                  <a:gd name="T14" fmla="*/ 2147483647 w 1877"/>
                  <a:gd name="T15" fmla="*/ 2147483647 h 917"/>
                  <a:gd name="T16" fmla="*/ 2147483647 w 1877"/>
                  <a:gd name="T17" fmla="*/ 2147483647 h 917"/>
                  <a:gd name="T18" fmla="*/ 2147483647 w 1877"/>
                  <a:gd name="T19" fmla="*/ 2147483647 h 917"/>
                  <a:gd name="T20" fmla="*/ 2147483647 w 1877"/>
                  <a:gd name="T21" fmla="*/ 2147483647 h 917"/>
                  <a:gd name="T22" fmla="*/ 2147483647 w 1877"/>
                  <a:gd name="T23" fmla="*/ 2147483647 h 917"/>
                  <a:gd name="T24" fmla="*/ 2147483647 w 1877"/>
                  <a:gd name="T25" fmla="*/ 2147483647 h 917"/>
                  <a:gd name="T26" fmla="*/ 2147483647 w 1877"/>
                  <a:gd name="T27" fmla="*/ 2147483647 h 917"/>
                  <a:gd name="T28" fmla="*/ 2147483647 w 1877"/>
                  <a:gd name="T29" fmla="*/ 2147483647 h 917"/>
                  <a:gd name="T30" fmla="*/ 2147483647 w 1877"/>
                  <a:gd name="T31" fmla="*/ 2147483647 h 91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877"/>
                  <a:gd name="T49" fmla="*/ 0 h 917"/>
                  <a:gd name="T50" fmla="*/ 1877 w 1877"/>
                  <a:gd name="T51" fmla="*/ 917 h 917"/>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877" h="917">
                    <a:moveTo>
                      <a:pt x="889" y="23"/>
                    </a:moveTo>
                    <a:cubicBezTo>
                      <a:pt x="804" y="39"/>
                      <a:pt x="771" y="98"/>
                      <a:pt x="692" y="109"/>
                    </a:cubicBezTo>
                    <a:cubicBezTo>
                      <a:pt x="613" y="120"/>
                      <a:pt x="511" y="81"/>
                      <a:pt x="415" y="91"/>
                    </a:cubicBezTo>
                    <a:cubicBezTo>
                      <a:pt x="319" y="101"/>
                      <a:pt x="174" y="126"/>
                      <a:pt x="112" y="170"/>
                    </a:cubicBezTo>
                    <a:cubicBezTo>
                      <a:pt x="51" y="214"/>
                      <a:pt x="66" y="294"/>
                      <a:pt x="50" y="353"/>
                    </a:cubicBezTo>
                    <a:cubicBezTo>
                      <a:pt x="34" y="412"/>
                      <a:pt x="0" y="479"/>
                      <a:pt x="14" y="528"/>
                    </a:cubicBezTo>
                    <a:cubicBezTo>
                      <a:pt x="29" y="577"/>
                      <a:pt x="57" y="608"/>
                      <a:pt x="139" y="650"/>
                    </a:cubicBezTo>
                    <a:cubicBezTo>
                      <a:pt x="221" y="692"/>
                      <a:pt x="372" y="742"/>
                      <a:pt x="505" y="781"/>
                    </a:cubicBezTo>
                    <a:cubicBezTo>
                      <a:pt x="638" y="820"/>
                      <a:pt x="789" y="866"/>
                      <a:pt x="933" y="886"/>
                    </a:cubicBezTo>
                    <a:cubicBezTo>
                      <a:pt x="1077" y="906"/>
                      <a:pt x="1246" y="917"/>
                      <a:pt x="1370" y="901"/>
                    </a:cubicBezTo>
                    <a:cubicBezTo>
                      <a:pt x="1494" y="885"/>
                      <a:pt x="1594" y="839"/>
                      <a:pt x="1676" y="793"/>
                    </a:cubicBezTo>
                    <a:cubicBezTo>
                      <a:pt x="1758" y="747"/>
                      <a:pt x="1843" y="720"/>
                      <a:pt x="1860" y="624"/>
                    </a:cubicBezTo>
                    <a:cubicBezTo>
                      <a:pt x="1877" y="528"/>
                      <a:pt x="1835" y="306"/>
                      <a:pt x="1776" y="219"/>
                    </a:cubicBezTo>
                    <a:cubicBezTo>
                      <a:pt x="1717" y="132"/>
                      <a:pt x="1599" y="134"/>
                      <a:pt x="1503" y="100"/>
                    </a:cubicBezTo>
                    <a:cubicBezTo>
                      <a:pt x="1407" y="66"/>
                      <a:pt x="1302" y="26"/>
                      <a:pt x="1200" y="13"/>
                    </a:cubicBezTo>
                    <a:cubicBezTo>
                      <a:pt x="1098" y="0"/>
                      <a:pt x="974" y="7"/>
                      <a:pt x="889" y="23"/>
                    </a:cubicBezTo>
                    <a:close/>
                  </a:path>
                </a:pathLst>
              </a:custGeom>
              <a:solidFill>
                <a:srgbClr val="9CDFF9"/>
              </a:solidFill>
              <a:ln>
                <a:noFill/>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Calibri"/>
                    <a:ea typeface="ＭＳ Ｐゴシック" panose="020B0600070205080204" pitchFamily="34" charset="-128"/>
                    <a:cs typeface="Arial"/>
                  </a:rPr>
                  <a:t>             </a:t>
                </a:r>
              </a:p>
            </p:txBody>
          </p:sp>
        </p:grpSp>
      </p:grpSp>
      <p:sp>
        <p:nvSpPr>
          <p:cNvPr id="182" name="Freeform 103">
            <a:extLst>
              <a:ext uri="{FF2B5EF4-FFF2-40B4-BE49-F238E27FC236}">
                <a16:creationId xmlns:a16="http://schemas.microsoft.com/office/drawing/2014/main" id="{DEF6D5D3-E4DA-4B46-BBC5-93311E115D92}"/>
              </a:ext>
            </a:extLst>
          </p:cNvPr>
          <p:cNvSpPr>
            <a:spLocks/>
          </p:cNvSpPr>
          <p:nvPr/>
        </p:nvSpPr>
        <p:spPr bwMode="auto">
          <a:xfrm>
            <a:off x="10295012" y="2167472"/>
            <a:ext cx="890436" cy="2912558"/>
          </a:xfrm>
          <a:custGeom>
            <a:avLst/>
            <a:gdLst>
              <a:gd name="T0" fmla="*/ 2147483647 w 366"/>
              <a:gd name="T1" fmla="*/ 2147483647 h 1284"/>
              <a:gd name="T2" fmla="*/ 2147483647 w 366"/>
              <a:gd name="T3" fmla="*/ 0 h 1284"/>
              <a:gd name="T4" fmla="*/ 0 w 366"/>
              <a:gd name="T5" fmla="*/ 2147483647 h 1284"/>
              <a:gd name="T6" fmla="*/ 2147483647 w 366"/>
              <a:gd name="T7" fmla="*/ 2147483647 h 1284"/>
              <a:gd name="T8" fmla="*/ 2147483647 w 366"/>
              <a:gd name="T9" fmla="*/ 2147483647 h 12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6" h="1284">
                <a:moveTo>
                  <a:pt x="366" y="1278"/>
                </a:moveTo>
                <a:lnTo>
                  <a:pt x="12" y="0"/>
                </a:lnTo>
                <a:lnTo>
                  <a:pt x="0" y="1224"/>
                </a:lnTo>
                <a:lnTo>
                  <a:pt x="186" y="1284"/>
                </a:lnTo>
                <a:lnTo>
                  <a:pt x="366" y="1278"/>
                </a:lnTo>
                <a:close/>
              </a:path>
            </a:pathLst>
          </a:custGeom>
          <a:gradFill rotWithShape="1">
            <a:gsLst>
              <a:gs pos="0">
                <a:srgbClr val="B2B2B2"/>
              </a:gs>
              <a:gs pos="100000">
                <a:srgbClr val="FFFFFF"/>
              </a:gs>
            </a:gsLst>
            <a:lin ang="0" scaled="1"/>
          </a:gradFill>
          <a:ln w="9525">
            <a:solidFill>
              <a:srgbClr val="DDDDDD"/>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83" name="Freeform 70">
            <a:extLst>
              <a:ext uri="{FF2B5EF4-FFF2-40B4-BE49-F238E27FC236}">
                <a16:creationId xmlns:a16="http://schemas.microsoft.com/office/drawing/2014/main" id="{4A88383C-61F9-1949-9D88-EC83EDA3F2B6}"/>
              </a:ext>
            </a:extLst>
          </p:cNvPr>
          <p:cNvSpPr>
            <a:spLocks/>
          </p:cNvSpPr>
          <p:nvPr/>
        </p:nvSpPr>
        <p:spPr bwMode="auto">
          <a:xfrm>
            <a:off x="854349" y="2256655"/>
            <a:ext cx="846644" cy="2922199"/>
          </a:xfrm>
          <a:custGeom>
            <a:avLst/>
            <a:gdLst>
              <a:gd name="T0" fmla="*/ 0 w 348"/>
              <a:gd name="T1" fmla="*/ 2147483647 h 1312"/>
              <a:gd name="T2" fmla="*/ 2147483647 w 348"/>
              <a:gd name="T3" fmla="*/ 0 h 1312"/>
              <a:gd name="T4" fmla="*/ 2147483647 w 348"/>
              <a:gd name="T5" fmla="*/ 2147483647 h 1312"/>
              <a:gd name="T6" fmla="*/ 2147483647 w 348"/>
              <a:gd name="T7" fmla="*/ 2147483647 h 1312"/>
              <a:gd name="T8" fmla="*/ 0 w 348"/>
              <a:gd name="T9" fmla="*/ 2147483647 h 13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48" h="1312">
                <a:moveTo>
                  <a:pt x="0" y="1306"/>
                </a:moveTo>
                <a:lnTo>
                  <a:pt x="348" y="0"/>
                </a:lnTo>
                <a:lnTo>
                  <a:pt x="342" y="1258"/>
                </a:lnTo>
                <a:lnTo>
                  <a:pt x="180" y="1312"/>
                </a:lnTo>
                <a:lnTo>
                  <a:pt x="0" y="1306"/>
                </a:lnTo>
                <a:close/>
              </a:path>
            </a:pathLst>
          </a:custGeom>
          <a:gradFill rotWithShape="1">
            <a:gsLst>
              <a:gs pos="0">
                <a:srgbClr val="FFFFFF"/>
              </a:gs>
              <a:gs pos="100000">
                <a:srgbClr val="B2B2B2"/>
              </a:gs>
            </a:gsLst>
            <a:lin ang="0" scaled="1"/>
          </a:gradFill>
          <a:ln w="9525">
            <a:solidFill>
              <a:srgbClr val="DDDDDD"/>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222" name="Group 185">
            <a:extLst>
              <a:ext uri="{FF2B5EF4-FFF2-40B4-BE49-F238E27FC236}">
                <a16:creationId xmlns:a16="http://schemas.microsoft.com/office/drawing/2014/main" id="{7750F2FB-96FA-374A-AF56-26502EF04672}"/>
              </a:ext>
            </a:extLst>
          </p:cNvPr>
          <p:cNvGrpSpPr>
            <a:grpSpLocks/>
          </p:cNvGrpSpPr>
          <p:nvPr/>
        </p:nvGrpSpPr>
        <p:grpSpPr bwMode="auto">
          <a:xfrm>
            <a:off x="10955688" y="4246759"/>
            <a:ext cx="549832" cy="1070215"/>
            <a:chOff x="4140" y="429"/>
            <a:chExt cx="1425" cy="2396"/>
          </a:xfrm>
        </p:grpSpPr>
        <p:sp>
          <p:nvSpPr>
            <p:cNvPr id="223" name="Freeform 186">
              <a:extLst>
                <a:ext uri="{FF2B5EF4-FFF2-40B4-BE49-F238E27FC236}">
                  <a16:creationId xmlns:a16="http://schemas.microsoft.com/office/drawing/2014/main" id="{E441858B-A566-F746-B48C-912CA3020CC8}"/>
                </a:ext>
              </a:extLst>
            </p:cNvPr>
            <p:cNvSpPr>
              <a:spLocks/>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24" name="Rectangle 187">
              <a:extLst>
                <a:ext uri="{FF2B5EF4-FFF2-40B4-BE49-F238E27FC236}">
                  <a16:creationId xmlns:a16="http://schemas.microsoft.com/office/drawing/2014/main" id="{20003129-35A4-1E46-8065-8AF4C6403D57}"/>
                </a:ext>
              </a:extLst>
            </p:cNvPr>
            <p:cNvSpPr>
              <a:spLocks noChangeArrowheads="1"/>
            </p:cNvSpPr>
            <p:nvPr/>
          </p:nvSpPr>
          <p:spPr bwMode="auto">
            <a:xfrm>
              <a:off x="4203" y="429"/>
              <a:ext cx="1053" cy="2283"/>
            </a:xfrm>
            <a:prstGeom prst="rect">
              <a:avLst/>
            </a:pr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25" name="Freeform 188">
              <a:extLst>
                <a:ext uri="{FF2B5EF4-FFF2-40B4-BE49-F238E27FC236}">
                  <a16:creationId xmlns:a16="http://schemas.microsoft.com/office/drawing/2014/main" id="{6F94D7AE-C4D1-AF4A-B970-086B7D245ACF}"/>
                </a:ext>
              </a:extLst>
            </p:cNvPr>
            <p:cNvSpPr>
              <a:spLocks/>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26" name="Freeform 189">
              <a:extLst>
                <a:ext uri="{FF2B5EF4-FFF2-40B4-BE49-F238E27FC236}">
                  <a16:creationId xmlns:a16="http://schemas.microsoft.com/office/drawing/2014/main" id="{EAFC03EF-54DF-8942-9852-25739DA158B4}"/>
                </a:ext>
              </a:extLst>
            </p:cNvPr>
            <p:cNvSpPr>
              <a:spLocks/>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27" name="Rectangle 190">
              <a:extLst>
                <a:ext uri="{FF2B5EF4-FFF2-40B4-BE49-F238E27FC236}">
                  <a16:creationId xmlns:a16="http://schemas.microsoft.com/office/drawing/2014/main" id="{2241F7B6-5281-A74E-8DCB-3BE3777E9369}"/>
                </a:ext>
              </a:extLst>
            </p:cNvPr>
            <p:cNvSpPr>
              <a:spLocks noChangeArrowheads="1"/>
            </p:cNvSpPr>
            <p:nvPr/>
          </p:nvSpPr>
          <p:spPr bwMode="auto">
            <a:xfrm>
              <a:off x="4209" y="693"/>
              <a:ext cx="599" cy="49"/>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228" name="Group 191">
              <a:extLst>
                <a:ext uri="{FF2B5EF4-FFF2-40B4-BE49-F238E27FC236}">
                  <a16:creationId xmlns:a16="http://schemas.microsoft.com/office/drawing/2014/main" id="{02DB0249-6EBB-FF4B-B17F-CC771B255D00}"/>
                </a:ext>
              </a:extLst>
            </p:cNvPr>
            <p:cNvGrpSpPr>
              <a:grpSpLocks/>
            </p:cNvGrpSpPr>
            <p:nvPr/>
          </p:nvGrpSpPr>
          <p:grpSpPr bwMode="auto">
            <a:xfrm>
              <a:off x="4749" y="668"/>
              <a:ext cx="581" cy="145"/>
              <a:chOff x="614" y="2568"/>
              <a:chExt cx="725" cy="139"/>
            </a:xfrm>
          </p:grpSpPr>
          <p:sp>
            <p:nvSpPr>
              <p:cNvPr id="253" name="AutoShape 192">
                <a:extLst>
                  <a:ext uri="{FF2B5EF4-FFF2-40B4-BE49-F238E27FC236}">
                    <a16:creationId xmlns:a16="http://schemas.microsoft.com/office/drawing/2014/main" id="{BE55370E-BC12-1B42-9E3C-C950033EEF89}"/>
                  </a:ext>
                </a:extLst>
              </p:cNvPr>
              <p:cNvSpPr>
                <a:spLocks noChangeArrowheads="1"/>
              </p:cNvSpPr>
              <p:nvPr/>
            </p:nvSpPr>
            <p:spPr bwMode="auto">
              <a:xfrm>
                <a:off x="617" y="2567"/>
                <a:ext cx="724" cy="140"/>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54" name="AutoShape 193">
                <a:extLst>
                  <a:ext uri="{FF2B5EF4-FFF2-40B4-BE49-F238E27FC236}">
                    <a16:creationId xmlns:a16="http://schemas.microsoft.com/office/drawing/2014/main" id="{1BBB99EB-2FFB-5942-9855-24BEE1C68997}"/>
                  </a:ext>
                </a:extLst>
              </p:cNvPr>
              <p:cNvSpPr>
                <a:spLocks noChangeArrowheads="1"/>
              </p:cNvSpPr>
              <p:nvPr/>
            </p:nvSpPr>
            <p:spPr bwMode="auto">
              <a:xfrm>
                <a:off x="633" y="2582"/>
                <a:ext cx="692"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229" name="Rectangle 194">
              <a:extLst>
                <a:ext uri="{FF2B5EF4-FFF2-40B4-BE49-F238E27FC236}">
                  <a16:creationId xmlns:a16="http://schemas.microsoft.com/office/drawing/2014/main" id="{9C5699FC-2B4E-BD46-B9CC-CA578E2EA709}"/>
                </a:ext>
              </a:extLst>
            </p:cNvPr>
            <p:cNvSpPr>
              <a:spLocks noChangeArrowheads="1"/>
            </p:cNvSpPr>
            <p:nvPr/>
          </p:nvSpPr>
          <p:spPr bwMode="auto">
            <a:xfrm>
              <a:off x="4222" y="1017"/>
              <a:ext cx="599" cy="49"/>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230" name="Group 195">
              <a:extLst>
                <a:ext uri="{FF2B5EF4-FFF2-40B4-BE49-F238E27FC236}">
                  <a16:creationId xmlns:a16="http://schemas.microsoft.com/office/drawing/2014/main" id="{676615F3-A30A-9740-8080-AFEE6BAAEF98}"/>
                </a:ext>
              </a:extLst>
            </p:cNvPr>
            <p:cNvGrpSpPr>
              <a:grpSpLocks/>
            </p:cNvGrpSpPr>
            <p:nvPr/>
          </p:nvGrpSpPr>
          <p:grpSpPr bwMode="auto">
            <a:xfrm>
              <a:off x="4747" y="994"/>
              <a:ext cx="581" cy="134"/>
              <a:chOff x="614" y="2568"/>
              <a:chExt cx="725" cy="139"/>
            </a:xfrm>
          </p:grpSpPr>
          <p:sp>
            <p:nvSpPr>
              <p:cNvPr id="251" name="AutoShape 196">
                <a:extLst>
                  <a:ext uri="{FF2B5EF4-FFF2-40B4-BE49-F238E27FC236}">
                    <a16:creationId xmlns:a16="http://schemas.microsoft.com/office/drawing/2014/main" id="{D31569A0-2CDC-3B4B-B7FA-067BF2CB0D93}"/>
                  </a:ext>
                </a:extLst>
              </p:cNvPr>
              <p:cNvSpPr>
                <a:spLocks noChangeArrowheads="1"/>
              </p:cNvSpPr>
              <p:nvPr/>
            </p:nvSpPr>
            <p:spPr bwMode="auto">
              <a:xfrm>
                <a:off x="612" y="2570"/>
                <a:ext cx="724" cy="162"/>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52" name="AutoShape 197">
                <a:extLst>
                  <a:ext uri="{FF2B5EF4-FFF2-40B4-BE49-F238E27FC236}">
                    <a16:creationId xmlns:a16="http://schemas.microsoft.com/office/drawing/2014/main" id="{5D70C5E6-3DFB-1D45-8469-DE5EA96E13E8}"/>
                  </a:ext>
                </a:extLst>
              </p:cNvPr>
              <p:cNvSpPr>
                <a:spLocks noChangeArrowheads="1"/>
              </p:cNvSpPr>
              <p:nvPr/>
            </p:nvSpPr>
            <p:spPr bwMode="auto">
              <a:xfrm>
                <a:off x="628" y="2586"/>
                <a:ext cx="692" cy="106"/>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231" name="Rectangle 198">
              <a:extLst>
                <a:ext uri="{FF2B5EF4-FFF2-40B4-BE49-F238E27FC236}">
                  <a16:creationId xmlns:a16="http://schemas.microsoft.com/office/drawing/2014/main" id="{AE060187-10EA-1F4E-AEDE-8C6C0E8358D2}"/>
                </a:ext>
              </a:extLst>
            </p:cNvPr>
            <p:cNvSpPr>
              <a:spLocks noChangeArrowheads="1"/>
            </p:cNvSpPr>
            <p:nvPr/>
          </p:nvSpPr>
          <p:spPr bwMode="auto">
            <a:xfrm>
              <a:off x="4216" y="1357"/>
              <a:ext cx="599" cy="49"/>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32" name="Rectangle 199">
              <a:extLst>
                <a:ext uri="{FF2B5EF4-FFF2-40B4-BE49-F238E27FC236}">
                  <a16:creationId xmlns:a16="http://schemas.microsoft.com/office/drawing/2014/main" id="{32874526-51C0-C749-BDC8-3D9F62AFE767}"/>
                </a:ext>
              </a:extLst>
            </p:cNvPr>
            <p:cNvSpPr>
              <a:spLocks noChangeArrowheads="1"/>
            </p:cNvSpPr>
            <p:nvPr/>
          </p:nvSpPr>
          <p:spPr bwMode="auto">
            <a:xfrm>
              <a:off x="4228" y="1654"/>
              <a:ext cx="593" cy="49"/>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233" name="Group 200">
              <a:extLst>
                <a:ext uri="{FF2B5EF4-FFF2-40B4-BE49-F238E27FC236}">
                  <a16:creationId xmlns:a16="http://schemas.microsoft.com/office/drawing/2014/main" id="{09E63F43-E74F-6045-A673-3756891EE94D}"/>
                </a:ext>
              </a:extLst>
            </p:cNvPr>
            <p:cNvGrpSpPr>
              <a:grpSpLocks/>
            </p:cNvGrpSpPr>
            <p:nvPr/>
          </p:nvGrpSpPr>
          <p:grpSpPr bwMode="auto">
            <a:xfrm>
              <a:off x="4735" y="1627"/>
              <a:ext cx="582" cy="151"/>
              <a:chOff x="614" y="2568"/>
              <a:chExt cx="725" cy="139"/>
            </a:xfrm>
          </p:grpSpPr>
          <p:sp>
            <p:nvSpPr>
              <p:cNvPr id="249" name="AutoShape 201">
                <a:extLst>
                  <a:ext uri="{FF2B5EF4-FFF2-40B4-BE49-F238E27FC236}">
                    <a16:creationId xmlns:a16="http://schemas.microsoft.com/office/drawing/2014/main" id="{0296B9BB-82CD-2A45-8E56-F4ACF6FCC028}"/>
                  </a:ext>
                </a:extLst>
              </p:cNvPr>
              <p:cNvSpPr>
                <a:spLocks noChangeArrowheads="1"/>
              </p:cNvSpPr>
              <p:nvPr/>
            </p:nvSpPr>
            <p:spPr bwMode="auto">
              <a:xfrm>
                <a:off x="611" y="2568"/>
                <a:ext cx="730" cy="139"/>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50" name="AutoShape 202">
                <a:extLst>
                  <a:ext uri="{FF2B5EF4-FFF2-40B4-BE49-F238E27FC236}">
                    <a16:creationId xmlns:a16="http://schemas.microsoft.com/office/drawing/2014/main" id="{DD3C3254-A817-B449-AE0F-31BEFF504A04}"/>
                  </a:ext>
                </a:extLst>
              </p:cNvPr>
              <p:cNvSpPr>
                <a:spLocks noChangeArrowheads="1"/>
              </p:cNvSpPr>
              <p:nvPr/>
            </p:nvSpPr>
            <p:spPr bwMode="auto">
              <a:xfrm>
                <a:off x="627" y="2583"/>
                <a:ext cx="699"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234" name="Freeform 203">
              <a:extLst>
                <a:ext uri="{FF2B5EF4-FFF2-40B4-BE49-F238E27FC236}">
                  <a16:creationId xmlns:a16="http://schemas.microsoft.com/office/drawing/2014/main" id="{D05041BE-8046-EB49-A23A-C7FEB06D9108}"/>
                </a:ext>
              </a:extLst>
            </p:cNvPr>
            <p:cNvSpPr>
              <a:spLocks/>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235" name="Group 204">
              <a:extLst>
                <a:ext uri="{FF2B5EF4-FFF2-40B4-BE49-F238E27FC236}">
                  <a16:creationId xmlns:a16="http://schemas.microsoft.com/office/drawing/2014/main" id="{BD1D997D-F690-4C4E-9473-F0433427C91F}"/>
                </a:ext>
              </a:extLst>
            </p:cNvPr>
            <p:cNvGrpSpPr>
              <a:grpSpLocks/>
            </p:cNvGrpSpPr>
            <p:nvPr/>
          </p:nvGrpSpPr>
          <p:grpSpPr bwMode="auto">
            <a:xfrm>
              <a:off x="4739" y="1327"/>
              <a:ext cx="582" cy="139"/>
              <a:chOff x="614" y="2568"/>
              <a:chExt cx="725" cy="139"/>
            </a:xfrm>
          </p:grpSpPr>
          <p:sp>
            <p:nvSpPr>
              <p:cNvPr id="247" name="AutoShape 205">
                <a:extLst>
                  <a:ext uri="{FF2B5EF4-FFF2-40B4-BE49-F238E27FC236}">
                    <a16:creationId xmlns:a16="http://schemas.microsoft.com/office/drawing/2014/main" id="{631C3D3D-8F7D-6F44-AD56-665A5242B691}"/>
                  </a:ext>
                </a:extLst>
              </p:cNvPr>
              <p:cNvSpPr>
                <a:spLocks noChangeArrowheads="1"/>
              </p:cNvSpPr>
              <p:nvPr/>
            </p:nvSpPr>
            <p:spPr bwMode="auto">
              <a:xfrm>
                <a:off x="614" y="2566"/>
                <a:ext cx="723" cy="140"/>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48" name="AutoShape 206">
                <a:extLst>
                  <a:ext uri="{FF2B5EF4-FFF2-40B4-BE49-F238E27FC236}">
                    <a16:creationId xmlns:a16="http://schemas.microsoft.com/office/drawing/2014/main" id="{E7F87D38-4528-0F45-9911-B79B599D25FC}"/>
                  </a:ext>
                </a:extLst>
              </p:cNvPr>
              <p:cNvSpPr>
                <a:spLocks noChangeArrowheads="1"/>
              </p:cNvSpPr>
              <p:nvPr/>
            </p:nvSpPr>
            <p:spPr bwMode="auto">
              <a:xfrm>
                <a:off x="630" y="2582"/>
                <a:ext cx="691" cy="108"/>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236" name="Rectangle 207">
              <a:extLst>
                <a:ext uri="{FF2B5EF4-FFF2-40B4-BE49-F238E27FC236}">
                  <a16:creationId xmlns:a16="http://schemas.microsoft.com/office/drawing/2014/main" id="{60B24777-81BE-BC42-AC64-6F2229E5FBE5}"/>
                </a:ext>
              </a:extLst>
            </p:cNvPr>
            <p:cNvSpPr>
              <a:spLocks noChangeArrowheads="1"/>
            </p:cNvSpPr>
            <p:nvPr/>
          </p:nvSpPr>
          <p:spPr bwMode="auto">
            <a:xfrm>
              <a:off x="5250" y="429"/>
              <a:ext cx="69" cy="2288"/>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37" name="Freeform 208">
              <a:extLst>
                <a:ext uri="{FF2B5EF4-FFF2-40B4-BE49-F238E27FC236}">
                  <a16:creationId xmlns:a16="http://schemas.microsoft.com/office/drawing/2014/main" id="{FD1049FD-ADAC-FC43-A186-6585ECAE4331}"/>
                </a:ext>
              </a:extLst>
            </p:cNvPr>
            <p:cNvSpPr>
              <a:spLocks/>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38" name="Freeform 209">
              <a:extLst>
                <a:ext uri="{FF2B5EF4-FFF2-40B4-BE49-F238E27FC236}">
                  <a16:creationId xmlns:a16="http://schemas.microsoft.com/office/drawing/2014/main" id="{A25585BA-2AFC-3047-B9D5-7CC45D5DBC49}"/>
                </a:ext>
              </a:extLst>
            </p:cNvPr>
            <p:cNvSpPr>
              <a:spLocks/>
            </p:cNvSpPr>
            <p:nvPr/>
          </p:nvSpPr>
          <p:spPr bwMode="auto">
            <a:xfrm>
              <a:off x="5315" y="680"/>
              <a:ext cx="244" cy="240"/>
            </a:xfrm>
            <a:custGeom>
              <a:avLst/>
              <a:gdLst>
                <a:gd name="T0" fmla="*/ 0 w 304"/>
                <a:gd name="T1" fmla="*/ 0 h 288"/>
                <a:gd name="T2" fmla="*/ 34 w 304"/>
                <a:gd name="T3" fmla="*/ 27 h 288"/>
                <a:gd name="T4" fmla="*/ 31 w 304"/>
                <a:gd name="T5" fmla="*/ 48 h 288"/>
                <a:gd name="T6" fmla="*/ 2 w 304"/>
                <a:gd name="T7" fmla="*/ 2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39" name="Oval 210">
              <a:extLst>
                <a:ext uri="{FF2B5EF4-FFF2-40B4-BE49-F238E27FC236}">
                  <a16:creationId xmlns:a16="http://schemas.microsoft.com/office/drawing/2014/main" id="{78C608B6-FCB9-3F43-A504-D33DD77827D8}"/>
                </a:ext>
              </a:extLst>
            </p:cNvPr>
            <p:cNvSpPr>
              <a:spLocks noChangeArrowheads="1"/>
            </p:cNvSpPr>
            <p:nvPr/>
          </p:nvSpPr>
          <p:spPr bwMode="auto">
            <a:xfrm>
              <a:off x="5515" y="2609"/>
              <a:ext cx="50" cy="97"/>
            </a:xfrm>
            <a:prstGeom prst="ellipse">
              <a:avLst/>
            </a:prstGeom>
            <a:solidFill>
              <a:srgbClr val="3333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40" name="Freeform 211">
              <a:extLst>
                <a:ext uri="{FF2B5EF4-FFF2-40B4-BE49-F238E27FC236}">
                  <a16:creationId xmlns:a16="http://schemas.microsoft.com/office/drawing/2014/main" id="{F24BE4FA-86B6-5840-8B76-BF70EF006A8E}"/>
                </a:ext>
              </a:extLst>
            </p:cNvPr>
            <p:cNvSpPr>
              <a:spLocks/>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41" name="AutoShape 212">
              <a:extLst>
                <a:ext uri="{FF2B5EF4-FFF2-40B4-BE49-F238E27FC236}">
                  <a16:creationId xmlns:a16="http://schemas.microsoft.com/office/drawing/2014/main" id="{22C6B4EC-00C6-BA43-95E2-370E8204DDA3}"/>
                </a:ext>
              </a:extLst>
            </p:cNvPr>
            <p:cNvSpPr>
              <a:spLocks noChangeArrowheads="1"/>
            </p:cNvSpPr>
            <p:nvPr/>
          </p:nvSpPr>
          <p:spPr bwMode="auto">
            <a:xfrm>
              <a:off x="4140" y="2679"/>
              <a:ext cx="1198" cy="146"/>
            </a:xfrm>
            <a:prstGeom prst="roundRect">
              <a:avLst>
                <a:gd name="adj" fmla="val 50000"/>
              </a:avLst>
            </a:prstGeom>
            <a:solidFill>
              <a:srgbClr val="DDDDDD"/>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42" name="AutoShape 213">
              <a:extLst>
                <a:ext uri="{FF2B5EF4-FFF2-40B4-BE49-F238E27FC236}">
                  <a16:creationId xmlns:a16="http://schemas.microsoft.com/office/drawing/2014/main" id="{7B9210ED-D802-C84E-8A67-93399801B5DA}"/>
                </a:ext>
              </a:extLst>
            </p:cNvPr>
            <p:cNvSpPr>
              <a:spLocks noChangeArrowheads="1"/>
            </p:cNvSpPr>
            <p:nvPr/>
          </p:nvSpPr>
          <p:spPr bwMode="auto">
            <a:xfrm>
              <a:off x="4203" y="2712"/>
              <a:ext cx="1072" cy="81"/>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43" name="Oval 214">
              <a:extLst>
                <a:ext uri="{FF2B5EF4-FFF2-40B4-BE49-F238E27FC236}">
                  <a16:creationId xmlns:a16="http://schemas.microsoft.com/office/drawing/2014/main" id="{552E77C8-7BFE-BF4D-8F0B-DF6513BE6459}"/>
                </a:ext>
              </a:extLst>
            </p:cNvPr>
            <p:cNvSpPr>
              <a:spLocks noChangeArrowheads="1"/>
            </p:cNvSpPr>
            <p:nvPr/>
          </p:nvSpPr>
          <p:spPr bwMode="auto">
            <a:xfrm>
              <a:off x="4310" y="2382"/>
              <a:ext cx="158" cy="146"/>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44" name="Oval 215">
              <a:extLst>
                <a:ext uri="{FF2B5EF4-FFF2-40B4-BE49-F238E27FC236}">
                  <a16:creationId xmlns:a16="http://schemas.microsoft.com/office/drawing/2014/main" id="{86496A7E-E21F-444D-B883-E410329FF242}"/>
                </a:ext>
              </a:extLst>
            </p:cNvPr>
            <p:cNvSpPr>
              <a:spLocks noChangeArrowheads="1"/>
            </p:cNvSpPr>
            <p:nvPr/>
          </p:nvSpPr>
          <p:spPr bwMode="auto">
            <a:xfrm>
              <a:off x="4487" y="2382"/>
              <a:ext cx="158" cy="146"/>
            </a:xfrm>
            <a:prstGeom prst="ellipse">
              <a:avLst/>
            </a:prstGeom>
            <a:solidFill>
              <a:srgbClr val="FF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800" b="0" i="0" u="none" strike="noStrike" kern="0" cap="none" spc="0" normalizeH="0" baseline="0" noProof="0">
                <a:ln>
                  <a:noFill/>
                </a:ln>
                <a:solidFill>
                  <a:srgbClr val="FF0000"/>
                </a:solidFill>
                <a:effectLst/>
                <a:uLnTx/>
                <a:uFillTx/>
                <a:latin typeface="Arial" charset="0"/>
                <a:ea typeface="ＭＳ Ｐゴシック" charset="0"/>
                <a:cs typeface="Arial" charset="0"/>
              </a:endParaRPr>
            </a:p>
          </p:txBody>
        </p:sp>
        <p:sp>
          <p:nvSpPr>
            <p:cNvPr id="245" name="Oval 216">
              <a:extLst>
                <a:ext uri="{FF2B5EF4-FFF2-40B4-BE49-F238E27FC236}">
                  <a16:creationId xmlns:a16="http://schemas.microsoft.com/office/drawing/2014/main" id="{555E4B0D-EDB2-D04B-B9AD-93FA92DDAA2D}"/>
                </a:ext>
              </a:extLst>
            </p:cNvPr>
            <p:cNvSpPr>
              <a:spLocks noChangeArrowheads="1"/>
            </p:cNvSpPr>
            <p:nvPr/>
          </p:nvSpPr>
          <p:spPr bwMode="auto">
            <a:xfrm>
              <a:off x="4663" y="2382"/>
              <a:ext cx="158" cy="140"/>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46" name="Rectangle 217">
              <a:extLst>
                <a:ext uri="{FF2B5EF4-FFF2-40B4-BE49-F238E27FC236}">
                  <a16:creationId xmlns:a16="http://schemas.microsoft.com/office/drawing/2014/main" id="{DE659B39-E72A-634A-A2AC-C4BA4DC9C619}"/>
                </a:ext>
              </a:extLst>
            </p:cNvPr>
            <p:cNvSpPr>
              <a:spLocks noChangeArrowheads="1"/>
            </p:cNvSpPr>
            <p:nvPr/>
          </p:nvSpPr>
          <p:spPr bwMode="auto">
            <a:xfrm>
              <a:off x="5061" y="1837"/>
              <a:ext cx="88" cy="761"/>
            </a:xfrm>
            <a:prstGeom prst="rect">
              <a:avLst/>
            </a:prstGeom>
            <a:solidFill>
              <a:srgbClr val="292929"/>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grpSp>
        <p:nvGrpSpPr>
          <p:cNvPr id="3" name="Group 2">
            <a:extLst>
              <a:ext uri="{FF2B5EF4-FFF2-40B4-BE49-F238E27FC236}">
                <a16:creationId xmlns:a16="http://schemas.microsoft.com/office/drawing/2014/main" id="{64AFD9EC-1CA1-D34D-965E-2E8D95748C38}"/>
              </a:ext>
            </a:extLst>
          </p:cNvPr>
          <p:cNvGrpSpPr/>
          <p:nvPr/>
        </p:nvGrpSpPr>
        <p:grpSpPr>
          <a:xfrm>
            <a:off x="8510352" y="2078288"/>
            <a:ext cx="1946338" cy="2912558"/>
            <a:chOff x="8091785" y="2078288"/>
            <a:chExt cx="2364905" cy="2912558"/>
          </a:xfrm>
        </p:grpSpPr>
        <p:sp>
          <p:nvSpPr>
            <p:cNvPr id="145" name="Rectangle 23">
              <a:extLst>
                <a:ext uri="{FF2B5EF4-FFF2-40B4-BE49-F238E27FC236}">
                  <a16:creationId xmlns:a16="http://schemas.microsoft.com/office/drawing/2014/main" id="{F1314FFD-BA11-A042-BA84-1061E3729058}"/>
                </a:ext>
              </a:extLst>
            </p:cNvPr>
            <p:cNvSpPr>
              <a:spLocks noChangeArrowheads="1"/>
            </p:cNvSpPr>
            <p:nvPr/>
          </p:nvSpPr>
          <p:spPr bwMode="auto">
            <a:xfrm>
              <a:off x="8179440" y="2078288"/>
              <a:ext cx="2277250" cy="2799267"/>
            </a:xfrm>
            <a:prstGeom prst="rect">
              <a:avLst/>
            </a:prstGeom>
            <a:solidFill>
              <a:srgbClr val="00009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36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46" name="Rectangle 24">
              <a:extLst>
                <a:ext uri="{FF2B5EF4-FFF2-40B4-BE49-F238E27FC236}">
                  <a16:creationId xmlns:a16="http://schemas.microsoft.com/office/drawing/2014/main" id="{89D8A59C-E128-B74A-B94F-06FAC9DB7326}"/>
                </a:ext>
              </a:extLst>
            </p:cNvPr>
            <p:cNvSpPr>
              <a:spLocks noChangeArrowheads="1"/>
            </p:cNvSpPr>
            <p:nvPr/>
          </p:nvSpPr>
          <p:spPr bwMode="auto">
            <a:xfrm>
              <a:off x="8091785" y="2167472"/>
              <a:ext cx="2254867" cy="2823374"/>
            </a:xfrm>
            <a:prstGeom prst="rect">
              <a:avLst/>
            </a:prstGeom>
            <a:solidFill>
              <a:srgbClr val="FFFFFF"/>
            </a:solidFill>
            <a:ln w="28575">
              <a:solidFill>
                <a:srgbClr val="000000"/>
              </a:solidFill>
              <a:miter lim="800000"/>
              <a:headEnd/>
              <a:tailEnd/>
            </a:ln>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36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47" name="Line 25">
              <a:extLst>
                <a:ext uri="{FF2B5EF4-FFF2-40B4-BE49-F238E27FC236}">
                  <a16:creationId xmlns:a16="http://schemas.microsoft.com/office/drawing/2014/main" id="{B922FB1F-8B1A-1843-A740-29E910EB3E97}"/>
                </a:ext>
              </a:extLst>
            </p:cNvPr>
            <p:cNvSpPr>
              <a:spLocks noChangeShapeType="1"/>
            </p:cNvSpPr>
            <p:nvPr/>
          </p:nvSpPr>
          <p:spPr bwMode="auto">
            <a:xfrm>
              <a:off x="8108956" y="2749010"/>
              <a:ext cx="2238254" cy="4821"/>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49" name="Line 27">
              <a:extLst>
                <a:ext uri="{FF2B5EF4-FFF2-40B4-BE49-F238E27FC236}">
                  <a16:creationId xmlns:a16="http://schemas.microsoft.com/office/drawing/2014/main" id="{FF1A214D-FBCE-7342-8332-F3FA9C577B4A}"/>
                </a:ext>
              </a:extLst>
            </p:cNvPr>
            <p:cNvSpPr>
              <a:spLocks noChangeShapeType="1"/>
            </p:cNvSpPr>
            <p:nvPr/>
          </p:nvSpPr>
          <p:spPr bwMode="auto">
            <a:xfrm>
              <a:off x="8108201" y="3602458"/>
              <a:ext cx="2233387" cy="0"/>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51" name="Text Box 26">
              <a:extLst>
                <a:ext uri="{FF2B5EF4-FFF2-40B4-BE49-F238E27FC236}">
                  <a16:creationId xmlns:a16="http://schemas.microsoft.com/office/drawing/2014/main" id="{50D62C6A-4C80-854F-A4B8-723E99A5A7F0}"/>
                </a:ext>
              </a:extLst>
            </p:cNvPr>
            <p:cNvSpPr txBox="1">
              <a:spLocks noChangeArrowheads="1"/>
            </p:cNvSpPr>
            <p:nvPr/>
          </p:nvSpPr>
          <p:spPr bwMode="auto">
            <a:xfrm>
              <a:off x="8218436" y="4533100"/>
              <a:ext cx="2019294" cy="44027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physical</a:t>
              </a:r>
            </a:p>
          </p:txBody>
        </p:sp>
        <p:sp>
          <p:nvSpPr>
            <p:cNvPr id="152" name="Text Box 26">
              <a:extLst>
                <a:ext uri="{FF2B5EF4-FFF2-40B4-BE49-F238E27FC236}">
                  <a16:creationId xmlns:a16="http://schemas.microsoft.com/office/drawing/2014/main" id="{A79D3A45-C33B-7046-9088-A02FAACCA14B}"/>
                </a:ext>
              </a:extLst>
            </p:cNvPr>
            <p:cNvSpPr txBox="1">
              <a:spLocks noChangeArrowheads="1"/>
            </p:cNvSpPr>
            <p:nvPr/>
          </p:nvSpPr>
          <p:spPr bwMode="auto">
            <a:xfrm>
              <a:off x="8218436" y="4088345"/>
              <a:ext cx="2019294" cy="44027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link</a:t>
              </a:r>
            </a:p>
          </p:txBody>
        </p:sp>
        <p:sp>
          <p:nvSpPr>
            <p:cNvPr id="153" name="Text Box 26">
              <a:extLst>
                <a:ext uri="{FF2B5EF4-FFF2-40B4-BE49-F238E27FC236}">
                  <a16:creationId xmlns:a16="http://schemas.microsoft.com/office/drawing/2014/main" id="{F3520259-D4C5-3340-8000-3B8C746A7797}"/>
                </a:ext>
              </a:extLst>
            </p:cNvPr>
            <p:cNvSpPr txBox="1">
              <a:spLocks noChangeArrowheads="1"/>
            </p:cNvSpPr>
            <p:nvPr/>
          </p:nvSpPr>
          <p:spPr bwMode="auto">
            <a:xfrm>
              <a:off x="8218436" y="3646079"/>
              <a:ext cx="2019294" cy="39889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network (IP)</a:t>
              </a:r>
            </a:p>
          </p:txBody>
        </p:sp>
        <p:sp>
          <p:nvSpPr>
            <p:cNvPr id="155" name="Line 27">
              <a:extLst>
                <a:ext uri="{FF2B5EF4-FFF2-40B4-BE49-F238E27FC236}">
                  <a16:creationId xmlns:a16="http://schemas.microsoft.com/office/drawing/2014/main" id="{E1326351-38D1-A440-A7B8-5079367D54AC}"/>
                </a:ext>
              </a:extLst>
            </p:cNvPr>
            <p:cNvSpPr>
              <a:spLocks noChangeShapeType="1"/>
            </p:cNvSpPr>
            <p:nvPr/>
          </p:nvSpPr>
          <p:spPr bwMode="auto">
            <a:xfrm>
              <a:off x="8116255" y="4074895"/>
              <a:ext cx="2233388" cy="0"/>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156" name="Line 27">
              <a:extLst>
                <a:ext uri="{FF2B5EF4-FFF2-40B4-BE49-F238E27FC236}">
                  <a16:creationId xmlns:a16="http://schemas.microsoft.com/office/drawing/2014/main" id="{891B0B5D-A14D-1A40-B291-CC1A04A094FC}"/>
                </a:ext>
              </a:extLst>
            </p:cNvPr>
            <p:cNvSpPr>
              <a:spLocks noChangeShapeType="1"/>
            </p:cNvSpPr>
            <p:nvPr/>
          </p:nvSpPr>
          <p:spPr bwMode="auto">
            <a:xfrm>
              <a:off x="8111389" y="4528049"/>
              <a:ext cx="2233388" cy="0"/>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74" name="Text Box 26">
              <a:extLst>
                <a:ext uri="{FF2B5EF4-FFF2-40B4-BE49-F238E27FC236}">
                  <a16:creationId xmlns:a16="http://schemas.microsoft.com/office/drawing/2014/main" id="{D8A757BB-1762-8B47-A046-060F718CBC6B}"/>
                </a:ext>
              </a:extLst>
            </p:cNvPr>
            <p:cNvSpPr txBox="1">
              <a:spLocks noChangeArrowheads="1"/>
            </p:cNvSpPr>
            <p:nvPr/>
          </p:nvSpPr>
          <p:spPr bwMode="auto">
            <a:xfrm>
              <a:off x="8179440" y="2284368"/>
              <a:ext cx="2019294" cy="39889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application</a:t>
              </a:r>
            </a:p>
          </p:txBody>
        </p:sp>
      </p:grpSp>
      <p:grpSp>
        <p:nvGrpSpPr>
          <p:cNvPr id="76" name="Group 75">
            <a:extLst>
              <a:ext uri="{FF2B5EF4-FFF2-40B4-BE49-F238E27FC236}">
                <a16:creationId xmlns:a16="http://schemas.microsoft.com/office/drawing/2014/main" id="{EA5C4C69-3F64-BA46-87DE-D8D9E085DAC9}"/>
              </a:ext>
            </a:extLst>
          </p:cNvPr>
          <p:cNvGrpSpPr/>
          <p:nvPr/>
        </p:nvGrpSpPr>
        <p:grpSpPr>
          <a:xfrm>
            <a:off x="1687770" y="2167472"/>
            <a:ext cx="2131701" cy="2912558"/>
            <a:chOff x="8091785" y="2078288"/>
            <a:chExt cx="2364905" cy="2912558"/>
          </a:xfrm>
        </p:grpSpPr>
        <p:sp>
          <p:nvSpPr>
            <p:cNvPr id="77" name="Rectangle 23">
              <a:extLst>
                <a:ext uri="{FF2B5EF4-FFF2-40B4-BE49-F238E27FC236}">
                  <a16:creationId xmlns:a16="http://schemas.microsoft.com/office/drawing/2014/main" id="{12A4D2D3-BB7A-1141-97E1-1746F6AB4244}"/>
                </a:ext>
              </a:extLst>
            </p:cNvPr>
            <p:cNvSpPr>
              <a:spLocks noChangeArrowheads="1"/>
            </p:cNvSpPr>
            <p:nvPr/>
          </p:nvSpPr>
          <p:spPr bwMode="auto">
            <a:xfrm>
              <a:off x="8179440" y="2078288"/>
              <a:ext cx="2277250" cy="2799267"/>
            </a:xfrm>
            <a:prstGeom prst="rect">
              <a:avLst/>
            </a:prstGeom>
            <a:solidFill>
              <a:srgbClr val="00009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36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78" name="Rectangle 24">
              <a:extLst>
                <a:ext uri="{FF2B5EF4-FFF2-40B4-BE49-F238E27FC236}">
                  <a16:creationId xmlns:a16="http://schemas.microsoft.com/office/drawing/2014/main" id="{CC2D939F-B2EB-B142-B2EB-F35198972B0C}"/>
                </a:ext>
              </a:extLst>
            </p:cNvPr>
            <p:cNvSpPr>
              <a:spLocks noChangeArrowheads="1"/>
            </p:cNvSpPr>
            <p:nvPr/>
          </p:nvSpPr>
          <p:spPr bwMode="auto">
            <a:xfrm>
              <a:off x="8091785" y="2167472"/>
              <a:ext cx="2254867" cy="2823374"/>
            </a:xfrm>
            <a:prstGeom prst="rect">
              <a:avLst/>
            </a:prstGeom>
            <a:solidFill>
              <a:srgbClr val="FFFFFF"/>
            </a:solidFill>
            <a:ln w="28575">
              <a:solidFill>
                <a:srgbClr val="000000"/>
              </a:solidFill>
              <a:miter lim="800000"/>
              <a:headEnd/>
              <a:tailEnd/>
            </a:ln>
          </p:spPr>
          <p:txBody>
            <a:bodyPr wrap="none" anchor="ct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36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79" name="Line 25">
              <a:extLst>
                <a:ext uri="{FF2B5EF4-FFF2-40B4-BE49-F238E27FC236}">
                  <a16:creationId xmlns:a16="http://schemas.microsoft.com/office/drawing/2014/main" id="{29206320-7227-5C45-BF48-477A94FE149F}"/>
                </a:ext>
              </a:extLst>
            </p:cNvPr>
            <p:cNvSpPr>
              <a:spLocks noChangeShapeType="1"/>
            </p:cNvSpPr>
            <p:nvPr/>
          </p:nvSpPr>
          <p:spPr bwMode="auto">
            <a:xfrm>
              <a:off x="8108956" y="2749010"/>
              <a:ext cx="2238254" cy="4821"/>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81" name="Line 27">
              <a:extLst>
                <a:ext uri="{FF2B5EF4-FFF2-40B4-BE49-F238E27FC236}">
                  <a16:creationId xmlns:a16="http://schemas.microsoft.com/office/drawing/2014/main" id="{7462DAE7-AE3D-CD41-8750-E700715A5202}"/>
                </a:ext>
              </a:extLst>
            </p:cNvPr>
            <p:cNvSpPr>
              <a:spLocks noChangeShapeType="1"/>
            </p:cNvSpPr>
            <p:nvPr/>
          </p:nvSpPr>
          <p:spPr bwMode="auto">
            <a:xfrm>
              <a:off x="8121121" y="3602458"/>
              <a:ext cx="2233388" cy="0"/>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82" name="Text Box 26">
              <a:extLst>
                <a:ext uri="{FF2B5EF4-FFF2-40B4-BE49-F238E27FC236}">
                  <a16:creationId xmlns:a16="http://schemas.microsoft.com/office/drawing/2014/main" id="{B868290D-DE89-8749-A32C-C5FCE36D7556}"/>
                </a:ext>
              </a:extLst>
            </p:cNvPr>
            <p:cNvSpPr txBox="1">
              <a:spLocks noChangeArrowheads="1"/>
            </p:cNvSpPr>
            <p:nvPr/>
          </p:nvSpPr>
          <p:spPr bwMode="auto">
            <a:xfrm>
              <a:off x="8218436" y="4533100"/>
              <a:ext cx="2019294" cy="44027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physical</a:t>
              </a:r>
            </a:p>
          </p:txBody>
        </p:sp>
        <p:sp>
          <p:nvSpPr>
            <p:cNvPr id="83" name="Text Box 26">
              <a:extLst>
                <a:ext uri="{FF2B5EF4-FFF2-40B4-BE49-F238E27FC236}">
                  <a16:creationId xmlns:a16="http://schemas.microsoft.com/office/drawing/2014/main" id="{18546DEE-76AB-C744-936A-7F4DF63895D8}"/>
                </a:ext>
              </a:extLst>
            </p:cNvPr>
            <p:cNvSpPr txBox="1">
              <a:spLocks noChangeArrowheads="1"/>
            </p:cNvSpPr>
            <p:nvPr/>
          </p:nvSpPr>
          <p:spPr bwMode="auto">
            <a:xfrm>
              <a:off x="8218436" y="4088345"/>
              <a:ext cx="2019294" cy="44027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link</a:t>
              </a:r>
            </a:p>
          </p:txBody>
        </p:sp>
        <p:sp>
          <p:nvSpPr>
            <p:cNvPr id="84" name="Text Box 26">
              <a:extLst>
                <a:ext uri="{FF2B5EF4-FFF2-40B4-BE49-F238E27FC236}">
                  <a16:creationId xmlns:a16="http://schemas.microsoft.com/office/drawing/2014/main" id="{9DE3AC7C-D9B1-ED4C-B925-37B31767739C}"/>
                </a:ext>
              </a:extLst>
            </p:cNvPr>
            <p:cNvSpPr txBox="1">
              <a:spLocks noChangeArrowheads="1"/>
            </p:cNvSpPr>
            <p:nvPr/>
          </p:nvSpPr>
          <p:spPr bwMode="auto">
            <a:xfrm>
              <a:off x="8218436" y="3646079"/>
              <a:ext cx="2019294" cy="73744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network (IP)</a:t>
              </a:r>
            </a:p>
          </p:txBody>
        </p:sp>
        <p:sp>
          <p:nvSpPr>
            <p:cNvPr id="85" name="Line 27">
              <a:extLst>
                <a:ext uri="{FF2B5EF4-FFF2-40B4-BE49-F238E27FC236}">
                  <a16:creationId xmlns:a16="http://schemas.microsoft.com/office/drawing/2014/main" id="{266E1BE0-4561-9344-ACBD-29F42E90D9F3}"/>
                </a:ext>
              </a:extLst>
            </p:cNvPr>
            <p:cNvSpPr>
              <a:spLocks noChangeShapeType="1"/>
            </p:cNvSpPr>
            <p:nvPr/>
          </p:nvSpPr>
          <p:spPr bwMode="auto">
            <a:xfrm>
              <a:off x="8116255" y="4074895"/>
              <a:ext cx="2233388" cy="0"/>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86" name="Line 27">
              <a:extLst>
                <a:ext uri="{FF2B5EF4-FFF2-40B4-BE49-F238E27FC236}">
                  <a16:creationId xmlns:a16="http://schemas.microsoft.com/office/drawing/2014/main" id="{3ED696C7-AECF-C14F-8CD8-7153D36CBC69}"/>
                </a:ext>
              </a:extLst>
            </p:cNvPr>
            <p:cNvSpPr>
              <a:spLocks noChangeShapeType="1"/>
            </p:cNvSpPr>
            <p:nvPr/>
          </p:nvSpPr>
          <p:spPr bwMode="auto">
            <a:xfrm>
              <a:off x="8111389" y="4528049"/>
              <a:ext cx="2233388" cy="0"/>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87" name="Text Box 26">
              <a:extLst>
                <a:ext uri="{FF2B5EF4-FFF2-40B4-BE49-F238E27FC236}">
                  <a16:creationId xmlns:a16="http://schemas.microsoft.com/office/drawing/2014/main" id="{42139D70-AB44-E047-B37E-AABECE12201B}"/>
                </a:ext>
              </a:extLst>
            </p:cNvPr>
            <p:cNvSpPr txBox="1">
              <a:spLocks noChangeArrowheads="1"/>
            </p:cNvSpPr>
            <p:nvPr/>
          </p:nvSpPr>
          <p:spPr bwMode="auto">
            <a:xfrm>
              <a:off x="8179440" y="2284368"/>
              <a:ext cx="2019294" cy="39889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application</a:t>
              </a:r>
            </a:p>
          </p:txBody>
        </p:sp>
      </p:grpSp>
      <p:sp>
        <p:nvSpPr>
          <p:cNvPr id="129" name="Text Box 26">
            <a:extLst>
              <a:ext uri="{FF2B5EF4-FFF2-40B4-BE49-F238E27FC236}">
                <a16:creationId xmlns:a16="http://schemas.microsoft.com/office/drawing/2014/main" id="{BF5BF946-F5E7-1544-AF56-E534E43CF495}"/>
              </a:ext>
            </a:extLst>
          </p:cNvPr>
          <p:cNvSpPr txBox="1">
            <a:spLocks noChangeArrowheads="1"/>
          </p:cNvSpPr>
          <p:nvPr/>
        </p:nvSpPr>
        <p:spPr bwMode="auto">
          <a:xfrm>
            <a:off x="8732527" y="2993828"/>
            <a:ext cx="1401811" cy="39889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transport</a:t>
            </a:r>
          </a:p>
        </p:txBody>
      </p:sp>
      <p:grpSp>
        <p:nvGrpSpPr>
          <p:cNvPr id="93" name="Group 92">
            <a:extLst>
              <a:ext uri="{FF2B5EF4-FFF2-40B4-BE49-F238E27FC236}">
                <a16:creationId xmlns:a16="http://schemas.microsoft.com/office/drawing/2014/main" id="{EFA7BEBF-82FA-3440-93DD-AFB07D2DDF8D}"/>
              </a:ext>
            </a:extLst>
          </p:cNvPr>
          <p:cNvGrpSpPr/>
          <p:nvPr/>
        </p:nvGrpSpPr>
        <p:grpSpPr>
          <a:xfrm>
            <a:off x="500734" y="4943580"/>
            <a:ext cx="1026523" cy="597153"/>
            <a:chOff x="7493876" y="2774731"/>
            <a:chExt cx="1481958" cy="894622"/>
          </a:xfrm>
        </p:grpSpPr>
        <p:sp>
          <p:nvSpPr>
            <p:cNvPr id="107" name="Freeform 106">
              <a:extLst>
                <a:ext uri="{FF2B5EF4-FFF2-40B4-BE49-F238E27FC236}">
                  <a16:creationId xmlns:a16="http://schemas.microsoft.com/office/drawing/2014/main" id="{FD49C136-01B9-DB45-BCCD-F4E482387145}"/>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                   </a:t>
              </a:r>
            </a:p>
          </p:txBody>
        </p:sp>
        <p:sp>
          <p:nvSpPr>
            <p:cNvPr id="108" name="Oval 107">
              <a:extLst>
                <a:ext uri="{FF2B5EF4-FFF2-40B4-BE49-F238E27FC236}">
                  <a16:creationId xmlns:a16="http://schemas.microsoft.com/office/drawing/2014/main" id="{3DF9189A-C970-C34D-8402-F20083341C95}"/>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              </a:t>
              </a:r>
            </a:p>
          </p:txBody>
        </p:sp>
        <p:grpSp>
          <p:nvGrpSpPr>
            <p:cNvPr id="109" name="Group 108">
              <a:extLst>
                <a:ext uri="{FF2B5EF4-FFF2-40B4-BE49-F238E27FC236}">
                  <a16:creationId xmlns:a16="http://schemas.microsoft.com/office/drawing/2014/main" id="{51F5139E-A5EB-E64B-B1E6-C3669AE818C6}"/>
                </a:ext>
              </a:extLst>
            </p:cNvPr>
            <p:cNvGrpSpPr/>
            <p:nvPr/>
          </p:nvGrpSpPr>
          <p:grpSpPr>
            <a:xfrm>
              <a:off x="7713663" y="2848339"/>
              <a:ext cx="1042107" cy="425543"/>
              <a:chOff x="7786941" y="2884917"/>
              <a:chExt cx="897649" cy="353919"/>
            </a:xfrm>
          </p:grpSpPr>
          <p:sp>
            <p:nvSpPr>
              <p:cNvPr id="110" name="Freeform 109">
                <a:extLst>
                  <a:ext uri="{FF2B5EF4-FFF2-40B4-BE49-F238E27FC236}">
                    <a16:creationId xmlns:a16="http://schemas.microsoft.com/office/drawing/2014/main" id="{7F7CB1D2-0FD2-A14F-A399-1C2D3650F2EA}"/>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11" name="Freeform 110">
                <a:extLst>
                  <a:ext uri="{FF2B5EF4-FFF2-40B4-BE49-F238E27FC236}">
                    <a16:creationId xmlns:a16="http://schemas.microsoft.com/office/drawing/2014/main" id="{688C61D0-9947-2E41-89C2-D2B4591C1F38}"/>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12" name="Freeform 111">
                <a:extLst>
                  <a:ext uri="{FF2B5EF4-FFF2-40B4-BE49-F238E27FC236}">
                    <a16:creationId xmlns:a16="http://schemas.microsoft.com/office/drawing/2014/main" id="{ADE46CF5-DF22-8F48-87EF-A46F29E0F1A9}"/>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13" name="Freeform 112">
                <a:extLst>
                  <a:ext uri="{FF2B5EF4-FFF2-40B4-BE49-F238E27FC236}">
                    <a16:creationId xmlns:a16="http://schemas.microsoft.com/office/drawing/2014/main" id="{CEACF782-B549-1D4E-B840-69A6AFFE6A7F}"/>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grpSp>
      <p:sp>
        <p:nvSpPr>
          <p:cNvPr id="114" name="Title 1">
            <a:extLst>
              <a:ext uri="{FF2B5EF4-FFF2-40B4-BE49-F238E27FC236}">
                <a16:creationId xmlns:a16="http://schemas.microsoft.com/office/drawing/2014/main" id="{1464CB5C-96D6-3645-94B5-DB9FA70972D2}"/>
              </a:ext>
            </a:extLst>
          </p:cNvPr>
          <p:cNvSpPr>
            <a:spLocks noGrp="1"/>
          </p:cNvSpPr>
          <p:nvPr>
            <p:ph type="title"/>
          </p:nvPr>
        </p:nvSpPr>
        <p:spPr>
          <a:xfrm>
            <a:off x="798690" y="289325"/>
            <a:ext cx="11100625" cy="894622"/>
          </a:xfrm>
        </p:spPr>
        <p:txBody>
          <a:bodyPr>
            <a:normAutofit/>
          </a:bodyPr>
          <a:lstStyle/>
          <a:p>
            <a:r>
              <a:rPr lang="en-US" sz="4400" dirty="0"/>
              <a:t>Transport Layer Actions</a:t>
            </a:r>
          </a:p>
        </p:txBody>
      </p:sp>
      <p:grpSp>
        <p:nvGrpSpPr>
          <p:cNvPr id="115" name="Group 149">
            <a:extLst>
              <a:ext uri="{FF2B5EF4-FFF2-40B4-BE49-F238E27FC236}">
                <a16:creationId xmlns:a16="http://schemas.microsoft.com/office/drawing/2014/main" id="{D80894D4-838A-2B47-82E9-ED060F8608E9}"/>
              </a:ext>
            </a:extLst>
          </p:cNvPr>
          <p:cNvGrpSpPr>
            <a:grpSpLocks/>
          </p:cNvGrpSpPr>
          <p:nvPr/>
        </p:nvGrpSpPr>
        <p:grpSpPr bwMode="auto">
          <a:xfrm>
            <a:off x="2462207" y="2756023"/>
            <a:ext cx="412750" cy="158750"/>
            <a:chOff x="1287" y="2524"/>
            <a:chExt cx="260" cy="100"/>
          </a:xfrm>
        </p:grpSpPr>
        <p:sp>
          <p:nvSpPr>
            <p:cNvPr id="116" name="Rectangle 73">
              <a:extLst>
                <a:ext uri="{FF2B5EF4-FFF2-40B4-BE49-F238E27FC236}">
                  <a16:creationId xmlns:a16="http://schemas.microsoft.com/office/drawing/2014/main" id="{4F7EB976-F7A9-464D-96B7-3FE5D6F41C71}"/>
                </a:ext>
              </a:extLst>
            </p:cNvPr>
            <p:cNvSpPr>
              <a:spLocks noChangeArrowheads="1"/>
            </p:cNvSpPr>
            <p:nvPr/>
          </p:nvSpPr>
          <p:spPr bwMode="auto">
            <a:xfrm>
              <a:off x="1287" y="2524"/>
              <a:ext cx="260" cy="100"/>
            </a:xfrm>
            <a:prstGeom prst="rect">
              <a:avLst/>
            </a:prstGeom>
            <a:solidFill>
              <a:srgbClr val="FFFF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17" name="Rectangle 74">
              <a:extLst>
                <a:ext uri="{FF2B5EF4-FFF2-40B4-BE49-F238E27FC236}">
                  <a16:creationId xmlns:a16="http://schemas.microsoft.com/office/drawing/2014/main" id="{4368CF72-2B59-FB4B-92FA-68E13D10F3ED}"/>
                </a:ext>
              </a:extLst>
            </p:cNvPr>
            <p:cNvSpPr>
              <a:spLocks noChangeArrowheads="1"/>
            </p:cNvSpPr>
            <p:nvPr/>
          </p:nvSpPr>
          <p:spPr bwMode="auto">
            <a:xfrm>
              <a:off x="1338" y="2537"/>
              <a:ext cx="155" cy="76"/>
            </a:xfrm>
            <a:prstGeom prst="rect">
              <a:avLst/>
            </a:prstGeom>
            <a:solidFill>
              <a:srgbClr val="FFFFFF"/>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18" name="Rectangle 75">
              <a:extLst>
                <a:ext uri="{FF2B5EF4-FFF2-40B4-BE49-F238E27FC236}">
                  <a16:creationId xmlns:a16="http://schemas.microsoft.com/office/drawing/2014/main" id="{0D0AC942-AA10-F747-BEAC-52DAFF24DAB3}"/>
                </a:ext>
              </a:extLst>
            </p:cNvPr>
            <p:cNvSpPr>
              <a:spLocks noChangeArrowheads="1"/>
            </p:cNvSpPr>
            <p:nvPr/>
          </p:nvSpPr>
          <p:spPr bwMode="auto">
            <a:xfrm>
              <a:off x="1503" y="2582"/>
              <a:ext cx="27" cy="27"/>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19" name="Rectangle 129">
              <a:extLst>
                <a:ext uri="{FF2B5EF4-FFF2-40B4-BE49-F238E27FC236}">
                  <a16:creationId xmlns:a16="http://schemas.microsoft.com/office/drawing/2014/main" id="{C51B66A9-7495-DF44-B4DE-37BC9E90E09B}"/>
                </a:ext>
              </a:extLst>
            </p:cNvPr>
            <p:cNvSpPr>
              <a:spLocks noChangeArrowheads="1"/>
            </p:cNvSpPr>
            <p:nvPr/>
          </p:nvSpPr>
          <p:spPr bwMode="auto">
            <a:xfrm>
              <a:off x="1298" y="2583"/>
              <a:ext cx="27" cy="27"/>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grpSp>
        <p:nvGrpSpPr>
          <p:cNvPr id="120" name="Group 149">
            <a:extLst>
              <a:ext uri="{FF2B5EF4-FFF2-40B4-BE49-F238E27FC236}">
                <a16:creationId xmlns:a16="http://schemas.microsoft.com/office/drawing/2014/main" id="{B5F38E94-4EF7-1F4B-AAC4-BF50DC083CD9}"/>
              </a:ext>
            </a:extLst>
          </p:cNvPr>
          <p:cNvGrpSpPr>
            <a:grpSpLocks/>
          </p:cNvGrpSpPr>
          <p:nvPr/>
        </p:nvGrpSpPr>
        <p:grpSpPr bwMode="auto">
          <a:xfrm>
            <a:off x="9681144" y="2673610"/>
            <a:ext cx="412750" cy="158750"/>
            <a:chOff x="1287" y="2524"/>
            <a:chExt cx="260" cy="100"/>
          </a:xfrm>
        </p:grpSpPr>
        <p:sp>
          <p:nvSpPr>
            <p:cNvPr id="121" name="Rectangle 73">
              <a:extLst>
                <a:ext uri="{FF2B5EF4-FFF2-40B4-BE49-F238E27FC236}">
                  <a16:creationId xmlns:a16="http://schemas.microsoft.com/office/drawing/2014/main" id="{71D7BEDA-E8D6-9F4F-8EE3-D5290D9AF39D}"/>
                </a:ext>
              </a:extLst>
            </p:cNvPr>
            <p:cNvSpPr>
              <a:spLocks noChangeArrowheads="1"/>
            </p:cNvSpPr>
            <p:nvPr/>
          </p:nvSpPr>
          <p:spPr bwMode="auto">
            <a:xfrm>
              <a:off x="1287" y="2524"/>
              <a:ext cx="260" cy="100"/>
            </a:xfrm>
            <a:prstGeom prst="rect">
              <a:avLst/>
            </a:prstGeom>
            <a:solidFill>
              <a:srgbClr val="FFFF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22" name="Rectangle 74">
              <a:extLst>
                <a:ext uri="{FF2B5EF4-FFF2-40B4-BE49-F238E27FC236}">
                  <a16:creationId xmlns:a16="http://schemas.microsoft.com/office/drawing/2014/main" id="{D93A8064-E5FB-2844-9B3D-C598CCB67BDD}"/>
                </a:ext>
              </a:extLst>
            </p:cNvPr>
            <p:cNvSpPr>
              <a:spLocks noChangeArrowheads="1"/>
            </p:cNvSpPr>
            <p:nvPr/>
          </p:nvSpPr>
          <p:spPr bwMode="auto">
            <a:xfrm>
              <a:off x="1338" y="2537"/>
              <a:ext cx="155" cy="76"/>
            </a:xfrm>
            <a:prstGeom prst="rect">
              <a:avLst/>
            </a:prstGeom>
            <a:solidFill>
              <a:srgbClr val="FFFFFF"/>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23" name="Rectangle 75">
              <a:extLst>
                <a:ext uri="{FF2B5EF4-FFF2-40B4-BE49-F238E27FC236}">
                  <a16:creationId xmlns:a16="http://schemas.microsoft.com/office/drawing/2014/main" id="{DF7AA994-9DC7-8349-BB16-6DED06C89AC0}"/>
                </a:ext>
              </a:extLst>
            </p:cNvPr>
            <p:cNvSpPr>
              <a:spLocks noChangeArrowheads="1"/>
            </p:cNvSpPr>
            <p:nvPr/>
          </p:nvSpPr>
          <p:spPr bwMode="auto">
            <a:xfrm>
              <a:off x="1503" y="2582"/>
              <a:ext cx="27" cy="27"/>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24" name="Rectangle 129">
              <a:extLst>
                <a:ext uri="{FF2B5EF4-FFF2-40B4-BE49-F238E27FC236}">
                  <a16:creationId xmlns:a16="http://schemas.microsoft.com/office/drawing/2014/main" id="{06FC6EA9-9071-D843-8C39-AFF854F3BEFC}"/>
                </a:ext>
              </a:extLst>
            </p:cNvPr>
            <p:cNvSpPr>
              <a:spLocks noChangeArrowheads="1"/>
            </p:cNvSpPr>
            <p:nvPr/>
          </p:nvSpPr>
          <p:spPr bwMode="auto">
            <a:xfrm>
              <a:off x="1298" y="2583"/>
              <a:ext cx="27" cy="27"/>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102" name="Rectangle 101">
            <a:extLst>
              <a:ext uri="{FF2B5EF4-FFF2-40B4-BE49-F238E27FC236}">
                <a16:creationId xmlns:a16="http://schemas.microsoft.com/office/drawing/2014/main" id="{6480FBEB-6DAE-6343-96A8-03D66CDE01DB}"/>
              </a:ext>
            </a:extLst>
          </p:cNvPr>
          <p:cNvSpPr/>
          <p:nvPr/>
        </p:nvSpPr>
        <p:spPr>
          <a:xfrm>
            <a:off x="8043548" y="2078287"/>
            <a:ext cx="2443011" cy="3369475"/>
          </a:xfrm>
          <a:prstGeom prst="rect">
            <a:avLst/>
          </a:prstGeom>
          <a:solidFill>
            <a:schemeClr val="bg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31" name="Text Box 26">
            <a:extLst>
              <a:ext uri="{FF2B5EF4-FFF2-40B4-BE49-F238E27FC236}">
                <a16:creationId xmlns:a16="http://schemas.microsoft.com/office/drawing/2014/main" id="{82B22EF0-AE16-E34A-9DFF-15D46D5130BC}"/>
              </a:ext>
            </a:extLst>
          </p:cNvPr>
          <p:cNvSpPr txBox="1">
            <a:spLocks noChangeArrowheads="1"/>
          </p:cNvSpPr>
          <p:nvPr/>
        </p:nvSpPr>
        <p:spPr bwMode="auto">
          <a:xfrm>
            <a:off x="1944359" y="3086580"/>
            <a:ext cx="1535315" cy="39889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rPr>
              <a:t>transport</a:t>
            </a:r>
          </a:p>
        </p:txBody>
      </p:sp>
      <p:sp>
        <p:nvSpPr>
          <p:cNvPr id="98" name="Rectangle 97">
            <a:extLst>
              <a:ext uri="{FF2B5EF4-FFF2-40B4-BE49-F238E27FC236}">
                <a16:creationId xmlns:a16="http://schemas.microsoft.com/office/drawing/2014/main" id="{EB709716-FAB0-AB45-BCAE-75F8CF2AEC09}"/>
              </a:ext>
            </a:extLst>
          </p:cNvPr>
          <p:cNvSpPr/>
          <p:nvPr/>
        </p:nvSpPr>
        <p:spPr>
          <a:xfrm>
            <a:off x="425009" y="1191386"/>
            <a:ext cx="3666301" cy="4459905"/>
          </a:xfrm>
          <a:prstGeom prst="rect">
            <a:avLst/>
          </a:prstGeom>
          <a:solidFill>
            <a:schemeClr val="bg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grpSp>
        <p:nvGrpSpPr>
          <p:cNvPr id="184" name="Group 149">
            <a:extLst>
              <a:ext uri="{FF2B5EF4-FFF2-40B4-BE49-F238E27FC236}">
                <a16:creationId xmlns:a16="http://schemas.microsoft.com/office/drawing/2014/main" id="{63E54651-4A95-3749-9095-CA7015203D88}"/>
              </a:ext>
            </a:extLst>
          </p:cNvPr>
          <p:cNvGrpSpPr>
            <a:grpSpLocks/>
          </p:cNvGrpSpPr>
          <p:nvPr/>
        </p:nvGrpSpPr>
        <p:grpSpPr bwMode="auto">
          <a:xfrm>
            <a:off x="2462207" y="2756023"/>
            <a:ext cx="412750" cy="158750"/>
            <a:chOff x="1287" y="2524"/>
            <a:chExt cx="260" cy="100"/>
          </a:xfrm>
        </p:grpSpPr>
        <p:sp>
          <p:nvSpPr>
            <p:cNvPr id="185" name="Rectangle 73">
              <a:extLst>
                <a:ext uri="{FF2B5EF4-FFF2-40B4-BE49-F238E27FC236}">
                  <a16:creationId xmlns:a16="http://schemas.microsoft.com/office/drawing/2014/main" id="{280DAB38-0E9E-F34F-8F9A-9367D3F327F8}"/>
                </a:ext>
              </a:extLst>
            </p:cNvPr>
            <p:cNvSpPr>
              <a:spLocks noChangeArrowheads="1"/>
            </p:cNvSpPr>
            <p:nvPr/>
          </p:nvSpPr>
          <p:spPr bwMode="auto">
            <a:xfrm>
              <a:off x="1287" y="2524"/>
              <a:ext cx="260" cy="100"/>
            </a:xfrm>
            <a:prstGeom prst="rect">
              <a:avLst/>
            </a:prstGeom>
            <a:solidFill>
              <a:srgbClr val="FFFF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86" name="Rectangle 74">
              <a:extLst>
                <a:ext uri="{FF2B5EF4-FFF2-40B4-BE49-F238E27FC236}">
                  <a16:creationId xmlns:a16="http://schemas.microsoft.com/office/drawing/2014/main" id="{B4B3D106-96DD-1043-A6B0-160355FE6132}"/>
                </a:ext>
              </a:extLst>
            </p:cNvPr>
            <p:cNvSpPr>
              <a:spLocks noChangeArrowheads="1"/>
            </p:cNvSpPr>
            <p:nvPr/>
          </p:nvSpPr>
          <p:spPr bwMode="auto">
            <a:xfrm>
              <a:off x="1338" y="2537"/>
              <a:ext cx="155" cy="76"/>
            </a:xfrm>
            <a:prstGeom prst="rect">
              <a:avLst/>
            </a:prstGeom>
            <a:solidFill>
              <a:srgbClr val="FFFFFF"/>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87" name="Rectangle 75">
              <a:extLst>
                <a:ext uri="{FF2B5EF4-FFF2-40B4-BE49-F238E27FC236}">
                  <a16:creationId xmlns:a16="http://schemas.microsoft.com/office/drawing/2014/main" id="{C5BB7FFA-9E81-524A-AFF4-0278B5CB8669}"/>
                </a:ext>
              </a:extLst>
            </p:cNvPr>
            <p:cNvSpPr>
              <a:spLocks noChangeArrowheads="1"/>
            </p:cNvSpPr>
            <p:nvPr/>
          </p:nvSpPr>
          <p:spPr bwMode="auto">
            <a:xfrm>
              <a:off x="1503" y="2582"/>
              <a:ext cx="27" cy="27"/>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88" name="Rectangle 129">
              <a:extLst>
                <a:ext uri="{FF2B5EF4-FFF2-40B4-BE49-F238E27FC236}">
                  <a16:creationId xmlns:a16="http://schemas.microsoft.com/office/drawing/2014/main" id="{25DAD60B-59D9-D343-8677-62E63FE488CE}"/>
                </a:ext>
              </a:extLst>
            </p:cNvPr>
            <p:cNvSpPr>
              <a:spLocks noChangeArrowheads="1"/>
            </p:cNvSpPr>
            <p:nvPr/>
          </p:nvSpPr>
          <p:spPr bwMode="auto">
            <a:xfrm>
              <a:off x="1298" y="2583"/>
              <a:ext cx="27" cy="27"/>
            </a:xfrm>
            <a:prstGeom prst="rect">
              <a:avLst/>
            </a:prstGeom>
            <a:solidFill>
              <a:srgbClr val="CC9900"/>
            </a:solidFill>
            <a:ln w="9525">
              <a:solidFill>
                <a:srgbClr val="CC99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189" name="TextBox 188">
            <a:extLst>
              <a:ext uri="{FF2B5EF4-FFF2-40B4-BE49-F238E27FC236}">
                <a16:creationId xmlns:a16="http://schemas.microsoft.com/office/drawing/2014/main" id="{5F1D59D2-8EB3-004A-9300-4BC4758C645B}"/>
              </a:ext>
            </a:extLst>
          </p:cNvPr>
          <p:cNvSpPr txBox="1"/>
          <p:nvPr/>
        </p:nvSpPr>
        <p:spPr>
          <a:xfrm>
            <a:off x="4212477" y="1830701"/>
            <a:ext cx="3898344"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Receiver:</a:t>
            </a:r>
          </a:p>
          <a:p>
            <a:pPr marL="285750" marR="0" lvl="0" indent="-219075" algn="l" defTabSz="914400" rtl="0" eaLnBrk="1" fontAlgn="auto" latinLnBrk="0" hangingPunct="1">
              <a:lnSpc>
                <a:spcPct val="100000"/>
              </a:lnSpc>
              <a:spcBef>
                <a:spcPts val="0"/>
              </a:spcBef>
              <a:spcAft>
                <a:spcPts val="0"/>
              </a:spcAft>
              <a:buClr>
                <a:srgbClr val="0200A3"/>
              </a:buClr>
              <a:buSzTx/>
              <a:buFont typeface="Wingdings" pitchFamily="2" charset="2"/>
              <a:buChar char="§"/>
              <a:tabLst/>
              <a:defRPr/>
            </a:pPr>
            <a:endParaRPr kumimoji="0" lang="en-US" sz="2000" b="0" i="0" u="none" strike="noStrike" kern="1200" cap="none" spc="0" normalizeH="0" baseline="0" noProof="0" dirty="0">
              <a:ln>
                <a:noFill/>
              </a:ln>
              <a:solidFill>
                <a:prstClr val="black"/>
              </a:solidFill>
              <a:effectLst/>
              <a:uLnTx/>
              <a:uFillTx/>
              <a:latin typeface="Calibri"/>
              <a:ea typeface="+mn-ea"/>
              <a:cs typeface="+mn-cs"/>
            </a:endParaRPr>
          </a:p>
        </p:txBody>
      </p:sp>
      <p:grpSp>
        <p:nvGrpSpPr>
          <p:cNvPr id="190" name="Group 189">
            <a:extLst>
              <a:ext uri="{FF2B5EF4-FFF2-40B4-BE49-F238E27FC236}">
                <a16:creationId xmlns:a16="http://schemas.microsoft.com/office/drawing/2014/main" id="{0695A34D-8B86-1543-9A29-0310FB2B9383}"/>
              </a:ext>
            </a:extLst>
          </p:cNvPr>
          <p:cNvGrpSpPr/>
          <p:nvPr/>
        </p:nvGrpSpPr>
        <p:grpSpPr>
          <a:xfrm>
            <a:off x="2355694" y="3088859"/>
            <a:ext cx="1259074" cy="369332"/>
            <a:chOff x="8934916" y="2775692"/>
            <a:chExt cx="1259074" cy="369332"/>
          </a:xfrm>
        </p:grpSpPr>
        <p:sp>
          <p:nvSpPr>
            <p:cNvPr id="191" name="Rectangle 190">
              <a:extLst>
                <a:ext uri="{FF2B5EF4-FFF2-40B4-BE49-F238E27FC236}">
                  <a16:creationId xmlns:a16="http://schemas.microsoft.com/office/drawing/2014/main" id="{91656D58-2006-444D-9DF3-929C2C3A9462}"/>
                </a:ext>
              </a:extLst>
            </p:cNvPr>
            <p:cNvSpPr/>
            <p:nvPr/>
          </p:nvSpPr>
          <p:spPr>
            <a:xfrm>
              <a:off x="8964931" y="2842303"/>
              <a:ext cx="1140727" cy="246705"/>
            </a:xfrm>
            <a:prstGeom prst="rect">
              <a:avLst/>
            </a:prstGeom>
            <a:solidFill>
              <a:schemeClr val="bg1"/>
            </a:solidFill>
            <a:ln w="25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92" name="TextBox 191">
              <a:extLst>
                <a:ext uri="{FF2B5EF4-FFF2-40B4-BE49-F238E27FC236}">
                  <a16:creationId xmlns:a16="http://schemas.microsoft.com/office/drawing/2014/main" id="{EEC242EC-76E3-8842-966A-909D1964B0B8}"/>
                </a:ext>
              </a:extLst>
            </p:cNvPr>
            <p:cNvSpPr txBox="1"/>
            <p:nvPr/>
          </p:nvSpPr>
          <p:spPr>
            <a:xfrm>
              <a:off x="8934916" y="2775692"/>
              <a:ext cx="125907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app.  msg</a:t>
              </a:r>
            </a:p>
          </p:txBody>
        </p:sp>
      </p:grpSp>
      <p:sp>
        <p:nvSpPr>
          <p:cNvPr id="193" name="TextBox 192">
            <a:extLst>
              <a:ext uri="{FF2B5EF4-FFF2-40B4-BE49-F238E27FC236}">
                <a16:creationId xmlns:a16="http://schemas.microsoft.com/office/drawing/2014/main" id="{146FAE95-BF64-744E-B6D7-85AE3120C980}"/>
              </a:ext>
            </a:extLst>
          </p:cNvPr>
          <p:cNvSpPr txBox="1"/>
          <p:nvPr/>
        </p:nvSpPr>
        <p:spPr>
          <a:xfrm>
            <a:off x="4391041" y="3125909"/>
            <a:ext cx="3825456" cy="722955"/>
          </a:xfrm>
          <a:prstGeom prst="rect">
            <a:avLst/>
          </a:prstGeom>
          <a:noFill/>
        </p:spPr>
        <p:txBody>
          <a:bodyPr wrap="square" rtlCol="0">
            <a:spAutoFit/>
          </a:bodyPr>
          <a:lstStyle/>
          <a:p>
            <a:pPr marL="285750" marR="0" lvl="0" indent="-219075" algn="l" defTabSz="914400" rtl="0" eaLnBrk="1" fontAlgn="auto" latinLnBrk="0" hangingPunct="1">
              <a:lnSpc>
                <a:spcPct val="85000"/>
              </a:lnSpc>
              <a:spcBef>
                <a:spcPts val="0"/>
              </a:spcBef>
              <a:spcAft>
                <a:spcPts val="0"/>
              </a:spcAft>
              <a:buClr>
                <a:srgbClr val="0200A3"/>
              </a:buClr>
              <a:buSzTx/>
              <a:buFont typeface="Wingdings" pitchFamily="2" charset="2"/>
              <a:buChar char="§"/>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extracts application-layer message</a:t>
            </a:r>
          </a:p>
        </p:txBody>
      </p:sp>
      <p:sp>
        <p:nvSpPr>
          <p:cNvPr id="194" name="TextBox 193">
            <a:extLst>
              <a:ext uri="{FF2B5EF4-FFF2-40B4-BE49-F238E27FC236}">
                <a16:creationId xmlns:a16="http://schemas.microsoft.com/office/drawing/2014/main" id="{1845376D-0F8D-7E40-9089-6FAE4370FEA0}"/>
              </a:ext>
            </a:extLst>
          </p:cNvPr>
          <p:cNvSpPr txBox="1"/>
          <p:nvPr/>
        </p:nvSpPr>
        <p:spPr>
          <a:xfrm>
            <a:off x="4389103" y="2734423"/>
            <a:ext cx="3825456" cy="409023"/>
          </a:xfrm>
          <a:prstGeom prst="rect">
            <a:avLst/>
          </a:prstGeom>
          <a:noFill/>
        </p:spPr>
        <p:txBody>
          <a:bodyPr wrap="square" rtlCol="0">
            <a:spAutoFit/>
          </a:bodyPr>
          <a:lstStyle/>
          <a:p>
            <a:pPr marL="285750" marR="0" lvl="0" indent="-219075" algn="l" defTabSz="914400" rtl="0" eaLnBrk="1" fontAlgn="auto" latinLnBrk="0" hangingPunct="1">
              <a:lnSpc>
                <a:spcPct val="85000"/>
              </a:lnSpc>
              <a:spcBef>
                <a:spcPts val="0"/>
              </a:spcBef>
              <a:spcAft>
                <a:spcPts val="0"/>
              </a:spcAft>
              <a:buClr>
                <a:srgbClr val="0200A3"/>
              </a:buClr>
              <a:buSzTx/>
              <a:buFont typeface="Wingdings" pitchFamily="2" charset="2"/>
              <a:buChar char="§"/>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checks header values</a:t>
            </a:r>
          </a:p>
        </p:txBody>
      </p:sp>
      <p:sp>
        <p:nvSpPr>
          <p:cNvPr id="195" name="TextBox 194">
            <a:extLst>
              <a:ext uri="{FF2B5EF4-FFF2-40B4-BE49-F238E27FC236}">
                <a16:creationId xmlns:a16="http://schemas.microsoft.com/office/drawing/2014/main" id="{9BFC24B6-C127-6F4C-BCDC-A8E792032914}"/>
              </a:ext>
            </a:extLst>
          </p:cNvPr>
          <p:cNvSpPr txBox="1"/>
          <p:nvPr/>
        </p:nvSpPr>
        <p:spPr>
          <a:xfrm>
            <a:off x="4388103" y="2278130"/>
            <a:ext cx="3825456" cy="461665"/>
          </a:xfrm>
          <a:prstGeom prst="rect">
            <a:avLst/>
          </a:prstGeom>
          <a:noFill/>
        </p:spPr>
        <p:txBody>
          <a:bodyPr wrap="square" rtlCol="0">
            <a:spAutoFit/>
          </a:bodyPr>
          <a:lstStyle/>
          <a:p>
            <a:pPr marL="285750" marR="0" lvl="0" indent="-219075" algn="l" defTabSz="914400" rtl="0" eaLnBrk="1" fontAlgn="auto" latinLnBrk="0" hangingPunct="1">
              <a:lnSpc>
                <a:spcPct val="100000"/>
              </a:lnSpc>
              <a:spcBef>
                <a:spcPts val="0"/>
              </a:spcBef>
              <a:spcAft>
                <a:spcPts val="0"/>
              </a:spcAft>
              <a:buClr>
                <a:srgbClr val="0200A3"/>
              </a:buClr>
              <a:buSzTx/>
              <a:buFont typeface="Wingdings" pitchFamily="2" charset="2"/>
              <a:buChar char="§"/>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receives segment from IP</a:t>
            </a:r>
          </a:p>
        </p:txBody>
      </p:sp>
      <p:grpSp>
        <p:nvGrpSpPr>
          <p:cNvPr id="196" name="Group 195">
            <a:extLst>
              <a:ext uri="{FF2B5EF4-FFF2-40B4-BE49-F238E27FC236}">
                <a16:creationId xmlns:a16="http://schemas.microsoft.com/office/drawing/2014/main" id="{48B83E4F-9A85-E449-9928-9D59A14EC074}"/>
              </a:ext>
            </a:extLst>
          </p:cNvPr>
          <p:cNvGrpSpPr/>
          <p:nvPr/>
        </p:nvGrpSpPr>
        <p:grpSpPr>
          <a:xfrm>
            <a:off x="1745737" y="4814948"/>
            <a:ext cx="1818022" cy="369332"/>
            <a:chOff x="7863122" y="5632673"/>
            <a:chExt cx="1818022" cy="369332"/>
          </a:xfrm>
        </p:grpSpPr>
        <p:grpSp>
          <p:nvGrpSpPr>
            <p:cNvPr id="197" name="Group 196">
              <a:extLst>
                <a:ext uri="{FF2B5EF4-FFF2-40B4-BE49-F238E27FC236}">
                  <a16:creationId xmlns:a16="http://schemas.microsoft.com/office/drawing/2014/main" id="{FD92661A-D54F-D249-95ED-0FF27E685E68}"/>
                </a:ext>
              </a:extLst>
            </p:cNvPr>
            <p:cNvGrpSpPr/>
            <p:nvPr/>
          </p:nvGrpSpPr>
          <p:grpSpPr>
            <a:xfrm>
              <a:off x="7863122" y="5638955"/>
              <a:ext cx="1259074" cy="338554"/>
              <a:chOff x="8964789" y="2648929"/>
              <a:chExt cx="1259074" cy="338554"/>
            </a:xfrm>
          </p:grpSpPr>
          <p:sp>
            <p:nvSpPr>
              <p:cNvPr id="201" name="Rectangle 200">
                <a:extLst>
                  <a:ext uri="{FF2B5EF4-FFF2-40B4-BE49-F238E27FC236}">
                    <a16:creationId xmlns:a16="http://schemas.microsoft.com/office/drawing/2014/main" id="{9FB9B2F8-7A2C-4D4A-9815-0AC06BE1D516}"/>
                  </a:ext>
                </a:extLst>
              </p:cNvPr>
              <p:cNvSpPr/>
              <p:nvPr/>
            </p:nvSpPr>
            <p:spPr>
              <a:xfrm>
                <a:off x="9032744" y="2707400"/>
                <a:ext cx="543189" cy="246705"/>
              </a:xfrm>
              <a:prstGeom prst="rect">
                <a:avLst/>
              </a:prstGeom>
              <a:solidFill>
                <a:schemeClr val="bg1"/>
              </a:solidFill>
              <a:ln w="25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02" name="TextBox 201">
                <a:extLst>
                  <a:ext uri="{FF2B5EF4-FFF2-40B4-BE49-F238E27FC236}">
                    <a16:creationId xmlns:a16="http://schemas.microsoft.com/office/drawing/2014/main" id="{1C19CB13-59AD-3E40-AC4C-CF25CFC27E46}"/>
                  </a:ext>
                </a:extLst>
              </p:cNvPr>
              <p:cNvSpPr txBox="1"/>
              <p:nvPr/>
            </p:nvSpPr>
            <p:spPr>
              <a:xfrm>
                <a:off x="8964789" y="2648929"/>
                <a:ext cx="1259074"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   T</a:t>
                </a:r>
                <a:r>
                  <a:rPr kumimoji="0" lang="en-US" sz="1600" b="0" i="0" u="none" strike="noStrike" kern="1200" cap="none" spc="0" normalizeH="0" baseline="-25000" noProof="0" dirty="0">
                    <a:ln>
                      <a:noFill/>
                    </a:ln>
                    <a:solidFill>
                      <a:prstClr val="black"/>
                    </a:solidFill>
                    <a:effectLst/>
                    <a:uLnTx/>
                    <a:uFillTx/>
                    <a:latin typeface="Calibri"/>
                    <a:ea typeface="+mn-ea"/>
                    <a:cs typeface="+mn-cs"/>
                  </a:rPr>
                  <a:t>h</a:t>
                </a:r>
              </a:p>
            </p:txBody>
          </p:sp>
        </p:grpSp>
        <p:grpSp>
          <p:nvGrpSpPr>
            <p:cNvPr id="198" name="Group 197">
              <a:extLst>
                <a:ext uri="{FF2B5EF4-FFF2-40B4-BE49-F238E27FC236}">
                  <a16:creationId xmlns:a16="http://schemas.microsoft.com/office/drawing/2014/main" id="{69964EF5-DAF4-5A49-B8EB-E8A5D01CEAE7}"/>
                </a:ext>
              </a:extLst>
            </p:cNvPr>
            <p:cNvGrpSpPr/>
            <p:nvPr/>
          </p:nvGrpSpPr>
          <p:grpSpPr>
            <a:xfrm>
              <a:off x="8422070" y="5632673"/>
              <a:ext cx="1259074" cy="369332"/>
              <a:chOff x="8934916" y="2778923"/>
              <a:chExt cx="1259074" cy="369332"/>
            </a:xfrm>
          </p:grpSpPr>
          <p:sp>
            <p:nvSpPr>
              <p:cNvPr id="199" name="Rectangle 198">
                <a:extLst>
                  <a:ext uri="{FF2B5EF4-FFF2-40B4-BE49-F238E27FC236}">
                    <a16:creationId xmlns:a16="http://schemas.microsoft.com/office/drawing/2014/main" id="{1663F7BA-0DF3-D94B-9C74-3E86A6732DD0}"/>
                  </a:ext>
                </a:extLst>
              </p:cNvPr>
              <p:cNvSpPr/>
              <p:nvPr/>
            </p:nvSpPr>
            <p:spPr>
              <a:xfrm>
                <a:off x="8964931" y="2842303"/>
                <a:ext cx="1140727" cy="246705"/>
              </a:xfrm>
              <a:prstGeom prst="rect">
                <a:avLst/>
              </a:prstGeom>
              <a:solidFill>
                <a:schemeClr val="bg1"/>
              </a:solidFill>
              <a:ln w="25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00" name="TextBox 199">
                <a:extLst>
                  <a:ext uri="{FF2B5EF4-FFF2-40B4-BE49-F238E27FC236}">
                    <a16:creationId xmlns:a16="http://schemas.microsoft.com/office/drawing/2014/main" id="{9FB939F0-C8E1-9645-8997-AFBC0BF0005F}"/>
                  </a:ext>
                </a:extLst>
              </p:cNvPr>
              <p:cNvSpPr txBox="1"/>
              <p:nvPr/>
            </p:nvSpPr>
            <p:spPr>
              <a:xfrm>
                <a:off x="8934916" y="2778923"/>
                <a:ext cx="125907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app. msg</a:t>
                </a:r>
              </a:p>
            </p:txBody>
          </p:sp>
        </p:grpSp>
      </p:grpSp>
      <p:sp>
        <p:nvSpPr>
          <p:cNvPr id="203" name="TextBox 202">
            <a:extLst>
              <a:ext uri="{FF2B5EF4-FFF2-40B4-BE49-F238E27FC236}">
                <a16:creationId xmlns:a16="http://schemas.microsoft.com/office/drawing/2014/main" id="{192B5ECF-BCF6-FB4F-96CB-B48F1BD83E0B}"/>
              </a:ext>
            </a:extLst>
          </p:cNvPr>
          <p:cNvSpPr txBox="1"/>
          <p:nvPr/>
        </p:nvSpPr>
        <p:spPr>
          <a:xfrm>
            <a:off x="4395862" y="3809729"/>
            <a:ext cx="3825456" cy="722955"/>
          </a:xfrm>
          <a:prstGeom prst="rect">
            <a:avLst/>
          </a:prstGeom>
          <a:noFill/>
        </p:spPr>
        <p:txBody>
          <a:bodyPr wrap="square" rtlCol="0">
            <a:spAutoFit/>
          </a:bodyPr>
          <a:lstStyle/>
          <a:p>
            <a:pPr marL="285750" marR="0" lvl="0" indent="-219075" algn="l" defTabSz="914400" rtl="0" eaLnBrk="1" fontAlgn="auto" latinLnBrk="0" hangingPunct="1">
              <a:lnSpc>
                <a:spcPct val="85000"/>
              </a:lnSpc>
              <a:spcBef>
                <a:spcPts val="0"/>
              </a:spcBef>
              <a:spcAft>
                <a:spcPts val="0"/>
              </a:spcAft>
              <a:buClr>
                <a:srgbClr val="0200A3"/>
              </a:buClr>
              <a:buSzTx/>
              <a:buFont typeface="Wingdings" pitchFamily="2" charset="2"/>
              <a:buChar char="§"/>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demultiplexes message up to application via socket</a:t>
            </a:r>
          </a:p>
        </p:txBody>
      </p:sp>
      <p:sp>
        <p:nvSpPr>
          <p:cNvPr id="204" name="Oval 203">
            <a:extLst>
              <a:ext uri="{FF2B5EF4-FFF2-40B4-BE49-F238E27FC236}">
                <a16:creationId xmlns:a16="http://schemas.microsoft.com/office/drawing/2014/main" id="{6282913C-E44E-4C40-ADB1-A9BB2BFBFFD7}"/>
              </a:ext>
            </a:extLst>
          </p:cNvPr>
          <p:cNvSpPr/>
          <p:nvPr/>
        </p:nvSpPr>
        <p:spPr>
          <a:xfrm>
            <a:off x="1741367" y="2989161"/>
            <a:ext cx="763166" cy="541031"/>
          </a:xfrm>
          <a:prstGeom prst="ellipse">
            <a:avLst/>
          </a:prstGeom>
          <a:noFill/>
          <a:ln w="25400">
            <a:solidFill>
              <a:srgbClr val="CD000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25" name="Slide Number Placeholder 2">
            <a:extLst>
              <a:ext uri="{FF2B5EF4-FFF2-40B4-BE49-F238E27FC236}">
                <a16:creationId xmlns:a16="http://schemas.microsoft.com/office/drawing/2014/main" id="{00325223-4816-0640-A30C-AB4803E0CEA6}"/>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8</a:t>
            </a:fld>
            <a:endParaRPr lang="en-US" dirty="0"/>
          </a:p>
        </p:txBody>
      </p:sp>
    </p:spTree>
    <p:extLst>
      <p:ext uri="{BB962C8B-B14F-4D97-AF65-F5344CB8AC3E}">
        <p14:creationId xmlns:p14="http://schemas.microsoft.com/office/powerpoint/2010/main" val="3370508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4.79167E-6 2.96296E-6 L 0.00039 -0.24931 " pathEditMode="relative" rAng="0" ptsTypes="AA">
                                      <p:cBhvr>
                                        <p:cTn id="6" dur="2000" fill="hold"/>
                                        <p:tgtEl>
                                          <p:spTgt spid="196"/>
                                        </p:tgtEl>
                                        <p:attrNameLst>
                                          <p:attrName>ppt_x</p:attrName>
                                          <p:attrName>ppt_y</p:attrName>
                                        </p:attrNameLst>
                                      </p:cBhvr>
                                      <p:rCtr x="443" y="-12870"/>
                                    </p:animMotion>
                                  </p:childTnLst>
                                </p:cTn>
                              </p:par>
                              <p:par>
                                <p:cTn id="7" presetID="9" presetClass="entr" presetSubtype="0" fill="hold" grpId="0" nodeType="withEffect">
                                  <p:stCondLst>
                                    <p:cond delay="0"/>
                                  </p:stCondLst>
                                  <p:childTnLst>
                                    <p:set>
                                      <p:cBhvr>
                                        <p:cTn id="8" dur="1" fill="hold">
                                          <p:stCondLst>
                                            <p:cond delay="0"/>
                                          </p:stCondLst>
                                        </p:cTn>
                                        <p:tgtEl>
                                          <p:spTgt spid="195"/>
                                        </p:tgtEl>
                                        <p:attrNameLst>
                                          <p:attrName>style.visibility</p:attrName>
                                        </p:attrNameLst>
                                      </p:cBhvr>
                                      <p:to>
                                        <p:strVal val="visible"/>
                                      </p:to>
                                    </p:set>
                                    <p:animEffect transition="in" filter="dissolve">
                                      <p:cBhvr>
                                        <p:cTn id="9" dur="500"/>
                                        <p:tgtEl>
                                          <p:spTgt spid="195"/>
                                        </p:tgtEl>
                                      </p:cBhvr>
                                    </p:animEffect>
                                  </p:childTnLst>
                                </p:cTn>
                              </p:par>
                            </p:childTnLst>
                          </p:cTn>
                        </p:par>
                      </p:childTnLst>
                    </p:cTn>
                  </p:par>
                  <p:par>
                    <p:cTn id="10" fill="hold">
                      <p:stCondLst>
                        <p:cond delay="indefinite"/>
                      </p:stCondLst>
                      <p:childTnLst>
                        <p:par>
                          <p:cTn id="11" fill="hold">
                            <p:stCondLst>
                              <p:cond delay="0"/>
                            </p:stCondLst>
                            <p:childTnLst>
                              <p:par>
                                <p:cTn id="12" presetID="9" presetClass="entr" presetSubtype="0" fill="hold" grpId="0" nodeType="clickEffect">
                                  <p:stCondLst>
                                    <p:cond delay="0"/>
                                  </p:stCondLst>
                                  <p:childTnLst>
                                    <p:set>
                                      <p:cBhvr>
                                        <p:cTn id="13" dur="1" fill="hold">
                                          <p:stCondLst>
                                            <p:cond delay="0"/>
                                          </p:stCondLst>
                                        </p:cTn>
                                        <p:tgtEl>
                                          <p:spTgt spid="204"/>
                                        </p:tgtEl>
                                        <p:attrNameLst>
                                          <p:attrName>style.visibility</p:attrName>
                                        </p:attrNameLst>
                                      </p:cBhvr>
                                      <p:to>
                                        <p:strVal val="visible"/>
                                      </p:to>
                                    </p:set>
                                    <p:animEffect transition="in" filter="dissolve">
                                      <p:cBhvr>
                                        <p:cTn id="14" dur="500"/>
                                        <p:tgtEl>
                                          <p:spTgt spid="204"/>
                                        </p:tgtEl>
                                      </p:cBhvr>
                                    </p:animEffect>
                                  </p:childTnLst>
                                </p:cTn>
                              </p:par>
                              <p:par>
                                <p:cTn id="15" presetID="9" presetClass="entr" presetSubtype="0" fill="hold" grpId="0" nodeType="withEffect">
                                  <p:stCondLst>
                                    <p:cond delay="0"/>
                                  </p:stCondLst>
                                  <p:childTnLst>
                                    <p:set>
                                      <p:cBhvr>
                                        <p:cTn id="16" dur="1" fill="hold">
                                          <p:stCondLst>
                                            <p:cond delay="0"/>
                                          </p:stCondLst>
                                        </p:cTn>
                                        <p:tgtEl>
                                          <p:spTgt spid="194"/>
                                        </p:tgtEl>
                                        <p:attrNameLst>
                                          <p:attrName>style.visibility</p:attrName>
                                        </p:attrNameLst>
                                      </p:cBhvr>
                                      <p:to>
                                        <p:strVal val="visible"/>
                                      </p:to>
                                    </p:set>
                                    <p:animEffect transition="in" filter="dissolve">
                                      <p:cBhvr>
                                        <p:cTn id="17" dur="500"/>
                                        <p:tgtEl>
                                          <p:spTgt spid="194"/>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xit" presetSubtype="0" fill="hold" nodeType="clickEffect">
                                  <p:stCondLst>
                                    <p:cond delay="0"/>
                                  </p:stCondLst>
                                  <p:childTnLst>
                                    <p:animEffect transition="out" filter="dissolve">
                                      <p:cBhvr>
                                        <p:cTn id="21" dur="500"/>
                                        <p:tgtEl>
                                          <p:spTgt spid="196"/>
                                        </p:tgtEl>
                                      </p:cBhvr>
                                    </p:animEffect>
                                    <p:set>
                                      <p:cBhvr>
                                        <p:cTn id="22" dur="1" fill="hold">
                                          <p:stCondLst>
                                            <p:cond delay="499"/>
                                          </p:stCondLst>
                                        </p:cTn>
                                        <p:tgtEl>
                                          <p:spTgt spid="196"/>
                                        </p:tgtEl>
                                        <p:attrNameLst>
                                          <p:attrName>style.visibility</p:attrName>
                                        </p:attrNameLst>
                                      </p:cBhvr>
                                      <p:to>
                                        <p:strVal val="hidden"/>
                                      </p:to>
                                    </p:set>
                                  </p:childTnLst>
                                </p:cTn>
                              </p:par>
                              <p:par>
                                <p:cTn id="23" presetID="9" presetClass="exit" presetSubtype="0" fill="hold" grpId="1" nodeType="withEffect">
                                  <p:stCondLst>
                                    <p:cond delay="0"/>
                                  </p:stCondLst>
                                  <p:childTnLst>
                                    <p:animEffect transition="out" filter="dissolve">
                                      <p:cBhvr>
                                        <p:cTn id="24" dur="500"/>
                                        <p:tgtEl>
                                          <p:spTgt spid="204"/>
                                        </p:tgtEl>
                                      </p:cBhvr>
                                    </p:animEffect>
                                    <p:set>
                                      <p:cBhvr>
                                        <p:cTn id="25" dur="1" fill="hold">
                                          <p:stCondLst>
                                            <p:cond delay="499"/>
                                          </p:stCondLst>
                                        </p:cTn>
                                        <p:tgtEl>
                                          <p:spTgt spid="204"/>
                                        </p:tgtEl>
                                        <p:attrNameLst>
                                          <p:attrName>style.visibility</p:attrName>
                                        </p:attrNameLst>
                                      </p:cBhvr>
                                      <p:to>
                                        <p:strVal val="hidden"/>
                                      </p:to>
                                    </p:set>
                                  </p:childTnLst>
                                </p:cTn>
                              </p:par>
                              <p:par>
                                <p:cTn id="26" presetID="9" presetClass="entr" presetSubtype="0" fill="hold" nodeType="withEffect">
                                  <p:stCondLst>
                                    <p:cond delay="0"/>
                                  </p:stCondLst>
                                  <p:childTnLst>
                                    <p:set>
                                      <p:cBhvr>
                                        <p:cTn id="27" dur="1" fill="hold">
                                          <p:stCondLst>
                                            <p:cond delay="0"/>
                                          </p:stCondLst>
                                        </p:cTn>
                                        <p:tgtEl>
                                          <p:spTgt spid="190"/>
                                        </p:tgtEl>
                                        <p:attrNameLst>
                                          <p:attrName>style.visibility</p:attrName>
                                        </p:attrNameLst>
                                      </p:cBhvr>
                                      <p:to>
                                        <p:strVal val="visible"/>
                                      </p:to>
                                    </p:set>
                                    <p:animEffect transition="in" filter="dissolve">
                                      <p:cBhvr>
                                        <p:cTn id="28" dur="500"/>
                                        <p:tgtEl>
                                          <p:spTgt spid="190"/>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193"/>
                                        </p:tgtEl>
                                        <p:attrNameLst>
                                          <p:attrName>style.visibility</p:attrName>
                                        </p:attrNameLst>
                                      </p:cBhvr>
                                      <p:to>
                                        <p:strVal val="visible"/>
                                      </p:to>
                                    </p:set>
                                    <p:animEffect transition="in" filter="dissolve">
                                      <p:cBhvr>
                                        <p:cTn id="31" dur="500"/>
                                        <p:tgtEl>
                                          <p:spTgt spid="193"/>
                                        </p:tgtEl>
                                      </p:cBhvr>
                                    </p:animEffect>
                                  </p:childTnLst>
                                </p:cTn>
                              </p:par>
                            </p:childTnLst>
                          </p:cTn>
                        </p:par>
                      </p:childTnLst>
                    </p:cTn>
                  </p:par>
                  <p:par>
                    <p:cTn id="32" fill="hold">
                      <p:stCondLst>
                        <p:cond delay="indefinite"/>
                      </p:stCondLst>
                      <p:childTnLst>
                        <p:par>
                          <p:cTn id="33" fill="hold">
                            <p:stCondLst>
                              <p:cond delay="0"/>
                            </p:stCondLst>
                            <p:childTnLst>
                              <p:par>
                                <p:cTn id="34" presetID="0" presetClass="path" presetSubtype="0" accel="50000" decel="50000" fill="hold" nodeType="clickEffect">
                                  <p:stCondLst>
                                    <p:cond delay="0"/>
                                  </p:stCondLst>
                                  <p:childTnLst>
                                    <p:animMotion origin="layout" path="M -1.66667E-6 -4.81481E-6 L 0.00013 -0.10763 " pathEditMode="relative" rAng="0" ptsTypes="AA">
                                      <p:cBhvr>
                                        <p:cTn id="35" dur="2000" fill="hold"/>
                                        <p:tgtEl>
                                          <p:spTgt spid="190"/>
                                        </p:tgtEl>
                                        <p:attrNameLst>
                                          <p:attrName>ppt_x</p:attrName>
                                          <p:attrName>ppt_y</p:attrName>
                                        </p:attrNameLst>
                                      </p:cBhvr>
                                      <p:rCtr x="0" y="-5394"/>
                                    </p:animMotion>
                                  </p:childTnLst>
                                </p:cTn>
                              </p:par>
                              <p:par>
                                <p:cTn id="36" presetID="9" presetClass="entr" presetSubtype="0" fill="hold" grpId="0" nodeType="withEffect">
                                  <p:stCondLst>
                                    <p:cond delay="0"/>
                                  </p:stCondLst>
                                  <p:childTnLst>
                                    <p:set>
                                      <p:cBhvr>
                                        <p:cTn id="37" dur="1" fill="hold">
                                          <p:stCondLst>
                                            <p:cond delay="0"/>
                                          </p:stCondLst>
                                        </p:cTn>
                                        <p:tgtEl>
                                          <p:spTgt spid="203"/>
                                        </p:tgtEl>
                                        <p:attrNameLst>
                                          <p:attrName>style.visibility</p:attrName>
                                        </p:attrNameLst>
                                      </p:cBhvr>
                                      <p:to>
                                        <p:strVal val="visible"/>
                                      </p:to>
                                    </p:set>
                                    <p:animEffect transition="in" filter="dissolve">
                                      <p:cBhvr>
                                        <p:cTn id="38" dur="500"/>
                                        <p:tgtEl>
                                          <p:spTgt spid="2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3" grpId="0"/>
      <p:bldP spid="194" grpId="0"/>
      <p:bldP spid="195" grpId="0"/>
      <p:bldP spid="203" grpId="0"/>
      <p:bldP spid="204" grpId="0" animBg="1"/>
      <p:bldP spid="204" grpId="1"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393310" cy="894622"/>
          </a:xfrm>
        </p:spPr>
        <p:txBody>
          <a:bodyPr>
            <a:normAutofit/>
          </a:bodyPr>
          <a:lstStyle/>
          <a:p>
            <a:r>
              <a:rPr lang="en-US" sz="4800" dirty="0"/>
              <a:t>Agreeing to establish a connection</a:t>
            </a:r>
            <a:endParaRPr lang="en-US" sz="4400" b="0" dirty="0"/>
          </a:p>
        </p:txBody>
      </p:sp>
      <p:sp>
        <p:nvSpPr>
          <p:cNvPr id="211" name="Rectangle 63">
            <a:extLst>
              <a:ext uri="{FF2B5EF4-FFF2-40B4-BE49-F238E27FC236}">
                <a16:creationId xmlns:a16="http://schemas.microsoft.com/office/drawing/2014/main" id="{1C578050-76D7-774F-8B1E-4F455216E94E}"/>
              </a:ext>
            </a:extLst>
          </p:cNvPr>
          <p:cNvSpPr txBox="1">
            <a:spLocks noChangeArrowheads="1"/>
          </p:cNvSpPr>
          <p:nvPr/>
        </p:nvSpPr>
        <p:spPr bwMode="auto">
          <a:xfrm>
            <a:off x="5960737" y="2295084"/>
            <a:ext cx="5523920" cy="35768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284163" indent="-284163" algn="l" rtl="0" eaLnBrk="0" fontAlgn="base" hangingPunct="0">
              <a:lnSpc>
                <a:spcPct val="85000"/>
              </a:lnSpc>
              <a:spcBef>
                <a:spcPct val="20000"/>
              </a:spcBef>
              <a:spcAft>
                <a:spcPct val="0"/>
              </a:spcAft>
              <a:buClr>
                <a:srgbClr val="000099"/>
              </a:buClr>
              <a:buSzPct val="100000"/>
              <a:buFont typeface="Wingdings" pitchFamily="2" charset="2"/>
              <a:buChar char="§"/>
              <a:defRPr sz="2800">
                <a:solidFill>
                  <a:schemeClr val="tx1"/>
                </a:solidFill>
                <a:latin typeface="+mn-lt"/>
                <a:ea typeface="ＭＳ Ｐゴシック" charset="0"/>
                <a:cs typeface="ＭＳ Ｐゴシック" charset="0"/>
              </a:defRPr>
            </a:lvl1pPr>
            <a:lvl2pPr marL="687388" indent="-230188" algn="l" rtl="0" eaLnBrk="0" fontAlgn="base" hangingPunct="0">
              <a:lnSpc>
                <a:spcPct val="85000"/>
              </a:lnSpc>
              <a:spcBef>
                <a:spcPct val="20000"/>
              </a:spcBef>
              <a:spcAft>
                <a:spcPct val="0"/>
              </a:spcAft>
              <a:buClr>
                <a:srgbClr val="000099"/>
              </a:buClr>
              <a:buFont typeface="Arial" panose="020B0604020202020204" pitchFamily="34" charset="0"/>
              <a:buChar char="•"/>
              <a:defRPr sz="2400">
                <a:solidFill>
                  <a:schemeClr val="tx1"/>
                </a:solidFill>
                <a:latin typeface="+mn-lt"/>
                <a:ea typeface="ＭＳ Ｐゴシック" charset="0"/>
              </a:defRPr>
            </a:lvl2pPr>
            <a:lvl3pPr marL="1143000" indent="-228600" algn="l" rtl="0" eaLnBrk="0" fontAlgn="base" hangingPunct="0">
              <a:spcBef>
                <a:spcPct val="20000"/>
              </a:spcBef>
              <a:spcAft>
                <a:spcPct val="0"/>
              </a:spcAft>
              <a:buChar char="•"/>
              <a:defRPr sz="2000">
                <a:solidFill>
                  <a:schemeClr val="tx1"/>
                </a:solidFill>
                <a:latin typeface="+mn-lt"/>
                <a:ea typeface="ＭＳ Ｐゴシック" charset="0"/>
              </a:defRPr>
            </a:lvl3pPr>
            <a:lvl4pPr marL="1600200" indent="-228600" algn="l" rtl="0" eaLnBrk="0" fontAlgn="base" hangingPunct="0">
              <a:spcBef>
                <a:spcPct val="20000"/>
              </a:spcBef>
              <a:spcAft>
                <a:spcPct val="0"/>
              </a:spcAft>
              <a:buChar char="–"/>
              <a:defRPr sz="1800">
                <a:solidFill>
                  <a:schemeClr val="tx1"/>
                </a:solidFill>
                <a:latin typeface="Times New Roman" pitchFamily="-109" charset="0"/>
                <a:ea typeface="ＭＳ Ｐゴシック" charset="0"/>
              </a:defRPr>
            </a:lvl4pPr>
            <a:lvl5pPr marL="2057400" indent="-228600" algn="l" rtl="0" eaLnBrk="0" fontAlgn="base" hangingPunct="0">
              <a:spcBef>
                <a:spcPct val="20000"/>
              </a:spcBef>
              <a:spcAft>
                <a:spcPct val="0"/>
              </a:spcAft>
              <a:buChar char="»"/>
              <a:defRPr sz="1800">
                <a:solidFill>
                  <a:schemeClr val="tx1"/>
                </a:solidFill>
                <a:latin typeface="Times New Roman" pitchFamily="-109" charset="0"/>
                <a:ea typeface="ＭＳ Ｐゴシック" charset="0"/>
              </a:defRPr>
            </a:lvl5pPr>
            <a:lvl6pPr marL="2514600" indent="-228600" algn="l" rtl="0" eaLnBrk="0" fontAlgn="base" hangingPunct="0">
              <a:spcBef>
                <a:spcPct val="20000"/>
              </a:spcBef>
              <a:spcAft>
                <a:spcPct val="0"/>
              </a:spcAft>
              <a:buChar char="»"/>
              <a:defRPr sz="1800">
                <a:solidFill>
                  <a:schemeClr val="tx1"/>
                </a:solidFill>
                <a:latin typeface="Times New Roman" pitchFamily="-109" charset="0"/>
              </a:defRPr>
            </a:lvl6pPr>
            <a:lvl7pPr marL="2971800" indent="-228600" algn="l" rtl="0" eaLnBrk="0" fontAlgn="base" hangingPunct="0">
              <a:spcBef>
                <a:spcPct val="20000"/>
              </a:spcBef>
              <a:spcAft>
                <a:spcPct val="0"/>
              </a:spcAft>
              <a:buChar char="»"/>
              <a:defRPr sz="1800">
                <a:solidFill>
                  <a:schemeClr val="tx1"/>
                </a:solidFill>
                <a:latin typeface="Times New Roman" pitchFamily="-109" charset="0"/>
              </a:defRPr>
            </a:lvl7pPr>
            <a:lvl8pPr marL="3429000" indent="-228600" algn="l" rtl="0" eaLnBrk="0" fontAlgn="base" hangingPunct="0">
              <a:spcBef>
                <a:spcPct val="20000"/>
              </a:spcBef>
              <a:spcAft>
                <a:spcPct val="0"/>
              </a:spcAft>
              <a:buChar char="»"/>
              <a:defRPr sz="1800">
                <a:solidFill>
                  <a:schemeClr val="tx1"/>
                </a:solidFill>
                <a:latin typeface="Times New Roman" pitchFamily="-109" charset="0"/>
              </a:defRPr>
            </a:lvl8pPr>
            <a:lvl9pPr marL="3886200" indent="-228600" algn="l" rtl="0" eaLnBrk="0" fontAlgn="base" hangingPunct="0">
              <a:spcBef>
                <a:spcPct val="20000"/>
              </a:spcBef>
              <a:spcAft>
                <a:spcPct val="0"/>
              </a:spcAft>
              <a:buChar char="»"/>
              <a:defRPr sz="1800">
                <a:solidFill>
                  <a:schemeClr val="tx1"/>
                </a:solidFill>
                <a:latin typeface="Times New Roman" pitchFamily="-109" charset="0"/>
              </a:defRPr>
            </a:lvl9pPr>
          </a:lstStyle>
          <a:p>
            <a:pPr marL="284163" marR="0" lvl="0" indent="-284163" algn="l" defTabSz="914400" rtl="0" eaLnBrk="0" fontAlgn="base" latinLnBrk="0" hangingPunct="0">
              <a:lnSpc>
                <a:spcPct val="85000"/>
              </a:lnSpc>
              <a:spcBef>
                <a:spcPct val="20000"/>
              </a:spcBef>
              <a:spcAft>
                <a:spcPct val="0"/>
              </a:spcAft>
              <a:buClr>
                <a:srgbClr val="000099"/>
              </a:buClr>
              <a:buSzPct val="100000"/>
              <a:buFont typeface="Wingdings" pitchFamily="2" charset="2"/>
              <a:buNone/>
              <a:tabLst/>
              <a:defRPr/>
            </a:pPr>
            <a:r>
              <a:rPr kumimoji="0" lang="en-US" altLang="en-US" sz="3200" b="0" i="1" u="sng" strike="noStrike" kern="0" cap="none" spc="0" normalizeH="0" baseline="0" noProof="0" dirty="0">
                <a:ln>
                  <a:noFill/>
                </a:ln>
                <a:solidFill>
                  <a:srgbClr val="CC0000"/>
                </a:solidFill>
                <a:effectLst/>
                <a:uLnTx/>
                <a:uFillTx/>
                <a:latin typeface="Calibri" panose="020F0502020204030204"/>
                <a:ea typeface="ＭＳ Ｐゴシック" panose="020B0600070205080204" pitchFamily="34" charset="-128"/>
              </a:rPr>
              <a:t>Q:</a:t>
            </a:r>
            <a:r>
              <a:rPr kumimoji="0" lang="en-US" altLang="en-US" sz="3200" b="0" i="0" u="none" strike="noStrike" kern="0" cap="none" spc="0" normalizeH="0" baseline="0" noProof="0" dirty="0">
                <a:ln>
                  <a:noFill/>
                </a:ln>
                <a:solidFill>
                  <a:prstClr val="black"/>
                </a:solidFill>
                <a:effectLst/>
                <a:uLnTx/>
                <a:uFillTx/>
                <a:latin typeface="Calibri" panose="020F0502020204030204"/>
                <a:ea typeface="ＭＳ Ｐゴシック" panose="020B0600070205080204" pitchFamily="34" charset="-128"/>
              </a:rPr>
              <a:t> will 2-way handshake always work in network?</a:t>
            </a:r>
          </a:p>
        </p:txBody>
      </p:sp>
      <p:pic>
        <p:nvPicPr>
          <p:cNvPr id="212" name="Picture 62" descr="Alice">
            <a:extLst>
              <a:ext uri="{FF2B5EF4-FFF2-40B4-BE49-F238E27FC236}">
                <a16:creationId xmlns:a16="http://schemas.microsoft.com/office/drawing/2014/main" id="{15DE982A-54F5-BC41-BC95-48D876587A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2408" y="2031271"/>
            <a:ext cx="685440" cy="6818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3" name="Picture 63" descr="Bob">
            <a:extLst>
              <a:ext uri="{FF2B5EF4-FFF2-40B4-BE49-F238E27FC236}">
                <a16:creationId xmlns:a16="http://schemas.microsoft.com/office/drawing/2014/main" id="{178ED826-4BC2-684F-9F28-07360925030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42300" y="2069246"/>
            <a:ext cx="839663" cy="6904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4" name="Text Box 49">
            <a:extLst>
              <a:ext uri="{FF2B5EF4-FFF2-40B4-BE49-F238E27FC236}">
                <a16:creationId xmlns:a16="http://schemas.microsoft.com/office/drawing/2014/main" id="{F0A75C95-49D9-D049-B8FA-C8954515AFD3}"/>
              </a:ext>
            </a:extLst>
          </p:cNvPr>
          <p:cNvSpPr txBox="1">
            <a:spLocks noChangeArrowheads="1"/>
          </p:cNvSpPr>
          <p:nvPr/>
        </p:nvSpPr>
        <p:spPr bwMode="auto">
          <a:xfrm>
            <a:off x="979913" y="1354621"/>
            <a:ext cx="3207929" cy="5847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32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rPr>
              <a:t>2-way handshake:</a:t>
            </a:r>
          </a:p>
        </p:txBody>
      </p:sp>
      <p:sp>
        <p:nvSpPr>
          <p:cNvPr id="215" name="Line 50">
            <a:extLst>
              <a:ext uri="{FF2B5EF4-FFF2-40B4-BE49-F238E27FC236}">
                <a16:creationId xmlns:a16="http://schemas.microsoft.com/office/drawing/2014/main" id="{2B6C64FC-1BFF-2745-8864-00793CCCA3F1}"/>
              </a:ext>
            </a:extLst>
          </p:cNvPr>
          <p:cNvSpPr>
            <a:spLocks noChangeShapeType="1"/>
          </p:cNvSpPr>
          <p:nvPr/>
        </p:nvSpPr>
        <p:spPr bwMode="auto">
          <a:xfrm>
            <a:off x="2210097" y="2827024"/>
            <a:ext cx="1996343" cy="343504"/>
          </a:xfrm>
          <a:prstGeom prst="line">
            <a:avLst/>
          </a:prstGeom>
          <a:noFill/>
          <a:ln w="28575">
            <a:solidFill>
              <a:srgbClr val="000099"/>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Calibri" panose="020F0502020204030204"/>
              <a:ea typeface="ＭＳ Ｐゴシック" charset="0"/>
              <a:cs typeface="+mn-cs"/>
            </a:endParaRPr>
          </a:p>
        </p:txBody>
      </p:sp>
      <p:sp>
        <p:nvSpPr>
          <p:cNvPr id="216" name="Line 51">
            <a:extLst>
              <a:ext uri="{FF2B5EF4-FFF2-40B4-BE49-F238E27FC236}">
                <a16:creationId xmlns:a16="http://schemas.microsoft.com/office/drawing/2014/main" id="{662E0AA8-2544-0243-A461-A97BB5D9F891}"/>
              </a:ext>
            </a:extLst>
          </p:cNvPr>
          <p:cNvSpPr>
            <a:spLocks noChangeShapeType="1"/>
          </p:cNvSpPr>
          <p:nvPr/>
        </p:nvSpPr>
        <p:spPr bwMode="auto">
          <a:xfrm>
            <a:off x="2150121" y="2737265"/>
            <a:ext cx="0" cy="1191042"/>
          </a:xfrm>
          <a:prstGeom prst="line">
            <a:avLst/>
          </a:prstGeom>
          <a:noFill/>
          <a:ln w="9525">
            <a:solidFill>
              <a:srgbClr val="777777"/>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Calibri" panose="020F0502020204030204"/>
              <a:ea typeface="ＭＳ Ｐゴシック" charset="0"/>
              <a:cs typeface="+mn-cs"/>
            </a:endParaRPr>
          </a:p>
        </p:txBody>
      </p:sp>
      <p:sp>
        <p:nvSpPr>
          <p:cNvPr id="217" name="Line 53">
            <a:extLst>
              <a:ext uri="{FF2B5EF4-FFF2-40B4-BE49-F238E27FC236}">
                <a16:creationId xmlns:a16="http://schemas.microsoft.com/office/drawing/2014/main" id="{61703F8D-DE60-7647-AB88-B625C4E037AF}"/>
              </a:ext>
            </a:extLst>
          </p:cNvPr>
          <p:cNvSpPr>
            <a:spLocks noChangeShapeType="1"/>
          </p:cNvSpPr>
          <p:nvPr/>
        </p:nvSpPr>
        <p:spPr bwMode="auto">
          <a:xfrm>
            <a:off x="4215008" y="2766610"/>
            <a:ext cx="0" cy="1191042"/>
          </a:xfrm>
          <a:prstGeom prst="line">
            <a:avLst/>
          </a:prstGeom>
          <a:noFill/>
          <a:ln w="9525">
            <a:solidFill>
              <a:srgbClr val="777777"/>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Calibri" panose="020F0502020204030204"/>
              <a:ea typeface="ＭＳ Ｐゴシック" charset="0"/>
              <a:cs typeface="+mn-cs"/>
            </a:endParaRPr>
          </a:p>
        </p:txBody>
      </p:sp>
      <p:sp>
        <p:nvSpPr>
          <p:cNvPr id="218" name="Line 54">
            <a:extLst>
              <a:ext uri="{FF2B5EF4-FFF2-40B4-BE49-F238E27FC236}">
                <a16:creationId xmlns:a16="http://schemas.microsoft.com/office/drawing/2014/main" id="{DE642691-1B6A-B64E-88A0-E9C02593B397}"/>
              </a:ext>
            </a:extLst>
          </p:cNvPr>
          <p:cNvSpPr>
            <a:spLocks noChangeShapeType="1"/>
          </p:cNvSpPr>
          <p:nvPr/>
        </p:nvSpPr>
        <p:spPr bwMode="auto">
          <a:xfrm flipH="1">
            <a:off x="2145837" y="3258561"/>
            <a:ext cx="1996343" cy="343504"/>
          </a:xfrm>
          <a:prstGeom prst="line">
            <a:avLst/>
          </a:prstGeom>
          <a:noFill/>
          <a:ln w="28575">
            <a:solidFill>
              <a:srgbClr val="000099"/>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Calibri" panose="020F0502020204030204"/>
              <a:ea typeface="ＭＳ Ｐゴシック" charset="0"/>
              <a:cs typeface="+mn-cs"/>
            </a:endParaRPr>
          </a:p>
        </p:txBody>
      </p:sp>
      <p:sp>
        <p:nvSpPr>
          <p:cNvPr id="219" name="Rectangle 56">
            <a:extLst>
              <a:ext uri="{FF2B5EF4-FFF2-40B4-BE49-F238E27FC236}">
                <a16:creationId xmlns:a16="http://schemas.microsoft.com/office/drawing/2014/main" id="{AB601B94-B2EC-5F44-8BA3-961BC7EAD4D6}"/>
              </a:ext>
            </a:extLst>
          </p:cNvPr>
          <p:cNvSpPr>
            <a:spLocks noChangeArrowheads="1"/>
          </p:cNvSpPr>
          <p:nvPr/>
        </p:nvSpPr>
        <p:spPr bwMode="auto">
          <a:xfrm>
            <a:off x="2531397" y="2811490"/>
            <a:ext cx="1201662" cy="355586"/>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00000"/>
              </a:solidFill>
              <a:effectLst/>
              <a:uLnTx/>
              <a:uFillTx/>
              <a:latin typeface="Calibri" panose="020F0502020204030204"/>
              <a:ea typeface="ＭＳ Ｐゴシック" charset="0"/>
              <a:cs typeface="+mn-cs"/>
            </a:endParaRPr>
          </a:p>
        </p:txBody>
      </p:sp>
      <p:sp>
        <p:nvSpPr>
          <p:cNvPr id="220" name="Text Box 55">
            <a:extLst>
              <a:ext uri="{FF2B5EF4-FFF2-40B4-BE49-F238E27FC236}">
                <a16:creationId xmlns:a16="http://schemas.microsoft.com/office/drawing/2014/main" id="{51E91065-A73A-7D43-92CF-648D7E78E17F}"/>
              </a:ext>
            </a:extLst>
          </p:cNvPr>
          <p:cNvSpPr txBox="1">
            <a:spLocks noChangeArrowheads="1"/>
          </p:cNvSpPr>
          <p:nvPr/>
        </p:nvSpPr>
        <p:spPr bwMode="auto">
          <a:xfrm>
            <a:off x="2589217" y="2787324"/>
            <a:ext cx="1116010" cy="400110"/>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panose="020B0604030504040204" pitchFamily="34" charset="0"/>
                <a:ea typeface="ＭＳ Ｐゴシック" panose="020B0600070205080204" pitchFamily="34" charset="-128"/>
              </a:defRPr>
            </a:lvl1pPr>
            <a:lvl2pPr marL="742950" indent="-285750">
              <a:defRPr sz="1600">
                <a:solidFill>
                  <a:schemeClr val="tx1"/>
                </a:solidFill>
                <a:latin typeface="Tahoma" panose="020B0604030504040204" pitchFamily="34" charset="0"/>
                <a:ea typeface="ＭＳ Ｐゴシック" panose="020B0600070205080204" pitchFamily="34" charset="-128"/>
              </a:defRPr>
            </a:lvl2pPr>
            <a:lvl3pPr marL="1143000" indent="-228600">
              <a:defRPr sz="1600">
                <a:solidFill>
                  <a:schemeClr val="tx1"/>
                </a:solidFill>
                <a:latin typeface="Tahoma" panose="020B0604030504040204" pitchFamily="34" charset="0"/>
                <a:ea typeface="ＭＳ Ｐゴシック" panose="020B0600070205080204" pitchFamily="34" charset="-128"/>
              </a:defRPr>
            </a:lvl3pPr>
            <a:lvl4pPr marL="1600200" indent="-228600">
              <a:defRPr sz="1600">
                <a:solidFill>
                  <a:schemeClr val="tx1"/>
                </a:solidFill>
                <a:latin typeface="Tahoma" panose="020B0604030504040204" pitchFamily="34" charset="0"/>
                <a:ea typeface="ＭＳ Ｐゴシック" panose="020B0600070205080204" pitchFamily="34" charset="-128"/>
              </a:defRPr>
            </a:lvl4pPr>
            <a:lvl5pPr marL="2057400" indent="-228600">
              <a:defRPr sz="16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1600">
                <a:solidFill>
                  <a:schemeClr val="tx1"/>
                </a:solidFill>
                <a:latin typeface="Tahoma" panose="020B060403050404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rPr>
              <a:t>Let’</a:t>
            </a:r>
            <a:r>
              <a:rPr kumimoji="0" lang="en-US" altLang="ja-JP" sz="20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rPr>
              <a:t>s talk</a:t>
            </a:r>
            <a:endParaRPr kumimoji="0" lang="en-US" altLang="en-US" sz="20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221" name="Rectangle 57">
            <a:extLst>
              <a:ext uri="{FF2B5EF4-FFF2-40B4-BE49-F238E27FC236}">
                <a16:creationId xmlns:a16="http://schemas.microsoft.com/office/drawing/2014/main" id="{2004BA2B-FE8D-D147-B254-220BD421C2B5}"/>
              </a:ext>
            </a:extLst>
          </p:cNvPr>
          <p:cNvSpPr>
            <a:spLocks noChangeArrowheads="1"/>
          </p:cNvSpPr>
          <p:nvPr/>
        </p:nvSpPr>
        <p:spPr bwMode="auto">
          <a:xfrm>
            <a:off x="2878401" y="3272370"/>
            <a:ext cx="593334" cy="355586"/>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00000"/>
              </a:solidFill>
              <a:effectLst/>
              <a:uLnTx/>
              <a:uFillTx/>
              <a:latin typeface="Calibri" panose="020F0502020204030204"/>
              <a:ea typeface="ＭＳ Ｐゴシック" charset="0"/>
              <a:cs typeface="+mn-cs"/>
            </a:endParaRPr>
          </a:p>
        </p:txBody>
      </p:sp>
      <p:sp>
        <p:nvSpPr>
          <p:cNvPr id="222" name="Text Box 58">
            <a:extLst>
              <a:ext uri="{FF2B5EF4-FFF2-40B4-BE49-F238E27FC236}">
                <a16:creationId xmlns:a16="http://schemas.microsoft.com/office/drawing/2014/main" id="{45CBCA7D-6EF9-B544-8A1D-83FC7ADA336D}"/>
              </a:ext>
            </a:extLst>
          </p:cNvPr>
          <p:cNvSpPr txBox="1">
            <a:spLocks noChangeArrowheads="1"/>
          </p:cNvSpPr>
          <p:nvPr/>
        </p:nvSpPr>
        <p:spPr bwMode="auto">
          <a:xfrm>
            <a:off x="2915186" y="3248204"/>
            <a:ext cx="487634" cy="400110"/>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000000"/>
                </a:solidFill>
                <a:effectLst/>
                <a:uLnTx/>
                <a:uFillTx/>
                <a:latin typeface="Calibri" panose="020F0502020204030204"/>
                <a:ea typeface="ＭＳ Ｐゴシック" charset="0"/>
                <a:cs typeface="+mn-cs"/>
              </a:rPr>
              <a:t>OK</a:t>
            </a:r>
          </a:p>
        </p:txBody>
      </p:sp>
      <p:sp>
        <p:nvSpPr>
          <p:cNvPr id="223" name="Text Box 60">
            <a:extLst>
              <a:ext uri="{FF2B5EF4-FFF2-40B4-BE49-F238E27FC236}">
                <a16:creationId xmlns:a16="http://schemas.microsoft.com/office/drawing/2014/main" id="{9105DBEA-03C4-1045-B9A8-39AA7B1F3CAB}"/>
              </a:ext>
            </a:extLst>
          </p:cNvPr>
          <p:cNvSpPr txBox="1">
            <a:spLocks noChangeArrowheads="1"/>
          </p:cNvSpPr>
          <p:nvPr/>
        </p:nvSpPr>
        <p:spPr bwMode="auto">
          <a:xfrm>
            <a:off x="4320992" y="3066959"/>
            <a:ext cx="841897"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CC0000"/>
                </a:solidFill>
                <a:effectLst/>
                <a:uLnTx/>
                <a:uFillTx/>
                <a:latin typeface="Calibri" panose="020F0502020204030204"/>
                <a:ea typeface="ＭＳ Ｐゴシック" charset="0"/>
                <a:cs typeface="+mn-cs"/>
              </a:rPr>
              <a:t>ESTAB</a:t>
            </a:r>
          </a:p>
        </p:txBody>
      </p:sp>
      <p:sp>
        <p:nvSpPr>
          <p:cNvPr id="224" name="Text Box 61">
            <a:extLst>
              <a:ext uri="{FF2B5EF4-FFF2-40B4-BE49-F238E27FC236}">
                <a16:creationId xmlns:a16="http://schemas.microsoft.com/office/drawing/2014/main" id="{D3DDB3E1-DD0C-7242-BD98-892C99B0A0FC}"/>
              </a:ext>
            </a:extLst>
          </p:cNvPr>
          <p:cNvSpPr txBox="1">
            <a:spLocks noChangeArrowheads="1"/>
          </p:cNvSpPr>
          <p:nvPr/>
        </p:nvSpPr>
        <p:spPr bwMode="auto">
          <a:xfrm>
            <a:off x="1092998" y="3429450"/>
            <a:ext cx="841897"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CC0000"/>
                </a:solidFill>
                <a:effectLst/>
                <a:uLnTx/>
                <a:uFillTx/>
                <a:latin typeface="Calibri" panose="020F0502020204030204"/>
                <a:ea typeface="ＭＳ Ｐゴシック" charset="0"/>
                <a:cs typeface="+mn-cs"/>
              </a:rPr>
              <a:t>ESTAB</a:t>
            </a:r>
          </a:p>
        </p:txBody>
      </p:sp>
      <p:sp>
        <p:nvSpPr>
          <p:cNvPr id="225" name="Oval 66">
            <a:extLst>
              <a:ext uri="{FF2B5EF4-FFF2-40B4-BE49-F238E27FC236}">
                <a16:creationId xmlns:a16="http://schemas.microsoft.com/office/drawing/2014/main" id="{7A085CF1-13C2-7E45-BD13-7FBE5EC96389}"/>
              </a:ext>
            </a:extLst>
          </p:cNvPr>
          <p:cNvSpPr>
            <a:spLocks noChangeArrowheads="1"/>
          </p:cNvSpPr>
          <p:nvPr/>
        </p:nvSpPr>
        <p:spPr bwMode="auto">
          <a:xfrm>
            <a:off x="2088004" y="3557185"/>
            <a:ext cx="122093" cy="96664"/>
          </a:xfrm>
          <a:prstGeom prst="ellipse">
            <a:avLst/>
          </a:prstGeom>
          <a:solidFill>
            <a:srgbClr val="CC0000"/>
          </a:solidFill>
          <a:ln w="9525">
            <a:solidFill>
              <a:srgbClr val="CC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CC0000"/>
              </a:solidFill>
              <a:effectLst/>
              <a:uLnTx/>
              <a:uFillTx/>
              <a:latin typeface="Calibri" panose="020F0502020204030204"/>
              <a:ea typeface="ＭＳ Ｐゴシック" charset="0"/>
              <a:cs typeface="+mn-cs"/>
            </a:endParaRPr>
          </a:p>
        </p:txBody>
      </p:sp>
      <p:sp>
        <p:nvSpPr>
          <p:cNvPr id="226" name="Oval 67">
            <a:extLst>
              <a:ext uri="{FF2B5EF4-FFF2-40B4-BE49-F238E27FC236}">
                <a16:creationId xmlns:a16="http://schemas.microsoft.com/office/drawing/2014/main" id="{5F8DFD39-4C67-544E-BDB6-995B73F0032B}"/>
              </a:ext>
            </a:extLst>
          </p:cNvPr>
          <p:cNvSpPr>
            <a:spLocks noChangeArrowheads="1"/>
          </p:cNvSpPr>
          <p:nvPr/>
        </p:nvSpPr>
        <p:spPr bwMode="auto">
          <a:xfrm>
            <a:off x="4150748" y="3184337"/>
            <a:ext cx="122095" cy="96664"/>
          </a:xfrm>
          <a:prstGeom prst="ellipse">
            <a:avLst/>
          </a:prstGeom>
          <a:solidFill>
            <a:srgbClr val="CC0000"/>
          </a:solidFill>
          <a:ln w="9525">
            <a:solidFill>
              <a:srgbClr val="CC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CC0000"/>
              </a:solidFill>
              <a:effectLst/>
              <a:uLnTx/>
              <a:uFillTx/>
              <a:latin typeface="Calibri" panose="020F0502020204030204"/>
              <a:ea typeface="ＭＳ Ｐゴシック" charset="0"/>
              <a:cs typeface="+mn-cs"/>
            </a:endParaRPr>
          </a:p>
        </p:txBody>
      </p:sp>
      <p:sp>
        <p:nvSpPr>
          <p:cNvPr id="69" name="Slide Number Placeholder 2">
            <a:extLst>
              <a:ext uri="{FF2B5EF4-FFF2-40B4-BE49-F238E27FC236}">
                <a16:creationId xmlns:a16="http://schemas.microsoft.com/office/drawing/2014/main" id="{173A9DD9-82B1-6E42-88A8-6C0B706AA496}"/>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80</a:t>
            </a:fld>
            <a:endParaRPr lang="en-US" dirty="0"/>
          </a:p>
        </p:txBody>
      </p:sp>
      <p:pic>
        <p:nvPicPr>
          <p:cNvPr id="2050" name="Picture 2" descr="A picture containing text&#10;&#10;Description automatically generated">
            <a:extLst>
              <a:ext uri="{FF2B5EF4-FFF2-40B4-BE49-F238E27FC236}">
                <a16:creationId xmlns:a16="http://schemas.microsoft.com/office/drawing/2014/main" id="{B97EC79D-4CF5-F323-2174-8630C386248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10030" y="4578206"/>
            <a:ext cx="8543925" cy="1181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2235544"/>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11"/>
                                        </p:tgtEl>
                                        <p:attrNameLst>
                                          <p:attrName>style.visibility</p:attrName>
                                        </p:attrNameLst>
                                      </p:cBhvr>
                                      <p:to>
                                        <p:strVal val="visible"/>
                                      </p:to>
                                    </p:set>
                                    <p:animEffect transition="in" filter="dissolve">
                                      <p:cBhvr>
                                        <p:cTn id="7" dur="500"/>
                                        <p:tgtEl>
                                          <p:spTgt spid="2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1"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393310" cy="894622"/>
          </a:xfrm>
        </p:spPr>
        <p:txBody>
          <a:bodyPr>
            <a:normAutofit/>
          </a:bodyPr>
          <a:lstStyle/>
          <a:p>
            <a:r>
              <a:rPr lang="en-US" sz="4800" dirty="0"/>
              <a:t>TCP 3-way handshake</a:t>
            </a:r>
            <a:endParaRPr lang="en-US" sz="4400" b="0" dirty="0"/>
          </a:p>
        </p:txBody>
      </p:sp>
      <p:sp>
        <p:nvSpPr>
          <p:cNvPr id="215" name="Line 5">
            <a:extLst>
              <a:ext uri="{FF2B5EF4-FFF2-40B4-BE49-F238E27FC236}">
                <a16:creationId xmlns:a16="http://schemas.microsoft.com/office/drawing/2014/main" id="{977A2B4A-655D-5443-8A4F-92884511787E}"/>
              </a:ext>
            </a:extLst>
          </p:cNvPr>
          <p:cNvSpPr>
            <a:spLocks noChangeShapeType="1"/>
          </p:cNvSpPr>
          <p:nvPr/>
        </p:nvSpPr>
        <p:spPr bwMode="auto">
          <a:xfrm flipH="1">
            <a:off x="4796631" y="3078661"/>
            <a:ext cx="1588" cy="2470150"/>
          </a:xfrm>
          <a:prstGeom prst="line">
            <a:avLst/>
          </a:prstGeom>
          <a:noFill/>
          <a:ln w="9525">
            <a:solidFill>
              <a:srgbClr val="777777"/>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grpSp>
        <p:nvGrpSpPr>
          <p:cNvPr id="216" name="Group 102">
            <a:extLst>
              <a:ext uri="{FF2B5EF4-FFF2-40B4-BE49-F238E27FC236}">
                <a16:creationId xmlns:a16="http://schemas.microsoft.com/office/drawing/2014/main" id="{1F3D6A6C-5FEE-8646-8A80-04AC9F3BFF74}"/>
              </a:ext>
            </a:extLst>
          </p:cNvPr>
          <p:cNvGrpSpPr>
            <a:grpSpLocks/>
          </p:cNvGrpSpPr>
          <p:nvPr/>
        </p:nvGrpSpPr>
        <p:grpSpPr bwMode="auto">
          <a:xfrm>
            <a:off x="2810669" y="3005636"/>
            <a:ext cx="4494212" cy="955675"/>
            <a:chOff x="810" y="1363"/>
            <a:chExt cx="2831" cy="602"/>
          </a:xfrm>
        </p:grpSpPr>
        <p:sp>
          <p:nvSpPr>
            <p:cNvPr id="217" name="Line 10">
              <a:extLst>
                <a:ext uri="{FF2B5EF4-FFF2-40B4-BE49-F238E27FC236}">
                  <a16:creationId xmlns:a16="http://schemas.microsoft.com/office/drawing/2014/main" id="{EE87312F-9111-3748-8D8C-BFB220C5EE37}"/>
                </a:ext>
              </a:extLst>
            </p:cNvPr>
            <p:cNvSpPr>
              <a:spLocks noChangeShapeType="1"/>
            </p:cNvSpPr>
            <p:nvPr/>
          </p:nvSpPr>
          <p:spPr bwMode="auto">
            <a:xfrm>
              <a:off x="2062" y="1502"/>
              <a:ext cx="1579" cy="463"/>
            </a:xfrm>
            <a:prstGeom prst="line">
              <a:avLst/>
            </a:prstGeom>
            <a:noFill/>
            <a:ln w="28575">
              <a:solidFill>
                <a:srgbClr val="000099"/>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18" name="Rectangle 12">
              <a:extLst>
                <a:ext uri="{FF2B5EF4-FFF2-40B4-BE49-F238E27FC236}">
                  <a16:creationId xmlns:a16="http://schemas.microsoft.com/office/drawing/2014/main" id="{F50F8FCD-3A00-574F-A159-92B207C593BD}"/>
                </a:ext>
              </a:extLst>
            </p:cNvPr>
            <p:cNvSpPr>
              <a:spLocks noChangeArrowheads="1"/>
            </p:cNvSpPr>
            <p:nvPr/>
          </p:nvSpPr>
          <p:spPr bwMode="auto">
            <a:xfrm>
              <a:off x="2518" y="1565"/>
              <a:ext cx="590" cy="270"/>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19" name="Text Box 13">
              <a:extLst>
                <a:ext uri="{FF2B5EF4-FFF2-40B4-BE49-F238E27FC236}">
                  <a16:creationId xmlns:a16="http://schemas.microsoft.com/office/drawing/2014/main" id="{24E8EE1C-DBA9-8F4D-82EE-29CEECDFAAD7}"/>
                </a:ext>
              </a:extLst>
            </p:cNvPr>
            <p:cNvSpPr txBox="1">
              <a:spLocks noChangeArrowheads="1"/>
            </p:cNvSpPr>
            <p:nvPr/>
          </p:nvSpPr>
          <p:spPr bwMode="auto">
            <a:xfrm>
              <a:off x="2310" y="1624"/>
              <a:ext cx="1096" cy="212"/>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err="1">
                  <a:ln>
                    <a:noFill/>
                  </a:ln>
                  <a:solidFill>
                    <a:srgbClr val="000000"/>
                  </a:solidFill>
                  <a:effectLst/>
                  <a:uLnTx/>
                  <a:uFillTx/>
                  <a:latin typeface="Tahoma" charset="0"/>
                  <a:ea typeface="ＭＳ Ｐゴシック" charset="0"/>
                  <a:cs typeface="+mn-cs"/>
                </a:rPr>
                <a:t>SYNbit</a:t>
              </a:r>
              <a:r>
                <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rPr>
                <a:t>=1, Seq=x</a:t>
              </a:r>
            </a:p>
          </p:txBody>
        </p:sp>
        <p:sp>
          <p:nvSpPr>
            <p:cNvPr id="220" name="Text Box 21">
              <a:extLst>
                <a:ext uri="{FF2B5EF4-FFF2-40B4-BE49-F238E27FC236}">
                  <a16:creationId xmlns:a16="http://schemas.microsoft.com/office/drawing/2014/main" id="{8343DEBF-07A5-D746-BE48-88F38BD40754}"/>
                </a:ext>
              </a:extLst>
            </p:cNvPr>
            <p:cNvSpPr txBox="1">
              <a:spLocks noChangeArrowheads="1"/>
            </p:cNvSpPr>
            <p:nvPr/>
          </p:nvSpPr>
          <p:spPr bwMode="auto">
            <a:xfrm>
              <a:off x="810" y="1363"/>
              <a:ext cx="1230" cy="300"/>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r" defTabSz="914400" rtl="0" eaLnBrk="0" fontAlgn="base" latinLnBrk="0" hangingPunct="0">
                <a:lnSpc>
                  <a:spcPct val="90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Tahoma" charset="0"/>
                  <a:ea typeface="ＭＳ Ｐゴシック" charset="0"/>
                  <a:cs typeface="+mn-cs"/>
                </a:rPr>
                <a:t>choose init seq num, x</a:t>
              </a:r>
            </a:p>
            <a:p>
              <a:pPr marL="0" marR="0" lvl="0" indent="0" algn="r" defTabSz="914400" rtl="0" eaLnBrk="0" fontAlgn="base" latinLnBrk="0" hangingPunct="0">
                <a:lnSpc>
                  <a:spcPct val="90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Tahoma" charset="0"/>
                  <a:ea typeface="ＭＳ Ｐゴシック" charset="0"/>
                  <a:cs typeface="+mn-cs"/>
                </a:rPr>
                <a:t>send TCP SYN msg</a:t>
              </a:r>
            </a:p>
          </p:txBody>
        </p:sp>
      </p:grpSp>
      <p:sp>
        <p:nvSpPr>
          <p:cNvPr id="221" name="Line 22">
            <a:extLst>
              <a:ext uri="{FF2B5EF4-FFF2-40B4-BE49-F238E27FC236}">
                <a16:creationId xmlns:a16="http://schemas.microsoft.com/office/drawing/2014/main" id="{2FC7049F-93A3-A84A-9D90-B3F4B6E3F6E9}"/>
              </a:ext>
            </a:extLst>
          </p:cNvPr>
          <p:cNvSpPr>
            <a:spLocks noChangeShapeType="1"/>
          </p:cNvSpPr>
          <p:nvPr/>
        </p:nvSpPr>
        <p:spPr bwMode="auto">
          <a:xfrm flipH="1">
            <a:off x="7385844" y="3148511"/>
            <a:ext cx="1587" cy="3417888"/>
          </a:xfrm>
          <a:prstGeom prst="line">
            <a:avLst/>
          </a:prstGeom>
          <a:noFill/>
          <a:ln w="9525">
            <a:solidFill>
              <a:srgbClr val="777777"/>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222" name="Text Box 92">
            <a:extLst>
              <a:ext uri="{FF2B5EF4-FFF2-40B4-BE49-F238E27FC236}">
                <a16:creationId xmlns:a16="http://schemas.microsoft.com/office/drawing/2014/main" id="{8192AE36-3CEB-7940-A712-3437D9AE1C17}"/>
              </a:ext>
            </a:extLst>
          </p:cNvPr>
          <p:cNvSpPr txBox="1">
            <a:spLocks noChangeArrowheads="1"/>
          </p:cNvSpPr>
          <p:nvPr/>
        </p:nvSpPr>
        <p:spPr bwMode="auto">
          <a:xfrm>
            <a:off x="9571831" y="5986961"/>
            <a:ext cx="771525" cy="3365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CC0000"/>
                </a:solidFill>
                <a:effectLst/>
                <a:uLnTx/>
                <a:uFillTx/>
                <a:latin typeface="Tahoma" charset="0"/>
                <a:ea typeface="ＭＳ Ｐゴシック" charset="0"/>
                <a:cs typeface="+mn-cs"/>
              </a:rPr>
              <a:t>ESTAB</a:t>
            </a:r>
          </a:p>
        </p:txBody>
      </p:sp>
      <p:grpSp>
        <p:nvGrpSpPr>
          <p:cNvPr id="223" name="Group 109">
            <a:extLst>
              <a:ext uri="{FF2B5EF4-FFF2-40B4-BE49-F238E27FC236}">
                <a16:creationId xmlns:a16="http://schemas.microsoft.com/office/drawing/2014/main" id="{9180F1A8-9EF0-3C49-80B2-6C9528088F36}"/>
              </a:ext>
            </a:extLst>
          </p:cNvPr>
          <p:cNvGrpSpPr>
            <a:grpSpLocks/>
          </p:cNvGrpSpPr>
          <p:nvPr/>
        </p:nvGrpSpPr>
        <p:grpSpPr bwMode="auto">
          <a:xfrm>
            <a:off x="4795044" y="3675561"/>
            <a:ext cx="4519612" cy="1425575"/>
            <a:chOff x="2060" y="1785"/>
            <a:chExt cx="2847" cy="898"/>
          </a:xfrm>
        </p:grpSpPr>
        <p:sp>
          <p:nvSpPr>
            <p:cNvPr id="224" name="Line 11">
              <a:extLst>
                <a:ext uri="{FF2B5EF4-FFF2-40B4-BE49-F238E27FC236}">
                  <a16:creationId xmlns:a16="http://schemas.microsoft.com/office/drawing/2014/main" id="{660BD729-B466-584F-9DAC-1C1358024968}"/>
                </a:ext>
              </a:extLst>
            </p:cNvPr>
            <p:cNvSpPr>
              <a:spLocks noChangeShapeType="1"/>
            </p:cNvSpPr>
            <p:nvPr/>
          </p:nvSpPr>
          <p:spPr bwMode="auto">
            <a:xfrm flipH="1">
              <a:off x="2060" y="2031"/>
              <a:ext cx="1580" cy="652"/>
            </a:xfrm>
            <a:prstGeom prst="line">
              <a:avLst/>
            </a:prstGeom>
            <a:noFill/>
            <a:ln w="28575">
              <a:solidFill>
                <a:srgbClr val="000099"/>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25" name="Rectangle 14">
              <a:extLst>
                <a:ext uri="{FF2B5EF4-FFF2-40B4-BE49-F238E27FC236}">
                  <a16:creationId xmlns:a16="http://schemas.microsoft.com/office/drawing/2014/main" id="{36832487-CAD9-A047-9D5F-96D1B02D3E65}"/>
                </a:ext>
              </a:extLst>
            </p:cNvPr>
            <p:cNvSpPr>
              <a:spLocks noChangeArrowheads="1"/>
            </p:cNvSpPr>
            <p:nvPr/>
          </p:nvSpPr>
          <p:spPr bwMode="auto">
            <a:xfrm>
              <a:off x="2381" y="2206"/>
              <a:ext cx="896" cy="327"/>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26" name="Text Box 83">
              <a:extLst>
                <a:ext uri="{FF2B5EF4-FFF2-40B4-BE49-F238E27FC236}">
                  <a16:creationId xmlns:a16="http://schemas.microsoft.com/office/drawing/2014/main" id="{393E04DD-B089-D14F-BFBB-76E878EC5F6F}"/>
                </a:ext>
              </a:extLst>
            </p:cNvPr>
            <p:cNvSpPr txBox="1">
              <a:spLocks noChangeArrowheads="1"/>
            </p:cNvSpPr>
            <p:nvPr/>
          </p:nvSpPr>
          <p:spPr bwMode="auto">
            <a:xfrm>
              <a:off x="2159" y="2169"/>
              <a:ext cx="1534" cy="366"/>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rPr>
                <a:t>SYNbit=1, Seq=y</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rPr>
                <a:t>ACKbit=1; ACKnum=x+1</a:t>
              </a:r>
            </a:p>
          </p:txBody>
        </p:sp>
        <p:sp>
          <p:nvSpPr>
            <p:cNvPr id="227" name="Text Box 93">
              <a:extLst>
                <a:ext uri="{FF2B5EF4-FFF2-40B4-BE49-F238E27FC236}">
                  <a16:creationId xmlns:a16="http://schemas.microsoft.com/office/drawing/2014/main" id="{D2107B90-790F-D84D-8A95-4CD5BE8D772A}"/>
                </a:ext>
              </a:extLst>
            </p:cNvPr>
            <p:cNvSpPr txBox="1">
              <a:spLocks noChangeArrowheads="1"/>
            </p:cNvSpPr>
            <p:nvPr/>
          </p:nvSpPr>
          <p:spPr bwMode="auto">
            <a:xfrm>
              <a:off x="3676" y="1785"/>
              <a:ext cx="1231" cy="421"/>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Tahoma" charset="0"/>
                  <a:ea typeface="ＭＳ Ｐゴシック" charset="0"/>
                  <a:cs typeface="+mn-cs"/>
                </a:rPr>
                <a:t>choose init seq num, y</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Tahoma" charset="0"/>
                  <a:ea typeface="ＭＳ Ｐゴシック" charset="0"/>
                  <a:cs typeface="+mn-cs"/>
                </a:rPr>
                <a:t>send TCP SYNACK</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Tahoma" charset="0"/>
                  <a:ea typeface="ＭＳ Ｐゴシック" charset="0"/>
                  <a:cs typeface="+mn-cs"/>
                </a:rPr>
                <a:t>msg, acking SYN</a:t>
              </a:r>
            </a:p>
          </p:txBody>
        </p:sp>
      </p:grpSp>
      <p:grpSp>
        <p:nvGrpSpPr>
          <p:cNvPr id="228" name="Group 110">
            <a:extLst>
              <a:ext uri="{FF2B5EF4-FFF2-40B4-BE49-F238E27FC236}">
                <a16:creationId xmlns:a16="http://schemas.microsoft.com/office/drawing/2014/main" id="{92A8D17F-88B5-E34B-ADF1-D1D5F4C6CACA}"/>
              </a:ext>
            </a:extLst>
          </p:cNvPr>
          <p:cNvGrpSpPr>
            <a:grpSpLocks/>
          </p:cNvGrpSpPr>
          <p:nvPr/>
        </p:nvGrpSpPr>
        <p:grpSpPr bwMode="auto">
          <a:xfrm>
            <a:off x="2512219" y="4774111"/>
            <a:ext cx="6630987" cy="1373188"/>
            <a:chOff x="622" y="2477"/>
            <a:chExt cx="4177" cy="865"/>
          </a:xfrm>
        </p:grpSpPr>
        <p:sp>
          <p:nvSpPr>
            <p:cNvPr id="229" name="Line 84">
              <a:extLst>
                <a:ext uri="{FF2B5EF4-FFF2-40B4-BE49-F238E27FC236}">
                  <a16:creationId xmlns:a16="http://schemas.microsoft.com/office/drawing/2014/main" id="{31D580AA-9CAF-1544-A3DB-06757FBBB395}"/>
                </a:ext>
              </a:extLst>
            </p:cNvPr>
            <p:cNvSpPr>
              <a:spLocks noChangeShapeType="1"/>
            </p:cNvSpPr>
            <p:nvPr/>
          </p:nvSpPr>
          <p:spPr bwMode="auto">
            <a:xfrm>
              <a:off x="2073" y="2728"/>
              <a:ext cx="1579" cy="463"/>
            </a:xfrm>
            <a:prstGeom prst="line">
              <a:avLst/>
            </a:prstGeom>
            <a:noFill/>
            <a:ln w="28575">
              <a:solidFill>
                <a:srgbClr val="000099"/>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30" name="Rectangle 89">
              <a:extLst>
                <a:ext uri="{FF2B5EF4-FFF2-40B4-BE49-F238E27FC236}">
                  <a16:creationId xmlns:a16="http://schemas.microsoft.com/office/drawing/2014/main" id="{60D16AD1-FAFA-6248-BB4D-76643C40A64C}"/>
                </a:ext>
              </a:extLst>
            </p:cNvPr>
            <p:cNvSpPr>
              <a:spLocks noChangeArrowheads="1"/>
            </p:cNvSpPr>
            <p:nvPr/>
          </p:nvSpPr>
          <p:spPr bwMode="auto">
            <a:xfrm>
              <a:off x="2486" y="2806"/>
              <a:ext cx="775" cy="270"/>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31" name="Text Box 90">
              <a:extLst>
                <a:ext uri="{FF2B5EF4-FFF2-40B4-BE49-F238E27FC236}">
                  <a16:creationId xmlns:a16="http://schemas.microsoft.com/office/drawing/2014/main" id="{D8F9F960-0A9B-F045-8B04-6F4D63130318}"/>
                </a:ext>
              </a:extLst>
            </p:cNvPr>
            <p:cNvSpPr txBox="1">
              <a:spLocks noChangeArrowheads="1"/>
            </p:cNvSpPr>
            <p:nvPr/>
          </p:nvSpPr>
          <p:spPr bwMode="auto">
            <a:xfrm>
              <a:off x="2092" y="2852"/>
              <a:ext cx="1529" cy="212"/>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rPr>
                <a:t>ACKbit=1, ACKnum=y+1</a:t>
              </a:r>
            </a:p>
          </p:txBody>
        </p:sp>
        <p:sp>
          <p:nvSpPr>
            <p:cNvPr id="232" name="Text Box 94">
              <a:extLst>
                <a:ext uri="{FF2B5EF4-FFF2-40B4-BE49-F238E27FC236}">
                  <a16:creationId xmlns:a16="http://schemas.microsoft.com/office/drawing/2014/main" id="{B9046815-BDD2-9143-979C-D64169C26C55}"/>
                </a:ext>
              </a:extLst>
            </p:cNvPr>
            <p:cNvSpPr txBox="1">
              <a:spLocks noChangeArrowheads="1"/>
            </p:cNvSpPr>
            <p:nvPr/>
          </p:nvSpPr>
          <p:spPr bwMode="auto">
            <a:xfrm>
              <a:off x="622" y="2477"/>
              <a:ext cx="1422" cy="663"/>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r" defTabSz="914400" rtl="0" eaLnBrk="0" fontAlgn="base" latinLnBrk="0" hangingPunct="0">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received SYNACK(x) </a:t>
              </a:r>
            </a:p>
            <a:p>
              <a:pPr marL="0" marR="0" lvl="0" indent="0" algn="r" defTabSz="914400" rtl="0" eaLnBrk="0" fontAlgn="base" latinLnBrk="0" hangingPunct="0">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indicates server is live;</a:t>
              </a:r>
            </a:p>
            <a:p>
              <a:pPr marL="0" marR="0" lvl="0" indent="0" algn="r" defTabSz="914400" rtl="0" eaLnBrk="0" fontAlgn="base" latinLnBrk="0" hangingPunct="0">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send ACK for SYNACK;</a:t>
              </a:r>
            </a:p>
            <a:p>
              <a:pPr marL="0" marR="0" lvl="0" indent="0" algn="r" defTabSz="914400" rtl="0" eaLnBrk="0" fontAlgn="base" latinLnBrk="0" hangingPunct="0">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this segment may contain </a:t>
              </a:r>
            </a:p>
            <a:p>
              <a:pPr marL="0" marR="0" lvl="0" indent="0" algn="r" defTabSz="914400" rtl="0" eaLnBrk="0" fontAlgn="base" latinLnBrk="0" hangingPunct="0">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client-to-server data</a:t>
              </a:r>
            </a:p>
          </p:txBody>
        </p:sp>
        <p:sp>
          <p:nvSpPr>
            <p:cNvPr id="233" name="Text Box 95">
              <a:extLst>
                <a:ext uri="{FF2B5EF4-FFF2-40B4-BE49-F238E27FC236}">
                  <a16:creationId xmlns:a16="http://schemas.microsoft.com/office/drawing/2014/main" id="{ADF0930B-F723-4446-8C5B-8996D59396E2}"/>
                </a:ext>
              </a:extLst>
            </p:cNvPr>
            <p:cNvSpPr txBox="1">
              <a:spLocks noChangeArrowheads="1"/>
            </p:cNvSpPr>
            <p:nvPr/>
          </p:nvSpPr>
          <p:spPr bwMode="auto">
            <a:xfrm>
              <a:off x="3640" y="3042"/>
              <a:ext cx="1159" cy="300"/>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Tahoma" charset="0"/>
                  <a:ea typeface="ＭＳ Ｐゴシック" charset="0"/>
                  <a:cs typeface="+mn-cs"/>
                </a:rPr>
                <a:t>received ACK(y) </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Tahoma" charset="0"/>
                  <a:ea typeface="ＭＳ Ｐゴシック" charset="0"/>
                  <a:cs typeface="+mn-cs"/>
                </a:rPr>
                <a:t>indicates client is live</a:t>
              </a:r>
            </a:p>
          </p:txBody>
        </p:sp>
      </p:grpSp>
      <p:grpSp>
        <p:nvGrpSpPr>
          <p:cNvPr id="234" name="Group 105">
            <a:extLst>
              <a:ext uri="{FF2B5EF4-FFF2-40B4-BE49-F238E27FC236}">
                <a16:creationId xmlns:a16="http://schemas.microsoft.com/office/drawing/2014/main" id="{45AA77DF-71CD-2E48-9AEE-EC1E8FB1B1C5}"/>
              </a:ext>
            </a:extLst>
          </p:cNvPr>
          <p:cNvGrpSpPr>
            <a:grpSpLocks/>
          </p:cNvGrpSpPr>
          <p:nvPr/>
        </p:nvGrpSpPr>
        <p:grpSpPr bwMode="auto">
          <a:xfrm>
            <a:off x="1813719" y="3043736"/>
            <a:ext cx="1030287" cy="700088"/>
            <a:chOff x="182" y="1387"/>
            <a:chExt cx="649" cy="441"/>
          </a:xfrm>
        </p:grpSpPr>
        <p:sp>
          <p:nvSpPr>
            <p:cNvPr id="235" name="Text Box 91">
              <a:extLst>
                <a:ext uri="{FF2B5EF4-FFF2-40B4-BE49-F238E27FC236}">
                  <a16:creationId xmlns:a16="http://schemas.microsoft.com/office/drawing/2014/main" id="{B93FA479-02A5-4C43-B059-3F1D0BB052E8}"/>
                </a:ext>
              </a:extLst>
            </p:cNvPr>
            <p:cNvSpPr txBox="1">
              <a:spLocks noChangeArrowheads="1"/>
            </p:cNvSpPr>
            <p:nvPr/>
          </p:nvSpPr>
          <p:spPr bwMode="auto">
            <a:xfrm>
              <a:off x="182" y="1616"/>
              <a:ext cx="649"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rPr>
                <a:t>SYNSENT</a:t>
              </a:r>
            </a:p>
          </p:txBody>
        </p:sp>
        <p:sp>
          <p:nvSpPr>
            <p:cNvPr id="236" name="Line 103">
              <a:extLst>
                <a:ext uri="{FF2B5EF4-FFF2-40B4-BE49-F238E27FC236}">
                  <a16:creationId xmlns:a16="http://schemas.microsoft.com/office/drawing/2014/main" id="{C569F88B-55D7-1F45-9FD5-8D995E4C94A5}"/>
                </a:ext>
              </a:extLst>
            </p:cNvPr>
            <p:cNvSpPr>
              <a:spLocks noChangeShapeType="1"/>
            </p:cNvSpPr>
            <p:nvPr/>
          </p:nvSpPr>
          <p:spPr bwMode="auto">
            <a:xfrm>
              <a:off x="462" y="1387"/>
              <a:ext cx="0" cy="277"/>
            </a:xfrm>
            <a:prstGeom prst="line">
              <a:avLst/>
            </a:prstGeom>
            <a:noFill/>
            <a:ln w="9525">
              <a:solidFill>
                <a:srgbClr val="00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grpSp>
        <p:nvGrpSpPr>
          <p:cNvPr id="237" name="Group 111">
            <a:extLst>
              <a:ext uri="{FF2B5EF4-FFF2-40B4-BE49-F238E27FC236}">
                <a16:creationId xmlns:a16="http://schemas.microsoft.com/office/drawing/2014/main" id="{FBD3641B-4567-B84B-B0A9-51F31757E64D}"/>
              </a:ext>
            </a:extLst>
          </p:cNvPr>
          <p:cNvGrpSpPr>
            <a:grpSpLocks/>
          </p:cNvGrpSpPr>
          <p:nvPr/>
        </p:nvGrpSpPr>
        <p:grpSpPr bwMode="auto">
          <a:xfrm>
            <a:off x="1815306" y="3704136"/>
            <a:ext cx="771525" cy="1622425"/>
            <a:chOff x="183" y="1803"/>
            <a:chExt cx="486" cy="1022"/>
          </a:xfrm>
        </p:grpSpPr>
        <p:sp>
          <p:nvSpPr>
            <p:cNvPr id="238" name="Text Box 16">
              <a:extLst>
                <a:ext uri="{FF2B5EF4-FFF2-40B4-BE49-F238E27FC236}">
                  <a16:creationId xmlns:a16="http://schemas.microsoft.com/office/drawing/2014/main" id="{46A42911-E4FA-6E45-98D3-9BA61AF39351}"/>
                </a:ext>
              </a:extLst>
            </p:cNvPr>
            <p:cNvSpPr txBox="1">
              <a:spLocks noChangeArrowheads="1"/>
            </p:cNvSpPr>
            <p:nvPr/>
          </p:nvSpPr>
          <p:spPr bwMode="auto">
            <a:xfrm>
              <a:off x="183" y="2613"/>
              <a:ext cx="486"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CC0000"/>
                  </a:solidFill>
                  <a:effectLst/>
                  <a:uLnTx/>
                  <a:uFillTx/>
                  <a:latin typeface="Tahoma" charset="0"/>
                  <a:ea typeface="ＭＳ Ｐゴシック" charset="0"/>
                  <a:cs typeface="+mn-cs"/>
                </a:rPr>
                <a:t>ESTAB</a:t>
              </a:r>
            </a:p>
          </p:txBody>
        </p:sp>
        <p:sp>
          <p:nvSpPr>
            <p:cNvPr id="239" name="Line 104">
              <a:extLst>
                <a:ext uri="{FF2B5EF4-FFF2-40B4-BE49-F238E27FC236}">
                  <a16:creationId xmlns:a16="http://schemas.microsoft.com/office/drawing/2014/main" id="{B764515C-528C-5B41-979E-CEB5F77FD9DC}"/>
                </a:ext>
              </a:extLst>
            </p:cNvPr>
            <p:cNvSpPr>
              <a:spLocks noChangeShapeType="1"/>
            </p:cNvSpPr>
            <p:nvPr/>
          </p:nvSpPr>
          <p:spPr bwMode="auto">
            <a:xfrm>
              <a:off x="465" y="1803"/>
              <a:ext cx="0" cy="797"/>
            </a:xfrm>
            <a:prstGeom prst="line">
              <a:avLst/>
            </a:prstGeom>
            <a:noFill/>
            <a:ln w="9525">
              <a:solidFill>
                <a:srgbClr val="00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grpSp>
        <p:nvGrpSpPr>
          <p:cNvPr id="240" name="Group 108">
            <a:extLst>
              <a:ext uri="{FF2B5EF4-FFF2-40B4-BE49-F238E27FC236}">
                <a16:creationId xmlns:a16="http://schemas.microsoft.com/office/drawing/2014/main" id="{E9975853-CA29-F64E-9978-90818E85074F}"/>
              </a:ext>
            </a:extLst>
          </p:cNvPr>
          <p:cNvGrpSpPr>
            <a:grpSpLocks/>
          </p:cNvGrpSpPr>
          <p:nvPr/>
        </p:nvGrpSpPr>
        <p:grpSpPr bwMode="auto">
          <a:xfrm>
            <a:off x="9268619" y="3099299"/>
            <a:ext cx="1119187" cy="1192212"/>
            <a:chOff x="4878" y="1422"/>
            <a:chExt cx="705" cy="751"/>
          </a:xfrm>
        </p:grpSpPr>
        <p:sp>
          <p:nvSpPr>
            <p:cNvPr id="241" name="Text Box 99">
              <a:extLst>
                <a:ext uri="{FF2B5EF4-FFF2-40B4-BE49-F238E27FC236}">
                  <a16:creationId xmlns:a16="http://schemas.microsoft.com/office/drawing/2014/main" id="{8F08BD14-4FFB-B243-AC1A-68FE85BE4E11}"/>
                </a:ext>
              </a:extLst>
            </p:cNvPr>
            <p:cNvSpPr txBox="1">
              <a:spLocks noChangeArrowheads="1"/>
            </p:cNvSpPr>
            <p:nvPr/>
          </p:nvSpPr>
          <p:spPr bwMode="auto">
            <a:xfrm>
              <a:off x="4878" y="1961"/>
              <a:ext cx="705"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rPr>
                <a:t>SYN RCVD</a:t>
              </a:r>
            </a:p>
          </p:txBody>
        </p:sp>
        <p:sp>
          <p:nvSpPr>
            <p:cNvPr id="242" name="Line 106">
              <a:extLst>
                <a:ext uri="{FF2B5EF4-FFF2-40B4-BE49-F238E27FC236}">
                  <a16:creationId xmlns:a16="http://schemas.microsoft.com/office/drawing/2014/main" id="{0D6BD76C-B84A-F940-AC88-70ACC69EC6F4}"/>
                </a:ext>
              </a:extLst>
            </p:cNvPr>
            <p:cNvSpPr>
              <a:spLocks noChangeShapeType="1"/>
            </p:cNvSpPr>
            <p:nvPr/>
          </p:nvSpPr>
          <p:spPr bwMode="auto">
            <a:xfrm>
              <a:off x="5339" y="1422"/>
              <a:ext cx="0" cy="569"/>
            </a:xfrm>
            <a:prstGeom prst="line">
              <a:avLst/>
            </a:prstGeom>
            <a:noFill/>
            <a:ln w="9525">
              <a:solidFill>
                <a:srgbClr val="00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243" name="Line 107">
            <a:extLst>
              <a:ext uri="{FF2B5EF4-FFF2-40B4-BE49-F238E27FC236}">
                <a16:creationId xmlns:a16="http://schemas.microsoft.com/office/drawing/2014/main" id="{28C3410E-FF26-2849-8647-5DA1E34B6C9E}"/>
              </a:ext>
            </a:extLst>
          </p:cNvPr>
          <p:cNvSpPr>
            <a:spLocks noChangeShapeType="1"/>
          </p:cNvSpPr>
          <p:nvPr/>
        </p:nvSpPr>
        <p:spPr bwMode="auto">
          <a:xfrm>
            <a:off x="9982994" y="4301036"/>
            <a:ext cx="0" cy="1704975"/>
          </a:xfrm>
          <a:prstGeom prst="line">
            <a:avLst/>
          </a:prstGeom>
          <a:noFill/>
          <a:ln w="9525">
            <a:solidFill>
              <a:srgbClr val="00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45" name="Text Box 114">
            <a:extLst>
              <a:ext uri="{FF2B5EF4-FFF2-40B4-BE49-F238E27FC236}">
                <a16:creationId xmlns:a16="http://schemas.microsoft.com/office/drawing/2014/main" id="{A27DEC11-2958-674C-B587-49A38C649582}"/>
              </a:ext>
            </a:extLst>
          </p:cNvPr>
          <p:cNvSpPr txBox="1">
            <a:spLocks noChangeArrowheads="1"/>
          </p:cNvSpPr>
          <p:nvPr/>
        </p:nvSpPr>
        <p:spPr bwMode="auto">
          <a:xfrm>
            <a:off x="1395197" y="1675748"/>
            <a:ext cx="1839030" cy="76944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2800" b="0" i="0" u="none" strike="noStrike" kern="0" cap="none" spc="0" normalizeH="0" baseline="0" noProof="0" dirty="0">
                <a:ln>
                  <a:noFill/>
                </a:ln>
                <a:solidFill>
                  <a:srgbClr val="000099"/>
                </a:solidFill>
                <a:effectLst/>
                <a:uLnTx/>
                <a:uFillTx/>
                <a:latin typeface="Calibri"/>
                <a:ea typeface="ＭＳ Ｐゴシック" charset="0"/>
                <a:cs typeface="+mn-cs"/>
              </a:rPr>
              <a:t>C</a:t>
            </a:r>
            <a:r>
              <a:rPr kumimoji="0" lang="en-US" sz="2800" b="0" i="0" u="none" strike="noStrike" kern="0" cap="none" spc="0" normalizeH="0" baseline="0" noProof="0" dirty="0" err="1">
                <a:ln>
                  <a:noFill/>
                </a:ln>
                <a:solidFill>
                  <a:srgbClr val="000099"/>
                </a:solidFill>
                <a:effectLst/>
                <a:uLnTx/>
                <a:uFillTx/>
                <a:latin typeface="Calibri"/>
                <a:ea typeface="ＭＳ Ｐゴシック" charset="0"/>
                <a:cs typeface="+mn-cs"/>
              </a:rPr>
              <a:t>lient</a:t>
            </a:r>
            <a:r>
              <a:rPr kumimoji="0" lang="en-US" sz="2800" b="0" i="0" u="none" strike="noStrike" kern="0" cap="none" spc="0" normalizeH="0" baseline="0" noProof="0" dirty="0">
                <a:ln>
                  <a:noFill/>
                </a:ln>
                <a:solidFill>
                  <a:srgbClr val="000099"/>
                </a:solidFill>
                <a:effectLst/>
                <a:uLnTx/>
                <a:uFillTx/>
                <a:latin typeface="Calibri"/>
                <a:ea typeface="ＭＳ Ｐゴシック" charset="0"/>
                <a:cs typeface="+mn-cs"/>
              </a:rPr>
              <a:t> state</a:t>
            </a:r>
          </a:p>
          <a:p>
            <a:pPr marL="0" marR="0" lvl="0" indent="0" algn="r" defTabSz="914400" rtl="0" eaLnBrk="0" fontAlgn="base" latinLnBrk="0" hangingPunct="0">
              <a:lnSpc>
                <a:spcPct val="100000"/>
              </a:lnSpc>
              <a:spcBef>
                <a:spcPct val="0"/>
              </a:spcBef>
              <a:spcAft>
                <a:spcPct val="0"/>
              </a:spcAft>
              <a:buClrTx/>
              <a:buSzTx/>
              <a:buFontTx/>
              <a:buNone/>
              <a:tabLst/>
              <a:defRPr/>
            </a:pPr>
            <a:endParaRPr kumimoji="0" lang="en-US" sz="1600" b="0" i="1" u="none" strike="noStrike" kern="0" cap="none" spc="0" normalizeH="0" baseline="0" noProof="0" dirty="0">
              <a:ln>
                <a:noFill/>
              </a:ln>
              <a:solidFill>
                <a:srgbClr val="000099"/>
              </a:solidFill>
              <a:effectLst/>
              <a:uLnTx/>
              <a:uFillTx/>
              <a:latin typeface="Tahoma" charset="0"/>
              <a:ea typeface="ＭＳ Ｐゴシック" charset="0"/>
              <a:cs typeface="+mn-cs"/>
            </a:endParaRPr>
          </a:p>
        </p:txBody>
      </p:sp>
      <p:sp>
        <p:nvSpPr>
          <p:cNvPr id="246" name="Text Box 115">
            <a:extLst>
              <a:ext uri="{FF2B5EF4-FFF2-40B4-BE49-F238E27FC236}">
                <a16:creationId xmlns:a16="http://schemas.microsoft.com/office/drawing/2014/main" id="{052EAC19-09BF-FD44-ADF4-7A708D2CC77C}"/>
              </a:ext>
            </a:extLst>
          </p:cNvPr>
          <p:cNvSpPr txBox="1">
            <a:spLocks noChangeArrowheads="1"/>
          </p:cNvSpPr>
          <p:nvPr/>
        </p:nvSpPr>
        <p:spPr bwMode="auto">
          <a:xfrm>
            <a:off x="1807368" y="2389622"/>
            <a:ext cx="842962" cy="3365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rPr>
              <a:t>LISTEN</a:t>
            </a:r>
          </a:p>
        </p:txBody>
      </p:sp>
      <p:sp>
        <p:nvSpPr>
          <p:cNvPr id="247" name="Text Box 116">
            <a:extLst>
              <a:ext uri="{FF2B5EF4-FFF2-40B4-BE49-F238E27FC236}">
                <a16:creationId xmlns:a16="http://schemas.microsoft.com/office/drawing/2014/main" id="{27C21C28-5638-8F4A-8A80-DBD146AD39D1}"/>
              </a:ext>
            </a:extLst>
          </p:cNvPr>
          <p:cNvSpPr txBox="1">
            <a:spLocks noChangeArrowheads="1"/>
          </p:cNvSpPr>
          <p:nvPr/>
        </p:nvSpPr>
        <p:spPr bwMode="auto">
          <a:xfrm>
            <a:off x="8905645" y="1081958"/>
            <a:ext cx="1930400" cy="76944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2800" b="0" i="0" u="none" strike="noStrike" kern="0" cap="none" spc="0" normalizeH="0" baseline="0" noProof="0" dirty="0">
                <a:ln>
                  <a:noFill/>
                </a:ln>
                <a:solidFill>
                  <a:srgbClr val="000099"/>
                </a:solidFill>
                <a:effectLst/>
                <a:uLnTx/>
                <a:uFillTx/>
                <a:latin typeface="Calibri"/>
                <a:ea typeface="ＭＳ Ｐゴシック" charset="0"/>
                <a:cs typeface="+mn-cs"/>
              </a:rPr>
              <a:t>S</a:t>
            </a:r>
            <a:r>
              <a:rPr kumimoji="0" lang="en-US" sz="2800" b="0" i="0" u="none" strike="noStrike" kern="0" cap="none" spc="0" normalizeH="0" baseline="0" noProof="0" dirty="0" err="1">
                <a:ln>
                  <a:noFill/>
                </a:ln>
                <a:solidFill>
                  <a:srgbClr val="000099"/>
                </a:solidFill>
                <a:effectLst/>
                <a:uLnTx/>
                <a:uFillTx/>
                <a:latin typeface="Calibri"/>
                <a:ea typeface="ＭＳ Ｐゴシック" charset="0"/>
                <a:cs typeface="+mn-cs"/>
              </a:rPr>
              <a:t>erver</a:t>
            </a:r>
            <a:r>
              <a:rPr kumimoji="0" lang="en-US" sz="2800" b="0" i="0" u="none" strike="noStrike" kern="0" cap="none" spc="0" normalizeH="0" baseline="0" noProof="0" dirty="0">
                <a:ln>
                  <a:noFill/>
                </a:ln>
                <a:solidFill>
                  <a:srgbClr val="000099"/>
                </a:solidFill>
                <a:effectLst/>
                <a:uLnTx/>
                <a:uFillTx/>
                <a:latin typeface="Calibri"/>
                <a:ea typeface="ＭＳ Ｐゴシック" charset="0"/>
                <a:cs typeface="+mn-cs"/>
              </a:rPr>
              <a:t> state</a:t>
            </a:r>
          </a:p>
          <a:p>
            <a:pPr marL="0" marR="0" lvl="0" indent="0" algn="r" defTabSz="914400" rtl="0" eaLnBrk="0" fontAlgn="base" latinLnBrk="0" hangingPunct="0">
              <a:lnSpc>
                <a:spcPct val="100000"/>
              </a:lnSpc>
              <a:spcBef>
                <a:spcPct val="0"/>
              </a:spcBef>
              <a:spcAft>
                <a:spcPct val="0"/>
              </a:spcAft>
              <a:buClrTx/>
              <a:buSzTx/>
              <a:buFontTx/>
              <a:buNone/>
              <a:tabLst/>
              <a:defRPr/>
            </a:pPr>
            <a:endParaRPr kumimoji="0" lang="en-US" sz="1600" b="0" i="1" u="none" strike="noStrike" kern="0" cap="none" spc="0" normalizeH="0" baseline="0" noProof="0" dirty="0">
              <a:ln>
                <a:noFill/>
              </a:ln>
              <a:solidFill>
                <a:srgbClr val="000099"/>
              </a:solidFill>
              <a:effectLst/>
              <a:uLnTx/>
              <a:uFillTx/>
              <a:latin typeface="Tahoma" charset="0"/>
              <a:ea typeface="ＭＳ Ｐゴシック" charset="0"/>
              <a:cs typeface="+mn-cs"/>
            </a:endParaRPr>
          </a:p>
        </p:txBody>
      </p:sp>
      <p:sp>
        <p:nvSpPr>
          <p:cNvPr id="248" name="Text Box 117">
            <a:extLst>
              <a:ext uri="{FF2B5EF4-FFF2-40B4-BE49-F238E27FC236}">
                <a16:creationId xmlns:a16="http://schemas.microsoft.com/office/drawing/2014/main" id="{2B920772-7698-6844-B114-A453A028C206}"/>
              </a:ext>
            </a:extLst>
          </p:cNvPr>
          <p:cNvSpPr txBox="1">
            <a:spLocks noChangeArrowheads="1"/>
          </p:cNvSpPr>
          <p:nvPr/>
        </p:nvSpPr>
        <p:spPr bwMode="auto">
          <a:xfrm>
            <a:off x="9511504" y="2632510"/>
            <a:ext cx="842962" cy="3365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Tahoma" charset="0"/>
                <a:ea typeface="ＭＳ Ｐゴシック" charset="0"/>
                <a:cs typeface="+mn-cs"/>
              </a:rPr>
              <a:t>LISTEN</a:t>
            </a:r>
          </a:p>
        </p:txBody>
      </p:sp>
      <p:grpSp>
        <p:nvGrpSpPr>
          <p:cNvPr id="249" name="Group 118">
            <a:extLst>
              <a:ext uri="{FF2B5EF4-FFF2-40B4-BE49-F238E27FC236}">
                <a16:creationId xmlns:a16="http://schemas.microsoft.com/office/drawing/2014/main" id="{EE14688C-F1C2-7F41-8726-D165159240FD}"/>
              </a:ext>
            </a:extLst>
          </p:cNvPr>
          <p:cNvGrpSpPr>
            <a:grpSpLocks/>
          </p:cNvGrpSpPr>
          <p:nvPr/>
        </p:nvGrpSpPr>
        <p:grpSpPr bwMode="auto">
          <a:xfrm>
            <a:off x="4464473" y="2492809"/>
            <a:ext cx="642937" cy="600075"/>
            <a:chOff x="-44" y="1473"/>
            <a:chExt cx="981" cy="1105"/>
          </a:xfrm>
        </p:grpSpPr>
        <p:pic>
          <p:nvPicPr>
            <p:cNvPr id="424" name="Picture 119" descr="desktop_computer_stylized_medium">
              <a:extLst>
                <a:ext uri="{FF2B5EF4-FFF2-40B4-BE49-F238E27FC236}">
                  <a16:creationId xmlns:a16="http://schemas.microsoft.com/office/drawing/2014/main" id="{1C11CA15-FEC8-A341-80F1-CFA1FA9F14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5" name="Freeform 120">
              <a:extLst>
                <a:ext uri="{FF2B5EF4-FFF2-40B4-BE49-F238E27FC236}">
                  <a16:creationId xmlns:a16="http://schemas.microsoft.com/office/drawing/2014/main" id="{8CCBA09D-3C96-6544-9960-AA2F6CD2F418}"/>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250" name="Group 121">
            <a:extLst>
              <a:ext uri="{FF2B5EF4-FFF2-40B4-BE49-F238E27FC236}">
                <a16:creationId xmlns:a16="http://schemas.microsoft.com/office/drawing/2014/main" id="{DC61BD1A-A71F-CF4B-B53E-5ECC0609FEB5}"/>
              </a:ext>
            </a:extLst>
          </p:cNvPr>
          <p:cNvGrpSpPr>
            <a:grpSpLocks/>
          </p:cNvGrpSpPr>
          <p:nvPr/>
        </p:nvGrpSpPr>
        <p:grpSpPr bwMode="auto">
          <a:xfrm>
            <a:off x="7221809" y="2580121"/>
            <a:ext cx="336550" cy="512763"/>
            <a:chOff x="4140" y="429"/>
            <a:chExt cx="1425" cy="2396"/>
          </a:xfrm>
        </p:grpSpPr>
        <p:sp>
          <p:nvSpPr>
            <p:cNvPr id="251" name="Freeform 122">
              <a:extLst>
                <a:ext uri="{FF2B5EF4-FFF2-40B4-BE49-F238E27FC236}">
                  <a16:creationId xmlns:a16="http://schemas.microsoft.com/office/drawing/2014/main" id="{0CD95998-3FB2-FF44-94A2-CC491B713340}"/>
                </a:ext>
              </a:extLst>
            </p:cNvPr>
            <p:cNvSpPr>
              <a:spLocks/>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52" name="Rectangle 123">
              <a:extLst>
                <a:ext uri="{FF2B5EF4-FFF2-40B4-BE49-F238E27FC236}">
                  <a16:creationId xmlns:a16="http://schemas.microsoft.com/office/drawing/2014/main" id="{BF76EB82-B4E1-B149-BE06-EFCD582E8676}"/>
                </a:ext>
              </a:extLst>
            </p:cNvPr>
            <p:cNvSpPr>
              <a:spLocks noChangeArrowheads="1"/>
            </p:cNvSpPr>
            <p:nvPr/>
          </p:nvSpPr>
          <p:spPr bwMode="auto">
            <a:xfrm>
              <a:off x="4207" y="429"/>
              <a:ext cx="1049" cy="2285"/>
            </a:xfrm>
            <a:prstGeom prst="rect">
              <a:avLst/>
            </a:pr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53" name="Freeform 124">
              <a:extLst>
                <a:ext uri="{FF2B5EF4-FFF2-40B4-BE49-F238E27FC236}">
                  <a16:creationId xmlns:a16="http://schemas.microsoft.com/office/drawing/2014/main" id="{338FE797-056A-6E48-9B03-4B0253D638FF}"/>
                </a:ext>
              </a:extLst>
            </p:cNvPr>
            <p:cNvSpPr>
              <a:spLocks/>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54" name="Freeform 125">
              <a:extLst>
                <a:ext uri="{FF2B5EF4-FFF2-40B4-BE49-F238E27FC236}">
                  <a16:creationId xmlns:a16="http://schemas.microsoft.com/office/drawing/2014/main" id="{8D12AA45-CFED-084A-B74C-A299F8140712}"/>
                </a:ext>
              </a:extLst>
            </p:cNvPr>
            <p:cNvSpPr>
              <a:spLocks/>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55" name="Rectangle 126">
              <a:extLst>
                <a:ext uri="{FF2B5EF4-FFF2-40B4-BE49-F238E27FC236}">
                  <a16:creationId xmlns:a16="http://schemas.microsoft.com/office/drawing/2014/main" id="{56E176FE-7110-C043-AC64-4C5F3D2E4792}"/>
                </a:ext>
              </a:extLst>
            </p:cNvPr>
            <p:cNvSpPr>
              <a:spLocks noChangeArrowheads="1"/>
            </p:cNvSpPr>
            <p:nvPr/>
          </p:nvSpPr>
          <p:spPr bwMode="auto">
            <a:xfrm>
              <a:off x="4214" y="696"/>
              <a:ext cx="592" cy="45"/>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256" name="Group 127">
              <a:extLst>
                <a:ext uri="{FF2B5EF4-FFF2-40B4-BE49-F238E27FC236}">
                  <a16:creationId xmlns:a16="http://schemas.microsoft.com/office/drawing/2014/main" id="{A3707B54-2470-3A4A-B09A-A776F4E8539D}"/>
                </a:ext>
              </a:extLst>
            </p:cNvPr>
            <p:cNvGrpSpPr>
              <a:grpSpLocks/>
            </p:cNvGrpSpPr>
            <p:nvPr/>
          </p:nvGrpSpPr>
          <p:grpSpPr bwMode="auto">
            <a:xfrm>
              <a:off x="4749" y="668"/>
              <a:ext cx="581" cy="145"/>
              <a:chOff x="614" y="2568"/>
              <a:chExt cx="725" cy="139"/>
            </a:xfrm>
          </p:grpSpPr>
          <p:sp>
            <p:nvSpPr>
              <p:cNvPr id="422" name="AutoShape 128">
                <a:extLst>
                  <a:ext uri="{FF2B5EF4-FFF2-40B4-BE49-F238E27FC236}">
                    <a16:creationId xmlns:a16="http://schemas.microsoft.com/office/drawing/2014/main" id="{C32686E6-B534-4B48-85B4-322123C24741}"/>
                  </a:ext>
                </a:extLst>
              </p:cNvPr>
              <p:cNvSpPr>
                <a:spLocks noChangeArrowheads="1"/>
              </p:cNvSpPr>
              <p:nvPr/>
            </p:nvSpPr>
            <p:spPr bwMode="auto">
              <a:xfrm>
                <a:off x="617" y="2566"/>
                <a:ext cx="721" cy="142"/>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423" name="AutoShape 129">
                <a:extLst>
                  <a:ext uri="{FF2B5EF4-FFF2-40B4-BE49-F238E27FC236}">
                    <a16:creationId xmlns:a16="http://schemas.microsoft.com/office/drawing/2014/main" id="{5846C4C5-19DD-E040-A465-B55F5E21A757}"/>
                  </a:ext>
                </a:extLst>
              </p:cNvPr>
              <p:cNvSpPr>
                <a:spLocks noChangeArrowheads="1"/>
              </p:cNvSpPr>
              <p:nvPr/>
            </p:nvSpPr>
            <p:spPr bwMode="auto">
              <a:xfrm>
                <a:off x="634" y="2581"/>
                <a:ext cx="688" cy="114"/>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257" name="Rectangle 130">
              <a:extLst>
                <a:ext uri="{FF2B5EF4-FFF2-40B4-BE49-F238E27FC236}">
                  <a16:creationId xmlns:a16="http://schemas.microsoft.com/office/drawing/2014/main" id="{E24E2E97-8AA8-D94D-B792-C58D1DB2D334}"/>
                </a:ext>
              </a:extLst>
            </p:cNvPr>
            <p:cNvSpPr>
              <a:spLocks noChangeArrowheads="1"/>
            </p:cNvSpPr>
            <p:nvPr/>
          </p:nvSpPr>
          <p:spPr bwMode="auto">
            <a:xfrm>
              <a:off x="4221" y="1022"/>
              <a:ext cx="598" cy="45"/>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258" name="Group 131">
              <a:extLst>
                <a:ext uri="{FF2B5EF4-FFF2-40B4-BE49-F238E27FC236}">
                  <a16:creationId xmlns:a16="http://schemas.microsoft.com/office/drawing/2014/main" id="{01958DE7-9158-5C4A-975E-7090A73BD88C}"/>
                </a:ext>
              </a:extLst>
            </p:cNvPr>
            <p:cNvGrpSpPr>
              <a:grpSpLocks/>
            </p:cNvGrpSpPr>
            <p:nvPr/>
          </p:nvGrpSpPr>
          <p:grpSpPr bwMode="auto">
            <a:xfrm>
              <a:off x="4747" y="994"/>
              <a:ext cx="581" cy="134"/>
              <a:chOff x="614" y="2568"/>
              <a:chExt cx="725" cy="139"/>
            </a:xfrm>
          </p:grpSpPr>
          <p:sp>
            <p:nvSpPr>
              <p:cNvPr id="420" name="AutoShape 132">
                <a:extLst>
                  <a:ext uri="{FF2B5EF4-FFF2-40B4-BE49-F238E27FC236}">
                    <a16:creationId xmlns:a16="http://schemas.microsoft.com/office/drawing/2014/main" id="{0097250A-579E-714A-BB43-1775F7C45B3C}"/>
                  </a:ext>
                </a:extLst>
              </p:cNvPr>
              <p:cNvSpPr>
                <a:spLocks noChangeArrowheads="1"/>
              </p:cNvSpPr>
              <p:nvPr/>
            </p:nvSpPr>
            <p:spPr bwMode="auto">
              <a:xfrm>
                <a:off x="611" y="2567"/>
                <a:ext cx="730" cy="139"/>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421" name="AutoShape 133">
                <a:extLst>
                  <a:ext uri="{FF2B5EF4-FFF2-40B4-BE49-F238E27FC236}">
                    <a16:creationId xmlns:a16="http://schemas.microsoft.com/office/drawing/2014/main" id="{011ECBC9-4E9D-9949-BBD3-4E72A731A813}"/>
                  </a:ext>
                </a:extLst>
              </p:cNvPr>
              <p:cNvSpPr>
                <a:spLocks noChangeArrowheads="1"/>
              </p:cNvSpPr>
              <p:nvPr/>
            </p:nvSpPr>
            <p:spPr bwMode="auto">
              <a:xfrm>
                <a:off x="628" y="2582"/>
                <a:ext cx="696" cy="108"/>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259" name="Rectangle 134">
              <a:extLst>
                <a:ext uri="{FF2B5EF4-FFF2-40B4-BE49-F238E27FC236}">
                  <a16:creationId xmlns:a16="http://schemas.microsoft.com/office/drawing/2014/main" id="{52385C15-71CF-0646-85DA-481C87C2251B}"/>
                </a:ext>
              </a:extLst>
            </p:cNvPr>
            <p:cNvSpPr>
              <a:spLocks noChangeArrowheads="1"/>
            </p:cNvSpPr>
            <p:nvPr/>
          </p:nvSpPr>
          <p:spPr bwMode="auto">
            <a:xfrm>
              <a:off x="4214" y="1356"/>
              <a:ext cx="598" cy="45"/>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60" name="Rectangle 135">
              <a:extLst>
                <a:ext uri="{FF2B5EF4-FFF2-40B4-BE49-F238E27FC236}">
                  <a16:creationId xmlns:a16="http://schemas.microsoft.com/office/drawing/2014/main" id="{E9AFAD7D-A0FD-3344-8D9C-D21DB7BED2D3}"/>
                </a:ext>
              </a:extLst>
            </p:cNvPr>
            <p:cNvSpPr>
              <a:spLocks noChangeArrowheads="1"/>
            </p:cNvSpPr>
            <p:nvPr/>
          </p:nvSpPr>
          <p:spPr bwMode="auto">
            <a:xfrm>
              <a:off x="4227" y="1653"/>
              <a:ext cx="598" cy="52"/>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261" name="Group 136">
              <a:extLst>
                <a:ext uri="{FF2B5EF4-FFF2-40B4-BE49-F238E27FC236}">
                  <a16:creationId xmlns:a16="http://schemas.microsoft.com/office/drawing/2014/main" id="{36701E94-39B0-BB4E-B8F9-B11ED62531B0}"/>
                </a:ext>
              </a:extLst>
            </p:cNvPr>
            <p:cNvGrpSpPr>
              <a:grpSpLocks/>
            </p:cNvGrpSpPr>
            <p:nvPr/>
          </p:nvGrpSpPr>
          <p:grpSpPr bwMode="auto">
            <a:xfrm>
              <a:off x="4735" y="1627"/>
              <a:ext cx="582" cy="151"/>
              <a:chOff x="614" y="2568"/>
              <a:chExt cx="725" cy="139"/>
            </a:xfrm>
          </p:grpSpPr>
          <p:sp>
            <p:nvSpPr>
              <p:cNvPr id="277" name="AutoShape 137">
                <a:extLst>
                  <a:ext uri="{FF2B5EF4-FFF2-40B4-BE49-F238E27FC236}">
                    <a16:creationId xmlns:a16="http://schemas.microsoft.com/office/drawing/2014/main" id="{2535A487-3992-6B4F-9D85-E297BC39036D}"/>
                  </a:ext>
                </a:extLst>
              </p:cNvPr>
              <p:cNvSpPr>
                <a:spLocks noChangeArrowheads="1"/>
              </p:cNvSpPr>
              <p:nvPr/>
            </p:nvSpPr>
            <p:spPr bwMode="auto">
              <a:xfrm>
                <a:off x="618" y="2571"/>
                <a:ext cx="720" cy="137"/>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419" name="AutoShape 138">
                <a:extLst>
                  <a:ext uri="{FF2B5EF4-FFF2-40B4-BE49-F238E27FC236}">
                    <a16:creationId xmlns:a16="http://schemas.microsoft.com/office/drawing/2014/main" id="{C55E1D44-7480-0442-A9DA-330FF7250538}"/>
                  </a:ext>
                </a:extLst>
              </p:cNvPr>
              <p:cNvSpPr>
                <a:spLocks noChangeArrowheads="1"/>
              </p:cNvSpPr>
              <p:nvPr/>
            </p:nvSpPr>
            <p:spPr bwMode="auto">
              <a:xfrm>
                <a:off x="635" y="2585"/>
                <a:ext cx="687"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262" name="Freeform 139">
              <a:extLst>
                <a:ext uri="{FF2B5EF4-FFF2-40B4-BE49-F238E27FC236}">
                  <a16:creationId xmlns:a16="http://schemas.microsoft.com/office/drawing/2014/main" id="{56DA20E3-D49F-444E-8D21-F715762F02DD}"/>
                </a:ext>
              </a:extLst>
            </p:cNvPr>
            <p:cNvSpPr>
              <a:spLocks/>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263" name="Group 140">
              <a:extLst>
                <a:ext uri="{FF2B5EF4-FFF2-40B4-BE49-F238E27FC236}">
                  <a16:creationId xmlns:a16="http://schemas.microsoft.com/office/drawing/2014/main" id="{350DC23D-91BA-0F49-A121-0BB6DA6FFB97}"/>
                </a:ext>
              </a:extLst>
            </p:cNvPr>
            <p:cNvGrpSpPr>
              <a:grpSpLocks/>
            </p:cNvGrpSpPr>
            <p:nvPr/>
          </p:nvGrpSpPr>
          <p:grpSpPr bwMode="auto">
            <a:xfrm>
              <a:off x="4739" y="1327"/>
              <a:ext cx="582" cy="139"/>
              <a:chOff x="614" y="2568"/>
              <a:chExt cx="725" cy="139"/>
            </a:xfrm>
          </p:grpSpPr>
          <p:sp>
            <p:nvSpPr>
              <p:cNvPr id="275" name="AutoShape 141">
                <a:extLst>
                  <a:ext uri="{FF2B5EF4-FFF2-40B4-BE49-F238E27FC236}">
                    <a16:creationId xmlns:a16="http://schemas.microsoft.com/office/drawing/2014/main" id="{B6F4CD24-7945-E141-8AE5-B72F07D79D0A}"/>
                  </a:ext>
                </a:extLst>
              </p:cNvPr>
              <p:cNvSpPr>
                <a:spLocks noChangeArrowheads="1"/>
              </p:cNvSpPr>
              <p:nvPr/>
            </p:nvSpPr>
            <p:spPr bwMode="auto">
              <a:xfrm>
                <a:off x="613" y="2568"/>
                <a:ext cx="728" cy="141"/>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76" name="AutoShape 142">
                <a:extLst>
                  <a:ext uri="{FF2B5EF4-FFF2-40B4-BE49-F238E27FC236}">
                    <a16:creationId xmlns:a16="http://schemas.microsoft.com/office/drawing/2014/main" id="{A13F2C2E-8E50-C242-BBFA-276B4503978A}"/>
                  </a:ext>
                </a:extLst>
              </p:cNvPr>
              <p:cNvSpPr>
                <a:spLocks noChangeArrowheads="1"/>
              </p:cNvSpPr>
              <p:nvPr/>
            </p:nvSpPr>
            <p:spPr bwMode="auto">
              <a:xfrm>
                <a:off x="630" y="2582"/>
                <a:ext cx="695" cy="111"/>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264" name="Rectangle 143">
              <a:extLst>
                <a:ext uri="{FF2B5EF4-FFF2-40B4-BE49-F238E27FC236}">
                  <a16:creationId xmlns:a16="http://schemas.microsoft.com/office/drawing/2014/main" id="{C95C6BF7-C7DF-FB4E-BCA1-1C5F3CF4748B}"/>
                </a:ext>
              </a:extLst>
            </p:cNvPr>
            <p:cNvSpPr>
              <a:spLocks noChangeArrowheads="1"/>
            </p:cNvSpPr>
            <p:nvPr/>
          </p:nvSpPr>
          <p:spPr bwMode="auto">
            <a:xfrm>
              <a:off x="5249" y="429"/>
              <a:ext cx="67" cy="2292"/>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65" name="Freeform 144">
              <a:extLst>
                <a:ext uri="{FF2B5EF4-FFF2-40B4-BE49-F238E27FC236}">
                  <a16:creationId xmlns:a16="http://schemas.microsoft.com/office/drawing/2014/main" id="{E716E123-C485-CC44-A743-C9D7E94AF6B1}"/>
                </a:ext>
              </a:extLst>
            </p:cNvPr>
            <p:cNvSpPr>
              <a:spLocks/>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66" name="Freeform 145">
              <a:extLst>
                <a:ext uri="{FF2B5EF4-FFF2-40B4-BE49-F238E27FC236}">
                  <a16:creationId xmlns:a16="http://schemas.microsoft.com/office/drawing/2014/main" id="{8B36D081-D3B9-D34B-91B2-079B05D09143}"/>
                </a:ext>
              </a:extLst>
            </p:cNvPr>
            <p:cNvSpPr>
              <a:spLocks/>
            </p:cNvSpPr>
            <p:nvPr/>
          </p:nvSpPr>
          <p:spPr bwMode="auto">
            <a:xfrm>
              <a:off x="5315" y="680"/>
              <a:ext cx="244" cy="240"/>
            </a:xfrm>
            <a:custGeom>
              <a:avLst/>
              <a:gdLst>
                <a:gd name="T0" fmla="*/ 0 w 304"/>
                <a:gd name="T1" fmla="*/ 0 h 288"/>
                <a:gd name="T2" fmla="*/ 34 w 304"/>
                <a:gd name="T3" fmla="*/ 27 h 288"/>
                <a:gd name="T4" fmla="*/ 31 w 304"/>
                <a:gd name="T5" fmla="*/ 48 h 288"/>
                <a:gd name="T6" fmla="*/ 2 w 304"/>
                <a:gd name="T7" fmla="*/ 2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67" name="Oval 146">
              <a:extLst>
                <a:ext uri="{FF2B5EF4-FFF2-40B4-BE49-F238E27FC236}">
                  <a16:creationId xmlns:a16="http://schemas.microsoft.com/office/drawing/2014/main" id="{B32C0505-6B5E-5B45-9C22-ABAD0452C43F}"/>
                </a:ext>
              </a:extLst>
            </p:cNvPr>
            <p:cNvSpPr>
              <a:spLocks noChangeArrowheads="1"/>
            </p:cNvSpPr>
            <p:nvPr/>
          </p:nvSpPr>
          <p:spPr bwMode="auto">
            <a:xfrm>
              <a:off x="5518" y="2610"/>
              <a:ext cx="47" cy="96"/>
            </a:xfrm>
            <a:prstGeom prst="ellipse">
              <a:avLst/>
            </a:prstGeom>
            <a:solidFill>
              <a:srgbClr val="3333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68" name="Freeform 147">
              <a:extLst>
                <a:ext uri="{FF2B5EF4-FFF2-40B4-BE49-F238E27FC236}">
                  <a16:creationId xmlns:a16="http://schemas.microsoft.com/office/drawing/2014/main" id="{30177E53-587A-9B45-9ECD-611B7CEB1E04}"/>
                </a:ext>
              </a:extLst>
            </p:cNvPr>
            <p:cNvSpPr>
              <a:spLocks/>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sp>
          <p:nvSpPr>
            <p:cNvPr id="269" name="AutoShape 148">
              <a:extLst>
                <a:ext uri="{FF2B5EF4-FFF2-40B4-BE49-F238E27FC236}">
                  <a16:creationId xmlns:a16="http://schemas.microsoft.com/office/drawing/2014/main" id="{0DA2D2A9-124E-EB41-86B5-909A794DF763}"/>
                </a:ext>
              </a:extLst>
            </p:cNvPr>
            <p:cNvSpPr>
              <a:spLocks noChangeArrowheads="1"/>
            </p:cNvSpPr>
            <p:nvPr/>
          </p:nvSpPr>
          <p:spPr bwMode="auto">
            <a:xfrm>
              <a:off x="4140" y="2677"/>
              <a:ext cx="1196" cy="148"/>
            </a:xfrm>
            <a:prstGeom prst="roundRect">
              <a:avLst>
                <a:gd name="adj" fmla="val 50000"/>
              </a:avLst>
            </a:prstGeom>
            <a:solidFill>
              <a:srgbClr val="DDDDDD"/>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70" name="AutoShape 149">
              <a:extLst>
                <a:ext uri="{FF2B5EF4-FFF2-40B4-BE49-F238E27FC236}">
                  <a16:creationId xmlns:a16="http://schemas.microsoft.com/office/drawing/2014/main" id="{CA5FFC73-D7D9-D240-94B8-900F51AC0C7D}"/>
                </a:ext>
              </a:extLst>
            </p:cNvPr>
            <p:cNvSpPr>
              <a:spLocks noChangeArrowheads="1"/>
            </p:cNvSpPr>
            <p:nvPr/>
          </p:nvSpPr>
          <p:spPr bwMode="auto">
            <a:xfrm>
              <a:off x="4207" y="2714"/>
              <a:ext cx="1069" cy="82"/>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71" name="Oval 150">
              <a:extLst>
                <a:ext uri="{FF2B5EF4-FFF2-40B4-BE49-F238E27FC236}">
                  <a16:creationId xmlns:a16="http://schemas.microsoft.com/office/drawing/2014/main" id="{EFC35150-3347-7042-80EB-A8781A361256}"/>
                </a:ext>
              </a:extLst>
            </p:cNvPr>
            <p:cNvSpPr>
              <a:spLocks noChangeArrowheads="1"/>
            </p:cNvSpPr>
            <p:nvPr/>
          </p:nvSpPr>
          <p:spPr bwMode="auto">
            <a:xfrm>
              <a:off x="4308" y="2380"/>
              <a:ext cx="155" cy="148"/>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72" name="Oval 151">
              <a:extLst>
                <a:ext uri="{FF2B5EF4-FFF2-40B4-BE49-F238E27FC236}">
                  <a16:creationId xmlns:a16="http://schemas.microsoft.com/office/drawing/2014/main" id="{EA2EA724-2820-AE47-8D84-09E997A6DDAA}"/>
                </a:ext>
              </a:extLst>
            </p:cNvPr>
            <p:cNvSpPr>
              <a:spLocks noChangeArrowheads="1"/>
            </p:cNvSpPr>
            <p:nvPr/>
          </p:nvSpPr>
          <p:spPr bwMode="auto">
            <a:xfrm>
              <a:off x="4483" y="2387"/>
              <a:ext cx="161" cy="141"/>
            </a:xfrm>
            <a:prstGeom prst="ellipse">
              <a:avLst/>
            </a:prstGeom>
            <a:solidFill>
              <a:srgbClr val="FF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Arial" charset="0"/>
                <a:ea typeface="ＭＳ Ｐゴシック" charset="0"/>
                <a:cs typeface="Arial" charset="0"/>
              </a:endParaRPr>
            </a:p>
          </p:txBody>
        </p:sp>
        <p:sp>
          <p:nvSpPr>
            <p:cNvPr id="273" name="Oval 152">
              <a:extLst>
                <a:ext uri="{FF2B5EF4-FFF2-40B4-BE49-F238E27FC236}">
                  <a16:creationId xmlns:a16="http://schemas.microsoft.com/office/drawing/2014/main" id="{27B270D9-EE2B-924F-8F2A-27B9EB6ABE98}"/>
                </a:ext>
              </a:extLst>
            </p:cNvPr>
            <p:cNvSpPr>
              <a:spLocks noChangeArrowheads="1"/>
            </p:cNvSpPr>
            <p:nvPr/>
          </p:nvSpPr>
          <p:spPr bwMode="auto">
            <a:xfrm>
              <a:off x="4664" y="2380"/>
              <a:ext cx="155" cy="141"/>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74" name="Rectangle 153">
              <a:extLst>
                <a:ext uri="{FF2B5EF4-FFF2-40B4-BE49-F238E27FC236}">
                  <a16:creationId xmlns:a16="http://schemas.microsoft.com/office/drawing/2014/main" id="{689F1C5E-1D85-0243-9E5E-0ABE340F97D1}"/>
                </a:ext>
              </a:extLst>
            </p:cNvPr>
            <p:cNvSpPr>
              <a:spLocks noChangeArrowheads="1"/>
            </p:cNvSpPr>
            <p:nvPr/>
          </p:nvSpPr>
          <p:spPr bwMode="auto">
            <a:xfrm>
              <a:off x="5061" y="1838"/>
              <a:ext cx="87" cy="757"/>
            </a:xfrm>
            <a:prstGeom prst="rect">
              <a:avLst/>
            </a:prstGeom>
            <a:solidFill>
              <a:srgbClr val="292929"/>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74" name="Text Box 13">
            <a:extLst>
              <a:ext uri="{FF2B5EF4-FFF2-40B4-BE49-F238E27FC236}">
                <a16:creationId xmlns:a16="http://schemas.microsoft.com/office/drawing/2014/main" id="{5C657586-8C26-7645-A308-A162DA1C735B}"/>
              </a:ext>
            </a:extLst>
          </p:cNvPr>
          <p:cNvSpPr txBox="1">
            <a:spLocks noChangeArrowheads="1"/>
          </p:cNvSpPr>
          <p:nvPr/>
        </p:nvSpPr>
        <p:spPr bwMode="auto">
          <a:xfrm>
            <a:off x="374662" y="2181018"/>
            <a:ext cx="4209864" cy="261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altLang="en-US" sz="1200" b="0" i="0" u="none" strike="noStrike" kern="1200" cap="none" spc="0" normalizeH="0" baseline="0" noProof="0" dirty="0" err="1">
                <a:ln>
                  <a:noFill/>
                </a:ln>
                <a:solidFill>
                  <a:prstClr val="black"/>
                </a:solidFill>
                <a:effectLst/>
                <a:uLnTx/>
                <a:uFillTx/>
                <a:latin typeface="Courier Std" panose="02070409020205020404" pitchFamily="49" charset="77"/>
                <a:ea typeface="ＭＳ Ｐゴシック" panose="020B0600070205080204" pitchFamily="34" charset="-128"/>
                <a:cs typeface="+mn-cs"/>
              </a:rPr>
              <a:t>clientSocket</a:t>
            </a:r>
            <a:r>
              <a:rPr kumimoji="0" lang="en-US" altLang="en-US" sz="1200" b="0" i="0" u="none" strike="noStrike" kern="1200" cap="none" spc="0" normalizeH="0" baseline="0" noProof="0" dirty="0">
                <a:ln>
                  <a:noFill/>
                </a:ln>
                <a:solidFill>
                  <a:prstClr val="black"/>
                </a:solidFill>
                <a:effectLst/>
                <a:uLnTx/>
                <a:uFillTx/>
                <a:latin typeface="Courier Std" panose="02070409020205020404" pitchFamily="49" charset="77"/>
                <a:ea typeface="ＭＳ Ｐゴシック" panose="020B0600070205080204" pitchFamily="34" charset="-128"/>
                <a:cs typeface="+mn-cs"/>
              </a:rPr>
              <a:t> = socket(AF_INET, SOCK_STREAM)</a:t>
            </a:r>
          </a:p>
        </p:txBody>
      </p:sp>
      <p:sp>
        <p:nvSpPr>
          <p:cNvPr id="75" name="Text Box 5">
            <a:extLst>
              <a:ext uri="{FF2B5EF4-FFF2-40B4-BE49-F238E27FC236}">
                <a16:creationId xmlns:a16="http://schemas.microsoft.com/office/drawing/2014/main" id="{1D57F3DF-BFA3-284D-8B9A-ADD3873D3BB3}"/>
              </a:ext>
            </a:extLst>
          </p:cNvPr>
          <p:cNvSpPr txBox="1">
            <a:spLocks noChangeArrowheads="1"/>
          </p:cNvSpPr>
          <p:nvPr/>
        </p:nvSpPr>
        <p:spPr bwMode="auto">
          <a:xfrm>
            <a:off x="7821898" y="1651172"/>
            <a:ext cx="4461478" cy="1046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200" b="0" i="0" u="none" strike="noStrike" kern="1200" cap="none" spc="0" normalizeH="0" baseline="0" noProof="0" dirty="0" err="1">
                <a:ln>
                  <a:noFill/>
                </a:ln>
                <a:solidFill>
                  <a:prstClr val="black"/>
                </a:solidFill>
                <a:effectLst/>
                <a:uLnTx/>
                <a:uFillTx/>
                <a:latin typeface="Courier Std" panose="02070409020205020404" pitchFamily="49" charset="77"/>
                <a:ea typeface="ＭＳ Ｐゴシック" panose="020B0600070205080204" pitchFamily="34" charset="-128"/>
                <a:cs typeface="+mn-cs"/>
              </a:rPr>
              <a:t>serverSocket</a:t>
            </a:r>
            <a:r>
              <a:rPr kumimoji="0" lang="en-US" altLang="en-US" sz="1200" b="0" i="0" u="none" strike="noStrike" kern="1200" cap="none" spc="0" normalizeH="0" baseline="0" noProof="0" dirty="0">
                <a:ln>
                  <a:noFill/>
                </a:ln>
                <a:solidFill>
                  <a:prstClr val="black"/>
                </a:solidFill>
                <a:effectLst/>
                <a:uLnTx/>
                <a:uFillTx/>
                <a:latin typeface="Courier Std" panose="02070409020205020404" pitchFamily="49" charset="77"/>
                <a:ea typeface="ＭＳ Ｐゴシック" panose="020B0600070205080204" pitchFamily="34" charset="-128"/>
                <a:cs typeface="+mn-cs"/>
              </a:rPr>
              <a:t> = socket(AF_INET,SOCK_STREAM)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200" b="0" i="0" u="none" strike="noStrike" kern="1200" cap="none" spc="0" normalizeH="0" baseline="0" noProof="0" dirty="0" err="1">
                <a:ln>
                  <a:noFill/>
                </a:ln>
                <a:solidFill>
                  <a:prstClr val="black"/>
                </a:solidFill>
                <a:effectLst/>
                <a:uLnTx/>
                <a:uFillTx/>
                <a:latin typeface="Courier Std" panose="02070409020205020404" pitchFamily="49" charset="77"/>
                <a:ea typeface="ＭＳ Ｐゴシック" panose="020B0600070205080204" pitchFamily="34" charset="-128"/>
                <a:cs typeface="+mn-cs"/>
              </a:rPr>
              <a:t>serverSocket.bind</a:t>
            </a:r>
            <a:r>
              <a:rPr kumimoji="0" lang="en-US" altLang="en-US" sz="1200" b="0" i="0" u="none" strike="noStrike" kern="1200" cap="none" spc="0" normalizeH="0" baseline="0" noProof="0" dirty="0">
                <a:ln>
                  <a:noFill/>
                </a:ln>
                <a:solidFill>
                  <a:prstClr val="black"/>
                </a:solidFill>
                <a:effectLst/>
                <a:uLnTx/>
                <a:uFillTx/>
                <a:latin typeface="Courier Std" panose="02070409020205020404" pitchFamily="49" charset="77"/>
                <a:ea typeface="ＭＳ Ｐゴシック" panose="020B0600070205080204" pitchFamily="34" charset="-128"/>
                <a:cs typeface="+mn-cs"/>
              </a:rPr>
              <a:t>((‘’,</a:t>
            </a:r>
            <a:r>
              <a:rPr kumimoji="0" lang="en-US" altLang="en-US" sz="1200" b="0" i="0" u="none" strike="noStrike" kern="1200" cap="none" spc="0" normalizeH="0" baseline="0" noProof="0" dirty="0" err="1">
                <a:ln>
                  <a:noFill/>
                </a:ln>
                <a:solidFill>
                  <a:prstClr val="black"/>
                </a:solidFill>
                <a:effectLst/>
                <a:uLnTx/>
                <a:uFillTx/>
                <a:latin typeface="Courier Std" panose="02070409020205020404" pitchFamily="49" charset="77"/>
                <a:ea typeface="ＭＳ Ｐゴシック" panose="020B0600070205080204" pitchFamily="34" charset="-128"/>
                <a:cs typeface="+mn-cs"/>
              </a:rPr>
              <a:t>serverPort</a:t>
            </a:r>
            <a:r>
              <a:rPr kumimoji="0" lang="en-US" altLang="en-US" sz="1200" b="0" i="0" u="none" strike="noStrike" kern="1200" cap="none" spc="0" normalizeH="0" baseline="0" noProof="0" dirty="0">
                <a:ln>
                  <a:noFill/>
                </a:ln>
                <a:solidFill>
                  <a:prstClr val="black"/>
                </a:solidFill>
                <a:effectLst/>
                <a:uLnTx/>
                <a:uFillTx/>
                <a:latin typeface="Courier Std" panose="02070409020205020404" pitchFamily="49" charset="77"/>
                <a:ea typeface="ＭＳ Ｐゴシック" panose="020B0600070205080204" pitchFamily="34" charset="-128"/>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200" b="0" i="0" u="none" strike="noStrike" kern="1200" cap="none" spc="0" normalizeH="0" baseline="0" noProof="0" dirty="0" err="1">
                <a:ln>
                  <a:noFill/>
                </a:ln>
                <a:solidFill>
                  <a:prstClr val="black"/>
                </a:solidFill>
                <a:effectLst/>
                <a:uLnTx/>
                <a:uFillTx/>
                <a:latin typeface="Courier Std" panose="02070409020205020404" pitchFamily="49" charset="77"/>
                <a:ea typeface="ＭＳ Ｐゴシック" panose="020B0600070205080204" pitchFamily="34" charset="-128"/>
                <a:cs typeface="+mn-cs"/>
              </a:rPr>
              <a:t>serverSocket.listen</a:t>
            </a:r>
            <a:r>
              <a:rPr kumimoji="0" lang="en-US" altLang="en-US" sz="1200" b="0" i="0" u="none" strike="noStrike" kern="1200" cap="none" spc="0" normalizeH="0" baseline="0" noProof="0" dirty="0">
                <a:ln>
                  <a:noFill/>
                </a:ln>
                <a:solidFill>
                  <a:prstClr val="black"/>
                </a:solidFill>
                <a:effectLst/>
                <a:uLnTx/>
                <a:uFillTx/>
                <a:latin typeface="Courier Std" panose="02070409020205020404" pitchFamily="49" charset="77"/>
                <a:ea typeface="ＭＳ Ｐゴシック" panose="020B0600070205080204" pitchFamily="34" charset="-128"/>
                <a:cs typeface="+mn-cs"/>
              </a:rPr>
              <a:t>(1)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200" b="0" i="0" u="none" strike="noStrike" kern="1200" cap="none" spc="0" normalizeH="0" baseline="0" noProof="0" dirty="0" err="1">
                <a:ln>
                  <a:noFill/>
                </a:ln>
                <a:solidFill>
                  <a:prstClr val="black"/>
                </a:solidFill>
                <a:effectLst/>
                <a:uLnTx/>
                <a:uFillTx/>
                <a:latin typeface="Courier Std" panose="02070409020205020404" pitchFamily="49" charset="77"/>
                <a:ea typeface="ＭＳ Ｐゴシック" panose="020B0600070205080204" pitchFamily="34" charset="-128"/>
                <a:cs typeface="+mn-cs"/>
              </a:rPr>
              <a:t>connectionSocket</a:t>
            </a:r>
            <a:r>
              <a:rPr kumimoji="0" lang="en-US" altLang="en-US" sz="1200" b="0" i="0" u="none" strike="noStrike" kern="1200" cap="none" spc="0" normalizeH="0" baseline="0" noProof="0" dirty="0">
                <a:ln>
                  <a:noFill/>
                </a:ln>
                <a:solidFill>
                  <a:prstClr val="black"/>
                </a:solidFill>
                <a:effectLst/>
                <a:uLnTx/>
                <a:uFillTx/>
                <a:latin typeface="Courier Std" panose="02070409020205020404" pitchFamily="49" charset="77"/>
                <a:ea typeface="ＭＳ Ｐゴシック" panose="020B0600070205080204" pitchFamily="34" charset="-128"/>
                <a:cs typeface="+mn-cs"/>
              </a:rPr>
              <a:t>, </a:t>
            </a:r>
            <a:r>
              <a:rPr kumimoji="0" lang="en-US" altLang="en-US" sz="1200" b="0" i="0" u="none" strike="noStrike" kern="1200" cap="none" spc="0" normalizeH="0" baseline="0" noProof="0" dirty="0" err="1">
                <a:ln>
                  <a:noFill/>
                </a:ln>
                <a:solidFill>
                  <a:prstClr val="black"/>
                </a:solidFill>
                <a:effectLst/>
                <a:uLnTx/>
                <a:uFillTx/>
                <a:latin typeface="Courier Std" panose="02070409020205020404" pitchFamily="49" charset="77"/>
                <a:ea typeface="ＭＳ Ｐゴシック" panose="020B0600070205080204" pitchFamily="34" charset="-128"/>
                <a:cs typeface="+mn-cs"/>
              </a:rPr>
              <a:t>addr</a:t>
            </a:r>
            <a:r>
              <a:rPr kumimoji="0" lang="en-US" altLang="en-US" sz="1200" b="0" i="0" u="none" strike="noStrike" kern="1200" cap="none" spc="0" normalizeH="0" baseline="0" noProof="0" dirty="0">
                <a:ln>
                  <a:noFill/>
                </a:ln>
                <a:solidFill>
                  <a:prstClr val="black"/>
                </a:solidFill>
                <a:effectLst/>
                <a:uLnTx/>
                <a:uFillTx/>
                <a:latin typeface="Courier Std" panose="02070409020205020404" pitchFamily="49" charset="77"/>
                <a:ea typeface="ＭＳ Ｐゴシック" panose="020B0600070205080204" pitchFamily="34" charset="-128"/>
                <a:cs typeface="+mn-cs"/>
              </a:rPr>
              <a:t> = </a:t>
            </a:r>
            <a:r>
              <a:rPr kumimoji="0" lang="en-US" altLang="en-US" sz="1200" b="0" i="0" u="none" strike="noStrike" kern="1200" cap="none" spc="0" normalizeH="0" baseline="0" noProof="0" dirty="0" err="1">
                <a:ln>
                  <a:noFill/>
                </a:ln>
                <a:solidFill>
                  <a:prstClr val="black"/>
                </a:solidFill>
                <a:effectLst/>
                <a:uLnTx/>
                <a:uFillTx/>
                <a:latin typeface="Courier Std" panose="02070409020205020404" pitchFamily="49" charset="77"/>
                <a:ea typeface="ＭＳ Ｐゴシック" panose="020B0600070205080204" pitchFamily="34" charset="-128"/>
                <a:cs typeface="+mn-cs"/>
              </a:rPr>
              <a:t>serverSocket.accept</a:t>
            </a:r>
            <a:r>
              <a:rPr kumimoji="0" lang="en-US" altLang="en-US" sz="1200" b="0" i="0" u="none" strike="noStrike" kern="1200" cap="none" spc="0" normalizeH="0" baseline="0" noProof="0" dirty="0">
                <a:ln>
                  <a:noFill/>
                </a:ln>
                <a:solidFill>
                  <a:prstClr val="black"/>
                </a:solidFill>
                <a:effectLst/>
                <a:uLnTx/>
                <a:uFillTx/>
                <a:latin typeface="Courier Std" panose="02070409020205020404" pitchFamily="49" charset="77"/>
                <a:ea typeface="ＭＳ Ｐゴシック" panose="020B0600070205080204" pitchFamily="34" charset="-128"/>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1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77" name="Text Box 13">
            <a:extLst>
              <a:ext uri="{FF2B5EF4-FFF2-40B4-BE49-F238E27FC236}">
                <a16:creationId xmlns:a16="http://schemas.microsoft.com/office/drawing/2014/main" id="{85BB3488-0F19-2446-9F3D-0FF3F2E5F4DB}"/>
              </a:ext>
            </a:extLst>
          </p:cNvPr>
          <p:cNvSpPr txBox="1">
            <a:spLocks noChangeArrowheads="1"/>
          </p:cNvSpPr>
          <p:nvPr/>
        </p:nvSpPr>
        <p:spPr bwMode="auto">
          <a:xfrm>
            <a:off x="276543" y="2694832"/>
            <a:ext cx="4433244" cy="2631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altLang="en-US" sz="1200" b="0" i="0" u="none" strike="noStrike" kern="1200" cap="none" spc="0" normalizeH="0" baseline="0" noProof="0" dirty="0" err="1">
                <a:ln>
                  <a:noFill/>
                </a:ln>
                <a:solidFill>
                  <a:prstClr val="black"/>
                </a:solidFill>
                <a:effectLst/>
                <a:uLnTx/>
                <a:uFillTx/>
                <a:latin typeface="Courier Std" panose="02070409020205020404" pitchFamily="49" charset="77"/>
                <a:ea typeface="ＭＳ Ｐゴシック" panose="020B0600070205080204" pitchFamily="34" charset="-128"/>
                <a:cs typeface="+mn-cs"/>
              </a:rPr>
              <a:t>clientSocket.connect</a:t>
            </a:r>
            <a:r>
              <a:rPr kumimoji="0" lang="en-US" altLang="en-US" sz="1200" b="0" i="0" u="none" strike="noStrike" kern="1200" cap="none" spc="0" normalizeH="0" baseline="0" noProof="0" dirty="0">
                <a:ln>
                  <a:noFill/>
                </a:ln>
                <a:solidFill>
                  <a:prstClr val="black"/>
                </a:solidFill>
                <a:effectLst/>
                <a:uLnTx/>
                <a:uFillTx/>
                <a:latin typeface="Courier Std" panose="02070409020205020404" pitchFamily="49" charset="77"/>
                <a:ea typeface="ＭＳ Ｐゴシック" panose="020B0600070205080204" pitchFamily="34" charset="-128"/>
                <a:cs typeface="+mn-cs"/>
              </a:rPr>
              <a:t>((</a:t>
            </a:r>
            <a:r>
              <a:rPr kumimoji="0" lang="en-US" altLang="en-US" sz="1200" b="0" i="0" u="none" strike="noStrike" kern="1200" cap="none" spc="0" normalizeH="0" baseline="0" noProof="0" dirty="0" err="1">
                <a:ln>
                  <a:noFill/>
                </a:ln>
                <a:solidFill>
                  <a:prstClr val="black"/>
                </a:solidFill>
                <a:effectLst/>
                <a:uLnTx/>
                <a:uFillTx/>
                <a:latin typeface="Courier Std" panose="02070409020205020404" pitchFamily="49" charset="77"/>
                <a:ea typeface="ＭＳ Ｐゴシック" panose="020B0600070205080204" pitchFamily="34" charset="-128"/>
                <a:cs typeface="+mn-cs"/>
              </a:rPr>
              <a:t>serverName,serverPort</a:t>
            </a:r>
            <a:r>
              <a:rPr kumimoji="0" lang="en-US" altLang="en-US" sz="1200" b="0" i="0" u="none" strike="noStrike" kern="1200" cap="none" spc="0" normalizeH="0" baseline="0" noProof="0" dirty="0">
                <a:ln>
                  <a:noFill/>
                </a:ln>
                <a:solidFill>
                  <a:prstClr val="black"/>
                </a:solidFill>
                <a:effectLst/>
                <a:uLnTx/>
                <a:uFillTx/>
                <a:latin typeface="Courier Std" panose="02070409020205020404" pitchFamily="49" charset="77"/>
                <a:ea typeface="ＭＳ Ｐゴシック" panose="020B0600070205080204" pitchFamily="34" charset="-128"/>
                <a:cs typeface="+mn-cs"/>
              </a:rPr>
              <a:t>))</a:t>
            </a:r>
          </a:p>
        </p:txBody>
      </p:sp>
      <p:sp>
        <p:nvSpPr>
          <p:cNvPr id="76" name="Slide Number Placeholder 2">
            <a:extLst>
              <a:ext uri="{FF2B5EF4-FFF2-40B4-BE49-F238E27FC236}">
                <a16:creationId xmlns:a16="http://schemas.microsoft.com/office/drawing/2014/main" id="{86E89225-4B9A-C747-8672-752709ED8105}"/>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81</a:t>
            </a:fld>
            <a:endParaRPr lang="en-US" dirty="0"/>
          </a:p>
        </p:txBody>
      </p:sp>
    </p:spTree>
    <p:extLst>
      <p:ext uri="{BB962C8B-B14F-4D97-AF65-F5344CB8AC3E}">
        <p14:creationId xmlns:p14="http://schemas.microsoft.com/office/powerpoint/2010/main" val="2633868485"/>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16"/>
                                        </p:tgtEl>
                                        <p:attrNameLst>
                                          <p:attrName>style.visibility</p:attrName>
                                        </p:attrNameLst>
                                      </p:cBhvr>
                                      <p:to>
                                        <p:strVal val="visible"/>
                                      </p:to>
                                    </p:set>
                                    <p:animEffect transition="in" filter="wipe(left)">
                                      <p:cBhvr>
                                        <p:cTn id="7" dur="500"/>
                                        <p:tgtEl>
                                          <p:spTgt spid="216"/>
                                        </p:tgtEl>
                                      </p:cBhvr>
                                    </p:animEffect>
                                  </p:childTnLst>
                                </p:cTn>
                              </p:par>
                              <p:par>
                                <p:cTn id="8" presetID="22" presetClass="entr" presetSubtype="1" fill="hold" nodeType="withEffect">
                                  <p:stCondLst>
                                    <p:cond delay="0"/>
                                  </p:stCondLst>
                                  <p:childTnLst>
                                    <p:set>
                                      <p:cBhvr>
                                        <p:cTn id="9" dur="1" fill="hold">
                                          <p:stCondLst>
                                            <p:cond delay="0"/>
                                          </p:stCondLst>
                                        </p:cTn>
                                        <p:tgtEl>
                                          <p:spTgt spid="234"/>
                                        </p:tgtEl>
                                        <p:attrNameLst>
                                          <p:attrName>style.visibility</p:attrName>
                                        </p:attrNameLst>
                                      </p:cBhvr>
                                      <p:to>
                                        <p:strVal val="visible"/>
                                      </p:to>
                                    </p:set>
                                    <p:animEffect transition="in" filter="wipe(up)">
                                      <p:cBhvr>
                                        <p:cTn id="10" dur="500"/>
                                        <p:tgtEl>
                                          <p:spTgt spid="234"/>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77"/>
                                        </p:tgtEl>
                                        <p:attrNameLst>
                                          <p:attrName>style.visibility</p:attrName>
                                        </p:attrNameLst>
                                      </p:cBhvr>
                                      <p:to>
                                        <p:strVal val="visible"/>
                                      </p:to>
                                    </p:set>
                                    <p:animEffect transition="in" filter="dissolve">
                                      <p:cBhvr>
                                        <p:cTn id="13" dur="500"/>
                                        <p:tgtEl>
                                          <p:spTgt spid="77"/>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1" fill="hold" nodeType="clickEffect">
                                  <p:stCondLst>
                                    <p:cond delay="0"/>
                                  </p:stCondLst>
                                  <p:childTnLst>
                                    <p:set>
                                      <p:cBhvr>
                                        <p:cTn id="17" dur="1" fill="hold">
                                          <p:stCondLst>
                                            <p:cond delay="0"/>
                                          </p:stCondLst>
                                        </p:cTn>
                                        <p:tgtEl>
                                          <p:spTgt spid="240"/>
                                        </p:tgtEl>
                                        <p:attrNameLst>
                                          <p:attrName>style.visibility</p:attrName>
                                        </p:attrNameLst>
                                      </p:cBhvr>
                                      <p:to>
                                        <p:strVal val="visible"/>
                                      </p:to>
                                    </p:set>
                                    <p:animEffect transition="in" filter="wipe(up)">
                                      <p:cBhvr>
                                        <p:cTn id="18" dur="500"/>
                                        <p:tgtEl>
                                          <p:spTgt spid="240"/>
                                        </p:tgtEl>
                                      </p:cBhvr>
                                    </p:animEffect>
                                  </p:childTnLst>
                                </p:cTn>
                              </p:par>
                              <p:par>
                                <p:cTn id="19" presetID="22" presetClass="entr" presetSubtype="2" fill="hold" nodeType="withEffect">
                                  <p:stCondLst>
                                    <p:cond delay="0"/>
                                  </p:stCondLst>
                                  <p:childTnLst>
                                    <p:set>
                                      <p:cBhvr>
                                        <p:cTn id="20" dur="1" fill="hold">
                                          <p:stCondLst>
                                            <p:cond delay="0"/>
                                          </p:stCondLst>
                                        </p:cTn>
                                        <p:tgtEl>
                                          <p:spTgt spid="223"/>
                                        </p:tgtEl>
                                        <p:attrNameLst>
                                          <p:attrName>style.visibility</p:attrName>
                                        </p:attrNameLst>
                                      </p:cBhvr>
                                      <p:to>
                                        <p:strVal val="visible"/>
                                      </p:to>
                                    </p:set>
                                    <p:animEffect transition="in" filter="wipe(right)">
                                      <p:cBhvr>
                                        <p:cTn id="21" dur="500"/>
                                        <p:tgtEl>
                                          <p:spTgt spid="223"/>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228"/>
                                        </p:tgtEl>
                                        <p:attrNameLst>
                                          <p:attrName>style.visibility</p:attrName>
                                        </p:attrNameLst>
                                      </p:cBhvr>
                                      <p:to>
                                        <p:strVal val="visible"/>
                                      </p:to>
                                    </p:set>
                                    <p:animEffect transition="in" filter="wipe(left)">
                                      <p:cBhvr>
                                        <p:cTn id="26" dur="500"/>
                                        <p:tgtEl>
                                          <p:spTgt spid="228"/>
                                        </p:tgtEl>
                                      </p:cBhvr>
                                    </p:animEffect>
                                  </p:childTnLst>
                                </p:cTn>
                              </p:par>
                              <p:par>
                                <p:cTn id="27" presetID="22" presetClass="entr" presetSubtype="1" fill="hold" nodeType="withEffect">
                                  <p:stCondLst>
                                    <p:cond delay="0"/>
                                  </p:stCondLst>
                                  <p:childTnLst>
                                    <p:set>
                                      <p:cBhvr>
                                        <p:cTn id="28" dur="1" fill="hold">
                                          <p:stCondLst>
                                            <p:cond delay="0"/>
                                          </p:stCondLst>
                                        </p:cTn>
                                        <p:tgtEl>
                                          <p:spTgt spid="237"/>
                                        </p:tgtEl>
                                        <p:attrNameLst>
                                          <p:attrName>style.visibility</p:attrName>
                                        </p:attrNameLst>
                                      </p:cBhvr>
                                      <p:to>
                                        <p:strVal val="visible"/>
                                      </p:to>
                                    </p:set>
                                    <p:animEffect transition="in" filter="wipe(up)">
                                      <p:cBhvr>
                                        <p:cTn id="29" dur="500"/>
                                        <p:tgtEl>
                                          <p:spTgt spid="237"/>
                                        </p:tgtEl>
                                      </p:cBhvr>
                                    </p:animEffect>
                                  </p:childTnLst>
                                </p:cTn>
                              </p:par>
                            </p:childTnLst>
                          </p:cTn>
                        </p:par>
                        <p:par>
                          <p:cTn id="30" fill="hold">
                            <p:stCondLst>
                              <p:cond delay="500"/>
                            </p:stCondLst>
                            <p:childTnLst>
                              <p:par>
                                <p:cTn id="31" presetID="22" presetClass="entr" presetSubtype="1" fill="hold" grpId="0" nodeType="afterEffect">
                                  <p:stCondLst>
                                    <p:cond delay="0"/>
                                  </p:stCondLst>
                                  <p:childTnLst>
                                    <p:set>
                                      <p:cBhvr>
                                        <p:cTn id="32" dur="1" fill="hold">
                                          <p:stCondLst>
                                            <p:cond delay="0"/>
                                          </p:stCondLst>
                                        </p:cTn>
                                        <p:tgtEl>
                                          <p:spTgt spid="222"/>
                                        </p:tgtEl>
                                        <p:attrNameLst>
                                          <p:attrName>style.visibility</p:attrName>
                                        </p:attrNameLst>
                                      </p:cBhvr>
                                      <p:to>
                                        <p:strVal val="visible"/>
                                      </p:to>
                                    </p:set>
                                    <p:animEffect transition="in" filter="wipe(up)">
                                      <p:cBhvr>
                                        <p:cTn id="33" dur="500"/>
                                        <p:tgtEl>
                                          <p:spTgt spid="222"/>
                                        </p:tgtEl>
                                      </p:cBhvr>
                                    </p:animEffect>
                                  </p:childTnLst>
                                </p:cTn>
                              </p:par>
                              <p:par>
                                <p:cTn id="34" presetID="22" presetClass="entr" presetSubtype="1" fill="hold" nodeType="withEffect">
                                  <p:stCondLst>
                                    <p:cond delay="0"/>
                                  </p:stCondLst>
                                  <p:childTnLst>
                                    <p:set>
                                      <p:cBhvr>
                                        <p:cTn id="35" dur="1" fill="hold">
                                          <p:stCondLst>
                                            <p:cond delay="0"/>
                                          </p:stCondLst>
                                        </p:cTn>
                                        <p:tgtEl>
                                          <p:spTgt spid="243"/>
                                        </p:tgtEl>
                                        <p:attrNameLst>
                                          <p:attrName>style.visibility</p:attrName>
                                        </p:attrNameLst>
                                      </p:cBhvr>
                                      <p:to>
                                        <p:strVal val="visible"/>
                                      </p:to>
                                    </p:set>
                                    <p:animEffect transition="in" filter="wipe(up)">
                                      <p:cBhvr>
                                        <p:cTn id="36" dur="500"/>
                                        <p:tgtEl>
                                          <p:spTgt spid="2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2" grpId="0"/>
      <p:bldP spid="77"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393310" cy="894622"/>
          </a:xfrm>
        </p:spPr>
        <p:txBody>
          <a:bodyPr>
            <a:normAutofit/>
          </a:bodyPr>
          <a:lstStyle/>
          <a:p>
            <a:r>
              <a:rPr lang="en-US" sz="4800" dirty="0"/>
              <a:t>Closing a TCP connection</a:t>
            </a:r>
            <a:endParaRPr lang="en-US" sz="4400" b="0" dirty="0"/>
          </a:p>
        </p:txBody>
      </p:sp>
      <p:sp>
        <p:nvSpPr>
          <p:cNvPr id="47" name="Rectangle 47">
            <a:extLst>
              <a:ext uri="{FF2B5EF4-FFF2-40B4-BE49-F238E27FC236}">
                <a16:creationId xmlns:a16="http://schemas.microsoft.com/office/drawing/2014/main" id="{B20BADCC-1032-9A48-BC43-B4E1275E4EDF}"/>
              </a:ext>
            </a:extLst>
          </p:cNvPr>
          <p:cNvSpPr txBox="1">
            <a:spLocks noChangeArrowheads="1"/>
          </p:cNvSpPr>
          <p:nvPr/>
        </p:nvSpPr>
        <p:spPr>
          <a:xfrm>
            <a:off x="798690" y="1441263"/>
            <a:ext cx="9698318" cy="4186238"/>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charset="2"/>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client, server each close their side of connection</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send TCP segment with FIN bit = 1</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charset="2"/>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respond to received FIN with ACK</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on receiving FIN, ACK can be combined with own FIN</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charset="2"/>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simultaneous FIN exchanges can be handled</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charset="2"/>
              <a:buChar char="§"/>
              <a:tabLst/>
              <a:defRPr/>
            </a:pPr>
            <a:endParaRPr lang="en-US" dirty="0">
              <a:solidFill>
                <a:prstClr val="black"/>
              </a:solidFill>
              <a:latin typeface="Calibri" panose="020F0502020204030204"/>
            </a:endParaRPr>
          </a:p>
        </p:txBody>
      </p:sp>
      <p:sp>
        <p:nvSpPr>
          <p:cNvPr id="4" name="Slide Number Placeholder 2">
            <a:extLst>
              <a:ext uri="{FF2B5EF4-FFF2-40B4-BE49-F238E27FC236}">
                <a16:creationId xmlns:a16="http://schemas.microsoft.com/office/drawing/2014/main" id="{E5549B3B-271C-C14B-9302-4D2CE7B41051}"/>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82</a:t>
            </a:fld>
            <a:endParaRPr lang="en-US" dirty="0"/>
          </a:p>
        </p:txBody>
      </p:sp>
    </p:spTree>
    <p:extLst>
      <p:ext uri="{BB962C8B-B14F-4D97-AF65-F5344CB8AC3E}">
        <p14:creationId xmlns:p14="http://schemas.microsoft.com/office/powerpoint/2010/main" val="531760500"/>
      </p:ext>
    </p:extLst>
  </p:cSld>
  <p:clrMapOvr>
    <a:masterClrMapping/>
  </p:clrMapOvr>
  <p:transition spd="med">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4499F6A-4C1F-1146-A51E-D80D1CD65245}"/>
              </a:ext>
            </a:extLst>
          </p:cNvPr>
          <p:cNvSpPr>
            <a:spLocks noGrp="1"/>
          </p:cNvSpPr>
          <p:nvPr>
            <p:ph type="sldNum" sz="quarter" idx="4"/>
          </p:nvPr>
        </p:nvSpPr>
        <p:spPr/>
        <p:txBody>
          <a:bodyPr/>
          <a:lstStyle/>
          <a:p>
            <a:r>
              <a:rPr lang="en-US"/>
              <a:t>Transport Layer: 3-</a:t>
            </a:r>
            <a:fld id="{C4204591-24BD-A542-B9D5-F8D8A88D2FEE}" type="slidenum">
              <a:rPr lang="en-US" smtClean="0"/>
              <a:pPr/>
              <a:t>83</a:t>
            </a:fld>
            <a:endParaRPr lang="en-US" dirty="0"/>
          </a:p>
        </p:txBody>
      </p:sp>
      <p:sp>
        <p:nvSpPr>
          <p:cNvPr id="5" name="Title 4">
            <a:extLst>
              <a:ext uri="{FF2B5EF4-FFF2-40B4-BE49-F238E27FC236}">
                <a16:creationId xmlns:a16="http://schemas.microsoft.com/office/drawing/2014/main" id="{404E6585-2A18-1F4F-9394-FF8BABB0B265}"/>
              </a:ext>
            </a:extLst>
          </p:cNvPr>
          <p:cNvSpPr>
            <a:spLocks noGrp="1"/>
          </p:cNvSpPr>
          <p:nvPr>
            <p:ph type="title"/>
          </p:nvPr>
        </p:nvSpPr>
        <p:spPr/>
        <p:txBody>
          <a:bodyPr/>
          <a:lstStyle/>
          <a:p>
            <a:r>
              <a:rPr lang="en-US" dirty="0"/>
              <a:t>Closing a TCP connection</a:t>
            </a:r>
          </a:p>
        </p:txBody>
      </p:sp>
      <p:sp>
        <p:nvSpPr>
          <p:cNvPr id="95" name="Line 4">
            <a:extLst>
              <a:ext uri="{FF2B5EF4-FFF2-40B4-BE49-F238E27FC236}">
                <a16:creationId xmlns:a16="http://schemas.microsoft.com/office/drawing/2014/main" id="{ED3C9E53-E917-264F-9AE5-C80DF14340C5}"/>
              </a:ext>
            </a:extLst>
          </p:cNvPr>
          <p:cNvSpPr>
            <a:spLocks noChangeShapeType="1"/>
          </p:cNvSpPr>
          <p:nvPr/>
        </p:nvSpPr>
        <p:spPr bwMode="auto">
          <a:xfrm flipH="1">
            <a:off x="5341004" y="2059231"/>
            <a:ext cx="1587" cy="3948112"/>
          </a:xfrm>
          <a:prstGeom prst="line">
            <a:avLst/>
          </a:prstGeom>
          <a:noFill/>
          <a:ln w="9525">
            <a:solidFill>
              <a:srgbClr val="777777"/>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eaLnBrk="0" fontAlgn="base" hangingPunct="0">
              <a:spcBef>
                <a:spcPct val="0"/>
              </a:spcBef>
              <a:spcAft>
                <a:spcPct val="0"/>
              </a:spcAft>
              <a:defRPr/>
            </a:pPr>
            <a:endParaRPr lang="en-US" sz="1600">
              <a:solidFill>
                <a:srgbClr val="000000"/>
              </a:solidFill>
              <a:latin typeface="Tahoma" charset="0"/>
              <a:ea typeface="ＭＳ Ｐゴシック" charset="0"/>
            </a:endParaRPr>
          </a:p>
        </p:txBody>
      </p:sp>
      <p:sp>
        <p:nvSpPr>
          <p:cNvPr id="96" name="Line 10">
            <a:extLst>
              <a:ext uri="{FF2B5EF4-FFF2-40B4-BE49-F238E27FC236}">
                <a16:creationId xmlns:a16="http://schemas.microsoft.com/office/drawing/2014/main" id="{B19F0AE6-F0E1-CF46-BE1E-BC4A7C0DE8E2}"/>
              </a:ext>
            </a:extLst>
          </p:cNvPr>
          <p:cNvSpPr>
            <a:spLocks noChangeShapeType="1"/>
          </p:cNvSpPr>
          <p:nvPr/>
        </p:nvSpPr>
        <p:spPr bwMode="auto">
          <a:xfrm flipH="1">
            <a:off x="7930216" y="2129081"/>
            <a:ext cx="1588" cy="3417887"/>
          </a:xfrm>
          <a:prstGeom prst="line">
            <a:avLst/>
          </a:prstGeom>
          <a:noFill/>
          <a:ln w="9525">
            <a:solidFill>
              <a:srgbClr val="777777"/>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lgn="ctr" eaLnBrk="0" fontAlgn="base" hangingPunct="0">
              <a:spcBef>
                <a:spcPct val="0"/>
              </a:spcBef>
              <a:spcAft>
                <a:spcPct val="0"/>
              </a:spcAft>
              <a:defRPr/>
            </a:pPr>
            <a:endParaRPr lang="en-US" sz="1600">
              <a:solidFill>
                <a:srgbClr val="000000"/>
              </a:solidFill>
              <a:latin typeface="Tahoma" charset="0"/>
              <a:ea typeface="ＭＳ Ｐゴシック" charset="0"/>
            </a:endParaRPr>
          </a:p>
        </p:txBody>
      </p:sp>
      <p:grpSp>
        <p:nvGrpSpPr>
          <p:cNvPr id="97" name="Group 74">
            <a:extLst>
              <a:ext uri="{FF2B5EF4-FFF2-40B4-BE49-F238E27FC236}">
                <a16:creationId xmlns:a16="http://schemas.microsoft.com/office/drawing/2014/main" id="{18F6BCAD-8E7F-C444-9307-8440033F1A57}"/>
              </a:ext>
            </a:extLst>
          </p:cNvPr>
          <p:cNvGrpSpPr>
            <a:grpSpLocks/>
          </p:cNvGrpSpPr>
          <p:nvPr/>
        </p:nvGrpSpPr>
        <p:grpSpPr bwMode="auto">
          <a:xfrm>
            <a:off x="2413654" y="2740268"/>
            <a:ext cx="1335087" cy="854075"/>
            <a:chOff x="343" y="1740"/>
            <a:chExt cx="841" cy="538"/>
          </a:xfrm>
        </p:grpSpPr>
        <p:sp>
          <p:nvSpPr>
            <p:cNvPr id="98" name="Text Box 34">
              <a:extLst>
                <a:ext uri="{FF2B5EF4-FFF2-40B4-BE49-F238E27FC236}">
                  <a16:creationId xmlns:a16="http://schemas.microsoft.com/office/drawing/2014/main" id="{63E607F0-3252-5F49-BC54-E2F33A2A93F7}"/>
                </a:ext>
              </a:extLst>
            </p:cNvPr>
            <p:cNvSpPr txBox="1">
              <a:spLocks noChangeArrowheads="1"/>
            </p:cNvSpPr>
            <p:nvPr/>
          </p:nvSpPr>
          <p:spPr bwMode="auto">
            <a:xfrm>
              <a:off x="343" y="2066"/>
              <a:ext cx="841"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Tahoma" charset="0"/>
                  <a:ea typeface="ＭＳ Ｐゴシック" charset="0"/>
                </a:rPr>
                <a:t>FIN_WAIT_2</a:t>
              </a:r>
            </a:p>
          </p:txBody>
        </p:sp>
        <p:sp>
          <p:nvSpPr>
            <p:cNvPr id="99" name="Line 35">
              <a:extLst>
                <a:ext uri="{FF2B5EF4-FFF2-40B4-BE49-F238E27FC236}">
                  <a16:creationId xmlns:a16="http://schemas.microsoft.com/office/drawing/2014/main" id="{856CD725-F171-5441-A0D7-4C298AFE6D62}"/>
                </a:ext>
              </a:extLst>
            </p:cNvPr>
            <p:cNvSpPr>
              <a:spLocks noChangeShapeType="1"/>
            </p:cNvSpPr>
            <p:nvPr/>
          </p:nvSpPr>
          <p:spPr bwMode="auto">
            <a:xfrm>
              <a:off x="634" y="1740"/>
              <a:ext cx="0" cy="356"/>
            </a:xfrm>
            <a:prstGeom prst="line">
              <a:avLst/>
            </a:prstGeom>
            <a:noFill/>
            <a:ln w="9525">
              <a:solidFill>
                <a:srgbClr val="00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endParaRPr>
            </a:p>
          </p:txBody>
        </p:sp>
      </p:grpSp>
      <p:grpSp>
        <p:nvGrpSpPr>
          <p:cNvPr id="100" name="Group 73">
            <a:extLst>
              <a:ext uri="{FF2B5EF4-FFF2-40B4-BE49-F238E27FC236}">
                <a16:creationId xmlns:a16="http://schemas.microsoft.com/office/drawing/2014/main" id="{CA9AB373-D7FB-104F-823D-FB453AEBA6E0}"/>
              </a:ext>
            </a:extLst>
          </p:cNvPr>
          <p:cNvGrpSpPr>
            <a:grpSpLocks/>
          </p:cNvGrpSpPr>
          <p:nvPr/>
        </p:nvGrpSpPr>
        <p:grpSpPr bwMode="auto">
          <a:xfrm>
            <a:off x="9044641" y="2079868"/>
            <a:ext cx="1390650" cy="960438"/>
            <a:chOff x="4520" y="1324"/>
            <a:chExt cx="876" cy="605"/>
          </a:xfrm>
        </p:grpSpPr>
        <p:sp>
          <p:nvSpPr>
            <p:cNvPr id="101" name="Text Box 37">
              <a:extLst>
                <a:ext uri="{FF2B5EF4-FFF2-40B4-BE49-F238E27FC236}">
                  <a16:creationId xmlns:a16="http://schemas.microsoft.com/office/drawing/2014/main" id="{AFAA3F88-36B1-1C46-9B7D-4BDF57171354}"/>
                </a:ext>
              </a:extLst>
            </p:cNvPr>
            <p:cNvSpPr txBox="1">
              <a:spLocks noChangeArrowheads="1"/>
            </p:cNvSpPr>
            <p:nvPr/>
          </p:nvSpPr>
          <p:spPr bwMode="auto">
            <a:xfrm>
              <a:off x="4520" y="1717"/>
              <a:ext cx="876"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Tahoma" charset="0"/>
                  <a:ea typeface="ＭＳ Ｐゴシック" charset="0"/>
                </a:rPr>
                <a:t>CLOSE_WAIT</a:t>
              </a:r>
            </a:p>
          </p:txBody>
        </p:sp>
        <p:sp>
          <p:nvSpPr>
            <p:cNvPr id="102" name="Line 38">
              <a:extLst>
                <a:ext uri="{FF2B5EF4-FFF2-40B4-BE49-F238E27FC236}">
                  <a16:creationId xmlns:a16="http://schemas.microsoft.com/office/drawing/2014/main" id="{CC0AE442-13D5-954F-9CCE-3D44EBC5B971}"/>
                </a:ext>
              </a:extLst>
            </p:cNvPr>
            <p:cNvSpPr>
              <a:spLocks noChangeShapeType="1"/>
            </p:cNvSpPr>
            <p:nvPr/>
          </p:nvSpPr>
          <p:spPr bwMode="auto">
            <a:xfrm>
              <a:off x="5171" y="1324"/>
              <a:ext cx="0" cy="415"/>
            </a:xfrm>
            <a:prstGeom prst="line">
              <a:avLst/>
            </a:prstGeom>
            <a:noFill/>
            <a:ln w="9525">
              <a:solidFill>
                <a:srgbClr val="00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endParaRPr>
            </a:p>
          </p:txBody>
        </p:sp>
      </p:grpSp>
      <p:grpSp>
        <p:nvGrpSpPr>
          <p:cNvPr id="103" name="Group 75">
            <a:extLst>
              <a:ext uri="{FF2B5EF4-FFF2-40B4-BE49-F238E27FC236}">
                <a16:creationId xmlns:a16="http://schemas.microsoft.com/office/drawing/2014/main" id="{76946121-D548-F74C-A1D3-59BD06B7A682}"/>
              </a:ext>
            </a:extLst>
          </p:cNvPr>
          <p:cNvGrpSpPr>
            <a:grpSpLocks/>
          </p:cNvGrpSpPr>
          <p:nvPr/>
        </p:nvGrpSpPr>
        <p:grpSpPr bwMode="auto">
          <a:xfrm>
            <a:off x="5382279" y="3848343"/>
            <a:ext cx="2495550" cy="579438"/>
            <a:chOff x="2213" y="2438"/>
            <a:chExt cx="1572" cy="365"/>
          </a:xfrm>
        </p:grpSpPr>
        <p:sp>
          <p:nvSpPr>
            <p:cNvPr id="104" name="Line 41">
              <a:extLst>
                <a:ext uri="{FF2B5EF4-FFF2-40B4-BE49-F238E27FC236}">
                  <a16:creationId xmlns:a16="http://schemas.microsoft.com/office/drawing/2014/main" id="{98F4F276-7614-C14A-9C9D-EC8645AE6E58}"/>
                </a:ext>
              </a:extLst>
            </p:cNvPr>
            <p:cNvSpPr>
              <a:spLocks noChangeShapeType="1"/>
            </p:cNvSpPr>
            <p:nvPr/>
          </p:nvSpPr>
          <p:spPr bwMode="auto">
            <a:xfrm flipH="1">
              <a:off x="2213" y="2483"/>
              <a:ext cx="1572" cy="320"/>
            </a:xfrm>
            <a:prstGeom prst="line">
              <a:avLst/>
            </a:prstGeom>
            <a:noFill/>
            <a:ln w="28575">
              <a:solidFill>
                <a:srgbClr val="000099"/>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endParaRPr>
            </a:p>
          </p:txBody>
        </p:sp>
        <p:sp>
          <p:nvSpPr>
            <p:cNvPr id="105" name="Rectangle 42">
              <a:extLst>
                <a:ext uri="{FF2B5EF4-FFF2-40B4-BE49-F238E27FC236}">
                  <a16:creationId xmlns:a16="http://schemas.microsoft.com/office/drawing/2014/main" id="{2C2B84BB-C6E7-E945-988B-EF1EC7990CC5}"/>
                </a:ext>
              </a:extLst>
            </p:cNvPr>
            <p:cNvSpPr>
              <a:spLocks noChangeArrowheads="1"/>
            </p:cNvSpPr>
            <p:nvPr/>
          </p:nvSpPr>
          <p:spPr bwMode="auto">
            <a:xfrm>
              <a:off x="2669" y="2438"/>
              <a:ext cx="590" cy="363"/>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endParaRPr>
            </a:p>
          </p:txBody>
        </p:sp>
        <p:sp>
          <p:nvSpPr>
            <p:cNvPr id="106" name="Text Box 43">
              <a:extLst>
                <a:ext uri="{FF2B5EF4-FFF2-40B4-BE49-F238E27FC236}">
                  <a16:creationId xmlns:a16="http://schemas.microsoft.com/office/drawing/2014/main" id="{7660FDEF-659D-A144-BC1C-74CB0FE43F51}"/>
                </a:ext>
              </a:extLst>
            </p:cNvPr>
            <p:cNvSpPr txBox="1">
              <a:spLocks noChangeArrowheads="1"/>
            </p:cNvSpPr>
            <p:nvPr/>
          </p:nvSpPr>
          <p:spPr bwMode="auto">
            <a:xfrm>
              <a:off x="2455" y="2562"/>
              <a:ext cx="1052" cy="212"/>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Tahoma" charset="0"/>
                  <a:ea typeface="ＭＳ Ｐゴシック" charset="0"/>
                </a:rPr>
                <a:t>FINbit=1, seq=y</a:t>
              </a:r>
            </a:p>
          </p:txBody>
        </p:sp>
      </p:grpSp>
      <p:grpSp>
        <p:nvGrpSpPr>
          <p:cNvPr id="107" name="Group 80">
            <a:extLst>
              <a:ext uri="{FF2B5EF4-FFF2-40B4-BE49-F238E27FC236}">
                <a16:creationId xmlns:a16="http://schemas.microsoft.com/office/drawing/2014/main" id="{3C6E9517-228F-F646-BE97-B0F42F01CF2F}"/>
              </a:ext>
            </a:extLst>
          </p:cNvPr>
          <p:cNvGrpSpPr>
            <a:grpSpLocks/>
          </p:cNvGrpSpPr>
          <p:nvPr/>
        </p:nvGrpSpPr>
        <p:grpSpPr bwMode="auto">
          <a:xfrm>
            <a:off x="5412441" y="4556368"/>
            <a:ext cx="2508250" cy="582613"/>
            <a:chOff x="2232" y="2884"/>
            <a:chExt cx="1580" cy="367"/>
          </a:xfrm>
        </p:grpSpPr>
        <p:sp>
          <p:nvSpPr>
            <p:cNvPr id="108" name="Line 44">
              <a:extLst>
                <a:ext uri="{FF2B5EF4-FFF2-40B4-BE49-F238E27FC236}">
                  <a16:creationId xmlns:a16="http://schemas.microsoft.com/office/drawing/2014/main" id="{B2E325DC-266A-E04B-99CF-3336AA0B28DF}"/>
                </a:ext>
              </a:extLst>
            </p:cNvPr>
            <p:cNvSpPr>
              <a:spLocks noChangeShapeType="1"/>
            </p:cNvSpPr>
            <p:nvPr/>
          </p:nvSpPr>
          <p:spPr bwMode="auto">
            <a:xfrm>
              <a:off x="2232" y="2884"/>
              <a:ext cx="1580" cy="367"/>
            </a:xfrm>
            <a:prstGeom prst="line">
              <a:avLst/>
            </a:prstGeom>
            <a:noFill/>
            <a:ln w="28575">
              <a:solidFill>
                <a:srgbClr val="000099"/>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endParaRPr>
            </a:p>
          </p:txBody>
        </p:sp>
        <p:sp>
          <p:nvSpPr>
            <p:cNvPr id="109" name="Rectangle 46">
              <a:extLst>
                <a:ext uri="{FF2B5EF4-FFF2-40B4-BE49-F238E27FC236}">
                  <a16:creationId xmlns:a16="http://schemas.microsoft.com/office/drawing/2014/main" id="{675FC7AA-5181-014C-8F25-2AA59FE9187C}"/>
                </a:ext>
              </a:extLst>
            </p:cNvPr>
            <p:cNvSpPr>
              <a:spLocks noChangeArrowheads="1"/>
            </p:cNvSpPr>
            <p:nvPr/>
          </p:nvSpPr>
          <p:spPr bwMode="auto">
            <a:xfrm>
              <a:off x="2553" y="2995"/>
              <a:ext cx="896" cy="206"/>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endParaRPr>
            </a:p>
          </p:txBody>
        </p:sp>
        <p:sp>
          <p:nvSpPr>
            <p:cNvPr id="110" name="Text Box 47">
              <a:extLst>
                <a:ext uri="{FF2B5EF4-FFF2-40B4-BE49-F238E27FC236}">
                  <a16:creationId xmlns:a16="http://schemas.microsoft.com/office/drawing/2014/main" id="{AF123A9D-4677-1E46-9BD3-FF95D1D7A9E2}"/>
                </a:ext>
              </a:extLst>
            </p:cNvPr>
            <p:cNvSpPr txBox="1">
              <a:spLocks noChangeArrowheads="1"/>
            </p:cNvSpPr>
            <p:nvPr/>
          </p:nvSpPr>
          <p:spPr bwMode="auto">
            <a:xfrm>
              <a:off x="2246" y="2958"/>
              <a:ext cx="1534" cy="212"/>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Tahoma" charset="0"/>
                  <a:ea typeface="ＭＳ Ｐゴシック" charset="0"/>
                </a:rPr>
                <a:t>ACKbit=1; ACKnum=y+1</a:t>
              </a:r>
            </a:p>
          </p:txBody>
        </p:sp>
      </p:grpSp>
      <p:grpSp>
        <p:nvGrpSpPr>
          <p:cNvPr id="111" name="Group 72">
            <a:extLst>
              <a:ext uri="{FF2B5EF4-FFF2-40B4-BE49-F238E27FC236}">
                <a16:creationId xmlns:a16="http://schemas.microsoft.com/office/drawing/2014/main" id="{F8C975AA-022F-9047-AE41-32435BEC092D}"/>
              </a:ext>
            </a:extLst>
          </p:cNvPr>
          <p:cNvGrpSpPr>
            <a:grpSpLocks/>
          </p:cNvGrpSpPr>
          <p:nvPr/>
        </p:nvGrpSpPr>
        <p:grpSpPr bwMode="auto">
          <a:xfrm>
            <a:off x="3959879" y="2879968"/>
            <a:ext cx="4930775" cy="854075"/>
            <a:chOff x="1317" y="1828"/>
            <a:chExt cx="3106" cy="538"/>
          </a:xfrm>
        </p:grpSpPr>
        <p:sp>
          <p:nvSpPr>
            <p:cNvPr id="112" name="Line 13">
              <a:extLst>
                <a:ext uri="{FF2B5EF4-FFF2-40B4-BE49-F238E27FC236}">
                  <a16:creationId xmlns:a16="http://schemas.microsoft.com/office/drawing/2014/main" id="{1134B78B-9B76-184C-B906-5A54448AE2F6}"/>
                </a:ext>
              </a:extLst>
            </p:cNvPr>
            <p:cNvSpPr>
              <a:spLocks noChangeShapeType="1"/>
            </p:cNvSpPr>
            <p:nvPr/>
          </p:nvSpPr>
          <p:spPr bwMode="auto">
            <a:xfrm flipH="1">
              <a:off x="2186" y="1828"/>
              <a:ext cx="1580" cy="367"/>
            </a:xfrm>
            <a:prstGeom prst="line">
              <a:avLst/>
            </a:prstGeom>
            <a:noFill/>
            <a:ln w="28575">
              <a:solidFill>
                <a:srgbClr val="000099"/>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endParaRPr>
            </a:p>
          </p:txBody>
        </p:sp>
        <p:sp>
          <p:nvSpPr>
            <p:cNvPr id="113" name="Rectangle 14">
              <a:extLst>
                <a:ext uri="{FF2B5EF4-FFF2-40B4-BE49-F238E27FC236}">
                  <a16:creationId xmlns:a16="http://schemas.microsoft.com/office/drawing/2014/main" id="{18D2E5DB-705F-434F-8D6A-A975176465BB}"/>
                </a:ext>
              </a:extLst>
            </p:cNvPr>
            <p:cNvSpPr>
              <a:spLocks noChangeArrowheads="1"/>
            </p:cNvSpPr>
            <p:nvPr/>
          </p:nvSpPr>
          <p:spPr bwMode="auto">
            <a:xfrm>
              <a:off x="2507" y="1912"/>
              <a:ext cx="896" cy="206"/>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endParaRPr>
            </a:p>
          </p:txBody>
        </p:sp>
        <p:sp>
          <p:nvSpPr>
            <p:cNvPr id="114" name="Text Box 15">
              <a:extLst>
                <a:ext uri="{FF2B5EF4-FFF2-40B4-BE49-F238E27FC236}">
                  <a16:creationId xmlns:a16="http://schemas.microsoft.com/office/drawing/2014/main" id="{C5FC1E37-42AF-CC47-A252-1B970EBE90B6}"/>
                </a:ext>
              </a:extLst>
            </p:cNvPr>
            <p:cNvSpPr txBox="1">
              <a:spLocks noChangeArrowheads="1"/>
            </p:cNvSpPr>
            <p:nvPr/>
          </p:nvSpPr>
          <p:spPr bwMode="auto">
            <a:xfrm>
              <a:off x="2200" y="1875"/>
              <a:ext cx="1534" cy="212"/>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Tahoma" charset="0"/>
                  <a:ea typeface="ＭＳ Ｐゴシック" charset="0"/>
                </a:rPr>
                <a:t>ACKbit=1; ACKnum=x+1</a:t>
              </a:r>
            </a:p>
          </p:txBody>
        </p:sp>
        <p:sp>
          <p:nvSpPr>
            <p:cNvPr id="115" name="Text Box 21">
              <a:extLst>
                <a:ext uri="{FF2B5EF4-FFF2-40B4-BE49-F238E27FC236}">
                  <a16:creationId xmlns:a16="http://schemas.microsoft.com/office/drawing/2014/main" id="{4E1E3839-0226-DB4F-BA6B-2B28CD0433CC}"/>
                </a:ext>
              </a:extLst>
            </p:cNvPr>
            <p:cNvSpPr txBox="1">
              <a:spLocks noChangeArrowheads="1"/>
            </p:cNvSpPr>
            <p:nvPr/>
          </p:nvSpPr>
          <p:spPr bwMode="auto">
            <a:xfrm>
              <a:off x="1317" y="2066"/>
              <a:ext cx="867" cy="300"/>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r" defTabSz="914400" eaLnBrk="0" fontAlgn="base" latinLnBrk="0" hangingPunct="0">
                <a:lnSpc>
                  <a:spcPct val="90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Tahoma" charset="0"/>
                  <a:ea typeface="ＭＳ Ｐゴシック" charset="0"/>
                </a:rPr>
                <a:t> wait for server</a:t>
              </a:r>
            </a:p>
            <a:p>
              <a:pPr marL="0" marR="0" lvl="0" indent="0" algn="r" defTabSz="914400" eaLnBrk="0" fontAlgn="base" latinLnBrk="0" hangingPunct="0">
                <a:lnSpc>
                  <a:spcPct val="90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Tahoma" charset="0"/>
                  <a:ea typeface="ＭＳ Ｐゴシック" charset="0"/>
                </a:rPr>
                <a:t>close</a:t>
              </a:r>
            </a:p>
          </p:txBody>
        </p:sp>
        <p:sp>
          <p:nvSpPr>
            <p:cNvPr id="116" name="Text Box 49">
              <a:extLst>
                <a:ext uri="{FF2B5EF4-FFF2-40B4-BE49-F238E27FC236}">
                  <a16:creationId xmlns:a16="http://schemas.microsoft.com/office/drawing/2014/main" id="{2C38B3FD-F2AD-DA41-8270-C22350C73FFB}"/>
                </a:ext>
              </a:extLst>
            </p:cNvPr>
            <p:cNvSpPr txBox="1">
              <a:spLocks noChangeArrowheads="1"/>
            </p:cNvSpPr>
            <p:nvPr/>
          </p:nvSpPr>
          <p:spPr bwMode="auto">
            <a:xfrm>
              <a:off x="3822" y="1979"/>
              <a:ext cx="601" cy="300"/>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defTabSz="914400" eaLnBrk="0" fontAlgn="base" latinLnBrk="0" hangingPunct="0">
                <a:lnSpc>
                  <a:spcPct val="90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Tahoma" charset="0"/>
                  <a:ea typeface="ＭＳ Ｐゴシック" charset="0"/>
                </a:rPr>
                <a:t>can still</a:t>
              </a:r>
            </a:p>
            <a:p>
              <a:pPr marL="0" marR="0" lvl="0" indent="0" defTabSz="914400" eaLnBrk="0" fontAlgn="base" latinLnBrk="0" hangingPunct="0">
                <a:lnSpc>
                  <a:spcPct val="90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Tahoma" charset="0"/>
                  <a:ea typeface="ＭＳ Ｐゴシック" charset="0"/>
                </a:rPr>
                <a:t>send data</a:t>
              </a:r>
            </a:p>
          </p:txBody>
        </p:sp>
      </p:grpSp>
      <p:grpSp>
        <p:nvGrpSpPr>
          <p:cNvPr id="117" name="Group 78">
            <a:extLst>
              <a:ext uri="{FF2B5EF4-FFF2-40B4-BE49-F238E27FC236}">
                <a16:creationId xmlns:a16="http://schemas.microsoft.com/office/drawing/2014/main" id="{C429420B-FA26-2A45-A360-CF2204C79D45}"/>
              </a:ext>
            </a:extLst>
          </p:cNvPr>
          <p:cNvGrpSpPr>
            <a:grpSpLocks/>
          </p:cNvGrpSpPr>
          <p:nvPr/>
        </p:nvGrpSpPr>
        <p:grpSpPr bwMode="auto">
          <a:xfrm>
            <a:off x="7928629" y="3010143"/>
            <a:ext cx="2501900" cy="1735138"/>
            <a:chOff x="3817" y="1910"/>
            <a:chExt cx="1576" cy="1093"/>
          </a:xfrm>
        </p:grpSpPr>
        <p:sp>
          <p:nvSpPr>
            <p:cNvPr id="118" name="Text Box 50">
              <a:extLst>
                <a:ext uri="{FF2B5EF4-FFF2-40B4-BE49-F238E27FC236}">
                  <a16:creationId xmlns:a16="http://schemas.microsoft.com/office/drawing/2014/main" id="{33070F1D-9B90-A144-ADA9-C922455212BE}"/>
                </a:ext>
              </a:extLst>
            </p:cNvPr>
            <p:cNvSpPr txBox="1">
              <a:spLocks noChangeArrowheads="1"/>
            </p:cNvSpPr>
            <p:nvPr/>
          </p:nvSpPr>
          <p:spPr bwMode="auto">
            <a:xfrm>
              <a:off x="3817" y="2703"/>
              <a:ext cx="792" cy="300"/>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defTabSz="914400" eaLnBrk="0" fontAlgn="base" latinLnBrk="0" hangingPunct="0">
                <a:lnSpc>
                  <a:spcPct val="90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Tahoma" charset="0"/>
                  <a:ea typeface="ＭＳ Ｐゴシック" charset="0"/>
                </a:rPr>
                <a:t>can no longer</a:t>
              </a:r>
            </a:p>
            <a:p>
              <a:pPr marL="0" marR="0" lvl="0" indent="0" defTabSz="914400" eaLnBrk="0" fontAlgn="base" latinLnBrk="0" hangingPunct="0">
                <a:lnSpc>
                  <a:spcPct val="90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Tahoma" charset="0"/>
                  <a:ea typeface="ＭＳ Ｐゴシック" charset="0"/>
                </a:rPr>
                <a:t>send data</a:t>
              </a:r>
            </a:p>
          </p:txBody>
        </p:sp>
        <p:grpSp>
          <p:nvGrpSpPr>
            <p:cNvPr id="119" name="Group 76">
              <a:extLst>
                <a:ext uri="{FF2B5EF4-FFF2-40B4-BE49-F238E27FC236}">
                  <a16:creationId xmlns:a16="http://schemas.microsoft.com/office/drawing/2014/main" id="{7CD8625C-1E94-DA47-B16D-490417EA4806}"/>
                </a:ext>
              </a:extLst>
            </p:cNvPr>
            <p:cNvGrpSpPr>
              <a:grpSpLocks/>
            </p:cNvGrpSpPr>
            <p:nvPr/>
          </p:nvGrpSpPr>
          <p:grpSpPr bwMode="auto">
            <a:xfrm>
              <a:off x="4691" y="1910"/>
              <a:ext cx="702" cy="723"/>
              <a:chOff x="4691" y="1910"/>
              <a:chExt cx="702" cy="723"/>
            </a:xfrm>
          </p:grpSpPr>
          <p:sp>
            <p:nvSpPr>
              <p:cNvPr id="120" name="Line 39">
                <a:extLst>
                  <a:ext uri="{FF2B5EF4-FFF2-40B4-BE49-F238E27FC236}">
                    <a16:creationId xmlns:a16="http://schemas.microsoft.com/office/drawing/2014/main" id="{3B72D76C-ECA7-8046-8DFA-EBE982AEBB76}"/>
                  </a:ext>
                </a:extLst>
              </p:cNvPr>
              <p:cNvSpPr>
                <a:spLocks noChangeShapeType="1"/>
              </p:cNvSpPr>
              <p:nvPr/>
            </p:nvSpPr>
            <p:spPr bwMode="auto">
              <a:xfrm>
                <a:off x="5167" y="1910"/>
                <a:ext cx="0" cy="562"/>
              </a:xfrm>
              <a:prstGeom prst="line">
                <a:avLst/>
              </a:prstGeom>
              <a:noFill/>
              <a:ln w="9525">
                <a:solidFill>
                  <a:srgbClr val="00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endParaRPr>
              </a:p>
            </p:txBody>
          </p:sp>
          <p:sp>
            <p:nvSpPr>
              <p:cNvPr id="121" name="Text Box 55">
                <a:extLst>
                  <a:ext uri="{FF2B5EF4-FFF2-40B4-BE49-F238E27FC236}">
                    <a16:creationId xmlns:a16="http://schemas.microsoft.com/office/drawing/2014/main" id="{39D84C53-723C-A14C-A0EA-D38B2DEE863B}"/>
                  </a:ext>
                </a:extLst>
              </p:cNvPr>
              <p:cNvSpPr txBox="1">
                <a:spLocks noChangeArrowheads="1"/>
              </p:cNvSpPr>
              <p:nvPr/>
            </p:nvSpPr>
            <p:spPr bwMode="auto">
              <a:xfrm>
                <a:off x="4691" y="2421"/>
                <a:ext cx="702"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Tahoma" charset="0"/>
                    <a:ea typeface="ＭＳ Ｐゴシック" charset="0"/>
                  </a:rPr>
                  <a:t>LAST_ACK</a:t>
                </a:r>
              </a:p>
            </p:txBody>
          </p:sp>
        </p:grpSp>
      </p:grpSp>
      <p:grpSp>
        <p:nvGrpSpPr>
          <p:cNvPr id="122" name="Group 82">
            <a:extLst>
              <a:ext uri="{FF2B5EF4-FFF2-40B4-BE49-F238E27FC236}">
                <a16:creationId xmlns:a16="http://schemas.microsoft.com/office/drawing/2014/main" id="{98672237-A933-5840-AAEB-35E99A43D4FC}"/>
              </a:ext>
            </a:extLst>
          </p:cNvPr>
          <p:cNvGrpSpPr>
            <a:grpSpLocks/>
          </p:cNvGrpSpPr>
          <p:nvPr/>
        </p:nvGrpSpPr>
        <p:grpSpPr bwMode="auto">
          <a:xfrm>
            <a:off x="9511366" y="4191243"/>
            <a:ext cx="917575" cy="1223963"/>
            <a:chOff x="4814" y="2654"/>
            <a:chExt cx="578" cy="771"/>
          </a:xfrm>
        </p:grpSpPr>
        <p:sp>
          <p:nvSpPr>
            <p:cNvPr id="123" name="Text Box 11">
              <a:extLst>
                <a:ext uri="{FF2B5EF4-FFF2-40B4-BE49-F238E27FC236}">
                  <a16:creationId xmlns:a16="http://schemas.microsoft.com/office/drawing/2014/main" id="{CC03DA72-98EF-4C40-AAF9-6404AAB41401}"/>
                </a:ext>
              </a:extLst>
            </p:cNvPr>
            <p:cNvSpPr txBox="1">
              <a:spLocks noChangeArrowheads="1"/>
            </p:cNvSpPr>
            <p:nvPr/>
          </p:nvSpPr>
          <p:spPr bwMode="auto">
            <a:xfrm>
              <a:off x="4814" y="3213"/>
              <a:ext cx="578"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Tahoma" charset="0"/>
                  <a:ea typeface="ＭＳ Ｐゴシック" charset="0"/>
                </a:rPr>
                <a:t>CLOSED</a:t>
              </a:r>
            </a:p>
          </p:txBody>
        </p:sp>
        <p:sp>
          <p:nvSpPr>
            <p:cNvPr id="124" name="Line 57">
              <a:extLst>
                <a:ext uri="{FF2B5EF4-FFF2-40B4-BE49-F238E27FC236}">
                  <a16:creationId xmlns:a16="http://schemas.microsoft.com/office/drawing/2014/main" id="{2DAF6242-FCE3-CA4F-8E94-5C600901D79C}"/>
                </a:ext>
              </a:extLst>
            </p:cNvPr>
            <p:cNvSpPr>
              <a:spLocks noChangeShapeType="1"/>
            </p:cNvSpPr>
            <p:nvPr/>
          </p:nvSpPr>
          <p:spPr bwMode="auto">
            <a:xfrm>
              <a:off x="5173" y="2654"/>
              <a:ext cx="0" cy="576"/>
            </a:xfrm>
            <a:prstGeom prst="line">
              <a:avLst/>
            </a:prstGeom>
            <a:noFill/>
            <a:ln w="9525">
              <a:solidFill>
                <a:srgbClr val="00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endParaRPr>
            </a:p>
          </p:txBody>
        </p:sp>
      </p:grpSp>
      <p:grpSp>
        <p:nvGrpSpPr>
          <p:cNvPr id="125" name="Group 77">
            <a:extLst>
              <a:ext uri="{FF2B5EF4-FFF2-40B4-BE49-F238E27FC236}">
                <a16:creationId xmlns:a16="http://schemas.microsoft.com/office/drawing/2014/main" id="{8716FBC7-F7B2-3E4B-A8DC-911681C33879}"/>
              </a:ext>
            </a:extLst>
          </p:cNvPr>
          <p:cNvGrpSpPr>
            <a:grpSpLocks/>
          </p:cNvGrpSpPr>
          <p:nvPr/>
        </p:nvGrpSpPr>
        <p:grpSpPr bwMode="auto">
          <a:xfrm>
            <a:off x="2454929" y="3583231"/>
            <a:ext cx="1400175" cy="1044575"/>
            <a:chOff x="369" y="2271"/>
            <a:chExt cx="882" cy="658"/>
          </a:xfrm>
        </p:grpSpPr>
        <p:sp>
          <p:nvSpPr>
            <p:cNvPr id="126" name="Text Box 58">
              <a:extLst>
                <a:ext uri="{FF2B5EF4-FFF2-40B4-BE49-F238E27FC236}">
                  <a16:creationId xmlns:a16="http://schemas.microsoft.com/office/drawing/2014/main" id="{0370EE93-EE28-CB41-9A79-44CD5FCB09C6}"/>
                </a:ext>
              </a:extLst>
            </p:cNvPr>
            <p:cNvSpPr txBox="1">
              <a:spLocks noChangeArrowheads="1"/>
            </p:cNvSpPr>
            <p:nvPr/>
          </p:nvSpPr>
          <p:spPr bwMode="auto">
            <a:xfrm>
              <a:off x="369" y="2717"/>
              <a:ext cx="882"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Tahoma" charset="0"/>
                  <a:ea typeface="ＭＳ Ｐゴシック" charset="0"/>
                </a:rPr>
                <a:t>TIMED_WAIT</a:t>
              </a:r>
            </a:p>
          </p:txBody>
        </p:sp>
        <p:sp>
          <p:nvSpPr>
            <p:cNvPr id="127" name="Line 60">
              <a:extLst>
                <a:ext uri="{FF2B5EF4-FFF2-40B4-BE49-F238E27FC236}">
                  <a16:creationId xmlns:a16="http://schemas.microsoft.com/office/drawing/2014/main" id="{3B48B9FB-9708-0540-92A3-506581BA5410}"/>
                </a:ext>
              </a:extLst>
            </p:cNvPr>
            <p:cNvSpPr>
              <a:spLocks noChangeShapeType="1"/>
            </p:cNvSpPr>
            <p:nvPr/>
          </p:nvSpPr>
          <p:spPr bwMode="auto">
            <a:xfrm>
              <a:off x="638" y="2271"/>
              <a:ext cx="0" cy="483"/>
            </a:xfrm>
            <a:prstGeom prst="line">
              <a:avLst/>
            </a:prstGeom>
            <a:noFill/>
            <a:ln w="9525">
              <a:solidFill>
                <a:srgbClr val="00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endParaRPr>
            </a:p>
          </p:txBody>
        </p:sp>
      </p:grpSp>
      <p:grpSp>
        <p:nvGrpSpPr>
          <p:cNvPr id="128" name="Group 81">
            <a:extLst>
              <a:ext uri="{FF2B5EF4-FFF2-40B4-BE49-F238E27FC236}">
                <a16:creationId xmlns:a16="http://schemas.microsoft.com/office/drawing/2014/main" id="{297F5A45-3767-914B-A848-9F3DBE9E8973}"/>
              </a:ext>
            </a:extLst>
          </p:cNvPr>
          <p:cNvGrpSpPr>
            <a:grpSpLocks/>
          </p:cNvGrpSpPr>
          <p:nvPr/>
        </p:nvGrpSpPr>
        <p:grpSpPr bwMode="auto">
          <a:xfrm>
            <a:off x="2543829" y="4464293"/>
            <a:ext cx="2743200" cy="1768475"/>
            <a:chOff x="425" y="2826"/>
            <a:chExt cx="1728" cy="1114"/>
          </a:xfrm>
        </p:grpSpPr>
        <p:sp>
          <p:nvSpPr>
            <p:cNvPr id="129" name="Line 52">
              <a:extLst>
                <a:ext uri="{FF2B5EF4-FFF2-40B4-BE49-F238E27FC236}">
                  <a16:creationId xmlns:a16="http://schemas.microsoft.com/office/drawing/2014/main" id="{1A425BE1-7027-F44C-9194-05C89CAF482F}"/>
                </a:ext>
              </a:extLst>
            </p:cNvPr>
            <p:cNvSpPr>
              <a:spLocks noChangeShapeType="1"/>
            </p:cNvSpPr>
            <p:nvPr/>
          </p:nvSpPr>
          <p:spPr bwMode="auto">
            <a:xfrm>
              <a:off x="1820" y="2833"/>
              <a:ext cx="7" cy="1059"/>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endParaRPr>
            </a:p>
          </p:txBody>
        </p:sp>
        <p:sp>
          <p:nvSpPr>
            <p:cNvPr id="130" name="Text Box 51">
              <a:extLst>
                <a:ext uri="{FF2B5EF4-FFF2-40B4-BE49-F238E27FC236}">
                  <a16:creationId xmlns:a16="http://schemas.microsoft.com/office/drawing/2014/main" id="{B9DE3C9B-20ED-E544-82B3-6C57D83B7145}"/>
                </a:ext>
              </a:extLst>
            </p:cNvPr>
            <p:cNvSpPr txBox="1">
              <a:spLocks noChangeArrowheads="1"/>
            </p:cNvSpPr>
            <p:nvPr/>
          </p:nvSpPr>
          <p:spPr bwMode="auto">
            <a:xfrm>
              <a:off x="1216" y="3093"/>
              <a:ext cx="937" cy="421"/>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r" defTabSz="914400" eaLnBrk="0" fontAlgn="base" latinLnBrk="0" hangingPunct="0">
                <a:lnSpc>
                  <a:spcPct val="90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Tahoma" charset="0"/>
                  <a:ea typeface="ＭＳ Ｐゴシック" charset="0"/>
                </a:rPr>
                <a:t> timed wait </a:t>
              </a:r>
            </a:p>
            <a:p>
              <a:pPr marL="0" marR="0" lvl="0" indent="0" algn="r" defTabSz="914400" eaLnBrk="0" fontAlgn="base" latinLnBrk="0" hangingPunct="0">
                <a:lnSpc>
                  <a:spcPct val="90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Tahoma" charset="0"/>
                  <a:ea typeface="ＭＳ Ｐゴシック" charset="0"/>
                </a:rPr>
                <a:t>for 2*max </a:t>
              </a:r>
            </a:p>
            <a:p>
              <a:pPr marL="0" marR="0" lvl="0" indent="0" algn="r" defTabSz="914400" eaLnBrk="0" fontAlgn="base" latinLnBrk="0" hangingPunct="0">
                <a:lnSpc>
                  <a:spcPct val="90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Tahoma" charset="0"/>
                  <a:ea typeface="ＭＳ Ｐゴシック" charset="0"/>
                </a:rPr>
                <a:t>segment lifetime</a:t>
              </a:r>
            </a:p>
          </p:txBody>
        </p:sp>
        <p:sp>
          <p:nvSpPr>
            <p:cNvPr id="131" name="Line 53">
              <a:extLst>
                <a:ext uri="{FF2B5EF4-FFF2-40B4-BE49-F238E27FC236}">
                  <a16:creationId xmlns:a16="http://schemas.microsoft.com/office/drawing/2014/main" id="{58D5E89D-DF4E-4A46-B48C-C5652B9EF31E}"/>
                </a:ext>
              </a:extLst>
            </p:cNvPr>
            <p:cNvSpPr>
              <a:spLocks noChangeShapeType="1"/>
            </p:cNvSpPr>
            <p:nvPr/>
          </p:nvSpPr>
          <p:spPr bwMode="auto">
            <a:xfrm>
              <a:off x="1742" y="2826"/>
              <a:ext cx="142" cy="0"/>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endParaRPr>
            </a:p>
          </p:txBody>
        </p:sp>
        <p:sp>
          <p:nvSpPr>
            <p:cNvPr id="132" name="Line 54">
              <a:extLst>
                <a:ext uri="{FF2B5EF4-FFF2-40B4-BE49-F238E27FC236}">
                  <a16:creationId xmlns:a16="http://schemas.microsoft.com/office/drawing/2014/main" id="{686D6997-8DDA-0743-A8AD-E9968F7CA516}"/>
                </a:ext>
              </a:extLst>
            </p:cNvPr>
            <p:cNvSpPr>
              <a:spLocks noChangeShapeType="1"/>
            </p:cNvSpPr>
            <p:nvPr/>
          </p:nvSpPr>
          <p:spPr bwMode="auto">
            <a:xfrm>
              <a:off x="1759" y="3889"/>
              <a:ext cx="142" cy="0"/>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endParaRPr>
            </a:p>
          </p:txBody>
        </p:sp>
        <p:sp>
          <p:nvSpPr>
            <p:cNvPr id="133" name="Text Box 59">
              <a:extLst>
                <a:ext uri="{FF2B5EF4-FFF2-40B4-BE49-F238E27FC236}">
                  <a16:creationId xmlns:a16="http://schemas.microsoft.com/office/drawing/2014/main" id="{7CE5D92F-DD8C-9F4B-8EAB-8C454B58999E}"/>
                </a:ext>
              </a:extLst>
            </p:cNvPr>
            <p:cNvSpPr txBox="1">
              <a:spLocks noChangeArrowheads="1"/>
            </p:cNvSpPr>
            <p:nvPr/>
          </p:nvSpPr>
          <p:spPr bwMode="auto">
            <a:xfrm>
              <a:off x="425" y="3728"/>
              <a:ext cx="578"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Tahoma" charset="0"/>
                  <a:ea typeface="ＭＳ Ｐゴシック" charset="0"/>
                </a:rPr>
                <a:t>CLOSED</a:t>
              </a:r>
            </a:p>
          </p:txBody>
        </p:sp>
        <p:sp>
          <p:nvSpPr>
            <p:cNvPr id="134" name="Line 61">
              <a:extLst>
                <a:ext uri="{FF2B5EF4-FFF2-40B4-BE49-F238E27FC236}">
                  <a16:creationId xmlns:a16="http://schemas.microsoft.com/office/drawing/2014/main" id="{A6E76601-86C1-6B4E-986E-53F4D8B2F328}"/>
                </a:ext>
              </a:extLst>
            </p:cNvPr>
            <p:cNvSpPr>
              <a:spLocks noChangeShapeType="1"/>
            </p:cNvSpPr>
            <p:nvPr/>
          </p:nvSpPr>
          <p:spPr bwMode="auto">
            <a:xfrm>
              <a:off x="631" y="2918"/>
              <a:ext cx="0" cy="839"/>
            </a:xfrm>
            <a:prstGeom prst="line">
              <a:avLst/>
            </a:prstGeom>
            <a:noFill/>
            <a:ln w="9525">
              <a:solidFill>
                <a:srgbClr val="00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endParaRPr>
            </a:p>
          </p:txBody>
        </p:sp>
      </p:grpSp>
      <p:grpSp>
        <p:nvGrpSpPr>
          <p:cNvPr id="135" name="Group 71">
            <a:extLst>
              <a:ext uri="{FF2B5EF4-FFF2-40B4-BE49-F238E27FC236}">
                <a16:creationId xmlns:a16="http://schemas.microsoft.com/office/drawing/2014/main" id="{856F911C-0662-FC4D-8D88-E4796EB8EB50}"/>
              </a:ext>
            </a:extLst>
          </p:cNvPr>
          <p:cNvGrpSpPr>
            <a:grpSpLocks/>
          </p:cNvGrpSpPr>
          <p:nvPr/>
        </p:nvGrpSpPr>
        <p:grpSpPr bwMode="auto">
          <a:xfrm>
            <a:off x="2420004" y="2024306"/>
            <a:ext cx="1335087" cy="700087"/>
            <a:chOff x="347" y="1289"/>
            <a:chExt cx="841" cy="441"/>
          </a:xfrm>
        </p:grpSpPr>
        <p:sp>
          <p:nvSpPr>
            <p:cNvPr id="136" name="Text Box 31">
              <a:extLst>
                <a:ext uri="{FF2B5EF4-FFF2-40B4-BE49-F238E27FC236}">
                  <a16:creationId xmlns:a16="http://schemas.microsoft.com/office/drawing/2014/main" id="{7C6B5CE0-27BC-EA41-AE44-47F87323EAB1}"/>
                </a:ext>
              </a:extLst>
            </p:cNvPr>
            <p:cNvSpPr txBox="1">
              <a:spLocks noChangeArrowheads="1"/>
            </p:cNvSpPr>
            <p:nvPr/>
          </p:nvSpPr>
          <p:spPr bwMode="auto">
            <a:xfrm>
              <a:off x="347" y="1518"/>
              <a:ext cx="841"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Tahoma" charset="0"/>
                  <a:ea typeface="ＭＳ Ｐゴシック" charset="0"/>
                </a:rPr>
                <a:t>FIN_WAIT_1</a:t>
              </a:r>
            </a:p>
          </p:txBody>
        </p:sp>
        <p:sp>
          <p:nvSpPr>
            <p:cNvPr id="137" name="Line 32">
              <a:extLst>
                <a:ext uri="{FF2B5EF4-FFF2-40B4-BE49-F238E27FC236}">
                  <a16:creationId xmlns:a16="http://schemas.microsoft.com/office/drawing/2014/main" id="{68F9AC03-ACD1-8148-B2AA-D99567B02208}"/>
                </a:ext>
              </a:extLst>
            </p:cNvPr>
            <p:cNvSpPr>
              <a:spLocks noChangeShapeType="1"/>
            </p:cNvSpPr>
            <p:nvPr/>
          </p:nvSpPr>
          <p:spPr bwMode="auto">
            <a:xfrm>
              <a:off x="630" y="1289"/>
              <a:ext cx="0" cy="277"/>
            </a:xfrm>
            <a:prstGeom prst="line">
              <a:avLst/>
            </a:prstGeom>
            <a:noFill/>
            <a:ln w="9525">
              <a:solidFill>
                <a:srgbClr val="00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endParaRPr>
            </a:p>
          </p:txBody>
        </p:sp>
      </p:grpSp>
      <p:grpSp>
        <p:nvGrpSpPr>
          <p:cNvPr id="138" name="Group 70">
            <a:extLst>
              <a:ext uri="{FF2B5EF4-FFF2-40B4-BE49-F238E27FC236}">
                <a16:creationId xmlns:a16="http://schemas.microsoft.com/office/drawing/2014/main" id="{2AC3B819-5CDB-E34D-A991-B4A5AEE2742D}"/>
              </a:ext>
            </a:extLst>
          </p:cNvPr>
          <p:cNvGrpSpPr>
            <a:grpSpLocks/>
          </p:cNvGrpSpPr>
          <p:nvPr/>
        </p:nvGrpSpPr>
        <p:grpSpPr bwMode="auto">
          <a:xfrm>
            <a:off x="3074054" y="2078281"/>
            <a:ext cx="4775200" cy="1014412"/>
            <a:chOff x="759" y="1323"/>
            <a:chExt cx="3008" cy="639"/>
          </a:xfrm>
        </p:grpSpPr>
        <p:sp>
          <p:nvSpPr>
            <p:cNvPr id="139" name="Line 6">
              <a:extLst>
                <a:ext uri="{FF2B5EF4-FFF2-40B4-BE49-F238E27FC236}">
                  <a16:creationId xmlns:a16="http://schemas.microsoft.com/office/drawing/2014/main" id="{8563C9BC-E8BF-4B4B-B9E5-BA16D70411A4}"/>
                </a:ext>
              </a:extLst>
            </p:cNvPr>
            <p:cNvSpPr>
              <a:spLocks noChangeShapeType="1"/>
            </p:cNvSpPr>
            <p:nvPr/>
          </p:nvSpPr>
          <p:spPr bwMode="auto">
            <a:xfrm>
              <a:off x="2195" y="1442"/>
              <a:ext cx="1572" cy="320"/>
            </a:xfrm>
            <a:prstGeom prst="line">
              <a:avLst/>
            </a:prstGeom>
            <a:noFill/>
            <a:ln w="28575">
              <a:solidFill>
                <a:srgbClr val="000099"/>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endParaRPr>
            </a:p>
          </p:txBody>
        </p:sp>
        <p:sp>
          <p:nvSpPr>
            <p:cNvPr id="140" name="Rectangle 7">
              <a:extLst>
                <a:ext uri="{FF2B5EF4-FFF2-40B4-BE49-F238E27FC236}">
                  <a16:creationId xmlns:a16="http://schemas.microsoft.com/office/drawing/2014/main" id="{93164DA6-D19F-EC4A-8FED-DFEAF03BFCA4}"/>
                </a:ext>
              </a:extLst>
            </p:cNvPr>
            <p:cNvSpPr>
              <a:spLocks noChangeArrowheads="1"/>
            </p:cNvSpPr>
            <p:nvPr/>
          </p:nvSpPr>
          <p:spPr bwMode="auto">
            <a:xfrm>
              <a:off x="2644" y="1369"/>
              <a:ext cx="590" cy="363"/>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endParaRPr>
            </a:p>
          </p:txBody>
        </p:sp>
        <p:sp>
          <p:nvSpPr>
            <p:cNvPr id="141" name="Text Box 8">
              <a:extLst>
                <a:ext uri="{FF2B5EF4-FFF2-40B4-BE49-F238E27FC236}">
                  <a16:creationId xmlns:a16="http://schemas.microsoft.com/office/drawing/2014/main" id="{9FBC4446-D43E-8446-97FA-47F23591FA0D}"/>
                </a:ext>
              </a:extLst>
            </p:cNvPr>
            <p:cNvSpPr txBox="1">
              <a:spLocks noChangeArrowheads="1"/>
            </p:cNvSpPr>
            <p:nvPr/>
          </p:nvSpPr>
          <p:spPr bwMode="auto">
            <a:xfrm>
              <a:off x="2430" y="1493"/>
              <a:ext cx="1052" cy="212"/>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Tahoma" charset="0"/>
                  <a:ea typeface="ＭＳ Ｐゴシック" charset="0"/>
                </a:rPr>
                <a:t>FINbit=1, seq=x</a:t>
              </a:r>
            </a:p>
          </p:txBody>
        </p:sp>
        <p:sp>
          <p:nvSpPr>
            <p:cNvPr id="142" name="Text Box 9">
              <a:extLst>
                <a:ext uri="{FF2B5EF4-FFF2-40B4-BE49-F238E27FC236}">
                  <a16:creationId xmlns:a16="http://schemas.microsoft.com/office/drawing/2014/main" id="{2A7A1B57-CBE3-0F48-81AB-C0824B5F9ED6}"/>
                </a:ext>
              </a:extLst>
            </p:cNvPr>
            <p:cNvSpPr txBox="1">
              <a:spLocks noChangeArrowheads="1"/>
            </p:cNvSpPr>
            <p:nvPr/>
          </p:nvSpPr>
          <p:spPr bwMode="auto">
            <a:xfrm>
              <a:off x="1209" y="1541"/>
              <a:ext cx="913" cy="421"/>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r" defTabSz="914400" eaLnBrk="0" fontAlgn="base" latinLnBrk="0" hangingPunct="0">
                <a:lnSpc>
                  <a:spcPct val="90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Tahoma" charset="0"/>
                  <a:ea typeface="ＭＳ Ｐゴシック" charset="0"/>
                </a:rPr>
                <a:t>can no longer</a:t>
              </a:r>
            </a:p>
            <a:p>
              <a:pPr marL="0" marR="0" lvl="0" indent="0" algn="r" defTabSz="914400" eaLnBrk="0" fontAlgn="base" latinLnBrk="0" hangingPunct="0">
                <a:lnSpc>
                  <a:spcPct val="90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Tahoma" charset="0"/>
                  <a:ea typeface="ＭＳ Ｐゴシック" charset="0"/>
                </a:rPr>
                <a:t>send but can</a:t>
              </a:r>
            </a:p>
            <a:p>
              <a:pPr marL="0" marR="0" lvl="0" indent="0" algn="r" defTabSz="914400" eaLnBrk="0" fontAlgn="base" latinLnBrk="0" hangingPunct="0">
                <a:lnSpc>
                  <a:spcPct val="90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Tahoma" charset="0"/>
                  <a:ea typeface="ＭＳ Ｐゴシック" charset="0"/>
                </a:rPr>
                <a:t> receive data</a:t>
              </a:r>
            </a:p>
          </p:txBody>
        </p:sp>
        <p:sp>
          <p:nvSpPr>
            <p:cNvPr id="143" name="Text Box 67">
              <a:extLst>
                <a:ext uri="{FF2B5EF4-FFF2-40B4-BE49-F238E27FC236}">
                  <a16:creationId xmlns:a16="http://schemas.microsoft.com/office/drawing/2014/main" id="{D4F5F93C-0287-514F-885A-7080F2E25FBE}"/>
                </a:ext>
              </a:extLst>
            </p:cNvPr>
            <p:cNvSpPr txBox="1">
              <a:spLocks noChangeArrowheads="1"/>
            </p:cNvSpPr>
            <p:nvPr/>
          </p:nvSpPr>
          <p:spPr bwMode="auto">
            <a:xfrm>
              <a:off x="759" y="1323"/>
              <a:ext cx="1456" cy="19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Courier New" charset="0"/>
                  <a:ea typeface="ＭＳ Ｐゴシック" charset="0"/>
                </a:rPr>
                <a:t>clientSocket.close()</a:t>
              </a:r>
            </a:p>
          </p:txBody>
        </p:sp>
      </p:grpSp>
      <p:sp>
        <p:nvSpPr>
          <p:cNvPr id="144" name="Text Box 84">
            <a:extLst>
              <a:ext uri="{FF2B5EF4-FFF2-40B4-BE49-F238E27FC236}">
                <a16:creationId xmlns:a16="http://schemas.microsoft.com/office/drawing/2014/main" id="{B621F2BC-8FED-FF42-89D9-83E23CEFDC40}"/>
              </a:ext>
            </a:extLst>
          </p:cNvPr>
          <p:cNvSpPr txBox="1">
            <a:spLocks noChangeArrowheads="1"/>
          </p:cNvSpPr>
          <p:nvPr/>
        </p:nvSpPr>
        <p:spPr bwMode="auto">
          <a:xfrm>
            <a:off x="2105830" y="1346443"/>
            <a:ext cx="1422249" cy="6463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r" defTabSz="914400" eaLnBrk="0" fontAlgn="base" latinLnBrk="0" hangingPunct="0">
              <a:lnSpc>
                <a:spcPct val="100000"/>
              </a:lnSpc>
              <a:spcBef>
                <a:spcPct val="0"/>
              </a:spcBef>
              <a:spcAft>
                <a:spcPct val="0"/>
              </a:spcAft>
              <a:buClrTx/>
              <a:buSzTx/>
              <a:buFontTx/>
              <a:buNone/>
              <a:tabLst/>
              <a:defRPr/>
            </a:pPr>
            <a:r>
              <a:rPr kumimoji="0" lang="en-US" sz="2000" b="0" u="none" strike="noStrike" kern="0" cap="none" spc="0" normalizeH="0" baseline="0" noProof="0" dirty="0">
                <a:ln>
                  <a:noFill/>
                </a:ln>
                <a:solidFill>
                  <a:srgbClr val="000099"/>
                </a:solidFill>
                <a:effectLst/>
                <a:uLnTx/>
                <a:uFillTx/>
                <a:latin typeface="Tahoma" charset="0"/>
                <a:ea typeface="ＭＳ Ｐゴシック" charset="0"/>
              </a:rPr>
              <a:t>client state</a:t>
            </a:r>
          </a:p>
          <a:p>
            <a:pPr marL="0" marR="0" lvl="0" indent="0" algn="r" defTabSz="914400" eaLnBrk="0" fontAlgn="base" latinLnBrk="0" hangingPunct="0">
              <a:lnSpc>
                <a:spcPct val="100000"/>
              </a:lnSpc>
              <a:spcBef>
                <a:spcPct val="0"/>
              </a:spcBef>
              <a:spcAft>
                <a:spcPct val="0"/>
              </a:spcAft>
              <a:buClrTx/>
              <a:buSzTx/>
              <a:buFontTx/>
              <a:buNone/>
              <a:tabLst/>
              <a:defRPr/>
            </a:pPr>
            <a:endParaRPr kumimoji="0" lang="en-US" sz="1600" b="0" i="1" u="none" strike="noStrike" kern="0" cap="none" spc="0" normalizeH="0" baseline="0" noProof="0" dirty="0">
              <a:ln>
                <a:noFill/>
              </a:ln>
              <a:solidFill>
                <a:srgbClr val="000099"/>
              </a:solidFill>
              <a:effectLst/>
              <a:uLnTx/>
              <a:uFillTx/>
              <a:latin typeface="Tahoma" charset="0"/>
              <a:ea typeface="ＭＳ Ｐゴシック" charset="0"/>
            </a:endParaRPr>
          </a:p>
        </p:txBody>
      </p:sp>
      <p:sp>
        <p:nvSpPr>
          <p:cNvPr id="145" name="Text Box 85">
            <a:extLst>
              <a:ext uri="{FF2B5EF4-FFF2-40B4-BE49-F238E27FC236}">
                <a16:creationId xmlns:a16="http://schemas.microsoft.com/office/drawing/2014/main" id="{0843F073-CC98-6143-B1B4-660BDAFE9238}"/>
              </a:ext>
            </a:extLst>
          </p:cNvPr>
          <p:cNvSpPr txBox="1">
            <a:spLocks noChangeArrowheads="1"/>
          </p:cNvSpPr>
          <p:nvPr/>
        </p:nvSpPr>
        <p:spPr bwMode="auto">
          <a:xfrm>
            <a:off x="8942262" y="1363906"/>
            <a:ext cx="1518429" cy="6463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r" defTabSz="914400" eaLnBrk="0" fontAlgn="base" latinLnBrk="0" hangingPunct="0">
              <a:lnSpc>
                <a:spcPct val="100000"/>
              </a:lnSpc>
              <a:spcBef>
                <a:spcPct val="0"/>
              </a:spcBef>
              <a:spcAft>
                <a:spcPct val="0"/>
              </a:spcAft>
              <a:buClrTx/>
              <a:buSzTx/>
              <a:buFontTx/>
              <a:buNone/>
              <a:tabLst/>
              <a:defRPr/>
            </a:pPr>
            <a:r>
              <a:rPr kumimoji="0" lang="en-US" sz="2000" b="0" u="none" strike="noStrike" kern="0" cap="none" spc="0" normalizeH="0" baseline="0" noProof="0" dirty="0">
                <a:ln>
                  <a:noFill/>
                </a:ln>
                <a:solidFill>
                  <a:srgbClr val="000099"/>
                </a:solidFill>
                <a:effectLst/>
                <a:uLnTx/>
                <a:uFillTx/>
                <a:latin typeface="Tahoma" charset="0"/>
                <a:ea typeface="ＭＳ Ｐゴシック" charset="0"/>
              </a:rPr>
              <a:t>server state</a:t>
            </a:r>
          </a:p>
          <a:p>
            <a:pPr marL="0" marR="0" lvl="0" indent="0" algn="r" defTabSz="914400" eaLnBrk="0" fontAlgn="base" latinLnBrk="0" hangingPunct="0">
              <a:lnSpc>
                <a:spcPct val="100000"/>
              </a:lnSpc>
              <a:spcBef>
                <a:spcPct val="0"/>
              </a:spcBef>
              <a:spcAft>
                <a:spcPct val="0"/>
              </a:spcAft>
              <a:buClrTx/>
              <a:buSzTx/>
              <a:buFontTx/>
              <a:buNone/>
              <a:tabLst/>
              <a:defRPr/>
            </a:pPr>
            <a:endParaRPr kumimoji="0" lang="en-US" sz="1600" b="0" i="1" u="none" strike="noStrike" kern="0" cap="none" spc="0" normalizeH="0" baseline="0" noProof="0" dirty="0">
              <a:ln>
                <a:noFill/>
              </a:ln>
              <a:solidFill>
                <a:srgbClr val="000099"/>
              </a:solidFill>
              <a:effectLst/>
              <a:uLnTx/>
              <a:uFillTx/>
              <a:latin typeface="Tahoma" charset="0"/>
              <a:ea typeface="ＭＳ Ｐゴシック" charset="0"/>
            </a:endParaRPr>
          </a:p>
        </p:txBody>
      </p:sp>
      <p:sp>
        <p:nvSpPr>
          <p:cNvPr id="146" name="Text Box 86">
            <a:extLst>
              <a:ext uri="{FF2B5EF4-FFF2-40B4-BE49-F238E27FC236}">
                <a16:creationId xmlns:a16="http://schemas.microsoft.com/office/drawing/2014/main" id="{91EC5BFE-B9C5-4940-AAAB-3E540DBF7AB8}"/>
              </a:ext>
            </a:extLst>
          </p:cNvPr>
          <p:cNvSpPr txBox="1">
            <a:spLocks noChangeArrowheads="1"/>
          </p:cNvSpPr>
          <p:nvPr/>
        </p:nvSpPr>
        <p:spPr bwMode="auto">
          <a:xfrm>
            <a:off x="9638366" y="1746493"/>
            <a:ext cx="771525" cy="3365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Tahoma" charset="0"/>
                <a:ea typeface="ＭＳ Ｐゴシック" charset="0"/>
              </a:rPr>
              <a:t>ESTAB</a:t>
            </a:r>
          </a:p>
        </p:txBody>
      </p:sp>
      <p:sp>
        <p:nvSpPr>
          <p:cNvPr id="147" name="Text Box 87">
            <a:extLst>
              <a:ext uri="{FF2B5EF4-FFF2-40B4-BE49-F238E27FC236}">
                <a16:creationId xmlns:a16="http://schemas.microsoft.com/office/drawing/2014/main" id="{6F88DE4C-F26E-1E42-AEF7-44D88A3978D1}"/>
              </a:ext>
            </a:extLst>
          </p:cNvPr>
          <p:cNvSpPr txBox="1">
            <a:spLocks noChangeArrowheads="1"/>
          </p:cNvSpPr>
          <p:nvPr/>
        </p:nvSpPr>
        <p:spPr bwMode="auto">
          <a:xfrm>
            <a:off x="2402541" y="1729031"/>
            <a:ext cx="771525" cy="3365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Tahoma" charset="0"/>
                <a:ea typeface="ＭＳ Ｐゴシック" charset="0"/>
              </a:rPr>
              <a:t>ESTAB</a:t>
            </a:r>
          </a:p>
        </p:txBody>
      </p:sp>
      <p:grpSp>
        <p:nvGrpSpPr>
          <p:cNvPr id="148" name="Group 88">
            <a:extLst>
              <a:ext uri="{FF2B5EF4-FFF2-40B4-BE49-F238E27FC236}">
                <a16:creationId xmlns:a16="http://schemas.microsoft.com/office/drawing/2014/main" id="{9F01B6CB-2602-AB4B-8407-E1DECA6D341A}"/>
              </a:ext>
            </a:extLst>
          </p:cNvPr>
          <p:cNvGrpSpPr>
            <a:grpSpLocks/>
          </p:cNvGrpSpPr>
          <p:nvPr/>
        </p:nvGrpSpPr>
        <p:grpSpPr bwMode="auto">
          <a:xfrm>
            <a:off x="5009216" y="1421056"/>
            <a:ext cx="642938" cy="600075"/>
            <a:chOff x="-44" y="1473"/>
            <a:chExt cx="981" cy="1105"/>
          </a:xfrm>
        </p:grpSpPr>
        <p:pic>
          <p:nvPicPr>
            <p:cNvPr id="149" name="Picture 89" descr="desktop_computer_stylized_medium">
              <a:extLst>
                <a:ext uri="{FF2B5EF4-FFF2-40B4-BE49-F238E27FC236}">
                  <a16:creationId xmlns:a16="http://schemas.microsoft.com/office/drawing/2014/main" id="{CB87D519-6188-8E48-BD3A-21D1B3CD16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0" name="Freeform 90">
              <a:extLst>
                <a:ext uri="{FF2B5EF4-FFF2-40B4-BE49-F238E27FC236}">
                  <a16:creationId xmlns:a16="http://schemas.microsoft.com/office/drawing/2014/main" id="{03222848-711E-FA45-B8D9-62F3C310430E}"/>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endParaRPr>
            </a:p>
          </p:txBody>
        </p:sp>
      </p:grpSp>
      <p:grpSp>
        <p:nvGrpSpPr>
          <p:cNvPr id="151" name="Group 91">
            <a:extLst>
              <a:ext uri="{FF2B5EF4-FFF2-40B4-BE49-F238E27FC236}">
                <a16:creationId xmlns:a16="http://schemas.microsoft.com/office/drawing/2014/main" id="{BF9B722E-CD29-D14E-A50A-6EFE18D73FAA}"/>
              </a:ext>
            </a:extLst>
          </p:cNvPr>
          <p:cNvGrpSpPr>
            <a:grpSpLocks/>
          </p:cNvGrpSpPr>
          <p:nvPr/>
        </p:nvGrpSpPr>
        <p:grpSpPr bwMode="auto">
          <a:xfrm>
            <a:off x="7641291" y="1424231"/>
            <a:ext cx="336550" cy="512762"/>
            <a:chOff x="4140" y="429"/>
            <a:chExt cx="1425" cy="2396"/>
          </a:xfrm>
        </p:grpSpPr>
        <p:sp>
          <p:nvSpPr>
            <p:cNvPr id="152" name="Freeform 92">
              <a:extLst>
                <a:ext uri="{FF2B5EF4-FFF2-40B4-BE49-F238E27FC236}">
                  <a16:creationId xmlns:a16="http://schemas.microsoft.com/office/drawing/2014/main" id="{04FC7BF7-A2B2-C94B-9A70-9E4F05E4B203}"/>
                </a:ext>
              </a:extLst>
            </p:cNvPr>
            <p:cNvSpPr>
              <a:spLocks/>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endParaRPr>
            </a:p>
          </p:txBody>
        </p:sp>
        <p:sp>
          <p:nvSpPr>
            <p:cNvPr id="153" name="Rectangle 93">
              <a:extLst>
                <a:ext uri="{FF2B5EF4-FFF2-40B4-BE49-F238E27FC236}">
                  <a16:creationId xmlns:a16="http://schemas.microsoft.com/office/drawing/2014/main" id="{BBF24070-7587-6240-82D0-9DA6BE7BB182}"/>
                </a:ext>
              </a:extLst>
            </p:cNvPr>
            <p:cNvSpPr>
              <a:spLocks noChangeArrowheads="1"/>
            </p:cNvSpPr>
            <p:nvPr/>
          </p:nvSpPr>
          <p:spPr bwMode="auto">
            <a:xfrm>
              <a:off x="4207" y="429"/>
              <a:ext cx="1049" cy="2285"/>
            </a:xfrm>
            <a:prstGeom prst="rect">
              <a:avLst/>
            </a:pr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endParaRPr>
            </a:p>
          </p:txBody>
        </p:sp>
        <p:sp>
          <p:nvSpPr>
            <p:cNvPr id="154" name="Freeform 94">
              <a:extLst>
                <a:ext uri="{FF2B5EF4-FFF2-40B4-BE49-F238E27FC236}">
                  <a16:creationId xmlns:a16="http://schemas.microsoft.com/office/drawing/2014/main" id="{C913A1C5-5EFA-DA46-95BE-855E56697F8B}"/>
                </a:ext>
              </a:extLst>
            </p:cNvPr>
            <p:cNvSpPr>
              <a:spLocks/>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endParaRPr>
            </a:p>
          </p:txBody>
        </p:sp>
        <p:sp>
          <p:nvSpPr>
            <p:cNvPr id="155" name="Freeform 95">
              <a:extLst>
                <a:ext uri="{FF2B5EF4-FFF2-40B4-BE49-F238E27FC236}">
                  <a16:creationId xmlns:a16="http://schemas.microsoft.com/office/drawing/2014/main" id="{30F7DF2C-5849-1D4B-8FD7-8CEB19A50FC1}"/>
                </a:ext>
              </a:extLst>
            </p:cNvPr>
            <p:cNvSpPr>
              <a:spLocks/>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endParaRPr>
            </a:p>
          </p:txBody>
        </p:sp>
        <p:sp>
          <p:nvSpPr>
            <p:cNvPr id="156" name="Rectangle 96">
              <a:extLst>
                <a:ext uri="{FF2B5EF4-FFF2-40B4-BE49-F238E27FC236}">
                  <a16:creationId xmlns:a16="http://schemas.microsoft.com/office/drawing/2014/main" id="{928B54EE-1D33-184C-8985-247C7BD59B8D}"/>
                </a:ext>
              </a:extLst>
            </p:cNvPr>
            <p:cNvSpPr>
              <a:spLocks noChangeArrowheads="1"/>
            </p:cNvSpPr>
            <p:nvPr/>
          </p:nvSpPr>
          <p:spPr bwMode="auto">
            <a:xfrm>
              <a:off x="4214" y="696"/>
              <a:ext cx="592" cy="45"/>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endParaRPr>
            </a:p>
          </p:txBody>
        </p:sp>
        <p:grpSp>
          <p:nvGrpSpPr>
            <p:cNvPr id="157" name="Group 97">
              <a:extLst>
                <a:ext uri="{FF2B5EF4-FFF2-40B4-BE49-F238E27FC236}">
                  <a16:creationId xmlns:a16="http://schemas.microsoft.com/office/drawing/2014/main" id="{F6DD7133-721F-BD41-8783-A9EAB109850D}"/>
                </a:ext>
              </a:extLst>
            </p:cNvPr>
            <p:cNvGrpSpPr>
              <a:grpSpLocks/>
            </p:cNvGrpSpPr>
            <p:nvPr/>
          </p:nvGrpSpPr>
          <p:grpSpPr bwMode="auto">
            <a:xfrm>
              <a:off x="4749" y="668"/>
              <a:ext cx="581" cy="145"/>
              <a:chOff x="614" y="2568"/>
              <a:chExt cx="725" cy="139"/>
            </a:xfrm>
          </p:grpSpPr>
          <p:sp>
            <p:nvSpPr>
              <p:cNvPr id="182" name="AutoShape 98">
                <a:extLst>
                  <a:ext uri="{FF2B5EF4-FFF2-40B4-BE49-F238E27FC236}">
                    <a16:creationId xmlns:a16="http://schemas.microsoft.com/office/drawing/2014/main" id="{46425D84-36DE-2C4E-AE70-5E0DC3CDD676}"/>
                  </a:ext>
                </a:extLst>
              </p:cNvPr>
              <p:cNvSpPr>
                <a:spLocks noChangeArrowheads="1"/>
              </p:cNvSpPr>
              <p:nvPr/>
            </p:nvSpPr>
            <p:spPr bwMode="auto">
              <a:xfrm>
                <a:off x="617" y="2566"/>
                <a:ext cx="721" cy="142"/>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endParaRPr>
              </a:p>
            </p:txBody>
          </p:sp>
          <p:sp>
            <p:nvSpPr>
              <p:cNvPr id="183" name="AutoShape 99">
                <a:extLst>
                  <a:ext uri="{FF2B5EF4-FFF2-40B4-BE49-F238E27FC236}">
                    <a16:creationId xmlns:a16="http://schemas.microsoft.com/office/drawing/2014/main" id="{CFFAEB71-14B6-FE46-9C1C-0896E120008D}"/>
                  </a:ext>
                </a:extLst>
              </p:cNvPr>
              <p:cNvSpPr>
                <a:spLocks noChangeArrowheads="1"/>
              </p:cNvSpPr>
              <p:nvPr/>
            </p:nvSpPr>
            <p:spPr bwMode="auto">
              <a:xfrm>
                <a:off x="634" y="2581"/>
                <a:ext cx="688" cy="114"/>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endParaRPr>
              </a:p>
            </p:txBody>
          </p:sp>
        </p:grpSp>
        <p:sp>
          <p:nvSpPr>
            <p:cNvPr id="158" name="Rectangle 100">
              <a:extLst>
                <a:ext uri="{FF2B5EF4-FFF2-40B4-BE49-F238E27FC236}">
                  <a16:creationId xmlns:a16="http://schemas.microsoft.com/office/drawing/2014/main" id="{85BA9E49-BCCD-AD46-90D6-0B2B10EE9CC5}"/>
                </a:ext>
              </a:extLst>
            </p:cNvPr>
            <p:cNvSpPr>
              <a:spLocks noChangeArrowheads="1"/>
            </p:cNvSpPr>
            <p:nvPr/>
          </p:nvSpPr>
          <p:spPr bwMode="auto">
            <a:xfrm>
              <a:off x="4221" y="1022"/>
              <a:ext cx="598" cy="45"/>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endParaRPr>
            </a:p>
          </p:txBody>
        </p:sp>
        <p:grpSp>
          <p:nvGrpSpPr>
            <p:cNvPr id="159" name="Group 101">
              <a:extLst>
                <a:ext uri="{FF2B5EF4-FFF2-40B4-BE49-F238E27FC236}">
                  <a16:creationId xmlns:a16="http://schemas.microsoft.com/office/drawing/2014/main" id="{9EE85CC6-1160-464D-B373-66F588DA89DD}"/>
                </a:ext>
              </a:extLst>
            </p:cNvPr>
            <p:cNvGrpSpPr>
              <a:grpSpLocks/>
            </p:cNvGrpSpPr>
            <p:nvPr/>
          </p:nvGrpSpPr>
          <p:grpSpPr bwMode="auto">
            <a:xfrm>
              <a:off x="4747" y="994"/>
              <a:ext cx="581" cy="134"/>
              <a:chOff x="614" y="2568"/>
              <a:chExt cx="725" cy="139"/>
            </a:xfrm>
          </p:grpSpPr>
          <p:sp>
            <p:nvSpPr>
              <p:cNvPr id="180" name="AutoShape 102">
                <a:extLst>
                  <a:ext uri="{FF2B5EF4-FFF2-40B4-BE49-F238E27FC236}">
                    <a16:creationId xmlns:a16="http://schemas.microsoft.com/office/drawing/2014/main" id="{8A13BF1A-B268-2443-B220-C847E9ABB30F}"/>
                  </a:ext>
                </a:extLst>
              </p:cNvPr>
              <p:cNvSpPr>
                <a:spLocks noChangeArrowheads="1"/>
              </p:cNvSpPr>
              <p:nvPr/>
            </p:nvSpPr>
            <p:spPr bwMode="auto">
              <a:xfrm>
                <a:off x="611" y="2567"/>
                <a:ext cx="730" cy="139"/>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endParaRPr>
              </a:p>
            </p:txBody>
          </p:sp>
          <p:sp>
            <p:nvSpPr>
              <p:cNvPr id="181" name="AutoShape 103">
                <a:extLst>
                  <a:ext uri="{FF2B5EF4-FFF2-40B4-BE49-F238E27FC236}">
                    <a16:creationId xmlns:a16="http://schemas.microsoft.com/office/drawing/2014/main" id="{37F11CFE-1C0C-0E44-BDE7-87E93FDD4C4D}"/>
                  </a:ext>
                </a:extLst>
              </p:cNvPr>
              <p:cNvSpPr>
                <a:spLocks noChangeArrowheads="1"/>
              </p:cNvSpPr>
              <p:nvPr/>
            </p:nvSpPr>
            <p:spPr bwMode="auto">
              <a:xfrm>
                <a:off x="628" y="2582"/>
                <a:ext cx="696" cy="108"/>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endParaRPr>
              </a:p>
            </p:txBody>
          </p:sp>
        </p:grpSp>
        <p:sp>
          <p:nvSpPr>
            <p:cNvPr id="160" name="Rectangle 104">
              <a:extLst>
                <a:ext uri="{FF2B5EF4-FFF2-40B4-BE49-F238E27FC236}">
                  <a16:creationId xmlns:a16="http://schemas.microsoft.com/office/drawing/2014/main" id="{2E0AE940-5E21-AB42-A881-5E0E7C86B44B}"/>
                </a:ext>
              </a:extLst>
            </p:cNvPr>
            <p:cNvSpPr>
              <a:spLocks noChangeArrowheads="1"/>
            </p:cNvSpPr>
            <p:nvPr/>
          </p:nvSpPr>
          <p:spPr bwMode="auto">
            <a:xfrm>
              <a:off x="4214" y="1356"/>
              <a:ext cx="598" cy="45"/>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endParaRPr>
            </a:p>
          </p:txBody>
        </p:sp>
        <p:sp>
          <p:nvSpPr>
            <p:cNvPr id="161" name="Rectangle 105">
              <a:extLst>
                <a:ext uri="{FF2B5EF4-FFF2-40B4-BE49-F238E27FC236}">
                  <a16:creationId xmlns:a16="http://schemas.microsoft.com/office/drawing/2014/main" id="{3B10FEB7-24A1-E940-B454-FEA4D9D81981}"/>
                </a:ext>
              </a:extLst>
            </p:cNvPr>
            <p:cNvSpPr>
              <a:spLocks noChangeArrowheads="1"/>
            </p:cNvSpPr>
            <p:nvPr/>
          </p:nvSpPr>
          <p:spPr bwMode="auto">
            <a:xfrm>
              <a:off x="4227" y="1653"/>
              <a:ext cx="598" cy="52"/>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endParaRPr>
            </a:p>
          </p:txBody>
        </p:sp>
        <p:grpSp>
          <p:nvGrpSpPr>
            <p:cNvPr id="162" name="Group 106">
              <a:extLst>
                <a:ext uri="{FF2B5EF4-FFF2-40B4-BE49-F238E27FC236}">
                  <a16:creationId xmlns:a16="http://schemas.microsoft.com/office/drawing/2014/main" id="{E763CBF1-E022-4B43-827D-B2C0C13CF95C}"/>
                </a:ext>
              </a:extLst>
            </p:cNvPr>
            <p:cNvGrpSpPr>
              <a:grpSpLocks/>
            </p:cNvGrpSpPr>
            <p:nvPr/>
          </p:nvGrpSpPr>
          <p:grpSpPr bwMode="auto">
            <a:xfrm>
              <a:off x="4735" y="1627"/>
              <a:ext cx="582" cy="151"/>
              <a:chOff x="614" y="2568"/>
              <a:chExt cx="725" cy="139"/>
            </a:xfrm>
          </p:grpSpPr>
          <p:sp>
            <p:nvSpPr>
              <p:cNvPr id="178" name="AutoShape 107">
                <a:extLst>
                  <a:ext uri="{FF2B5EF4-FFF2-40B4-BE49-F238E27FC236}">
                    <a16:creationId xmlns:a16="http://schemas.microsoft.com/office/drawing/2014/main" id="{6A86ADF6-C912-6A4B-9D15-97DBB6D53B1B}"/>
                  </a:ext>
                </a:extLst>
              </p:cNvPr>
              <p:cNvSpPr>
                <a:spLocks noChangeArrowheads="1"/>
              </p:cNvSpPr>
              <p:nvPr/>
            </p:nvSpPr>
            <p:spPr bwMode="auto">
              <a:xfrm>
                <a:off x="618" y="2571"/>
                <a:ext cx="720" cy="137"/>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endParaRPr>
              </a:p>
            </p:txBody>
          </p:sp>
          <p:sp>
            <p:nvSpPr>
              <p:cNvPr id="179" name="AutoShape 108">
                <a:extLst>
                  <a:ext uri="{FF2B5EF4-FFF2-40B4-BE49-F238E27FC236}">
                    <a16:creationId xmlns:a16="http://schemas.microsoft.com/office/drawing/2014/main" id="{9F558EE2-1D9D-5644-8991-61EC538A21AC}"/>
                  </a:ext>
                </a:extLst>
              </p:cNvPr>
              <p:cNvSpPr>
                <a:spLocks noChangeArrowheads="1"/>
              </p:cNvSpPr>
              <p:nvPr/>
            </p:nvSpPr>
            <p:spPr bwMode="auto">
              <a:xfrm>
                <a:off x="635" y="2585"/>
                <a:ext cx="687"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endParaRPr>
              </a:p>
            </p:txBody>
          </p:sp>
        </p:grpSp>
        <p:sp>
          <p:nvSpPr>
            <p:cNvPr id="163" name="Freeform 109">
              <a:extLst>
                <a:ext uri="{FF2B5EF4-FFF2-40B4-BE49-F238E27FC236}">
                  <a16:creationId xmlns:a16="http://schemas.microsoft.com/office/drawing/2014/main" id="{7EB03A64-481D-DE4A-A95E-29908EF86F6D}"/>
                </a:ext>
              </a:extLst>
            </p:cNvPr>
            <p:cNvSpPr>
              <a:spLocks/>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endParaRPr>
            </a:p>
          </p:txBody>
        </p:sp>
        <p:grpSp>
          <p:nvGrpSpPr>
            <p:cNvPr id="164" name="Group 110">
              <a:extLst>
                <a:ext uri="{FF2B5EF4-FFF2-40B4-BE49-F238E27FC236}">
                  <a16:creationId xmlns:a16="http://schemas.microsoft.com/office/drawing/2014/main" id="{30F9ABF4-0850-ED4F-BB3C-A8016A36A617}"/>
                </a:ext>
              </a:extLst>
            </p:cNvPr>
            <p:cNvGrpSpPr>
              <a:grpSpLocks/>
            </p:cNvGrpSpPr>
            <p:nvPr/>
          </p:nvGrpSpPr>
          <p:grpSpPr bwMode="auto">
            <a:xfrm>
              <a:off x="4739" y="1327"/>
              <a:ext cx="582" cy="139"/>
              <a:chOff x="614" y="2568"/>
              <a:chExt cx="725" cy="139"/>
            </a:xfrm>
          </p:grpSpPr>
          <p:sp>
            <p:nvSpPr>
              <p:cNvPr id="176" name="AutoShape 111">
                <a:extLst>
                  <a:ext uri="{FF2B5EF4-FFF2-40B4-BE49-F238E27FC236}">
                    <a16:creationId xmlns:a16="http://schemas.microsoft.com/office/drawing/2014/main" id="{543C3183-8EC0-C848-8570-3BACB56BCF0F}"/>
                  </a:ext>
                </a:extLst>
              </p:cNvPr>
              <p:cNvSpPr>
                <a:spLocks noChangeArrowheads="1"/>
              </p:cNvSpPr>
              <p:nvPr/>
            </p:nvSpPr>
            <p:spPr bwMode="auto">
              <a:xfrm>
                <a:off x="613" y="2568"/>
                <a:ext cx="728" cy="141"/>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endParaRPr>
              </a:p>
            </p:txBody>
          </p:sp>
          <p:sp>
            <p:nvSpPr>
              <p:cNvPr id="177" name="AutoShape 112">
                <a:extLst>
                  <a:ext uri="{FF2B5EF4-FFF2-40B4-BE49-F238E27FC236}">
                    <a16:creationId xmlns:a16="http://schemas.microsoft.com/office/drawing/2014/main" id="{767EDCBA-5B46-F144-AB01-761AF5608809}"/>
                  </a:ext>
                </a:extLst>
              </p:cNvPr>
              <p:cNvSpPr>
                <a:spLocks noChangeArrowheads="1"/>
              </p:cNvSpPr>
              <p:nvPr/>
            </p:nvSpPr>
            <p:spPr bwMode="auto">
              <a:xfrm>
                <a:off x="630" y="2582"/>
                <a:ext cx="695" cy="111"/>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endParaRPr>
              </a:p>
            </p:txBody>
          </p:sp>
        </p:grpSp>
        <p:sp>
          <p:nvSpPr>
            <p:cNvPr id="165" name="Rectangle 113">
              <a:extLst>
                <a:ext uri="{FF2B5EF4-FFF2-40B4-BE49-F238E27FC236}">
                  <a16:creationId xmlns:a16="http://schemas.microsoft.com/office/drawing/2014/main" id="{130A4B81-B52B-E54C-8326-57BD5D6A4088}"/>
                </a:ext>
              </a:extLst>
            </p:cNvPr>
            <p:cNvSpPr>
              <a:spLocks noChangeArrowheads="1"/>
            </p:cNvSpPr>
            <p:nvPr/>
          </p:nvSpPr>
          <p:spPr bwMode="auto">
            <a:xfrm>
              <a:off x="5249" y="429"/>
              <a:ext cx="67" cy="2292"/>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endParaRPr>
            </a:p>
          </p:txBody>
        </p:sp>
        <p:sp>
          <p:nvSpPr>
            <p:cNvPr id="166" name="Freeform 114">
              <a:extLst>
                <a:ext uri="{FF2B5EF4-FFF2-40B4-BE49-F238E27FC236}">
                  <a16:creationId xmlns:a16="http://schemas.microsoft.com/office/drawing/2014/main" id="{68AA2015-E01C-BF4F-9978-89DD65919BB6}"/>
                </a:ext>
              </a:extLst>
            </p:cNvPr>
            <p:cNvSpPr>
              <a:spLocks/>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endParaRPr>
            </a:p>
          </p:txBody>
        </p:sp>
        <p:sp>
          <p:nvSpPr>
            <p:cNvPr id="167" name="Freeform 115">
              <a:extLst>
                <a:ext uri="{FF2B5EF4-FFF2-40B4-BE49-F238E27FC236}">
                  <a16:creationId xmlns:a16="http://schemas.microsoft.com/office/drawing/2014/main" id="{3A8A7E70-AC93-6749-976E-82AF7C439845}"/>
                </a:ext>
              </a:extLst>
            </p:cNvPr>
            <p:cNvSpPr>
              <a:spLocks/>
            </p:cNvSpPr>
            <p:nvPr/>
          </p:nvSpPr>
          <p:spPr bwMode="auto">
            <a:xfrm>
              <a:off x="5315" y="680"/>
              <a:ext cx="244" cy="240"/>
            </a:xfrm>
            <a:custGeom>
              <a:avLst/>
              <a:gdLst>
                <a:gd name="T0" fmla="*/ 0 w 304"/>
                <a:gd name="T1" fmla="*/ 0 h 288"/>
                <a:gd name="T2" fmla="*/ 34 w 304"/>
                <a:gd name="T3" fmla="*/ 27 h 288"/>
                <a:gd name="T4" fmla="*/ 31 w 304"/>
                <a:gd name="T5" fmla="*/ 48 h 288"/>
                <a:gd name="T6" fmla="*/ 2 w 304"/>
                <a:gd name="T7" fmla="*/ 2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endParaRPr>
            </a:p>
          </p:txBody>
        </p:sp>
        <p:sp>
          <p:nvSpPr>
            <p:cNvPr id="168" name="Oval 116">
              <a:extLst>
                <a:ext uri="{FF2B5EF4-FFF2-40B4-BE49-F238E27FC236}">
                  <a16:creationId xmlns:a16="http://schemas.microsoft.com/office/drawing/2014/main" id="{76160967-D20F-2A4D-BA52-84E62E548A18}"/>
                </a:ext>
              </a:extLst>
            </p:cNvPr>
            <p:cNvSpPr>
              <a:spLocks noChangeArrowheads="1"/>
            </p:cNvSpPr>
            <p:nvPr/>
          </p:nvSpPr>
          <p:spPr bwMode="auto">
            <a:xfrm>
              <a:off x="5518" y="2610"/>
              <a:ext cx="47" cy="96"/>
            </a:xfrm>
            <a:prstGeom prst="ellipse">
              <a:avLst/>
            </a:prstGeom>
            <a:solidFill>
              <a:srgbClr val="3333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endParaRPr>
            </a:p>
          </p:txBody>
        </p:sp>
        <p:sp>
          <p:nvSpPr>
            <p:cNvPr id="169" name="Freeform 117">
              <a:extLst>
                <a:ext uri="{FF2B5EF4-FFF2-40B4-BE49-F238E27FC236}">
                  <a16:creationId xmlns:a16="http://schemas.microsoft.com/office/drawing/2014/main" id="{3682C100-D7BB-DA44-8E1B-43E3CBCBDBF9}"/>
                </a:ext>
              </a:extLst>
            </p:cNvPr>
            <p:cNvSpPr>
              <a:spLocks/>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endParaRPr>
            </a:p>
          </p:txBody>
        </p:sp>
        <p:sp>
          <p:nvSpPr>
            <p:cNvPr id="170" name="AutoShape 118">
              <a:extLst>
                <a:ext uri="{FF2B5EF4-FFF2-40B4-BE49-F238E27FC236}">
                  <a16:creationId xmlns:a16="http://schemas.microsoft.com/office/drawing/2014/main" id="{F44F726E-6022-9A48-B676-C96461093E7D}"/>
                </a:ext>
              </a:extLst>
            </p:cNvPr>
            <p:cNvSpPr>
              <a:spLocks noChangeArrowheads="1"/>
            </p:cNvSpPr>
            <p:nvPr/>
          </p:nvSpPr>
          <p:spPr bwMode="auto">
            <a:xfrm>
              <a:off x="4140" y="2677"/>
              <a:ext cx="1196" cy="148"/>
            </a:xfrm>
            <a:prstGeom prst="roundRect">
              <a:avLst>
                <a:gd name="adj" fmla="val 50000"/>
              </a:avLst>
            </a:prstGeom>
            <a:solidFill>
              <a:srgbClr val="DDDDDD"/>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endParaRPr>
            </a:p>
          </p:txBody>
        </p:sp>
        <p:sp>
          <p:nvSpPr>
            <p:cNvPr id="171" name="AutoShape 119">
              <a:extLst>
                <a:ext uri="{FF2B5EF4-FFF2-40B4-BE49-F238E27FC236}">
                  <a16:creationId xmlns:a16="http://schemas.microsoft.com/office/drawing/2014/main" id="{F08529B7-AF84-334A-922B-D600D4D2650D}"/>
                </a:ext>
              </a:extLst>
            </p:cNvPr>
            <p:cNvSpPr>
              <a:spLocks noChangeArrowheads="1"/>
            </p:cNvSpPr>
            <p:nvPr/>
          </p:nvSpPr>
          <p:spPr bwMode="auto">
            <a:xfrm>
              <a:off x="4207" y="2714"/>
              <a:ext cx="1069" cy="82"/>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endParaRPr>
            </a:p>
          </p:txBody>
        </p:sp>
        <p:sp>
          <p:nvSpPr>
            <p:cNvPr id="172" name="Oval 120">
              <a:extLst>
                <a:ext uri="{FF2B5EF4-FFF2-40B4-BE49-F238E27FC236}">
                  <a16:creationId xmlns:a16="http://schemas.microsoft.com/office/drawing/2014/main" id="{13555F12-BA78-474F-BFFC-2AF0C141024F}"/>
                </a:ext>
              </a:extLst>
            </p:cNvPr>
            <p:cNvSpPr>
              <a:spLocks noChangeArrowheads="1"/>
            </p:cNvSpPr>
            <p:nvPr/>
          </p:nvSpPr>
          <p:spPr bwMode="auto">
            <a:xfrm>
              <a:off x="4308" y="2380"/>
              <a:ext cx="155" cy="148"/>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endParaRPr>
            </a:p>
          </p:txBody>
        </p:sp>
        <p:sp>
          <p:nvSpPr>
            <p:cNvPr id="173" name="Oval 121">
              <a:extLst>
                <a:ext uri="{FF2B5EF4-FFF2-40B4-BE49-F238E27FC236}">
                  <a16:creationId xmlns:a16="http://schemas.microsoft.com/office/drawing/2014/main" id="{36F2967C-35DE-D340-AE31-7DAEDAFA023F}"/>
                </a:ext>
              </a:extLst>
            </p:cNvPr>
            <p:cNvSpPr>
              <a:spLocks noChangeArrowheads="1"/>
            </p:cNvSpPr>
            <p:nvPr/>
          </p:nvSpPr>
          <p:spPr bwMode="auto">
            <a:xfrm>
              <a:off x="4483" y="2387"/>
              <a:ext cx="161" cy="141"/>
            </a:xfrm>
            <a:prstGeom prst="ellipse">
              <a:avLst/>
            </a:prstGeom>
            <a:solidFill>
              <a:srgbClr val="FF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0000"/>
                </a:solidFill>
                <a:effectLst/>
                <a:uLnTx/>
                <a:uFillTx/>
                <a:latin typeface="Arial" charset="0"/>
                <a:ea typeface="ＭＳ Ｐゴシック" charset="0"/>
                <a:cs typeface="Arial" charset="0"/>
              </a:endParaRPr>
            </a:p>
          </p:txBody>
        </p:sp>
        <p:sp>
          <p:nvSpPr>
            <p:cNvPr id="174" name="Oval 122">
              <a:extLst>
                <a:ext uri="{FF2B5EF4-FFF2-40B4-BE49-F238E27FC236}">
                  <a16:creationId xmlns:a16="http://schemas.microsoft.com/office/drawing/2014/main" id="{2A0ABCA8-E99B-D14D-80A1-B0810D7BF65B}"/>
                </a:ext>
              </a:extLst>
            </p:cNvPr>
            <p:cNvSpPr>
              <a:spLocks noChangeArrowheads="1"/>
            </p:cNvSpPr>
            <p:nvPr/>
          </p:nvSpPr>
          <p:spPr bwMode="auto">
            <a:xfrm>
              <a:off x="4664" y="2380"/>
              <a:ext cx="155" cy="141"/>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endParaRPr>
            </a:p>
          </p:txBody>
        </p:sp>
        <p:sp>
          <p:nvSpPr>
            <p:cNvPr id="175" name="Rectangle 123">
              <a:extLst>
                <a:ext uri="{FF2B5EF4-FFF2-40B4-BE49-F238E27FC236}">
                  <a16:creationId xmlns:a16="http://schemas.microsoft.com/office/drawing/2014/main" id="{AAA7624E-6F49-1844-930E-036F04A62483}"/>
                </a:ext>
              </a:extLst>
            </p:cNvPr>
            <p:cNvSpPr>
              <a:spLocks noChangeArrowheads="1"/>
            </p:cNvSpPr>
            <p:nvPr/>
          </p:nvSpPr>
          <p:spPr bwMode="auto">
            <a:xfrm>
              <a:off x="5061" y="1838"/>
              <a:ext cx="87" cy="757"/>
            </a:xfrm>
            <a:prstGeom prst="rect">
              <a:avLst/>
            </a:prstGeom>
            <a:solidFill>
              <a:srgbClr val="292929"/>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endParaRPr>
            </a:p>
          </p:txBody>
        </p:sp>
      </p:grpSp>
      <p:sp>
        <p:nvSpPr>
          <p:cNvPr id="4" name="TextBox 3">
            <a:extLst>
              <a:ext uri="{FF2B5EF4-FFF2-40B4-BE49-F238E27FC236}">
                <a16:creationId xmlns:a16="http://schemas.microsoft.com/office/drawing/2014/main" id="{C1FD7557-6A60-0CA7-D860-89A447834900}"/>
              </a:ext>
            </a:extLst>
          </p:cNvPr>
          <p:cNvSpPr txBox="1"/>
          <p:nvPr/>
        </p:nvSpPr>
        <p:spPr>
          <a:xfrm>
            <a:off x="6391478" y="5925746"/>
            <a:ext cx="6096000" cy="341632"/>
          </a:xfrm>
          <a:prstGeom prst="rect">
            <a:avLst/>
          </a:prstGeom>
          <a:noFill/>
        </p:spPr>
        <p:txBody>
          <a:bodyPr wrap="square">
            <a:spAutoFit/>
          </a:bodyPr>
          <a:lstStyle/>
          <a:p>
            <a:pPr marL="130175" marR="0" lvl="0" indent="0" algn="l" defTabSz="914400" rtl="0" eaLnBrk="1" fontAlgn="auto" latinLnBrk="0" hangingPunct="1">
              <a:lnSpc>
                <a:spcPct val="90000"/>
              </a:lnSpc>
              <a:spcBef>
                <a:spcPts val="1000"/>
              </a:spcBef>
              <a:spcAft>
                <a:spcPts val="0"/>
              </a:spcAft>
              <a:buClr>
                <a:srgbClr val="0000A3"/>
              </a:buClr>
              <a:buSzTx/>
              <a:buNone/>
              <a:tabLst/>
              <a:defRPr/>
            </a:pPr>
            <a:r>
              <a:rPr lang="en-US" b="1" dirty="0">
                <a:solidFill>
                  <a:srgbClr val="FF0000"/>
                </a:solidFill>
                <a:latin typeface="Calibri" panose="020F0502020204030204"/>
              </a:rPr>
              <a:t>Q: why 3-way handshaking 4-way waving?</a:t>
            </a:r>
            <a:endParaRPr kumimoji="0" lang="en-US" sz="2800" b="1"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27171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38"/>
                                        </p:tgtEl>
                                        <p:attrNameLst>
                                          <p:attrName>style.visibility</p:attrName>
                                        </p:attrNameLst>
                                      </p:cBhvr>
                                      <p:to>
                                        <p:strVal val="visible"/>
                                      </p:to>
                                    </p:set>
                                    <p:animEffect transition="in" filter="wipe(left)">
                                      <p:cBhvr>
                                        <p:cTn id="7" dur="500"/>
                                        <p:tgtEl>
                                          <p:spTgt spid="138"/>
                                        </p:tgtEl>
                                      </p:cBhvr>
                                    </p:animEffect>
                                  </p:childTnLst>
                                </p:cTn>
                              </p:par>
                              <p:par>
                                <p:cTn id="8" presetID="22" presetClass="entr" presetSubtype="1" fill="hold" nodeType="withEffect">
                                  <p:stCondLst>
                                    <p:cond delay="0"/>
                                  </p:stCondLst>
                                  <p:childTnLst>
                                    <p:set>
                                      <p:cBhvr>
                                        <p:cTn id="9" dur="1" fill="hold">
                                          <p:stCondLst>
                                            <p:cond delay="0"/>
                                          </p:stCondLst>
                                        </p:cTn>
                                        <p:tgtEl>
                                          <p:spTgt spid="135"/>
                                        </p:tgtEl>
                                        <p:attrNameLst>
                                          <p:attrName>style.visibility</p:attrName>
                                        </p:attrNameLst>
                                      </p:cBhvr>
                                      <p:to>
                                        <p:strVal val="visible"/>
                                      </p:to>
                                    </p:set>
                                    <p:animEffect transition="in" filter="wipe(up)">
                                      <p:cBhvr>
                                        <p:cTn id="10" dur="500"/>
                                        <p:tgtEl>
                                          <p:spTgt spid="135"/>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nodeType="clickEffect">
                                  <p:stCondLst>
                                    <p:cond delay="0"/>
                                  </p:stCondLst>
                                  <p:childTnLst>
                                    <p:set>
                                      <p:cBhvr>
                                        <p:cTn id="14" dur="1" fill="hold">
                                          <p:stCondLst>
                                            <p:cond delay="0"/>
                                          </p:stCondLst>
                                        </p:cTn>
                                        <p:tgtEl>
                                          <p:spTgt spid="111"/>
                                        </p:tgtEl>
                                        <p:attrNameLst>
                                          <p:attrName>style.visibility</p:attrName>
                                        </p:attrNameLst>
                                      </p:cBhvr>
                                      <p:to>
                                        <p:strVal val="visible"/>
                                      </p:to>
                                    </p:set>
                                    <p:animEffect transition="in" filter="wipe(up)">
                                      <p:cBhvr>
                                        <p:cTn id="15" dur="500"/>
                                        <p:tgtEl>
                                          <p:spTgt spid="111"/>
                                        </p:tgtEl>
                                      </p:cBhvr>
                                    </p:animEffect>
                                  </p:childTnLst>
                                </p:cTn>
                              </p:par>
                              <p:par>
                                <p:cTn id="16" presetID="22" presetClass="entr" presetSubtype="1" fill="hold" nodeType="withEffect">
                                  <p:stCondLst>
                                    <p:cond delay="0"/>
                                  </p:stCondLst>
                                  <p:childTnLst>
                                    <p:set>
                                      <p:cBhvr>
                                        <p:cTn id="17" dur="1" fill="hold">
                                          <p:stCondLst>
                                            <p:cond delay="0"/>
                                          </p:stCondLst>
                                        </p:cTn>
                                        <p:tgtEl>
                                          <p:spTgt spid="100"/>
                                        </p:tgtEl>
                                        <p:attrNameLst>
                                          <p:attrName>style.visibility</p:attrName>
                                        </p:attrNameLst>
                                      </p:cBhvr>
                                      <p:to>
                                        <p:strVal val="visible"/>
                                      </p:to>
                                    </p:set>
                                    <p:animEffect transition="in" filter="wipe(up)">
                                      <p:cBhvr>
                                        <p:cTn id="18" dur="500"/>
                                        <p:tgtEl>
                                          <p:spTgt spid="100"/>
                                        </p:tgtEl>
                                      </p:cBhvr>
                                    </p:animEffect>
                                  </p:childTnLst>
                                </p:cTn>
                              </p:par>
                              <p:par>
                                <p:cTn id="19" presetID="22" presetClass="entr" presetSubtype="1" fill="hold" nodeType="withEffect">
                                  <p:stCondLst>
                                    <p:cond delay="0"/>
                                  </p:stCondLst>
                                  <p:childTnLst>
                                    <p:set>
                                      <p:cBhvr>
                                        <p:cTn id="20" dur="1" fill="hold">
                                          <p:stCondLst>
                                            <p:cond delay="0"/>
                                          </p:stCondLst>
                                        </p:cTn>
                                        <p:tgtEl>
                                          <p:spTgt spid="97"/>
                                        </p:tgtEl>
                                        <p:attrNameLst>
                                          <p:attrName>style.visibility</p:attrName>
                                        </p:attrNameLst>
                                      </p:cBhvr>
                                      <p:to>
                                        <p:strVal val="visible"/>
                                      </p:to>
                                    </p:set>
                                    <p:animEffect transition="in" filter="wipe(up)">
                                      <p:cBhvr>
                                        <p:cTn id="21" dur="500"/>
                                        <p:tgtEl>
                                          <p:spTgt spid="97"/>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2" fill="hold" nodeType="clickEffect">
                                  <p:stCondLst>
                                    <p:cond delay="0"/>
                                  </p:stCondLst>
                                  <p:childTnLst>
                                    <p:set>
                                      <p:cBhvr>
                                        <p:cTn id="25" dur="1" fill="hold">
                                          <p:stCondLst>
                                            <p:cond delay="0"/>
                                          </p:stCondLst>
                                        </p:cTn>
                                        <p:tgtEl>
                                          <p:spTgt spid="103"/>
                                        </p:tgtEl>
                                        <p:attrNameLst>
                                          <p:attrName>style.visibility</p:attrName>
                                        </p:attrNameLst>
                                      </p:cBhvr>
                                      <p:to>
                                        <p:strVal val="visible"/>
                                      </p:to>
                                    </p:set>
                                    <p:animEffect transition="in" filter="wipe(right)">
                                      <p:cBhvr>
                                        <p:cTn id="26" dur="500"/>
                                        <p:tgtEl>
                                          <p:spTgt spid="103"/>
                                        </p:tgtEl>
                                      </p:cBhvr>
                                    </p:animEffect>
                                  </p:childTnLst>
                                </p:cTn>
                              </p:par>
                              <p:par>
                                <p:cTn id="27" presetID="22" presetClass="entr" presetSubtype="1" fill="hold" nodeType="withEffect">
                                  <p:stCondLst>
                                    <p:cond delay="0"/>
                                  </p:stCondLst>
                                  <p:childTnLst>
                                    <p:set>
                                      <p:cBhvr>
                                        <p:cTn id="28" dur="1" fill="hold">
                                          <p:stCondLst>
                                            <p:cond delay="0"/>
                                          </p:stCondLst>
                                        </p:cTn>
                                        <p:tgtEl>
                                          <p:spTgt spid="125"/>
                                        </p:tgtEl>
                                        <p:attrNameLst>
                                          <p:attrName>style.visibility</p:attrName>
                                        </p:attrNameLst>
                                      </p:cBhvr>
                                      <p:to>
                                        <p:strVal val="visible"/>
                                      </p:to>
                                    </p:set>
                                    <p:animEffect transition="in" filter="wipe(up)">
                                      <p:cBhvr>
                                        <p:cTn id="29" dur="500"/>
                                        <p:tgtEl>
                                          <p:spTgt spid="125"/>
                                        </p:tgtEl>
                                      </p:cBhvr>
                                    </p:animEffect>
                                  </p:childTnLst>
                                </p:cTn>
                              </p:par>
                              <p:par>
                                <p:cTn id="30" presetID="22" presetClass="entr" presetSubtype="1" fill="hold" nodeType="withEffect">
                                  <p:stCondLst>
                                    <p:cond delay="0"/>
                                  </p:stCondLst>
                                  <p:childTnLst>
                                    <p:set>
                                      <p:cBhvr>
                                        <p:cTn id="31" dur="1" fill="hold">
                                          <p:stCondLst>
                                            <p:cond delay="0"/>
                                          </p:stCondLst>
                                        </p:cTn>
                                        <p:tgtEl>
                                          <p:spTgt spid="117"/>
                                        </p:tgtEl>
                                        <p:attrNameLst>
                                          <p:attrName>style.visibility</p:attrName>
                                        </p:attrNameLst>
                                      </p:cBhvr>
                                      <p:to>
                                        <p:strVal val="visible"/>
                                      </p:to>
                                    </p:set>
                                    <p:animEffect transition="in" filter="wipe(up)">
                                      <p:cBhvr>
                                        <p:cTn id="32" dur="500"/>
                                        <p:tgtEl>
                                          <p:spTgt spid="117"/>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107"/>
                                        </p:tgtEl>
                                        <p:attrNameLst>
                                          <p:attrName>style.visibility</p:attrName>
                                        </p:attrNameLst>
                                      </p:cBhvr>
                                      <p:to>
                                        <p:strVal val="visible"/>
                                      </p:to>
                                    </p:set>
                                    <p:animEffect transition="in" filter="wipe(left)">
                                      <p:cBhvr>
                                        <p:cTn id="37" dur="500"/>
                                        <p:tgtEl>
                                          <p:spTgt spid="107"/>
                                        </p:tgtEl>
                                      </p:cBhvr>
                                    </p:animEffect>
                                  </p:childTnLst>
                                </p:cTn>
                              </p:par>
                              <p:par>
                                <p:cTn id="38" presetID="22" presetClass="entr" presetSubtype="1" fill="hold" nodeType="withEffect">
                                  <p:stCondLst>
                                    <p:cond delay="0"/>
                                  </p:stCondLst>
                                  <p:childTnLst>
                                    <p:set>
                                      <p:cBhvr>
                                        <p:cTn id="39" dur="1" fill="hold">
                                          <p:stCondLst>
                                            <p:cond delay="0"/>
                                          </p:stCondLst>
                                        </p:cTn>
                                        <p:tgtEl>
                                          <p:spTgt spid="128"/>
                                        </p:tgtEl>
                                        <p:attrNameLst>
                                          <p:attrName>style.visibility</p:attrName>
                                        </p:attrNameLst>
                                      </p:cBhvr>
                                      <p:to>
                                        <p:strVal val="visible"/>
                                      </p:to>
                                    </p:set>
                                    <p:animEffect transition="in" filter="wipe(up)">
                                      <p:cBhvr>
                                        <p:cTn id="40" dur="500"/>
                                        <p:tgtEl>
                                          <p:spTgt spid="128"/>
                                        </p:tgtEl>
                                      </p:cBhvr>
                                    </p:animEffect>
                                  </p:childTnLst>
                                </p:cTn>
                              </p:par>
                              <p:par>
                                <p:cTn id="41" presetID="22" presetClass="entr" presetSubtype="1" fill="hold" nodeType="withEffect">
                                  <p:stCondLst>
                                    <p:cond delay="0"/>
                                  </p:stCondLst>
                                  <p:childTnLst>
                                    <p:set>
                                      <p:cBhvr>
                                        <p:cTn id="42" dur="1" fill="hold">
                                          <p:stCondLst>
                                            <p:cond delay="0"/>
                                          </p:stCondLst>
                                        </p:cTn>
                                        <p:tgtEl>
                                          <p:spTgt spid="122"/>
                                        </p:tgtEl>
                                        <p:attrNameLst>
                                          <p:attrName>style.visibility</p:attrName>
                                        </p:attrNameLst>
                                      </p:cBhvr>
                                      <p:to>
                                        <p:strVal val="visible"/>
                                      </p:to>
                                    </p:set>
                                    <p:animEffect transition="in" filter="wipe(up)">
                                      <p:cBhvr>
                                        <p:cTn id="43" dur="500"/>
                                        <p:tgtEl>
                                          <p:spTgt spid="1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15290E-027E-1928-E02D-9703BEB3B83D}"/>
              </a:ext>
            </a:extLst>
          </p:cNvPr>
          <p:cNvSpPr>
            <a:spLocks noGrp="1"/>
          </p:cNvSpPr>
          <p:nvPr>
            <p:ph type="title"/>
          </p:nvPr>
        </p:nvSpPr>
        <p:spPr/>
        <p:txBody>
          <a:bodyPr/>
          <a:lstStyle/>
          <a:p>
            <a:r>
              <a:rPr lang="en-US" dirty="0"/>
              <a:t>Segments when sending </a:t>
            </a:r>
            <a:r>
              <a:rPr lang="en-US" altLang="zh-CN" dirty="0"/>
              <a:t>an HTTP request</a:t>
            </a:r>
            <a:endParaRPr lang="en-US" dirty="0"/>
          </a:p>
        </p:txBody>
      </p:sp>
      <p:sp>
        <p:nvSpPr>
          <p:cNvPr id="3" name="Content Placeholder 2">
            <a:extLst>
              <a:ext uri="{FF2B5EF4-FFF2-40B4-BE49-F238E27FC236}">
                <a16:creationId xmlns:a16="http://schemas.microsoft.com/office/drawing/2014/main" id="{C59B2F0C-4D4D-89EC-129C-D25078A34EFC}"/>
              </a:ext>
            </a:extLst>
          </p:cNvPr>
          <p:cNvSpPr>
            <a:spLocks noGrp="1"/>
          </p:cNvSpPr>
          <p:nvPr>
            <p:ph sz="half" idx="1"/>
          </p:nvPr>
        </p:nvSpPr>
        <p:spPr>
          <a:xfrm>
            <a:off x="838199" y="1825625"/>
            <a:ext cx="10620983" cy="4351338"/>
          </a:xfrm>
        </p:spPr>
        <p:txBody>
          <a:bodyPr/>
          <a:lstStyle/>
          <a:p>
            <a:r>
              <a:rPr lang="en-US" dirty="0"/>
              <a:t>Client (IP: A, port x) requests an HTTP object from a server (IP: B, port 80)</a:t>
            </a:r>
          </a:p>
          <a:p>
            <a:r>
              <a:rPr lang="en-US" dirty="0"/>
              <a:t>Local DNS Server: (IP: C, port 53)</a:t>
            </a:r>
          </a:p>
          <a:p>
            <a:r>
              <a:rPr lang="en-US" dirty="0"/>
              <a:t>List all segments the client sends and receives, including: </a:t>
            </a:r>
          </a:p>
          <a:p>
            <a:pPr lvl="1"/>
            <a:r>
              <a:rPr lang="en-US" dirty="0"/>
              <a:t>UDP or TCP?</a:t>
            </a:r>
          </a:p>
          <a:p>
            <a:pPr lvl="1"/>
            <a:r>
              <a:rPr lang="en-US" dirty="0"/>
              <a:t>Sender IP / Receiver IP, Sender Port, Receiver Port  </a:t>
            </a:r>
          </a:p>
          <a:p>
            <a:pPr lvl="1"/>
            <a:r>
              <a:rPr lang="en-US" altLang="zh-CN" dirty="0"/>
              <a:t>A, S, F bit value?</a:t>
            </a:r>
            <a:endParaRPr lang="en-US" dirty="0"/>
          </a:p>
          <a:p>
            <a:pPr lvl="1"/>
            <a:endParaRPr lang="en-US" dirty="0"/>
          </a:p>
        </p:txBody>
      </p:sp>
      <p:sp>
        <p:nvSpPr>
          <p:cNvPr id="5" name="Slide Number Placeholder 4">
            <a:extLst>
              <a:ext uri="{FF2B5EF4-FFF2-40B4-BE49-F238E27FC236}">
                <a16:creationId xmlns:a16="http://schemas.microsoft.com/office/drawing/2014/main" id="{0FE55345-27BA-8AA1-B321-AC333FD5C4BB}"/>
              </a:ext>
            </a:extLst>
          </p:cNvPr>
          <p:cNvSpPr>
            <a:spLocks noGrp="1"/>
          </p:cNvSpPr>
          <p:nvPr>
            <p:ph type="sldNum" sz="quarter" idx="4"/>
          </p:nvPr>
        </p:nvSpPr>
        <p:spPr/>
        <p:txBody>
          <a:bodyPr/>
          <a:lstStyle/>
          <a:p>
            <a:r>
              <a:rPr lang="en-US"/>
              <a:t>Transport Layer: 3-</a:t>
            </a:r>
            <a:fld id="{C4204591-24BD-A542-B9D5-F8D8A88D2FEE}" type="slidenum">
              <a:rPr lang="en-US" smtClean="0"/>
              <a:pPr/>
              <a:t>84</a:t>
            </a:fld>
            <a:endParaRPr lang="en-US" dirty="0"/>
          </a:p>
        </p:txBody>
      </p:sp>
    </p:spTree>
    <p:extLst>
      <p:ext uri="{BB962C8B-B14F-4D97-AF65-F5344CB8AC3E}">
        <p14:creationId xmlns:p14="http://schemas.microsoft.com/office/powerpoint/2010/main" val="353869553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1" y="289325"/>
            <a:ext cx="10515600" cy="894622"/>
          </a:xfrm>
        </p:spPr>
        <p:txBody>
          <a:bodyPr/>
          <a:lstStyle/>
          <a:p>
            <a:r>
              <a:rPr lang="en-US" altLang="en-US" dirty="0">
                <a:cs typeface="Calibri" panose="020F0502020204030204" pitchFamily="34" charset="0"/>
              </a:rPr>
              <a:t>Chapter 3: roadmap</a:t>
            </a:r>
            <a:endParaRPr lang="en-US" dirty="0"/>
          </a:p>
        </p:txBody>
      </p:sp>
      <p:sp>
        <p:nvSpPr>
          <p:cNvPr id="9" name="Rectangle 4">
            <a:extLst>
              <a:ext uri="{FF2B5EF4-FFF2-40B4-BE49-F238E27FC236}">
                <a16:creationId xmlns:a16="http://schemas.microsoft.com/office/drawing/2014/main" id="{55AB9D8D-7F05-094B-8DA6-3095A7A7A096}"/>
              </a:ext>
            </a:extLst>
          </p:cNvPr>
          <p:cNvSpPr>
            <a:spLocks noGrp="1" noChangeArrowheads="1"/>
          </p:cNvSpPr>
          <p:nvPr>
            <p:ph sz="half" idx="2"/>
          </p:nvPr>
        </p:nvSpPr>
        <p:spPr>
          <a:xfrm>
            <a:off x="798690" y="1183946"/>
            <a:ext cx="6618109" cy="5624267"/>
          </a:xfrm>
        </p:spPr>
        <p:txBody>
          <a:bodyPr>
            <a:normAutofit fontScale="92500" lnSpcReduction="10000"/>
          </a:bodyPr>
          <a:lstStyle/>
          <a:p>
            <a:pPr marL="403225" indent="-285750">
              <a:spcBef>
                <a:spcPts val="800"/>
              </a:spcBef>
              <a:buClr>
                <a:schemeClr val="bg1">
                  <a:lumMod val="75000"/>
                </a:schemeClr>
              </a:buClr>
            </a:pPr>
            <a:r>
              <a:rPr lang="en-US" altLang="en-US" sz="3200" dirty="0">
                <a:solidFill>
                  <a:schemeClr val="bg1">
                    <a:lumMod val="75000"/>
                  </a:schemeClr>
                </a:solidFill>
                <a:cs typeface="Calibri" panose="020F0502020204030204" pitchFamily="34" charset="0"/>
              </a:rPr>
              <a:t>Transport-layer services</a:t>
            </a:r>
          </a:p>
          <a:p>
            <a:pPr marL="403225" indent="-285750">
              <a:spcBef>
                <a:spcPts val="800"/>
              </a:spcBef>
              <a:buClr>
                <a:schemeClr val="bg1">
                  <a:lumMod val="75000"/>
                </a:schemeClr>
              </a:buClr>
            </a:pPr>
            <a:r>
              <a:rPr lang="en-US" altLang="en-US" sz="3200" dirty="0">
                <a:solidFill>
                  <a:schemeClr val="bg1">
                    <a:lumMod val="75000"/>
                  </a:schemeClr>
                </a:solidFill>
                <a:cs typeface="Calibri" panose="020F0502020204030204" pitchFamily="34" charset="0"/>
              </a:rPr>
              <a:t>Multiplexing and demultiplexing</a:t>
            </a:r>
          </a:p>
          <a:p>
            <a:pPr marL="403225" indent="-285750">
              <a:spcBef>
                <a:spcPts val="800"/>
              </a:spcBef>
              <a:buClr>
                <a:schemeClr val="bg1">
                  <a:lumMod val="75000"/>
                </a:schemeClr>
              </a:buClr>
            </a:pPr>
            <a:r>
              <a:rPr lang="en-US" altLang="en-US" sz="3200" dirty="0">
                <a:solidFill>
                  <a:schemeClr val="bg1">
                    <a:lumMod val="75000"/>
                  </a:schemeClr>
                </a:solidFill>
                <a:cs typeface="Calibri" panose="020F0502020204030204" pitchFamily="34" charset="0"/>
              </a:rPr>
              <a:t>Connectionless transport: UDP</a:t>
            </a:r>
          </a:p>
          <a:p>
            <a:pPr marL="403225" indent="-285750">
              <a:spcBef>
                <a:spcPts val="800"/>
              </a:spcBef>
              <a:buClr>
                <a:schemeClr val="bg1">
                  <a:lumMod val="75000"/>
                </a:schemeClr>
              </a:buClr>
            </a:pPr>
            <a:r>
              <a:rPr lang="en-US" altLang="en-US" sz="3200" dirty="0">
                <a:solidFill>
                  <a:schemeClr val="bg1">
                    <a:lumMod val="75000"/>
                  </a:schemeClr>
                </a:solidFill>
                <a:cs typeface="Calibri" panose="020F0502020204030204" pitchFamily="34" charset="0"/>
              </a:rPr>
              <a:t>Principles of reliable data transfer </a:t>
            </a:r>
          </a:p>
          <a:p>
            <a:pPr marL="403225" indent="-285750">
              <a:spcBef>
                <a:spcPts val="800"/>
              </a:spcBef>
            </a:pPr>
            <a:r>
              <a:rPr lang="en-US" sz="3200" dirty="0"/>
              <a:t>Connection-oriented transport: TCP</a:t>
            </a:r>
          </a:p>
          <a:p>
            <a:pPr marL="746125" lvl="1" indent="-288925">
              <a:buFont typeface="Arial"/>
              <a:buChar char="•"/>
              <a:defRPr/>
            </a:pPr>
            <a:r>
              <a:rPr lang="en-US" dirty="0"/>
              <a:t>segment structure</a:t>
            </a:r>
          </a:p>
          <a:p>
            <a:pPr marL="746125" lvl="1" indent="-288925">
              <a:buFont typeface="Arial"/>
              <a:buChar char="•"/>
              <a:defRPr/>
            </a:pPr>
            <a:r>
              <a:rPr lang="en-US" dirty="0"/>
              <a:t>connection management</a:t>
            </a:r>
            <a:endParaRPr lang="en-US" sz="3200" dirty="0"/>
          </a:p>
          <a:p>
            <a:pPr marL="457200" lvl="1" indent="0">
              <a:buNone/>
              <a:defRPr/>
            </a:pPr>
            <a:r>
              <a:rPr lang="en-US" b="1" dirty="0">
                <a:solidFill>
                  <a:srgbClr val="FF0000"/>
                </a:solidFill>
              </a:rPr>
              <a:t>Runtime behavior of TCP</a:t>
            </a:r>
          </a:p>
          <a:p>
            <a:pPr marL="746125" lvl="1" indent="-288925">
              <a:buFont typeface="Arial"/>
              <a:buChar char="•"/>
              <a:defRPr/>
            </a:pPr>
            <a:r>
              <a:rPr lang="en-US" b="1" dirty="0"/>
              <a:t>Sender: when to transmit a segment</a:t>
            </a:r>
          </a:p>
          <a:p>
            <a:pPr marL="746125" lvl="1" indent="-288925">
              <a:buFont typeface="Arial"/>
              <a:buChar char="•"/>
              <a:defRPr/>
            </a:pPr>
            <a:r>
              <a:rPr lang="en-US" b="1" dirty="0"/>
              <a:t>Receiver: When to send an ACK</a:t>
            </a:r>
          </a:p>
          <a:p>
            <a:pPr marL="746125" lvl="1" indent="-288925">
              <a:buFont typeface="Arial"/>
              <a:buChar char="•"/>
              <a:defRPr/>
            </a:pPr>
            <a:r>
              <a:rPr lang="en-US" b="1" dirty="0"/>
              <a:t>Sender: when to retransmit a segment</a:t>
            </a:r>
          </a:p>
          <a:p>
            <a:pPr marL="746125" lvl="1" indent="-288925">
              <a:buFont typeface="Arial"/>
              <a:buChar char="•"/>
              <a:defRPr/>
            </a:pPr>
            <a:r>
              <a:rPr lang="en-US" dirty="0"/>
              <a:t>flow control</a:t>
            </a:r>
            <a:endParaRPr lang="en-US" sz="3200" dirty="0"/>
          </a:p>
          <a:p>
            <a:pPr marL="403225" indent="-285750">
              <a:spcBef>
                <a:spcPts val="800"/>
              </a:spcBef>
              <a:buClr>
                <a:schemeClr val="bg1">
                  <a:lumMod val="75000"/>
                </a:schemeClr>
              </a:buClr>
            </a:pPr>
            <a:r>
              <a:rPr lang="en-US" sz="3200" dirty="0">
                <a:solidFill>
                  <a:schemeClr val="bg1">
                    <a:lumMod val="75000"/>
                  </a:schemeClr>
                </a:solidFill>
              </a:rPr>
              <a:t>Principles of congestion control</a:t>
            </a:r>
          </a:p>
          <a:p>
            <a:pPr marL="403225" indent="-285750">
              <a:spcBef>
                <a:spcPts val="800"/>
              </a:spcBef>
              <a:buClr>
                <a:schemeClr val="bg1">
                  <a:lumMod val="75000"/>
                </a:schemeClr>
              </a:buClr>
            </a:pPr>
            <a:r>
              <a:rPr lang="en-US" sz="3200" dirty="0">
                <a:solidFill>
                  <a:schemeClr val="bg1">
                    <a:lumMod val="75000"/>
                  </a:schemeClr>
                </a:solidFill>
              </a:rPr>
              <a:t>TCP congestion control</a:t>
            </a:r>
          </a:p>
          <a:p>
            <a:pPr eaLnBrk="1" hangingPunct="1">
              <a:buFont typeface="Wingdings" panose="05000000000000000000" pitchFamily="2" charset="2"/>
              <a:buNone/>
            </a:pPr>
            <a:endParaRPr lang="en-US" altLang="en-US" sz="2400" dirty="0"/>
          </a:p>
        </p:txBody>
      </p:sp>
      <p:sp>
        <p:nvSpPr>
          <p:cNvPr id="3" name="Slide Number Placeholder 2">
            <a:extLst>
              <a:ext uri="{FF2B5EF4-FFF2-40B4-BE49-F238E27FC236}">
                <a16:creationId xmlns:a16="http://schemas.microsoft.com/office/drawing/2014/main" id="{006FDDC9-958A-FA4C-8403-56ABF73A6F8E}"/>
              </a:ext>
            </a:extLst>
          </p:cNvPr>
          <p:cNvSpPr>
            <a:spLocks noGrp="1"/>
          </p:cNvSpPr>
          <p:nvPr>
            <p:ph type="sldNum" sz="quarter" idx="4"/>
          </p:nvPr>
        </p:nvSpPr>
        <p:spPr/>
        <p:txBody>
          <a:bodyPr/>
          <a:lstStyle/>
          <a:p>
            <a:r>
              <a:rPr lang="en-US"/>
              <a:t>Transport Layer: 3-</a:t>
            </a:r>
            <a:fld id="{C4204591-24BD-A542-B9D5-F8D8A88D2FEE}" type="slidenum">
              <a:rPr lang="en-US" smtClean="0"/>
              <a:pPr/>
              <a:t>85</a:t>
            </a:fld>
            <a:endParaRPr lang="en-US" dirty="0"/>
          </a:p>
        </p:txBody>
      </p:sp>
      <p:pic>
        <p:nvPicPr>
          <p:cNvPr id="6" name="Picture 5">
            <a:extLst>
              <a:ext uri="{FF2B5EF4-FFF2-40B4-BE49-F238E27FC236}">
                <a16:creationId xmlns:a16="http://schemas.microsoft.com/office/drawing/2014/main" id="{BC34935B-A6B2-0C48-9638-656FA430E71C}"/>
              </a:ext>
            </a:extLst>
          </p:cNvPr>
          <p:cNvPicPr>
            <a:picLocks noChangeAspect="1"/>
          </p:cNvPicPr>
          <p:nvPr/>
        </p:nvPicPr>
        <p:blipFill>
          <a:blip r:embed="rId3"/>
          <a:stretch>
            <a:fillRect/>
          </a:stretch>
        </p:blipFill>
        <p:spPr>
          <a:xfrm>
            <a:off x="7774329" y="1293471"/>
            <a:ext cx="3657600" cy="2743200"/>
          </a:xfrm>
          <a:prstGeom prst="rect">
            <a:avLst/>
          </a:prstGeom>
        </p:spPr>
      </p:pic>
      <p:sp>
        <p:nvSpPr>
          <p:cNvPr id="4" name="Arrow: Right 3">
            <a:extLst>
              <a:ext uri="{FF2B5EF4-FFF2-40B4-BE49-F238E27FC236}">
                <a16:creationId xmlns:a16="http://schemas.microsoft.com/office/drawing/2014/main" id="{D07B568D-3079-356D-BDE7-884C01A790AD}"/>
              </a:ext>
            </a:extLst>
          </p:cNvPr>
          <p:cNvSpPr/>
          <p:nvPr/>
        </p:nvSpPr>
        <p:spPr>
          <a:xfrm>
            <a:off x="5569151" y="4761821"/>
            <a:ext cx="2530929" cy="38372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E448B8B-7438-959D-9425-7D1BA5E09901}"/>
              </a:ext>
            </a:extLst>
          </p:cNvPr>
          <p:cNvSpPr txBox="1"/>
          <p:nvPr/>
        </p:nvSpPr>
        <p:spPr>
          <a:xfrm>
            <a:off x="7888629" y="4710028"/>
            <a:ext cx="4579708" cy="369332"/>
          </a:xfrm>
          <a:prstGeom prst="rect">
            <a:avLst/>
          </a:prstGeom>
          <a:noFill/>
        </p:spPr>
        <p:txBody>
          <a:bodyPr wrap="square">
            <a:spAutoFit/>
          </a:bodyPr>
          <a:lstStyle/>
          <a:p>
            <a:pPr lvl="1">
              <a:defRPr/>
            </a:pPr>
            <a:r>
              <a:rPr lang="en-US" b="1" dirty="0"/>
              <a:t>Week 5, lecture 1</a:t>
            </a:r>
          </a:p>
        </p:txBody>
      </p:sp>
      <p:sp>
        <p:nvSpPr>
          <p:cNvPr id="8" name="Arrow: Right 7">
            <a:extLst>
              <a:ext uri="{FF2B5EF4-FFF2-40B4-BE49-F238E27FC236}">
                <a16:creationId xmlns:a16="http://schemas.microsoft.com/office/drawing/2014/main" id="{C027EDDD-3BAA-2DCA-E82C-6B8FD18F45CC}"/>
              </a:ext>
            </a:extLst>
          </p:cNvPr>
          <p:cNvSpPr/>
          <p:nvPr/>
        </p:nvSpPr>
        <p:spPr>
          <a:xfrm>
            <a:off x="5372100" y="6232632"/>
            <a:ext cx="2530929" cy="38372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F7B1EC1A-2393-31A6-734E-3A7E5F178C17}"/>
              </a:ext>
            </a:extLst>
          </p:cNvPr>
          <p:cNvSpPr txBox="1"/>
          <p:nvPr/>
        </p:nvSpPr>
        <p:spPr>
          <a:xfrm>
            <a:off x="7896731" y="6153625"/>
            <a:ext cx="4579708" cy="369332"/>
          </a:xfrm>
          <a:prstGeom prst="rect">
            <a:avLst/>
          </a:prstGeom>
          <a:noFill/>
        </p:spPr>
        <p:txBody>
          <a:bodyPr wrap="square">
            <a:spAutoFit/>
          </a:bodyPr>
          <a:lstStyle/>
          <a:p>
            <a:pPr lvl="1">
              <a:defRPr/>
            </a:pPr>
            <a:r>
              <a:rPr lang="en-US" b="1" dirty="0"/>
              <a:t>Week 5, lecture 2</a:t>
            </a:r>
          </a:p>
        </p:txBody>
      </p:sp>
    </p:spTree>
    <p:extLst>
      <p:ext uri="{BB962C8B-B14F-4D97-AF65-F5344CB8AC3E}">
        <p14:creationId xmlns:p14="http://schemas.microsoft.com/office/powerpoint/2010/main" val="132716274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9B5BE2-BDC3-A5E6-2CDC-E1AE046A7FF8}"/>
              </a:ext>
            </a:extLst>
          </p:cNvPr>
          <p:cNvSpPr>
            <a:spLocks noGrp="1"/>
          </p:cNvSpPr>
          <p:nvPr>
            <p:ph type="title"/>
          </p:nvPr>
        </p:nvSpPr>
        <p:spPr/>
        <p:txBody>
          <a:bodyPr/>
          <a:lstStyle/>
          <a:p>
            <a:r>
              <a:rPr lang="en-US" dirty="0"/>
              <a:t>When to send a segment (sender)?</a:t>
            </a:r>
          </a:p>
        </p:txBody>
      </p:sp>
      <p:sp>
        <p:nvSpPr>
          <p:cNvPr id="3" name="Content Placeholder 2">
            <a:extLst>
              <a:ext uri="{FF2B5EF4-FFF2-40B4-BE49-F238E27FC236}">
                <a16:creationId xmlns:a16="http://schemas.microsoft.com/office/drawing/2014/main" id="{7EF021E2-7765-3A42-4132-497BBD8FDAB0}"/>
              </a:ext>
            </a:extLst>
          </p:cNvPr>
          <p:cNvSpPr>
            <a:spLocks noGrp="1"/>
          </p:cNvSpPr>
          <p:nvPr>
            <p:ph sz="half" idx="1"/>
          </p:nvPr>
        </p:nvSpPr>
        <p:spPr>
          <a:xfrm>
            <a:off x="1034142" y="1719097"/>
            <a:ext cx="10319657" cy="4351338"/>
          </a:xfrm>
        </p:spPr>
        <p:txBody>
          <a:bodyPr/>
          <a:lstStyle/>
          <a:p>
            <a:pPr marL="130175" indent="0">
              <a:buNone/>
            </a:pPr>
            <a:r>
              <a:rPr lang="en-US" dirty="0"/>
              <a:t>The application layer pushes messages down to TCP; it’s up to TCP to decide when to send data:</a:t>
            </a:r>
          </a:p>
          <a:p>
            <a:pPr marL="130175" indent="0">
              <a:buNone/>
            </a:pPr>
            <a:endParaRPr lang="en-US" dirty="0"/>
          </a:p>
          <a:p>
            <a:pPr marL="644525" indent="-514350">
              <a:buAutoNum type="arabicPeriod"/>
            </a:pPr>
            <a:r>
              <a:rPr lang="en-US" b="1" dirty="0"/>
              <a:t>Have a full chunk of data to send (MSS)</a:t>
            </a:r>
          </a:p>
          <a:p>
            <a:pPr marL="644525" indent="-514350">
              <a:buAutoNum type="arabicPeriod"/>
            </a:pPr>
            <a:r>
              <a:rPr lang="en-US" dirty="0"/>
              <a:t>Not enough data, but don’t want to wait too long (Nagle’s Algorithm)</a:t>
            </a:r>
          </a:p>
          <a:p>
            <a:pPr marL="644525" indent="-514350">
              <a:buAutoNum type="arabicPeriod"/>
            </a:pPr>
            <a:r>
              <a:rPr lang="en-US" dirty="0"/>
              <a:t>Explicitly push (from the application layer)</a:t>
            </a:r>
          </a:p>
          <a:p>
            <a:pPr marL="644525" indent="-514350">
              <a:buAutoNum type="arabicPeriod"/>
            </a:pPr>
            <a:endParaRPr lang="en-US" b="1" dirty="0"/>
          </a:p>
        </p:txBody>
      </p:sp>
      <p:sp>
        <p:nvSpPr>
          <p:cNvPr id="5" name="Slide Number Placeholder 4">
            <a:extLst>
              <a:ext uri="{FF2B5EF4-FFF2-40B4-BE49-F238E27FC236}">
                <a16:creationId xmlns:a16="http://schemas.microsoft.com/office/drawing/2014/main" id="{D8B35B56-389E-7423-7EDD-C21ED05A7117}"/>
              </a:ext>
            </a:extLst>
          </p:cNvPr>
          <p:cNvSpPr>
            <a:spLocks noGrp="1"/>
          </p:cNvSpPr>
          <p:nvPr>
            <p:ph type="sldNum" sz="quarter" idx="4"/>
          </p:nvPr>
        </p:nvSpPr>
        <p:spPr/>
        <p:txBody>
          <a:bodyPr/>
          <a:lstStyle/>
          <a:p>
            <a:r>
              <a:rPr lang="en-US"/>
              <a:t>Transport Layer: 3-</a:t>
            </a:r>
            <a:fld id="{C4204591-24BD-A542-B9D5-F8D8A88D2FEE}" type="slidenum">
              <a:rPr lang="en-US" smtClean="0"/>
              <a:pPr/>
              <a:t>86</a:t>
            </a:fld>
            <a:endParaRPr lang="en-US" dirty="0"/>
          </a:p>
        </p:txBody>
      </p:sp>
    </p:spTree>
    <p:extLst>
      <p:ext uri="{BB962C8B-B14F-4D97-AF65-F5344CB8AC3E}">
        <p14:creationId xmlns:p14="http://schemas.microsoft.com/office/powerpoint/2010/main" val="125590798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4EBD1F-B746-B613-ACC2-E54E8F2DDC3D}"/>
              </a:ext>
            </a:extLst>
          </p:cNvPr>
          <p:cNvSpPr>
            <a:spLocks noGrp="1"/>
          </p:cNvSpPr>
          <p:nvPr>
            <p:ph type="title"/>
          </p:nvPr>
        </p:nvSpPr>
        <p:spPr/>
        <p:txBody>
          <a:bodyPr/>
          <a:lstStyle/>
          <a:p>
            <a:r>
              <a:rPr lang="en-US" altLang="zh-CN" dirty="0"/>
              <a:t>Path </a:t>
            </a:r>
            <a:r>
              <a:rPr lang="en-US" dirty="0"/>
              <a:t>MTU</a:t>
            </a:r>
          </a:p>
        </p:txBody>
      </p:sp>
      <p:sp>
        <p:nvSpPr>
          <p:cNvPr id="3" name="Content Placeholder 2">
            <a:extLst>
              <a:ext uri="{FF2B5EF4-FFF2-40B4-BE49-F238E27FC236}">
                <a16:creationId xmlns:a16="http://schemas.microsoft.com/office/drawing/2014/main" id="{4F9E83FB-B406-E37C-5563-182C93F1704F}"/>
              </a:ext>
            </a:extLst>
          </p:cNvPr>
          <p:cNvSpPr>
            <a:spLocks noGrp="1"/>
          </p:cNvSpPr>
          <p:nvPr>
            <p:ph sz="half" idx="1"/>
          </p:nvPr>
        </p:nvSpPr>
        <p:spPr>
          <a:xfrm>
            <a:off x="838200" y="1825625"/>
            <a:ext cx="10601960" cy="4351338"/>
          </a:xfrm>
        </p:spPr>
        <p:txBody>
          <a:bodyPr>
            <a:normAutofit/>
          </a:bodyPr>
          <a:lstStyle/>
          <a:p>
            <a:r>
              <a:rPr lang="en-US" sz="2400" dirty="0">
                <a:solidFill>
                  <a:srgbClr val="4D5156"/>
                </a:solidFill>
                <a:latin typeface="Arial"/>
                <a:cs typeface="Arial"/>
                <a:sym typeface="Arial"/>
              </a:rPr>
              <a:t>To avoid fragmenting and reassembling packets, make each packet just the right size</a:t>
            </a:r>
          </a:p>
          <a:p>
            <a:r>
              <a:rPr lang="en-US" sz="2400" dirty="0">
                <a:solidFill>
                  <a:srgbClr val="4D5156"/>
                </a:solidFill>
                <a:latin typeface="Arial"/>
                <a:ea typeface="Arial"/>
                <a:cs typeface="Arial"/>
                <a:sym typeface="Arial"/>
              </a:rPr>
              <a:t>MTU: maximum transmission unit, determined by link layer protocols</a:t>
            </a:r>
          </a:p>
          <a:p>
            <a:endParaRPr lang="en-US" sz="2400" dirty="0"/>
          </a:p>
          <a:p>
            <a:pPr marL="130175" indent="0">
              <a:buNone/>
            </a:pPr>
            <a:endParaRPr lang="en-US" sz="2400" dirty="0"/>
          </a:p>
        </p:txBody>
      </p:sp>
      <p:sp>
        <p:nvSpPr>
          <p:cNvPr id="5" name="Slide Number Placeholder 4">
            <a:extLst>
              <a:ext uri="{FF2B5EF4-FFF2-40B4-BE49-F238E27FC236}">
                <a16:creationId xmlns:a16="http://schemas.microsoft.com/office/drawing/2014/main" id="{03EC7941-B54F-3D1A-038C-E354E333816C}"/>
              </a:ext>
            </a:extLst>
          </p:cNvPr>
          <p:cNvSpPr>
            <a:spLocks noGrp="1"/>
          </p:cNvSpPr>
          <p:nvPr>
            <p:ph type="sldNum" sz="quarter" idx="4"/>
          </p:nvPr>
        </p:nvSpPr>
        <p:spPr/>
        <p:txBody>
          <a:bodyPr/>
          <a:lstStyle/>
          <a:p>
            <a:r>
              <a:rPr lang="en-US"/>
              <a:t>Transport Layer: 3-</a:t>
            </a:r>
            <a:fld id="{C4204591-24BD-A542-B9D5-F8D8A88D2FEE}" type="slidenum">
              <a:rPr lang="en-US" smtClean="0"/>
              <a:pPr/>
              <a:t>87</a:t>
            </a:fld>
            <a:endParaRPr lang="en-US" dirty="0"/>
          </a:p>
        </p:txBody>
      </p:sp>
      <p:pic>
        <p:nvPicPr>
          <p:cNvPr id="2050" name="Picture 2" descr="Maximum transmission unit - Packet fragmented to fit 1,400 byte MTU">
            <a:extLst>
              <a:ext uri="{FF2B5EF4-FFF2-40B4-BE49-F238E27FC236}">
                <a16:creationId xmlns:a16="http://schemas.microsoft.com/office/drawing/2014/main" id="{FBEC9D05-9E88-1C97-8DAB-1C2BCB44B18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9333" b="24889"/>
          <a:stretch/>
        </p:blipFill>
        <p:spPr bwMode="auto">
          <a:xfrm>
            <a:off x="424009" y="3027741"/>
            <a:ext cx="11767991" cy="39304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178931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2606"/>
        <p:cNvGrpSpPr/>
        <p:nvPr/>
      </p:nvGrpSpPr>
      <p:grpSpPr>
        <a:xfrm>
          <a:off x="0" y="0"/>
          <a:ext cx="0" cy="0"/>
          <a:chOff x="0" y="0"/>
          <a:chExt cx="0" cy="0"/>
        </a:xfrm>
      </p:grpSpPr>
      <p:sp>
        <p:nvSpPr>
          <p:cNvPr id="2607" name="Google Shape;2607;p49"/>
          <p:cNvSpPr txBox="1">
            <a:spLocks noGrp="1"/>
          </p:cNvSpPr>
          <p:nvPr>
            <p:ph type="title"/>
          </p:nvPr>
        </p:nvSpPr>
        <p:spPr>
          <a:xfrm>
            <a:off x="2057400" y="228600"/>
            <a:ext cx="7772400" cy="1143000"/>
          </a:xfrm>
          <a:prstGeom prst="rect">
            <a:avLst/>
          </a:prstGeom>
          <a:noFill/>
          <a:ln>
            <a:noFill/>
          </a:ln>
        </p:spPr>
        <p:txBody>
          <a:bodyPr spcFirstLastPara="1" vert="horz" wrap="square" lIns="91425" tIns="45700" rIns="91425" bIns="45700" rtlCol="0" anchor="ctr" anchorCtr="0">
            <a:noAutofit/>
          </a:bodyPr>
          <a:lstStyle/>
          <a:p>
            <a:pPr algn="l"/>
            <a:r>
              <a:rPr lang="en-US" dirty="0"/>
              <a:t>MSS (L4 segments) &amp; Path MTU (L2 frames)</a:t>
            </a:r>
            <a:endParaRPr dirty="0"/>
          </a:p>
        </p:txBody>
      </p:sp>
      <p:sp>
        <p:nvSpPr>
          <p:cNvPr id="2608" name="Google Shape;2608;p49"/>
          <p:cNvSpPr txBox="1">
            <a:spLocks noGrp="1"/>
          </p:cNvSpPr>
          <p:nvPr>
            <p:ph type="body" idx="1"/>
          </p:nvPr>
        </p:nvSpPr>
        <p:spPr>
          <a:xfrm>
            <a:off x="1200150" y="1632857"/>
            <a:ext cx="9486900" cy="4648200"/>
          </a:xfrm>
          <a:prstGeom prst="rect">
            <a:avLst/>
          </a:prstGeom>
          <a:noFill/>
          <a:ln>
            <a:noFill/>
          </a:ln>
        </p:spPr>
        <p:txBody>
          <a:bodyPr spcFirstLastPara="1" vert="horz" wrap="square" lIns="91425" tIns="45700" rIns="91425" bIns="45700" rtlCol="0" anchor="t" anchorCtr="0">
            <a:noAutofit/>
          </a:bodyPr>
          <a:lstStyle/>
          <a:p>
            <a:pPr indent="-457200">
              <a:lnSpc>
                <a:spcPct val="85000"/>
              </a:lnSpc>
              <a:spcBef>
                <a:spcPts val="640"/>
              </a:spcBef>
              <a:buSzPts val="3200"/>
              <a:buFont typeface="Arial" panose="020B0604020202020204" pitchFamily="34" charset="0"/>
              <a:buChar char="•"/>
            </a:pPr>
            <a:r>
              <a:rPr lang="en-US" dirty="0"/>
              <a:t>The MSS will be decided by the Path MTU</a:t>
            </a:r>
            <a:endParaRPr dirty="0"/>
          </a:p>
          <a:p>
            <a:pPr marL="800100" lvl="1">
              <a:lnSpc>
                <a:spcPct val="85000"/>
              </a:lnSpc>
              <a:spcBef>
                <a:spcPts val="480"/>
              </a:spcBef>
              <a:buSzPts val="2400"/>
              <a:buFont typeface="Wingdings" panose="05000000000000000000" pitchFamily="2" charset="2"/>
              <a:buChar char="Ø"/>
            </a:pPr>
            <a:r>
              <a:rPr lang="en-US" sz="2000" dirty="0">
                <a:solidFill>
                  <a:srgbClr val="4D5156"/>
                </a:solidFill>
                <a:latin typeface="Arial"/>
                <a:ea typeface="Arial"/>
                <a:cs typeface="Arial"/>
                <a:sym typeface="Arial"/>
              </a:rPr>
              <a:t>MSS: maximum segment size, transport layer (default </a:t>
            </a:r>
            <a:r>
              <a:rPr lang="en-US" sz="1600" b="1" i="0" dirty="0">
                <a:solidFill>
                  <a:srgbClr val="202124"/>
                </a:solidFill>
                <a:effectLst/>
                <a:latin typeface="Roboto" panose="02000000000000000000" pitchFamily="2" charset="0"/>
              </a:rPr>
              <a:t>1500</a:t>
            </a:r>
            <a:r>
              <a:rPr lang="en-US" sz="1600" i="0" dirty="0">
                <a:solidFill>
                  <a:srgbClr val="202124"/>
                </a:solidFill>
                <a:effectLst/>
                <a:latin typeface="Roboto" panose="02000000000000000000" pitchFamily="2" charset="0"/>
              </a:rPr>
              <a:t> bytes)</a:t>
            </a:r>
          </a:p>
          <a:p>
            <a:pPr marL="800100" lvl="1">
              <a:lnSpc>
                <a:spcPct val="85000"/>
              </a:lnSpc>
              <a:spcBef>
                <a:spcPts val="480"/>
              </a:spcBef>
              <a:buSzPts val="2400"/>
              <a:buFont typeface="Wingdings" panose="05000000000000000000" pitchFamily="2" charset="2"/>
              <a:buChar char="Ø"/>
            </a:pPr>
            <a:r>
              <a:rPr lang="en-US" sz="1600" dirty="0">
                <a:solidFill>
                  <a:srgbClr val="202124"/>
                </a:solidFill>
                <a:latin typeface="Roboto" panose="02000000000000000000" pitchFamily="2" charset="0"/>
              </a:rPr>
              <a:t>MSS is part of the Transport Layer protocol (namely, TCP…but UDP has something similar)</a:t>
            </a:r>
          </a:p>
          <a:p>
            <a:pPr marL="800100" lvl="1">
              <a:lnSpc>
                <a:spcPct val="85000"/>
              </a:lnSpc>
              <a:spcBef>
                <a:spcPts val="480"/>
              </a:spcBef>
              <a:buSzPts val="2400"/>
              <a:buFont typeface="Wingdings" panose="05000000000000000000" pitchFamily="2" charset="2"/>
              <a:buChar char="Ø"/>
            </a:pPr>
            <a:r>
              <a:rPr lang="en-US" sz="1600" dirty="0">
                <a:solidFill>
                  <a:srgbClr val="202124"/>
                </a:solidFill>
                <a:latin typeface="Roboto" panose="02000000000000000000" pitchFamily="2" charset="0"/>
              </a:rPr>
              <a:t>MTU is part of L2</a:t>
            </a:r>
          </a:p>
          <a:p>
            <a:pPr marL="800100" lvl="1">
              <a:lnSpc>
                <a:spcPct val="85000"/>
              </a:lnSpc>
              <a:spcBef>
                <a:spcPts val="480"/>
              </a:spcBef>
              <a:buSzPts val="2400"/>
              <a:buFont typeface="Wingdings" panose="05000000000000000000" pitchFamily="2" charset="2"/>
              <a:buChar char="Ø"/>
            </a:pPr>
            <a:endParaRPr sz="2000" dirty="0"/>
          </a:p>
        </p:txBody>
      </p:sp>
      <p:pic>
        <p:nvPicPr>
          <p:cNvPr id="2610" name="Google Shape;2610;p49" descr="PMTU and MSS in Path Visualization"/>
          <p:cNvPicPr preferRelativeResize="0"/>
          <p:nvPr/>
        </p:nvPicPr>
        <p:blipFill rotWithShape="1">
          <a:blip r:embed="rId3">
            <a:alphaModFix/>
          </a:blip>
          <a:srcRect l="48314" t="39104"/>
          <a:stretch/>
        </p:blipFill>
        <p:spPr>
          <a:xfrm>
            <a:off x="6248400" y="3819978"/>
            <a:ext cx="5339444" cy="2722336"/>
          </a:xfrm>
          <a:prstGeom prst="rect">
            <a:avLst/>
          </a:prstGeom>
          <a:noFill/>
          <a:ln>
            <a:noFill/>
          </a:ln>
        </p:spPr>
      </p:pic>
      <p:pic>
        <p:nvPicPr>
          <p:cNvPr id="1026" name="Picture 2" descr="What is MSS (maximum segment size)? | Cloudflare">
            <a:extLst>
              <a:ext uri="{FF2B5EF4-FFF2-40B4-BE49-F238E27FC236}">
                <a16:creationId xmlns:a16="http://schemas.microsoft.com/office/drawing/2014/main" id="{087868AE-0122-CB1B-4A78-5B652F5B7BF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8000" y="3242557"/>
            <a:ext cx="7660640" cy="414053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627B44-1BD2-7891-3EB6-DE7256BB8DA0}"/>
              </a:ext>
            </a:extLst>
          </p:cNvPr>
          <p:cNvSpPr>
            <a:spLocks noGrp="1"/>
          </p:cNvSpPr>
          <p:nvPr>
            <p:ph type="title"/>
          </p:nvPr>
        </p:nvSpPr>
        <p:spPr/>
        <p:txBody>
          <a:bodyPr/>
          <a:lstStyle/>
          <a:p>
            <a:r>
              <a:rPr lang="en-US" dirty="0"/>
              <a:t>MSS calculation and notification</a:t>
            </a:r>
          </a:p>
        </p:txBody>
      </p:sp>
      <p:sp>
        <p:nvSpPr>
          <p:cNvPr id="3" name="Text Placeholder 2">
            <a:extLst>
              <a:ext uri="{FF2B5EF4-FFF2-40B4-BE49-F238E27FC236}">
                <a16:creationId xmlns:a16="http://schemas.microsoft.com/office/drawing/2014/main" id="{EE4AFC8A-241E-4DB2-347C-F98522FBE639}"/>
              </a:ext>
            </a:extLst>
          </p:cNvPr>
          <p:cNvSpPr>
            <a:spLocks noGrp="1"/>
          </p:cNvSpPr>
          <p:nvPr>
            <p:ph type="body" idx="1"/>
          </p:nvPr>
        </p:nvSpPr>
        <p:spPr/>
        <p:txBody>
          <a:bodyPr/>
          <a:lstStyle/>
          <a:p>
            <a:pPr marL="342900">
              <a:spcBef>
                <a:spcPts val="280"/>
              </a:spcBef>
              <a:buSzPts val="1400"/>
              <a:buFont typeface="Wingdings" panose="05000000000000000000" pitchFamily="2" charset="2"/>
              <a:buChar char="§"/>
            </a:pPr>
            <a:r>
              <a:rPr lang="en-US" sz="2400" dirty="0">
                <a:latin typeface="Times New Roman"/>
                <a:cs typeface="Times New Roman"/>
                <a:sym typeface="Times New Roman"/>
              </a:rPr>
              <a:t>MSS is usually set to the size of the largest segment TCP can send without causing local IP to fragment.</a:t>
            </a:r>
          </a:p>
          <a:p>
            <a:pPr marL="342900">
              <a:spcBef>
                <a:spcPts val="280"/>
              </a:spcBef>
              <a:buSzPts val="1400"/>
              <a:buFont typeface="Wingdings" panose="05000000000000000000" pitchFamily="2" charset="2"/>
              <a:buChar char="§"/>
            </a:pPr>
            <a:r>
              <a:rPr lang="en-US" sz="2400" dirty="0">
                <a:latin typeface="Times New Roman"/>
                <a:cs typeface="Times New Roman"/>
                <a:sym typeface="Times New Roman"/>
              </a:rPr>
              <a:t>Sender and receiver can have different MSS. They notify the other side during connection setup (TCP header </a:t>
            </a:r>
            <a:r>
              <a:rPr lang="en-US" sz="2400" dirty="0">
                <a:latin typeface="Times New Roman"/>
                <a:cs typeface="Times New Roman"/>
                <a:sym typeface="Wingdings" panose="05000000000000000000" pitchFamily="2" charset="2"/>
              </a:rPr>
              <a:t> options)</a:t>
            </a:r>
            <a:endParaRPr lang="en-US" sz="2400" dirty="0">
              <a:latin typeface="Times New Roman"/>
              <a:cs typeface="Times New Roman"/>
              <a:sym typeface="Times New Roman"/>
            </a:endParaRPr>
          </a:p>
        </p:txBody>
      </p:sp>
      <p:pic>
        <p:nvPicPr>
          <p:cNvPr id="3074" name="Picture 2" descr="What is the difference between MTU and PMTU? | by ITExamDumps | Medium">
            <a:extLst>
              <a:ext uri="{FF2B5EF4-FFF2-40B4-BE49-F238E27FC236}">
                <a16:creationId xmlns:a16="http://schemas.microsoft.com/office/drawing/2014/main" id="{1C7AC83E-82C2-CF0E-250F-6D62D13437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34494" y="3731589"/>
            <a:ext cx="7105650" cy="3043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60487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68711" y="259345"/>
            <a:ext cx="10515600" cy="894622"/>
          </a:xfrm>
        </p:spPr>
        <p:txBody>
          <a:bodyPr>
            <a:normAutofit/>
          </a:bodyPr>
          <a:lstStyle/>
          <a:p>
            <a:r>
              <a:rPr lang="en-US" sz="4800" dirty="0">
                <a:cs typeface="Calibri" panose="020F0502020204030204" pitchFamily="34" charset="0"/>
              </a:rPr>
              <a:t>Two principal Internet transport protocols</a:t>
            </a:r>
            <a:endParaRPr lang="en-US" sz="4800" dirty="0"/>
          </a:p>
        </p:txBody>
      </p:sp>
      <p:sp>
        <p:nvSpPr>
          <p:cNvPr id="10" name="Freeform 9">
            <a:extLst>
              <a:ext uri="{FF2B5EF4-FFF2-40B4-BE49-F238E27FC236}">
                <a16:creationId xmlns:a16="http://schemas.microsoft.com/office/drawing/2014/main" id="{7FC4FF92-130F-BB41-8C2E-AD6E35A5EFB3}"/>
              </a:ext>
            </a:extLst>
          </p:cNvPr>
          <p:cNvSpPr/>
          <p:nvPr/>
        </p:nvSpPr>
        <p:spPr>
          <a:xfrm>
            <a:off x="8985188" y="3065778"/>
            <a:ext cx="1124807" cy="1337915"/>
          </a:xfrm>
          <a:custGeom>
            <a:avLst/>
            <a:gdLst>
              <a:gd name="connsiteX0" fmla="*/ 434989 w 1523031"/>
              <a:gd name="connsiteY0" fmla="*/ 253346 h 1763594"/>
              <a:gd name="connsiteX1" fmla="*/ 488 w 1523031"/>
              <a:gd name="connsiteY1" fmla="*/ 921706 h 1763594"/>
              <a:gd name="connsiteX2" fmla="*/ 368142 w 1523031"/>
              <a:gd name="connsiteY2" fmla="*/ 1489812 h 1763594"/>
              <a:gd name="connsiteX3" fmla="*/ 1187008 w 1523031"/>
              <a:gd name="connsiteY3" fmla="*/ 1757156 h 1763594"/>
              <a:gd name="connsiteX4" fmla="*/ 1521239 w 1523031"/>
              <a:gd name="connsiteY4" fmla="*/ 1239177 h 1763594"/>
              <a:gd name="connsiteX5" fmla="*/ 1320700 w 1523031"/>
              <a:gd name="connsiteY5" fmla="*/ 654362 h 1763594"/>
              <a:gd name="connsiteX6" fmla="*/ 1337412 w 1523031"/>
              <a:gd name="connsiteY6" fmla="*/ 136383 h 1763594"/>
              <a:gd name="connsiteX7" fmla="*/ 1086739 w 1523031"/>
              <a:gd name="connsiteY7" fmla="*/ 2711 h 1763594"/>
              <a:gd name="connsiteX8" fmla="*/ 434989 w 1523031"/>
              <a:gd name="connsiteY8" fmla="*/ 253346 h 1763594"/>
              <a:gd name="connsiteX0" fmla="*/ 434989 w 1537226"/>
              <a:gd name="connsiteY0" fmla="*/ 253346 h 1763594"/>
              <a:gd name="connsiteX1" fmla="*/ 488 w 1537226"/>
              <a:gd name="connsiteY1" fmla="*/ 921706 h 1763594"/>
              <a:gd name="connsiteX2" fmla="*/ 368142 w 1537226"/>
              <a:gd name="connsiteY2" fmla="*/ 1489812 h 1763594"/>
              <a:gd name="connsiteX3" fmla="*/ 1187008 w 1537226"/>
              <a:gd name="connsiteY3" fmla="*/ 1757156 h 1763594"/>
              <a:gd name="connsiteX4" fmla="*/ 1521239 w 1537226"/>
              <a:gd name="connsiteY4" fmla="*/ 1239177 h 1763594"/>
              <a:gd name="connsiteX5" fmla="*/ 1468998 w 1537226"/>
              <a:gd name="connsiteY5" fmla="*/ 654362 h 1763594"/>
              <a:gd name="connsiteX6" fmla="*/ 1337412 w 1537226"/>
              <a:gd name="connsiteY6" fmla="*/ 136383 h 1763594"/>
              <a:gd name="connsiteX7" fmla="*/ 1086739 w 1537226"/>
              <a:gd name="connsiteY7" fmla="*/ 2711 h 1763594"/>
              <a:gd name="connsiteX8" fmla="*/ 434989 w 1537226"/>
              <a:gd name="connsiteY8" fmla="*/ 253346 h 1763594"/>
              <a:gd name="connsiteX0" fmla="*/ 434989 w 1537226"/>
              <a:gd name="connsiteY0" fmla="*/ 253346 h 1763594"/>
              <a:gd name="connsiteX1" fmla="*/ 488 w 1537226"/>
              <a:gd name="connsiteY1" fmla="*/ 921706 h 1763594"/>
              <a:gd name="connsiteX2" fmla="*/ 368142 w 1537226"/>
              <a:gd name="connsiteY2" fmla="*/ 1489812 h 1763594"/>
              <a:gd name="connsiteX3" fmla="*/ 1187008 w 1537226"/>
              <a:gd name="connsiteY3" fmla="*/ 1757156 h 1763594"/>
              <a:gd name="connsiteX4" fmla="*/ 1521239 w 1537226"/>
              <a:gd name="connsiteY4" fmla="*/ 1239177 h 1763594"/>
              <a:gd name="connsiteX5" fmla="*/ 1468998 w 1537226"/>
              <a:gd name="connsiteY5" fmla="*/ 654362 h 1763594"/>
              <a:gd name="connsiteX6" fmla="*/ 1337412 w 1537226"/>
              <a:gd name="connsiteY6" fmla="*/ 136383 h 1763594"/>
              <a:gd name="connsiteX7" fmla="*/ 839572 w 1537226"/>
              <a:gd name="connsiteY7" fmla="*/ 2711 h 1763594"/>
              <a:gd name="connsiteX8" fmla="*/ 434989 w 1537226"/>
              <a:gd name="connsiteY8" fmla="*/ 253346 h 1763594"/>
              <a:gd name="connsiteX0" fmla="*/ 360357 w 1536743"/>
              <a:gd name="connsiteY0" fmla="*/ 534641 h 1782088"/>
              <a:gd name="connsiteX1" fmla="*/ 5 w 1536743"/>
              <a:gd name="connsiteY1" fmla="*/ 940200 h 1782088"/>
              <a:gd name="connsiteX2" fmla="*/ 367659 w 1536743"/>
              <a:gd name="connsiteY2" fmla="*/ 1508306 h 1782088"/>
              <a:gd name="connsiteX3" fmla="*/ 1186525 w 1536743"/>
              <a:gd name="connsiteY3" fmla="*/ 1775650 h 1782088"/>
              <a:gd name="connsiteX4" fmla="*/ 1520756 w 1536743"/>
              <a:gd name="connsiteY4" fmla="*/ 1257671 h 1782088"/>
              <a:gd name="connsiteX5" fmla="*/ 1468515 w 1536743"/>
              <a:gd name="connsiteY5" fmla="*/ 672856 h 1782088"/>
              <a:gd name="connsiteX6" fmla="*/ 1336929 w 1536743"/>
              <a:gd name="connsiteY6" fmla="*/ 154877 h 1782088"/>
              <a:gd name="connsiteX7" fmla="*/ 839089 w 1536743"/>
              <a:gd name="connsiteY7" fmla="*/ 21205 h 1782088"/>
              <a:gd name="connsiteX8" fmla="*/ 360357 w 1536743"/>
              <a:gd name="connsiteY8" fmla="*/ 534641 h 1782088"/>
              <a:gd name="connsiteX0" fmla="*/ 360355 w 1536741"/>
              <a:gd name="connsiteY0" fmla="*/ 534641 h 1782088"/>
              <a:gd name="connsiteX1" fmla="*/ 3 w 1536741"/>
              <a:gd name="connsiteY1" fmla="*/ 940200 h 1782088"/>
              <a:gd name="connsiteX2" fmla="*/ 367657 w 1536741"/>
              <a:gd name="connsiteY2" fmla="*/ 1508306 h 1782088"/>
              <a:gd name="connsiteX3" fmla="*/ 1186523 w 1536741"/>
              <a:gd name="connsiteY3" fmla="*/ 1775650 h 1782088"/>
              <a:gd name="connsiteX4" fmla="*/ 1520754 w 1536741"/>
              <a:gd name="connsiteY4" fmla="*/ 1257671 h 1782088"/>
              <a:gd name="connsiteX5" fmla="*/ 1468513 w 1536741"/>
              <a:gd name="connsiteY5" fmla="*/ 672856 h 1782088"/>
              <a:gd name="connsiteX6" fmla="*/ 1336927 w 1536741"/>
              <a:gd name="connsiteY6" fmla="*/ 154877 h 1782088"/>
              <a:gd name="connsiteX7" fmla="*/ 839087 w 1536741"/>
              <a:gd name="connsiteY7" fmla="*/ 21205 h 1782088"/>
              <a:gd name="connsiteX8" fmla="*/ 360355 w 1536741"/>
              <a:gd name="connsiteY8" fmla="*/ 534641 h 1782088"/>
              <a:gd name="connsiteX0" fmla="*/ 382604 w 1558990"/>
              <a:gd name="connsiteY0" fmla="*/ 534641 h 1810599"/>
              <a:gd name="connsiteX1" fmla="*/ 22252 w 1558990"/>
              <a:gd name="connsiteY1" fmla="*/ 940200 h 1810599"/>
              <a:gd name="connsiteX2" fmla="*/ 167457 w 1558990"/>
              <a:gd name="connsiteY2" fmla="*/ 1672556 h 1810599"/>
              <a:gd name="connsiteX3" fmla="*/ 1208772 w 1558990"/>
              <a:gd name="connsiteY3" fmla="*/ 1775650 h 1810599"/>
              <a:gd name="connsiteX4" fmla="*/ 1543003 w 1558990"/>
              <a:gd name="connsiteY4" fmla="*/ 1257671 h 1810599"/>
              <a:gd name="connsiteX5" fmla="*/ 1490762 w 1558990"/>
              <a:gd name="connsiteY5" fmla="*/ 672856 h 1810599"/>
              <a:gd name="connsiteX6" fmla="*/ 1359176 w 1558990"/>
              <a:gd name="connsiteY6" fmla="*/ 154877 h 1810599"/>
              <a:gd name="connsiteX7" fmla="*/ 861336 w 1558990"/>
              <a:gd name="connsiteY7" fmla="*/ 21205 h 1810599"/>
              <a:gd name="connsiteX8" fmla="*/ 382604 w 1558990"/>
              <a:gd name="connsiteY8" fmla="*/ 534641 h 1810599"/>
              <a:gd name="connsiteX0" fmla="*/ 393458 w 1593840"/>
              <a:gd name="connsiteY0" fmla="*/ 534641 h 1793264"/>
              <a:gd name="connsiteX1" fmla="*/ 33106 w 1593840"/>
              <a:gd name="connsiteY1" fmla="*/ 940200 h 1793264"/>
              <a:gd name="connsiteX2" fmla="*/ 178311 w 1593840"/>
              <a:gd name="connsiteY2" fmla="*/ 1672556 h 1793264"/>
              <a:gd name="connsiteX3" fmla="*/ 1464139 w 1593840"/>
              <a:gd name="connsiteY3" fmla="*/ 1752440 h 1793264"/>
              <a:gd name="connsiteX4" fmla="*/ 1553857 w 1593840"/>
              <a:gd name="connsiteY4" fmla="*/ 1257671 h 1793264"/>
              <a:gd name="connsiteX5" fmla="*/ 1501616 w 1593840"/>
              <a:gd name="connsiteY5" fmla="*/ 672856 h 1793264"/>
              <a:gd name="connsiteX6" fmla="*/ 1370030 w 1593840"/>
              <a:gd name="connsiteY6" fmla="*/ 154877 h 1793264"/>
              <a:gd name="connsiteX7" fmla="*/ 872190 w 1593840"/>
              <a:gd name="connsiteY7" fmla="*/ 21205 h 1793264"/>
              <a:gd name="connsiteX8" fmla="*/ 393458 w 1593840"/>
              <a:gd name="connsiteY8" fmla="*/ 534641 h 1793264"/>
              <a:gd name="connsiteX0" fmla="*/ 393458 w 1566550"/>
              <a:gd name="connsiteY0" fmla="*/ 534641 h 1840341"/>
              <a:gd name="connsiteX1" fmla="*/ 33106 w 1566550"/>
              <a:gd name="connsiteY1" fmla="*/ 940200 h 1840341"/>
              <a:gd name="connsiteX2" fmla="*/ 178311 w 1566550"/>
              <a:gd name="connsiteY2" fmla="*/ 1672556 h 1840341"/>
              <a:gd name="connsiteX3" fmla="*/ 1464139 w 1566550"/>
              <a:gd name="connsiteY3" fmla="*/ 1752440 h 1840341"/>
              <a:gd name="connsiteX4" fmla="*/ 1553857 w 1566550"/>
              <a:gd name="connsiteY4" fmla="*/ 1257671 h 1840341"/>
              <a:gd name="connsiteX5" fmla="*/ 1501616 w 1566550"/>
              <a:gd name="connsiteY5" fmla="*/ 672856 h 1840341"/>
              <a:gd name="connsiteX6" fmla="*/ 1370030 w 1566550"/>
              <a:gd name="connsiteY6" fmla="*/ 154877 h 1840341"/>
              <a:gd name="connsiteX7" fmla="*/ 872190 w 1566550"/>
              <a:gd name="connsiteY7" fmla="*/ 21205 h 1840341"/>
              <a:gd name="connsiteX8" fmla="*/ 393458 w 1566550"/>
              <a:gd name="connsiteY8" fmla="*/ 534641 h 1840341"/>
              <a:gd name="connsiteX0" fmla="*/ 393458 w 1555557"/>
              <a:gd name="connsiteY0" fmla="*/ 534641 h 1787187"/>
              <a:gd name="connsiteX1" fmla="*/ 33106 w 1555557"/>
              <a:gd name="connsiteY1" fmla="*/ 940200 h 1787187"/>
              <a:gd name="connsiteX2" fmla="*/ 178311 w 1555557"/>
              <a:gd name="connsiteY2" fmla="*/ 1672556 h 1787187"/>
              <a:gd name="connsiteX3" fmla="*/ 1464139 w 1555557"/>
              <a:gd name="connsiteY3" fmla="*/ 1752440 h 1787187"/>
              <a:gd name="connsiteX4" fmla="*/ 1553857 w 1555557"/>
              <a:gd name="connsiteY4" fmla="*/ 1257671 h 1787187"/>
              <a:gd name="connsiteX5" fmla="*/ 1501616 w 1555557"/>
              <a:gd name="connsiteY5" fmla="*/ 672856 h 1787187"/>
              <a:gd name="connsiteX6" fmla="*/ 1370030 w 1555557"/>
              <a:gd name="connsiteY6" fmla="*/ 154877 h 1787187"/>
              <a:gd name="connsiteX7" fmla="*/ 872190 w 1555557"/>
              <a:gd name="connsiteY7" fmla="*/ 21205 h 1787187"/>
              <a:gd name="connsiteX8" fmla="*/ 393458 w 1555557"/>
              <a:gd name="connsiteY8" fmla="*/ 534641 h 1787187"/>
              <a:gd name="connsiteX0" fmla="*/ 401126 w 1664928"/>
              <a:gd name="connsiteY0" fmla="*/ 534641 h 1783934"/>
              <a:gd name="connsiteX1" fmla="*/ 40774 w 1664928"/>
              <a:gd name="connsiteY1" fmla="*/ 940200 h 1783934"/>
              <a:gd name="connsiteX2" fmla="*/ 185979 w 1664928"/>
              <a:gd name="connsiteY2" fmla="*/ 1672556 h 1783934"/>
              <a:gd name="connsiteX3" fmla="*/ 1618513 w 1664928"/>
              <a:gd name="connsiteY3" fmla="*/ 1747798 h 1783934"/>
              <a:gd name="connsiteX4" fmla="*/ 1561525 w 1664928"/>
              <a:gd name="connsiteY4" fmla="*/ 1257671 h 1783934"/>
              <a:gd name="connsiteX5" fmla="*/ 1509284 w 1664928"/>
              <a:gd name="connsiteY5" fmla="*/ 672856 h 1783934"/>
              <a:gd name="connsiteX6" fmla="*/ 1377698 w 1664928"/>
              <a:gd name="connsiteY6" fmla="*/ 154877 h 1783934"/>
              <a:gd name="connsiteX7" fmla="*/ 879858 w 1664928"/>
              <a:gd name="connsiteY7" fmla="*/ 21205 h 1783934"/>
              <a:gd name="connsiteX8" fmla="*/ 401126 w 1664928"/>
              <a:gd name="connsiteY8" fmla="*/ 534641 h 1783934"/>
              <a:gd name="connsiteX0" fmla="*/ 408119 w 1718774"/>
              <a:gd name="connsiteY0" fmla="*/ 534641 h 1826522"/>
              <a:gd name="connsiteX1" fmla="*/ 47767 w 1718774"/>
              <a:gd name="connsiteY1" fmla="*/ 940200 h 1826522"/>
              <a:gd name="connsiteX2" fmla="*/ 179001 w 1718774"/>
              <a:gd name="connsiteY2" fmla="*/ 1742186 h 1826522"/>
              <a:gd name="connsiteX3" fmla="*/ 1625506 w 1718774"/>
              <a:gd name="connsiteY3" fmla="*/ 1747798 h 1826522"/>
              <a:gd name="connsiteX4" fmla="*/ 1568518 w 1718774"/>
              <a:gd name="connsiteY4" fmla="*/ 1257671 h 1826522"/>
              <a:gd name="connsiteX5" fmla="*/ 1516277 w 1718774"/>
              <a:gd name="connsiteY5" fmla="*/ 672856 h 1826522"/>
              <a:gd name="connsiteX6" fmla="*/ 1384691 w 1718774"/>
              <a:gd name="connsiteY6" fmla="*/ 154877 h 1826522"/>
              <a:gd name="connsiteX7" fmla="*/ 886851 w 1718774"/>
              <a:gd name="connsiteY7" fmla="*/ 21205 h 1826522"/>
              <a:gd name="connsiteX8" fmla="*/ 408119 w 1718774"/>
              <a:gd name="connsiteY8" fmla="*/ 534641 h 1826522"/>
              <a:gd name="connsiteX0" fmla="*/ 477759 w 1796623"/>
              <a:gd name="connsiteY0" fmla="*/ 534641 h 1818043"/>
              <a:gd name="connsiteX1" fmla="*/ 117407 w 1796623"/>
              <a:gd name="connsiteY1" fmla="*/ 940200 h 1818043"/>
              <a:gd name="connsiteX2" fmla="*/ 136864 w 1796623"/>
              <a:gd name="connsiteY2" fmla="*/ 1728260 h 1818043"/>
              <a:gd name="connsiteX3" fmla="*/ 1695146 w 1796623"/>
              <a:gd name="connsiteY3" fmla="*/ 1747798 h 1818043"/>
              <a:gd name="connsiteX4" fmla="*/ 1638158 w 1796623"/>
              <a:gd name="connsiteY4" fmla="*/ 1257671 h 1818043"/>
              <a:gd name="connsiteX5" fmla="*/ 1585917 w 1796623"/>
              <a:gd name="connsiteY5" fmla="*/ 672856 h 1818043"/>
              <a:gd name="connsiteX6" fmla="*/ 1454331 w 1796623"/>
              <a:gd name="connsiteY6" fmla="*/ 154877 h 1818043"/>
              <a:gd name="connsiteX7" fmla="*/ 956491 w 1796623"/>
              <a:gd name="connsiteY7" fmla="*/ 21205 h 1818043"/>
              <a:gd name="connsiteX8" fmla="*/ 477759 w 1796623"/>
              <a:gd name="connsiteY8" fmla="*/ 534641 h 1818043"/>
              <a:gd name="connsiteX0" fmla="*/ 396783 w 1688820"/>
              <a:gd name="connsiteY0" fmla="*/ 534641 h 1815615"/>
              <a:gd name="connsiteX1" fmla="*/ 36431 w 1688820"/>
              <a:gd name="connsiteY1" fmla="*/ 940200 h 1815615"/>
              <a:gd name="connsiteX2" fmla="*/ 55888 w 1688820"/>
              <a:gd name="connsiteY2" fmla="*/ 1728260 h 1815615"/>
              <a:gd name="connsiteX3" fmla="*/ 421834 w 1688820"/>
              <a:gd name="connsiteY3" fmla="*/ 1798118 h 1815615"/>
              <a:gd name="connsiteX4" fmla="*/ 1614170 w 1688820"/>
              <a:gd name="connsiteY4" fmla="*/ 1747798 h 1815615"/>
              <a:gd name="connsiteX5" fmla="*/ 1557182 w 1688820"/>
              <a:gd name="connsiteY5" fmla="*/ 1257671 h 1815615"/>
              <a:gd name="connsiteX6" fmla="*/ 1504941 w 1688820"/>
              <a:gd name="connsiteY6" fmla="*/ 672856 h 1815615"/>
              <a:gd name="connsiteX7" fmla="*/ 1373355 w 1688820"/>
              <a:gd name="connsiteY7" fmla="*/ 154877 h 1815615"/>
              <a:gd name="connsiteX8" fmla="*/ 875515 w 1688820"/>
              <a:gd name="connsiteY8" fmla="*/ 21205 h 1815615"/>
              <a:gd name="connsiteX9" fmla="*/ 396783 w 1688820"/>
              <a:gd name="connsiteY9" fmla="*/ 534641 h 1815615"/>
              <a:gd name="connsiteX0" fmla="*/ 394951 w 1689541"/>
              <a:gd name="connsiteY0" fmla="*/ 534641 h 1877271"/>
              <a:gd name="connsiteX1" fmla="*/ 34599 w 1689541"/>
              <a:gd name="connsiteY1" fmla="*/ 940200 h 1877271"/>
              <a:gd name="connsiteX2" fmla="*/ 54056 w 1689541"/>
              <a:gd name="connsiteY2" fmla="*/ 1728260 h 1877271"/>
              <a:gd name="connsiteX3" fmla="*/ 385071 w 1689541"/>
              <a:gd name="connsiteY3" fmla="*/ 1877032 h 1877271"/>
              <a:gd name="connsiteX4" fmla="*/ 1612338 w 1689541"/>
              <a:gd name="connsiteY4" fmla="*/ 1747798 h 1877271"/>
              <a:gd name="connsiteX5" fmla="*/ 1555350 w 1689541"/>
              <a:gd name="connsiteY5" fmla="*/ 1257671 h 1877271"/>
              <a:gd name="connsiteX6" fmla="*/ 1503109 w 1689541"/>
              <a:gd name="connsiteY6" fmla="*/ 672856 h 1877271"/>
              <a:gd name="connsiteX7" fmla="*/ 1371523 w 1689541"/>
              <a:gd name="connsiteY7" fmla="*/ 154877 h 1877271"/>
              <a:gd name="connsiteX8" fmla="*/ 873683 w 1689541"/>
              <a:gd name="connsiteY8" fmla="*/ 21205 h 1877271"/>
              <a:gd name="connsiteX9" fmla="*/ 394951 w 1689541"/>
              <a:gd name="connsiteY9" fmla="*/ 534641 h 1877271"/>
              <a:gd name="connsiteX0" fmla="*/ 394949 w 1689541"/>
              <a:gd name="connsiteY0" fmla="*/ 534641 h 1877032"/>
              <a:gd name="connsiteX1" fmla="*/ 34597 w 1689541"/>
              <a:gd name="connsiteY1" fmla="*/ 940200 h 1877032"/>
              <a:gd name="connsiteX2" fmla="*/ 54054 w 1689541"/>
              <a:gd name="connsiteY2" fmla="*/ 1728260 h 1877032"/>
              <a:gd name="connsiteX3" fmla="*/ 385069 w 1689541"/>
              <a:gd name="connsiteY3" fmla="*/ 1877032 h 1877032"/>
              <a:gd name="connsiteX4" fmla="*/ 1612336 w 1689541"/>
              <a:gd name="connsiteY4" fmla="*/ 1747798 h 1877032"/>
              <a:gd name="connsiteX5" fmla="*/ 1555348 w 1689541"/>
              <a:gd name="connsiteY5" fmla="*/ 1257671 h 1877032"/>
              <a:gd name="connsiteX6" fmla="*/ 1503107 w 1689541"/>
              <a:gd name="connsiteY6" fmla="*/ 672856 h 1877032"/>
              <a:gd name="connsiteX7" fmla="*/ 1371521 w 1689541"/>
              <a:gd name="connsiteY7" fmla="*/ 154877 h 1877032"/>
              <a:gd name="connsiteX8" fmla="*/ 873681 w 1689541"/>
              <a:gd name="connsiteY8" fmla="*/ 21205 h 1877032"/>
              <a:gd name="connsiteX9" fmla="*/ 394949 w 1689541"/>
              <a:gd name="connsiteY9" fmla="*/ 534641 h 1877032"/>
              <a:gd name="connsiteX0" fmla="*/ 394949 w 1683795"/>
              <a:gd name="connsiteY0" fmla="*/ 534641 h 1877032"/>
              <a:gd name="connsiteX1" fmla="*/ 34597 w 1683795"/>
              <a:gd name="connsiteY1" fmla="*/ 940200 h 1877032"/>
              <a:gd name="connsiteX2" fmla="*/ 54054 w 1683795"/>
              <a:gd name="connsiteY2" fmla="*/ 1728260 h 1877032"/>
              <a:gd name="connsiteX3" fmla="*/ 385069 w 1683795"/>
              <a:gd name="connsiteY3" fmla="*/ 1877032 h 1877032"/>
              <a:gd name="connsiteX4" fmla="*/ 1605349 w 1683795"/>
              <a:gd name="connsiteY4" fmla="*/ 1798860 h 1877032"/>
              <a:gd name="connsiteX5" fmla="*/ 1555348 w 1683795"/>
              <a:gd name="connsiteY5" fmla="*/ 1257671 h 1877032"/>
              <a:gd name="connsiteX6" fmla="*/ 1503107 w 1683795"/>
              <a:gd name="connsiteY6" fmla="*/ 672856 h 1877032"/>
              <a:gd name="connsiteX7" fmla="*/ 1371521 w 1683795"/>
              <a:gd name="connsiteY7" fmla="*/ 154877 h 1877032"/>
              <a:gd name="connsiteX8" fmla="*/ 873681 w 1683795"/>
              <a:gd name="connsiteY8" fmla="*/ 21205 h 1877032"/>
              <a:gd name="connsiteX9" fmla="*/ 394949 w 1683795"/>
              <a:gd name="connsiteY9" fmla="*/ 534641 h 1877032"/>
              <a:gd name="connsiteX0" fmla="*/ 394949 w 1720794"/>
              <a:gd name="connsiteY0" fmla="*/ 534641 h 1877032"/>
              <a:gd name="connsiteX1" fmla="*/ 34597 w 1720794"/>
              <a:gd name="connsiteY1" fmla="*/ 940200 h 1877032"/>
              <a:gd name="connsiteX2" fmla="*/ 54054 w 1720794"/>
              <a:gd name="connsiteY2" fmla="*/ 1728260 h 1877032"/>
              <a:gd name="connsiteX3" fmla="*/ 385069 w 1720794"/>
              <a:gd name="connsiteY3" fmla="*/ 1877032 h 1877032"/>
              <a:gd name="connsiteX4" fmla="*/ 1605349 w 1720794"/>
              <a:gd name="connsiteY4" fmla="*/ 1798860 h 1877032"/>
              <a:gd name="connsiteX5" fmla="*/ 1555348 w 1720794"/>
              <a:gd name="connsiteY5" fmla="*/ 1257671 h 1877032"/>
              <a:gd name="connsiteX6" fmla="*/ 1503107 w 1720794"/>
              <a:gd name="connsiteY6" fmla="*/ 672856 h 1877032"/>
              <a:gd name="connsiteX7" fmla="*/ 1371521 w 1720794"/>
              <a:gd name="connsiteY7" fmla="*/ 154877 h 1877032"/>
              <a:gd name="connsiteX8" fmla="*/ 873681 w 1720794"/>
              <a:gd name="connsiteY8" fmla="*/ 21205 h 1877032"/>
              <a:gd name="connsiteX9" fmla="*/ 394949 w 1720794"/>
              <a:gd name="connsiteY9" fmla="*/ 534641 h 1877032"/>
              <a:gd name="connsiteX0" fmla="*/ 394949 w 1720794"/>
              <a:gd name="connsiteY0" fmla="*/ 534641 h 1877032"/>
              <a:gd name="connsiteX1" fmla="*/ 34597 w 1720794"/>
              <a:gd name="connsiteY1" fmla="*/ 940200 h 1877032"/>
              <a:gd name="connsiteX2" fmla="*/ 54054 w 1720794"/>
              <a:gd name="connsiteY2" fmla="*/ 1728260 h 1877032"/>
              <a:gd name="connsiteX3" fmla="*/ 385069 w 1720794"/>
              <a:gd name="connsiteY3" fmla="*/ 1877032 h 1877032"/>
              <a:gd name="connsiteX4" fmla="*/ 1605349 w 1720794"/>
              <a:gd name="connsiteY4" fmla="*/ 1798860 h 1877032"/>
              <a:gd name="connsiteX5" fmla="*/ 1555348 w 1720794"/>
              <a:gd name="connsiteY5" fmla="*/ 1257671 h 1877032"/>
              <a:gd name="connsiteX6" fmla="*/ 1503107 w 1720794"/>
              <a:gd name="connsiteY6" fmla="*/ 672856 h 1877032"/>
              <a:gd name="connsiteX7" fmla="*/ 1371521 w 1720794"/>
              <a:gd name="connsiteY7" fmla="*/ 154877 h 1877032"/>
              <a:gd name="connsiteX8" fmla="*/ 873681 w 1720794"/>
              <a:gd name="connsiteY8" fmla="*/ 21205 h 1877032"/>
              <a:gd name="connsiteX9" fmla="*/ 394949 w 1720794"/>
              <a:gd name="connsiteY9" fmla="*/ 534641 h 1877032"/>
              <a:gd name="connsiteX0" fmla="*/ 394949 w 1671512"/>
              <a:gd name="connsiteY0" fmla="*/ 534641 h 1877032"/>
              <a:gd name="connsiteX1" fmla="*/ 34597 w 1671512"/>
              <a:gd name="connsiteY1" fmla="*/ 940200 h 1877032"/>
              <a:gd name="connsiteX2" fmla="*/ 54054 w 1671512"/>
              <a:gd name="connsiteY2" fmla="*/ 1728260 h 1877032"/>
              <a:gd name="connsiteX3" fmla="*/ 385069 w 1671512"/>
              <a:gd name="connsiteY3" fmla="*/ 1877032 h 1877032"/>
              <a:gd name="connsiteX4" fmla="*/ 1605349 w 1671512"/>
              <a:gd name="connsiteY4" fmla="*/ 1798860 h 1877032"/>
              <a:gd name="connsiteX5" fmla="*/ 1555348 w 1671512"/>
              <a:gd name="connsiteY5" fmla="*/ 1257671 h 1877032"/>
              <a:gd name="connsiteX6" fmla="*/ 1503107 w 1671512"/>
              <a:gd name="connsiteY6" fmla="*/ 672856 h 1877032"/>
              <a:gd name="connsiteX7" fmla="*/ 1371521 w 1671512"/>
              <a:gd name="connsiteY7" fmla="*/ 154877 h 1877032"/>
              <a:gd name="connsiteX8" fmla="*/ 873681 w 1671512"/>
              <a:gd name="connsiteY8" fmla="*/ 21205 h 1877032"/>
              <a:gd name="connsiteX9" fmla="*/ 394949 w 1671512"/>
              <a:gd name="connsiteY9" fmla="*/ 534641 h 1877032"/>
              <a:gd name="connsiteX0" fmla="*/ 394949 w 1677296"/>
              <a:gd name="connsiteY0" fmla="*/ 534641 h 1877032"/>
              <a:gd name="connsiteX1" fmla="*/ 34597 w 1677296"/>
              <a:gd name="connsiteY1" fmla="*/ 940200 h 1877032"/>
              <a:gd name="connsiteX2" fmla="*/ 54054 w 1677296"/>
              <a:gd name="connsiteY2" fmla="*/ 1728260 h 1877032"/>
              <a:gd name="connsiteX3" fmla="*/ 385069 w 1677296"/>
              <a:gd name="connsiteY3" fmla="*/ 1877032 h 1877032"/>
              <a:gd name="connsiteX4" fmla="*/ 1612334 w 1677296"/>
              <a:gd name="connsiteY4" fmla="*/ 1840637 h 1877032"/>
              <a:gd name="connsiteX5" fmla="*/ 1555348 w 1677296"/>
              <a:gd name="connsiteY5" fmla="*/ 1257671 h 1877032"/>
              <a:gd name="connsiteX6" fmla="*/ 1503107 w 1677296"/>
              <a:gd name="connsiteY6" fmla="*/ 672856 h 1877032"/>
              <a:gd name="connsiteX7" fmla="*/ 1371521 w 1677296"/>
              <a:gd name="connsiteY7" fmla="*/ 154877 h 1877032"/>
              <a:gd name="connsiteX8" fmla="*/ 873681 w 1677296"/>
              <a:gd name="connsiteY8" fmla="*/ 21205 h 1877032"/>
              <a:gd name="connsiteX9" fmla="*/ 394949 w 1677296"/>
              <a:gd name="connsiteY9" fmla="*/ 534641 h 1877032"/>
              <a:gd name="connsiteX0" fmla="*/ 394949 w 1677298"/>
              <a:gd name="connsiteY0" fmla="*/ 534641 h 1877032"/>
              <a:gd name="connsiteX1" fmla="*/ 34597 w 1677298"/>
              <a:gd name="connsiteY1" fmla="*/ 940200 h 1877032"/>
              <a:gd name="connsiteX2" fmla="*/ 54054 w 1677298"/>
              <a:gd name="connsiteY2" fmla="*/ 1728260 h 1877032"/>
              <a:gd name="connsiteX3" fmla="*/ 385069 w 1677298"/>
              <a:gd name="connsiteY3" fmla="*/ 1877032 h 1877032"/>
              <a:gd name="connsiteX4" fmla="*/ 1612334 w 1677298"/>
              <a:gd name="connsiteY4" fmla="*/ 1840637 h 1877032"/>
              <a:gd name="connsiteX5" fmla="*/ 1555348 w 1677298"/>
              <a:gd name="connsiteY5" fmla="*/ 1257671 h 1877032"/>
              <a:gd name="connsiteX6" fmla="*/ 1503107 w 1677298"/>
              <a:gd name="connsiteY6" fmla="*/ 672856 h 1877032"/>
              <a:gd name="connsiteX7" fmla="*/ 1371521 w 1677298"/>
              <a:gd name="connsiteY7" fmla="*/ 154877 h 1877032"/>
              <a:gd name="connsiteX8" fmla="*/ 873681 w 1677298"/>
              <a:gd name="connsiteY8" fmla="*/ 21205 h 1877032"/>
              <a:gd name="connsiteX9" fmla="*/ 394949 w 1677298"/>
              <a:gd name="connsiteY9" fmla="*/ 534641 h 1877032"/>
              <a:gd name="connsiteX0" fmla="*/ 394949 w 1677296"/>
              <a:gd name="connsiteY0" fmla="*/ 534641 h 1904936"/>
              <a:gd name="connsiteX1" fmla="*/ 34597 w 1677296"/>
              <a:gd name="connsiteY1" fmla="*/ 940200 h 1904936"/>
              <a:gd name="connsiteX2" fmla="*/ 54054 w 1677296"/>
              <a:gd name="connsiteY2" fmla="*/ 1728260 h 1904936"/>
              <a:gd name="connsiteX3" fmla="*/ 385069 w 1677296"/>
              <a:gd name="connsiteY3" fmla="*/ 1877032 h 1904936"/>
              <a:gd name="connsiteX4" fmla="*/ 1612334 w 1677296"/>
              <a:gd name="connsiteY4" fmla="*/ 1840637 h 1904936"/>
              <a:gd name="connsiteX5" fmla="*/ 1555348 w 1677296"/>
              <a:gd name="connsiteY5" fmla="*/ 1257671 h 1904936"/>
              <a:gd name="connsiteX6" fmla="*/ 1503107 w 1677296"/>
              <a:gd name="connsiteY6" fmla="*/ 672856 h 1904936"/>
              <a:gd name="connsiteX7" fmla="*/ 1371521 w 1677296"/>
              <a:gd name="connsiteY7" fmla="*/ 154877 h 1904936"/>
              <a:gd name="connsiteX8" fmla="*/ 873681 w 1677296"/>
              <a:gd name="connsiteY8" fmla="*/ 21205 h 1904936"/>
              <a:gd name="connsiteX9" fmla="*/ 394949 w 1677296"/>
              <a:gd name="connsiteY9" fmla="*/ 534641 h 1904936"/>
              <a:gd name="connsiteX0" fmla="*/ 461539 w 1743887"/>
              <a:gd name="connsiteY0" fmla="*/ 534641 h 1904936"/>
              <a:gd name="connsiteX1" fmla="*/ 101187 w 1743887"/>
              <a:gd name="connsiteY1" fmla="*/ 940200 h 1904936"/>
              <a:gd name="connsiteX2" fmla="*/ 22840 w 1743887"/>
              <a:gd name="connsiteY2" fmla="*/ 1737812 h 1904936"/>
              <a:gd name="connsiteX3" fmla="*/ 451659 w 1743887"/>
              <a:gd name="connsiteY3" fmla="*/ 1877032 h 1904936"/>
              <a:gd name="connsiteX4" fmla="*/ 1678924 w 1743887"/>
              <a:gd name="connsiteY4" fmla="*/ 1840637 h 1904936"/>
              <a:gd name="connsiteX5" fmla="*/ 1621938 w 1743887"/>
              <a:gd name="connsiteY5" fmla="*/ 1257671 h 1904936"/>
              <a:gd name="connsiteX6" fmla="*/ 1569697 w 1743887"/>
              <a:gd name="connsiteY6" fmla="*/ 672856 h 1904936"/>
              <a:gd name="connsiteX7" fmla="*/ 1438111 w 1743887"/>
              <a:gd name="connsiteY7" fmla="*/ 154877 h 1904936"/>
              <a:gd name="connsiteX8" fmla="*/ 940271 w 1743887"/>
              <a:gd name="connsiteY8" fmla="*/ 21205 h 1904936"/>
              <a:gd name="connsiteX9" fmla="*/ 461539 w 1743887"/>
              <a:gd name="connsiteY9" fmla="*/ 534641 h 1904936"/>
              <a:gd name="connsiteX0" fmla="*/ 452050 w 1756359"/>
              <a:gd name="connsiteY0" fmla="*/ 534641 h 1891359"/>
              <a:gd name="connsiteX1" fmla="*/ 91698 w 1756359"/>
              <a:gd name="connsiteY1" fmla="*/ 940200 h 1891359"/>
              <a:gd name="connsiteX2" fmla="*/ 13351 w 1756359"/>
              <a:gd name="connsiteY2" fmla="*/ 1737812 h 1891359"/>
              <a:gd name="connsiteX3" fmla="*/ 309435 w 1756359"/>
              <a:gd name="connsiteY3" fmla="*/ 1891359 h 1891359"/>
              <a:gd name="connsiteX4" fmla="*/ 1669435 w 1756359"/>
              <a:gd name="connsiteY4" fmla="*/ 1840637 h 1891359"/>
              <a:gd name="connsiteX5" fmla="*/ 1612449 w 1756359"/>
              <a:gd name="connsiteY5" fmla="*/ 1257671 h 1891359"/>
              <a:gd name="connsiteX6" fmla="*/ 1560208 w 1756359"/>
              <a:gd name="connsiteY6" fmla="*/ 672856 h 1891359"/>
              <a:gd name="connsiteX7" fmla="*/ 1428622 w 1756359"/>
              <a:gd name="connsiteY7" fmla="*/ 154877 h 1891359"/>
              <a:gd name="connsiteX8" fmla="*/ 930782 w 1756359"/>
              <a:gd name="connsiteY8" fmla="*/ 21205 h 1891359"/>
              <a:gd name="connsiteX9" fmla="*/ 452050 w 1756359"/>
              <a:gd name="connsiteY9" fmla="*/ 534641 h 1891359"/>
              <a:gd name="connsiteX0" fmla="*/ 452050 w 1756257"/>
              <a:gd name="connsiteY0" fmla="*/ 534641 h 1891359"/>
              <a:gd name="connsiteX1" fmla="*/ 91698 w 1756257"/>
              <a:gd name="connsiteY1" fmla="*/ 940200 h 1891359"/>
              <a:gd name="connsiteX2" fmla="*/ 13351 w 1756257"/>
              <a:gd name="connsiteY2" fmla="*/ 1737812 h 1891359"/>
              <a:gd name="connsiteX3" fmla="*/ 309435 w 1756257"/>
              <a:gd name="connsiteY3" fmla="*/ 1891359 h 1891359"/>
              <a:gd name="connsiteX4" fmla="*/ 1669435 w 1756257"/>
              <a:gd name="connsiteY4" fmla="*/ 1840637 h 1891359"/>
              <a:gd name="connsiteX5" fmla="*/ 1612449 w 1756257"/>
              <a:gd name="connsiteY5" fmla="*/ 1257671 h 1891359"/>
              <a:gd name="connsiteX6" fmla="*/ 1563496 w 1756257"/>
              <a:gd name="connsiteY6" fmla="*/ 959631 h 1891359"/>
              <a:gd name="connsiteX7" fmla="*/ 1560208 w 1756257"/>
              <a:gd name="connsiteY7" fmla="*/ 672856 h 1891359"/>
              <a:gd name="connsiteX8" fmla="*/ 1428622 w 1756257"/>
              <a:gd name="connsiteY8" fmla="*/ 154877 h 1891359"/>
              <a:gd name="connsiteX9" fmla="*/ 930782 w 1756257"/>
              <a:gd name="connsiteY9" fmla="*/ 21205 h 1891359"/>
              <a:gd name="connsiteX10" fmla="*/ 452050 w 1756257"/>
              <a:gd name="connsiteY10" fmla="*/ 534641 h 1891359"/>
              <a:gd name="connsiteX0" fmla="*/ 452050 w 1764590"/>
              <a:gd name="connsiteY0" fmla="*/ 534641 h 1891359"/>
              <a:gd name="connsiteX1" fmla="*/ 91698 w 1764590"/>
              <a:gd name="connsiteY1" fmla="*/ 940200 h 1891359"/>
              <a:gd name="connsiteX2" fmla="*/ 13351 w 1764590"/>
              <a:gd name="connsiteY2" fmla="*/ 1737812 h 1891359"/>
              <a:gd name="connsiteX3" fmla="*/ 309435 w 1764590"/>
              <a:gd name="connsiteY3" fmla="*/ 1891359 h 1891359"/>
              <a:gd name="connsiteX4" fmla="*/ 1669435 w 1764590"/>
              <a:gd name="connsiteY4" fmla="*/ 1840637 h 1891359"/>
              <a:gd name="connsiteX5" fmla="*/ 1612449 w 1764590"/>
              <a:gd name="connsiteY5" fmla="*/ 1257671 h 1891359"/>
              <a:gd name="connsiteX6" fmla="*/ 1309780 w 1764590"/>
              <a:gd name="connsiteY6" fmla="*/ 1046341 h 1891359"/>
              <a:gd name="connsiteX7" fmla="*/ 1560208 w 1764590"/>
              <a:gd name="connsiteY7" fmla="*/ 672856 h 1891359"/>
              <a:gd name="connsiteX8" fmla="*/ 1428622 w 1764590"/>
              <a:gd name="connsiteY8" fmla="*/ 154877 h 1891359"/>
              <a:gd name="connsiteX9" fmla="*/ 930782 w 1764590"/>
              <a:gd name="connsiteY9" fmla="*/ 21205 h 1891359"/>
              <a:gd name="connsiteX10" fmla="*/ 452050 w 1764590"/>
              <a:gd name="connsiteY10" fmla="*/ 534641 h 1891359"/>
              <a:gd name="connsiteX0" fmla="*/ 452050 w 1764592"/>
              <a:gd name="connsiteY0" fmla="*/ 534641 h 1891359"/>
              <a:gd name="connsiteX1" fmla="*/ 91698 w 1764592"/>
              <a:gd name="connsiteY1" fmla="*/ 940200 h 1891359"/>
              <a:gd name="connsiteX2" fmla="*/ 13351 w 1764592"/>
              <a:gd name="connsiteY2" fmla="*/ 1737812 h 1891359"/>
              <a:gd name="connsiteX3" fmla="*/ 309435 w 1764592"/>
              <a:gd name="connsiteY3" fmla="*/ 1891359 h 1891359"/>
              <a:gd name="connsiteX4" fmla="*/ 1669435 w 1764592"/>
              <a:gd name="connsiteY4" fmla="*/ 1840637 h 1891359"/>
              <a:gd name="connsiteX5" fmla="*/ 1612449 w 1764592"/>
              <a:gd name="connsiteY5" fmla="*/ 1257671 h 1891359"/>
              <a:gd name="connsiteX6" fmla="*/ 1309780 w 1764592"/>
              <a:gd name="connsiteY6" fmla="*/ 1046341 h 1891359"/>
              <a:gd name="connsiteX7" fmla="*/ 1560208 w 1764592"/>
              <a:gd name="connsiteY7" fmla="*/ 672856 h 1891359"/>
              <a:gd name="connsiteX8" fmla="*/ 1428622 w 1764592"/>
              <a:gd name="connsiteY8" fmla="*/ 154877 h 1891359"/>
              <a:gd name="connsiteX9" fmla="*/ 930782 w 1764592"/>
              <a:gd name="connsiteY9" fmla="*/ 21205 h 1891359"/>
              <a:gd name="connsiteX10" fmla="*/ 452050 w 1764592"/>
              <a:gd name="connsiteY10" fmla="*/ 534641 h 1891359"/>
              <a:gd name="connsiteX0" fmla="*/ 452050 w 1764590"/>
              <a:gd name="connsiteY0" fmla="*/ 534641 h 1891359"/>
              <a:gd name="connsiteX1" fmla="*/ 91698 w 1764590"/>
              <a:gd name="connsiteY1" fmla="*/ 940200 h 1891359"/>
              <a:gd name="connsiteX2" fmla="*/ 13351 w 1764590"/>
              <a:gd name="connsiteY2" fmla="*/ 1737812 h 1891359"/>
              <a:gd name="connsiteX3" fmla="*/ 309435 w 1764590"/>
              <a:gd name="connsiteY3" fmla="*/ 1891359 h 1891359"/>
              <a:gd name="connsiteX4" fmla="*/ 1669435 w 1764590"/>
              <a:gd name="connsiteY4" fmla="*/ 1840637 h 1891359"/>
              <a:gd name="connsiteX5" fmla="*/ 1612449 w 1764590"/>
              <a:gd name="connsiteY5" fmla="*/ 1257671 h 1891359"/>
              <a:gd name="connsiteX6" fmla="*/ 1309780 w 1764590"/>
              <a:gd name="connsiteY6" fmla="*/ 1046341 h 1891359"/>
              <a:gd name="connsiteX7" fmla="*/ 1560208 w 1764590"/>
              <a:gd name="connsiteY7" fmla="*/ 672856 h 1891359"/>
              <a:gd name="connsiteX8" fmla="*/ 1428622 w 1764590"/>
              <a:gd name="connsiteY8" fmla="*/ 154877 h 1891359"/>
              <a:gd name="connsiteX9" fmla="*/ 930782 w 1764590"/>
              <a:gd name="connsiteY9" fmla="*/ 21205 h 1891359"/>
              <a:gd name="connsiteX10" fmla="*/ 452050 w 1764590"/>
              <a:gd name="connsiteY10" fmla="*/ 534641 h 1891359"/>
              <a:gd name="connsiteX0" fmla="*/ 452050 w 1792731"/>
              <a:gd name="connsiteY0" fmla="*/ 534641 h 1891359"/>
              <a:gd name="connsiteX1" fmla="*/ 91698 w 1792731"/>
              <a:gd name="connsiteY1" fmla="*/ 940200 h 1891359"/>
              <a:gd name="connsiteX2" fmla="*/ 13351 w 1792731"/>
              <a:gd name="connsiteY2" fmla="*/ 1737812 h 1891359"/>
              <a:gd name="connsiteX3" fmla="*/ 309435 w 1792731"/>
              <a:gd name="connsiteY3" fmla="*/ 1891359 h 1891359"/>
              <a:gd name="connsiteX4" fmla="*/ 1669435 w 1792731"/>
              <a:gd name="connsiteY4" fmla="*/ 1840637 h 1891359"/>
              <a:gd name="connsiteX5" fmla="*/ 1688563 w 1792731"/>
              <a:gd name="connsiteY5" fmla="*/ 1292355 h 1891359"/>
              <a:gd name="connsiteX6" fmla="*/ 1309780 w 1792731"/>
              <a:gd name="connsiteY6" fmla="*/ 1046341 h 1891359"/>
              <a:gd name="connsiteX7" fmla="*/ 1560208 w 1792731"/>
              <a:gd name="connsiteY7" fmla="*/ 672856 h 1891359"/>
              <a:gd name="connsiteX8" fmla="*/ 1428622 w 1792731"/>
              <a:gd name="connsiteY8" fmla="*/ 154877 h 1891359"/>
              <a:gd name="connsiteX9" fmla="*/ 930782 w 1792731"/>
              <a:gd name="connsiteY9" fmla="*/ 21205 h 1891359"/>
              <a:gd name="connsiteX10" fmla="*/ 452050 w 1792731"/>
              <a:gd name="connsiteY10" fmla="*/ 534641 h 1891359"/>
              <a:gd name="connsiteX0" fmla="*/ 452050 w 1814809"/>
              <a:gd name="connsiteY0" fmla="*/ 534641 h 1891359"/>
              <a:gd name="connsiteX1" fmla="*/ 91698 w 1814809"/>
              <a:gd name="connsiteY1" fmla="*/ 940200 h 1891359"/>
              <a:gd name="connsiteX2" fmla="*/ 13351 w 1814809"/>
              <a:gd name="connsiteY2" fmla="*/ 1737812 h 1891359"/>
              <a:gd name="connsiteX3" fmla="*/ 309435 w 1814809"/>
              <a:gd name="connsiteY3" fmla="*/ 1891359 h 1891359"/>
              <a:gd name="connsiteX4" fmla="*/ 1669435 w 1814809"/>
              <a:gd name="connsiteY4" fmla="*/ 1840637 h 1891359"/>
              <a:gd name="connsiteX5" fmla="*/ 1688563 w 1814809"/>
              <a:gd name="connsiteY5" fmla="*/ 1292355 h 1891359"/>
              <a:gd name="connsiteX6" fmla="*/ 1309780 w 1814809"/>
              <a:gd name="connsiteY6" fmla="*/ 1046341 h 1891359"/>
              <a:gd name="connsiteX7" fmla="*/ 1560208 w 1814809"/>
              <a:gd name="connsiteY7" fmla="*/ 672856 h 1891359"/>
              <a:gd name="connsiteX8" fmla="*/ 1428622 w 1814809"/>
              <a:gd name="connsiteY8" fmla="*/ 154877 h 1891359"/>
              <a:gd name="connsiteX9" fmla="*/ 930782 w 1814809"/>
              <a:gd name="connsiteY9" fmla="*/ 21205 h 1891359"/>
              <a:gd name="connsiteX10" fmla="*/ 452050 w 1814809"/>
              <a:gd name="connsiteY10" fmla="*/ 534641 h 1891359"/>
              <a:gd name="connsiteX0" fmla="*/ 452050 w 1814809"/>
              <a:gd name="connsiteY0" fmla="*/ 534641 h 1891359"/>
              <a:gd name="connsiteX1" fmla="*/ 91698 w 1814809"/>
              <a:gd name="connsiteY1" fmla="*/ 940200 h 1891359"/>
              <a:gd name="connsiteX2" fmla="*/ 13351 w 1814809"/>
              <a:gd name="connsiteY2" fmla="*/ 1737812 h 1891359"/>
              <a:gd name="connsiteX3" fmla="*/ 309435 w 1814809"/>
              <a:gd name="connsiteY3" fmla="*/ 1891359 h 1891359"/>
              <a:gd name="connsiteX4" fmla="*/ 1669435 w 1814809"/>
              <a:gd name="connsiteY4" fmla="*/ 1840637 h 1891359"/>
              <a:gd name="connsiteX5" fmla="*/ 1688563 w 1814809"/>
              <a:gd name="connsiteY5" fmla="*/ 1292355 h 1891359"/>
              <a:gd name="connsiteX6" fmla="*/ 1309780 w 1814809"/>
              <a:gd name="connsiteY6" fmla="*/ 1046341 h 1891359"/>
              <a:gd name="connsiteX7" fmla="*/ 1619996 w 1814809"/>
              <a:gd name="connsiteY7" fmla="*/ 526399 h 1891359"/>
              <a:gd name="connsiteX8" fmla="*/ 1428622 w 1814809"/>
              <a:gd name="connsiteY8" fmla="*/ 154877 h 1891359"/>
              <a:gd name="connsiteX9" fmla="*/ 930782 w 1814809"/>
              <a:gd name="connsiteY9" fmla="*/ 21205 h 1891359"/>
              <a:gd name="connsiteX10" fmla="*/ 452050 w 1814809"/>
              <a:gd name="connsiteY10" fmla="*/ 534641 h 1891359"/>
              <a:gd name="connsiteX0" fmla="*/ 452050 w 1814809"/>
              <a:gd name="connsiteY0" fmla="*/ 542872 h 1899590"/>
              <a:gd name="connsiteX1" fmla="*/ 91698 w 1814809"/>
              <a:gd name="connsiteY1" fmla="*/ 948431 h 1899590"/>
              <a:gd name="connsiteX2" fmla="*/ 13351 w 1814809"/>
              <a:gd name="connsiteY2" fmla="*/ 1746043 h 1899590"/>
              <a:gd name="connsiteX3" fmla="*/ 309435 w 1814809"/>
              <a:gd name="connsiteY3" fmla="*/ 1899590 h 1899590"/>
              <a:gd name="connsiteX4" fmla="*/ 1669435 w 1814809"/>
              <a:gd name="connsiteY4" fmla="*/ 1848868 h 1899590"/>
              <a:gd name="connsiteX5" fmla="*/ 1688563 w 1814809"/>
              <a:gd name="connsiteY5" fmla="*/ 1300586 h 1899590"/>
              <a:gd name="connsiteX6" fmla="*/ 1309780 w 1814809"/>
              <a:gd name="connsiteY6" fmla="*/ 1054572 h 1899590"/>
              <a:gd name="connsiteX7" fmla="*/ 1619996 w 1814809"/>
              <a:gd name="connsiteY7" fmla="*/ 534630 h 1899590"/>
              <a:gd name="connsiteX8" fmla="*/ 1488411 w 1814809"/>
              <a:gd name="connsiteY8" fmla="*/ 129049 h 1899590"/>
              <a:gd name="connsiteX9" fmla="*/ 930782 w 1814809"/>
              <a:gd name="connsiteY9" fmla="*/ 29436 h 1899590"/>
              <a:gd name="connsiteX10" fmla="*/ 452050 w 1814809"/>
              <a:gd name="connsiteY10" fmla="*/ 542872 h 1899590"/>
              <a:gd name="connsiteX0" fmla="*/ 452050 w 1814809"/>
              <a:gd name="connsiteY0" fmla="*/ 540513 h 1897231"/>
              <a:gd name="connsiteX1" fmla="*/ 91698 w 1814809"/>
              <a:gd name="connsiteY1" fmla="*/ 946072 h 1897231"/>
              <a:gd name="connsiteX2" fmla="*/ 13351 w 1814809"/>
              <a:gd name="connsiteY2" fmla="*/ 1743684 h 1897231"/>
              <a:gd name="connsiteX3" fmla="*/ 309435 w 1814809"/>
              <a:gd name="connsiteY3" fmla="*/ 1897231 h 1897231"/>
              <a:gd name="connsiteX4" fmla="*/ 1669435 w 1814809"/>
              <a:gd name="connsiteY4" fmla="*/ 1846509 h 1897231"/>
              <a:gd name="connsiteX5" fmla="*/ 1688563 w 1814809"/>
              <a:gd name="connsiteY5" fmla="*/ 1298227 h 1897231"/>
              <a:gd name="connsiteX6" fmla="*/ 1309780 w 1814809"/>
              <a:gd name="connsiteY6" fmla="*/ 1052213 h 1897231"/>
              <a:gd name="connsiteX7" fmla="*/ 1619996 w 1814809"/>
              <a:gd name="connsiteY7" fmla="*/ 532271 h 1897231"/>
              <a:gd name="connsiteX8" fmla="*/ 1488411 w 1814809"/>
              <a:gd name="connsiteY8" fmla="*/ 126690 h 1897231"/>
              <a:gd name="connsiteX9" fmla="*/ 930782 w 1814809"/>
              <a:gd name="connsiteY9" fmla="*/ 27077 h 1897231"/>
              <a:gd name="connsiteX10" fmla="*/ 452050 w 1814809"/>
              <a:gd name="connsiteY10" fmla="*/ 540513 h 1897231"/>
              <a:gd name="connsiteX0" fmla="*/ 452050 w 1814809"/>
              <a:gd name="connsiteY0" fmla="*/ 540513 h 1897231"/>
              <a:gd name="connsiteX1" fmla="*/ 91698 w 1814809"/>
              <a:gd name="connsiteY1" fmla="*/ 946072 h 1897231"/>
              <a:gd name="connsiteX2" fmla="*/ 13351 w 1814809"/>
              <a:gd name="connsiteY2" fmla="*/ 1743684 h 1897231"/>
              <a:gd name="connsiteX3" fmla="*/ 309435 w 1814809"/>
              <a:gd name="connsiteY3" fmla="*/ 1897231 h 1897231"/>
              <a:gd name="connsiteX4" fmla="*/ 1669435 w 1814809"/>
              <a:gd name="connsiteY4" fmla="*/ 1846509 h 1897231"/>
              <a:gd name="connsiteX5" fmla="*/ 1688563 w 1814809"/>
              <a:gd name="connsiteY5" fmla="*/ 1298227 h 1897231"/>
              <a:gd name="connsiteX6" fmla="*/ 1309780 w 1814809"/>
              <a:gd name="connsiteY6" fmla="*/ 1052213 h 1897231"/>
              <a:gd name="connsiteX7" fmla="*/ 1619996 w 1814809"/>
              <a:gd name="connsiteY7" fmla="*/ 532271 h 1897231"/>
              <a:gd name="connsiteX8" fmla="*/ 1488411 w 1814809"/>
              <a:gd name="connsiteY8" fmla="*/ 126690 h 1897231"/>
              <a:gd name="connsiteX9" fmla="*/ 930782 w 1814809"/>
              <a:gd name="connsiteY9" fmla="*/ 27077 h 1897231"/>
              <a:gd name="connsiteX10" fmla="*/ 452050 w 1814809"/>
              <a:gd name="connsiteY10" fmla="*/ 540513 h 1897231"/>
              <a:gd name="connsiteX0" fmla="*/ 288567 w 1811701"/>
              <a:gd name="connsiteY0" fmla="*/ 555674 h 1898251"/>
              <a:gd name="connsiteX1" fmla="*/ 88590 w 1811701"/>
              <a:gd name="connsiteY1" fmla="*/ 947092 h 1898251"/>
              <a:gd name="connsiteX2" fmla="*/ 10243 w 1811701"/>
              <a:gd name="connsiteY2" fmla="*/ 1744704 h 1898251"/>
              <a:gd name="connsiteX3" fmla="*/ 306327 w 1811701"/>
              <a:gd name="connsiteY3" fmla="*/ 1898251 h 1898251"/>
              <a:gd name="connsiteX4" fmla="*/ 1666327 w 1811701"/>
              <a:gd name="connsiteY4" fmla="*/ 1847529 h 1898251"/>
              <a:gd name="connsiteX5" fmla="*/ 1685455 w 1811701"/>
              <a:gd name="connsiteY5" fmla="*/ 1299247 h 1898251"/>
              <a:gd name="connsiteX6" fmla="*/ 1306672 w 1811701"/>
              <a:gd name="connsiteY6" fmla="*/ 1053233 h 1898251"/>
              <a:gd name="connsiteX7" fmla="*/ 1616888 w 1811701"/>
              <a:gd name="connsiteY7" fmla="*/ 533291 h 1898251"/>
              <a:gd name="connsiteX8" fmla="*/ 1485303 w 1811701"/>
              <a:gd name="connsiteY8" fmla="*/ 127710 h 1898251"/>
              <a:gd name="connsiteX9" fmla="*/ 927674 w 1811701"/>
              <a:gd name="connsiteY9" fmla="*/ 28097 h 1898251"/>
              <a:gd name="connsiteX10" fmla="*/ 288567 w 1811701"/>
              <a:gd name="connsiteY10" fmla="*/ 555674 h 1898251"/>
              <a:gd name="connsiteX0" fmla="*/ 288567 w 1811701"/>
              <a:gd name="connsiteY0" fmla="*/ 479828 h 1822405"/>
              <a:gd name="connsiteX1" fmla="*/ 88590 w 1811701"/>
              <a:gd name="connsiteY1" fmla="*/ 871246 h 1822405"/>
              <a:gd name="connsiteX2" fmla="*/ 10243 w 1811701"/>
              <a:gd name="connsiteY2" fmla="*/ 1668858 h 1822405"/>
              <a:gd name="connsiteX3" fmla="*/ 306327 w 1811701"/>
              <a:gd name="connsiteY3" fmla="*/ 1822405 h 1822405"/>
              <a:gd name="connsiteX4" fmla="*/ 1666327 w 1811701"/>
              <a:gd name="connsiteY4" fmla="*/ 1771683 h 1822405"/>
              <a:gd name="connsiteX5" fmla="*/ 1685455 w 1811701"/>
              <a:gd name="connsiteY5" fmla="*/ 1223401 h 1822405"/>
              <a:gd name="connsiteX6" fmla="*/ 1306672 w 1811701"/>
              <a:gd name="connsiteY6" fmla="*/ 977387 h 1822405"/>
              <a:gd name="connsiteX7" fmla="*/ 1616888 w 1811701"/>
              <a:gd name="connsiteY7" fmla="*/ 457445 h 1822405"/>
              <a:gd name="connsiteX8" fmla="*/ 1485303 w 1811701"/>
              <a:gd name="connsiteY8" fmla="*/ 51864 h 1822405"/>
              <a:gd name="connsiteX9" fmla="*/ 895599 w 1811701"/>
              <a:gd name="connsiteY9" fmla="*/ 79530 h 1822405"/>
              <a:gd name="connsiteX10" fmla="*/ 288567 w 1811701"/>
              <a:gd name="connsiteY10" fmla="*/ 479828 h 1822405"/>
              <a:gd name="connsiteX0" fmla="*/ 288567 w 1811701"/>
              <a:gd name="connsiteY0" fmla="*/ 419258 h 1761835"/>
              <a:gd name="connsiteX1" fmla="*/ 88590 w 1811701"/>
              <a:gd name="connsiteY1" fmla="*/ 810676 h 1761835"/>
              <a:gd name="connsiteX2" fmla="*/ 10243 w 1811701"/>
              <a:gd name="connsiteY2" fmla="*/ 1608288 h 1761835"/>
              <a:gd name="connsiteX3" fmla="*/ 306327 w 1811701"/>
              <a:gd name="connsiteY3" fmla="*/ 1761835 h 1761835"/>
              <a:gd name="connsiteX4" fmla="*/ 1666327 w 1811701"/>
              <a:gd name="connsiteY4" fmla="*/ 1711113 h 1761835"/>
              <a:gd name="connsiteX5" fmla="*/ 1685455 w 1811701"/>
              <a:gd name="connsiteY5" fmla="*/ 1162831 h 1761835"/>
              <a:gd name="connsiteX6" fmla="*/ 1306672 w 1811701"/>
              <a:gd name="connsiteY6" fmla="*/ 916817 h 1761835"/>
              <a:gd name="connsiteX7" fmla="*/ 1616888 w 1811701"/>
              <a:gd name="connsiteY7" fmla="*/ 396875 h 1761835"/>
              <a:gd name="connsiteX8" fmla="*/ 1373040 w 1811701"/>
              <a:gd name="connsiteY8" fmla="*/ 118574 h 1761835"/>
              <a:gd name="connsiteX9" fmla="*/ 895599 w 1811701"/>
              <a:gd name="connsiteY9" fmla="*/ 18960 h 1761835"/>
              <a:gd name="connsiteX10" fmla="*/ 288567 w 1811701"/>
              <a:gd name="connsiteY10" fmla="*/ 419258 h 1761835"/>
              <a:gd name="connsiteX0" fmla="*/ 288567 w 1811701"/>
              <a:gd name="connsiteY0" fmla="*/ 419258 h 1761835"/>
              <a:gd name="connsiteX1" fmla="*/ 88590 w 1811701"/>
              <a:gd name="connsiteY1" fmla="*/ 810676 h 1761835"/>
              <a:gd name="connsiteX2" fmla="*/ 10243 w 1811701"/>
              <a:gd name="connsiteY2" fmla="*/ 1608288 h 1761835"/>
              <a:gd name="connsiteX3" fmla="*/ 306327 w 1811701"/>
              <a:gd name="connsiteY3" fmla="*/ 1761835 h 1761835"/>
              <a:gd name="connsiteX4" fmla="*/ 1666327 w 1811701"/>
              <a:gd name="connsiteY4" fmla="*/ 1711113 h 1761835"/>
              <a:gd name="connsiteX5" fmla="*/ 1685455 w 1811701"/>
              <a:gd name="connsiteY5" fmla="*/ 1162831 h 1761835"/>
              <a:gd name="connsiteX6" fmla="*/ 1306672 w 1811701"/>
              <a:gd name="connsiteY6" fmla="*/ 916817 h 1761835"/>
              <a:gd name="connsiteX7" fmla="*/ 1584814 w 1811701"/>
              <a:gd name="connsiteY7" fmla="*/ 510012 h 1761835"/>
              <a:gd name="connsiteX8" fmla="*/ 1373040 w 1811701"/>
              <a:gd name="connsiteY8" fmla="*/ 118574 h 1761835"/>
              <a:gd name="connsiteX9" fmla="*/ 895599 w 1811701"/>
              <a:gd name="connsiteY9" fmla="*/ 18960 h 1761835"/>
              <a:gd name="connsiteX10" fmla="*/ 288567 w 1811701"/>
              <a:gd name="connsiteY10" fmla="*/ 419258 h 1761835"/>
              <a:gd name="connsiteX0" fmla="*/ 288567 w 1770444"/>
              <a:gd name="connsiteY0" fmla="*/ 419258 h 1761835"/>
              <a:gd name="connsiteX1" fmla="*/ 88590 w 1770444"/>
              <a:gd name="connsiteY1" fmla="*/ 810676 h 1761835"/>
              <a:gd name="connsiteX2" fmla="*/ 10243 w 1770444"/>
              <a:gd name="connsiteY2" fmla="*/ 1608288 h 1761835"/>
              <a:gd name="connsiteX3" fmla="*/ 306327 w 1770444"/>
              <a:gd name="connsiteY3" fmla="*/ 1761835 h 1761835"/>
              <a:gd name="connsiteX4" fmla="*/ 1666327 w 1770444"/>
              <a:gd name="connsiteY4" fmla="*/ 1711113 h 1761835"/>
              <a:gd name="connsiteX5" fmla="*/ 1589229 w 1770444"/>
              <a:gd name="connsiteY5" fmla="*/ 1176973 h 1761835"/>
              <a:gd name="connsiteX6" fmla="*/ 1306672 w 1770444"/>
              <a:gd name="connsiteY6" fmla="*/ 916817 h 1761835"/>
              <a:gd name="connsiteX7" fmla="*/ 1584814 w 1770444"/>
              <a:gd name="connsiteY7" fmla="*/ 510012 h 1761835"/>
              <a:gd name="connsiteX8" fmla="*/ 1373040 w 1770444"/>
              <a:gd name="connsiteY8" fmla="*/ 118574 h 1761835"/>
              <a:gd name="connsiteX9" fmla="*/ 895599 w 1770444"/>
              <a:gd name="connsiteY9" fmla="*/ 18960 h 1761835"/>
              <a:gd name="connsiteX10" fmla="*/ 288567 w 1770444"/>
              <a:gd name="connsiteY10" fmla="*/ 419258 h 1761835"/>
              <a:gd name="connsiteX0" fmla="*/ 288567 w 1592514"/>
              <a:gd name="connsiteY0" fmla="*/ 419258 h 1863058"/>
              <a:gd name="connsiteX1" fmla="*/ 88590 w 1592514"/>
              <a:gd name="connsiteY1" fmla="*/ 810676 h 1863058"/>
              <a:gd name="connsiteX2" fmla="*/ 10243 w 1592514"/>
              <a:gd name="connsiteY2" fmla="*/ 1608288 h 1863058"/>
              <a:gd name="connsiteX3" fmla="*/ 306327 w 1592514"/>
              <a:gd name="connsiteY3" fmla="*/ 1761835 h 1863058"/>
              <a:gd name="connsiteX4" fmla="*/ 1377650 w 1592514"/>
              <a:gd name="connsiteY4" fmla="*/ 1838393 h 1863058"/>
              <a:gd name="connsiteX5" fmla="*/ 1589229 w 1592514"/>
              <a:gd name="connsiteY5" fmla="*/ 1176973 h 1863058"/>
              <a:gd name="connsiteX6" fmla="*/ 1306672 w 1592514"/>
              <a:gd name="connsiteY6" fmla="*/ 916817 h 1863058"/>
              <a:gd name="connsiteX7" fmla="*/ 1584814 w 1592514"/>
              <a:gd name="connsiteY7" fmla="*/ 510012 h 1863058"/>
              <a:gd name="connsiteX8" fmla="*/ 1373040 w 1592514"/>
              <a:gd name="connsiteY8" fmla="*/ 118574 h 1863058"/>
              <a:gd name="connsiteX9" fmla="*/ 895599 w 1592514"/>
              <a:gd name="connsiteY9" fmla="*/ 18960 h 1863058"/>
              <a:gd name="connsiteX10" fmla="*/ 288567 w 1592514"/>
              <a:gd name="connsiteY10" fmla="*/ 419258 h 1863058"/>
              <a:gd name="connsiteX0" fmla="*/ 421322 w 1594935"/>
              <a:gd name="connsiteY0" fmla="*/ 616342 h 1876292"/>
              <a:gd name="connsiteX1" fmla="*/ 91011 w 1594935"/>
              <a:gd name="connsiteY1" fmla="*/ 823910 h 1876292"/>
              <a:gd name="connsiteX2" fmla="*/ 12664 w 1594935"/>
              <a:gd name="connsiteY2" fmla="*/ 1621522 h 1876292"/>
              <a:gd name="connsiteX3" fmla="*/ 308748 w 1594935"/>
              <a:gd name="connsiteY3" fmla="*/ 1775069 h 1876292"/>
              <a:gd name="connsiteX4" fmla="*/ 1380071 w 1594935"/>
              <a:gd name="connsiteY4" fmla="*/ 1851627 h 1876292"/>
              <a:gd name="connsiteX5" fmla="*/ 1591650 w 1594935"/>
              <a:gd name="connsiteY5" fmla="*/ 1190207 h 1876292"/>
              <a:gd name="connsiteX6" fmla="*/ 1309093 w 1594935"/>
              <a:gd name="connsiteY6" fmla="*/ 930051 h 1876292"/>
              <a:gd name="connsiteX7" fmla="*/ 1587235 w 1594935"/>
              <a:gd name="connsiteY7" fmla="*/ 523246 h 1876292"/>
              <a:gd name="connsiteX8" fmla="*/ 1375461 w 1594935"/>
              <a:gd name="connsiteY8" fmla="*/ 131808 h 1876292"/>
              <a:gd name="connsiteX9" fmla="*/ 898020 w 1594935"/>
              <a:gd name="connsiteY9" fmla="*/ 32194 h 1876292"/>
              <a:gd name="connsiteX10" fmla="*/ 421322 w 1594935"/>
              <a:gd name="connsiteY10" fmla="*/ 616342 h 1876292"/>
              <a:gd name="connsiteX0" fmla="*/ 413257 w 1586870"/>
              <a:gd name="connsiteY0" fmla="*/ 616342 h 1876292"/>
              <a:gd name="connsiteX1" fmla="*/ 140873 w 1586870"/>
              <a:gd name="connsiteY1" fmla="*/ 993617 h 1876292"/>
              <a:gd name="connsiteX2" fmla="*/ 4599 w 1586870"/>
              <a:gd name="connsiteY2" fmla="*/ 1621522 h 1876292"/>
              <a:gd name="connsiteX3" fmla="*/ 300683 w 1586870"/>
              <a:gd name="connsiteY3" fmla="*/ 1775069 h 1876292"/>
              <a:gd name="connsiteX4" fmla="*/ 1372006 w 1586870"/>
              <a:gd name="connsiteY4" fmla="*/ 1851627 h 1876292"/>
              <a:gd name="connsiteX5" fmla="*/ 1583585 w 1586870"/>
              <a:gd name="connsiteY5" fmla="*/ 1190207 h 1876292"/>
              <a:gd name="connsiteX6" fmla="*/ 1301028 w 1586870"/>
              <a:gd name="connsiteY6" fmla="*/ 930051 h 1876292"/>
              <a:gd name="connsiteX7" fmla="*/ 1579170 w 1586870"/>
              <a:gd name="connsiteY7" fmla="*/ 523246 h 1876292"/>
              <a:gd name="connsiteX8" fmla="*/ 1367396 w 1586870"/>
              <a:gd name="connsiteY8" fmla="*/ 131808 h 1876292"/>
              <a:gd name="connsiteX9" fmla="*/ 889955 w 1586870"/>
              <a:gd name="connsiteY9" fmla="*/ 32194 h 1876292"/>
              <a:gd name="connsiteX10" fmla="*/ 413257 w 1586870"/>
              <a:gd name="connsiteY10" fmla="*/ 616342 h 1876292"/>
              <a:gd name="connsiteX0" fmla="*/ 284962 w 1458575"/>
              <a:gd name="connsiteY0" fmla="*/ 616342 h 1908017"/>
              <a:gd name="connsiteX1" fmla="*/ 12578 w 1458575"/>
              <a:gd name="connsiteY1" fmla="*/ 993617 h 1908017"/>
              <a:gd name="connsiteX2" fmla="*/ 172388 w 1458575"/>
              <a:gd name="connsiteY2" fmla="*/ 1775069 h 1908017"/>
              <a:gd name="connsiteX3" fmla="*/ 1243711 w 1458575"/>
              <a:gd name="connsiteY3" fmla="*/ 1851627 h 1908017"/>
              <a:gd name="connsiteX4" fmla="*/ 1455290 w 1458575"/>
              <a:gd name="connsiteY4" fmla="*/ 1190207 h 1908017"/>
              <a:gd name="connsiteX5" fmla="*/ 1172733 w 1458575"/>
              <a:gd name="connsiteY5" fmla="*/ 930051 h 1908017"/>
              <a:gd name="connsiteX6" fmla="*/ 1450875 w 1458575"/>
              <a:gd name="connsiteY6" fmla="*/ 523246 h 1908017"/>
              <a:gd name="connsiteX7" fmla="*/ 1239101 w 1458575"/>
              <a:gd name="connsiteY7" fmla="*/ 131808 h 1908017"/>
              <a:gd name="connsiteX8" fmla="*/ 761660 w 1458575"/>
              <a:gd name="connsiteY8" fmla="*/ 32194 h 1908017"/>
              <a:gd name="connsiteX9" fmla="*/ 284962 w 1458575"/>
              <a:gd name="connsiteY9" fmla="*/ 616342 h 1908017"/>
              <a:gd name="connsiteX0" fmla="*/ 343858 w 1519131"/>
              <a:gd name="connsiteY0" fmla="*/ 616342 h 1885036"/>
              <a:gd name="connsiteX1" fmla="*/ 71474 w 1519131"/>
              <a:gd name="connsiteY1" fmla="*/ 993617 h 1885036"/>
              <a:gd name="connsiteX2" fmla="*/ 115432 w 1519131"/>
              <a:gd name="connsiteY2" fmla="*/ 1704358 h 1885036"/>
              <a:gd name="connsiteX3" fmla="*/ 1302607 w 1519131"/>
              <a:gd name="connsiteY3" fmla="*/ 1851627 h 1885036"/>
              <a:gd name="connsiteX4" fmla="*/ 1514186 w 1519131"/>
              <a:gd name="connsiteY4" fmla="*/ 1190207 h 1885036"/>
              <a:gd name="connsiteX5" fmla="*/ 1231629 w 1519131"/>
              <a:gd name="connsiteY5" fmla="*/ 930051 h 1885036"/>
              <a:gd name="connsiteX6" fmla="*/ 1509771 w 1519131"/>
              <a:gd name="connsiteY6" fmla="*/ 523246 h 1885036"/>
              <a:gd name="connsiteX7" fmla="*/ 1297997 w 1519131"/>
              <a:gd name="connsiteY7" fmla="*/ 131808 h 1885036"/>
              <a:gd name="connsiteX8" fmla="*/ 820556 w 1519131"/>
              <a:gd name="connsiteY8" fmla="*/ 32194 h 1885036"/>
              <a:gd name="connsiteX9" fmla="*/ 343858 w 1519131"/>
              <a:gd name="connsiteY9" fmla="*/ 616342 h 1885036"/>
              <a:gd name="connsiteX0" fmla="*/ 343858 w 1549812"/>
              <a:gd name="connsiteY0" fmla="*/ 616342 h 1800235"/>
              <a:gd name="connsiteX1" fmla="*/ 71474 w 1549812"/>
              <a:gd name="connsiteY1" fmla="*/ 993617 h 1800235"/>
              <a:gd name="connsiteX2" fmla="*/ 115432 w 1549812"/>
              <a:gd name="connsiteY2" fmla="*/ 1704358 h 1800235"/>
              <a:gd name="connsiteX3" fmla="*/ 1389496 w 1549812"/>
              <a:gd name="connsiteY3" fmla="*/ 1724347 h 1800235"/>
              <a:gd name="connsiteX4" fmla="*/ 1514186 w 1549812"/>
              <a:gd name="connsiteY4" fmla="*/ 1190207 h 1800235"/>
              <a:gd name="connsiteX5" fmla="*/ 1231629 w 1549812"/>
              <a:gd name="connsiteY5" fmla="*/ 930051 h 1800235"/>
              <a:gd name="connsiteX6" fmla="*/ 1509771 w 1549812"/>
              <a:gd name="connsiteY6" fmla="*/ 523246 h 1800235"/>
              <a:gd name="connsiteX7" fmla="*/ 1297997 w 1549812"/>
              <a:gd name="connsiteY7" fmla="*/ 131808 h 1800235"/>
              <a:gd name="connsiteX8" fmla="*/ 820556 w 1549812"/>
              <a:gd name="connsiteY8" fmla="*/ 32194 h 1800235"/>
              <a:gd name="connsiteX9" fmla="*/ 343858 w 1549812"/>
              <a:gd name="connsiteY9" fmla="*/ 616342 h 1800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49812" h="1800235">
                <a:moveTo>
                  <a:pt x="343858" y="616342"/>
                </a:moveTo>
                <a:cubicBezTo>
                  <a:pt x="219011" y="776579"/>
                  <a:pt x="109545" y="812281"/>
                  <a:pt x="71474" y="993617"/>
                </a:cubicBezTo>
                <a:cubicBezTo>
                  <a:pt x="33403" y="1174953"/>
                  <a:pt x="-89757" y="1561356"/>
                  <a:pt x="115432" y="1704358"/>
                </a:cubicBezTo>
                <a:cubicBezTo>
                  <a:pt x="320621" y="1847360"/>
                  <a:pt x="1156371" y="1810039"/>
                  <a:pt x="1389496" y="1724347"/>
                </a:cubicBezTo>
                <a:cubicBezTo>
                  <a:pt x="1622621" y="1638655"/>
                  <a:pt x="1540497" y="1322590"/>
                  <a:pt x="1514186" y="1190207"/>
                </a:cubicBezTo>
                <a:cubicBezTo>
                  <a:pt x="1487875" y="1057824"/>
                  <a:pt x="1240336" y="1148914"/>
                  <a:pt x="1231629" y="930051"/>
                </a:cubicBezTo>
                <a:cubicBezTo>
                  <a:pt x="1248292" y="693847"/>
                  <a:pt x="1498710" y="656286"/>
                  <a:pt x="1509771" y="523246"/>
                </a:cubicBezTo>
                <a:cubicBezTo>
                  <a:pt x="1520832" y="390206"/>
                  <a:pt x="1431655" y="305130"/>
                  <a:pt x="1297997" y="131808"/>
                </a:cubicBezTo>
                <a:cubicBezTo>
                  <a:pt x="1189251" y="36824"/>
                  <a:pt x="979579" y="-48562"/>
                  <a:pt x="820556" y="32194"/>
                </a:cubicBezTo>
                <a:cubicBezTo>
                  <a:pt x="661533" y="112950"/>
                  <a:pt x="468705" y="456105"/>
                  <a:pt x="343858" y="616342"/>
                </a:cubicBezTo>
                <a:close/>
              </a:path>
            </a:pathLst>
          </a:custGeom>
          <a:solidFill>
            <a:srgbClr val="9CDFF9"/>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Freeform 417">
            <a:extLst>
              <a:ext uri="{FF2B5EF4-FFF2-40B4-BE49-F238E27FC236}">
                <a16:creationId xmlns:a16="http://schemas.microsoft.com/office/drawing/2014/main" id="{86D46BE4-B0DC-6447-9B19-4A15963D6107}"/>
              </a:ext>
            </a:extLst>
          </p:cNvPr>
          <p:cNvSpPr>
            <a:spLocks/>
          </p:cNvSpPr>
          <p:nvPr/>
        </p:nvSpPr>
        <p:spPr bwMode="auto">
          <a:xfrm>
            <a:off x="7274076" y="1826035"/>
            <a:ext cx="1736725" cy="1317704"/>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9CDFF9"/>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12" name="Group 418">
            <a:extLst>
              <a:ext uri="{FF2B5EF4-FFF2-40B4-BE49-F238E27FC236}">
                <a16:creationId xmlns:a16="http://schemas.microsoft.com/office/drawing/2014/main" id="{B6EA0447-3C72-2546-A182-B18B3204742F}"/>
              </a:ext>
            </a:extLst>
          </p:cNvPr>
          <p:cNvGrpSpPr>
            <a:grpSpLocks/>
          </p:cNvGrpSpPr>
          <p:nvPr/>
        </p:nvGrpSpPr>
        <p:grpSpPr bwMode="auto">
          <a:xfrm>
            <a:off x="7205350" y="3289251"/>
            <a:ext cx="1458912" cy="933450"/>
            <a:chOff x="2889" y="1631"/>
            <a:chExt cx="980" cy="743"/>
          </a:xfrm>
        </p:grpSpPr>
        <p:sp>
          <p:nvSpPr>
            <p:cNvPr id="13" name="Rectangle 419">
              <a:extLst>
                <a:ext uri="{FF2B5EF4-FFF2-40B4-BE49-F238E27FC236}">
                  <a16:creationId xmlns:a16="http://schemas.microsoft.com/office/drawing/2014/main" id="{BE021C30-4F59-6844-AF0D-B5AB853A3B1C}"/>
                </a:ext>
              </a:extLst>
            </p:cNvPr>
            <p:cNvSpPr>
              <a:spLocks noChangeArrowheads="1"/>
            </p:cNvSpPr>
            <p:nvPr/>
          </p:nvSpPr>
          <p:spPr bwMode="auto">
            <a:xfrm>
              <a:off x="3046" y="1841"/>
              <a:ext cx="663" cy="533"/>
            </a:xfrm>
            <a:prstGeom prst="rect">
              <a:avLst/>
            </a:prstGeom>
            <a:solidFill>
              <a:srgbClr val="9CDFF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4" name="AutoShape 420">
              <a:extLst>
                <a:ext uri="{FF2B5EF4-FFF2-40B4-BE49-F238E27FC236}">
                  <a16:creationId xmlns:a16="http://schemas.microsoft.com/office/drawing/2014/main" id="{27AA7BFA-EEE4-4140-B9E6-23FEE52ACCEA}"/>
                </a:ext>
              </a:extLst>
            </p:cNvPr>
            <p:cNvSpPr>
              <a:spLocks noChangeArrowheads="1"/>
            </p:cNvSpPr>
            <p:nvPr/>
          </p:nvSpPr>
          <p:spPr bwMode="auto">
            <a:xfrm>
              <a:off x="2889" y="1631"/>
              <a:ext cx="980" cy="253"/>
            </a:xfrm>
            <a:prstGeom prst="triangle">
              <a:avLst>
                <a:gd name="adj" fmla="val 50000"/>
              </a:avLst>
            </a:prstGeom>
            <a:solidFill>
              <a:srgbClr val="9CDFF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00CCFF"/>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15" name="Freeform 427">
            <a:extLst>
              <a:ext uri="{FF2B5EF4-FFF2-40B4-BE49-F238E27FC236}">
                <a16:creationId xmlns:a16="http://schemas.microsoft.com/office/drawing/2014/main" id="{50383F63-A1BE-EE40-9A4A-9521B5B39A87}"/>
              </a:ext>
            </a:extLst>
          </p:cNvPr>
          <p:cNvSpPr>
            <a:spLocks/>
          </p:cNvSpPr>
          <p:nvPr/>
        </p:nvSpPr>
        <p:spPr bwMode="auto">
          <a:xfrm>
            <a:off x="7712401" y="4683134"/>
            <a:ext cx="3079750" cy="1665288"/>
          </a:xfrm>
          <a:custGeom>
            <a:avLst/>
            <a:gdLst>
              <a:gd name="T0" fmla="*/ 2147483646 w 1940"/>
              <a:gd name="T1" fmla="*/ 2147483646 h 1049"/>
              <a:gd name="T2" fmla="*/ 2147483646 w 1940"/>
              <a:gd name="T3" fmla="*/ 2147483646 h 1049"/>
              <a:gd name="T4" fmla="*/ 2147483646 w 1940"/>
              <a:gd name="T5" fmla="*/ 2147483646 h 1049"/>
              <a:gd name="T6" fmla="*/ 2147483646 w 1940"/>
              <a:gd name="T7" fmla="*/ 2147483646 h 1049"/>
              <a:gd name="T8" fmla="*/ 2147483646 w 1940"/>
              <a:gd name="T9" fmla="*/ 2147483646 h 1049"/>
              <a:gd name="T10" fmla="*/ 2147483646 w 1940"/>
              <a:gd name="T11" fmla="*/ 2147483646 h 1049"/>
              <a:gd name="T12" fmla="*/ 2147483646 w 1940"/>
              <a:gd name="T13" fmla="*/ 2147483646 h 1049"/>
              <a:gd name="T14" fmla="*/ 2147483646 w 1940"/>
              <a:gd name="T15" fmla="*/ 2147483646 h 1049"/>
              <a:gd name="T16" fmla="*/ 2147483646 w 1940"/>
              <a:gd name="T17" fmla="*/ 2147483646 h 1049"/>
              <a:gd name="T18" fmla="*/ 2147483646 w 1940"/>
              <a:gd name="T19" fmla="*/ 2147483646 h 1049"/>
              <a:gd name="T20" fmla="*/ 2147483646 w 1940"/>
              <a:gd name="T21" fmla="*/ 2147483646 h 1049"/>
              <a:gd name="T22" fmla="*/ 2147483646 w 1940"/>
              <a:gd name="T23" fmla="*/ 2147483646 h 1049"/>
              <a:gd name="T24" fmla="*/ 2147483646 w 1940"/>
              <a:gd name="T25" fmla="*/ 2147483646 h 1049"/>
              <a:gd name="T26" fmla="*/ 2147483646 w 1940"/>
              <a:gd name="T27" fmla="*/ 2147483646 h 1049"/>
              <a:gd name="T28" fmla="*/ 2147483646 w 1940"/>
              <a:gd name="T29" fmla="*/ 2147483646 h 1049"/>
              <a:gd name="T30" fmla="*/ 2147483646 w 1940"/>
              <a:gd name="T31" fmla="*/ 2147483646 h 104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940"/>
              <a:gd name="T49" fmla="*/ 0 h 1049"/>
              <a:gd name="T50" fmla="*/ 1940 w 1940"/>
              <a:gd name="T51" fmla="*/ 1049 h 104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940" h="1049">
                <a:moveTo>
                  <a:pt x="952" y="26"/>
                </a:moveTo>
                <a:cubicBezTo>
                  <a:pt x="867" y="45"/>
                  <a:pt x="832" y="118"/>
                  <a:pt x="755" y="125"/>
                </a:cubicBezTo>
                <a:cubicBezTo>
                  <a:pt x="678" y="132"/>
                  <a:pt x="587" y="72"/>
                  <a:pt x="488" y="68"/>
                </a:cubicBezTo>
                <a:cubicBezTo>
                  <a:pt x="389" y="64"/>
                  <a:pt x="237" y="48"/>
                  <a:pt x="158" y="101"/>
                </a:cubicBezTo>
                <a:cubicBezTo>
                  <a:pt x="79" y="154"/>
                  <a:pt x="28" y="298"/>
                  <a:pt x="14" y="389"/>
                </a:cubicBezTo>
                <a:cubicBezTo>
                  <a:pt x="0" y="480"/>
                  <a:pt x="25" y="595"/>
                  <a:pt x="71" y="648"/>
                </a:cubicBezTo>
                <a:cubicBezTo>
                  <a:pt x="117" y="701"/>
                  <a:pt x="205" y="665"/>
                  <a:pt x="288" y="706"/>
                </a:cubicBezTo>
                <a:cubicBezTo>
                  <a:pt x="371" y="747"/>
                  <a:pt x="450" y="842"/>
                  <a:pt x="568" y="893"/>
                </a:cubicBezTo>
                <a:cubicBezTo>
                  <a:pt x="686" y="944"/>
                  <a:pt x="852" y="991"/>
                  <a:pt x="996" y="1014"/>
                </a:cubicBezTo>
                <a:cubicBezTo>
                  <a:pt x="1140" y="1036"/>
                  <a:pt x="1309" y="1049"/>
                  <a:pt x="1433" y="1031"/>
                </a:cubicBezTo>
                <a:cubicBezTo>
                  <a:pt x="1557" y="1012"/>
                  <a:pt x="1657" y="960"/>
                  <a:pt x="1739" y="907"/>
                </a:cubicBezTo>
                <a:cubicBezTo>
                  <a:pt x="1821" y="855"/>
                  <a:pt x="1906" y="824"/>
                  <a:pt x="1923" y="714"/>
                </a:cubicBezTo>
                <a:cubicBezTo>
                  <a:pt x="1940" y="604"/>
                  <a:pt x="1898" y="350"/>
                  <a:pt x="1839" y="251"/>
                </a:cubicBezTo>
                <a:cubicBezTo>
                  <a:pt x="1780" y="151"/>
                  <a:pt x="1662" y="153"/>
                  <a:pt x="1566" y="114"/>
                </a:cubicBezTo>
                <a:cubicBezTo>
                  <a:pt x="1470" y="76"/>
                  <a:pt x="1365" y="30"/>
                  <a:pt x="1263" y="15"/>
                </a:cubicBezTo>
                <a:cubicBezTo>
                  <a:pt x="1161" y="0"/>
                  <a:pt x="1037" y="8"/>
                  <a:pt x="952" y="26"/>
                </a:cubicBezTo>
                <a:close/>
              </a:path>
            </a:pathLst>
          </a:custGeom>
          <a:solidFill>
            <a:srgbClr val="9CDFF9"/>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Text Box 580">
            <a:extLst>
              <a:ext uri="{FF2B5EF4-FFF2-40B4-BE49-F238E27FC236}">
                <a16:creationId xmlns:a16="http://schemas.microsoft.com/office/drawing/2014/main" id="{68F39DC6-82AA-494B-BF8C-3328A3504C38}"/>
              </a:ext>
            </a:extLst>
          </p:cNvPr>
          <p:cNvSpPr txBox="1">
            <a:spLocks noChangeArrowheads="1"/>
          </p:cNvSpPr>
          <p:nvPr/>
        </p:nvSpPr>
        <p:spPr bwMode="auto">
          <a:xfrm>
            <a:off x="7679274" y="1488461"/>
            <a:ext cx="133940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14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Arial" panose="020B0604020202020204" pitchFamily="34" charset="0"/>
              </a:rPr>
              <a:t>mobile network</a:t>
            </a:r>
          </a:p>
        </p:txBody>
      </p:sp>
      <p:sp>
        <p:nvSpPr>
          <p:cNvPr id="17" name="Text Box 580">
            <a:extLst>
              <a:ext uri="{FF2B5EF4-FFF2-40B4-BE49-F238E27FC236}">
                <a16:creationId xmlns:a16="http://schemas.microsoft.com/office/drawing/2014/main" id="{4FAF1075-A726-A74C-A102-E55EF3041A0B}"/>
              </a:ext>
            </a:extLst>
          </p:cNvPr>
          <p:cNvSpPr txBox="1">
            <a:spLocks noChangeArrowheads="1"/>
          </p:cNvSpPr>
          <p:nvPr/>
        </p:nvSpPr>
        <p:spPr bwMode="auto">
          <a:xfrm>
            <a:off x="7330835" y="4191922"/>
            <a:ext cx="1955646" cy="268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altLang="en-US" sz="14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Arial" panose="020B0604020202020204" pitchFamily="34" charset="0"/>
              </a:rPr>
              <a:t>home network</a:t>
            </a:r>
          </a:p>
        </p:txBody>
      </p:sp>
      <p:sp>
        <p:nvSpPr>
          <p:cNvPr id="19" name="Text Box 580">
            <a:extLst>
              <a:ext uri="{FF2B5EF4-FFF2-40B4-BE49-F238E27FC236}">
                <a16:creationId xmlns:a16="http://schemas.microsoft.com/office/drawing/2014/main" id="{18D63BA9-A80C-3C4E-951E-EC3E6277A653}"/>
              </a:ext>
            </a:extLst>
          </p:cNvPr>
          <p:cNvSpPr txBox="1">
            <a:spLocks noChangeArrowheads="1"/>
          </p:cNvSpPr>
          <p:nvPr/>
        </p:nvSpPr>
        <p:spPr bwMode="auto">
          <a:xfrm>
            <a:off x="7306908" y="5779775"/>
            <a:ext cx="1195135" cy="44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altLang="en-US" sz="14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Arial" panose="020B0604020202020204" pitchFamily="34" charset="0"/>
              </a:rPr>
              <a:t>enterprise</a:t>
            </a:r>
          </a:p>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altLang="en-US" sz="14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Arial" panose="020B0604020202020204" pitchFamily="34" charset="0"/>
              </a:rPr>
              <a:t>          network</a:t>
            </a:r>
          </a:p>
        </p:txBody>
      </p:sp>
      <p:sp>
        <p:nvSpPr>
          <p:cNvPr id="20" name="Freeform 19">
            <a:extLst>
              <a:ext uri="{FF2B5EF4-FFF2-40B4-BE49-F238E27FC236}">
                <a16:creationId xmlns:a16="http://schemas.microsoft.com/office/drawing/2014/main" id="{21C1BA4F-9694-604C-B41C-E527BFD0B4FC}"/>
              </a:ext>
            </a:extLst>
          </p:cNvPr>
          <p:cNvSpPr/>
          <p:nvPr/>
        </p:nvSpPr>
        <p:spPr>
          <a:xfrm>
            <a:off x="10222146" y="3179540"/>
            <a:ext cx="1273167" cy="1935748"/>
          </a:xfrm>
          <a:custGeom>
            <a:avLst/>
            <a:gdLst>
              <a:gd name="connsiteX0" fmla="*/ 434989 w 1523031"/>
              <a:gd name="connsiteY0" fmla="*/ 253346 h 1763594"/>
              <a:gd name="connsiteX1" fmla="*/ 488 w 1523031"/>
              <a:gd name="connsiteY1" fmla="*/ 921706 h 1763594"/>
              <a:gd name="connsiteX2" fmla="*/ 368142 w 1523031"/>
              <a:gd name="connsiteY2" fmla="*/ 1489812 h 1763594"/>
              <a:gd name="connsiteX3" fmla="*/ 1187008 w 1523031"/>
              <a:gd name="connsiteY3" fmla="*/ 1757156 h 1763594"/>
              <a:gd name="connsiteX4" fmla="*/ 1521239 w 1523031"/>
              <a:gd name="connsiteY4" fmla="*/ 1239177 h 1763594"/>
              <a:gd name="connsiteX5" fmla="*/ 1320700 w 1523031"/>
              <a:gd name="connsiteY5" fmla="*/ 654362 h 1763594"/>
              <a:gd name="connsiteX6" fmla="*/ 1337412 w 1523031"/>
              <a:gd name="connsiteY6" fmla="*/ 136383 h 1763594"/>
              <a:gd name="connsiteX7" fmla="*/ 1086739 w 1523031"/>
              <a:gd name="connsiteY7" fmla="*/ 2711 h 1763594"/>
              <a:gd name="connsiteX8" fmla="*/ 434989 w 1523031"/>
              <a:gd name="connsiteY8" fmla="*/ 253346 h 1763594"/>
              <a:gd name="connsiteX0" fmla="*/ 434989 w 1537226"/>
              <a:gd name="connsiteY0" fmla="*/ 253346 h 1763594"/>
              <a:gd name="connsiteX1" fmla="*/ 488 w 1537226"/>
              <a:gd name="connsiteY1" fmla="*/ 921706 h 1763594"/>
              <a:gd name="connsiteX2" fmla="*/ 368142 w 1537226"/>
              <a:gd name="connsiteY2" fmla="*/ 1489812 h 1763594"/>
              <a:gd name="connsiteX3" fmla="*/ 1187008 w 1537226"/>
              <a:gd name="connsiteY3" fmla="*/ 1757156 h 1763594"/>
              <a:gd name="connsiteX4" fmla="*/ 1521239 w 1537226"/>
              <a:gd name="connsiteY4" fmla="*/ 1239177 h 1763594"/>
              <a:gd name="connsiteX5" fmla="*/ 1468998 w 1537226"/>
              <a:gd name="connsiteY5" fmla="*/ 654362 h 1763594"/>
              <a:gd name="connsiteX6" fmla="*/ 1337412 w 1537226"/>
              <a:gd name="connsiteY6" fmla="*/ 136383 h 1763594"/>
              <a:gd name="connsiteX7" fmla="*/ 1086739 w 1537226"/>
              <a:gd name="connsiteY7" fmla="*/ 2711 h 1763594"/>
              <a:gd name="connsiteX8" fmla="*/ 434989 w 1537226"/>
              <a:gd name="connsiteY8" fmla="*/ 253346 h 1763594"/>
              <a:gd name="connsiteX0" fmla="*/ 434989 w 1537226"/>
              <a:gd name="connsiteY0" fmla="*/ 253346 h 1763594"/>
              <a:gd name="connsiteX1" fmla="*/ 488 w 1537226"/>
              <a:gd name="connsiteY1" fmla="*/ 921706 h 1763594"/>
              <a:gd name="connsiteX2" fmla="*/ 368142 w 1537226"/>
              <a:gd name="connsiteY2" fmla="*/ 1489812 h 1763594"/>
              <a:gd name="connsiteX3" fmla="*/ 1187008 w 1537226"/>
              <a:gd name="connsiteY3" fmla="*/ 1757156 h 1763594"/>
              <a:gd name="connsiteX4" fmla="*/ 1521239 w 1537226"/>
              <a:gd name="connsiteY4" fmla="*/ 1239177 h 1763594"/>
              <a:gd name="connsiteX5" fmla="*/ 1468998 w 1537226"/>
              <a:gd name="connsiteY5" fmla="*/ 654362 h 1763594"/>
              <a:gd name="connsiteX6" fmla="*/ 1337412 w 1537226"/>
              <a:gd name="connsiteY6" fmla="*/ 136383 h 1763594"/>
              <a:gd name="connsiteX7" fmla="*/ 839572 w 1537226"/>
              <a:gd name="connsiteY7" fmla="*/ 2711 h 1763594"/>
              <a:gd name="connsiteX8" fmla="*/ 434989 w 1537226"/>
              <a:gd name="connsiteY8" fmla="*/ 253346 h 1763594"/>
              <a:gd name="connsiteX0" fmla="*/ 360357 w 1536743"/>
              <a:gd name="connsiteY0" fmla="*/ 534641 h 1782088"/>
              <a:gd name="connsiteX1" fmla="*/ 5 w 1536743"/>
              <a:gd name="connsiteY1" fmla="*/ 940200 h 1782088"/>
              <a:gd name="connsiteX2" fmla="*/ 367659 w 1536743"/>
              <a:gd name="connsiteY2" fmla="*/ 1508306 h 1782088"/>
              <a:gd name="connsiteX3" fmla="*/ 1186525 w 1536743"/>
              <a:gd name="connsiteY3" fmla="*/ 1775650 h 1782088"/>
              <a:gd name="connsiteX4" fmla="*/ 1520756 w 1536743"/>
              <a:gd name="connsiteY4" fmla="*/ 1257671 h 1782088"/>
              <a:gd name="connsiteX5" fmla="*/ 1468515 w 1536743"/>
              <a:gd name="connsiteY5" fmla="*/ 672856 h 1782088"/>
              <a:gd name="connsiteX6" fmla="*/ 1336929 w 1536743"/>
              <a:gd name="connsiteY6" fmla="*/ 154877 h 1782088"/>
              <a:gd name="connsiteX7" fmla="*/ 839089 w 1536743"/>
              <a:gd name="connsiteY7" fmla="*/ 21205 h 1782088"/>
              <a:gd name="connsiteX8" fmla="*/ 360357 w 1536743"/>
              <a:gd name="connsiteY8" fmla="*/ 534641 h 1782088"/>
              <a:gd name="connsiteX0" fmla="*/ 360355 w 1536741"/>
              <a:gd name="connsiteY0" fmla="*/ 534641 h 1782088"/>
              <a:gd name="connsiteX1" fmla="*/ 3 w 1536741"/>
              <a:gd name="connsiteY1" fmla="*/ 940200 h 1782088"/>
              <a:gd name="connsiteX2" fmla="*/ 367657 w 1536741"/>
              <a:gd name="connsiteY2" fmla="*/ 1508306 h 1782088"/>
              <a:gd name="connsiteX3" fmla="*/ 1186523 w 1536741"/>
              <a:gd name="connsiteY3" fmla="*/ 1775650 h 1782088"/>
              <a:gd name="connsiteX4" fmla="*/ 1520754 w 1536741"/>
              <a:gd name="connsiteY4" fmla="*/ 1257671 h 1782088"/>
              <a:gd name="connsiteX5" fmla="*/ 1468513 w 1536741"/>
              <a:gd name="connsiteY5" fmla="*/ 672856 h 1782088"/>
              <a:gd name="connsiteX6" fmla="*/ 1336927 w 1536741"/>
              <a:gd name="connsiteY6" fmla="*/ 154877 h 1782088"/>
              <a:gd name="connsiteX7" fmla="*/ 839087 w 1536741"/>
              <a:gd name="connsiteY7" fmla="*/ 21205 h 1782088"/>
              <a:gd name="connsiteX8" fmla="*/ 360355 w 1536741"/>
              <a:gd name="connsiteY8" fmla="*/ 534641 h 1782088"/>
              <a:gd name="connsiteX0" fmla="*/ 360355 w 1534770"/>
              <a:gd name="connsiteY0" fmla="*/ 553225 h 1800672"/>
              <a:gd name="connsiteX1" fmla="*/ 3 w 1534770"/>
              <a:gd name="connsiteY1" fmla="*/ 958784 h 1800672"/>
              <a:gd name="connsiteX2" fmla="*/ 367657 w 1534770"/>
              <a:gd name="connsiteY2" fmla="*/ 1526890 h 1800672"/>
              <a:gd name="connsiteX3" fmla="*/ 1186523 w 1534770"/>
              <a:gd name="connsiteY3" fmla="*/ 1794234 h 1800672"/>
              <a:gd name="connsiteX4" fmla="*/ 1520754 w 1534770"/>
              <a:gd name="connsiteY4" fmla="*/ 1276255 h 1800672"/>
              <a:gd name="connsiteX5" fmla="*/ 1468513 w 1534770"/>
              <a:gd name="connsiteY5" fmla="*/ 691440 h 1800672"/>
              <a:gd name="connsiteX6" fmla="*/ 1435794 w 1534770"/>
              <a:gd name="connsiteY6" fmla="*/ 107761 h 1800672"/>
              <a:gd name="connsiteX7" fmla="*/ 839087 w 1534770"/>
              <a:gd name="connsiteY7" fmla="*/ 39789 h 1800672"/>
              <a:gd name="connsiteX8" fmla="*/ 360355 w 1534770"/>
              <a:gd name="connsiteY8" fmla="*/ 553225 h 1800672"/>
              <a:gd name="connsiteX0" fmla="*/ 360355 w 1580585"/>
              <a:gd name="connsiteY0" fmla="*/ 553225 h 1880420"/>
              <a:gd name="connsiteX1" fmla="*/ 3 w 1580585"/>
              <a:gd name="connsiteY1" fmla="*/ 958784 h 1880420"/>
              <a:gd name="connsiteX2" fmla="*/ 367657 w 1580585"/>
              <a:gd name="connsiteY2" fmla="*/ 1526890 h 1880420"/>
              <a:gd name="connsiteX3" fmla="*/ 1186523 w 1580585"/>
              <a:gd name="connsiteY3" fmla="*/ 1794234 h 1880420"/>
              <a:gd name="connsiteX4" fmla="*/ 1570188 w 1580585"/>
              <a:gd name="connsiteY4" fmla="*/ 1785433 h 1880420"/>
              <a:gd name="connsiteX5" fmla="*/ 1468513 w 1580585"/>
              <a:gd name="connsiteY5" fmla="*/ 691440 h 1880420"/>
              <a:gd name="connsiteX6" fmla="*/ 1435794 w 1580585"/>
              <a:gd name="connsiteY6" fmla="*/ 107761 h 1880420"/>
              <a:gd name="connsiteX7" fmla="*/ 839087 w 1580585"/>
              <a:gd name="connsiteY7" fmla="*/ 39789 h 1880420"/>
              <a:gd name="connsiteX8" fmla="*/ 360355 w 1580585"/>
              <a:gd name="connsiteY8" fmla="*/ 553225 h 1880420"/>
              <a:gd name="connsiteX0" fmla="*/ 316588 w 1580732"/>
              <a:gd name="connsiteY0" fmla="*/ 359285 h 1867156"/>
              <a:gd name="connsiteX1" fmla="*/ 150 w 1580732"/>
              <a:gd name="connsiteY1" fmla="*/ 945520 h 1867156"/>
              <a:gd name="connsiteX2" fmla="*/ 367804 w 1580732"/>
              <a:gd name="connsiteY2" fmla="*/ 1513626 h 1867156"/>
              <a:gd name="connsiteX3" fmla="*/ 1186670 w 1580732"/>
              <a:gd name="connsiteY3" fmla="*/ 1780970 h 1867156"/>
              <a:gd name="connsiteX4" fmla="*/ 1570335 w 1580732"/>
              <a:gd name="connsiteY4" fmla="*/ 1772169 h 1867156"/>
              <a:gd name="connsiteX5" fmla="*/ 1468660 w 1580732"/>
              <a:gd name="connsiteY5" fmla="*/ 678176 h 1867156"/>
              <a:gd name="connsiteX6" fmla="*/ 1435941 w 1580732"/>
              <a:gd name="connsiteY6" fmla="*/ 94497 h 1867156"/>
              <a:gd name="connsiteX7" fmla="*/ 839234 w 1580732"/>
              <a:gd name="connsiteY7" fmla="*/ 26525 h 1867156"/>
              <a:gd name="connsiteX8" fmla="*/ 316588 w 1580732"/>
              <a:gd name="connsiteY8" fmla="*/ 359285 h 1867156"/>
              <a:gd name="connsiteX0" fmla="*/ 163575 w 1427719"/>
              <a:gd name="connsiteY0" fmla="*/ 359285 h 1867156"/>
              <a:gd name="connsiteX1" fmla="*/ 836 w 1427719"/>
              <a:gd name="connsiteY1" fmla="*/ 1076921 h 1867156"/>
              <a:gd name="connsiteX2" fmla="*/ 214791 w 1427719"/>
              <a:gd name="connsiteY2" fmla="*/ 1513626 h 1867156"/>
              <a:gd name="connsiteX3" fmla="*/ 1033657 w 1427719"/>
              <a:gd name="connsiteY3" fmla="*/ 1780970 h 1867156"/>
              <a:gd name="connsiteX4" fmla="*/ 1417322 w 1427719"/>
              <a:gd name="connsiteY4" fmla="*/ 1772169 h 1867156"/>
              <a:gd name="connsiteX5" fmla="*/ 1315647 w 1427719"/>
              <a:gd name="connsiteY5" fmla="*/ 678176 h 1867156"/>
              <a:gd name="connsiteX6" fmla="*/ 1282928 w 1427719"/>
              <a:gd name="connsiteY6" fmla="*/ 94497 h 1867156"/>
              <a:gd name="connsiteX7" fmla="*/ 686221 w 1427719"/>
              <a:gd name="connsiteY7" fmla="*/ 26525 h 1867156"/>
              <a:gd name="connsiteX8" fmla="*/ 163575 w 1427719"/>
              <a:gd name="connsiteY8" fmla="*/ 359285 h 1867156"/>
              <a:gd name="connsiteX0" fmla="*/ 163575 w 1426632"/>
              <a:gd name="connsiteY0" fmla="*/ 394322 h 1902193"/>
              <a:gd name="connsiteX1" fmla="*/ 836 w 1426632"/>
              <a:gd name="connsiteY1" fmla="*/ 1111958 h 1902193"/>
              <a:gd name="connsiteX2" fmla="*/ 214791 w 1426632"/>
              <a:gd name="connsiteY2" fmla="*/ 1548663 h 1902193"/>
              <a:gd name="connsiteX3" fmla="*/ 1033657 w 1426632"/>
              <a:gd name="connsiteY3" fmla="*/ 1816007 h 1902193"/>
              <a:gd name="connsiteX4" fmla="*/ 1417322 w 1426632"/>
              <a:gd name="connsiteY4" fmla="*/ 1807206 h 1902193"/>
              <a:gd name="connsiteX5" fmla="*/ 1315647 w 1426632"/>
              <a:gd name="connsiteY5" fmla="*/ 713213 h 1902193"/>
              <a:gd name="connsiteX6" fmla="*/ 1401843 w 1426632"/>
              <a:gd name="connsiteY6" fmla="*/ 63834 h 1902193"/>
              <a:gd name="connsiteX7" fmla="*/ 686221 w 1426632"/>
              <a:gd name="connsiteY7" fmla="*/ 61562 h 1902193"/>
              <a:gd name="connsiteX8" fmla="*/ 163575 w 1426632"/>
              <a:gd name="connsiteY8" fmla="*/ 394322 h 1902193"/>
              <a:gd name="connsiteX0" fmla="*/ 163575 w 1435249"/>
              <a:gd name="connsiteY0" fmla="*/ 394322 h 1885560"/>
              <a:gd name="connsiteX1" fmla="*/ 836 w 1435249"/>
              <a:gd name="connsiteY1" fmla="*/ 1111958 h 1885560"/>
              <a:gd name="connsiteX2" fmla="*/ 214791 w 1435249"/>
              <a:gd name="connsiteY2" fmla="*/ 1548663 h 1885560"/>
              <a:gd name="connsiteX3" fmla="*/ 1033657 w 1435249"/>
              <a:gd name="connsiteY3" fmla="*/ 1816007 h 1885560"/>
              <a:gd name="connsiteX4" fmla="*/ 1417322 w 1435249"/>
              <a:gd name="connsiteY4" fmla="*/ 1807206 h 1885560"/>
              <a:gd name="connsiteX5" fmla="*/ 1375103 w 1435249"/>
              <a:gd name="connsiteY5" fmla="*/ 943164 h 1885560"/>
              <a:gd name="connsiteX6" fmla="*/ 1401843 w 1435249"/>
              <a:gd name="connsiteY6" fmla="*/ 63834 h 1885560"/>
              <a:gd name="connsiteX7" fmla="*/ 686221 w 1435249"/>
              <a:gd name="connsiteY7" fmla="*/ 61562 h 1885560"/>
              <a:gd name="connsiteX8" fmla="*/ 163575 w 1435249"/>
              <a:gd name="connsiteY8" fmla="*/ 394322 h 1885560"/>
              <a:gd name="connsiteX0" fmla="*/ 128947 w 1438213"/>
              <a:gd name="connsiteY0" fmla="*/ 345176 h 1883146"/>
              <a:gd name="connsiteX1" fmla="*/ 3802 w 1438213"/>
              <a:gd name="connsiteY1" fmla="*/ 1109544 h 1883146"/>
              <a:gd name="connsiteX2" fmla="*/ 217757 w 1438213"/>
              <a:gd name="connsiteY2" fmla="*/ 1546249 h 1883146"/>
              <a:gd name="connsiteX3" fmla="*/ 1036623 w 1438213"/>
              <a:gd name="connsiteY3" fmla="*/ 1813593 h 1883146"/>
              <a:gd name="connsiteX4" fmla="*/ 1420288 w 1438213"/>
              <a:gd name="connsiteY4" fmla="*/ 1804792 h 1883146"/>
              <a:gd name="connsiteX5" fmla="*/ 1378069 w 1438213"/>
              <a:gd name="connsiteY5" fmla="*/ 940750 h 1883146"/>
              <a:gd name="connsiteX6" fmla="*/ 1404809 w 1438213"/>
              <a:gd name="connsiteY6" fmla="*/ 61420 h 1883146"/>
              <a:gd name="connsiteX7" fmla="*/ 689187 w 1438213"/>
              <a:gd name="connsiteY7" fmla="*/ 59148 h 1883146"/>
              <a:gd name="connsiteX8" fmla="*/ 128947 w 1438213"/>
              <a:gd name="connsiteY8" fmla="*/ 345176 h 1883146"/>
              <a:gd name="connsiteX0" fmla="*/ 126587 w 1435854"/>
              <a:gd name="connsiteY0" fmla="*/ 353278 h 1891248"/>
              <a:gd name="connsiteX1" fmla="*/ 1442 w 1435854"/>
              <a:gd name="connsiteY1" fmla="*/ 1117646 h 1891248"/>
              <a:gd name="connsiteX2" fmla="*/ 215397 w 1435854"/>
              <a:gd name="connsiteY2" fmla="*/ 1554351 h 1891248"/>
              <a:gd name="connsiteX3" fmla="*/ 1034263 w 1435854"/>
              <a:gd name="connsiteY3" fmla="*/ 1821695 h 1891248"/>
              <a:gd name="connsiteX4" fmla="*/ 1417928 w 1435854"/>
              <a:gd name="connsiteY4" fmla="*/ 1812894 h 1891248"/>
              <a:gd name="connsiteX5" fmla="*/ 1375709 w 1435854"/>
              <a:gd name="connsiteY5" fmla="*/ 948852 h 1891248"/>
              <a:gd name="connsiteX6" fmla="*/ 1402449 w 1435854"/>
              <a:gd name="connsiteY6" fmla="*/ 69522 h 1891248"/>
              <a:gd name="connsiteX7" fmla="*/ 221605 w 1435854"/>
              <a:gd name="connsiteY7" fmla="*/ 47778 h 1891248"/>
              <a:gd name="connsiteX8" fmla="*/ 126587 w 1435854"/>
              <a:gd name="connsiteY8" fmla="*/ 353278 h 1891248"/>
              <a:gd name="connsiteX0" fmla="*/ 35803 w 1453152"/>
              <a:gd name="connsiteY0" fmla="*/ 439993 h 1896181"/>
              <a:gd name="connsiteX1" fmla="*/ 18740 w 1453152"/>
              <a:gd name="connsiteY1" fmla="*/ 1122579 h 1896181"/>
              <a:gd name="connsiteX2" fmla="*/ 232695 w 1453152"/>
              <a:gd name="connsiteY2" fmla="*/ 1559284 h 1896181"/>
              <a:gd name="connsiteX3" fmla="*/ 1051561 w 1453152"/>
              <a:gd name="connsiteY3" fmla="*/ 1826628 h 1896181"/>
              <a:gd name="connsiteX4" fmla="*/ 1435226 w 1453152"/>
              <a:gd name="connsiteY4" fmla="*/ 1817827 h 1896181"/>
              <a:gd name="connsiteX5" fmla="*/ 1393007 w 1453152"/>
              <a:gd name="connsiteY5" fmla="*/ 953785 h 1896181"/>
              <a:gd name="connsiteX6" fmla="*/ 1419747 w 1453152"/>
              <a:gd name="connsiteY6" fmla="*/ 74455 h 1896181"/>
              <a:gd name="connsiteX7" fmla="*/ 238903 w 1453152"/>
              <a:gd name="connsiteY7" fmla="*/ 52711 h 1896181"/>
              <a:gd name="connsiteX8" fmla="*/ 35803 w 1453152"/>
              <a:gd name="connsiteY8" fmla="*/ 439993 h 1896181"/>
              <a:gd name="connsiteX0" fmla="*/ 35803 w 1447873"/>
              <a:gd name="connsiteY0" fmla="*/ 439993 h 1952840"/>
              <a:gd name="connsiteX1" fmla="*/ 18740 w 1447873"/>
              <a:gd name="connsiteY1" fmla="*/ 1122579 h 1952840"/>
              <a:gd name="connsiteX2" fmla="*/ 232695 w 1447873"/>
              <a:gd name="connsiteY2" fmla="*/ 1559284 h 1952840"/>
              <a:gd name="connsiteX3" fmla="*/ 1130848 w 1447873"/>
              <a:gd name="connsiteY3" fmla="*/ 1925181 h 1952840"/>
              <a:gd name="connsiteX4" fmla="*/ 1435226 w 1447873"/>
              <a:gd name="connsiteY4" fmla="*/ 1817827 h 1952840"/>
              <a:gd name="connsiteX5" fmla="*/ 1393007 w 1447873"/>
              <a:gd name="connsiteY5" fmla="*/ 953785 h 1952840"/>
              <a:gd name="connsiteX6" fmla="*/ 1419747 w 1447873"/>
              <a:gd name="connsiteY6" fmla="*/ 74455 h 1952840"/>
              <a:gd name="connsiteX7" fmla="*/ 238903 w 1447873"/>
              <a:gd name="connsiteY7" fmla="*/ 52711 h 1952840"/>
              <a:gd name="connsiteX8" fmla="*/ 35803 w 1447873"/>
              <a:gd name="connsiteY8" fmla="*/ 439993 h 1952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47873" h="1952840">
                <a:moveTo>
                  <a:pt x="35803" y="439993"/>
                </a:moveTo>
                <a:cubicBezTo>
                  <a:pt x="-891" y="618304"/>
                  <a:pt x="-14075" y="936031"/>
                  <a:pt x="18740" y="1122579"/>
                </a:cubicBezTo>
                <a:cubicBezTo>
                  <a:pt x="51555" y="1309127"/>
                  <a:pt x="47344" y="1425517"/>
                  <a:pt x="232695" y="1559284"/>
                </a:cubicBezTo>
                <a:cubicBezTo>
                  <a:pt x="418046" y="1693051"/>
                  <a:pt x="930426" y="1882091"/>
                  <a:pt x="1130848" y="1925181"/>
                </a:cubicBezTo>
                <a:cubicBezTo>
                  <a:pt x="1331270" y="1968271"/>
                  <a:pt x="1391533" y="1979726"/>
                  <a:pt x="1435226" y="1817827"/>
                </a:cubicBezTo>
                <a:cubicBezTo>
                  <a:pt x="1478919" y="1655928"/>
                  <a:pt x="1395587" y="1244347"/>
                  <a:pt x="1393007" y="953785"/>
                </a:cubicBezTo>
                <a:cubicBezTo>
                  <a:pt x="1390427" y="663223"/>
                  <a:pt x="1458740" y="183063"/>
                  <a:pt x="1419747" y="74455"/>
                </a:cubicBezTo>
                <a:cubicBezTo>
                  <a:pt x="1380754" y="-34153"/>
                  <a:pt x="469560" y="-8212"/>
                  <a:pt x="238903" y="52711"/>
                </a:cubicBezTo>
                <a:cubicBezTo>
                  <a:pt x="8246" y="113634"/>
                  <a:pt x="72497" y="261682"/>
                  <a:pt x="35803" y="439993"/>
                </a:cubicBezTo>
                <a:close/>
              </a:path>
            </a:pathLst>
          </a:custGeom>
          <a:gradFill flip="none" rotWithShape="1">
            <a:gsLst>
              <a:gs pos="0">
                <a:srgbClr val="9CDFF9"/>
              </a:gs>
              <a:gs pos="100000">
                <a:schemeClr val="bg1"/>
              </a:gs>
              <a:gs pos="59000">
                <a:schemeClr val="accent5">
                  <a:lumMod val="20000"/>
                  <a:lumOff val="80000"/>
                </a:schemeClr>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21" name="Group 20">
            <a:extLst>
              <a:ext uri="{FF2B5EF4-FFF2-40B4-BE49-F238E27FC236}">
                <a16:creationId xmlns:a16="http://schemas.microsoft.com/office/drawing/2014/main" id="{09D929D7-3426-7545-8640-DC8E2ED95FB9}"/>
              </a:ext>
            </a:extLst>
          </p:cNvPr>
          <p:cNvGrpSpPr/>
          <p:nvPr/>
        </p:nvGrpSpPr>
        <p:grpSpPr>
          <a:xfrm>
            <a:off x="10837700" y="3928050"/>
            <a:ext cx="687393" cy="721548"/>
            <a:chOff x="5203089" y="1751190"/>
            <a:chExt cx="858331" cy="662414"/>
          </a:xfrm>
        </p:grpSpPr>
        <p:sp>
          <p:nvSpPr>
            <p:cNvPr id="22" name="Freeform 21">
              <a:extLst>
                <a:ext uri="{FF2B5EF4-FFF2-40B4-BE49-F238E27FC236}">
                  <a16:creationId xmlns:a16="http://schemas.microsoft.com/office/drawing/2014/main" id="{32949C6B-70A2-0C41-96B1-4A94F8B7F80B}"/>
                </a:ext>
              </a:extLst>
            </p:cNvPr>
            <p:cNvSpPr/>
            <p:nvPr/>
          </p:nvSpPr>
          <p:spPr>
            <a:xfrm>
              <a:off x="5536769" y="1751190"/>
              <a:ext cx="524651" cy="662124"/>
            </a:xfrm>
            <a:custGeom>
              <a:avLst/>
              <a:gdLst>
                <a:gd name="connsiteX0" fmla="*/ 3618 w 651290"/>
                <a:gd name="connsiteY0" fmla="*/ 492070 h 492070"/>
                <a:gd name="connsiteX1" fmla="*/ 0 w 651290"/>
                <a:gd name="connsiteY1" fmla="*/ 141108 h 492070"/>
                <a:gd name="connsiteX2" fmla="*/ 423338 w 651290"/>
                <a:gd name="connsiteY2" fmla="*/ 0 h 492070"/>
                <a:gd name="connsiteX3" fmla="*/ 647672 w 651290"/>
                <a:gd name="connsiteY3" fmla="*/ 57891 h 492070"/>
                <a:gd name="connsiteX4" fmla="*/ 651290 w 651290"/>
                <a:gd name="connsiteY4" fmla="*/ 492070 h 492070"/>
                <a:gd name="connsiteX5" fmla="*/ 3618 w 651290"/>
                <a:gd name="connsiteY5" fmla="*/ 492070 h 492070"/>
                <a:gd name="connsiteX0" fmla="*/ 3618 w 651290"/>
                <a:gd name="connsiteY0" fmla="*/ 593378 h 593378"/>
                <a:gd name="connsiteX1" fmla="*/ 0 w 651290"/>
                <a:gd name="connsiteY1" fmla="*/ 242416 h 593378"/>
                <a:gd name="connsiteX2" fmla="*/ 423338 w 651290"/>
                <a:gd name="connsiteY2" fmla="*/ 101308 h 593378"/>
                <a:gd name="connsiteX3" fmla="*/ 647672 w 651290"/>
                <a:gd name="connsiteY3" fmla="*/ 0 h 593378"/>
                <a:gd name="connsiteX4" fmla="*/ 651290 w 651290"/>
                <a:gd name="connsiteY4" fmla="*/ 593378 h 593378"/>
                <a:gd name="connsiteX5" fmla="*/ 3618 w 651290"/>
                <a:gd name="connsiteY5" fmla="*/ 593378 h 593378"/>
                <a:gd name="connsiteX0" fmla="*/ 3618 w 651290"/>
                <a:gd name="connsiteY0" fmla="*/ 662124 h 662124"/>
                <a:gd name="connsiteX1" fmla="*/ 0 w 651290"/>
                <a:gd name="connsiteY1" fmla="*/ 311162 h 662124"/>
                <a:gd name="connsiteX2" fmla="*/ 376300 w 651290"/>
                <a:gd name="connsiteY2" fmla="*/ 0 h 662124"/>
                <a:gd name="connsiteX3" fmla="*/ 647672 w 651290"/>
                <a:gd name="connsiteY3" fmla="*/ 68746 h 662124"/>
                <a:gd name="connsiteX4" fmla="*/ 651290 w 651290"/>
                <a:gd name="connsiteY4" fmla="*/ 662124 h 662124"/>
                <a:gd name="connsiteX5" fmla="*/ 3618 w 651290"/>
                <a:gd name="connsiteY5" fmla="*/ 662124 h 662124"/>
                <a:gd name="connsiteX0" fmla="*/ 0 w 647672"/>
                <a:gd name="connsiteY0" fmla="*/ 662124 h 662124"/>
                <a:gd name="connsiteX1" fmla="*/ 123021 w 647672"/>
                <a:gd name="connsiteY1" fmla="*/ 83217 h 662124"/>
                <a:gd name="connsiteX2" fmla="*/ 372682 w 647672"/>
                <a:gd name="connsiteY2" fmla="*/ 0 h 662124"/>
                <a:gd name="connsiteX3" fmla="*/ 644054 w 647672"/>
                <a:gd name="connsiteY3" fmla="*/ 68746 h 662124"/>
                <a:gd name="connsiteX4" fmla="*/ 647672 w 647672"/>
                <a:gd name="connsiteY4" fmla="*/ 662124 h 662124"/>
                <a:gd name="connsiteX5" fmla="*/ 0 w 647672"/>
                <a:gd name="connsiteY5" fmla="*/ 662124 h 662124"/>
                <a:gd name="connsiteX0" fmla="*/ 7238 w 524651"/>
                <a:gd name="connsiteY0" fmla="*/ 669360 h 669360"/>
                <a:gd name="connsiteX1" fmla="*/ 0 w 524651"/>
                <a:gd name="connsiteY1" fmla="*/ 83217 h 669360"/>
                <a:gd name="connsiteX2" fmla="*/ 249661 w 524651"/>
                <a:gd name="connsiteY2" fmla="*/ 0 h 669360"/>
                <a:gd name="connsiteX3" fmla="*/ 521033 w 524651"/>
                <a:gd name="connsiteY3" fmla="*/ 68746 h 669360"/>
                <a:gd name="connsiteX4" fmla="*/ 524651 w 524651"/>
                <a:gd name="connsiteY4" fmla="*/ 662124 h 669360"/>
                <a:gd name="connsiteX5" fmla="*/ 7238 w 524651"/>
                <a:gd name="connsiteY5" fmla="*/ 669360 h 669360"/>
                <a:gd name="connsiteX0" fmla="*/ 438 w 528706"/>
                <a:gd name="connsiteY0" fmla="*/ 665742 h 665742"/>
                <a:gd name="connsiteX1" fmla="*/ 4055 w 528706"/>
                <a:gd name="connsiteY1" fmla="*/ 83217 h 665742"/>
                <a:gd name="connsiteX2" fmla="*/ 253716 w 528706"/>
                <a:gd name="connsiteY2" fmla="*/ 0 h 665742"/>
                <a:gd name="connsiteX3" fmla="*/ 525088 w 528706"/>
                <a:gd name="connsiteY3" fmla="*/ 68746 h 665742"/>
                <a:gd name="connsiteX4" fmla="*/ 528706 w 528706"/>
                <a:gd name="connsiteY4" fmla="*/ 662124 h 665742"/>
                <a:gd name="connsiteX5" fmla="*/ 438 w 528706"/>
                <a:gd name="connsiteY5" fmla="*/ 665742 h 665742"/>
                <a:gd name="connsiteX0" fmla="*/ 155 w 546514"/>
                <a:gd name="connsiteY0" fmla="*/ 662124 h 662124"/>
                <a:gd name="connsiteX1" fmla="*/ 21863 w 546514"/>
                <a:gd name="connsiteY1" fmla="*/ 83217 h 662124"/>
                <a:gd name="connsiteX2" fmla="*/ 271524 w 546514"/>
                <a:gd name="connsiteY2" fmla="*/ 0 h 662124"/>
                <a:gd name="connsiteX3" fmla="*/ 542896 w 546514"/>
                <a:gd name="connsiteY3" fmla="*/ 68746 h 662124"/>
                <a:gd name="connsiteX4" fmla="*/ 546514 w 546514"/>
                <a:gd name="connsiteY4" fmla="*/ 662124 h 662124"/>
                <a:gd name="connsiteX5" fmla="*/ 155 w 546514"/>
                <a:gd name="connsiteY5" fmla="*/ 662124 h 662124"/>
                <a:gd name="connsiteX0" fmla="*/ 10856 w 524651"/>
                <a:gd name="connsiteY0" fmla="*/ 658506 h 662124"/>
                <a:gd name="connsiteX1" fmla="*/ 0 w 524651"/>
                <a:gd name="connsiteY1" fmla="*/ 83217 h 662124"/>
                <a:gd name="connsiteX2" fmla="*/ 249661 w 524651"/>
                <a:gd name="connsiteY2" fmla="*/ 0 h 662124"/>
                <a:gd name="connsiteX3" fmla="*/ 521033 w 524651"/>
                <a:gd name="connsiteY3" fmla="*/ 68746 h 662124"/>
                <a:gd name="connsiteX4" fmla="*/ 524651 w 524651"/>
                <a:gd name="connsiteY4" fmla="*/ 662124 h 662124"/>
                <a:gd name="connsiteX5" fmla="*/ 10856 w 524651"/>
                <a:gd name="connsiteY5" fmla="*/ 658506 h 662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4651" h="662124">
                  <a:moveTo>
                    <a:pt x="10856" y="658506"/>
                  </a:moveTo>
                  <a:cubicBezTo>
                    <a:pt x="8443" y="463125"/>
                    <a:pt x="2413" y="278598"/>
                    <a:pt x="0" y="83217"/>
                  </a:cubicBezTo>
                  <a:lnTo>
                    <a:pt x="249661" y="0"/>
                  </a:lnTo>
                  <a:lnTo>
                    <a:pt x="521033" y="68746"/>
                  </a:lnTo>
                  <a:lnTo>
                    <a:pt x="524651" y="662124"/>
                  </a:lnTo>
                  <a:lnTo>
                    <a:pt x="10856" y="658506"/>
                  </a:lnTo>
                  <a:close/>
                </a:path>
              </a:pathLst>
            </a:custGeom>
            <a:solidFill>
              <a:srgbClr val="E0EBF1"/>
            </a:solidFill>
            <a:ln w="12700">
              <a:solidFill>
                <a:srgbClr val="0000A8"/>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Freeform 22">
              <a:extLst>
                <a:ext uri="{FF2B5EF4-FFF2-40B4-BE49-F238E27FC236}">
                  <a16:creationId xmlns:a16="http://schemas.microsoft.com/office/drawing/2014/main" id="{6A42A8C1-0A52-8944-BCD0-7C3E1000F6A9}"/>
                </a:ext>
              </a:extLst>
            </p:cNvPr>
            <p:cNvSpPr/>
            <p:nvPr/>
          </p:nvSpPr>
          <p:spPr>
            <a:xfrm>
              <a:off x="5203089" y="1921244"/>
              <a:ext cx="651290" cy="492070"/>
            </a:xfrm>
            <a:custGeom>
              <a:avLst/>
              <a:gdLst>
                <a:gd name="connsiteX0" fmla="*/ 3618 w 651290"/>
                <a:gd name="connsiteY0" fmla="*/ 492070 h 492070"/>
                <a:gd name="connsiteX1" fmla="*/ 0 w 651290"/>
                <a:gd name="connsiteY1" fmla="*/ 141108 h 492070"/>
                <a:gd name="connsiteX2" fmla="*/ 423338 w 651290"/>
                <a:gd name="connsiteY2" fmla="*/ 0 h 492070"/>
                <a:gd name="connsiteX3" fmla="*/ 647672 w 651290"/>
                <a:gd name="connsiteY3" fmla="*/ 57891 h 492070"/>
                <a:gd name="connsiteX4" fmla="*/ 651290 w 651290"/>
                <a:gd name="connsiteY4" fmla="*/ 492070 h 492070"/>
                <a:gd name="connsiteX5" fmla="*/ 3618 w 651290"/>
                <a:gd name="connsiteY5" fmla="*/ 492070 h 492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1290" h="492070">
                  <a:moveTo>
                    <a:pt x="3618" y="492070"/>
                  </a:moveTo>
                  <a:lnTo>
                    <a:pt x="0" y="141108"/>
                  </a:lnTo>
                  <a:lnTo>
                    <a:pt x="423338" y="0"/>
                  </a:lnTo>
                  <a:lnTo>
                    <a:pt x="647672" y="57891"/>
                  </a:lnTo>
                  <a:lnTo>
                    <a:pt x="651290" y="492070"/>
                  </a:lnTo>
                  <a:lnTo>
                    <a:pt x="3618" y="492070"/>
                  </a:lnTo>
                  <a:close/>
                </a:path>
              </a:pathLst>
            </a:custGeom>
            <a:solidFill>
              <a:srgbClr val="E0EBF1"/>
            </a:solidFill>
            <a:ln w="12700">
              <a:solidFill>
                <a:srgbClr val="0000A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24" name="Straight Connector 23">
              <a:extLst>
                <a:ext uri="{FF2B5EF4-FFF2-40B4-BE49-F238E27FC236}">
                  <a16:creationId xmlns:a16="http://schemas.microsoft.com/office/drawing/2014/main" id="{3801E422-A8CB-5D4B-8A53-10BB1CC241B4}"/>
                </a:ext>
              </a:extLst>
            </p:cNvPr>
            <p:cNvCxnSpPr/>
            <p:nvPr/>
          </p:nvCxnSpPr>
          <p:spPr>
            <a:xfrm flipV="1">
              <a:off x="5270526" y="2029553"/>
              <a:ext cx="295249" cy="73468"/>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9A70776E-060B-774C-AF87-577276BCDEDB}"/>
                </a:ext>
              </a:extLst>
            </p:cNvPr>
            <p:cNvCxnSpPr/>
            <p:nvPr/>
          </p:nvCxnSpPr>
          <p:spPr>
            <a:xfrm flipV="1">
              <a:off x="5275406" y="2261710"/>
              <a:ext cx="290369" cy="16752"/>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04F15741-4E5D-2C40-AA55-B8A92FB5641B}"/>
                </a:ext>
              </a:extLst>
            </p:cNvPr>
            <p:cNvCxnSpPr/>
            <p:nvPr/>
          </p:nvCxnSpPr>
          <p:spPr>
            <a:xfrm flipV="1">
              <a:off x="5275406" y="2151772"/>
              <a:ext cx="290369" cy="48402"/>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CC116124-6B0D-0A48-9748-70E0EE10E0B8}"/>
                </a:ext>
              </a:extLst>
            </p:cNvPr>
            <p:cNvCxnSpPr/>
            <p:nvPr/>
          </p:nvCxnSpPr>
          <p:spPr>
            <a:xfrm>
              <a:off x="5270094" y="2354086"/>
              <a:ext cx="295681" cy="0"/>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41A80C21-FB20-4F42-A016-94A2E068D917}"/>
                </a:ext>
              </a:extLst>
            </p:cNvPr>
            <p:cNvCxnSpPr/>
            <p:nvPr/>
          </p:nvCxnSpPr>
          <p:spPr>
            <a:xfrm flipV="1">
              <a:off x="5950242" y="1866900"/>
              <a:ext cx="0" cy="465273"/>
            </a:xfrm>
            <a:prstGeom prst="line">
              <a:avLst/>
            </a:prstGeom>
            <a:ln w="44450">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D96746B7-2DA8-C14F-A27C-643C5FAB1AF2}"/>
                </a:ext>
              </a:extLst>
            </p:cNvPr>
            <p:cNvCxnSpPr/>
            <p:nvPr/>
          </p:nvCxnSpPr>
          <p:spPr>
            <a:xfrm>
              <a:off x="5628589" y="1936750"/>
              <a:ext cx="0" cy="476854"/>
            </a:xfrm>
            <a:prstGeom prst="line">
              <a:avLst/>
            </a:prstGeom>
            <a:ln w="15875">
              <a:solidFill>
                <a:srgbClr val="0000A8"/>
              </a:solidFill>
            </a:ln>
            <a:effectLst/>
          </p:spPr>
          <p:style>
            <a:lnRef idx="2">
              <a:schemeClr val="accent1"/>
            </a:lnRef>
            <a:fillRef idx="0">
              <a:schemeClr val="accent1"/>
            </a:fillRef>
            <a:effectRef idx="1">
              <a:schemeClr val="accent1"/>
            </a:effectRef>
            <a:fontRef idx="minor">
              <a:schemeClr val="tx1"/>
            </a:fontRef>
          </p:style>
        </p:cxnSp>
      </p:grpSp>
      <p:grpSp>
        <p:nvGrpSpPr>
          <p:cNvPr id="30" name="Group 29">
            <a:extLst>
              <a:ext uri="{FF2B5EF4-FFF2-40B4-BE49-F238E27FC236}">
                <a16:creationId xmlns:a16="http://schemas.microsoft.com/office/drawing/2014/main" id="{02066780-DE5E-6740-8BBA-01C995D1619B}"/>
              </a:ext>
            </a:extLst>
          </p:cNvPr>
          <p:cNvGrpSpPr/>
          <p:nvPr/>
        </p:nvGrpSpPr>
        <p:grpSpPr>
          <a:xfrm>
            <a:off x="10771171" y="3194171"/>
            <a:ext cx="594613" cy="648336"/>
            <a:chOff x="5203089" y="1751190"/>
            <a:chExt cx="858331" cy="662414"/>
          </a:xfrm>
        </p:grpSpPr>
        <p:sp>
          <p:nvSpPr>
            <p:cNvPr id="31" name="Freeform 30">
              <a:extLst>
                <a:ext uri="{FF2B5EF4-FFF2-40B4-BE49-F238E27FC236}">
                  <a16:creationId xmlns:a16="http://schemas.microsoft.com/office/drawing/2014/main" id="{F49A9BF7-5D60-2C4D-AF1F-F5F5F46EB76B}"/>
                </a:ext>
              </a:extLst>
            </p:cNvPr>
            <p:cNvSpPr/>
            <p:nvPr/>
          </p:nvSpPr>
          <p:spPr>
            <a:xfrm>
              <a:off x="5536769" y="1751190"/>
              <a:ext cx="524651" cy="662124"/>
            </a:xfrm>
            <a:custGeom>
              <a:avLst/>
              <a:gdLst>
                <a:gd name="connsiteX0" fmla="*/ 3618 w 651290"/>
                <a:gd name="connsiteY0" fmla="*/ 492070 h 492070"/>
                <a:gd name="connsiteX1" fmla="*/ 0 w 651290"/>
                <a:gd name="connsiteY1" fmla="*/ 141108 h 492070"/>
                <a:gd name="connsiteX2" fmla="*/ 423338 w 651290"/>
                <a:gd name="connsiteY2" fmla="*/ 0 h 492070"/>
                <a:gd name="connsiteX3" fmla="*/ 647672 w 651290"/>
                <a:gd name="connsiteY3" fmla="*/ 57891 h 492070"/>
                <a:gd name="connsiteX4" fmla="*/ 651290 w 651290"/>
                <a:gd name="connsiteY4" fmla="*/ 492070 h 492070"/>
                <a:gd name="connsiteX5" fmla="*/ 3618 w 651290"/>
                <a:gd name="connsiteY5" fmla="*/ 492070 h 492070"/>
                <a:gd name="connsiteX0" fmla="*/ 3618 w 651290"/>
                <a:gd name="connsiteY0" fmla="*/ 593378 h 593378"/>
                <a:gd name="connsiteX1" fmla="*/ 0 w 651290"/>
                <a:gd name="connsiteY1" fmla="*/ 242416 h 593378"/>
                <a:gd name="connsiteX2" fmla="*/ 423338 w 651290"/>
                <a:gd name="connsiteY2" fmla="*/ 101308 h 593378"/>
                <a:gd name="connsiteX3" fmla="*/ 647672 w 651290"/>
                <a:gd name="connsiteY3" fmla="*/ 0 h 593378"/>
                <a:gd name="connsiteX4" fmla="*/ 651290 w 651290"/>
                <a:gd name="connsiteY4" fmla="*/ 593378 h 593378"/>
                <a:gd name="connsiteX5" fmla="*/ 3618 w 651290"/>
                <a:gd name="connsiteY5" fmla="*/ 593378 h 593378"/>
                <a:gd name="connsiteX0" fmla="*/ 3618 w 651290"/>
                <a:gd name="connsiteY0" fmla="*/ 662124 h 662124"/>
                <a:gd name="connsiteX1" fmla="*/ 0 w 651290"/>
                <a:gd name="connsiteY1" fmla="*/ 311162 h 662124"/>
                <a:gd name="connsiteX2" fmla="*/ 376300 w 651290"/>
                <a:gd name="connsiteY2" fmla="*/ 0 h 662124"/>
                <a:gd name="connsiteX3" fmla="*/ 647672 w 651290"/>
                <a:gd name="connsiteY3" fmla="*/ 68746 h 662124"/>
                <a:gd name="connsiteX4" fmla="*/ 651290 w 651290"/>
                <a:gd name="connsiteY4" fmla="*/ 662124 h 662124"/>
                <a:gd name="connsiteX5" fmla="*/ 3618 w 651290"/>
                <a:gd name="connsiteY5" fmla="*/ 662124 h 662124"/>
                <a:gd name="connsiteX0" fmla="*/ 0 w 647672"/>
                <a:gd name="connsiteY0" fmla="*/ 662124 h 662124"/>
                <a:gd name="connsiteX1" fmla="*/ 123021 w 647672"/>
                <a:gd name="connsiteY1" fmla="*/ 83217 h 662124"/>
                <a:gd name="connsiteX2" fmla="*/ 372682 w 647672"/>
                <a:gd name="connsiteY2" fmla="*/ 0 h 662124"/>
                <a:gd name="connsiteX3" fmla="*/ 644054 w 647672"/>
                <a:gd name="connsiteY3" fmla="*/ 68746 h 662124"/>
                <a:gd name="connsiteX4" fmla="*/ 647672 w 647672"/>
                <a:gd name="connsiteY4" fmla="*/ 662124 h 662124"/>
                <a:gd name="connsiteX5" fmla="*/ 0 w 647672"/>
                <a:gd name="connsiteY5" fmla="*/ 662124 h 662124"/>
                <a:gd name="connsiteX0" fmla="*/ 7238 w 524651"/>
                <a:gd name="connsiteY0" fmla="*/ 669360 h 669360"/>
                <a:gd name="connsiteX1" fmla="*/ 0 w 524651"/>
                <a:gd name="connsiteY1" fmla="*/ 83217 h 669360"/>
                <a:gd name="connsiteX2" fmla="*/ 249661 w 524651"/>
                <a:gd name="connsiteY2" fmla="*/ 0 h 669360"/>
                <a:gd name="connsiteX3" fmla="*/ 521033 w 524651"/>
                <a:gd name="connsiteY3" fmla="*/ 68746 h 669360"/>
                <a:gd name="connsiteX4" fmla="*/ 524651 w 524651"/>
                <a:gd name="connsiteY4" fmla="*/ 662124 h 669360"/>
                <a:gd name="connsiteX5" fmla="*/ 7238 w 524651"/>
                <a:gd name="connsiteY5" fmla="*/ 669360 h 669360"/>
                <a:gd name="connsiteX0" fmla="*/ 438 w 528706"/>
                <a:gd name="connsiteY0" fmla="*/ 665742 h 665742"/>
                <a:gd name="connsiteX1" fmla="*/ 4055 w 528706"/>
                <a:gd name="connsiteY1" fmla="*/ 83217 h 665742"/>
                <a:gd name="connsiteX2" fmla="*/ 253716 w 528706"/>
                <a:gd name="connsiteY2" fmla="*/ 0 h 665742"/>
                <a:gd name="connsiteX3" fmla="*/ 525088 w 528706"/>
                <a:gd name="connsiteY3" fmla="*/ 68746 h 665742"/>
                <a:gd name="connsiteX4" fmla="*/ 528706 w 528706"/>
                <a:gd name="connsiteY4" fmla="*/ 662124 h 665742"/>
                <a:gd name="connsiteX5" fmla="*/ 438 w 528706"/>
                <a:gd name="connsiteY5" fmla="*/ 665742 h 665742"/>
                <a:gd name="connsiteX0" fmla="*/ 155 w 546514"/>
                <a:gd name="connsiteY0" fmla="*/ 662124 h 662124"/>
                <a:gd name="connsiteX1" fmla="*/ 21863 w 546514"/>
                <a:gd name="connsiteY1" fmla="*/ 83217 h 662124"/>
                <a:gd name="connsiteX2" fmla="*/ 271524 w 546514"/>
                <a:gd name="connsiteY2" fmla="*/ 0 h 662124"/>
                <a:gd name="connsiteX3" fmla="*/ 542896 w 546514"/>
                <a:gd name="connsiteY3" fmla="*/ 68746 h 662124"/>
                <a:gd name="connsiteX4" fmla="*/ 546514 w 546514"/>
                <a:gd name="connsiteY4" fmla="*/ 662124 h 662124"/>
                <a:gd name="connsiteX5" fmla="*/ 155 w 546514"/>
                <a:gd name="connsiteY5" fmla="*/ 662124 h 662124"/>
                <a:gd name="connsiteX0" fmla="*/ 10856 w 524651"/>
                <a:gd name="connsiteY0" fmla="*/ 658506 h 662124"/>
                <a:gd name="connsiteX1" fmla="*/ 0 w 524651"/>
                <a:gd name="connsiteY1" fmla="*/ 83217 h 662124"/>
                <a:gd name="connsiteX2" fmla="*/ 249661 w 524651"/>
                <a:gd name="connsiteY2" fmla="*/ 0 h 662124"/>
                <a:gd name="connsiteX3" fmla="*/ 521033 w 524651"/>
                <a:gd name="connsiteY3" fmla="*/ 68746 h 662124"/>
                <a:gd name="connsiteX4" fmla="*/ 524651 w 524651"/>
                <a:gd name="connsiteY4" fmla="*/ 662124 h 662124"/>
                <a:gd name="connsiteX5" fmla="*/ 10856 w 524651"/>
                <a:gd name="connsiteY5" fmla="*/ 658506 h 662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4651" h="662124">
                  <a:moveTo>
                    <a:pt x="10856" y="658506"/>
                  </a:moveTo>
                  <a:cubicBezTo>
                    <a:pt x="8443" y="463125"/>
                    <a:pt x="2413" y="278598"/>
                    <a:pt x="0" y="83217"/>
                  </a:cubicBezTo>
                  <a:lnTo>
                    <a:pt x="249661" y="0"/>
                  </a:lnTo>
                  <a:lnTo>
                    <a:pt x="521033" y="68746"/>
                  </a:lnTo>
                  <a:lnTo>
                    <a:pt x="524651" y="662124"/>
                  </a:lnTo>
                  <a:lnTo>
                    <a:pt x="10856" y="658506"/>
                  </a:lnTo>
                  <a:close/>
                </a:path>
              </a:pathLst>
            </a:custGeom>
            <a:solidFill>
              <a:srgbClr val="E0EBF1"/>
            </a:solidFill>
            <a:ln w="12700">
              <a:solidFill>
                <a:srgbClr val="0000A8"/>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Freeform 31">
              <a:extLst>
                <a:ext uri="{FF2B5EF4-FFF2-40B4-BE49-F238E27FC236}">
                  <a16:creationId xmlns:a16="http://schemas.microsoft.com/office/drawing/2014/main" id="{F8935E55-D83F-F74C-A0C3-358E8FF3E7CE}"/>
                </a:ext>
              </a:extLst>
            </p:cNvPr>
            <p:cNvSpPr/>
            <p:nvPr/>
          </p:nvSpPr>
          <p:spPr>
            <a:xfrm>
              <a:off x="5203089" y="1921244"/>
              <a:ext cx="651290" cy="492070"/>
            </a:xfrm>
            <a:custGeom>
              <a:avLst/>
              <a:gdLst>
                <a:gd name="connsiteX0" fmla="*/ 3618 w 651290"/>
                <a:gd name="connsiteY0" fmla="*/ 492070 h 492070"/>
                <a:gd name="connsiteX1" fmla="*/ 0 w 651290"/>
                <a:gd name="connsiteY1" fmla="*/ 141108 h 492070"/>
                <a:gd name="connsiteX2" fmla="*/ 423338 w 651290"/>
                <a:gd name="connsiteY2" fmla="*/ 0 h 492070"/>
                <a:gd name="connsiteX3" fmla="*/ 647672 w 651290"/>
                <a:gd name="connsiteY3" fmla="*/ 57891 h 492070"/>
                <a:gd name="connsiteX4" fmla="*/ 651290 w 651290"/>
                <a:gd name="connsiteY4" fmla="*/ 492070 h 492070"/>
                <a:gd name="connsiteX5" fmla="*/ 3618 w 651290"/>
                <a:gd name="connsiteY5" fmla="*/ 492070 h 492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1290" h="492070">
                  <a:moveTo>
                    <a:pt x="3618" y="492070"/>
                  </a:moveTo>
                  <a:lnTo>
                    <a:pt x="0" y="141108"/>
                  </a:lnTo>
                  <a:lnTo>
                    <a:pt x="423338" y="0"/>
                  </a:lnTo>
                  <a:lnTo>
                    <a:pt x="647672" y="57891"/>
                  </a:lnTo>
                  <a:lnTo>
                    <a:pt x="651290" y="492070"/>
                  </a:lnTo>
                  <a:lnTo>
                    <a:pt x="3618" y="492070"/>
                  </a:lnTo>
                  <a:close/>
                </a:path>
              </a:pathLst>
            </a:custGeom>
            <a:solidFill>
              <a:srgbClr val="E0EBF1"/>
            </a:solidFill>
            <a:ln w="12700">
              <a:solidFill>
                <a:srgbClr val="0000A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33" name="Straight Connector 32">
              <a:extLst>
                <a:ext uri="{FF2B5EF4-FFF2-40B4-BE49-F238E27FC236}">
                  <a16:creationId xmlns:a16="http://schemas.microsoft.com/office/drawing/2014/main" id="{3FFB49DC-1122-2D42-9C83-51C0E0469DF6}"/>
                </a:ext>
              </a:extLst>
            </p:cNvPr>
            <p:cNvCxnSpPr/>
            <p:nvPr/>
          </p:nvCxnSpPr>
          <p:spPr>
            <a:xfrm flipV="1">
              <a:off x="5270526" y="2029553"/>
              <a:ext cx="295249" cy="73468"/>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4" name="Straight Connector 33">
              <a:extLst>
                <a:ext uri="{FF2B5EF4-FFF2-40B4-BE49-F238E27FC236}">
                  <a16:creationId xmlns:a16="http://schemas.microsoft.com/office/drawing/2014/main" id="{FB4DFA1B-BDC0-0547-BA3C-F5988DF09577}"/>
                </a:ext>
              </a:extLst>
            </p:cNvPr>
            <p:cNvCxnSpPr/>
            <p:nvPr/>
          </p:nvCxnSpPr>
          <p:spPr>
            <a:xfrm flipV="1">
              <a:off x="5275406" y="2261710"/>
              <a:ext cx="290369" cy="16752"/>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734898AC-622F-264A-9A7D-E5817715A6AD}"/>
                </a:ext>
              </a:extLst>
            </p:cNvPr>
            <p:cNvCxnSpPr/>
            <p:nvPr/>
          </p:nvCxnSpPr>
          <p:spPr>
            <a:xfrm flipV="1">
              <a:off x="5275406" y="2151772"/>
              <a:ext cx="290369" cy="48402"/>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B01C8AF5-125A-4746-96BD-BF09BC7DDE9B}"/>
                </a:ext>
              </a:extLst>
            </p:cNvPr>
            <p:cNvCxnSpPr/>
            <p:nvPr/>
          </p:nvCxnSpPr>
          <p:spPr>
            <a:xfrm>
              <a:off x="5270094" y="2354086"/>
              <a:ext cx="295681" cy="0"/>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53662089-AD1C-A64B-9B48-0369C502239D}"/>
                </a:ext>
              </a:extLst>
            </p:cNvPr>
            <p:cNvCxnSpPr/>
            <p:nvPr/>
          </p:nvCxnSpPr>
          <p:spPr>
            <a:xfrm flipV="1">
              <a:off x="5950242" y="1866900"/>
              <a:ext cx="0" cy="465273"/>
            </a:xfrm>
            <a:prstGeom prst="line">
              <a:avLst/>
            </a:prstGeom>
            <a:ln w="44450">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38" name="Straight Connector 37">
              <a:extLst>
                <a:ext uri="{FF2B5EF4-FFF2-40B4-BE49-F238E27FC236}">
                  <a16:creationId xmlns:a16="http://schemas.microsoft.com/office/drawing/2014/main" id="{B0D9A8F3-9F56-D642-96B2-51A352E9864D}"/>
                </a:ext>
              </a:extLst>
            </p:cNvPr>
            <p:cNvCxnSpPr/>
            <p:nvPr/>
          </p:nvCxnSpPr>
          <p:spPr>
            <a:xfrm>
              <a:off x="5628589" y="1936750"/>
              <a:ext cx="0" cy="476854"/>
            </a:xfrm>
            <a:prstGeom prst="line">
              <a:avLst/>
            </a:prstGeom>
            <a:ln w="15875">
              <a:solidFill>
                <a:srgbClr val="0000A8"/>
              </a:solidFill>
            </a:ln>
            <a:effectLst/>
          </p:spPr>
          <p:style>
            <a:lnRef idx="2">
              <a:schemeClr val="accent1"/>
            </a:lnRef>
            <a:fillRef idx="0">
              <a:schemeClr val="accent1"/>
            </a:fillRef>
            <a:effectRef idx="1">
              <a:schemeClr val="accent1"/>
            </a:effectRef>
            <a:fontRef idx="minor">
              <a:schemeClr val="tx1"/>
            </a:fontRef>
          </p:style>
        </p:cxnSp>
      </p:grpSp>
      <p:sp>
        <p:nvSpPr>
          <p:cNvPr id="39" name="Freeform 38">
            <a:extLst>
              <a:ext uri="{FF2B5EF4-FFF2-40B4-BE49-F238E27FC236}">
                <a16:creationId xmlns:a16="http://schemas.microsoft.com/office/drawing/2014/main" id="{717B1C14-4D36-EF4F-A926-BBBD98456BEE}"/>
              </a:ext>
            </a:extLst>
          </p:cNvPr>
          <p:cNvSpPr/>
          <p:nvPr/>
        </p:nvSpPr>
        <p:spPr>
          <a:xfrm>
            <a:off x="9540813" y="1782042"/>
            <a:ext cx="1497864" cy="1386455"/>
          </a:xfrm>
          <a:custGeom>
            <a:avLst/>
            <a:gdLst>
              <a:gd name="connsiteX0" fmla="*/ 434989 w 1523031"/>
              <a:gd name="connsiteY0" fmla="*/ 253346 h 1763594"/>
              <a:gd name="connsiteX1" fmla="*/ 488 w 1523031"/>
              <a:gd name="connsiteY1" fmla="*/ 921706 h 1763594"/>
              <a:gd name="connsiteX2" fmla="*/ 368142 w 1523031"/>
              <a:gd name="connsiteY2" fmla="*/ 1489812 h 1763594"/>
              <a:gd name="connsiteX3" fmla="*/ 1187008 w 1523031"/>
              <a:gd name="connsiteY3" fmla="*/ 1757156 h 1763594"/>
              <a:gd name="connsiteX4" fmla="*/ 1521239 w 1523031"/>
              <a:gd name="connsiteY4" fmla="*/ 1239177 h 1763594"/>
              <a:gd name="connsiteX5" fmla="*/ 1320700 w 1523031"/>
              <a:gd name="connsiteY5" fmla="*/ 654362 h 1763594"/>
              <a:gd name="connsiteX6" fmla="*/ 1337412 w 1523031"/>
              <a:gd name="connsiteY6" fmla="*/ 136383 h 1763594"/>
              <a:gd name="connsiteX7" fmla="*/ 1086739 w 1523031"/>
              <a:gd name="connsiteY7" fmla="*/ 2711 h 1763594"/>
              <a:gd name="connsiteX8" fmla="*/ 434989 w 1523031"/>
              <a:gd name="connsiteY8" fmla="*/ 253346 h 1763594"/>
              <a:gd name="connsiteX0" fmla="*/ 434989 w 1537226"/>
              <a:gd name="connsiteY0" fmla="*/ 253346 h 1763594"/>
              <a:gd name="connsiteX1" fmla="*/ 488 w 1537226"/>
              <a:gd name="connsiteY1" fmla="*/ 921706 h 1763594"/>
              <a:gd name="connsiteX2" fmla="*/ 368142 w 1537226"/>
              <a:gd name="connsiteY2" fmla="*/ 1489812 h 1763594"/>
              <a:gd name="connsiteX3" fmla="*/ 1187008 w 1537226"/>
              <a:gd name="connsiteY3" fmla="*/ 1757156 h 1763594"/>
              <a:gd name="connsiteX4" fmla="*/ 1521239 w 1537226"/>
              <a:gd name="connsiteY4" fmla="*/ 1239177 h 1763594"/>
              <a:gd name="connsiteX5" fmla="*/ 1468998 w 1537226"/>
              <a:gd name="connsiteY5" fmla="*/ 654362 h 1763594"/>
              <a:gd name="connsiteX6" fmla="*/ 1337412 w 1537226"/>
              <a:gd name="connsiteY6" fmla="*/ 136383 h 1763594"/>
              <a:gd name="connsiteX7" fmla="*/ 1086739 w 1537226"/>
              <a:gd name="connsiteY7" fmla="*/ 2711 h 1763594"/>
              <a:gd name="connsiteX8" fmla="*/ 434989 w 1537226"/>
              <a:gd name="connsiteY8" fmla="*/ 253346 h 1763594"/>
              <a:gd name="connsiteX0" fmla="*/ 434989 w 1537226"/>
              <a:gd name="connsiteY0" fmla="*/ 253346 h 1763594"/>
              <a:gd name="connsiteX1" fmla="*/ 488 w 1537226"/>
              <a:gd name="connsiteY1" fmla="*/ 921706 h 1763594"/>
              <a:gd name="connsiteX2" fmla="*/ 368142 w 1537226"/>
              <a:gd name="connsiteY2" fmla="*/ 1489812 h 1763594"/>
              <a:gd name="connsiteX3" fmla="*/ 1187008 w 1537226"/>
              <a:gd name="connsiteY3" fmla="*/ 1757156 h 1763594"/>
              <a:gd name="connsiteX4" fmla="*/ 1521239 w 1537226"/>
              <a:gd name="connsiteY4" fmla="*/ 1239177 h 1763594"/>
              <a:gd name="connsiteX5" fmla="*/ 1468998 w 1537226"/>
              <a:gd name="connsiteY5" fmla="*/ 654362 h 1763594"/>
              <a:gd name="connsiteX6" fmla="*/ 1337412 w 1537226"/>
              <a:gd name="connsiteY6" fmla="*/ 136383 h 1763594"/>
              <a:gd name="connsiteX7" fmla="*/ 839572 w 1537226"/>
              <a:gd name="connsiteY7" fmla="*/ 2711 h 1763594"/>
              <a:gd name="connsiteX8" fmla="*/ 434989 w 1537226"/>
              <a:gd name="connsiteY8" fmla="*/ 253346 h 1763594"/>
              <a:gd name="connsiteX0" fmla="*/ 360357 w 1536743"/>
              <a:gd name="connsiteY0" fmla="*/ 534641 h 1782088"/>
              <a:gd name="connsiteX1" fmla="*/ 5 w 1536743"/>
              <a:gd name="connsiteY1" fmla="*/ 940200 h 1782088"/>
              <a:gd name="connsiteX2" fmla="*/ 367659 w 1536743"/>
              <a:gd name="connsiteY2" fmla="*/ 1508306 h 1782088"/>
              <a:gd name="connsiteX3" fmla="*/ 1186525 w 1536743"/>
              <a:gd name="connsiteY3" fmla="*/ 1775650 h 1782088"/>
              <a:gd name="connsiteX4" fmla="*/ 1520756 w 1536743"/>
              <a:gd name="connsiteY4" fmla="*/ 1257671 h 1782088"/>
              <a:gd name="connsiteX5" fmla="*/ 1468515 w 1536743"/>
              <a:gd name="connsiteY5" fmla="*/ 672856 h 1782088"/>
              <a:gd name="connsiteX6" fmla="*/ 1336929 w 1536743"/>
              <a:gd name="connsiteY6" fmla="*/ 154877 h 1782088"/>
              <a:gd name="connsiteX7" fmla="*/ 839089 w 1536743"/>
              <a:gd name="connsiteY7" fmla="*/ 21205 h 1782088"/>
              <a:gd name="connsiteX8" fmla="*/ 360357 w 1536743"/>
              <a:gd name="connsiteY8" fmla="*/ 534641 h 1782088"/>
              <a:gd name="connsiteX0" fmla="*/ 360355 w 1536741"/>
              <a:gd name="connsiteY0" fmla="*/ 534641 h 1782088"/>
              <a:gd name="connsiteX1" fmla="*/ 3 w 1536741"/>
              <a:gd name="connsiteY1" fmla="*/ 940200 h 1782088"/>
              <a:gd name="connsiteX2" fmla="*/ 367657 w 1536741"/>
              <a:gd name="connsiteY2" fmla="*/ 1508306 h 1782088"/>
              <a:gd name="connsiteX3" fmla="*/ 1186523 w 1536741"/>
              <a:gd name="connsiteY3" fmla="*/ 1775650 h 1782088"/>
              <a:gd name="connsiteX4" fmla="*/ 1520754 w 1536741"/>
              <a:gd name="connsiteY4" fmla="*/ 1257671 h 1782088"/>
              <a:gd name="connsiteX5" fmla="*/ 1468513 w 1536741"/>
              <a:gd name="connsiteY5" fmla="*/ 672856 h 1782088"/>
              <a:gd name="connsiteX6" fmla="*/ 1336927 w 1536741"/>
              <a:gd name="connsiteY6" fmla="*/ 154877 h 1782088"/>
              <a:gd name="connsiteX7" fmla="*/ 839087 w 1536741"/>
              <a:gd name="connsiteY7" fmla="*/ 21205 h 1782088"/>
              <a:gd name="connsiteX8" fmla="*/ 360355 w 1536741"/>
              <a:gd name="connsiteY8" fmla="*/ 534641 h 1782088"/>
              <a:gd name="connsiteX0" fmla="*/ 360355 w 1494463"/>
              <a:gd name="connsiteY0" fmla="*/ 534641 h 1775651"/>
              <a:gd name="connsiteX1" fmla="*/ 3 w 1494463"/>
              <a:gd name="connsiteY1" fmla="*/ 940200 h 1775651"/>
              <a:gd name="connsiteX2" fmla="*/ 367657 w 1494463"/>
              <a:gd name="connsiteY2" fmla="*/ 1508306 h 1775651"/>
              <a:gd name="connsiteX3" fmla="*/ 1186523 w 1494463"/>
              <a:gd name="connsiteY3" fmla="*/ 1775650 h 1775651"/>
              <a:gd name="connsiteX4" fmla="*/ 1467465 w 1494463"/>
              <a:gd name="connsiteY4" fmla="*/ 1510813 h 1775651"/>
              <a:gd name="connsiteX5" fmla="*/ 1468513 w 1494463"/>
              <a:gd name="connsiteY5" fmla="*/ 672856 h 1775651"/>
              <a:gd name="connsiteX6" fmla="*/ 1336927 w 1494463"/>
              <a:gd name="connsiteY6" fmla="*/ 154877 h 1775651"/>
              <a:gd name="connsiteX7" fmla="*/ 839087 w 1494463"/>
              <a:gd name="connsiteY7" fmla="*/ 21205 h 1775651"/>
              <a:gd name="connsiteX8" fmla="*/ 360355 w 1494463"/>
              <a:gd name="connsiteY8" fmla="*/ 534641 h 1775651"/>
              <a:gd name="connsiteX0" fmla="*/ 360355 w 1491064"/>
              <a:gd name="connsiteY0" fmla="*/ 552327 h 1793337"/>
              <a:gd name="connsiteX1" fmla="*/ 3 w 1491064"/>
              <a:gd name="connsiteY1" fmla="*/ 957886 h 1793337"/>
              <a:gd name="connsiteX2" fmla="*/ 367657 w 1491064"/>
              <a:gd name="connsiteY2" fmla="*/ 1525992 h 1793337"/>
              <a:gd name="connsiteX3" fmla="*/ 1186523 w 1491064"/>
              <a:gd name="connsiteY3" fmla="*/ 1793336 h 1793337"/>
              <a:gd name="connsiteX4" fmla="*/ 1467465 w 1491064"/>
              <a:gd name="connsiteY4" fmla="*/ 1528499 h 1793337"/>
              <a:gd name="connsiteX5" fmla="*/ 1468513 w 1491064"/>
              <a:gd name="connsiteY5" fmla="*/ 690542 h 1793337"/>
              <a:gd name="connsiteX6" fmla="*/ 1407977 w 1491064"/>
              <a:gd name="connsiteY6" fmla="*/ 109278 h 1793337"/>
              <a:gd name="connsiteX7" fmla="*/ 839087 w 1491064"/>
              <a:gd name="connsiteY7" fmla="*/ 38891 h 1793337"/>
              <a:gd name="connsiteX8" fmla="*/ 360355 w 1491064"/>
              <a:gd name="connsiteY8" fmla="*/ 552327 h 1793337"/>
              <a:gd name="connsiteX0" fmla="*/ 360355 w 1502818"/>
              <a:gd name="connsiteY0" fmla="*/ 552327 h 1612281"/>
              <a:gd name="connsiteX1" fmla="*/ 3 w 1502818"/>
              <a:gd name="connsiteY1" fmla="*/ 957886 h 1612281"/>
              <a:gd name="connsiteX2" fmla="*/ 367657 w 1502818"/>
              <a:gd name="connsiteY2" fmla="*/ 1525992 h 1612281"/>
              <a:gd name="connsiteX3" fmla="*/ 1026659 w 1502818"/>
              <a:gd name="connsiteY3" fmla="*/ 1582385 h 1612281"/>
              <a:gd name="connsiteX4" fmla="*/ 1467465 w 1502818"/>
              <a:gd name="connsiteY4" fmla="*/ 1528499 h 1612281"/>
              <a:gd name="connsiteX5" fmla="*/ 1468513 w 1502818"/>
              <a:gd name="connsiteY5" fmla="*/ 690542 h 1612281"/>
              <a:gd name="connsiteX6" fmla="*/ 1407977 w 1502818"/>
              <a:gd name="connsiteY6" fmla="*/ 109278 h 1612281"/>
              <a:gd name="connsiteX7" fmla="*/ 839087 w 1502818"/>
              <a:gd name="connsiteY7" fmla="*/ 38891 h 1612281"/>
              <a:gd name="connsiteX8" fmla="*/ 360355 w 1502818"/>
              <a:gd name="connsiteY8" fmla="*/ 552327 h 1612281"/>
              <a:gd name="connsiteX0" fmla="*/ 360384 w 1502847"/>
              <a:gd name="connsiteY0" fmla="*/ 552327 h 1803602"/>
              <a:gd name="connsiteX1" fmla="*/ 32 w 1502847"/>
              <a:gd name="connsiteY1" fmla="*/ 957886 h 1803602"/>
              <a:gd name="connsiteX2" fmla="*/ 385448 w 1502847"/>
              <a:gd name="connsiteY2" fmla="*/ 1779134 h 1803602"/>
              <a:gd name="connsiteX3" fmla="*/ 1026688 w 1502847"/>
              <a:gd name="connsiteY3" fmla="*/ 1582385 h 1803602"/>
              <a:gd name="connsiteX4" fmla="*/ 1467494 w 1502847"/>
              <a:gd name="connsiteY4" fmla="*/ 1528499 h 1803602"/>
              <a:gd name="connsiteX5" fmla="*/ 1468542 w 1502847"/>
              <a:gd name="connsiteY5" fmla="*/ 690542 h 1803602"/>
              <a:gd name="connsiteX6" fmla="*/ 1408006 w 1502847"/>
              <a:gd name="connsiteY6" fmla="*/ 109278 h 1803602"/>
              <a:gd name="connsiteX7" fmla="*/ 839116 w 1502847"/>
              <a:gd name="connsiteY7" fmla="*/ 38891 h 1803602"/>
              <a:gd name="connsiteX8" fmla="*/ 360384 w 1502847"/>
              <a:gd name="connsiteY8" fmla="*/ 552327 h 1803602"/>
              <a:gd name="connsiteX0" fmla="*/ 360384 w 1502847"/>
              <a:gd name="connsiteY0" fmla="*/ 552327 h 1826319"/>
              <a:gd name="connsiteX1" fmla="*/ 32 w 1502847"/>
              <a:gd name="connsiteY1" fmla="*/ 957886 h 1826319"/>
              <a:gd name="connsiteX2" fmla="*/ 385448 w 1502847"/>
              <a:gd name="connsiteY2" fmla="*/ 1779134 h 1826319"/>
              <a:gd name="connsiteX3" fmla="*/ 1026688 w 1502847"/>
              <a:gd name="connsiteY3" fmla="*/ 1582385 h 1826319"/>
              <a:gd name="connsiteX4" fmla="*/ 1467494 w 1502847"/>
              <a:gd name="connsiteY4" fmla="*/ 1528499 h 1826319"/>
              <a:gd name="connsiteX5" fmla="*/ 1468542 w 1502847"/>
              <a:gd name="connsiteY5" fmla="*/ 690542 h 1826319"/>
              <a:gd name="connsiteX6" fmla="*/ 1408006 w 1502847"/>
              <a:gd name="connsiteY6" fmla="*/ 109278 h 1826319"/>
              <a:gd name="connsiteX7" fmla="*/ 839116 w 1502847"/>
              <a:gd name="connsiteY7" fmla="*/ 38891 h 1826319"/>
              <a:gd name="connsiteX8" fmla="*/ 360384 w 1502847"/>
              <a:gd name="connsiteY8" fmla="*/ 552327 h 1826319"/>
              <a:gd name="connsiteX0" fmla="*/ 289852 w 1503366"/>
              <a:gd name="connsiteY0" fmla="*/ 461730 h 1820101"/>
              <a:gd name="connsiteX1" fmla="*/ 551 w 1503366"/>
              <a:gd name="connsiteY1" fmla="*/ 951668 h 1820101"/>
              <a:gd name="connsiteX2" fmla="*/ 385967 w 1503366"/>
              <a:gd name="connsiteY2" fmla="*/ 1772916 h 1820101"/>
              <a:gd name="connsiteX3" fmla="*/ 1027207 w 1503366"/>
              <a:gd name="connsiteY3" fmla="*/ 1576167 h 1820101"/>
              <a:gd name="connsiteX4" fmla="*/ 1468013 w 1503366"/>
              <a:gd name="connsiteY4" fmla="*/ 1522281 h 1820101"/>
              <a:gd name="connsiteX5" fmla="*/ 1469061 w 1503366"/>
              <a:gd name="connsiteY5" fmla="*/ 684324 h 1820101"/>
              <a:gd name="connsiteX6" fmla="*/ 1408525 w 1503366"/>
              <a:gd name="connsiteY6" fmla="*/ 103060 h 1820101"/>
              <a:gd name="connsiteX7" fmla="*/ 839635 w 1503366"/>
              <a:gd name="connsiteY7" fmla="*/ 32673 h 1820101"/>
              <a:gd name="connsiteX8" fmla="*/ 289852 w 1503366"/>
              <a:gd name="connsiteY8" fmla="*/ 461730 h 1820101"/>
              <a:gd name="connsiteX0" fmla="*/ 293376 w 1506890"/>
              <a:gd name="connsiteY0" fmla="*/ 461730 h 1820101"/>
              <a:gd name="connsiteX1" fmla="*/ 4075 w 1506890"/>
              <a:gd name="connsiteY1" fmla="*/ 951668 h 1820101"/>
              <a:gd name="connsiteX2" fmla="*/ 389491 w 1506890"/>
              <a:gd name="connsiteY2" fmla="*/ 1772916 h 1820101"/>
              <a:gd name="connsiteX3" fmla="*/ 1030731 w 1506890"/>
              <a:gd name="connsiteY3" fmla="*/ 1576167 h 1820101"/>
              <a:gd name="connsiteX4" fmla="*/ 1471537 w 1506890"/>
              <a:gd name="connsiteY4" fmla="*/ 1522281 h 1820101"/>
              <a:gd name="connsiteX5" fmla="*/ 1472585 w 1506890"/>
              <a:gd name="connsiteY5" fmla="*/ 684324 h 1820101"/>
              <a:gd name="connsiteX6" fmla="*/ 1412049 w 1506890"/>
              <a:gd name="connsiteY6" fmla="*/ 103060 h 1820101"/>
              <a:gd name="connsiteX7" fmla="*/ 843159 w 1506890"/>
              <a:gd name="connsiteY7" fmla="*/ 32673 h 1820101"/>
              <a:gd name="connsiteX8" fmla="*/ 293376 w 1506890"/>
              <a:gd name="connsiteY8" fmla="*/ 461730 h 1820101"/>
              <a:gd name="connsiteX0" fmla="*/ 203955 w 1545103"/>
              <a:gd name="connsiteY0" fmla="*/ 206126 h 1802639"/>
              <a:gd name="connsiteX1" fmla="*/ 42288 w 1545103"/>
              <a:gd name="connsiteY1" fmla="*/ 934206 h 1802639"/>
              <a:gd name="connsiteX2" fmla="*/ 427704 w 1545103"/>
              <a:gd name="connsiteY2" fmla="*/ 1755454 h 1802639"/>
              <a:gd name="connsiteX3" fmla="*/ 1068944 w 1545103"/>
              <a:gd name="connsiteY3" fmla="*/ 1558705 h 1802639"/>
              <a:gd name="connsiteX4" fmla="*/ 1509750 w 1545103"/>
              <a:gd name="connsiteY4" fmla="*/ 1504819 h 1802639"/>
              <a:gd name="connsiteX5" fmla="*/ 1510798 w 1545103"/>
              <a:gd name="connsiteY5" fmla="*/ 666862 h 1802639"/>
              <a:gd name="connsiteX6" fmla="*/ 1450262 w 1545103"/>
              <a:gd name="connsiteY6" fmla="*/ 85598 h 1802639"/>
              <a:gd name="connsiteX7" fmla="*/ 881372 w 1545103"/>
              <a:gd name="connsiteY7" fmla="*/ 15211 h 1802639"/>
              <a:gd name="connsiteX8" fmla="*/ 203955 w 1545103"/>
              <a:gd name="connsiteY8" fmla="*/ 206126 h 1802639"/>
              <a:gd name="connsiteX0" fmla="*/ 147252 w 1634267"/>
              <a:gd name="connsiteY0" fmla="*/ 113266 h 1796376"/>
              <a:gd name="connsiteX1" fmla="*/ 131452 w 1634267"/>
              <a:gd name="connsiteY1" fmla="*/ 927943 h 1796376"/>
              <a:gd name="connsiteX2" fmla="*/ 516868 w 1634267"/>
              <a:gd name="connsiteY2" fmla="*/ 1749191 h 1796376"/>
              <a:gd name="connsiteX3" fmla="*/ 1158108 w 1634267"/>
              <a:gd name="connsiteY3" fmla="*/ 1552442 h 1796376"/>
              <a:gd name="connsiteX4" fmla="*/ 1598914 w 1634267"/>
              <a:gd name="connsiteY4" fmla="*/ 1498556 h 1796376"/>
              <a:gd name="connsiteX5" fmla="*/ 1599962 w 1634267"/>
              <a:gd name="connsiteY5" fmla="*/ 660599 h 1796376"/>
              <a:gd name="connsiteX6" fmla="*/ 1539426 w 1634267"/>
              <a:gd name="connsiteY6" fmla="*/ 79335 h 1796376"/>
              <a:gd name="connsiteX7" fmla="*/ 970536 w 1634267"/>
              <a:gd name="connsiteY7" fmla="*/ 8948 h 1796376"/>
              <a:gd name="connsiteX8" fmla="*/ 147252 w 1634267"/>
              <a:gd name="connsiteY8" fmla="*/ 113266 h 1796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34267" h="1796376">
                <a:moveTo>
                  <a:pt x="147252" y="113266"/>
                </a:moveTo>
                <a:cubicBezTo>
                  <a:pt x="-139307" y="245497"/>
                  <a:pt x="69849" y="655289"/>
                  <a:pt x="131452" y="927943"/>
                </a:cubicBezTo>
                <a:cubicBezTo>
                  <a:pt x="193055" y="1200597"/>
                  <a:pt x="345759" y="1645108"/>
                  <a:pt x="516868" y="1749191"/>
                </a:cubicBezTo>
                <a:cubicBezTo>
                  <a:pt x="687977" y="1853274"/>
                  <a:pt x="1013294" y="1784070"/>
                  <a:pt x="1158108" y="1552442"/>
                </a:cubicBezTo>
                <a:cubicBezTo>
                  <a:pt x="1302922" y="1320814"/>
                  <a:pt x="1525272" y="1647197"/>
                  <a:pt x="1598914" y="1498556"/>
                </a:cubicBezTo>
                <a:cubicBezTo>
                  <a:pt x="1672556" y="1349916"/>
                  <a:pt x="1609877" y="897136"/>
                  <a:pt x="1599962" y="660599"/>
                </a:cubicBezTo>
                <a:cubicBezTo>
                  <a:pt x="1590047" y="424062"/>
                  <a:pt x="1578419" y="187943"/>
                  <a:pt x="1539426" y="79335"/>
                </a:cubicBezTo>
                <a:cubicBezTo>
                  <a:pt x="1500433" y="-29273"/>
                  <a:pt x="1202565" y="3293"/>
                  <a:pt x="970536" y="8948"/>
                </a:cubicBezTo>
                <a:cubicBezTo>
                  <a:pt x="738507" y="14603"/>
                  <a:pt x="433811" y="-18965"/>
                  <a:pt x="147252" y="113266"/>
                </a:cubicBezTo>
                <a:close/>
              </a:path>
            </a:pathLst>
          </a:custGeom>
          <a:gradFill flip="none" rotWithShape="1">
            <a:gsLst>
              <a:gs pos="0">
                <a:srgbClr val="9CDFF9"/>
              </a:gs>
              <a:gs pos="100000">
                <a:schemeClr val="bg1"/>
              </a:gs>
              <a:gs pos="57000">
                <a:schemeClr val="accent5">
                  <a:lumMod val="20000"/>
                  <a:lumOff val="80000"/>
                </a:schemeClr>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 name="TextBox 39">
            <a:extLst>
              <a:ext uri="{FF2B5EF4-FFF2-40B4-BE49-F238E27FC236}">
                <a16:creationId xmlns:a16="http://schemas.microsoft.com/office/drawing/2014/main" id="{E13F2107-1C9A-0C41-B24A-0671CC60D47A}"/>
              </a:ext>
            </a:extLst>
          </p:cNvPr>
          <p:cNvSpPr txBox="1"/>
          <p:nvPr/>
        </p:nvSpPr>
        <p:spPr>
          <a:xfrm>
            <a:off x="9427201" y="1851195"/>
            <a:ext cx="1725088" cy="286232"/>
          </a:xfrm>
          <a:prstGeom prst="rect">
            <a:avLst/>
          </a:prstGeom>
          <a:noFill/>
        </p:spPr>
        <p:txBody>
          <a:bodyPr wrap="none"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national or global ISP</a:t>
            </a:r>
          </a:p>
        </p:txBody>
      </p:sp>
      <p:sp>
        <p:nvSpPr>
          <p:cNvPr id="41" name="Rectangle 40">
            <a:extLst>
              <a:ext uri="{FF2B5EF4-FFF2-40B4-BE49-F238E27FC236}">
                <a16:creationId xmlns:a16="http://schemas.microsoft.com/office/drawing/2014/main" id="{4E6D405D-F88D-A643-A8DA-87BCB5348C5C}"/>
              </a:ext>
            </a:extLst>
          </p:cNvPr>
          <p:cNvSpPr/>
          <p:nvPr/>
        </p:nvSpPr>
        <p:spPr>
          <a:xfrm>
            <a:off x="9279068" y="3677908"/>
            <a:ext cx="305749" cy="197847"/>
          </a:xfrm>
          <a:prstGeom prst="rect">
            <a:avLst/>
          </a:prstGeom>
          <a:solidFill>
            <a:srgbClr val="9CDF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2" name="TextBox 41">
            <a:extLst>
              <a:ext uri="{FF2B5EF4-FFF2-40B4-BE49-F238E27FC236}">
                <a16:creationId xmlns:a16="http://schemas.microsoft.com/office/drawing/2014/main" id="{ED05228A-100C-D643-BB8E-545E51741FBA}"/>
              </a:ext>
            </a:extLst>
          </p:cNvPr>
          <p:cNvSpPr txBox="1"/>
          <p:nvPr/>
        </p:nvSpPr>
        <p:spPr>
          <a:xfrm>
            <a:off x="8766162" y="3447919"/>
            <a:ext cx="1040639" cy="480131"/>
          </a:xfrm>
          <a:prstGeom prst="rect">
            <a:avLst/>
          </a:prstGeom>
          <a:noFill/>
        </p:spPr>
        <p:txBody>
          <a:bodyPr wrap="square"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local or regional ISP</a:t>
            </a:r>
          </a:p>
        </p:txBody>
      </p:sp>
      <p:sp>
        <p:nvSpPr>
          <p:cNvPr id="43" name="TextBox 42">
            <a:extLst>
              <a:ext uri="{FF2B5EF4-FFF2-40B4-BE49-F238E27FC236}">
                <a16:creationId xmlns:a16="http://schemas.microsoft.com/office/drawing/2014/main" id="{795F625F-E4CA-A14C-BDB7-680FDFE6EE1F}"/>
              </a:ext>
            </a:extLst>
          </p:cNvPr>
          <p:cNvSpPr txBox="1"/>
          <p:nvPr/>
        </p:nvSpPr>
        <p:spPr>
          <a:xfrm>
            <a:off x="10917767" y="4677937"/>
            <a:ext cx="813043" cy="383182"/>
          </a:xfrm>
          <a:prstGeom prst="rect">
            <a:avLst/>
          </a:prstGeom>
          <a:noFill/>
        </p:spPr>
        <p:txBody>
          <a:bodyPr wrap="none"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panose="020F0502020204030204"/>
                <a:ea typeface="+mn-ea"/>
                <a:cs typeface="+mn-cs"/>
              </a:rPr>
              <a:t>datacenter </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panose="020F0502020204030204"/>
                <a:ea typeface="+mn-ea"/>
                <a:cs typeface="+mn-cs"/>
              </a:rPr>
              <a:t>network</a:t>
            </a:r>
          </a:p>
        </p:txBody>
      </p:sp>
      <p:sp>
        <p:nvSpPr>
          <p:cNvPr id="44" name="TextBox 43">
            <a:extLst>
              <a:ext uri="{FF2B5EF4-FFF2-40B4-BE49-F238E27FC236}">
                <a16:creationId xmlns:a16="http://schemas.microsoft.com/office/drawing/2014/main" id="{75188F4C-A928-8F4F-9205-FD6C4D77CC8D}"/>
              </a:ext>
            </a:extLst>
          </p:cNvPr>
          <p:cNvSpPr txBox="1"/>
          <p:nvPr/>
        </p:nvSpPr>
        <p:spPr>
          <a:xfrm>
            <a:off x="10063018" y="4228248"/>
            <a:ext cx="843051" cy="674031"/>
          </a:xfrm>
          <a:prstGeom prst="rect">
            <a:avLst/>
          </a:prstGeom>
          <a:noFill/>
        </p:spPr>
        <p:txBody>
          <a:bodyPr wrap="none"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content </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provider </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network</a:t>
            </a:r>
            <a:endPar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45" name="Straight Connector 44">
            <a:extLst>
              <a:ext uri="{FF2B5EF4-FFF2-40B4-BE49-F238E27FC236}">
                <a16:creationId xmlns:a16="http://schemas.microsoft.com/office/drawing/2014/main" id="{959284F2-2C3E-6B49-83BE-150EADA93824}"/>
              </a:ext>
            </a:extLst>
          </p:cNvPr>
          <p:cNvCxnSpPr>
            <a:cxnSpLocks/>
          </p:cNvCxnSpPr>
          <p:nvPr/>
        </p:nvCxnSpPr>
        <p:spPr>
          <a:xfrm flipH="1" flipV="1">
            <a:off x="10559920" y="3580125"/>
            <a:ext cx="412964" cy="637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91AEFAB6-4248-8846-A79A-BF9D6164DE76}"/>
              </a:ext>
            </a:extLst>
          </p:cNvPr>
          <p:cNvCxnSpPr>
            <a:cxnSpLocks/>
          </p:cNvCxnSpPr>
          <p:nvPr/>
        </p:nvCxnSpPr>
        <p:spPr>
          <a:xfrm flipH="1" flipV="1">
            <a:off x="10660835" y="3640684"/>
            <a:ext cx="345866" cy="7389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ED0D3269-0EC2-2640-AC07-B881868275F8}"/>
              </a:ext>
            </a:extLst>
          </p:cNvPr>
          <p:cNvCxnSpPr>
            <a:cxnSpLocks/>
          </p:cNvCxnSpPr>
          <p:nvPr/>
        </p:nvCxnSpPr>
        <p:spPr>
          <a:xfrm flipV="1">
            <a:off x="10636897" y="3633421"/>
            <a:ext cx="335987" cy="39534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F63C34A0-4725-C44D-9514-4F74B2157D8C}"/>
              </a:ext>
            </a:extLst>
          </p:cNvPr>
          <p:cNvCxnSpPr>
            <a:cxnSpLocks/>
          </p:cNvCxnSpPr>
          <p:nvPr/>
        </p:nvCxnSpPr>
        <p:spPr>
          <a:xfrm flipH="1" flipV="1">
            <a:off x="10570774" y="3594896"/>
            <a:ext cx="1" cy="48574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DD0311E5-76D3-2C44-A6A8-22CB01ADCF02}"/>
              </a:ext>
            </a:extLst>
          </p:cNvPr>
          <p:cNvCxnSpPr>
            <a:cxnSpLocks/>
          </p:cNvCxnSpPr>
          <p:nvPr/>
        </p:nvCxnSpPr>
        <p:spPr>
          <a:xfrm flipH="1" flipV="1">
            <a:off x="10550620" y="4071642"/>
            <a:ext cx="508543" cy="34864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1939BF82-EFED-E140-BFC2-23D3688C2CB7}"/>
              </a:ext>
            </a:extLst>
          </p:cNvPr>
          <p:cNvCxnSpPr>
            <a:cxnSpLocks/>
          </p:cNvCxnSpPr>
          <p:nvPr/>
        </p:nvCxnSpPr>
        <p:spPr>
          <a:xfrm flipH="1">
            <a:off x="9895195" y="4087742"/>
            <a:ext cx="6554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56E47AF2-94A8-0243-8795-936020048815}"/>
              </a:ext>
            </a:extLst>
          </p:cNvPr>
          <p:cNvCxnSpPr>
            <a:cxnSpLocks/>
          </p:cNvCxnSpPr>
          <p:nvPr/>
        </p:nvCxnSpPr>
        <p:spPr>
          <a:xfrm flipH="1">
            <a:off x="9219616" y="4087742"/>
            <a:ext cx="6554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AD648A8C-238E-7045-A29E-EDD4DA54C3A4}"/>
              </a:ext>
            </a:extLst>
          </p:cNvPr>
          <p:cNvCxnSpPr>
            <a:cxnSpLocks/>
          </p:cNvCxnSpPr>
          <p:nvPr/>
        </p:nvCxnSpPr>
        <p:spPr>
          <a:xfrm flipH="1">
            <a:off x="9276868" y="3507672"/>
            <a:ext cx="382424" cy="5170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1F8AD327-3BC9-7D46-A7E7-D0F90B60A252}"/>
              </a:ext>
            </a:extLst>
          </p:cNvPr>
          <p:cNvCxnSpPr>
            <a:cxnSpLocks/>
          </p:cNvCxnSpPr>
          <p:nvPr/>
        </p:nvCxnSpPr>
        <p:spPr>
          <a:xfrm>
            <a:off x="9733069" y="3507672"/>
            <a:ext cx="0" cy="54029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217C26C3-84F1-C149-AC22-6F1EB6629DA9}"/>
              </a:ext>
            </a:extLst>
          </p:cNvPr>
          <p:cNvCxnSpPr/>
          <p:nvPr/>
        </p:nvCxnSpPr>
        <p:spPr>
          <a:xfrm>
            <a:off x="10137668" y="2754692"/>
            <a:ext cx="488174" cy="83933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E0F05EFE-FD3D-3C4D-8F4F-0AC6B112D1A2}"/>
              </a:ext>
            </a:extLst>
          </p:cNvPr>
          <p:cNvCxnSpPr>
            <a:cxnSpLocks/>
          </p:cNvCxnSpPr>
          <p:nvPr/>
        </p:nvCxnSpPr>
        <p:spPr>
          <a:xfrm flipH="1">
            <a:off x="9798719" y="2695013"/>
            <a:ext cx="380432" cy="694807"/>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56" name="Group 55">
            <a:extLst>
              <a:ext uri="{FF2B5EF4-FFF2-40B4-BE49-F238E27FC236}">
                <a16:creationId xmlns:a16="http://schemas.microsoft.com/office/drawing/2014/main" id="{CCC39A38-643E-1841-84E4-48B68DB2ED03}"/>
              </a:ext>
            </a:extLst>
          </p:cNvPr>
          <p:cNvGrpSpPr/>
          <p:nvPr/>
        </p:nvGrpSpPr>
        <p:grpSpPr>
          <a:xfrm>
            <a:off x="7562238" y="2127325"/>
            <a:ext cx="3578867" cy="3640283"/>
            <a:chOff x="7562238" y="2127325"/>
            <a:chExt cx="3578867" cy="3640283"/>
          </a:xfrm>
        </p:grpSpPr>
        <p:grpSp>
          <p:nvGrpSpPr>
            <p:cNvPr id="57" name="Group 56">
              <a:extLst>
                <a:ext uri="{FF2B5EF4-FFF2-40B4-BE49-F238E27FC236}">
                  <a16:creationId xmlns:a16="http://schemas.microsoft.com/office/drawing/2014/main" id="{479EF77B-B7F5-D441-A37D-7AC14D43B519}"/>
                </a:ext>
              </a:extLst>
            </p:cNvPr>
            <p:cNvGrpSpPr/>
            <p:nvPr/>
          </p:nvGrpSpPr>
          <p:grpSpPr>
            <a:xfrm>
              <a:off x="7857253" y="2127325"/>
              <a:ext cx="3283852" cy="3640283"/>
              <a:chOff x="7881336" y="2104198"/>
              <a:chExt cx="3283852" cy="3640283"/>
            </a:xfrm>
          </p:grpSpPr>
          <p:sp>
            <p:nvSpPr>
              <p:cNvPr id="62" name="Line 428">
                <a:extLst>
                  <a:ext uri="{FF2B5EF4-FFF2-40B4-BE49-F238E27FC236}">
                    <a16:creationId xmlns:a16="http://schemas.microsoft.com/office/drawing/2014/main" id="{16F1973E-A8F0-6E4E-9510-49D75998F4A8}"/>
                  </a:ext>
                </a:extLst>
              </p:cNvPr>
              <p:cNvSpPr>
                <a:spLocks noChangeShapeType="1"/>
              </p:cNvSpPr>
              <p:nvPr/>
            </p:nvSpPr>
            <p:spPr bwMode="auto">
              <a:xfrm rot="16200000" flipV="1">
                <a:off x="9813692" y="5228612"/>
                <a:ext cx="388062" cy="75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3" name="Line 430">
                <a:extLst>
                  <a:ext uri="{FF2B5EF4-FFF2-40B4-BE49-F238E27FC236}">
                    <a16:creationId xmlns:a16="http://schemas.microsoft.com/office/drawing/2014/main" id="{CAB72423-2D43-1046-869C-9EDAEA5E40C1}"/>
                  </a:ext>
                </a:extLst>
              </p:cNvPr>
              <p:cNvSpPr>
                <a:spLocks noChangeShapeType="1"/>
              </p:cNvSpPr>
              <p:nvPr/>
            </p:nvSpPr>
            <p:spPr bwMode="auto">
              <a:xfrm rot="16200000">
                <a:off x="10234009" y="5382159"/>
                <a:ext cx="0" cy="1143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4" name="Line 431">
                <a:extLst>
                  <a:ext uri="{FF2B5EF4-FFF2-40B4-BE49-F238E27FC236}">
                    <a16:creationId xmlns:a16="http://schemas.microsoft.com/office/drawing/2014/main" id="{99BD1088-D56F-3A42-8E44-483A32BEDA49}"/>
                  </a:ext>
                </a:extLst>
              </p:cNvPr>
              <p:cNvSpPr>
                <a:spLocks noChangeShapeType="1"/>
              </p:cNvSpPr>
              <p:nvPr/>
            </p:nvSpPr>
            <p:spPr bwMode="auto">
              <a:xfrm>
                <a:off x="9457042" y="4815390"/>
                <a:ext cx="524483" cy="2615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5" name="Line 432">
                <a:extLst>
                  <a:ext uri="{FF2B5EF4-FFF2-40B4-BE49-F238E27FC236}">
                    <a16:creationId xmlns:a16="http://schemas.microsoft.com/office/drawing/2014/main" id="{8A75CF99-7455-B74F-8BAD-3AD43E03F473}"/>
                  </a:ext>
                </a:extLst>
              </p:cNvPr>
              <p:cNvSpPr>
                <a:spLocks noChangeShapeType="1"/>
              </p:cNvSpPr>
              <p:nvPr/>
            </p:nvSpPr>
            <p:spPr bwMode="auto">
              <a:xfrm flipV="1">
                <a:off x="8874149" y="4815390"/>
                <a:ext cx="569255" cy="24626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6" name="Line 433">
                <a:extLst>
                  <a:ext uri="{FF2B5EF4-FFF2-40B4-BE49-F238E27FC236}">
                    <a16:creationId xmlns:a16="http://schemas.microsoft.com/office/drawing/2014/main" id="{FC542B29-675E-3D46-80C8-75565CBAE29A}"/>
                  </a:ext>
                </a:extLst>
              </p:cNvPr>
              <p:cNvSpPr>
                <a:spLocks noChangeShapeType="1"/>
              </p:cNvSpPr>
              <p:nvPr/>
            </p:nvSpPr>
            <p:spPr bwMode="auto">
              <a:xfrm flipV="1">
                <a:off x="8845827" y="5085749"/>
                <a:ext cx="103050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7" name="Line 435">
                <a:extLst>
                  <a:ext uri="{FF2B5EF4-FFF2-40B4-BE49-F238E27FC236}">
                    <a16:creationId xmlns:a16="http://schemas.microsoft.com/office/drawing/2014/main" id="{2B974C3D-5280-D849-8D04-7FDDEF66CF86}"/>
                  </a:ext>
                </a:extLst>
              </p:cNvPr>
              <p:cNvSpPr>
                <a:spLocks noChangeShapeType="1"/>
              </p:cNvSpPr>
              <p:nvPr/>
            </p:nvSpPr>
            <p:spPr bwMode="auto">
              <a:xfrm>
                <a:off x="8234290" y="5094207"/>
                <a:ext cx="226800" cy="127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8" name="Line 436">
                <a:extLst>
                  <a:ext uri="{FF2B5EF4-FFF2-40B4-BE49-F238E27FC236}">
                    <a16:creationId xmlns:a16="http://schemas.microsoft.com/office/drawing/2014/main" id="{05391238-AE6D-D14C-8C1F-CD07E40328C7}"/>
                  </a:ext>
                </a:extLst>
              </p:cNvPr>
              <p:cNvSpPr>
                <a:spLocks noChangeShapeType="1"/>
              </p:cNvSpPr>
              <p:nvPr/>
            </p:nvSpPr>
            <p:spPr bwMode="auto">
              <a:xfrm flipV="1">
                <a:off x="7972450" y="5267343"/>
                <a:ext cx="412750" cy="127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9" name="Line 439">
                <a:extLst>
                  <a:ext uri="{FF2B5EF4-FFF2-40B4-BE49-F238E27FC236}">
                    <a16:creationId xmlns:a16="http://schemas.microsoft.com/office/drawing/2014/main" id="{F0B33890-F38E-9948-851E-64C7E965F08B}"/>
                  </a:ext>
                </a:extLst>
              </p:cNvPr>
              <p:cNvSpPr>
                <a:spLocks noChangeShapeType="1"/>
              </p:cNvSpPr>
              <p:nvPr/>
            </p:nvSpPr>
            <p:spPr bwMode="auto">
              <a:xfrm flipH="1">
                <a:off x="8397900" y="5259125"/>
                <a:ext cx="68080" cy="29396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0" name="Line 440">
                <a:extLst>
                  <a:ext uri="{FF2B5EF4-FFF2-40B4-BE49-F238E27FC236}">
                    <a16:creationId xmlns:a16="http://schemas.microsoft.com/office/drawing/2014/main" id="{A6F6A7F9-E45C-124D-AC6C-F4101DAE4B5F}"/>
                  </a:ext>
                </a:extLst>
              </p:cNvPr>
              <p:cNvSpPr>
                <a:spLocks noChangeShapeType="1"/>
              </p:cNvSpPr>
              <p:nvPr/>
            </p:nvSpPr>
            <p:spPr bwMode="auto">
              <a:xfrm flipH="1" flipV="1">
                <a:off x="8512814" y="5284804"/>
                <a:ext cx="280374" cy="2698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1" name="Line 441">
                <a:extLst>
                  <a:ext uri="{FF2B5EF4-FFF2-40B4-BE49-F238E27FC236}">
                    <a16:creationId xmlns:a16="http://schemas.microsoft.com/office/drawing/2014/main" id="{AD8346D7-6C40-1348-A196-CC99EDB76C75}"/>
                  </a:ext>
                </a:extLst>
              </p:cNvPr>
              <p:cNvSpPr>
                <a:spLocks noChangeShapeType="1"/>
              </p:cNvSpPr>
              <p:nvPr/>
            </p:nvSpPr>
            <p:spPr bwMode="auto">
              <a:xfrm>
                <a:off x="8512814" y="5234921"/>
                <a:ext cx="914184" cy="46862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2" name="Line 443">
                <a:extLst>
                  <a:ext uri="{FF2B5EF4-FFF2-40B4-BE49-F238E27FC236}">
                    <a16:creationId xmlns:a16="http://schemas.microsoft.com/office/drawing/2014/main" id="{E2DA8AD7-F617-354E-B5AE-47F97541A8FA}"/>
                  </a:ext>
                </a:extLst>
              </p:cNvPr>
              <p:cNvSpPr>
                <a:spLocks noChangeShapeType="1"/>
              </p:cNvSpPr>
              <p:nvPr/>
            </p:nvSpPr>
            <p:spPr bwMode="auto">
              <a:xfrm>
                <a:off x="8271861" y="3806843"/>
                <a:ext cx="0" cy="1317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3" name="Line 449">
                <a:extLst>
                  <a:ext uri="{FF2B5EF4-FFF2-40B4-BE49-F238E27FC236}">
                    <a16:creationId xmlns:a16="http://schemas.microsoft.com/office/drawing/2014/main" id="{E873DD89-2DB7-304C-ADED-170F1F4E1A6A}"/>
                  </a:ext>
                </a:extLst>
              </p:cNvPr>
              <p:cNvSpPr>
                <a:spLocks noChangeShapeType="1"/>
              </p:cNvSpPr>
              <p:nvPr/>
            </p:nvSpPr>
            <p:spPr bwMode="auto">
              <a:xfrm flipV="1">
                <a:off x="7881336" y="4017980"/>
                <a:ext cx="168275" cy="31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4" name="Line 428">
                <a:extLst>
                  <a:ext uri="{FF2B5EF4-FFF2-40B4-BE49-F238E27FC236}">
                    <a16:creationId xmlns:a16="http://schemas.microsoft.com/office/drawing/2014/main" id="{56AC483A-3972-5540-9E9F-AE1FE256604E}"/>
                  </a:ext>
                </a:extLst>
              </p:cNvPr>
              <p:cNvSpPr>
                <a:spLocks noChangeShapeType="1"/>
              </p:cNvSpPr>
              <p:nvPr/>
            </p:nvSpPr>
            <p:spPr bwMode="auto">
              <a:xfrm rot="16200000" flipV="1">
                <a:off x="9909628" y="5560344"/>
                <a:ext cx="366793" cy="148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5" name="Line 440">
                <a:extLst>
                  <a:ext uri="{FF2B5EF4-FFF2-40B4-BE49-F238E27FC236}">
                    <a16:creationId xmlns:a16="http://schemas.microsoft.com/office/drawing/2014/main" id="{B0224379-0B0C-1343-B0E2-E62DFA482C03}"/>
                  </a:ext>
                </a:extLst>
              </p:cNvPr>
              <p:cNvSpPr>
                <a:spLocks noChangeShapeType="1"/>
              </p:cNvSpPr>
              <p:nvPr/>
            </p:nvSpPr>
            <p:spPr bwMode="auto">
              <a:xfrm flipV="1">
                <a:off x="8483508" y="5013435"/>
                <a:ext cx="404236" cy="20777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76" name="Straight Connector 75">
                <a:extLst>
                  <a:ext uri="{FF2B5EF4-FFF2-40B4-BE49-F238E27FC236}">
                    <a16:creationId xmlns:a16="http://schemas.microsoft.com/office/drawing/2014/main" id="{1DFBDA95-16CE-D146-A4C5-C45EDEC8D34E}"/>
                  </a:ext>
                </a:extLst>
              </p:cNvPr>
              <p:cNvCxnSpPr/>
              <p:nvPr/>
            </p:nvCxnSpPr>
            <p:spPr>
              <a:xfrm flipH="1">
                <a:off x="10124718" y="2146305"/>
                <a:ext cx="761467" cy="577355"/>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a:extLst>
                  <a:ext uri="{FF2B5EF4-FFF2-40B4-BE49-F238E27FC236}">
                    <a16:creationId xmlns:a16="http://schemas.microsoft.com/office/drawing/2014/main" id="{A282E722-916E-234E-AC0B-E2B36A0049E1}"/>
                  </a:ext>
                </a:extLst>
              </p:cNvPr>
              <p:cNvCxnSpPr/>
              <p:nvPr/>
            </p:nvCxnSpPr>
            <p:spPr>
              <a:xfrm flipH="1">
                <a:off x="10124718" y="2245186"/>
                <a:ext cx="3970" cy="518461"/>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a:extLst>
                  <a:ext uri="{FF2B5EF4-FFF2-40B4-BE49-F238E27FC236}">
                    <a16:creationId xmlns:a16="http://schemas.microsoft.com/office/drawing/2014/main" id="{F691F242-AF67-1B42-8D8E-F09C1EB27D39}"/>
                  </a:ext>
                </a:extLst>
              </p:cNvPr>
              <p:cNvCxnSpPr/>
              <p:nvPr/>
            </p:nvCxnSpPr>
            <p:spPr>
              <a:xfrm flipH="1">
                <a:off x="10696218" y="2177379"/>
                <a:ext cx="149360" cy="518461"/>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78">
                <a:extLst>
                  <a:ext uri="{FF2B5EF4-FFF2-40B4-BE49-F238E27FC236}">
                    <a16:creationId xmlns:a16="http://schemas.microsoft.com/office/drawing/2014/main" id="{EFE49F46-6C78-A640-A53B-1F2DCAE49B5E}"/>
                  </a:ext>
                </a:extLst>
              </p:cNvPr>
              <p:cNvCxnSpPr/>
              <p:nvPr/>
            </p:nvCxnSpPr>
            <p:spPr>
              <a:xfrm flipH="1">
                <a:off x="10166249" y="2695840"/>
                <a:ext cx="574283" cy="2782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a:extLst>
                  <a:ext uri="{FF2B5EF4-FFF2-40B4-BE49-F238E27FC236}">
                    <a16:creationId xmlns:a16="http://schemas.microsoft.com/office/drawing/2014/main" id="{81454C82-BE7E-874F-AA28-09F795395B3E}"/>
                  </a:ext>
                </a:extLst>
              </p:cNvPr>
              <p:cNvCxnSpPr/>
              <p:nvPr/>
            </p:nvCxnSpPr>
            <p:spPr>
              <a:xfrm flipH="1">
                <a:off x="10093625" y="2146305"/>
                <a:ext cx="788589" cy="98881"/>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a:extLst>
                  <a:ext uri="{FF2B5EF4-FFF2-40B4-BE49-F238E27FC236}">
                    <a16:creationId xmlns:a16="http://schemas.microsoft.com/office/drawing/2014/main" id="{42F00AE0-2163-514F-B52E-CFE0592CCF07}"/>
                  </a:ext>
                </a:extLst>
              </p:cNvPr>
              <p:cNvCxnSpPr/>
              <p:nvPr/>
            </p:nvCxnSpPr>
            <p:spPr>
              <a:xfrm flipH="1">
                <a:off x="10886186" y="2104198"/>
                <a:ext cx="279002" cy="42107"/>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2" name="Straight Connector 81">
                <a:extLst>
                  <a:ext uri="{FF2B5EF4-FFF2-40B4-BE49-F238E27FC236}">
                    <a16:creationId xmlns:a16="http://schemas.microsoft.com/office/drawing/2014/main" id="{9E38317B-7455-F04C-9FB3-A47169171585}"/>
                  </a:ext>
                </a:extLst>
              </p:cNvPr>
              <p:cNvCxnSpPr/>
              <p:nvPr/>
            </p:nvCxnSpPr>
            <p:spPr>
              <a:xfrm flipH="1" flipV="1">
                <a:off x="10706077" y="2695840"/>
                <a:ext cx="353541" cy="67807"/>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a:extLst>
                  <a:ext uri="{FF2B5EF4-FFF2-40B4-BE49-F238E27FC236}">
                    <a16:creationId xmlns:a16="http://schemas.microsoft.com/office/drawing/2014/main" id="{18CD097C-75DA-B84B-B03E-371F3044C3BB}"/>
                  </a:ext>
                </a:extLst>
              </p:cNvPr>
              <p:cNvCxnSpPr/>
              <p:nvPr/>
            </p:nvCxnSpPr>
            <p:spPr>
              <a:xfrm flipH="1">
                <a:off x="8793306" y="2245186"/>
                <a:ext cx="1300319" cy="606622"/>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84" name="Line 541">
                <a:extLst>
                  <a:ext uri="{FF2B5EF4-FFF2-40B4-BE49-F238E27FC236}">
                    <a16:creationId xmlns:a16="http://schemas.microsoft.com/office/drawing/2014/main" id="{3EE4D6D5-1F58-604E-926E-B12AF198F926}"/>
                  </a:ext>
                </a:extLst>
              </p:cNvPr>
              <p:cNvSpPr>
                <a:spLocks noChangeShapeType="1"/>
              </p:cNvSpPr>
              <p:nvPr/>
            </p:nvSpPr>
            <p:spPr bwMode="auto">
              <a:xfrm flipV="1">
                <a:off x="9402788" y="4090252"/>
                <a:ext cx="429324" cy="70560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5" name="Line 424">
                <a:extLst>
                  <a:ext uri="{FF2B5EF4-FFF2-40B4-BE49-F238E27FC236}">
                    <a16:creationId xmlns:a16="http://schemas.microsoft.com/office/drawing/2014/main" id="{69D11C97-9A2A-6F4A-BEC2-192440539BA8}"/>
                  </a:ext>
                </a:extLst>
              </p:cNvPr>
              <p:cNvSpPr>
                <a:spLocks noChangeShapeType="1"/>
              </p:cNvSpPr>
              <p:nvPr/>
            </p:nvSpPr>
            <p:spPr bwMode="auto">
              <a:xfrm flipV="1">
                <a:off x="8268637" y="4024329"/>
                <a:ext cx="969051" cy="31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pic>
          <p:nvPicPr>
            <p:cNvPr id="58" name="Picture 778" descr="antenna_radiation_stylized">
              <a:extLst>
                <a:ext uri="{FF2B5EF4-FFF2-40B4-BE49-F238E27FC236}">
                  <a16:creationId xmlns:a16="http://schemas.microsoft.com/office/drawing/2014/main" id="{AE641E33-5C90-9C48-B6C0-B2DA38E6B4B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62238" y="3813930"/>
              <a:ext cx="506412" cy="1060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 name="Picture 781" descr="antenna_radiation_stylized">
              <a:extLst>
                <a:ext uri="{FF2B5EF4-FFF2-40B4-BE49-F238E27FC236}">
                  <a16:creationId xmlns:a16="http://schemas.microsoft.com/office/drawing/2014/main" id="{58D0D77F-41BF-B141-99CC-7444770200B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42073" y="5480938"/>
              <a:ext cx="452014" cy="951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 name="Picture 799" descr="cell_tower_radiation copy">
              <a:extLst>
                <a:ext uri="{FF2B5EF4-FFF2-40B4-BE49-F238E27FC236}">
                  <a16:creationId xmlns:a16="http://schemas.microsoft.com/office/drawing/2014/main" id="{B93FCB1A-5588-5743-82CC-8E52ADEAD1E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80866" y="2158167"/>
              <a:ext cx="457200" cy="332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 name="Oval 800">
              <a:extLst>
                <a:ext uri="{FF2B5EF4-FFF2-40B4-BE49-F238E27FC236}">
                  <a16:creationId xmlns:a16="http://schemas.microsoft.com/office/drawing/2014/main" id="{029C7FDD-ABE9-EB40-A1C5-64FF9B2F936D}"/>
                </a:ext>
              </a:extLst>
            </p:cNvPr>
            <p:cNvSpPr>
              <a:spLocks noChangeArrowheads="1"/>
            </p:cNvSpPr>
            <p:nvPr/>
          </p:nvSpPr>
          <p:spPr bwMode="auto">
            <a:xfrm>
              <a:off x="8174541" y="2292995"/>
              <a:ext cx="52388" cy="49485"/>
            </a:xfrm>
            <a:prstGeom prst="ellipse">
              <a:avLst/>
            </a:prstGeom>
            <a:solidFill>
              <a:schemeClr val="tx2"/>
            </a:soli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86" name="Line 426">
            <a:extLst>
              <a:ext uri="{FF2B5EF4-FFF2-40B4-BE49-F238E27FC236}">
                <a16:creationId xmlns:a16="http://schemas.microsoft.com/office/drawing/2014/main" id="{390C81B6-E64F-6D4C-8D06-8F1804B7F591}"/>
              </a:ext>
            </a:extLst>
          </p:cNvPr>
          <p:cNvSpPr>
            <a:spLocks noChangeShapeType="1"/>
          </p:cNvSpPr>
          <p:nvPr/>
        </p:nvSpPr>
        <p:spPr bwMode="auto">
          <a:xfrm>
            <a:off x="8207860" y="2700359"/>
            <a:ext cx="227964" cy="17435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87" name="Group 783">
            <a:extLst>
              <a:ext uri="{FF2B5EF4-FFF2-40B4-BE49-F238E27FC236}">
                <a16:creationId xmlns:a16="http://schemas.microsoft.com/office/drawing/2014/main" id="{D14ED3CD-0929-5445-B9CD-FC1AEB08F0F0}"/>
              </a:ext>
            </a:extLst>
          </p:cNvPr>
          <p:cNvGrpSpPr>
            <a:grpSpLocks/>
          </p:cNvGrpSpPr>
          <p:nvPr/>
        </p:nvGrpSpPr>
        <p:grpSpPr bwMode="auto">
          <a:xfrm>
            <a:off x="8050698" y="2309376"/>
            <a:ext cx="298450" cy="464008"/>
            <a:chOff x="3130" y="3288"/>
            <a:chExt cx="410" cy="742"/>
          </a:xfrm>
        </p:grpSpPr>
        <p:sp>
          <p:nvSpPr>
            <p:cNvPr id="88" name="Line 270">
              <a:extLst>
                <a:ext uri="{FF2B5EF4-FFF2-40B4-BE49-F238E27FC236}">
                  <a16:creationId xmlns:a16="http://schemas.microsoft.com/office/drawing/2014/main" id="{7ABD4004-114C-724F-BAC3-6F9DA6DE1F0C}"/>
                </a:ext>
              </a:extLst>
            </p:cNvPr>
            <p:cNvSpPr>
              <a:spLocks noChangeShapeType="1"/>
            </p:cNvSpPr>
            <p:nvPr/>
          </p:nvSpPr>
          <p:spPr bwMode="auto">
            <a:xfrm flipH="1">
              <a:off x="3130" y="3288"/>
              <a:ext cx="205" cy="6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9" name="Line 271">
              <a:extLst>
                <a:ext uri="{FF2B5EF4-FFF2-40B4-BE49-F238E27FC236}">
                  <a16:creationId xmlns:a16="http://schemas.microsoft.com/office/drawing/2014/main" id="{1A244344-E514-B64F-9963-6369BD9BE1B3}"/>
                </a:ext>
              </a:extLst>
            </p:cNvPr>
            <p:cNvSpPr>
              <a:spLocks noChangeShapeType="1"/>
            </p:cNvSpPr>
            <p:nvPr/>
          </p:nvSpPr>
          <p:spPr bwMode="auto">
            <a:xfrm>
              <a:off x="3335" y="3288"/>
              <a:ext cx="205" cy="66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0" name="Line 272">
              <a:extLst>
                <a:ext uri="{FF2B5EF4-FFF2-40B4-BE49-F238E27FC236}">
                  <a16:creationId xmlns:a16="http://schemas.microsoft.com/office/drawing/2014/main" id="{EB3A4111-A6F1-154E-9274-6BFFCDBAB6AB}"/>
                </a:ext>
              </a:extLst>
            </p:cNvPr>
            <p:cNvSpPr>
              <a:spLocks noChangeShapeType="1"/>
            </p:cNvSpPr>
            <p:nvPr/>
          </p:nvSpPr>
          <p:spPr bwMode="auto">
            <a:xfrm>
              <a:off x="3130" y="3957"/>
              <a:ext cx="205" cy="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1" name="Line 273">
              <a:extLst>
                <a:ext uri="{FF2B5EF4-FFF2-40B4-BE49-F238E27FC236}">
                  <a16:creationId xmlns:a16="http://schemas.microsoft.com/office/drawing/2014/main" id="{714583CC-4366-B448-8BCD-BEB3688ECA74}"/>
                </a:ext>
              </a:extLst>
            </p:cNvPr>
            <p:cNvSpPr>
              <a:spLocks noChangeShapeType="1"/>
            </p:cNvSpPr>
            <p:nvPr/>
          </p:nvSpPr>
          <p:spPr bwMode="auto">
            <a:xfrm flipH="1">
              <a:off x="3335" y="3957"/>
              <a:ext cx="205" cy="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2" name="Line 274">
              <a:extLst>
                <a:ext uri="{FF2B5EF4-FFF2-40B4-BE49-F238E27FC236}">
                  <a16:creationId xmlns:a16="http://schemas.microsoft.com/office/drawing/2014/main" id="{06696B02-1354-964A-892D-7D1A072DD376}"/>
                </a:ext>
              </a:extLst>
            </p:cNvPr>
            <p:cNvSpPr>
              <a:spLocks noChangeShapeType="1"/>
            </p:cNvSpPr>
            <p:nvPr/>
          </p:nvSpPr>
          <p:spPr bwMode="auto">
            <a:xfrm>
              <a:off x="3335" y="3303"/>
              <a:ext cx="0" cy="7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3" name="Line 275">
              <a:extLst>
                <a:ext uri="{FF2B5EF4-FFF2-40B4-BE49-F238E27FC236}">
                  <a16:creationId xmlns:a16="http://schemas.microsoft.com/office/drawing/2014/main" id="{C744D6E3-66B2-4349-A4C7-A96CCC727200}"/>
                </a:ext>
              </a:extLst>
            </p:cNvPr>
            <p:cNvSpPr>
              <a:spLocks noChangeShapeType="1"/>
            </p:cNvSpPr>
            <p:nvPr/>
          </p:nvSpPr>
          <p:spPr bwMode="auto">
            <a:xfrm flipV="1">
              <a:off x="3130" y="3888"/>
              <a:ext cx="205"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4" name="Line 276">
              <a:extLst>
                <a:ext uri="{FF2B5EF4-FFF2-40B4-BE49-F238E27FC236}">
                  <a16:creationId xmlns:a16="http://schemas.microsoft.com/office/drawing/2014/main" id="{9AD49573-21B8-594C-A124-75FF6787F57A}"/>
                </a:ext>
              </a:extLst>
            </p:cNvPr>
            <p:cNvSpPr>
              <a:spLocks noChangeShapeType="1"/>
            </p:cNvSpPr>
            <p:nvPr/>
          </p:nvSpPr>
          <p:spPr bwMode="auto">
            <a:xfrm flipH="1" flipV="1">
              <a:off x="3335" y="3888"/>
              <a:ext cx="205" cy="6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 name="Line 277">
              <a:extLst>
                <a:ext uri="{FF2B5EF4-FFF2-40B4-BE49-F238E27FC236}">
                  <a16:creationId xmlns:a16="http://schemas.microsoft.com/office/drawing/2014/main" id="{F5B9977B-7FCA-934E-8672-B6E02820BAA5}"/>
                </a:ext>
              </a:extLst>
            </p:cNvPr>
            <p:cNvSpPr>
              <a:spLocks noChangeShapeType="1"/>
            </p:cNvSpPr>
            <p:nvPr/>
          </p:nvSpPr>
          <p:spPr bwMode="auto">
            <a:xfrm>
              <a:off x="3217" y="3668"/>
              <a:ext cx="118" cy="5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6" name="Line 278">
              <a:extLst>
                <a:ext uri="{FF2B5EF4-FFF2-40B4-BE49-F238E27FC236}">
                  <a16:creationId xmlns:a16="http://schemas.microsoft.com/office/drawing/2014/main" id="{90BBE456-8113-E140-9697-13DE1099C425}"/>
                </a:ext>
              </a:extLst>
            </p:cNvPr>
            <p:cNvSpPr>
              <a:spLocks noChangeShapeType="1"/>
            </p:cNvSpPr>
            <p:nvPr/>
          </p:nvSpPr>
          <p:spPr bwMode="auto">
            <a:xfrm flipV="1">
              <a:off x="3335" y="3668"/>
              <a:ext cx="124" cy="5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7" name="Line 279">
              <a:extLst>
                <a:ext uri="{FF2B5EF4-FFF2-40B4-BE49-F238E27FC236}">
                  <a16:creationId xmlns:a16="http://schemas.microsoft.com/office/drawing/2014/main" id="{8B179862-B59B-0340-81D5-D6460EDA625B}"/>
                </a:ext>
              </a:extLst>
            </p:cNvPr>
            <p:cNvSpPr>
              <a:spLocks noChangeShapeType="1"/>
            </p:cNvSpPr>
            <p:nvPr/>
          </p:nvSpPr>
          <p:spPr bwMode="auto">
            <a:xfrm>
              <a:off x="3178" y="3766"/>
              <a:ext cx="152" cy="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8" name="Line 280">
              <a:extLst>
                <a:ext uri="{FF2B5EF4-FFF2-40B4-BE49-F238E27FC236}">
                  <a16:creationId xmlns:a16="http://schemas.microsoft.com/office/drawing/2014/main" id="{5E3E4AF0-3A1E-634F-B106-0E1BAE932630}"/>
                </a:ext>
              </a:extLst>
            </p:cNvPr>
            <p:cNvSpPr>
              <a:spLocks noChangeShapeType="1"/>
            </p:cNvSpPr>
            <p:nvPr/>
          </p:nvSpPr>
          <p:spPr bwMode="auto">
            <a:xfrm flipV="1">
              <a:off x="3335" y="3781"/>
              <a:ext cx="153" cy="6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9" name="Line 281">
              <a:extLst>
                <a:ext uri="{FF2B5EF4-FFF2-40B4-BE49-F238E27FC236}">
                  <a16:creationId xmlns:a16="http://schemas.microsoft.com/office/drawing/2014/main" id="{51EBD3A2-D943-F443-A868-FD6059B0D77A}"/>
                </a:ext>
              </a:extLst>
            </p:cNvPr>
            <p:cNvSpPr>
              <a:spLocks noChangeShapeType="1"/>
            </p:cNvSpPr>
            <p:nvPr/>
          </p:nvSpPr>
          <p:spPr bwMode="auto">
            <a:xfrm flipV="1">
              <a:off x="3335" y="3567"/>
              <a:ext cx="78"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0" name="Line 282">
              <a:extLst>
                <a:ext uri="{FF2B5EF4-FFF2-40B4-BE49-F238E27FC236}">
                  <a16:creationId xmlns:a16="http://schemas.microsoft.com/office/drawing/2014/main" id="{CE35DACD-3834-3A4F-BF5D-05FD16494C16}"/>
                </a:ext>
              </a:extLst>
            </p:cNvPr>
            <p:cNvSpPr>
              <a:spLocks noChangeShapeType="1"/>
            </p:cNvSpPr>
            <p:nvPr/>
          </p:nvSpPr>
          <p:spPr bwMode="auto">
            <a:xfrm flipV="1">
              <a:off x="3335" y="3428"/>
              <a:ext cx="49" cy="2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1" name="Line 283">
              <a:extLst>
                <a:ext uri="{FF2B5EF4-FFF2-40B4-BE49-F238E27FC236}">
                  <a16:creationId xmlns:a16="http://schemas.microsoft.com/office/drawing/2014/main" id="{F225C514-F00F-374D-A3A6-0E00BBF2ABD0}"/>
                </a:ext>
              </a:extLst>
            </p:cNvPr>
            <p:cNvSpPr>
              <a:spLocks noChangeShapeType="1"/>
            </p:cNvSpPr>
            <p:nvPr/>
          </p:nvSpPr>
          <p:spPr bwMode="auto">
            <a:xfrm>
              <a:off x="3247" y="3558"/>
              <a:ext cx="95" cy="3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2" name="Line 284">
              <a:extLst>
                <a:ext uri="{FF2B5EF4-FFF2-40B4-BE49-F238E27FC236}">
                  <a16:creationId xmlns:a16="http://schemas.microsoft.com/office/drawing/2014/main" id="{5AB5EE34-E853-4349-982D-7BA8A0223AA8}"/>
                </a:ext>
              </a:extLst>
            </p:cNvPr>
            <p:cNvSpPr>
              <a:spLocks noChangeShapeType="1"/>
            </p:cNvSpPr>
            <p:nvPr/>
          </p:nvSpPr>
          <p:spPr bwMode="auto">
            <a:xfrm>
              <a:off x="3289" y="3422"/>
              <a:ext cx="55" cy="3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pic>
        <p:nvPicPr>
          <p:cNvPr id="103" name="Picture 777" descr="access_point_stylized_small">
            <a:extLst>
              <a:ext uri="{FF2B5EF4-FFF2-40B4-BE49-F238E27FC236}">
                <a16:creationId xmlns:a16="http://schemas.microsoft.com/office/drawing/2014/main" id="{B5B19229-5990-4C46-B116-F6E2FC9344A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13882" y="3861899"/>
            <a:ext cx="370169" cy="3067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 name="Picture 780" descr="access_point_stylized_small">
            <a:extLst>
              <a:ext uri="{FF2B5EF4-FFF2-40B4-BE49-F238E27FC236}">
                <a16:creationId xmlns:a16="http://schemas.microsoft.com/office/drawing/2014/main" id="{615B9139-7B73-FE46-A7A9-D06CDC313A8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290610" y="5524232"/>
            <a:ext cx="380935" cy="317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5" name="Group 104">
            <a:extLst>
              <a:ext uri="{FF2B5EF4-FFF2-40B4-BE49-F238E27FC236}">
                <a16:creationId xmlns:a16="http://schemas.microsoft.com/office/drawing/2014/main" id="{EEFE641A-589B-7942-BC31-34CA4265ECA8}"/>
              </a:ext>
            </a:extLst>
          </p:cNvPr>
          <p:cNvGrpSpPr/>
          <p:nvPr/>
        </p:nvGrpSpPr>
        <p:grpSpPr>
          <a:xfrm>
            <a:off x="9783558" y="4989983"/>
            <a:ext cx="393760" cy="218578"/>
            <a:chOff x="7493876" y="2774731"/>
            <a:chExt cx="1481958" cy="894622"/>
          </a:xfrm>
        </p:grpSpPr>
        <p:sp>
          <p:nvSpPr>
            <p:cNvPr id="106" name="Freeform 105">
              <a:extLst>
                <a:ext uri="{FF2B5EF4-FFF2-40B4-BE49-F238E27FC236}">
                  <a16:creationId xmlns:a16="http://schemas.microsoft.com/office/drawing/2014/main" id="{236DE3EE-811C-674F-9142-302E5E9C5593}"/>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07" name="Oval 106">
              <a:extLst>
                <a:ext uri="{FF2B5EF4-FFF2-40B4-BE49-F238E27FC236}">
                  <a16:creationId xmlns:a16="http://schemas.microsoft.com/office/drawing/2014/main" id="{1800B155-CF25-D24C-9B92-B08AAAB8313B}"/>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08" name="Group 107">
              <a:extLst>
                <a:ext uri="{FF2B5EF4-FFF2-40B4-BE49-F238E27FC236}">
                  <a16:creationId xmlns:a16="http://schemas.microsoft.com/office/drawing/2014/main" id="{B0AEF1A2-025A-BC41-A84F-2DC3E058332F}"/>
                </a:ext>
              </a:extLst>
            </p:cNvPr>
            <p:cNvGrpSpPr/>
            <p:nvPr/>
          </p:nvGrpSpPr>
          <p:grpSpPr>
            <a:xfrm>
              <a:off x="7713663" y="2848339"/>
              <a:ext cx="1042107" cy="425543"/>
              <a:chOff x="7786941" y="2884917"/>
              <a:chExt cx="897649" cy="353919"/>
            </a:xfrm>
          </p:grpSpPr>
          <p:sp>
            <p:nvSpPr>
              <p:cNvPr id="109" name="Freeform 108">
                <a:extLst>
                  <a:ext uri="{FF2B5EF4-FFF2-40B4-BE49-F238E27FC236}">
                    <a16:creationId xmlns:a16="http://schemas.microsoft.com/office/drawing/2014/main" id="{8D3F6F1A-FE14-8948-A78A-73AA88A44A7B}"/>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0" name="Freeform 109">
                <a:extLst>
                  <a:ext uri="{FF2B5EF4-FFF2-40B4-BE49-F238E27FC236}">
                    <a16:creationId xmlns:a16="http://schemas.microsoft.com/office/drawing/2014/main" id="{B90EE21A-C2A8-0D42-B6A5-6C7D12BEBF0A}"/>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1" name="Freeform 110">
                <a:extLst>
                  <a:ext uri="{FF2B5EF4-FFF2-40B4-BE49-F238E27FC236}">
                    <a16:creationId xmlns:a16="http://schemas.microsoft.com/office/drawing/2014/main" id="{8A5097ED-FFBF-4544-860B-3817BA811B2C}"/>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2" name="Freeform 111">
                <a:extLst>
                  <a:ext uri="{FF2B5EF4-FFF2-40B4-BE49-F238E27FC236}">
                    <a16:creationId xmlns:a16="http://schemas.microsoft.com/office/drawing/2014/main" id="{6DF62723-77FE-9247-98F5-987E793C56FB}"/>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113" name="Group 112">
            <a:extLst>
              <a:ext uri="{FF2B5EF4-FFF2-40B4-BE49-F238E27FC236}">
                <a16:creationId xmlns:a16="http://schemas.microsoft.com/office/drawing/2014/main" id="{827C4B55-0BAE-0949-8777-F3099C171813}"/>
              </a:ext>
            </a:extLst>
          </p:cNvPr>
          <p:cNvGrpSpPr/>
          <p:nvPr/>
        </p:nvGrpSpPr>
        <p:grpSpPr>
          <a:xfrm>
            <a:off x="9849365" y="5339037"/>
            <a:ext cx="309740" cy="190838"/>
            <a:chOff x="3668110" y="2448910"/>
            <a:chExt cx="3794234" cy="2165130"/>
          </a:xfrm>
        </p:grpSpPr>
        <p:sp>
          <p:nvSpPr>
            <p:cNvPr id="114" name="Rectangle 113">
              <a:extLst>
                <a:ext uri="{FF2B5EF4-FFF2-40B4-BE49-F238E27FC236}">
                  <a16:creationId xmlns:a16="http://schemas.microsoft.com/office/drawing/2014/main" id="{CEC32CAA-AFF2-A34D-8E74-D6E2F0308798}"/>
                </a:ext>
              </a:extLst>
            </p:cNvPr>
            <p:cNvSpPr/>
            <p:nvPr/>
          </p:nvSpPr>
          <p:spPr>
            <a:xfrm>
              <a:off x="3668110" y="3741409"/>
              <a:ext cx="3780587" cy="872631"/>
            </a:xfrm>
            <a:prstGeom prst="rect">
              <a:avLst/>
            </a:prstGeom>
            <a:gradFill>
              <a:gsLst>
                <a:gs pos="0">
                  <a:srgbClr val="B8C2C9"/>
                </a:gs>
                <a:gs pos="21000">
                  <a:schemeClr val="bg1"/>
                </a:gs>
                <a:gs pos="60000">
                  <a:srgbClr val="D6DCE0"/>
                </a:gs>
                <a:gs pos="100000">
                  <a:srgbClr val="B8C2C9"/>
                </a:gs>
              </a:gsLst>
              <a:lin ang="0" scaled="0"/>
            </a:gra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5" name="Freeform 114">
              <a:extLst>
                <a:ext uri="{FF2B5EF4-FFF2-40B4-BE49-F238E27FC236}">
                  <a16:creationId xmlns:a16="http://schemas.microsoft.com/office/drawing/2014/main" id="{A1675819-8BAA-AB4F-BBAA-A405C6E76216}"/>
                </a:ext>
              </a:extLst>
            </p:cNvPr>
            <p:cNvSpPr/>
            <p:nvPr/>
          </p:nvSpPr>
          <p:spPr>
            <a:xfrm>
              <a:off x="3678620" y="2448910"/>
              <a:ext cx="3783724" cy="1324303"/>
            </a:xfrm>
            <a:custGeom>
              <a:avLst/>
              <a:gdLst>
                <a:gd name="connsiteX0" fmla="*/ 0 w 3783724"/>
                <a:gd name="connsiteY0" fmla="*/ 1313793 h 1324303"/>
                <a:gd name="connsiteX1" fmla="*/ 0 w 3783724"/>
                <a:gd name="connsiteY1" fmla="*/ 1313793 h 1324303"/>
                <a:gd name="connsiteX2" fmla="*/ 252248 w 3783724"/>
                <a:gd name="connsiteY2" fmla="*/ 0 h 1324303"/>
                <a:gd name="connsiteX3" fmla="*/ 3415862 w 3783724"/>
                <a:gd name="connsiteY3" fmla="*/ 21020 h 1324303"/>
                <a:gd name="connsiteX4" fmla="*/ 3783724 w 3783724"/>
                <a:gd name="connsiteY4" fmla="*/ 1324303 h 1324303"/>
                <a:gd name="connsiteX5" fmla="*/ 0 w 3783724"/>
                <a:gd name="connsiteY5" fmla="*/ 1313793 h 1324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83724" h="1324303">
                  <a:moveTo>
                    <a:pt x="0" y="1313793"/>
                  </a:moveTo>
                  <a:lnTo>
                    <a:pt x="0" y="1313793"/>
                  </a:lnTo>
                  <a:lnTo>
                    <a:pt x="252248" y="0"/>
                  </a:lnTo>
                  <a:lnTo>
                    <a:pt x="3415862" y="21020"/>
                  </a:lnTo>
                  <a:lnTo>
                    <a:pt x="3783724" y="1324303"/>
                  </a:lnTo>
                  <a:lnTo>
                    <a:pt x="0" y="1313793"/>
                  </a:lnTo>
                  <a:close/>
                </a:path>
              </a:pathLst>
            </a:cu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16" name="Group 115">
              <a:extLst>
                <a:ext uri="{FF2B5EF4-FFF2-40B4-BE49-F238E27FC236}">
                  <a16:creationId xmlns:a16="http://schemas.microsoft.com/office/drawing/2014/main" id="{73F9E373-4875-744C-970D-E5EB77A5E340}"/>
                </a:ext>
              </a:extLst>
            </p:cNvPr>
            <p:cNvGrpSpPr/>
            <p:nvPr/>
          </p:nvGrpSpPr>
          <p:grpSpPr>
            <a:xfrm>
              <a:off x="3941378" y="2603243"/>
              <a:ext cx="3202061" cy="1066110"/>
              <a:chOff x="7939341" y="3037317"/>
              <a:chExt cx="897649" cy="353919"/>
            </a:xfrm>
          </p:grpSpPr>
          <p:sp>
            <p:nvSpPr>
              <p:cNvPr id="117" name="Freeform 116">
                <a:extLst>
                  <a:ext uri="{FF2B5EF4-FFF2-40B4-BE49-F238E27FC236}">
                    <a16:creationId xmlns:a16="http://schemas.microsoft.com/office/drawing/2014/main" id="{FFDA189D-222C-1443-856D-7A608CA88C95}"/>
                  </a:ext>
                </a:extLst>
              </p:cNvPr>
              <p:cNvSpPr/>
              <p:nvPr/>
            </p:nvSpPr>
            <p:spPr>
              <a:xfrm>
                <a:off x="7964170" y="30373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8" name="Freeform 117">
                <a:extLst>
                  <a:ext uri="{FF2B5EF4-FFF2-40B4-BE49-F238E27FC236}">
                    <a16:creationId xmlns:a16="http://schemas.microsoft.com/office/drawing/2014/main" id="{642BB264-137D-E643-AE9B-8AA6D9E21B0C}"/>
                  </a:ext>
                </a:extLst>
              </p:cNvPr>
              <p:cNvSpPr/>
              <p:nvPr/>
            </p:nvSpPr>
            <p:spPr>
              <a:xfrm>
                <a:off x="8519948" y="32067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9" name="Freeform 118">
                <a:extLst>
                  <a:ext uri="{FF2B5EF4-FFF2-40B4-BE49-F238E27FC236}">
                    <a16:creationId xmlns:a16="http://schemas.microsoft.com/office/drawing/2014/main" id="{786FF02A-1562-3745-ABB9-0D40C7DEF61E}"/>
                  </a:ext>
                </a:extLst>
              </p:cNvPr>
              <p:cNvSpPr/>
              <p:nvPr/>
            </p:nvSpPr>
            <p:spPr>
              <a:xfrm>
                <a:off x="7939341" y="32067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0" name="Freeform 119">
                <a:extLst>
                  <a:ext uri="{FF2B5EF4-FFF2-40B4-BE49-F238E27FC236}">
                    <a16:creationId xmlns:a16="http://schemas.microsoft.com/office/drawing/2014/main" id="{DEC12CCB-8331-9F49-BF6A-94DF11B7CB19}"/>
                  </a:ext>
                </a:extLst>
              </p:cNvPr>
              <p:cNvSpPr/>
              <p:nvPr/>
            </p:nvSpPr>
            <p:spPr>
              <a:xfrm>
                <a:off x="8047413" y="31234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121" name="Group 120">
            <a:extLst>
              <a:ext uri="{FF2B5EF4-FFF2-40B4-BE49-F238E27FC236}">
                <a16:creationId xmlns:a16="http://schemas.microsoft.com/office/drawing/2014/main" id="{9932E1A1-9866-4149-B71C-D56584CCE488}"/>
              </a:ext>
            </a:extLst>
          </p:cNvPr>
          <p:cNvGrpSpPr/>
          <p:nvPr/>
        </p:nvGrpSpPr>
        <p:grpSpPr>
          <a:xfrm>
            <a:off x="8676619" y="4967420"/>
            <a:ext cx="393760" cy="218578"/>
            <a:chOff x="7493876" y="2774731"/>
            <a:chExt cx="1481958" cy="894622"/>
          </a:xfrm>
        </p:grpSpPr>
        <p:sp>
          <p:nvSpPr>
            <p:cNvPr id="122" name="Freeform 121">
              <a:extLst>
                <a:ext uri="{FF2B5EF4-FFF2-40B4-BE49-F238E27FC236}">
                  <a16:creationId xmlns:a16="http://schemas.microsoft.com/office/drawing/2014/main" id="{A60DF978-36B3-2D47-A16A-0D97C01CAFE0}"/>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23" name="Oval 122">
              <a:extLst>
                <a:ext uri="{FF2B5EF4-FFF2-40B4-BE49-F238E27FC236}">
                  <a16:creationId xmlns:a16="http://schemas.microsoft.com/office/drawing/2014/main" id="{8656B286-5B4C-0D4F-9AF0-6A6CFC0099D8}"/>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24" name="Group 123">
              <a:extLst>
                <a:ext uri="{FF2B5EF4-FFF2-40B4-BE49-F238E27FC236}">
                  <a16:creationId xmlns:a16="http://schemas.microsoft.com/office/drawing/2014/main" id="{CE4349E7-CC12-8D4C-8CFA-829CDA082037}"/>
                </a:ext>
              </a:extLst>
            </p:cNvPr>
            <p:cNvGrpSpPr/>
            <p:nvPr/>
          </p:nvGrpSpPr>
          <p:grpSpPr>
            <a:xfrm>
              <a:off x="7713663" y="2848339"/>
              <a:ext cx="1042107" cy="425543"/>
              <a:chOff x="7786941" y="2884917"/>
              <a:chExt cx="897649" cy="353919"/>
            </a:xfrm>
          </p:grpSpPr>
          <p:sp>
            <p:nvSpPr>
              <p:cNvPr id="125" name="Freeform 124">
                <a:extLst>
                  <a:ext uri="{FF2B5EF4-FFF2-40B4-BE49-F238E27FC236}">
                    <a16:creationId xmlns:a16="http://schemas.microsoft.com/office/drawing/2014/main" id="{AD86C2F1-D4F0-7948-9E05-62E1C42CC8F0}"/>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6" name="Freeform 125">
                <a:extLst>
                  <a:ext uri="{FF2B5EF4-FFF2-40B4-BE49-F238E27FC236}">
                    <a16:creationId xmlns:a16="http://schemas.microsoft.com/office/drawing/2014/main" id="{6224715B-0FC5-9E49-B361-2A29A286F3CE}"/>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7" name="Freeform 126">
                <a:extLst>
                  <a:ext uri="{FF2B5EF4-FFF2-40B4-BE49-F238E27FC236}">
                    <a16:creationId xmlns:a16="http://schemas.microsoft.com/office/drawing/2014/main" id="{7CA2DA9C-2B13-214E-ACD2-0EA76BA83013}"/>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8" name="Freeform 127">
                <a:extLst>
                  <a:ext uri="{FF2B5EF4-FFF2-40B4-BE49-F238E27FC236}">
                    <a16:creationId xmlns:a16="http://schemas.microsoft.com/office/drawing/2014/main" id="{8C4A6B5C-46E6-5E4D-96C8-1C3F87F03876}"/>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129" name="Group 128">
            <a:extLst>
              <a:ext uri="{FF2B5EF4-FFF2-40B4-BE49-F238E27FC236}">
                <a16:creationId xmlns:a16="http://schemas.microsoft.com/office/drawing/2014/main" id="{0E1D7EA0-6DA2-8D43-8279-78C750CFC172}"/>
              </a:ext>
            </a:extLst>
          </p:cNvPr>
          <p:cNvGrpSpPr/>
          <p:nvPr/>
        </p:nvGrpSpPr>
        <p:grpSpPr>
          <a:xfrm>
            <a:off x="8311520" y="5194433"/>
            <a:ext cx="309740" cy="190838"/>
            <a:chOff x="3668110" y="2448910"/>
            <a:chExt cx="3794234" cy="2165130"/>
          </a:xfrm>
        </p:grpSpPr>
        <p:sp>
          <p:nvSpPr>
            <p:cNvPr id="130" name="Rectangle 129">
              <a:extLst>
                <a:ext uri="{FF2B5EF4-FFF2-40B4-BE49-F238E27FC236}">
                  <a16:creationId xmlns:a16="http://schemas.microsoft.com/office/drawing/2014/main" id="{3632348E-CBF0-8F4E-B1C0-FA5E7B140362}"/>
                </a:ext>
              </a:extLst>
            </p:cNvPr>
            <p:cNvSpPr/>
            <p:nvPr/>
          </p:nvSpPr>
          <p:spPr>
            <a:xfrm>
              <a:off x="3668110" y="3741409"/>
              <a:ext cx="3780587" cy="872631"/>
            </a:xfrm>
            <a:prstGeom prst="rect">
              <a:avLst/>
            </a:prstGeom>
            <a:gradFill>
              <a:gsLst>
                <a:gs pos="0">
                  <a:srgbClr val="B8C2C9"/>
                </a:gs>
                <a:gs pos="21000">
                  <a:schemeClr val="bg1"/>
                </a:gs>
                <a:gs pos="60000">
                  <a:srgbClr val="D6DCE0"/>
                </a:gs>
                <a:gs pos="100000">
                  <a:srgbClr val="B8C2C9"/>
                </a:gs>
              </a:gsLst>
              <a:lin ang="0" scaled="0"/>
            </a:gra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1" name="Freeform 130">
              <a:extLst>
                <a:ext uri="{FF2B5EF4-FFF2-40B4-BE49-F238E27FC236}">
                  <a16:creationId xmlns:a16="http://schemas.microsoft.com/office/drawing/2014/main" id="{9E6F91D8-1A83-2A42-AC0B-AD8F10B7EF35}"/>
                </a:ext>
              </a:extLst>
            </p:cNvPr>
            <p:cNvSpPr/>
            <p:nvPr/>
          </p:nvSpPr>
          <p:spPr>
            <a:xfrm>
              <a:off x="3678620" y="2448910"/>
              <a:ext cx="3783724" cy="1324303"/>
            </a:xfrm>
            <a:custGeom>
              <a:avLst/>
              <a:gdLst>
                <a:gd name="connsiteX0" fmla="*/ 0 w 3783724"/>
                <a:gd name="connsiteY0" fmla="*/ 1313793 h 1324303"/>
                <a:gd name="connsiteX1" fmla="*/ 0 w 3783724"/>
                <a:gd name="connsiteY1" fmla="*/ 1313793 h 1324303"/>
                <a:gd name="connsiteX2" fmla="*/ 252248 w 3783724"/>
                <a:gd name="connsiteY2" fmla="*/ 0 h 1324303"/>
                <a:gd name="connsiteX3" fmla="*/ 3415862 w 3783724"/>
                <a:gd name="connsiteY3" fmla="*/ 21020 h 1324303"/>
                <a:gd name="connsiteX4" fmla="*/ 3783724 w 3783724"/>
                <a:gd name="connsiteY4" fmla="*/ 1324303 h 1324303"/>
                <a:gd name="connsiteX5" fmla="*/ 0 w 3783724"/>
                <a:gd name="connsiteY5" fmla="*/ 1313793 h 1324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83724" h="1324303">
                  <a:moveTo>
                    <a:pt x="0" y="1313793"/>
                  </a:moveTo>
                  <a:lnTo>
                    <a:pt x="0" y="1313793"/>
                  </a:lnTo>
                  <a:lnTo>
                    <a:pt x="252248" y="0"/>
                  </a:lnTo>
                  <a:lnTo>
                    <a:pt x="3415862" y="21020"/>
                  </a:lnTo>
                  <a:lnTo>
                    <a:pt x="3783724" y="1324303"/>
                  </a:lnTo>
                  <a:lnTo>
                    <a:pt x="0" y="1313793"/>
                  </a:lnTo>
                  <a:close/>
                </a:path>
              </a:pathLst>
            </a:cu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32" name="Group 131">
              <a:extLst>
                <a:ext uri="{FF2B5EF4-FFF2-40B4-BE49-F238E27FC236}">
                  <a16:creationId xmlns:a16="http://schemas.microsoft.com/office/drawing/2014/main" id="{941E3EF0-51B2-C349-B41E-2A6C5F46D905}"/>
                </a:ext>
              </a:extLst>
            </p:cNvPr>
            <p:cNvGrpSpPr/>
            <p:nvPr/>
          </p:nvGrpSpPr>
          <p:grpSpPr>
            <a:xfrm>
              <a:off x="3941378" y="2603243"/>
              <a:ext cx="3202061" cy="1066110"/>
              <a:chOff x="7939341" y="3037317"/>
              <a:chExt cx="897649" cy="353919"/>
            </a:xfrm>
          </p:grpSpPr>
          <p:sp>
            <p:nvSpPr>
              <p:cNvPr id="133" name="Freeform 132">
                <a:extLst>
                  <a:ext uri="{FF2B5EF4-FFF2-40B4-BE49-F238E27FC236}">
                    <a16:creationId xmlns:a16="http://schemas.microsoft.com/office/drawing/2014/main" id="{C7403B7C-7FA1-3F40-B91E-B9311B3831C3}"/>
                  </a:ext>
                </a:extLst>
              </p:cNvPr>
              <p:cNvSpPr/>
              <p:nvPr/>
            </p:nvSpPr>
            <p:spPr>
              <a:xfrm>
                <a:off x="7964170" y="30373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4" name="Freeform 133">
                <a:extLst>
                  <a:ext uri="{FF2B5EF4-FFF2-40B4-BE49-F238E27FC236}">
                    <a16:creationId xmlns:a16="http://schemas.microsoft.com/office/drawing/2014/main" id="{2456F695-074E-CC4D-8221-531E7EA3A74D}"/>
                  </a:ext>
                </a:extLst>
              </p:cNvPr>
              <p:cNvSpPr/>
              <p:nvPr/>
            </p:nvSpPr>
            <p:spPr>
              <a:xfrm>
                <a:off x="8519948" y="32067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5" name="Freeform 134">
                <a:extLst>
                  <a:ext uri="{FF2B5EF4-FFF2-40B4-BE49-F238E27FC236}">
                    <a16:creationId xmlns:a16="http://schemas.microsoft.com/office/drawing/2014/main" id="{224A04C3-C296-1C4B-BBD4-CDE7083CB1D5}"/>
                  </a:ext>
                </a:extLst>
              </p:cNvPr>
              <p:cNvSpPr/>
              <p:nvPr/>
            </p:nvSpPr>
            <p:spPr>
              <a:xfrm>
                <a:off x="7939341" y="32067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6" name="Freeform 135">
                <a:extLst>
                  <a:ext uri="{FF2B5EF4-FFF2-40B4-BE49-F238E27FC236}">
                    <a16:creationId xmlns:a16="http://schemas.microsoft.com/office/drawing/2014/main" id="{5BBAC641-21BF-8B45-BB54-F143F77A1556}"/>
                  </a:ext>
                </a:extLst>
              </p:cNvPr>
              <p:cNvSpPr/>
              <p:nvPr/>
            </p:nvSpPr>
            <p:spPr>
              <a:xfrm>
                <a:off x="8047413" y="31234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137" name="Group 136">
            <a:extLst>
              <a:ext uri="{FF2B5EF4-FFF2-40B4-BE49-F238E27FC236}">
                <a16:creationId xmlns:a16="http://schemas.microsoft.com/office/drawing/2014/main" id="{93BC347E-C394-3042-B2F7-B3F23FAEAB95}"/>
              </a:ext>
            </a:extLst>
          </p:cNvPr>
          <p:cNvGrpSpPr/>
          <p:nvPr/>
        </p:nvGrpSpPr>
        <p:grpSpPr>
          <a:xfrm>
            <a:off x="8439827" y="2812309"/>
            <a:ext cx="353678" cy="168275"/>
            <a:chOff x="7493876" y="2774731"/>
            <a:chExt cx="1481958" cy="894622"/>
          </a:xfrm>
        </p:grpSpPr>
        <p:sp>
          <p:nvSpPr>
            <p:cNvPr id="138" name="Freeform 137">
              <a:extLst>
                <a:ext uri="{FF2B5EF4-FFF2-40B4-BE49-F238E27FC236}">
                  <a16:creationId xmlns:a16="http://schemas.microsoft.com/office/drawing/2014/main" id="{E2A87F28-E662-7843-88D6-0813EE7C9C70}"/>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39" name="Oval 138">
              <a:extLst>
                <a:ext uri="{FF2B5EF4-FFF2-40B4-BE49-F238E27FC236}">
                  <a16:creationId xmlns:a16="http://schemas.microsoft.com/office/drawing/2014/main" id="{7F5A88D5-7F33-C641-91D0-89A14D0320A3}"/>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40" name="Group 139">
              <a:extLst>
                <a:ext uri="{FF2B5EF4-FFF2-40B4-BE49-F238E27FC236}">
                  <a16:creationId xmlns:a16="http://schemas.microsoft.com/office/drawing/2014/main" id="{F27C385B-C23A-9D47-A881-792955281F4B}"/>
                </a:ext>
              </a:extLst>
            </p:cNvPr>
            <p:cNvGrpSpPr/>
            <p:nvPr/>
          </p:nvGrpSpPr>
          <p:grpSpPr>
            <a:xfrm>
              <a:off x="7713663" y="2848339"/>
              <a:ext cx="1042107" cy="425543"/>
              <a:chOff x="7786941" y="2884917"/>
              <a:chExt cx="897649" cy="353919"/>
            </a:xfrm>
          </p:grpSpPr>
          <p:sp>
            <p:nvSpPr>
              <p:cNvPr id="141" name="Freeform 140">
                <a:extLst>
                  <a:ext uri="{FF2B5EF4-FFF2-40B4-BE49-F238E27FC236}">
                    <a16:creationId xmlns:a16="http://schemas.microsoft.com/office/drawing/2014/main" id="{1AAAA0E5-7CFA-D644-ADAB-E7BF68F3D3B3}"/>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2" name="Freeform 141">
                <a:extLst>
                  <a:ext uri="{FF2B5EF4-FFF2-40B4-BE49-F238E27FC236}">
                    <a16:creationId xmlns:a16="http://schemas.microsoft.com/office/drawing/2014/main" id="{751DAA20-67FB-F046-A058-83AEFE0E26C0}"/>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3" name="Freeform 142">
                <a:extLst>
                  <a:ext uri="{FF2B5EF4-FFF2-40B4-BE49-F238E27FC236}">
                    <a16:creationId xmlns:a16="http://schemas.microsoft.com/office/drawing/2014/main" id="{0C03FD79-9BD7-DD42-AC59-6C4F96612ACE}"/>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4" name="Freeform 143">
                <a:extLst>
                  <a:ext uri="{FF2B5EF4-FFF2-40B4-BE49-F238E27FC236}">
                    <a16:creationId xmlns:a16="http://schemas.microsoft.com/office/drawing/2014/main" id="{A4610651-9548-304A-8A63-B930DF62228F}"/>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145" name="Group 144">
            <a:extLst>
              <a:ext uri="{FF2B5EF4-FFF2-40B4-BE49-F238E27FC236}">
                <a16:creationId xmlns:a16="http://schemas.microsoft.com/office/drawing/2014/main" id="{8ECEC947-F5C8-414B-A56E-EBE5DFFEDB1C}"/>
              </a:ext>
            </a:extLst>
          </p:cNvPr>
          <p:cNvGrpSpPr/>
          <p:nvPr/>
        </p:nvGrpSpPr>
        <p:grpSpPr>
          <a:xfrm>
            <a:off x="8050070" y="3965994"/>
            <a:ext cx="354986" cy="175668"/>
            <a:chOff x="7493876" y="2774731"/>
            <a:chExt cx="1481958" cy="894622"/>
          </a:xfrm>
        </p:grpSpPr>
        <p:sp>
          <p:nvSpPr>
            <p:cNvPr id="146" name="Freeform 145">
              <a:extLst>
                <a:ext uri="{FF2B5EF4-FFF2-40B4-BE49-F238E27FC236}">
                  <a16:creationId xmlns:a16="http://schemas.microsoft.com/office/drawing/2014/main" id="{86294923-1C02-5240-95DE-EA2186392E22}"/>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47" name="Oval 146">
              <a:extLst>
                <a:ext uri="{FF2B5EF4-FFF2-40B4-BE49-F238E27FC236}">
                  <a16:creationId xmlns:a16="http://schemas.microsoft.com/office/drawing/2014/main" id="{2AB3674D-1CCE-274D-BF8E-CEFECF766B32}"/>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48" name="Group 147">
              <a:extLst>
                <a:ext uri="{FF2B5EF4-FFF2-40B4-BE49-F238E27FC236}">
                  <a16:creationId xmlns:a16="http://schemas.microsoft.com/office/drawing/2014/main" id="{86166535-C584-C14C-9137-7498CC96E8FD}"/>
                </a:ext>
              </a:extLst>
            </p:cNvPr>
            <p:cNvGrpSpPr/>
            <p:nvPr/>
          </p:nvGrpSpPr>
          <p:grpSpPr>
            <a:xfrm>
              <a:off x="7713663" y="2848339"/>
              <a:ext cx="1042107" cy="425543"/>
              <a:chOff x="7786941" y="2884917"/>
              <a:chExt cx="897649" cy="353919"/>
            </a:xfrm>
          </p:grpSpPr>
          <p:sp>
            <p:nvSpPr>
              <p:cNvPr id="149" name="Freeform 148">
                <a:extLst>
                  <a:ext uri="{FF2B5EF4-FFF2-40B4-BE49-F238E27FC236}">
                    <a16:creationId xmlns:a16="http://schemas.microsoft.com/office/drawing/2014/main" id="{17514CA1-86B8-BA44-B4A0-0CEB1F62C266}"/>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0" name="Freeform 149">
                <a:extLst>
                  <a:ext uri="{FF2B5EF4-FFF2-40B4-BE49-F238E27FC236}">
                    <a16:creationId xmlns:a16="http://schemas.microsoft.com/office/drawing/2014/main" id="{8D28E726-BB5D-5644-9E9D-DEEB2E0B1FFC}"/>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1" name="Freeform 150">
                <a:extLst>
                  <a:ext uri="{FF2B5EF4-FFF2-40B4-BE49-F238E27FC236}">
                    <a16:creationId xmlns:a16="http://schemas.microsoft.com/office/drawing/2014/main" id="{BDE8E149-5BA9-CB4C-9AC6-1EED7308D871}"/>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2" name="Freeform 151">
                <a:extLst>
                  <a:ext uri="{FF2B5EF4-FFF2-40B4-BE49-F238E27FC236}">
                    <a16:creationId xmlns:a16="http://schemas.microsoft.com/office/drawing/2014/main" id="{BAF1B228-D777-8846-8B1B-6476F6C2AA6C}"/>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153" name="Group 152">
            <a:extLst>
              <a:ext uri="{FF2B5EF4-FFF2-40B4-BE49-F238E27FC236}">
                <a16:creationId xmlns:a16="http://schemas.microsoft.com/office/drawing/2014/main" id="{419BFD2C-DE5F-0C45-B636-6597FE43775F}"/>
              </a:ext>
            </a:extLst>
          </p:cNvPr>
          <p:cNvGrpSpPr/>
          <p:nvPr/>
        </p:nvGrpSpPr>
        <p:grpSpPr>
          <a:xfrm>
            <a:off x="10884085" y="3601365"/>
            <a:ext cx="170989" cy="97052"/>
            <a:chOff x="7493876" y="2774731"/>
            <a:chExt cx="1481958" cy="894622"/>
          </a:xfrm>
        </p:grpSpPr>
        <p:sp>
          <p:nvSpPr>
            <p:cNvPr id="154" name="Freeform 153">
              <a:extLst>
                <a:ext uri="{FF2B5EF4-FFF2-40B4-BE49-F238E27FC236}">
                  <a16:creationId xmlns:a16="http://schemas.microsoft.com/office/drawing/2014/main" id="{58D0A013-957C-4B4E-8B83-D6592094AC10}"/>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55" name="Oval 154">
              <a:extLst>
                <a:ext uri="{FF2B5EF4-FFF2-40B4-BE49-F238E27FC236}">
                  <a16:creationId xmlns:a16="http://schemas.microsoft.com/office/drawing/2014/main" id="{F7DC0323-148A-714F-A6FC-9ADB6FB12895}"/>
                </a:ext>
              </a:extLst>
            </p:cNvPr>
            <p:cNvSpPr/>
            <p:nvPr/>
          </p:nvSpPr>
          <p:spPr>
            <a:xfrm>
              <a:off x="7494729" y="2774731"/>
              <a:ext cx="1480163" cy="579140"/>
            </a:xfrm>
            <a:prstGeom prst="ellipse">
              <a:avLst/>
            </a:prstGeom>
            <a:solidFill>
              <a:srgbClr val="B8C2C9"/>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56" name="Group 155">
              <a:extLst>
                <a:ext uri="{FF2B5EF4-FFF2-40B4-BE49-F238E27FC236}">
                  <a16:creationId xmlns:a16="http://schemas.microsoft.com/office/drawing/2014/main" id="{2B6897F2-F6E6-A049-A1D9-17378B713B31}"/>
                </a:ext>
              </a:extLst>
            </p:cNvPr>
            <p:cNvGrpSpPr/>
            <p:nvPr/>
          </p:nvGrpSpPr>
          <p:grpSpPr>
            <a:xfrm>
              <a:off x="7713663" y="2848339"/>
              <a:ext cx="1042107" cy="425543"/>
              <a:chOff x="7786941" y="2884917"/>
              <a:chExt cx="897649" cy="353919"/>
            </a:xfrm>
          </p:grpSpPr>
          <p:sp>
            <p:nvSpPr>
              <p:cNvPr id="157" name="Freeform 156">
                <a:extLst>
                  <a:ext uri="{FF2B5EF4-FFF2-40B4-BE49-F238E27FC236}">
                    <a16:creationId xmlns:a16="http://schemas.microsoft.com/office/drawing/2014/main" id="{0F6ACC7A-4B31-AF42-A472-F972FEE81396}"/>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8" name="Freeform 157">
                <a:extLst>
                  <a:ext uri="{FF2B5EF4-FFF2-40B4-BE49-F238E27FC236}">
                    <a16:creationId xmlns:a16="http://schemas.microsoft.com/office/drawing/2014/main" id="{0CE6B10E-CA3E-D444-AB50-17DAB7CAD2C8}"/>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9" name="Freeform 158">
                <a:extLst>
                  <a:ext uri="{FF2B5EF4-FFF2-40B4-BE49-F238E27FC236}">
                    <a16:creationId xmlns:a16="http://schemas.microsoft.com/office/drawing/2014/main" id="{E3B2228D-5BAA-EC47-BEFB-CB31458923DB}"/>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0" name="Freeform 159">
                <a:extLst>
                  <a:ext uri="{FF2B5EF4-FFF2-40B4-BE49-F238E27FC236}">
                    <a16:creationId xmlns:a16="http://schemas.microsoft.com/office/drawing/2014/main" id="{B7729E0C-173F-C14A-AEF0-A4EC382A5215}"/>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161" name="Group 160">
            <a:extLst>
              <a:ext uri="{FF2B5EF4-FFF2-40B4-BE49-F238E27FC236}">
                <a16:creationId xmlns:a16="http://schemas.microsoft.com/office/drawing/2014/main" id="{0F65CB9E-D1E1-5348-9E59-69DA1CEF2123}"/>
              </a:ext>
            </a:extLst>
          </p:cNvPr>
          <p:cNvGrpSpPr/>
          <p:nvPr/>
        </p:nvGrpSpPr>
        <p:grpSpPr>
          <a:xfrm>
            <a:off x="10410609" y="3496138"/>
            <a:ext cx="353678" cy="198344"/>
            <a:chOff x="7493876" y="2774731"/>
            <a:chExt cx="1481958" cy="894622"/>
          </a:xfrm>
        </p:grpSpPr>
        <p:sp>
          <p:nvSpPr>
            <p:cNvPr id="162" name="Freeform 161">
              <a:extLst>
                <a:ext uri="{FF2B5EF4-FFF2-40B4-BE49-F238E27FC236}">
                  <a16:creationId xmlns:a16="http://schemas.microsoft.com/office/drawing/2014/main" id="{21DBEC0A-03A5-5849-AD80-43903CE8F98A}"/>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63" name="Oval 162">
              <a:extLst>
                <a:ext uri="{FF2B5EF4-FFF2-40B4-BE49-F238E27FC236}">
                  <a16:creationId xmlns:a16="http://schemas.microsoft.com/office/drawing/2014/main" id="{093155A2-B6DA-E04B-931F-EAE90D032943}"/>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64" name="Group 163">
              <a:extLst>
                <a:ext uri="{FF2B5EF4-FFF2-40B4-BE49-F238E27FC236}">
                  <a16:creationId xmlns:a16="http://schemas.microsoft.com/office/drawing/2014/main" id="{3931AF15-7062-194D-9D41-4344D0DE6CAC}"/>
                </a:ext>
              </a:extLst>
            </p:cNvPr>
            <p:cNvGrpSpPr/>
            <p:nvPr/>
          </p:nvGrpSpPr>
          <p:grpSpPr>
            <a:xfrm>
              <a:off x="7713663" y="2848339"/>
              <a:ext cx="1042107" cy="425543"/>
              <a:chOff x="7786941" y="2884917"/>
              <a:chExt cx="897649" cy="353919"/>
            </a:xfrm>
          </p:grpSpPr>
          <p:sp>
            <p:nvSpPr>
              <p:cNvPr id="165" name="Freeform 164">
                <a:extLst>
                  <a:ext uri="{FF2B5EF4-FFF2-40B4-BE49-F238E27FC236}">
                    <a16:creationId xmlns:a16="http://schemas.microsoft.com/office/drawing/2014/main" id="{FDC26AF1-24F2-5D45-AB87-61683E4E2529}"/>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6" name="Freeform 165">
                <a:extLst>
                  <a:ext uri="{FF2B5EF4-FFF2-40B4-BE49-F238E27FC236}">
                    <a16:creationId xmlns:a16="http://schemas.microsoft.com/office/drawing/2014/main" id="{4EC90C20-8D53-0646-9F93-F00306B71CA1}"/>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7" name="Freeform 166">
                <a:extLst>
                  <a:ext uri="{FF2B5EF4-FFF2-40B4-BE49-F238E27FC236}">
                    <a16:creationId xmlns:a16="http://schemas.microsoft.com/office/drawing/2014/main" id="{49493643-4525-FD45-A56C-AE765396C567}"/>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8" name="Freeform 167">
                <a:extLst>
                  <a:ext uri="{FF2B5EF4-FFF2-40B4-BE49-F238E27FC236}">
                    <a16:creationId xmlns:a16="http://schemas.microsoft.com/office/drawing/2014/main" id="{0824CC9D-76C8-2749-A791-F65C4F3ACA43}"/>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169" name="Group 168">
            <a:extLst>
              <a:ext uri="{FF2B5EF4-FFF2-40B4-BE49-F238E27FC236}">
                <a16:creationId xmlns:a16="http://schemas.microsoft.com/office/drawing/2014/main" id="{CFBE87F9-CE91-5943-9D77-D8B9227384AC}"/>
              </a:ext>
            </a:extLst>
          </p:cNvPr>
          <p:cNvGrpSpPr/>
          <p:nvPr/>
        </p:nvGrpSpPr>
        <p:grpSpPr>
          <a:xfrm>
            <a:off x="9948724" y="2202292"/>
            <a:ext cx="353678" cy="198344"/>
            <a:chOff x="7493876" y="2774731"/>
            <a:chExt cx="1481958" cy="894622"/>
          </a:xfrm>
        </p:grpSpPr>
        <p:sp>
          <p:nvSpPr>
            <p:cNvPr id="170" name="Freeform 169">
              <a:extLst>
                <a:ext uri="{FF2B5EF4-FFF2-40B4-BE49-F238E27FC236}">
                  <a16:creationId xmlns:a16="http://schemas.microsoft.com/office/drawing/2014/main" id="{4F167397-FDB8-4A4D-A599-63F4111F1811}"/>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71" name="Oval 170">
              <a:extLst>
                <a:ext uri="{FF2B5EF4-FFF2-40B4-BE49-F238E27FC236}">
                  <a16:creationId xmlns:a16="http://schemas.microsoft.com/office/drawing/2014/main" id="{08DCFDBA-4FB5-AE49-968D-A9F0C84D1CA6}"/>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72" name="Group 171">
              <a:extLst>
                <a:ext uri="{FF2B5EF4-FFF2-40B4-BE49-F238E27FC236}">
                  <a16:creationId xmlns:a16="http://schemas.microsoft.com/office/drawing/2014/main" id="{185146B5-C4CC-CF42-8938-46F3C689B49E}"/>
                </a:ext>
              </a:extLst>
            </p:cNvPr>
            <p:cNvGrpSpPr/>
            <p:nvPr/>
          </p:nvGrpSpPr>
          <p:grpSpPr>
            <a:xfrm>
              <a:off x="7713663" y="2848339"/>
              <a:ext cx="1042107" cy="425543"/>
              <a:chOff x="7786941" y="2884917"/>
              <a:chExt cx="897649" cy="353919"/>
            </a:xfrm>
          </p:grpSpPr>
          <p:sp>
            <p:nvSpPr>
              <p:cNvPr id="173" name="Freeform 172">
                <a:extLst>
                  <a:ext uri="{FF2B5EF4-FFF2-40B4-BE49-F238E27FC236}">
                    <a16:creationId xmlns:a16="http://schemas.microsoft.com/office/drawing/2014/main" id="{A7227274-32EF-074A-9791-2B53B212E4BB}"/>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4" name="Freeform 173">
                <a:extLst>
                  <a:ext uri="{FF2B5EF4-FFF2-40B4-BE49-F238E27FC236}">
                    <a16:creationId xmlns:a16="http://schemas.microsoft.com/office/drawing/2014/main" id="{201B35B0-4270-0A43-B1CB-1EA6DEBA0A34}"/>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5" name="Freeform 174">
                <a:extLst>
                  <a:ext uri="{FF2B5EF4-FFF2-40B4-BE49-F238E27FC236}">
                    <a16:creationId xmlns:a16="http://schemas.microsoft.com/office/drawing/2014/main" id="{F7956E94-C156-C749-894C-3962EFA64DC4}"/>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6" name="Freeform 175">
                <a:extLst>
                  <a:ext uri="{FF2B5EF4-FFF2-40B4-BE49-F238E27FC236}">
                    <a16:creationId xmlns:a16="http://schemas.microsoft.com/office/drawing/2014/main" id="{30545111-AB10-544C-A7FB-8905D7E84A0C}"/>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177" name="Group 176">
            <a:extLst>
              <a:ext uri="{FF2B5EF4-FFF2-40B4-BE49-F238E27FC236}">
                <a16:creationId xmlns:a16="http://schemas.microsoft.com/office/drawing/2014/main" id="{6D2B1BF7-15E3-B642-B1ED-14A585EC5A4E}"/>
              </a:ext>
            </a:extLst>
          </p:cNvPr>
          <p:cNvGrpSpPr/>
          <p:nvPr/>
        </p:nvGrpSpPr>
        <p:grpSpPr>
          <a:xfrm>
            <a:off x="10527214" y="2613367"/>
            <a:ext cx="353678" cy="198344"/>
            <a:chOff x="7493876" y="2774731"/>
            <a:chExt cx="1481958" cy="894622"/>
          </a:xfrm>
        </p:grpSpPr>
        <p:sp>
          <p:nvSpPr>
            <p:cNvPr id="178" name="Freeform 177">
              <a:extLst>
                <a:ext uri="{FF2B5EF4-FFF2-40B4-BE49-F238E27FC236}">
                  <a16:creationId xmlns:a16="http://schemas.microsoft.com/office/drawing/2014/main" id="{FC3BC896-EAF3-B44C-A223-0B61ADD448AF}"/>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79" name="Oval 178">
              <a:extLst>
                <a:ext uri="{FF2B5EF4-FFF2-40B4-BE49-F238E27FC236}">
                  <a16:creationId xmlns:a16="http://schemas.microsoft.com/office/drawing/2014/main" id="{A1FDE8F7-458E-F043-99FF-74BB3A940405}"/>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80" name="Group 179">
              <a:extLst>
                <a:ext uri="{FF2B5EF4-FFF2-40B4-BE49-F238E27FC236}">
                  <a16:creationId xmlns:a16="http://schemas.microsoft.com/office/drawing/2014/main" id="{FF87486C-C62D-A04E-BD6D-5E7B286D0987}"/>
                </a:ext>
              </a:extLst>
            </p:cNvPr>
            <p:cNvGrpSpPr/>
            <p:nvPr/>
          </p:nvGrpSpPr>
          <p:grpSpPr>
            <a:xfrm>
              <a:off x="7713663" y="2848339"/>
              <a:ext cx="1042107" cy="425543"/>
              <a:chOff x="7786941" y="2884917"/>
              <a:chExt cx="897649" cy="353919"/>
            </a:xfrm>
          </p:grpSpPr>
          <p:sp>
            <p:nvSpPr>
              <p:cNvPr id="181" name="Freeform 180">
                <a:extLst>
                  <a:ext uri="{FF2B5EF4-FFF2-40B4-BE49-F238E27FC236}">
                    <a16:creationId xmlns:a16="http://schemas.microsoft.com/office/drawing/2014/main" id="{DEDB6C40-CF6A-E547-8BC1-635D2DC438F1}"/>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2" name="Freeform 181">
                <a:extLst>
                  <a:ext uri="{FF2B5EF4-FFF2-40B4-BE49-F238E27FC236}">
                    <a16:creationId xmlns:a16="http://schemas.microsoft.com/office/drawing/2014/main" id="{B7776C1D-06CD-5245-AF82-92665409A005}"/>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3" name="Freeform 182">
                <a:extLst>
                  <a:ext uri="{FF2B5EF4-FFF2-40B4-BE49-F238E27FC236}">
                    <a16:creationId xmlns:a16="http://schemas.microsoft.com/office/drawing/2014/main" id="{2D893366-435F-C043-8ADD-35A96EC80B1E}"/>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4" name="Freeform 183">
                <a:extLst>
                  <a:ext uri="{FF2B5EF4-FFF2-40B4-BE49-F238E27FC236}">
                    <a16:creationId xmlns:a16="http://schemas.microsoft.com/office/drawing/2014/main" id="{5246B375-EFFF-874C-BA50-6516A502F0CE}"/>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185" name="Group 184">
            <a:extLst>
              <a:ext uri="{FF2B5EF4-FFF2-40B4-BE49-F238E27FC236}">
                <a16:creationId xmlns:a16="http://schemas.microsoft.com/office/drawing/2014/main" id="{F0711763-C567-4040-ABFB-F5C34597A154}"/>
              </a:ext>
            </a:extLst>
          </p:cNvPr>
          <p:cNvGrpSpPr/>
          <p:nvPr/>
        </p:nvGrpSpPr>
        <p:grpSpPr>
          <a:xfrm>
            <a:off x="10643825" y="2107963"/>
            <a:ext cx="353678" cy="198344"/>
            <a:chOff x="7493876" y="2774731"/>
            <a:chExt cx="1481958" cy="894622"/>
          </a:xfrm>
        </p:grpSpPr>
        <p:sp>
          <p:nvSpPr>
            <p:cNvPr id="186" name="Freeform 185">
              <a:extLst>
                <a:ext uri="{FF2B5EF4-FFF2-40B4-BE49-F238E27FC236}">
                  <a16:creationId xmlns:a16="http://schemas.microsoft.com/office/drawing/2014/main" id="{7F38627D-7A2B-A841-8C69-850F7253A2D4}"/>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87" name="Oval 186">
              <a:extLst>
                <a:ext uri="{FF2B5EF4-FFF2-40B4-BE49-F238E27FC236}">
                  <a16:creationId xmlns:a16="http://schemas.microsoft.com/office/drawing/2014/main" id="{8FB71122-C2F0-3B40-A94F-7E95B02A39D4}"/>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88" name="Group 187">
              <a:extLst>
                <a:ext uri="{FF2B5EF4-FFF2-40B4-BE49-F238E27FC236}">
                  <a16:creationId xmlns:a16="http://schemas.microsoft.com/office/drawing/2014/main" id="{3A5D9C3E-2D7E-A54F-9A93-7708DD147DB1}"/>
                </a:ext>
              </a:extLst>
            </p:cNvPr>
            <p:cNvGrpSpPr/>
            <p:nvPr/>
          </p:nvGrpSpPr>
          <p:grpSpPr>
            <a:xfrm>
              <a:off x="7713663" y="2848339"/>
              <a:ext cx="1042107" cy="425543"/>
              <a:chOff x="7786941" y="2884917"/>
              <a:chExt cx="897649" cy="353919"/>
            </a:xfrm>
          </p:grpSpPr>
          <p:sp>
            <p:nvSpPr>
              <p:cNvPr id="189" name="Freeform 188">
                <a:extLst>
                  <a:ext uri="{FF2B5EF4-FFF2-40B4-BE49-F238E27FC236}">
                    <a16:creationId xmlns:a16="http://schemas.microsoft.com/office/drawing/2014/main" id="{2B3C3A91-863F-E54F-BCBF-83530898F04D}"/>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0" name="Freeform 189">
                <a:extLst>
                  <a:ext uri="{FF2B5EF4-FFF2-40B4-BE49-F238E27FC236}">
                    <a16:creationId xmlns:a16="http://schemas.microsoft.com/office/drawing/2014/main" id="{E03CE2E4-33A0-7443-968B-028BF2FEAFC6}"/>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1" name="Freeform 190">
                <a:extLst>
                  <a:ext uri="{FF2B5EF4-FFF2-40B4-BE49-F238E27FC236}">
                    <a16:creationId xmlns:a16="http://schemas.microsoft.com/office/drawing/2014/main" id="{92376DD9-E3A6-0B4A-97CB-7FDA6023E448}"/>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2" name="Freeform 191">
                <a:extLst>
                  <a:ext uri="{FF2B5EF4-FFF2-40B4-BE49-F238E27FC236}">
                    <a16:creationId xmlns:a16="http://schemas.microsoft.com/office/drawing/2014/main" id="{18E42DD9-0888-4A41-A186-22087D773FCC}"/>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193" name="Group 192">
            <a:extLst>
              <a:ext uri="{FF2B5EF4-FFF2-40B4-BE49-F238E27FC236}">
                <a16:creationId xmlns:a16="http://schemas.microsoft.com/office/drawing/2014/main" id="{E38FF4C3-D0A2-D548-89C0-C35D3E53032F}"/>
              </a:ext>
            </a:extLst>
          </p:cNvPr>
          <p:cNvGrpSpPr/>
          <p:nvPr/>
        </p:nvGrpSpPr>
        <p:grpSpPr>
          <a:xfrm>
            <a:off x="9098788" y="3956624"/>
            <a:ext cx="367224" cy="240304"/>
            <a:chOff x="7493876" y="2774731"/>
            <a:chExt cx="1481958" cy="894622"/>
          </a:xfrm>
        </p:grpSpPr>
        <p:sp>
          <p:nvSpPr>
            <p:cNvPr id="194" name="Freeform 193">
              <a:extLst>
                <a:ext uri="{FF2B5EF4-FFF2-40B4-BE49-F238E27FC236}">
                  <a16:creationId xmlns:a16="http://schemas.microsoft.com/office/drawing/2014/main" id="{027716F5-6A2D-404B-ADB2-50CDACB02062}"/>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95" name="Oval 194">
              <a:extLst>
                <a:ext uri="{FF2B5EF4-FFF2-40B4-BE49-F238E27FC236}">
                  <a16:creationId xmlns:a16="http://schemas.microsoft.com/office/drawing/2014/main" id="{C3297389-072E-FE41-B64F-4D54440AB368}"/>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96" name="Group 195">
              <a:extLst>
                <a:ext uri="{FF2B5EF4-FFF2-40B4-BE49-F238E27FC236}">
                  <a16:creationId xmlns:a16="http://schemas.microsoft.com/office/drawing/2014/main" id="{36323224-311B-EE47-BE36-F2BE4EA6BC7F}"/>
                </a:ext>
              </a:extLst>
            </p:cNvPr>
            <p:cNvGrpSpPr/>
            <p:nvPr/>
          </p:nvGrpSpPr>
          <p:grpSpPr>
            <a:xfrm>
              <a:off x="7713663" y="2848339"/>
              <a:ext cx="1042107" cy="425543"/>
              <a:chOff x="7786941" y="2884917"/>
              <a:chExt cx="897649" cy="353919"/>
            </a:xfrm>
          </p:grpSpPr>
          <p:sp>
            <p:nvSpPr>
              <p:cNvPr id="197" name="Freeform 196">
                <a:extLst>
                  <a:ext uri="{FF2B5EF4-FFF2-40B4-BE49-F238E27FC236}">
                    <a16:creationId xmlns:a16="http://schemas.microsoft.com/office/drawing/2014/main" id="{BD802D6F-DAFD-DC41-83D1-DF0F4A2A7948}"/>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8" name="Freeform 197">
                <a:extLst>
                  <a:ext uri="{FF2B5EF4-FFF2-40B4-BE49-F238E27FC236}">
                    <a16:creationId xmlns:a16="http://schemas.microsoft.com/office/drawing/2014/main" id="{2CE211BA-1FF8-2548-A6C8-5CD1E12C3E1A}"/>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9" name="Freeform 198">
                <a:extLst>
                  <a:ext uri="{FF2B5EF4-FFF2-40B4-BE49-F238E27FC236}">
                    <a16:creationId xmlns:a16="http://schemas.microsoft.com/office/drawing/2014/main" id="{D363DDD6-C621-F146-B8DA-4A9DDE186BE0}"/>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0" name="Freeform 199">
                <a:extLst>
                  <a:ext uri="{FF2B5EF4-FFF2-40B4-BE49-F238E27FC236}">
                    <a16:creationId xmlns:a16="http://schemas.microsoft.com/office/drawing/2014/main" id="{BB3402A2-EE9C-A240-899D-8BDF14CF4322}"/>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201" name="Group 200">
            <a:extLst>
              <a:ext uri="{FF2B5EF4-FFF2-40B4-BE49-F238E27FC236}">
                <a16:creationId xmlns:a16="http://schemas.microsoft.com/office/drawing/2014/main" id="{F6C05161-17CC-4047-8DD1-B9901ECF6386}"/>
              </a:ext>
            </a:extLst>
          </p:cNvPr>
          <p:cNvGrpSpPr/>
          <p:nvPr/>
        </p:nvGrpSpPr>
        <p:grpSpPr>
          <a:xfrm>
            <a:off x="9980126" y="2661565"/>
            <a:ext cx="353678" cy="198344"/>
            <a:chOff x="7493876" y="2774731"/>
            <a:chExt cx="1481958" cy="894622"/>
          </a:xfrm>
        </p:grpSpPr>
        <p:sp>
          <p:nvSpPr>
            <p:cNvPr id="202" name="Freeform 201">
              <a:extLst>
                <a:ext uri="{FF2B5EF4-FFF2-40B4-BE49-F238E27FC236}">
                  <a16:creationId xmlns:a16="http://schemas.microsoft.com/office/drawing/2014/main" id="{947827F3-EDEA-7A42-9B1D-083327F8DECB}"/>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203" name="Oval 202">
              <a:extLst>
                <a:ext uri="{FF2B5EF4-FFF2-40B4-BE49-F238E27FC236}">
                  <a16:creationId xmlns:a16="http://schemas.microsoft.com/office/drawing/2014/main" id="{34CC4598-569C-8B40-92BA-1D2FBE3E50FD}"/>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204" name="Group 203">
              <a:extLst>
                <a:ext uri="{FF2B5EF4-FFF2-40B4-BE49-F238E27FC236}">
                  <a16:creationId xmlns:a16="http://schemas.microsoft.com/office/drawing/2014/main" id="{FC8B6594-03D2-024C-9EA4-C0C60D628F1D}"/>
                </a:ext>
              </a:extLst>
            </p:cNvPr>
            <p:cNvGrpSpPr/>
            <p:nvPr/>
          </p:nvGrpSpPr>
          <p:grpSpPr>
            <a:xfrm>
              <a:off x="7713663" y="2848339"/>
              <a:ext cx="1042107" cy="425543"/>
              <a:chOff x="7786941" y="2884917"/>
              <a:chExt cx="897649" cy="353919"/>
            </a:xfrm>
          </p:grpSpPr>
          <p:sp>
            <p:nvSpPr>
              <p:cNvPr id="205" name="Freeform 204">
                <a:extLst>
                  <a:ext uri="{FF2B5EF4-FFF2-40B4-BE49-F238E27FC236}">
                    <a16:creationId xmlns:a16="http://schemas.microsoft.com/office/drawing/2014/main" id="{1FDE0324-11E3-5145-88E9-DE61B49F2A38}"/>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6" name="Freeform 205">
                <a:extLst>
                  <a:ext uri="{FF2B5EF4-FFF2-40B4-BE49-F238E27FC236}">
                    <a16:creationId xmlns:a16="http://schemas.microsoft.com/office/drawing/2014/main" id="{C131568C-F5A3-DB44-94E2-7B887CDB2644}"/>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7" name="Freeform 206">
                <a:extLst>
                  <a:ext uri="{FF2B5EF4-FFF2-40B4-BE49-F238E27FC236}">
                    <a16:creationId xmlns:a16="http://schemas.microsoft.com/office/drawing/2014/main" id="{A7EDAE1E-6998-2048-ADF9-12AD17B25B30}"/>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8" name="Freeform 207">
                <a:extLst>
                  <a:ext uri="{FF2B5EF4-FFF2-40B4-BE49-F238E27FC236}">
                    <a16:creationId xmlns:a16="http://schemas.microsoft.com/office/drawing/2014/main" id="{8FC26428-BCB7-1047-B128-BD12A87F81FA}"/>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209" name="Group 208">
            <a:extLst>
              <a:ext uri="{FF2B5EF4-FFF2-40B4-BE49-F238E27FC236}">
                <a16:creationId xmlns:a16="http://schemas.microsoft.com/office/drawing/2014/main" id="{198EE3F8-E7C6-7742-BDAE-10EEB3BA9601}"/>
              </a:ext>
            </a:extLst>
          </p:cNvPr>
          <p:cNvGrpSpPr/>
          <p:nvPr/>
        </p:nvGrpSpPr>
        <p:grpSpPr>
          <a:xfrm>
            <a:off x="9497138" y="3394032"/>
            <a:ext cx="367224" cy="240304"/>
            <a:chOff x="7493876" y="2774731"/>
            <a:chExt cx="1481958" cy="894622"/>
          </a:xfrm>
        </p:grpSpPr>
        <p:sp>
          <p:nvSpPr>
            <p:cNvPr id="210" name="Freeform 209">
              <a:extLst>
                <a:ext uri="{FF2B5EF4-FFF2-40B4-BE49-F238E27FC236}">
                  <a16:creationId xmlns:a16="http://schemas.microsoft.com/office/drawing/2014/main" id="{7A2B8EB1-241A-C04E-9EA1-495DCDBCB17E}"/>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211" name="Oval 210">
              <a:extLst>
                <a:ext uri="{FF2B5EF4-FFF2-40B4-BE49-F238E27FC236}">
                  <a16:creationId xmlns:a16="http://schemas.microsoft.com/office/drawing/2014/main" id="{0B3245D7-5441-9648-A36A-661C2ACB5721}"/>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212" name="Group 211">
              <a:extLst>
                <a:ext uri="{FF2B5EF4-FFF2-40B4-BE49-F238E27FC236}">
                  <a16:creationId xmlns:a16="http://schemas.microsoft.com/office/drawing/2014/main" id="{86F28103-141B-154E-A362-409B3111D184}"/>
                </a:ext>
              </a:extLst>
            </p:cNvPr>
            <p:cNvGrpSpPr/>
            <p:nvPr/>
          </p:nvGrpSpPr>
          <p:grpSpPr>
            <a:xfrm>
              <a:off x="7713663" y="2848339"/>
              <a:ext cx="1042107" cy="425543"/>
              <a:chOff x="7786941" y="2884917"/>
              <a:chExt cx="897649" cy="353919"/>
            </a:xfrm>
          </p:grpSpPr>
          <p:sp>
            <p:nvSpPr>
              <p:cNvPr id="213" name="Freeform 212">
                <a:extLst>
                  <a:ext uri="{FF2B5EF4-FFF2-40B4-BE49-F238E27FC236}">
                    <a16:creationId xmlns:a16="http://schemas.microsoft.com/office/drawing/2014/main" id="{2F7A2BEC-77A9-6D41-8098-B64A792EA0B9}"/>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4" name="Freeform 213">
                <a:extLst>
                  <a:ext uri="{FF2B5EF4-FFF2-40B4-BE49-F238E27FC236}">
                    <a16:creationId xmlns:a16="http://schemas.microsoft.com/office/drawing/2014/main" id="{7DED57CD-47F8-9D45-9600-A0BEEC976821}"/>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5" name="Freeform 214">
                <a:extLst>
                  <a:ext uri="{FF2B5EF4-FFF2-40B4-BE49-F238E27FC236}">
                    <a16:creationId xmlns:a16="http://schemas.microsoft.com/office/drawing/2014/main" id="{210D30D1-E5F0-E44B-A795-D0F4E795F9A3}"/>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6" name="Freeform 215">
                <a:extLst>
                  <a:ext uri="{FF2B5EF4-FFF2-40B4-BE49-F238E27FC236}">
                    <a16:creationId xmlns:a16="http://schemas.microsoft.com/office/drawing/2014/main" id="{AC7488D5-7B56-8944-802F-C2691C362324}"/>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217" name="Group 216">
            <a:extLst>
              <a:ext uri="{FF2B5EF4-FFF2-40B4-BE49-F238E27FC236}">
                <a16:creationId xmlns:a16="http://schemas.microsoft.com/office/drawing/2014/main" id="{5123C752-3FFB-E84D-9E48-DBC9A9F48F37}"/>
              </a:ext>
            </a:extLst>
          </p:cNvPr>
          <p:cNvGrpSpPr/>
          <p:nvPr/>
        </p:nvGrpSpPr>
        <p:grpSpPr>
          <a:xfrm>
            <a:off x="9601554" y="3999763"/>
            <a:ext cx="367224" cy="240304"/>
            <a:chOff x="7493876" y="2774731"/>
            <a:chExt cx="1481958" cy="894622"/>
          </a:xfrm>
        </p:grpSpPr>
        <p:sp>
          <p:nvSpPr>
            <p:cNvPr id="218" name="Freeform 217">
              <a:extLst>
                <a:ext uri="{FF2B5EF4-FFF2-40B4-BE49-F238E27FC236}">
                  <a16:creationId xmlns:a16="http://schemas.microsoft.com/office/drawing/2014/main" id="{D524F684-301C-7542-A0A4-37573182739D}"/>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219" name="Oval 218">
              <a:extLst>
                <a:ext uri="{FF2B5EF4-FFF2-40B4-BE49-F238E27FC236}">
                  <a16:creationId xmlns:a16="http://schemas.microsoft.com/office/drawing/2014/main" id="{9BF20040-D9C8-B74E-BC0D-F15797752EA9}"/>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220" name="Group 219">
              <a:extLst>
                <a:ext uri="{FF2B5EF4-FFF2-40B4-BE49-F238E27FC236}">
                  <a16:creationId xmlns:a16="http://schemas.microsoft.com/office/drawing/2014/main" id="{79553B03-2EF0-1445-BD4E-875D98E58492}"/>
                </a:ext>
              </a:extLst>
            </p:cNvPr>
            <p:cNvGrpSpPr/>
            <p:nvPr/>
          </p:nvGrpSpPr>
          <p:grpSpPr>
            <a:xfrm>
              <a:off x="7713663" y="2848339"/>
              <a:ext cx="1042107" cy="425543"/>
              <a:chOff x="7786941" y="2884917"/>
              <a:chExt cx="897649" cy="353919"/>
            </a:xfrm>
          </p:grpSpPr>
          <p:sp>
            <p:nvSpPr>
              <p:cNvPr id="221" name="Freeform 220">
                <a:extLst>
                  <a:ext uri="{FF2B5EF4-FFF2-40B4-BE49-F238E27FC236}">
                    <a16:creationId xmlns:a16="http://schemas.microsoft.com/office/drawing/2014/main" id="{DAB927EA-DECF-FE4A-BE5D-802F016FB194}"/>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2" name="Freeform 221">
                <a:extLst>
                  <a:ext uri="{FF2B5EF4-FFF2-40B4-BE49-F238E27FC236}">
                    <a16:creationId xmlns:a16="http://schemas.microsoft.com/office/drawing/2014/main" id="{8F1EA0F6-ACA7-C443-A514-F770A3836883}"/>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3" name="Freeform 222">
                <a:extLst>
                  <a:ext uri="{FF2B5EF4-FFF2-40B4-BE49-F238E27FC236}">
                    <a16:creationId xmlns:a16="http://schemas.microsoft.com/office/drawing/2014/main" id="{2414339B-8AC7-2444-AC70-285A203D1160}"/>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4" name="Freeform 223">
                <a:extLst>
                  <a:ext uri="{FF2B5EF4-FFF2-40B4-BE49-F238E27FC236}">
                    <a16:creationId xmlns:a16="http://schemas.microsoft.com/office/drawing/2014/main" id="{AEF6DCDC-2F65-B349-B551-DC3FACF6D577}"/>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225" name="Group 224">
            <a:extLst>
              <a:ext uri="{FF2B5EF4-FFF2-40B4-BE49-F238E27FC236}">
                <a16:creationId xmlns:a16="http://schemas.microsoft.com/office/drawing/2014/main" id="{9F5D0807-95F5-B242-9940-2134E3CE864D}"/>
              </a:ext>
            </a:extLst>
          </p:cNvPr>
          <p:cNvGrpSpPr/>
          <p:nvPr/>
        </p:nvGrpSpPr>
        <p:grpSpPr>
          <a:xfrm>
            <a:off x="10375259" y="3992325"/>
            <a:ext cx="353678" cy="198344"/>
            <a:chOff x="7493876" y="2774731"/>
            <a:chExt cx="1481958" cy="894622"/>
          </a:xfrm>
        </p:grpSpPr>
        <p:sp>
          <p:nvSpPr>
            <p:cNvPr id="226" name="Freeform 225">
              <a:extLst>
                <a:ext uri="{FF2B5EF4-FFF2-40B4-BE49-F238E27FC236}">
                  <a16:creationId xmlns:a16="http://schemas.microsoft.com/office/drawing/2014/main" id="{65E7C622-0E2D-F247-B71E-DB43805F13C1}"/>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227" name="Oval 226">
              <a:extLst>
                <a:ext uri="{FF2B5EF4-FFF2-40B4-BE49-F238E27FC236}">
                  <a16:creationId xmlns:a16="http://schemas.microsoft.com/office/drawing/2014/main" id="{E1DDDBA8-9328-FF4B-A036-4A8C314BC34A}"/>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228" name="Group 227">
              <a:extLst>
                <a:ext uri="{FF2B5EF4-FFF2-40B4-BE49-F238E27FC236}">
                  <a16:creationId xmlns:a16="http://schemas.microsoft.com/office/drawing/2014/main" id="{FE4053D3-C37C-B247-AABC-ACB5431A3328}"/>
                </a:ext>
              </a:extLst>
            </p:cNvPr>
            <p:cNvGrpSpPr/>
            <p:nvPr/>
          </p:nvGrpSpPr>
          <p:grpSpPr>
            <a:xfrm>
              <a:off x="7713663" y="2848339"/>
              <a:ext cx="1042107" cy="425543"/>
              <a:chOff x="7786941" y="2884917"/>
              <a:chExt cx="897649" cy="353919"/>
            </a:xfrm>
          </p:grpSpPr>
          <p:sp>
            <p:nvSpPr>
              <p:cNvPr id="229" name="Freeform 228">
                <a:extLst>
                  <a:ext uri="{FF2B5EF4-FFF2-40B4-BE49-F238E27FC236}">
                    <a16:creationId xmlns:a16="http://schemas.microsoft.com/office/drawing/2014/main" id="{9B8C5BFF-F366-864D-9DDD-AD0F594855F9}"/>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0" name="Freeform 229">
                <a:extLst>
                  <a:ext uri="{FF2B5EF4-FFF2-40B4-BE49-F238E27FC236}">
                    <a16:creationId xmlns:a16="http://schemas.microsoft.com/office/drawing/2014/main" id="{E52E2636-7B29-8B4F-A9E7-0A019FB12336}"/>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1" name="Freeform 230">
                <a:extLst>
                  <a:ext uri="{FF2B5EF4-FFF2-40B4-BE49-F238E27FC236}">
                    <a16:creationId xmlns:a16="http://schemas.microsoft.com/office/drawing/2014/main" id="{81B96CBC-D09D-8A44-A7F4-460A6FE268AE}"/>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2" name="Freeform 231">
                <a:extLst>
                  <a:ext uri="{FF2B5EF4-FFF2-40B4-BE49-F238E27FC236}">
                    <a16:creationId xmlns:a16="http://schemas.microsoft.com/office/drawing/2014/main" id="{AB72586A-2BC3-AD40-8068-98E191DFFEF1}"/>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233" name="Group 232">
            <a:extLst>
              <a:ext uri="{FF2B5EF4-FFF2-40B4-BE49-F238E27FC236}">
                <a16:creationId xmlns:a16="http://schemas.microsoft.com/office/drawing/2014/main" id="{A8973B1E-A991-8E45-9FF7-7AF7F179E328}"/>
              </a:ext>
            </a:extLst>
          </p:cNvPr>
          <p:cNvGrpSpPr/>
          <p:nvPr/>
        </p:nvGrpSpPr>
        <p:grpSpPr>
          <a:xfrm>
            <a:off x="9247893" y="4775686"/>
            <a:ext cx="393760" cy="218578"/>
            <a:chOff x="7493876" y="2774731"/>
            <a:chExt cx="1481958" cy="894622"/>
          </a:xfrm>
        </p:grpSpPr>
        <p:sp>
          <p:nvSpPr>
            <p:cNvPr id="234" name="Freeform 233">
              <a:extLst>
                <a:ext uri="{FF2B5EF4-FFF2-40B4-BE49-F238E27FC236}">
                  <a16:creationId xmlns:a16="http://schemas.microsoft.com/office/drawing/2014/main" id="{5A098E30-A66F-FA4D-9EE8-C0C83DE6D506}"/>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235" name="Oval 234">
              <a:extLst>
                <a:ext uri="{FF2B5EF4-FFF2-40B4-BE49-F238E27FC236}">
                  <a16:creationId xmlns:a16="http://schemas.microsoft.com/office/drawing/2014/main" id="{051367D4-C1D9-AF45-9A24-031126A62943}"/>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236" name="Group 235">
              <a:extLst>
                <a:ext uri="{FF2B5EF4-FFF2-40B4-BE49-F238E27FC236}">
                  <a16:creationId xmlns:a16="http://schemas.microsoft.com/office/drawing/2014/main" id="{8C4167F2-26A6-0A41-9F23-581BB1D6E53B}"/>
                </a:ext>
              </a:extLst>
            </p:cNvPr>
            <p:cNvGrpSpPr/>
            <p:nvPr/>
          </p:nvGrpSpPr>
          <p:grpSpPr>
            <a:xfrm>
              <a:off x="7713663" y="2848339"/>
              <a:ext cx="1042107" cy="425543"/>
              <a:chOff x="7786941" y="2884917"/>
              <a:chExt cx="897649" cy="353919"/>
            </a:xfrm>
          </p:grpSpPr>
          <p:sp>
            <p:nvSpPr>
              <p:cNvPr id="237" name="Freeform 236">
                <a:extLst>
                  <a:ext uri="{FF2B5EF4-FFF2-40B4-BE49-F238E27FC236}">
                    <a16:creationId xmlns:a16="http://schemas.microsoft.com/office/drawing/2014/main" id="{8AABD328-91C1-C94D-8CB5-66F9CC0DC001}"/>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8" name="Freeform 237">
                <a:extLst>
                  <a:ext uri="{FF2B5EF4-FFF2-40B4-BE49-F238E27FC236}">
                    <a16:creationId xmlns:a16="http://schemas.microsoft.com/office/drawing/2014/main" id="{23CBCA43-9398-E043-A20B-00567B73DB89}"/>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9" name="Freeform 238">
                <a:extLst>
                  <a:ext uri="{FF2B5EF4-FFF2-40B4-BE49-F238E27FC236}">
                    <a16:creationId xmlns:a16="http://schemas.microsoft.com/office/drawing/2014/main" id="{06C3D6EF-A0CB-F34C-9C57-9FA040350289}"/>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0" name="Freeform 239">
                <a:extLst>
                  <a:ext uri="{FF2B5EF4-FFF2-40B4-BE49-F238E27FC236}">
                    <a16:creationId xmlns:a16="http://schemas.microsoft.com/office/drawing/2014/main" id="{66D08B47-1DCF-994C-84EE-6C7E588A1D24}"/>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241" name="Group 240">
            <a:extLst>
              <a:ext uri="{FF2B5EF4-FFF2-40B4-BE49-F238E27FC236}">
                <a16:creationId xmlns:a16="http://schemas.microsoft.com/office/drawing/2014/main" id="{23665DDF-4A56-E24C-9D9B-557EA2031298}"/>
              </a:ext>
            </a:extLst>
          </p:cNvPr>
          <p:cNvGrpSpPr/>
          <p:nvPr/>
        </p:nvGrpSpPr>
        <p:grpSpPr>
          <a:xfrm>
            <a:off x="10925982" y="4369125"/>
            <a:ext cx="228295" cy="120400"/>
            <a:chOff x="7493876" y="2774731"/>
            <a:chExt cx="1481958" cy="894622"/>
          </a:xfrm>
        </p:grpSpPr>
        <p:sp>
          <p:nvSpPr>
            <p:cNvPr id="242" name="Freeform 241">
              <a:extLst>
                <a:ext uri="{FF2B5EF4-FFF2-40B4-BE49-F238E27FC236}">
                  <a16:creationId xmlns:a16="http://schemas.microsoft.com/office/drawing/2014/main" id="{31441261-7107-C940-87CC-EC4FA053449C}"/>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243" name="Oval 242">
              <a:extLst>
                <a:ext uri="{FF2B5EF4-FFF2-40B4-BE49-F238E27FC236}">
                  <a16:creationId xmlns:a16="http://schemas.microsoft.com/office/drawing/2014/main" id="{5F5B546A-49AB-9042-B43E-5F11C688F25E}"/>
                </a:ext>
              </a:extLst>
            </p:cNvPr>
            <p:cNvSpPr/>
            <p:nvPr/>
          </p:nvSpPr>
          <p:spPr>
            <a:xfrm>
              <a:off x="7494729" y="2774731"/>
              <a:ext cx="1480163" cy="579140"/>
            </a:xfrm>
            <a:prstGeom prst="ellipse">
              <a:avLst/>
            </a:prstGeom>
            <a:solidFill>
              <a:srgbClr val="B8C2C9"/>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244" name="Group 243">
              <a:extLst>
                <a:ext uri="{FF2B5EF4-FFF2-40B4-BE49-F238E27FC236}">
                  <a16:creationId xmlns:a16="http://schemas.microsoft.com/office/drawing/2014/main" id="{E8DF2468-3557-AD4F-8E6A-2FD993E8CF5C}"/>
                </a:ext>
              </a:extLst>
            </p:cNvPr>
            <p:cNvGrpSpPr/>
            <p:nvPr/>
          </p:nvGrpSpPr>
          <p:grpSpPr>
            <a:xfrm>
              <a:off x="7713663" y="2848339"/>
              <a:ext cx="1042107" cy="425543"/>
              <a:chOff x="7786941" y="2884917"/>
              <a:chExt cx="897649" cy="353919"/>
            </a:xfrm>
          </p:grpSpPr>
          <p:sp>
            <p:nvSpPr>
              <p:cNvPr id="245" name="Freeform 244">
                <a:extLst>
                  <a:ext uri="{FF2B5EF4-FFF2-40B4-BE49-F238E27FC236}">
                    <a16:creationId xmlns:a16="http://schemas.microsoft.com/office/drawing/2014/main" id="{9E3ADAA4-12C2-404E-917C-5A2F54CCDF6B}"/>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6" name="Freeform 245">
                <a:extLst>
                  <a:ext uri="{FF2B5EF4-FFF2-40B4-BE49-F238E27FC236}">
                    <a16:creationId xmlns:a16="http://schemas.microsoft.com/office/drawing/2014/main" id="{7A728ED3-C05E-B44A-9C86-A753D22F76A6}"/>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7" name="Freeform 246">
                <a:extLst>
                  <a:ext uri="{FF2B5EF4-FFF2-40B4-BE49-F238E27FC236}">
                    <a16:creationId xmlns:a16="http://schemas.microsoft.com/office/drawing/2014/main" id="{63D4F443-59AA-0D4F-BA7D-32F6068E7994}"/>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8" name="Freeform 247">
                <a:extLst>
                  <a:ext uri="{FF2B5EF4-FFF2-40B4-BE49-F238E27FC236}">
                    <a16:creationId xmlns:a16="http://schemas.microsoft.com/office/drawing/2014/main" id="{205AEAD2-2A18-2D4A-91B3-368B52FA7C58}"/>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249" name="Group 248">
            <a:extLst>
              <a:ext uri="{FF2B5EF4-FFF2-40B4-BE49-F238E27FC236}">
                <a16:creationId xmlns:a16="http://schemas.microsoft.com/office/drawing/2014/main" id="{931C36A9-E761-0148-9032-D81ACCB48A29}"/>
              </a:ext>
            </a:extLst>
          </p:cNvPr>
          <p:cNvGrpSpPr/>
          <p:nvPr/>
        </p:nvGrpSpPr>
        <p:grpSpPr>
          <a:xfrm>
            <a:off x="7439074" y="2356613"/>
            <a:ext cx="534987" cy="407988"/>
            <a:chOff x="7432700" y="2327293"/>
            <a:chExt cx="534987" cy="407988"/>
          </a:xfrm>
        </p:grpSpPr>
        <p:pic>
          <p:nvPicPr>
            <p:cNvPr id="250" name="Picture 1017" descr="antenna_stylized">
              <a:extLst>
                <a:ext uri="{FF2B5EF4-FFF2-40B4-BE49-F238E27FC236}">
                  <a16:creationId xmlns:a16="http://schemas.microsoft.com/office/drawing/2014/main" id="{A1B3AFF0-514E-1142-A2F6-8BE3FF21744E}"/>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432700" y="2327293"/>
              <a:ext cx="530702" cy="223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1" name="Picture 1018" descr="laptop_keyboard">
              <a:extLst>
                <a:ext uri="{FF2B5EF4-FFF2-40B4-BE49-F238E27FC236}">
                  <a16:creationId xmlns:a16="http://schemas.microsoft.com/office/drawing/2014/main" id="{F72A8B16-D68A-BE43-A9DC-2099F128817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109064" flipH="1">
              <a:off x="7458407" y="2575770"/>
              <a:ext cx="437221" cy="159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2" name="Freeform 1019">
              <a:extLst>
                <a:ext uri="{FF2B5EF4-FFF2-40B4-BE49-F238E27FC236}">
                  <a16:creationId xmlns:a16="http://schemas.microsoft.com/office/drawing/2014/main" id="{8BD550C1-DB66-1D43-B0FF-2194D6CE59D3}"/>
                </a:ext>
              </a:extLst>
            </p:cNvPr>
            <p:cNvSpPr>
              <a:spLocks/>
            </p:cNvSpPr>
            <p:nvPr/>
          </p:nvSpPr>
          <p:spPr bwMode="auto">
            <a:xfrm>
              <a:off x="7603304" y="2420984"/>
              <a:ext cx="351919" cy="208167"/>
            </a:xfrm>
            <a:custGeom>
              <a:avLst/>
              <a:gdLst>
                <a:gd name="T0" fmla="*/ 775798119 w 2982"/>
                <a:gd name="T1" fmla="*/ 0 h 2442"/>
                <a:gd name="T2" fmla="*/ 0 w 2982"/>
                <a:gd name="T3" fmla="*/ 211226083 h 2442"/>
                <a:gd name="T4" fmla="*/ 2147483646 w 2982"/>
                <a:gd name="T5" fmla="*/ 263880059 h 2442"/>
                <a:gd name="T6" fmla="*/ 2147483646 w 2982"/>
                <a:gd name="T7" fmla="*/ 52653891 h 2442"/>
                <a:gd name="T8" fmla="*/ 775798119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253" name="Picture 1020" descr="screen">
              <a:extLst>
                <a:ext uri="{FF2B5EF4-FFF2-40B4-BE49-F238E27FC236}">
                  <a16:creationId xmlns:a16="http://schemas.microsoft.com/office/drawing/2014/main" id="{5B7A4293-9090-2C47-A5F9-1484B3E8E43A}"/>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620637" y="2426338"/>
              <a:ext cx="319785" cy="189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4" name="Freeform 1021">
              <a:extLst>
                <a:ext uri="{FF2B5EF4-FFF2-40B4-BE49-F238E27FC236}">
                  <a16:creationId xmlns:a16="http://schemas.microsoft.com/office/drawing/2014/main" id="{66A9E8A3-089D-144F-8C74-780D0252320C}"/>
                </a:ext>
              </a:extLst>
            </p:cNvPr>
            <p:cNvSpPr>
              <a:spLocks/>
            </p:cNvSpPr>
            <p:nvPr/>
          </p:nvSpPr>
          <p:spPr bwMode="auto">
            <a:xfrm>
              <a:off x="7667378" y="2414843"/>
              <a:ext cx="298167" cy="38736"/>
            </a:xfrm>
            <a:custGeom>
              <a:avLst/>
              <a:gdLst>
                <a:gd name="T0" fmla="*/ 193616298 w 2528"/>
                <a:gd name="T1" fmla="*/ 0 h 455"/>
                <a:gd name="T2" fmla="*/ 2147483646 w 2528"/>
                <a:gd name="T3" fmla="*/ 52445139 h 455"/>
                <a:gd name="T4" fmla="*/ 2147483646 w 2528"/>
                <a:gd name="T5" fmla="*/ 52445139 h 455"/>
                <a:gd name="T6" fmla="*/ 0 w 2528"/>
                <a:gd name="T7" fmla="*/ 52445139 h 455"/>
                <a:gd name="T8" fmla="*/ 193616298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5" name="Freeform 1022">
              <a:extLst>
                <a:ext uri="{FF2B5EF4-FFF2-40B4-BE49-F238E27FC236}">
                  <a16:creationId xmlns:a16="http://schemas.microsoft.com/office/drawing/2014/main" id="{2DEB5F56-4F04-4A4C-B2A9-7F75D7610902}"/>
                </a:ext>
              </a:extLst>
            </p:cNvPr>
            <p:cNvSpPr>
              <a:spLocks/>
            </p:cNvSpPr>
            <p:nvPr/>
          </p:nvSpPr>
          <p:spPr bwMode="auto">
            <a:xfrm>
              <a:off x="7600188" y="2414528"/>
              <a:ext cx="82770" cy="161243"/>
            </a:xfrm>
            <a:custGeom>
              <a:avLst/>
              <a:gdLst>
                <a:gd name="T0" fmla="*/ 773664160 w 702"/>
                <a:gd name="T1" fmla="*/ 0 h 1893"/>
                <a:gd name="T2" fmla="*/ 0 w 702"/>
                <a:gd name="T3" fmla="*/ 210739916 h 1893"/>
                <a:gd name="T4" fmla="*/ 193416040 w 702"/>
                <a:gd name="T5" fmla="*/ 210739916 h 1893"/>
                <a:gd name="T6" fmla="*/ 967080200 w 702"/>
                <a:gd name="T7" fmla="*/ 52529017 h 1893"/>
                <a:gd name="T8" fmla="*/ 773664160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6" name="Freeform 1023">
              <a:extLst>
                <a:ext uri="{FF2B5EF4-FFF2-40B4-BE49-F238E27FC236}">
                  <a16:creationId xmlns:a16="http://schemas.microsoft.com/office/drawing/2014/main" id="{264AB736-6181-DD49-9CF8-34CDC3C98A87}"/>
                </a:ext>
              </a:extLst>
            </p:cNvPr>
            <p:cNvSpPr>
              <a:spLocks/>
            </p:cNvSpPr>
            <p:nvPr/>
          </p:nvSpPr>
          <p:spPr bwMode="auto">
            <a:xfrm>
              <a:off x="7874205" y="2443344"/>
              <a:ext cx="89197" cy="186122"/>
            </a:xfrm>
            <a:custGeom>
              <a:avLst/>
              <a:gdLst>
                <a:gd name="T0" fmla="*/ 969024527 w 756"/>
                <a:gd name="T1" fmla="*/ 0 h 2184"/>
                <a:gd name="T2" fmla="*/ 193802074 w 756"/>
                <a:gd name="T3" fmla="*/ 263660221 h 2184"/>
                <a:gd name="T4" fmla="*/ 0 w 756"/>
                <a:gd name="T5" fmla="*/ 263660221 h 2184"/>
                <a:gd name="T6" fmla="*/ 775222454 w 756"/>
                <a:gd name="T7" fmla="*/ 52610059 h 2184"/>
                <a:gd name="T8" fmla="*/ 96902452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7" name="Freeform 1024">
              <a:extLst>
                <a:ext uri="{FF2B5EF4-FFF2-40B4-BE49-F238E27FC236}">
                  <a16:creationId xmlns:a16="http://schemas.microsoft.com/office/drawing/2014/main" id="{B30F467B-7CAE-E14D-A3A5-8BE8EC571FCC}"/>
                </a:ext>
              </a:extLst>
            </p:cNvPr>
            <p:cNvSpPr>
              <a:spLocks/>
            </p:cNvSpPr>
            <p:nvPr/>
          </p:nvSpPr>
          <p:spPr bwMode="auto">
            <a:xfrm>
              <a:off x="7599214" y="2567582"/>
              <a:ext cx="327185" cy="62828"/>
            </a:xfrm>
            <a:custGeom>
              <a:avLst/>
              <a:gdLst>
                <a:gd name="T0" fmla="*/ 193829444 w 2773"/>
                <a:gd name="T1" fmla="*/ 0 h 738"/>
                <a:gd name="T2" fmla="*/ 0 w 2773"/>
                <a:gd name="T3" fmla="*/ 52443587 h 738"/>
                <a:gd name="T4" fmla="*/ 2147483646 w 2773"/>
                <a:gd name="T5" fmla="*/ 104894411 h 738"/>
                <a:gd name="T6" fmla="*/ 2147483646 w 2773"/>
                <a:gd name="T7" fmla="*/ 52443587 h 738"/>
                <a:gd name="T8" fmla="*/ 193829444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8" name="Freeform 1025">
              <a:extLst>
                <a:ext uri="{FF2B5EF4-FFF2-40B4-BE49-F238E27FC236}">
                  <a16:creationId xmlns:a16="http://schemas.microsoft.com/office/drawing/2014/main" id="{714DEECF-C2B9-3646-8D8C-520B14AFF2A3}"/>
                </a:ext>
              </a:extLst>
            </p:cNvPr>
            <p:cNvSpPr>
              <a:spLocks/>
            </p:cNvSpPr>
            <p:nvPr/>
          </p:nvSpPr>
          <p:spPr bwMode="auto">
            <a:xfrm>
              <a:off x="7884138" y="2444918"/>
              <a:ext cx="83549" cy="186909"/>
            </a:xfrm>
            <a:custGeom>
              <a:avLst/>
              <a:gdLst>
                <a:gd name="T0" fmla="*/ 2147483646 w 637"/>
                <a:gd name="T1" fmla="*/ 0 h 1659"/>
                <a:gd name="T2" fmla="*/ 2147483646 w 637"/>
                <a:gd name="T3" fmla="*/ 0 h 1659"/>
                <a:gd name="T4" fmla="*/ 295581541 w 637"/>
                <a:gd name="T5" fmla="*/ 2147483646 h 1659"/>
                <a:gd name="T6" fmla="*/ 0 w 637"/>
                <a:gd name="T7" fmla="*/ 2147483646 h 1659"/>
                <a:gd name="T8" fmla="*/ 2147483646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9" name="Freeform 1026">
              <a:extLst>
                <a:ext uri="{FF2B5EF4-FFF2-40B4-BE49-F238E27FC236}">
                  <a16:creationId xmlns:a16="http://schemas.microsoft.com/office/drawing/2014/main" id="{434760BE-7A82-7348-8C26-8BB88B73F057}"/>
                </a:ext>
              </a:extLst>
            </p:cNvPr>
            <p:cNvSpPr>
              <a:spLocks/>
            </p:cNvSpPr>
            <p:nvPr/>
          </p:nvSpPr>
          <p:spPr bwMode="auto">
            <a:xfrm>
              <a:off x="7599603" y="2575928"/>
              <a:ext cx="290961" cy="62041"/>
            </a:xfrm>
            <a:custGeom>
              <a:avLst/>
              <a:gdLst>
                <a:gd name="T0" fmla="*/ 0 w 2216"/>
                <a:gd name="T1" fmla="*/ 0 h 550"/>
                <a:gd name="T2" fmla="*/ 296523134 w 2216"/>
                <a:gd name="T3" fmla="*/ 324379338 h 550"/>
                <a:gd name="T4" fmla="*/ 2147483646 w 2216"/>
                <a:gd name="T5" fmla="*/ 2147483646 h 550"/>
                <a:gd name="T6" fmla="*/ 2147483646 w 2216"/>
                <a:gd name="T7" fmla="*/ 2147483646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260" name="Group 1027">
              <a:extLst>
                <a:ext uri="{FF2B5EF4-FFF2-40B4-BE49-F238E27FC236}">
                  <a16:creationId xmlns:a16="http://schemas.microsoft.com/office/drawing/2014/main" id="{A3D737A2-33B2-B843-993D-3954163D2F8B}"/>
                </a:ext>
              </a:extLst>
            </p:cNvPr>
            <p:cNvGrpSpPr>
              <a:grpSpLocks/>
            </p:cNvGrpSpPr>
            <p:nvPr/>
          </p:nvGrpSpPr>
          <p:grpSpPr bwMode="auto">
            <a:xfrm>
              <a:off x="7594735" y="2642220"/>
              <a:ext cx="98740" cy="36846"/>
              <a:chOff x="1740" y="2642"/>
              <a:chExt cx="752" cy="327"/>
            </a:xfrm>
          </p:grpSpPr>
          <p:sp>
            <p:nvSpPr>
              <p:cNvPr id="267" name="Freeform 1028">
                <a:extLst>
                  <a:ext uri="{FF2B5EF4-FFF2-40B4-BE49-F238E27FC236}">
                    <a16:creationId xmlns:a16="http://schemas.microsoft.com/office/drawing/2014/main" id="{2B8D95DD-AA07-CA46-8938-5982463E0F58}"/>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8" name="Freeform 1029">
                <a:extLst>
                  <a:ext uri="{FF2B5EF4-FFF2-40B4-BE49-F238E27FC236}">
                    <a16:creationId xmlns:a16="http://schemas.microsoft.com/office/drawing/2014/main" id="{F36872DC-490B-E041-B789-63AE7E7ACD2E}"/>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9" name="Freeform 1030">
                <a:extLst>
                  <a:ext uri="{FF2B5EF4-FFF2-40B4-BE49-F238E27FC236}">
                    <a16:creationId xmlns:a16="http://schemas.microsoft.com/office/drawing/2014/main" id="{97C01B49-8BEB-1A42-A62D-556A20AEDCF4}"/>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0" name="Freeform 1031">
                <a:extLst>
                  <a:ext uri="{FF2B5EF4-FFF2-40B4-BE49-F238E27FC236}">
                    <a16:creationId xmlns:a16="http://schemas.microsoft.com/office/drawing/2014/main" id="{FDC4BA15-39D3-CD4E-97DA-6107F8C4DFF2}"/>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1" name="Freeform 1032">
                <a:extLst>
                  <a:ext uri="{FF2B5EF4-FFF2-40B4-BE49-F238E27FC236}">
                    <a16:creationId xmlns:a16="http://schemas.microsoft.com/office/drawing/2014/main" id="{B4ED9D93-7953-574C-B8DB-E31647E53850}"/>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2" name="Freeform 1033">
                <a:extLst>
                  <a:ext uri="{FF2B5EF4-FFF2-40B4-BE49-F238E27FC236}">
                    <a16:creationId xmlns:a16="http://schemas.microsoft.com/office/drawing/2014/main" id="{9040F4DE-59D9-0446-9953-D7CF4E6052CB}"/>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261" name="Freeform 1034">
              <a:extLst>
                <a:ext uri="{FF2B5EF4-FFF2-40B4-BE49-F238E27FC236}">
                  <a16:creationId xmlns:a16="http://schemas.microsoft.com/office/drawing/2014/main" id="{2C7F706E-3A83-E04B-96B6-0DFA0DD19559}"/>
                </a:ext>
              </a:extLst>
            </p:cNvPr>
            <p:cNvSpPr>
              <a:spLocks/>
            </p:cNvSpPr>
            <p:nvPr/>
          </p:nvSpPr>
          <p:spPr bwMode="auto">
            <a:xfrm>
              <a:off x="7763780" y="2647731"/>
              <a:ext cx="119578" cy="80936"/>
            </a:xfrm>
            <a:custGeom>
              <a:avLst/>
              <a:gdLst>
                <a:gd name="T0" fmla="*/ 213221464 w 990"/>
                <a:gd name="T1" fmla="*/ 1090686587 h 792"/>
                <a:gd name="T2" fmla="*/ 1915477586 w 990"/>
                <a:gd name="T3" fmla="*/ 0 h 792"/>
                <a:gd name="T4" fmla="*/ 1915477586 w 990"/>
                <a:gd name="T5" fmla="*/ 108859840 h 792"/>
                <a:gd name="T6" fmla="*/ 0 w 990"/>
                <a:gd name="T7" fmla="*/ 1090686587 h 792"/>
                <a:gd name="T8" fmla="*/ 213221464 w 990"/>
                <a:gd name="T9" fmla="*/ 109068658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2" name="Freeform 1035">
              <a:extLst>
                <a:ext uri="{FF2B5EF4-FFF2-40B4-BE49-F238E27FC236}">
                  <a16:creationId xmlns:a16="http://schemas.microsoft.com/office/drawing/2014/main" id="{60E14294-2508-FB4A-AE0F-000AF5BCFC85}"/>
                </a:ext>
              </a:extLst>
            </p:cNvPr>
            <p:cNvSpPr>
              <a:spLocks/>
            </p:cNvSpPr>
            <p:nvPr/>
          </p:nvSpPr>
          <p:spPr bwMode="auto">
            <a:xfrm>
              <a:off x="7458602" y="2654187"/>
              <a:ext cx="305957" cy="73850"/>
            </a:xfrm>
            <a:custGeom>
              <a:avLst/>
              <a:gdLst>
                <a:gd name="T0" fmla="*/ 213486572 w 2532"/>
                <a:gd name="T1" fmla="*/ 0 h 723"/>
                <a:gd name="T2" fmla="*/ 213486572 w 2532"/>
                <a:gd name="T3" fmla="*/ 0 h 723"/>
                <a:gd name="T4" fmla="*/ 2147483646 w 2532"/>
                <a:gd name="T5" fmla="*/ 979380008 h 723"/>
                <a:gd name="T6" fmla="*/ 2147483646 w 2532"/>
                <a:gd name="T7" fmla="*/ 1088085165 h 723"/>
                <a:gd name="T8" fmla="*/ 0 w 2532"/>
                <a:gd name="T9" fmla="*/ 108705259 h 723"/>
                <a:gd name="T10" fmla="*/ 213486572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3" name="Freeform 1036">
              <a:extLst>
                <a:ext uri="{FF2B5EF4-FFF2-40B4-BE49-F238E27FC236}">
                  <a16:creationId xmlns:a16="http://schemas.microsoft.com/office/drawing/2014/main" id="{6816A6AE-0883-4D48-8DF3-05A4914E713B}"/>
                </a:ext>
              </a:extLst>
            </p:cNvPr>
            <p:cNvSpPr>
              <a:spLocks/>
            </p:cNvSpPr>
            <p:nvPr/>
          </p:nvSpPr>
          <p:spPr bwMode="auto">
            <a:xfrm>
              <a:off x="7458797" y="2640645"/>
              <a:ext cx="3311" cy="14959"/>
            </a:xfrm>
            <a:custGeom>
              <a:avLst/>
              <a:gdLst>
                <a:gd name="T0" fmla="*/ 262278191 w 26"/>
                <a:gd name="T1" fmla="*/ 107489981 h 147"/>
                <a:gd name="T2" fmla="*/ 262278191 w 26"/>
                <a:gd name="T3" fmla="*/ 214969480 h 147"/>
                <a:gd name="T4" fmla="*/ 0 w 26"/>
                <a:gd name="T5" fmla="*/ 214969480 h 147"/>
                <a:gd name="T6" fmla="*/ 262278191 w 26"/>
                <a:gd name="T7" fmla="*/ 0 h 147"/>
                <a:gd name="T8" fmla="*/ 262278191 w 26"/>
                <a:gd name="T9" fmla="*/ 10748998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4" name="Freeform 1037">
              <a:extLst>
                <a:ext uri="{FF2B5EF4-FFF2-40B4-BE49-F238E27FC236}">
                  <a16:creationId xmlns:a16="http://schemas.microsoft.com/office/drawing/2014/main" id="{0C4F2B5B-D9EF-F242-A282-CB6CB4D90EE9}"/>
                </a:ext>
              </a:extLst>
            </p:cNvPr>
            <p:cNvSpPr>
              <a:spLocks/>
            </p:cNvSpPr>
            <p:nvPr/>
          </p:nvSpPr>
          <p:spPr bwMode="auto">
            <a:xfrm>
              <a:off x="7458992" y="2579707"/>
              <a:ext cx="142170" cy="61883"/>
            </a:xfrm>
            <a:custGeom>
              <a:avLst/>
              <a:gdLst>
                <a:gd name="T0" fmla="*/ 2136125890 w 1176"/>
                <a:gd name="T1" fmla="*/ 0 h 606"/>
                <a:gd name="T2" fmla="*/ 0 w 1176"/>
                <a:gd name="T3" fmla="*/ 870000945 h 606"/>
                <a:gd name="T4" fmla="*/ 213789467 w 1176"/>
                <a:gd name="T5" fmla="*/ 870000945 h 606"/>
                <a:gd name="T6" fmla="*/ 2136125890 w 1176"/>
                <a:gd name="T7" fmla="*/ 108617123 h 606"/>
                <a:gd name="T8" fmla="*/ 2136125890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5" name="Freeform 1038">
              <a:extLst>
                <a:ext uri="{FF2B5EF4-FFF2-40B4-BE49-F238E27FC236}">
                  <a16:creationId xmlns:a16="http://schemas.microsoft.com/office/drawing/2014/main" id="{CA94116C-A643-F041-BE08-F16F1FF3EF9E}"/>
                </a:ext>
              </a:extLst>
            </p:cNvPr>
            <p:cNvSpPr>
              <a:spLocks/>
            </p:cNvSpPr>
            <p:nvPr/>
          </p:nvSpPr>
          <p:spPr bwMode="auto">
            <a:xfrm>
              <a:off x="7468535" y="2643795"/>
              <a:ext cx="290182" cy="71016"/>
            </a:xfrm>
            <a:custGeom>
              <a:avLst/>
              <a:gdLst>
                <a:gd name="T0" fmla="*/ 173112702 w 2532"/>
                <a:gd name="T1" fmla="*/ 0 h 723"/>
                <a:gd name="T2" fmla="*/ 173112702 w 2532"/>
                <a:gd name="T3" fmla="*/ 0 h 723"/>
                <a:gd name="T4" fmla="*/ 2069773885 w 2532"/>
                <a:gd name="T5" fmla="*/ 558173482 h 723"/>
                <a:gd name="T6" fmla="*/ 2069773885 w 2532"/>
                <a:gd name="T7" fmla="*/ 558173482 h 723"/>
                <a:gd name="T8" fmla="*/ 0 w 2532"/>
                <a:gd name="T9" fmla="*/ 92871346 h 723"/>
                <a:gd name="T10" fmla="*/ 173112702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6" name="Freeform 1039">
              <a:extLst>
                <a:ext uri="{FF2B5EF4-FFF2-40B4-BE49-F238E27FC236}">
                  <a16:creationId xmlns:a16="http://schemas.microsoft.com/office/drawing/2014/main" id="{EBBEB869-CEFF-3B4D-8790-DF10B6E9EDC0}"/>
                </a:ext>
              </a:extLst>
            </p:cNvPr>
            <p:cNvSpPr>
              <a:spLocks/>
            </p:cNvSpPr>
            <p:nvPr/>
          </p:nvSpPr>
          <p:spPr bwMode="auto">
            <a:xfrm flipV="1">
              <a:off x="7758327" y="2638756"/>
              <a:ext cx="118410" cy="73535"/>
            </a:xfrm>
            <a:custGeom>
              <a:avLst/>
              <a:gdLst>
                <a:gd name="T0" fmla="*/ 0 w 2532"/>
                <a:gd name="T1" fmla="*/ 0 h 723"/>
                <a:gd name="T2" fmla="*/ 0 w 2532"/>
                <a:gd name="T3" fmla="*/ 0 h 723"/>
                <a:gd name="T4" fmla="*/ 0 w 2532"/>
                <a:gd name="T5" fmla="*/ 962694895 h 723"/>
                <a:gd name="T6" fmla="*/ 0 w 2532"/>
                <a:gd name="T7" fmla="*/ 962694895 h 723"/>
                <a:gd name="T8" fmla="*/ 0 w 2532"/>
                <a:gd name="T9" fmla="*/ 107314314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273" name="Group 272">
            <a:extLst>
              <a:ext uri="{FF2B5EF4-FFF2-40B4-BE49-F238E27FC236}">
                <a16:creationId xmlns:a16="http://schemas.microsoft.com/office/drawing/2014/main" id="{7BE84195-0460-B24A-9BFA-64009B70F0D4}"/>
              </a:ext>
            </a:extLst>
          </p:cNvPr>
          <p:cNvGrpSpPr/>
          <p:nvPr/>
        </p:nvGrpSpPr>
        <p:grpSpPr>
          <a:xfrm>
            <a:off x="8637781" y="2319727"/>
            <a:ext cx="530702" cy="478009"/>
            <a:chOff x="8631407" y="2290407"/>
            <a:chExt cx="530702" cy="478009"/>
          </a:xfrm>
        </p:grpSpPr>
        <p:pic>
          <p:nvPicPr>
            <p:cNvPr id="274" name="Picture 568" descr="light2.png">
              <a:extLst>
                <a:ext uri="{FF2B5EF4-FFF2-40B4-BE49-F238E27FC236}">
                  <a16:creationId xmlns:a16="http://schemas.microsoft.com/office/drawing/2014/main" id="{9C2ABCA4-2AB6-604A-BAF1-3DCCB40F3CF6}"/>
                </a:ext>
              </a:extLst>
            </p:cNvPr>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flipH="1">
              <a:off x="8825293" y="2362969"/>
              <a:ext cx="92772" cy="4054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5" name="Picture 1017" descr="antenna_stylized">
              <a:extLst>
                <a:ext uri="{FF2B5EF4-FFF2-40B4-BE49-F238E27FC236}">
                  <a16:creationId xmlns:a16="http://schemas.microsoft.com/office/drawing/2014/main" id="{650AA1D1-0ECD-3E4A-81DB-CC97A96B57C7}"/>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631407" y="2290407"/>
              <a:ext cx="530702" cy="223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76" name="Group 275">
            <a:extLst>
              <a:ext uri="{FF2B5EF4-FFF2-40B4-BE49-F238E27FC236}">
                <a16:creationId xmlns:a16="http://schemas.microsoft.com/office/drawing/2014/main" id="{EFF79B51-BA03-584F-A0CE-2E5C3CDBD9C8}"/>
              </a:ext>
            </a:extLst>
          </p:cNvPr>
          <p:cNvGrpSpPr/>
          <p:nvPr/>
        </p:nvGrpSpPr>
        <p:grpSpPr>
          <a:xfrm>
            <a:off x="8499539" y="2059124"/>
            <a:ext cx="849312" cy="226109"/>
            <a:chOff x="8493165" y="2029804"/>
            <a:chExt cx="849312" cy="226109"/>
          </a:xfrm>
        </p:grpSpPr>
        <p:pic>
          <p:nvPicPr>
            <p:cNvPr id="277" name="Picture 603" descr="car_icon_small">
              <a:extLst>
                <a:ext uri="{FF2B5EF4-FFF2-40B4-BE49-F238E27FC236}">
                  <a16:creationId xmlns:a16="http://schemas.microsoft.com/office/drawing/2014/main" id="{A16178BF-CE10-DF42-8C1F-E2AAFB94BBE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493165" y="2087638"/>
              <a:ext cx="849312"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8" name="Picture 1017" descr="antenna_stylized">
              <a:extLst>
                <a:ext uri="{FF2B5EF4-FFF2-40B4-BE49-F238E27FC236}">
                  <a16:creationId xmlns:a16="http://schemas.microsoft.com/office/drawing/2014/main" id="{BF73CD36-5E1A-D143-A3EA-8721982417DE}"/>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704645" y="2029804"/>
              <a:ext cx="530702" cy="223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79" name="Group 278">
            <a:extLst>
              <a:ext uri="{FF2B5EF4-FFF2-40B4-BE49-F238E27FC236}">
                <a16:creationId xmlns:a16="http://schemas.microsoft.com/office/drawing/2014/main" id="{053CF7AA-EEE7-E849-8975-45A554C35F5B}"/>
              </a:ext>
            </a:extLst>
          </p:cNvPr>
          <p:cNvGrpSpPr/>
          <p:nvPr/>
        </p:nvGrpSpPr>
        <p:grpSpPr>
          <a:xfrm>
            <a:off x="7493518" y="3325424"/>
            <a:ext cx="857739" cy="583764"/>
            <a:chOff x="7487144" y="3296104"/>
            <a:chExt cx="857739" cy="583764"/>
          </a:xfrm>
        </p:grpSpPr>
        <p:grpSp>
          <p:nvGrpSpPr>
            <p:cNvPr id="280" name="Group 279">
              <a:extLst>
                <a:ext uri="{FF2B5EF4-FFF2-40B4-BE49-F238E27FC236}">
                  <a16:creationId xmlns:a16="http://schemas.microsoft.com/office/drawing/2014/main" id="{90508AE9-865D-844C-B2E1-CAED9E70CF88}"/>
                </a:ext>
              </a:extLst>
            </p:cNvPr>
            <p:cNvGrpSpPr/>
            <p:nvPr/>
          </p:nvGrpSpPr>
          <p:grpSpPr>
            <a:xfrm>
              <a:off x="7487144" y="3389820"/>
              <a:ext cx="350807" cy="305517"/>
              <a:chOff x="7487144" y="3389820"/>
              <a:chExt cx="350807" cy="305517"/>
            </a:xfrm>
          </p:grpSpPr>
          <p:pic>
            <p:nvPicPr>
              <p:cNvPr id="287" name="Picture 1115" descr="antenna_stylized">
                <a:extLst>
                  <a:ext uri="{FF2B5EF4-FFF2-40B4-BE49-F238E27FC236}">
                    <a16:creationId xmlns:a16="http://schemas.microsoft.com/office/drawing/2014/main" id="{AD910864-C9F4-C94B-9B97-60E50CF30ACE}"/>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487144" y="3389820"/>
                <a:ext cx="347997" cy="167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8" name="Picture 1116" descr="laptop_keyboard">
                <a:extLst>
                  <a:ext uri="{FF2B5EF4-FFF2-40B4-BE49-F238E27FC236}">
                    <a16:creationId xmlns:a16="http://schemas.microsoft.com/office/drawing/2014/main" id="{89C482D5-7199-3040-A39E-C983C7E76CD5}"/>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rot="109064" flipH="1">
                <a:off x="7504001" y="3575889"/>
                <a:ext cx="286699" cy="119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9" name="Freeform 1117">
                <a:extLst>
                  <a:ext uri="{FF2B5EF4-FFF2-40B4-BE49-F238E27FC236}">
                    <a16:creationId xmlns:a16="http://schemas.microsoft.com/office/drawing/2014/main" id="{0D17FA05-6DB9-CE4E-8353-3DB3EF64CEF2}"/>
                  </a:ext>
                </a:extLst>
              </p:cNvPr>
              <p:cNvSpPr>
                <a:spLocks/>
              </p:cNvSpPr>
              <p:nvPr/>
            </p:nvSpPr>
            <p:spPr bwMode="auto">
              <a:xfrm>
                <a:off x="7599014" y="3459979"/>
                <a:ext cx="230764" cy="155883"/>
              </a:xfrm>
              <a:custGeom>
                <a:avLst/>
                <a:gdLst>
                  <a:gd name="T0" fmla="*/ 143665061 w 2982"/>
                  <a:gd name="T1" fmla="*/ 0 h 2442"/>
                  <a:gd name="T2" fmla="*/ 0 w 2982"/>
                  <a:gd name="T3" fmla="*/ 66329557 h 2442"/>
                  <a:gd name="T4" fmla="*/ 573719931 w 2982"/>
                  <a:gd name="T5" fmla="*/ 82975142 h 2442"/>
                  <a:gd name="T6" fmla="*/ 717384993 w 2982"/>
                  <a:gd name="T7" fmla="*/ 16645585 h 2442"/>
                  <a:gd name="T8" fmla="*/ 14366506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290" name="Picture 1118" descr="screen">
                <a:extLst>
                  <a:ext uri="{FF2B5EF4-FFF2-40B4-BE49-F238E27FC236}">
                    <a16:creationId xmlns:a16="http://schemas.microsoft.com/office/drawing/2014/main" id="{4A4B2A13-447B-ED4B-A13F-5489BEAC9BE3}"/>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10380" y="3463988"/>
                <a:ext cx="209692" cy="141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1" name="Freeform 1119">
                <a:extLst>
                  <a:ext uri="{FF2B5EF4-FFF2-40B4-BE49-F238E27FC236}">
                    <a16:creationId xmlns:a16="http://schemas.microsoft.com/office/drawing/2014/main" id="{02BC84AC-7149-BD45-BC93-E0DD4ADF91EE}"/>
                  </a:ext>
                </a:extLst>
              </p:cNvPr>
              <p:cNvSpPr>
                <a:spLocks/>
              </p:cNvSpPr>
              <p:nvPr/>
            </p:nvSpPr>
            <p:spPr bwMode="auto">
              <a:xfrm>
                <a:off x="7641029" y="3455381"/>
                <a:ext cx="195517" cy="29007"/>
              </a:xfrm>
              <a:custGeom>
                <a:avLst/>
                <a:gdLst>
                  <a:gd name="T0" fmla="*/ 35620212 w 2528"/>
                  <a:gd name="T1" fmla="*/ 0 h 455"/>
                  <a:gd name="T2" fmla="*/ 608343257 w 2528"/>
                  <a:gd name="T3" fmla="*/ 16582250 h 455"/>
                  <a:gd name="T4" fmla="*/ 572256449 w 2528"/>
                  <a:gd name="T5" fmla="*/ 16582250 h 455"/>
                  <a:gd name="T6" fmla="*/ 0 w 2528"/>
                  <a:gd name="T7" fmla="*/ 16582250 h 455"/>
                  <a:gd name="T8" fmla="*/ 35620212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2" name="Freeform 1120">
                <a:extLst>
                  <a:ext uri="{FF2B5EF4-FFF2-40B4-BE49-F238E27FC236}">
                    <a16:creationId xmlns:a16="http://schemas.microsoft.com/office/drawing/2014/main" id="{43377E2E-A43C-E048-A432-F337E7B5EE63}"/>
                  </a:ext>
                </a:extLst>
              </p:cNvPr>
              <p:cNvSpPr>
                <a:spLocks/>
              </p:cNvSpPr>
              <p:nvPr/>
            </p:nvSpPr>
            <p:spPr bwMode="auto">
              <a:xfrm>
                <a:off x="7596971" y="3455145"/>
                <a:ext cx="54275" cy="120745"/>
              </a:xfrm>
              <a:custGeom>
                <a:avLst/>
                <a:gdLst>
                  <a:gd name="T0" fmla="*/ 142804406 w 702"/>
                  <a:gd name="T1" fmla="*/ 0 h 1893"/>
                  <a:gd name="T2" fmla="*/ 0 w 702"/>
                  <a:gd name="T3" fmla="*/ 66174575 h 1893"/>
                  <a:gd name="T4" fmla="*/ 35584530 w 702"/>
                  <a:gd name="T5" fmla="*/ 66174575 h 1893"/>
                  <a:gd name="T6" fmla="*/ 178855222 w 702"/>
                  <a:gd name="T7" fmla="*/ 16607700 h 1893"/>
                  <a:gd name="T8" fmla="*/ 142804406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3" name="Freeform 1121">
                <a:extLst>
                  <a:ext uri="{FF2B5EF4-FFF2-40B4-BE49-F238E27FC236}">
                    <a16:creationId xmlns:a16="http://schemas.microsoft.com/office/drawing/2014/main" id="{268349DA-55F4-ED45-92D9-0389907B3CA7}"/>
                  </a:ext>
                </a:extLst>
              </p:cNvPr>
              <p:cNvSpPr>
                <a:spLocks/>
              </p:cNvSpPr>
              <p:nvPr/>
            </p:nvSpPr>
            <p:spPr bwMode="auto">
              <a:xfrm>
                <a:off x="7776652" y="3476723"/>
                <a:ext cx="58489" cy="139375"/>
              </a:xfrm>
              <a:custGeom>
                <a:avLst/>
                <a:gdLst>
                  <a:gd name="T0" fmla="*/ 179213623 w 756"/>
                  <a:gd name="T1" fmla="*/ 0 h 2184"/>
                  <a:gd name="T2" fmla="*/ 35656008 w 756"/>
                  <a:gd name="T3" fmla="*/ 82904513 h 2184"/>
                  <a:gd name="T4" fmla="*/ 0 w 756"/>
                  <a:gd name="T5" fmla="*/ 82904513 h 2184"/>
                  <a:gd name="T6" fmla="*/ 143090785 w 756"/>
                  <a:gd name="T7" fmla="*/ 16632211 h 2184"/>
                  <a:gd name="T8" fmla="*/ 179213623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4" name="Freeform 1122">
                <a:extLst>
                  <a:ext uri="{FF2B5EF4-FFF2-40B4-BE49-F238E27FC236}">
                    <a16:creationId xmlns:a16="http://schemas.microsoft.com/office/drawing/2014/main" id="{EB4B31C8-34A6-6D47-B6E1-260958CFBD6F}"/>
                  </a:ext>
                </a:extLst>
              </p:cNvPr>
              <p:cNvSpPr>
                <a:spLocks/>
              </p:cNvSpPr>
              <p:nvPr/>
            </p:nvSpPr>
            <p:spPr bwMode="auto">
              <a:xfrm>
                <a:off x="7596332" y="3569758"/>
                <a:ext cx="214545" cy="47048"/>
              </a:xfrm>
              <a:custGeom>
                <a:avLst/>
                <a:gdLst>
                  <a:gd name="T0" fmla="*/ 35658648 w 2773"/>
                  <a:gd name="T1" fmla="*/ 0 h 738"/>
                  <a:gd name="T2" fmla="*/ 0 w 2773"/>
                  <a:gd name="T3" fmla="*/ 16581742 h 738"/>
                  <a:gd name="T4" fmla="*/ 573357470 w 2773"/>
                  <a:gd name="T5" fmla="*/ 33163485 h 738"/>
                  <a:gd name="T6" fmla="*/ 573357470 w 2773"/>
                  <a:gd name="T7" fmla="*/ 16581742 h 738"/>
                  <a:gd name="T8" fmla="*/ 35658648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5" name="Freeform 1123">
                <a:extLst>
                  <a:ext uri="{FF2B5EF4-FFF2-40B4-BE49-F238E27FC236}">
                    <a16:creationId xmlns:a16="http://schemas.microsoft.com/office/drawing/2014/main" id="{91DE791A-C87B-7849-8B6A-CB3B398F112D}"/>
                  </a:ext>
                </a:extLst>
              </p:cNvPr>
              <p:cNvSpPr>
                <a:spLocks/>
              </p:cNvSpPr>
              <p:nvPr/>
            </p:nvSpPr>
            <p:spPr bwMode="auto">
              <a:xfrm>
                <a:off x="7783165" y="3477902"/>
                <a:ext cx="54786" cy="139965"/>
              </a:xfrm>
              <a:custGeom>
                <a:avLst/>
                <a:gdLst>
                  <a:gd name="T0" fmla="*/ 656550006 w 637"/>
                  <a:gd name="T1" fmla="*/ 0 h 1659"/>
                  <a:gd name="T2" fmla="*/ 656550006 w 637"/>
                  <a:gd name="T3" fmla="*/ 0 h 1659"/>
                  <a:gd name="T4" fmla="*/ 54716163 w 637"/>
                  <a:gd name="T5" fmla="*/ 2147483646 h 1659"/>
                  <a:gd name="T6" fmla="*/ 0 w 637"/>
                  <a:gd name="T7" fmla="*/ 2147483646 h 1659"/>
                  <a:gd name="T8" fmla="*/ 656550006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6" name="Freeform 1124">
                <a:extLst>
                  <a:ext uri="{FF2B5EF4-FFF2-40B4-BE49-F238E27FC236}">
                    <a16:creationId xmlns:a16="http://schemas.microsoft.com/office/drawing/2014/main" id="{A02AA6E2-5FD6-D14F-9923-83771333B1DB}"/>
                  </a:ext>
                </a:extLst>
              </p:cNvPr>
              <p:cNvSpPr>
                <a:spLocks/>
              </p:cNvSpPr>
              <p:nvPr/>
            </p:nvSpPr>
            <p:spPr bwMode="auto">
              <a:xfrm>
                <a:off x="7596588" y="3576007"/>
                <a:ext cx="190792" cy="46458"/>
              </a:xfrm>
              <a:custGeom>
                <a:avLst/>
                <a:gdLst>
                  <a:gd name="T0" fmla="*/ 0 w 2216"/>
                  <a:gd name="T1" fmla="*/ 0 h 550"/>
                  <a:gd name="T2" fmla="*/ 54884212 w 2216"/>
                  <a:gd name="T3" fmla="*/ 101852492 h 550"/>
                  <a:gd name="T4" fmla="*/ 2147483646 w 2216"/>
                  <a:gd name="T5" fmla="*/ 1017940055 h 550"/>
                  <a:gd name="T6" fmla="*/ 2147483646 w 2216"/>
                  <a:gd name="T7" fmla="*/ 865464562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297" name="Group 1125">
                <a:extLst>
                  <a:ext uri="{FF2B5EF4-FFF2-40B4-BE49-F238E27FC236}">
                    <a16:creationId xmlns:a16="http://schemas.microsoft.com/office/drawing/2014/main" id="{7117A071-F66A-A547-B2A3-FDEC23474639}"/>
                  </a:ext>
                </a:extLst>
              </p:cNvPr>
              <p:cNvGrpSpPr>
                <a:grpSpLocks/>
              </p:cNvGrpSpPr>
              <p:nvPr/>
            </p:nvGrpSpPr>
            <p:grpSpPr bwMode="auto">
              <a:xfrm>
                <a:off x="7593395" y="3625649"/>
                <a:ext cx="64747" cy="27592"/>
                <a:chOff x="1740" y="2642"/>
                <a:chExt cx="752" cy="327"/>
              </a:xfrm>
            </p:grpSpPr>
            <p:sp>
              <p:nvSpPr>
                <p:cNvPr id="304" name="Freeform 1126">
                  <a:extLst>
                    <a:ext uri="{FF2B5EF4-FFF2-40B4-BE49-F238E27FC236}">
                      <a16:creationId xmlns:a16="http://schemas.microsoft.com/office/drawing/2014/main" id="{C6A05ABF-09D5-204F-A863-798CDA488ABE}"/>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5" name="Freeform 1127">
                  <a:extLst>
                    <a:ext uri="{FF2B5EF4-FFF2-40B4-BE49-F238E27FC236}">
                      <a16:creationId xmlns:a16="http://schemas.microsoft.com/office/drawing/2014/main" id="{5CAC6B94-A95D-C842-8436-C6DF872191F5}"/>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6" name="Freeform 1128">
                  <a:extLst>
                    <a:ext uri="{FF2B5EF4-FFF2-40B4-BE49-F238E27FC236}">
                      <a16:creationId xmlns:a16="http://schemas.microsoft.com/office/drawing/2014/main" id="{A944E62C-7CE5-5840-927D-ABB2F8B5C22E}"/>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7" name="Freeform 1129">
                  <a:extLst>
                    <a:ext uri="{FF2B5EF4-FFF2-40B4-BE49-F238E27FC236}">
                      <a16:creationId xmlns:a16="http://schemas.microsoft.com/office/drawing/2014/main" id="{5E333F33-6B42-F449-BD09-5F8DBBA551CF}"/>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8" name="Freeform 1130">
                  <a:extLst>
                    <a:ext uri="{FF2B5EF4-FFF2-40B4-BE49-F238E27FC236}">
                      <a16:creationId xmlns:a16="http://schemas.microsoft.com/office/drawing/2014/main" id="{A3DB0786-C2BD-4E43-9012-01938AED5F19}"/>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9" name="Freeform 1131">
                  <a:extLst>
                    <a:ext uri="{FF2B5EF4-FFF2-40B4-BE49-F238E27FC236}">
                      <a16:creationId xmlns:a16="http://schemas.microsoft.com/office/drawing/2014/main" id="{36DD7204-13F9-8C4B-ADCB-9CEF387EE715}"/>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298" name="Freeform 1132">
                <a:extLst>
                  <a:ext uri="{FF2B5EF4-FFF2-40B4-BE49-F238E27FC236}">
                    <a16:creationId xmlns:a16="http://schemas.microsoft.com/office/drawing/2014/main" id="{8DD637FC-2617-F14C-8226-2FC83A2DC1C3}"/>
                  </a:ext>
                </a:extLst>
              </p:cNvPr>
              <p:cNvSpPr>
                <a:spLocks/>
              </p:cNvSpPr>
              <p:nvPr/>
            </p:nvSpPr>
            <p:spPr bwMode="auto">
              <a:xfrm>
                <a:off x="7704243" y="3629776"/>
                <a:ext cx="78411" cy="60608"/>
              </a:xfrm>
              <a:custGeom>
                <a:avLst/>
                <a:gdLst>
                  <a:gd name="T0" fmla="*/ 39250883 w 990"/>
                  <a:gd name="T1" fmla="*/ 342828616 h 792"/>
                  <a:gd name="T2" fmla="*/ 354255671 w 990"/>
                  <a:gd name="T3" fmla="*/ 0 h 792"/>
                  <a:gd name="T4" fmla="*/ 354255671 w 990"/>
                  <a:gd name="T5" fmla="*/ 34504242 h 792"/>
                  <a:gd name="T6" fmla="*/ 0 w 990"/>
                  <a:gd name="T7" fmla="*/ 342828616 h 792"/>
                  <a:gd name="T8" fmla="*/ 39250883 w 990"/>
                  <a:gd name="T9" fmla="*/ 342828616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9" name="Freeform 1133">
                <a:extLst>
                  <a:ext uri="{FF2B5EF4-FFF2-40B4-BE49-F238E27FC236}">
                    <a16:creationId xmlns:a16="http://schemas.microsoft.com/office/drawing/2014/main" id="{DD3D6FA8-3859-DC44-8888-8CB70CFB17F5}"/>
                  </a:ext>
                </a:extLst>
              </p:cNvPr>
              <p:cNvSpPr>
                <a:spLocks/>
              </p:cNvSpPr>
              <p:nvPr/>
            </p:nvSpPr>
            <p:spPr bwMode="auto">
              <a:xfrm>
                <a:off x="7504129" y="3634611"/>
                <a:ext cx="200625" cy="55302"/>
              </a:xfrm>
              <a:custGeom>
                <a:avLst/>
                <a:gdLst>
                  <a:gd name="T0" fmla="*/ 39302216 w 2532"/>
                  <a:gd name="T1" fmla="*/ 0 h 723"/>
                  <a:gd name="T2" fmla="*/ 39302216 w 2532"/>
                  <a:gd name="T3" fmla="*/ 0 h 723"/>
                  <a:gd name="T4" fmla="*/ 867084690 w 2532"/>
                  <a:gd name="T5" fmla="*/ 307891170 h 723"/>
                  <a:gd name="T6" fmla="*/ 867084690 w 2532"/>
                  <a:gd name="T7" fmla="*/ 342351506 h 723"/>
                  <a:gd name="T8" fmla="*/ 0 w 2532"/>
                  <a:gd name="T9" fmla="*/ 34009889 h 723"/>
                  <a:gd name="T10" fmla="*/ 39302216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0" name="Freeform 1134">
                <a:extLst>
                  <a:ext uri="{FF2B5EF4-FFF2-40B4-BE49-F238E27FC236}">
                    <a16:creationId xmlns:a16="http://schemas.microsoft.com/office/drawing/2014/main" id="{C236FB39-37F7-B848-9AD5-F22CFFE062B2}"/>
                  </a:ext>
                </a:extLst>
              </p:cNvPr>
              <p:cNvSpPr>
                <a:spLocks/>
              </p:cNvSpPr>
              <p:nvPr/>
            </p:nvSpPr>
            <p:spPr bwMode="auto">
              <a:xfrm>
                <a:off x="7504257" y="3624470"/>
                <a:ext cx="2171" cy="11202"/>
              </a:xfrm>
              <a:custGeom>
                <a:avLst/>
                <a:gdLst>
                  <a:gd name="T0" fmla="*/ 48903362 w 26"/>
                  <a:gd name="T1" fmla="*/ 33634500 h 147"/>
                  <a:gd name="T2" fmla="*/ 48903362 w 26"/>
                  <a:gd name="T3" fmla="*/ 67263209 h 147"/>
                  <a:gd name="T4" fmla="*/ 0 w 26"/>
                  <a:gd name="T5" fmla="*/ 67263209 h 147"/>
                  <a:gd name="T6" fmla="*/ 48903362 w 26"/>
                  <a:gd name="T7" fmla="*/ 0 h 147"/>
                  <a:gd name="T8" fmla="*/ 48903362 w 26"/>
                  <a:gd name="T9" fmla="*/ 33634500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1" name="Freeform 1135">
                <a:extLst>
                  <a:ext uri="{FF2B5EF4-FFF2-40B4-BE49-F238E27FC236}">
                    <a16:creationId xmlns:a16="http://schemas.microsoft.com/office/drawing/2014/main" id="{0FC27225-99A5-B741-A309-ECBEFBCA7E27}"/>
                  </a:ext>
                </a:extLst>
              </p:cNvPr>
              <p:cNvSpPr>
                <a:spLocks/>
              </p:cNvSpPr>
              <p:nvPr/>
            </p:nvSpPr>
            <p:spPr bwMode="auto">
              <a:xfrm>
                <a:off x="7504384" y="3578837"/>
                <a:ext cx="93225" cy="46340"/>
              </a:xfrm>
              <a:custGeom>
                <a:avLst/>
                <a:gdLst>
                  <a:gd name="T0" fmla="*/ 395043791 w 1176"/>
                  <a:gd name="T1" fmla="*/ 0 h 606"/>
                  <a:gd name="T2" fmla="*/ 0 w 1176"/>
                  <a:gd name="T3" fmla="*/ 273654982 h 606"/>
                  <a:gd name="T4" fmla="*/ 39357994 w 1176"/>
                  <a:gd name="T5" fmla="*/ 273654982 h 606"/>
                  <a:gd name="T6" fmla="*/ 395043791 w 1176"/>
                  <a:gd name="T7" fmla="*/ 33985420 h 606"/>
                  <a:gd name="T8" fmla="*/ 39504379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2" name="Freeform 1136">
                <a:extLst>
                  <a:ext uri="{FF2B5EF4-FFF2-40B4-BE49-F238E27FC236}">
                    <a16:creationId xmlns:a16="http://schemas.microsoft.com/office/drawing/2014/main" id="{E2FC0D41-6288-E741-A785-A83E6CED2AEA}"/>
                  </a:ext>
                </a:extLst>
              </p:cNvPr>
              <p:cNvSpPr>
                <a:spLocks/>
              </p:cNvSpPr>
              <p:nvPr/>
            </p:nvSpPr>
            <p:spPr bwMode="auto">
              <a:xfrm>
                <a:off x="7510642" y="3626829"/>
                <a:ext cx="190281" cy="53180"/>
              </a:xfrm>
              <a:custGeom>
                <a:avLst/>
                <a:gdLst>
                  <a:gd name="T0" fmla="*/ 31829833 w 2532"/>
                  <a:gd name="T1" fmla="*/ 0 h 723"/>
                  <a:gd name="T2" fmla="*/ 31829833 w 2532"/>
                  <a:gd name="T3" fmla="*/ 0 h 723"/>
                  <a:gd name="T4" fmla="*/ 382827787 w 2532"/>
                  <a:gd name="T5" fmla="*/ 175498781 h 723"/>
                  <a:gd name="T6" fmla="*/ 382827787 w 2532"/>
                  <a:gd name="T7" fmla="*/ 175498781 h 723"/>
                  <a:gd name="T8" fmla="*/ 0 w 2532"/>
                  <a:gd name="T9" fmla="*/ 29448186 h 723"/>
                  <a:gd name="T10" fmla="*/ 31829833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3" name="Freeform 1137">
                <a:extLst>
                  <a:ext uri="{FF2B5EF4-FFF2-40B4-BE49-F238E27FC236}">
                    <a16:creationId xmlns:a16="http://schemas.microsoft.com/office/drawing/2014/main" id="{CA6DB5BC-B521-B849-B156-91FAF531CEC8}"/>
                  </a:ext>
                </a:extLst>
              </p:cNvPr>
              <p:cNvSpPr>
                <a:spLocks/>
              </p:cNvSpPr>
              <p:nvPr/>
            </p:nvSpPr>
            <p:spPr bwMode="auto">
              <a:xfrm flipV="1">
                <a:off x="7700668" y="3623055"/>
                <a:ext cx="77645" cy="55066"/>
              </a:xfrm>
              <a:custGeom>
                <a:avLst/>
                <a:gdLst>
                  <a:gd name="T0" fmla="*/ 0 w 2532"/>
                  <a:gd name="T1" fmla="*/ 0 h 723"/>
                  <a:gd name="T2" fmla="*/ 0 w 2532"/>
                  <a:gd name="T3" fmla="*/ 0 h 723"/>
                  <a:gd name="T4" fmla="*/ 0 w 2532"/>
                  <a:gd name="T5" fmla="*/ 302641137 h 723"/>
                  <a:gd name="T6" fmla="*/ 0 w 2532"/>
                  <a:gd name="T7" fmla="*/ 302641137 h 723"/>
                  <a:gd name="T8" fmla="*/ 0 w 2532"/>
                  <a:gd name="T9" fmla="*/ 33575256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281" name="Group 1139">
              <a:extLst>
                <a:ext uri="{FF2B5EF4-FFF2-40B4-BE49-F238E27FC236}">
                  <a16:creationId xmlns:a16="http://schemas.microsoft.com/office/drawing/2014/main" id="{88F41A8A-CF3F-494E-9A2F-B26D7CA16434}"/>
                </a:ext>
              </a:extLst>
            </p:cNvPr>
            <p:cNvGrpSpPr>
              <a:grpSpLocks/>
            </p:cNvGrpSpPr>
            <p:nvPr/>
          </p:nvGrpSpPr>
          <p:grpSpPr bwMode="auto">
            <a:xfrm flipH="1">
              <a:off x="7985622" y="3537823"/>
              <a:ext cx="359261" cy="342045"/>
              <a:chOff x="2839" y="3501"/>
              <a:chExt cx="755" cy="803"/>
            </a:xfrm>
          </p:grpSpPr>
          <p:pic>
            <p:nvPicPr>
              <p:cNvPr id="285" name="Picture 1140" descr="desktop_computer_stylized_medium">
                <a:extLst>
                  <a:ext uri="{FF2B5EF4-FFF2-40B4-BE49-F238E27FC236}">
                    <a16:creationId xmlns:a16="http://schemas.microsoft.com/office/drawing/2014/main" id="{DF6CF23B-627F-354F-9A8F-4AC37674F07C}"/>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 name="Freeform 1141">
                <a:extLst>
                  <a:ext uri="{FF2B5EF4-FFF2-40B4-BE49-F238E27FC236}">
                    <a16:creationId xmlns:a16="http://schemas.microsoft.com/office/drawing/2014/main" id="{5B53917A-96FB-2B49-82B9-6BB3BB16C4AF}"/>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282" name="Group 281">
              <a:extLst>
                <a:ext uri="{FF2B5EF4-FFF2-40B4-BE49-F238E27FC236}">
                  <a16:creationId xmlns:a16="http://schemas.microsoft.com/office/drawing/2014/main" id="{685FF657-B3CE-E945-BB86-D18EC9B7226A}"/>
                </a:ext>
              </a:extLst>
            </p:cNvPr>
            <p:cNvGrpSpPr/>
            <p:nvPr/>
          </p:nvGrpSpPr>
          <p:grpSpPr>
            <a:xfrm>
              <a:off x="7797061" y="3296104"/>
              <a:ext cx="347997" cy="396620"/>
              <a:chOff x="7797061" y="3296104"/>
              <a:chExt cx="347997" cy="396620"/>
            </a:xfrm>
          </p:grpSpPr>
          <p:pic>
            <p:nvPicPr>
              <p:cNvPr id="283" name="Picture 571" descr="fridge2.png">
                <a:extLst>
                  <a:ext uri="{FF2B5EF4-FFF2-40B4-BE49-F238E27FC236}">
                    <a16:creationId xmlns:a16="http://schemas.microsoft.com/office/drawing/2014/main" id="{52D49911-07F8-3343-8A41-1B2AC79DBF22}"/>
                  </a:ext>
                </a:extLst>
              </p:cNvPr>
              <p:cNvPicPr>
                <a:picLocks noChangeAspect="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7896825" y="3355697"/>
                <a:ext cx="189578" cy="337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4" name="Picture 1115" descr="antenna_stylized">
                <a:extLst>
                  <a:ext uri="{FF2B5EF4-FFF2-40B4-BE49-F238E27FC236}">
                    <a16:creationId xmlns:a16="http://schemas.microsoft.com/office/drawing/2014/main" id="{E5CB4C1D-6CCE-AD42-A805-75067034C0AF}"/>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797061" y="3296104"/>
                <a:ext cx="347997" cy="167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310" name="Group 309">
            <a:extLst>
              <a:ext uri="{FF2B5EF4-FFF2-40B4-BE49-F238E27FC236}">
                <a16:creationId xmlns:a16="http://schemas.microsoft.com/office/drawing/2014/main" id="{09017FE0-34A3-FC43-92EF-C44FBDE65EF6}"/>
              </a:ext>
            </a:extLst>
          </p:cNvPr>
          <p:cNvGrpSpPr/>
          <p:nvPr/>
        </p:nvGrpSpPr>
        <p:grpSpPr>
          <a:xfrm>
            <a:off x="11064947" y="3428485"/>
            <a:ext cx="518448" cy="1212242"/>
            <a:chOff x="11058573" y="3399165"/>
            <a:chExt cx="518448" cy="1212242"/>
          </a:xfrm>
        </p:grpSpPr>
        <p:grpSp>
          <p:nvGrpSpPr>
            <p:cNvPr id="311" name="Group 310">
              <a:extLst>
                <a:ext uri="{FF2B5EF4-FFF2-40B4-BE49-F238E27FC236}">
                  <a16:creationId xmlns:a16="http://schemas.microsoft.com/office/drawing/2014/main" id="{1D2297AB-8C1D-774F-89FF-8EBF734EB162}"/>
                </a:ext>
              </a:extLst>
            </p:cNvPr>
            <p:cNvGrpSpPr/>
            <p:nvPr/>
          </p:nvGrpSpPr>
          <p:grpSpPr>
            <a:xfrm>
              <a:off x="11087182" y="4159591"/>
              <a:ext cx="489839" cy="451816"/>
              <a:chOff x="5103720" y="2693365"/>
              <a:chExt cx="611650" cy="414788"/>
            </a:xfrm>
          </p:grpSpPr>
          <p:cxnSp>
            <p:nvCxnSpPr>
              <p:cNvPr id="318" name="Straight Connector 317">
                <a:extLst>
                  <a:ext uri="{FF2B5EF4-FFF2-40B4-BE49-F238E27FC236}">
                    <a16:creationId xmlns:a16="http://schemas.microsoft.com/office/drawing/2014/main" id="{8983DA81-C479-F849-AB06-EDCD924EF8B3}"/>
                  </a:ext>
                </a:extLst>
              </p:cNvPr>
              <p:cNvCxnSpPr/>
              <p:nvPr/>
            </p:nvCxnSpPr>
            <p:spPr>
              <a:xfrm>
                <a:off x="5103720" y="2914214"/>
                <a:ext cx="232559"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319" name="Group 318">
                <a:extLst>
                  <a:ext uri="{FF2B5EF4-FFF2-40B4-BE49-F238E27FC236}">
                    <a16:creationId xmlns:a16="http://schemas.microsoft.com/office/drawing/2014/main" id="{B934C059-B2C0-5D4F-95BD-4B77D403B522}"/>
                  </a:ext>
                </a:extLst>
              </p:cNvPr>
              <p:cNvGrpSpPr/>
              <p:nvPr/>
            </p:nvGrpSpPr>
            <p:grpSpPr>
              <a:xfrm>
                <a:off x="5275406" y="2693365"/>
                <a:ext cx="439964" cy="414788"/>
                <a:chOff x="5275406" y="2711455"/>
                <a:chExt cx="452949" cy="405518"/>
              </a:xfrm>
            </p:grpSpPr>
            <p:pic>
              <p:nvPicPr>
                <p:cNvPr id="320" name="Picture 319" descr="server_rack.png">
                  <a:extLst>
                    <a:ext uri="{FF2B5EF4-FFF2-40B4-BE49-F238E27FC236}">
                      <a16:creationId xmlns:a16="http://schemas.microsoft.com/office/drawing/2014/main" id="{764A46D5-D344-3246-B4CA-E1BF2CFDEEF5}"/>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5537367" y="2770786"/>
                  <a:ext cx="190988" cy="313366"/>
                </a:xfrm>
                <a:prstGeom prst="rect">
                  <a:avLst/>
                </a:prstGeom>
              </p:spPr>
            </p:pic>
            <p:pic>
              <p:nvPicPr>
                <p:cNvPr id="321" name="Picture 320" descr="server_rack.png">
                  <a:extLst>
                    <a:ext uri="{FF2B5EF4-FFF2-40B4-BE49-F238E27FC236}">
                      <a16:creationId xmlns:a16="http://schemas.microsoft.com/office/drawing/2014/main" id="{90C1BE08-C428-E74E-B929-C6D1271BFE16}"/>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5275406" y="2764002"/>
                  <a:ext cx="190988" cy="313366"/>
                </a:xfrm>
                <a:prstGeom prst="rect">
                  <a:avLst/>
                </a:prstGeom>
              </p:spPr>
            </p:pic>
            <p:pic>
              <p:nvPicPr>
                <p:cNvPr id="322" name="Picture 321" descr="server_rack.png">
                  <a:extLst>
                    <a:ext uri="{FF2B5EF4-FFF2-40B4-BE49-F238E27FC236}">
                      <a16:creationId xmlns:a16="http://schemas.microsoft.com/office/drawing/2014/main" id="{35FFED4D-9863-0F4E-8222-435564693420}"/>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5385676" y="2711455"/>
                  <a:ext cx="247152" cy="405518"/>
                </a:xfrm>
                <a:prstGeom prst="rect">
                  <a:avLst/>
                </a:prstGeom>
              </p:spPr>
            </p:pic>
          </p:grpSp>
        </p:grpSp>
        <p:grpSp>
          <p:nvGrpSpPr>
            <p:cNvPr id="312" name="Group 311">
              <a:extLst>
                <a:ext uri="{FF2B5EF4-FFF2-40B4-BE49-F238E27FC236}">
                  <a16:creationId xmlns:a16="http://schemas.microsoft.com/office/drawing/2014/main" id="{57017C35-5A73-C341-95B3-2D62C8998FD7}"/>
                </a:ext>
              </a:extLst>
            </p:cNvPr>
            <p:cNvGrpSpPr/>
            <p:nvPr/>
          </p:nvGrpSpPr>
          <p:grpSpPr>
            <a:xfrm>
              <a:off x="11058573" y="3399165"/>
              <a:ext cx="423724" cy="405973"/>
              <a:chOff x="5103720" y="2693365"/>
              <a:chExt cx="611650" cy="414788"/>
            </a:xfrm>
          </p:grpSpPr>
          <p:cxnSp>
            <p:nvCxnSpPr>
              <p:cNvPr id="313" name="Straight Connector 312">
                <a:extLst>
                  <a:ext uri="{FF2B5EF4-FFF2-40B4-BE49-F238E27FC236}">
                    <a16:creationId xmlns:a16="http://schemas.microsoft.com/office/drawing/2014/main" id="{0B18831A-9F50-FF4A-B278-F70615A9BC25}"/>
                  </a:ext>
                </a:extLst>
              </p:cNvPr>
              <p:cNvCxnSpPr/>
              <p:nvPr/>
            </p:nvCxnSpPr>
            <p:spPr>
              <a:xfrm>
                <a:off x="5103720" y="2914214"/>
                <a:ext cx="232559"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314" name="Group 313">
                <a:extLst>
                  <a:ext uri="{FF2B5EF4-FFF2-40B4-BE49-F238E27FC236}">
                    <a16:creationId xmlns:a16="http://schemas.microsoft.com/office/drawing/2014/main" id="{DFC7A0EC-A9C9-974E-928E-28DD6455D09A}"/>
                  </a:ext>
                </a:extLst>
              </p:cNvPr>
              <p:cNvGrpSpPr/>
              <p:nvPr/>
            </p:nvGrpSpPr>
            <p:grpSpPr>
              <a:xfrm>
                <a:off x="5275406" y="2693365"/>
                <a:ext cx="439964" cy="414788"/>
                <a:chOff x="5275406" y="2711455"/>
                <a:chExt cx="452949" cy="405518"/>
              </a:xfrm>
            </p:grpSpPr>
            <p:pic>
              <p:nvPicPr>
                <p:cNvPr id="315" name="Picture 314" descr="server_rack.png">
                  <a:extLst>
                    <a:ext uri="{FF2B5EF4-FFF2-40B4-BE49-F238E27FC236}">
                      <a16:creationId xmlns:a16="http://schemas.microsoft.com/office/drawing/2014/main" id="{E480D9A5-8FB7-3647-AB54-42D9700E6451}"/>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5537367" y="2770786"/>
                  <a:ext cx="190988" cy="313366"/>
                </a:xfrm>
                <a:prstGeom prst="rect">
                  <a:avLst/>
                </a:prstGeom>
              </p:spPr>
            </p:pic>
            <p:pic>
              <p:nvPicPr>
                <p:cNvPr id="316" name="Picture 315" descr="server_rack.png">
                  <a:extLst>
                    <a:ext uri="{FF2B5EF4-FFF2-40B4-BE49-F238E27FC236}">
                      <a16:creationId xmlns:a16="http://schemas.microsoft.com/office/drawing/2014/main" id="{C17EE074-02D0-4143-8ED9-E4D2205689F5}"/>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5275406" y="2764002"/>
                  <a:ext cx="190988" cy="313366"/>
                </a:xfrm>
                <a:prstGeom prst="rect">
                  <a:avLst/>
                </a:prstGeom>
              </p:spPr>
            </p:pic>
            <p:pic>
              <p:nvPicPr>
                <p:cNvPr id="317" name="Picture 316" descr="server_rack.png">
                  <a:extLst>
                    <a:ext uri="{FF2B5EF4-FFF2-40B4-BE49-F238E27FC236}">
                      <a16:creationId xmlns:a16="http://schemas.microsoft.com/office/drawing/2014/main" id="{589F8E4F-69B9-FA46-8D10-90FC7573C77E}"/>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5385676" y="2711455"/>
                  <a:ext cx="247152" cy="405518"/>
                </a:xfrm>
                <a:prstGeom prst="rect">
                  <a:avLst/>
                </a:prstGeom>
              </p:spPr>
            </p:pic>
          </p:grpSp>
        </p:grpSp>
      </p:grpSp>
      <p:grpSp>
        <p:nvGrpSpPr>
          <p:cNvPr id="356" name="Group 590">
            <a:extLst>
              <a:ext uri="{FF2B5EF4-FFF2-40B4-BE49-F238E27FC236}">
                <a16:creationId xmlns:a16="http://schemas.microsoft.com/office/drawing/2014/main" id="{002C44D5-1F60-7447-A1D2-6EE5F802021D}"/>
              </a:ext>
            </a:extLst>
          </p:cNvPr>
          <p:cNvGrpSpPr>
            <a:grpSpLocks/>
          </p:cNvGrpSpPr>
          <p:nvPr/>
        </p:nvGrpSpPr>
        <p:grpSpPr bwMode="auto">
          <a:xfrm flipH="1">
            <a:off x="7980855" y="4900161"/>
            <a:ext cx="345630" cy="320302"/>
            <a:chOff x="2839" y="3501"/>
            <a:chExt cx="755" cy="803"/>
          </a:xfrm>
        </p:grpSpPr>
        <p:pic>
          <p:nvPicPr>
            <p:cNvPr id="357" name="Picture 591" descr="desktop_computer_stylized_medium">
              <a:extLst>
                <a:ext uri="{FF2B5EF4-FFF2-40B4-BE49-F238E27FC236}">
                  <a16:creationId xmlns:a16="http://schemas.microsoft.com/office/drawing/2014/main" id="{7F433925-7699-B34E-88C0-C818C4963B38}"/>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 name="Freeform 592">
              <a:extLst>
                <a:ext uri="{FF2B5EF4-FFF2-40B4-BE49-F238E27FC236}">
                  <a16:creationId xmlns:a16="http://schemas.microsoft.com/office/drawing/2014/main" id="{0D0F51BD-6356-DE48-89F6-A645151C0C31}"/>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359" name="Group 1064">
            <a:extLst>
              <a:ext uri="{FF2B5EF4-FFF2-40B4-BE49-F238E27FC236}">
                <a16:creationId xmlns:a16="http://schemas.microsoft.com/office/drawing/2014/main" id="{CF2DB679-9CD3-5148-94F7-225CE8489122}"/>
              </a:ext>
            </a:extLst>
          </p:cNvPr>
          <p:cNvGrpSpPr>
            <a:grpSpLocks/>
          </p:cNvGrpSpPr>
          <p:nvPr/>
        </p:nvGrpSpPr>
        <p:grpSpPr bwMode="auto">
          <a:xfrm>
            <a:off x="9201681" y="5852809"/>
            <a:ext cx="310186" cy="307808"/>
            <a:chOff x="877" y="1008"/>
            <a:chExt cx="2747" cy="2591"/>
          </a:xfrm>
        </p:grpSpPr>
        <p:pic>
          <p:nvPicPr>
            <p:cNvPr id="360" name="Picture 1065" descr="antenna_stylized">
              <a:extLst>
                <a:ext uri="{FF2B5EF4-FFF2-40B4-BE49-F238E27FC236}">
                  <a16:creationId xmlns:a16="http://schemas.microsoft.com/office/drawing/2014/main" id="{9C0613C0-FBB7-284C-AA40-5548C7D21D6A}"/>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1" name="Picture 1066" descr="laptop_keyboard">
              <a:extLst>
                <a:ext uri="{FF2B5EF4-FFF2-40B4-BE49-F238E27FC236}">
                  <a16:creationId xmlns:a16="http://schemas.microsoft.com/office/drawing/2014/main" id="{4AC7E45E-9572-044A-9C56-FC7ECFA5552F}"/>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2" name="Freeform 1067">
              <a:extLst>
                <a:ext uri="{FF2B5EF4-FFF2-40B4-BE49-F238E27FC236}">
                  <a16:creationId xmlns:a16="http://schemas.microsoft.com/office/drawing/2014/main" id="{F03C1D3B-84C4-D14D-85A1-78A65057D89D}"/>
                </a:ext>
              </a:extLst>
            </p:cNvPr>
            <p:cNvSpPr>
              <a:spLocks/>
            </p:cNvSpPr>
            <p:nvPr/>
          </p:nvSpPr>
          <p:spPr bwMode="auto">
            <a:xfrm>
              <a:off x="1753" y="1603"/>
              <a:ext cx="1807" cy="1322"/>
            </a:xfrm>
            <a:custGeom>
              <a:avLst/>
              <a:gdLst>
                <a:gd name="T0" fmla="*/ 1 w 2982"/>
                <a:gd name="T1" fmla="*/ 0 h 2442"/>
                <a:gd name="T2" fmla="*/ 0 w 2982"/>
                <a:gd name="T3" fmla="*/ 1 h 2442"/>
                <a:gd name="T4" fmla="*/ 2 w 2982"/>
                <a:gd name="T5" fmla="*/ 1 h 2442"/>
                <a:gd name="T6" fmla="*/ 2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363" name="Picture 1068" descr="screen">
              <a:extLst>
                <a:ext uri="{FF2B5EF4-FFF2-40B4-BE49-F238E27FC236}">
                  <a16:creationId xmlns:a16="http://schemas.microsoft.com/office/drawing/2014/main" id="{F1045CBD-A537-1447-9CC0-AA3BBA3EFD19}"/>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4" name="Freeform 1069">
              <a:extLst>
                <a:ext uri="{FF2B5EF4-FFF2-40B4-BE49-F238E27FC236}">
                  <a16:creationId xmlns:a16="http://schemas.microsoft.com/office/drawing/2014/main" id="{76BB7C6D-EEEF-2649-B828-0A9E5351AEAE}"/>
                </a:ext>
              </a:extLst>
            </p:cNvPr>
            <p:cNvSpPr>
              <a:spLocks/>
            </p:cNvSpPr>
            <p:nvPr/>
          </p:nvSpPr>
          <p:spPr bwMode="auto">
            <a:xfrm>
              <a:off x="2082" y="1564"/>
              <a:ext cx="1531" cy="246"/>
            </a:xfrm>
            <a:custGeom>
              <a:avLst/>
              <a:gdLst>
                <a:gd name="T0" fmla="*/ 1 w 2528"/>
                <a:gd name="T1" fmla="*/ 0 h 455"/>
                <a:gd name="T2" fmla="*/ 2 w 2528"/>
                <a:gd name="T3" fmla="*/ 1 h 455"/>
                <a:gd name="T4" fmla="*/ 2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65" name="Freeform 1070">
              <a:extLst>
                <a:ext uri="{FF2B5EF4-FFF2-40B4-BE49-F238E27FC236}">
                  <a16:creationId xmlns:a16="http://schemas.microsoft.com/office/drawing/2014/main" id="{3EACCABC-F6A7-9342-BDAE-E9A2DF204C0A}"/>
                </a:ext>
              </a:extLst>
            </p:cNvPr>
            <p:cNvSpPr>
              <a:spLocks/>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66" name="Freeform 1071">
              <a:extLst>
                <a:ext uri="{FF2B5EF4-FFF2-40B4-BE49-F238E27FC236}">
                  <a16:creationId xmlns:a16="http://schemas.microsoft.com/office/drawing/2014/main" id="{D720BF6A-08AA-AD41-9F98-FEEAF38FA2C7}"/>
                </a:ext>
              </a:extLst>
            </p:cNvPr>
            <p:cNvSpPr>
              <a:spLocks/>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67" name="Freeform 1072">
              <a:extLst>
                <a:ext uri="{FF2B5EF4-FFF2-40B4-BE49-F238E27FC236}">
                  <a16:creationId xmlns:a16="http://schemas.microsoft.com/office/drawing/2014/main" id="{EBF545D7-85F7-654E-89B4-82A30829C94E}"/>
                </a:ext>
              </a:extLst>
            </p:cNvPr>
            <p:cNvSpPr>
              <a:spLocks/>
            </p:cNvSpPr>
            <p:nvPr/>
          </p:nvSpPr>
          <p:spPr bwMode="auto">
            <a:xfrm>
              <a:off x="1732" y="2534"/>
              <a:ext cx="1680" cy="399"/>
            </a:xfrm>
            <a:custGeom>
              <a:avLst/>
              <a:gdLst>
                <a:gd name="T0" fmla="*/ 1 w 2773"/>
                <a:gd name="T1" fmla="*/ 0 h 738"/>
                <a:gd name="T2" fmla="*/ 0 w 2773"/>
                <a:gd name="T3" fmla="*/ 1 h 738"/>
                <a:gd name="T4" fmla="*/ 2 w 2773"/>
                <a:gd name="T5" fmla="*/ 1 h 738"/>
                <a:gd name="T6" fmla="*/ 2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68" name="Freeform 1073">
              <a:extLst>
                <a:ext uri="{FF2B5EF4-FFF2-40B4-BE49-F238E27FC236}">
                  <a16:creationId xmlns:a16="http://schemas.microsoft.com/office/drawing/2014/main" id="{6EF35D5A-3DBA-4D49-BA09-E93CEA361840}"/>
                </a:ext>
              </a:extLst>
            </p:cNvPr>
            <p:cNvSpPr>
              <a:spLocks/>
            </p:cNvSpPr>
            <p:nvPr/>
          </p:nvSpPr>
          <p:spPr bwMode="auto">
            <a:xfrm>
              <a:off x="3195" y="1755"/>
              <a:ext cx="429" cy="1187"/>
            </a:xfrm>
            <a:custGeom>
              <a:avLst/>
              <a:gdLst>
                <a:gd name="T0" fmla="*/ 2 w 637"/>
                <a:gd name="T1" fmla="*/ 0 h 1659"/>
                <a:gd name="T2" fmla="*/ 2 w 637"/>
                <a:gd name="T3" fmla="*/ 0 h 1659"/>
                <a:gd name="T4" fmla="*/ 1 w 637"/>
                <a:gd name="T5" fmla="*/ 15 h 1659"/>
                <a:gd name="T6" fmla="*/ 0 w 637"/>
                <a:gd name="T7" fmla="*/ 15 h 1659"/>
                <a:gd name="T8" fmla="*/ 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69" name="Freeform 1074">
              <a:extLst>
                <a:ext uri="{FF2B5EF4-FFF2-40B4-BE49-F238E27FC236}">
                  <a16:creationId xmlns:a16="http://schemas.microsoft.com/office/drawing/2014/main" id="{B6F9A7A1-3455-6E4B-9C84-C9854E64B326}"/>
                </a:ext>
              </a:extLst>
            </p:cNvPr>
            <p:cNvSpPr>
              <a:spLocks/>
            </p:cNvSpPr>
            <p:nvPr/>
          </p:nvSpPr>
          <p:spPr bwMode="auto">
            <a:xfrm>
              <a:off x="1734" y="2587"/>
              <a:ext cx="1494" cy="394"/>
            </a:xfrm>
            <a:custGeom>
              <a:avLst/>
              <a:gdLst>
                <a:gd name="T0" fmla="*/ 0 w 2216"/>
                <a:gd name="T1" fmla="*/ 0 h 550"/>
                <a:gd name="T2" fmla="*/ 1 w 2216"/>
                <a:gd name="T3" fmla="*/ 1 h 550"/>
                <a:gd name="T4" fmla="*/ 9 w 2216"/>
                <a:gd name="T5" fmla="*/ 5 h 550"/>
                <a:gd name="T6" fmla="*/ 9 w 2216"/>
                <a:gd name="T7" fmla="*/ 4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370" name="Group 1075">
              <a:extLst>
                <a:ext uri="{FF2B5EF4-FFF2-40B4-BE49-F238E27FC236}">
                  <a16:creationId xmlns:a16="http://schemas.microsoft.com/office/drawing/2014/main" id="{EE846B91-FBCE-4D4F-98BC-92FA6506F511}"/>
                </a:ext>
              </a:extLst>
            </p:cNvPr>
            <p:cNvGrpSpPr>
              <a:grpSpLocks/>
            </p:cNvGrpSpPr>
            <p:nvPr/>
          </p:nvGrpSpPr>
          <p:grpSpPr bwMode="auto">
            <a:xfrm>
              <a:off x="1709" y="3008"/>
              <a:ext cx="507" cy="234"/>
              <a:chOff x="1740" y="2642"/>
              <a:chExt cx="752" cy="327"/>
            </a:xfrm>
          </p:grpSpPr>
          <p:sp>
            <p:nvSpPr>
              <p:cNvPr id="377" name="Freeform 1076">
                <a:extLst>
                  <a:ext uri="{FF2B5EF4-FFF2-40B4-BE49-F238E27FC236}">
                    <a16:creationId xmlns:a16="http://schemas.microsoft.com/office/drawing/2014/main" id="{446AF9FA-9A2B-6646-8305-E78C2A20B6D2}"/>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8" name="Freeform 1077">
                <a:extLst>
                  <a:ext uri="{FF2B5EF4-FFF2-40B4-BE49-F238E27FC236}">
                    <a16:creationId xmlns:a16="http://schemas.microsoft.com/office/drawing/2014/main" id="{032C23DF-A006-EC41-8986-D3A29EAAEE3A}"/>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9" name="Freeform 1078">
                <a:extLst>
                  <a:ext uri="{FF2B5EF4-FFF2-40B4-BE49-F238E27FC236}">
                    <a16:creationId xmlns:a16="http://schemas.microsoft.com/office/drawing/2014/main" id="{12058F0B-8516-DB42-97C6-166A9AB8DD4A}"/>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80" name="Freeform 1079">
                <a:extLst>
                  <a:ext uri="{FF2B5EF4-FFF2-40B4-BE49-F238E27FC236}">
                    <a16:creationId xmlns:a16="http://schemas.microsoft.com/office/drawing/2014/main" id="{E56484E4-7DE8-5D40-A604-ADBF9CAC6CD8}"/>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81" name="Freeform 1080">
                <a:extLst>
                  <a:ext uri="{FF2B5EF4-FFF2-40B4-BE49-F238E27FC236}">
                    <a16:creationId xmlns:a16="http://schemas.microsoft.com/office/drawing/2014/main" id="{F26D0989-3D25-C44A-99EB-C0C43C9CAD1A}"/>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82" name="Freeform 1081">
                <a:extLst>
                  <a:ext uri="{FF2B5EF4-FFF2-40B4-BE49-F238E27FC236}">
                    <a16:creationId xmlns:a16="http://schemas.microsoft.com/office/drawing/2014/main" id="{F72E0F31-1D88-144B-BBDB-07D0278D1933}"/>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371" name="Freeform 1082">
              <a:extLst>
                <a:ext uri="{FF2B5EF4-FFF2-40B4-BE49-F238E27FC236}">
                  <a16:creationId xmlns:a16="http://schemas.microsoft.com/office/drawing/2014/main" id="{ACBC1450-C521-8449-9515-C8DD92D56656}"/>
                </a:ext>
              </a:extLst>
            </p:cNvPr>
            <p:cNvSpPr>
              <a:spLocks/>
            </p:cNvSpPr>
            <p:nvPr/>
          </p:nvSpPr>
          <p:spPr bwMode="auto">
            <a:xfrm>
              <a:off x="2577" y="3043"/>
              <a:ext cx="614" cy="514"/>
            </a:xfrm>
            <a:custGeom>
              <a:avLst/>
              <a:gdLst>
                <a:gd name="T0" fmla="*/ 1 w 990"/>
                <a:gd name="T1" fmla="*/ 2 h 792"/>
                <a:gd name="T2" fmla="*/ 1 w 990"/>
                <a:gd name="T3" fmla="*/ 0 h 792"/>
                <a:gd name="T4" fmla="*/ 1 w 990"/>
                <a:gd name="T5" fmla="*/ 1 h 792"/>
                <a:gd name="T6" fmla="*/ 0 w 990"/>
                <a:gd name="T7" fmla="*/ 2 h 792"/>
                <a:gd name="T8" fmla="*/ 1 w 990"/>
                <a:gd name="T9" fmla="*/ 2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2" name="Freeform 1083">
              <a:extLst>
                <a:ext uri="{FF2B5EF4-FFF2-40B4-BE49-F238E27FC236}">
                  <a16:creationId xmlns:a16="http://schemas.microsoft.com/office/drawing/2014/main" id="{FF494D13-5944-0E4F-BD7D-0B76A1DAD742}"/>
                </a:ext>
              </a:extLst>
            </p:cNvPr>
            <p:cNvSpPr>
              <a:spLocks/>
            </p:cNvSpPr>
            <p:nvPr/>
          </p:nvSpPr>
          <p:spPr bwMode="auto">
            <a:xfrm>
              <a:off x="1010" y="3084"/>
              <a:ext cx="1571" cy="469"/>
            </a:xfrm>
            <a:custGeom>
              <a:avLst/>
              <a:gdLst>
                <a:gd name="T0" fmla="*/ 1 w 2532"/>
                <a:gd name="T1" fmla="*/ 0 h 723"/>
                <a:gd name="T2" fmla="*/ 1 w 2532"/>
                <a:gd name="T3" fmla="*/ 0 h 723"/>
                <a:gd name="T4" fmla="*/ 4 w 2532"/>
                <a:gd name="T5" fmla="*/ 2 h 723"/>
                <a:gd name="T6" fmla="*/ 4 w 2532"/>
                <a:gd name="T7" fmla="*/ 2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3" name="Freeform 1084">
              <a:extLst>
                <a:ext uri="{FF2B5EF4-FFF2-40B4-BE49-F238E27FC236}">
                  <a16:creationId xmlns:a16="http://schemas.microsoft.com/office/drawing/2014/main" id="{9558A80C-37DE-F248-8BD6-AB3D92B29761}"/>
                </a:ext>
              </a:extLst>
            </p:cNvPr>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4" name="Freeform 1085">
              <a:extLst>
                <a:ext uri="{FF2B5EF4-FFF2-40B4-BE49-F238E27FC236}">
                  <a16:creationId xmlns:a16="http://schemas.microsoft.com/office/drawing/2014/main" id="{B4C7A048-5EFA-F841-8C13-E26E13A6AE63}"/>
                </a:ext>
              </a:extLst>
            </p:cNvPr>
            <p:cNvSpPr>
              <a:spLocks/>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5" name="Freeform 1086">
              <a:extLst>
                <a:ext uri="{FF2B5EF4-FFF2-40B4-BE49-F238E27FC236}">
                  <a16:creationId xmlns:a16="http://schemas.microsoft.com/office/drawing/2014/main" id="{AEB574AA-8683-A443-B9F7-0D254045C3FE}"/>
                </a:ext>
              </a:extLst>
            </p:cNvPr>
            <p:cNvSpPr>
              <a:spLocks/>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6" name="Freeform 1087">
              <a:extLst>
                <a:ext uri="{FF2B5EF4-FFF2-40B4-BE49-F238E27FC236}">
                  <a16:creationId xmlns:a16="http://schemas.microsoft.com/office/drawing/2014/main" id="{F9C1D164-EACB-FA4C-A7B6-9E26AB4B776C}"/>
                </a:ext>
              </a:extLst>
            </p:cNvPr>
            <p:cNvSpPr>
              <a:spLocks/>
            </p:cNvSpPr>
            <p:nvPr/>
          </p:nvSpPr>
          <p:spPr bwMode="auto">
            <a:xfrm flipV="1">
              <a:off x="2549" y="2986"/>
              <a:ext cx="608" cy="467"/>
            </a:xfrm>
            <a:custGeom>
              <a:avLst/>
              <a:gdLst>
                <a:gd name="T0" fmla="*/ 0 w 2532"/>
                <a:gd name="T1" fmla="*/ 0 h 723"/>
                <a:gd name="T2" fmla="*/ 0 w 2532"/>
                <a:gd name="T3" fmla="*/ 0 h 723"/>
                <a:gd name="T4" fmla="*/ 0 w 2532"/>
                <a:gd name="T5" fmla="*/ 2 h 723"/>
                <a:gd name="T6" fmla="*/ 0 w 2532"/>
                <a:gd name="T7" fmla="*/ 2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383" name="Group 590">
            <a:extLst>
              <a:ext uri="{FF2B5EF4-FFF2-40B4-BE49-F238E27FC236}">
                <a16:creationId xmlns:a16="http://schemas.microsoft.com/office/drawing/2014/main" id="{0E70B6A3-FE5E-A44E-9290-B5AD07E8CD4C}"/>
              </a:ext>
            </a:extLst>
          </p:cNvPr>
          <p:cNvGrpSpPr>
            <a:grpSpLocks/>
          </p:cNvGrpSpPr>
          <p:nvPr/>
        </p:nvGrpSpPr>
        <p:grpSpPr bwMode="auto">
          <a:xfrm flipH="1">
            <a:off x="8153909" y="5504657"/>
            <a:ext cx="345630" cy="320302"/>
            <a:chOff x="2839" y="3501"/>
            <a:chExt cx="755" cy="803"/>
          </a:xfrm>
        </p:grpSpPr>
        <p:pic>
          <p:nvPicPr>
            <p:cNvPr id="384" name="Picture 591" descr="desktop_computer_stylized_medium">
              <a:extLst>
                <a:ext uri="{FF2B5EF4-FFF2-40B4-BE49-F238E27FC236}">
                  <a16:creationId xmlns:a16="http://schemas.microsoft.com/office/drawing/2014/main" id="{F2BC7D5E-BF7D-1249-AFC8-B8B0E8165A3E}"/>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5" name="Freeform 592">
              <a:extLst>
                <a:ext uri="{FF2B5EF4-FFF2-40B4-BE49-F238E27FC236}">
                  <a16:creationId xmlns:a16="http://schemas.microsoft.com/office/drawing/2014/main" id="{5BDC8880-AD2D-4C4E-B14E-AAED9CDF1B48}"/>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386" name="Group 590">
            <a:extLst>
              <a:ext uri="{FF2B5EF4-FFF2-40B4-BE49-F238E27FC236}">
                <a16:creationId xmlns:a16="http://schemas.microsoft.com/office/drawing/2014/main" id="{F4D03415-B38F-5B44-9B13-ABF6FE4BB199}"/>
              </a:ext>
            </a:extLst>
          </p:cNvPr>
          <p:cNvGrpSpPr>
            <a:grpSpLocks/>
          </p:cNvGrpSpPr>
          <p:nvPr/>
        </p:nvGrpSpPr>
        <p:grpSpPr bwMode="auto">
          <a:xfrm flipH="1">
            <a:off x="8552134" y="5526130"/>
            <a:ext cx="345630" cy="320302"/>
            <a:chOff x="2839" y="3501"/>
            <a:chExt cx="755" cy="803"/>
          </a:xfrm>
        </p:grpSpPr>
        <p:pic>
          <p:nvPicPr>
            <p:cNvPr id="387" name="Picture 591" descr="desktop_computer_stylized_medium">
              <a:extLst>
                <a:ext uri="{FF2B5EF4-FFF2-40B4-BE49-F238E27FC236}">
                  <a16:creationId xmlns:a16="http://schemas.microsoft.com/office/drawing/2014/main" id="{32EA6117-AAC5-C94D-B49B-C43DF16E6002}"/>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8" name="Freeform 592">
              <a:extLst>
                <a:ext uri="{FF2B5EF4-FFF2-40B4-BE49-F238E27FC236}">
                  <a16:creationId xmlns:a16="http://schemas.microsoft.com/office/drawing/2014/main" id="{3508017E-8AA9-D647-891A-276887DA9B44}"/>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389" name="Group 1064">
            <a:extLst>
              <a:ext uri="{FF2B5EF4-FFF2-40B4-BE49-F238E27FC236}">
                <a16:creationId xmlns:a16="http://schemas.microsoft.com/office/drawing/2014/main" id="{8D491387-EBC3-2D40-9285-1F06C1D72E08}"/>
              </a:ext>
            </a:extLst>
          </p:cNvPr>
          <p:cNvGrpSpPr>
            <a:grpSpLocks/>
          </p:cNvGrpSpPr>
          <p:nvPr/>
        </p:nvGrpSpPr>
        <p:grpSpPr bwMode="auto">
          <a:xfrm>
            <a:off x="9534746" y="5795138"/>
            <a:ext cx="319264" cy="253379"/>
            <a:chOff x="877" y="1008"/>
            <a:chExt cx="2747" cy="2591"/>
          </a:xfrm>
        </p:grpSpPr>
        <p:pic>
          <p:nvPicPr>
            <p:cNvPr id="390" name="Picture 1065" descr="antenna_stylized">
              <a:extLst>
                <a:ext uri="{FF2B5EF4-FFF2-40B4-BE49-F238E27FC236}">
                  <a16:creationId xmlns:a16="http://schemas.microsoft.com/office/drawing/2014/main" id="{E1605A46-E7E7-DA4D-A7B1-3F2BF5D0E037}"/>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1" name="Picture 1066" descr="laptop_keyboard">
              <a:extLst>
                <a:ext uri="{FF2B5EF4-FFF2-40B4-BE49-F238E27FC236}">
                  <a16:creationId xmlns:a16="http://schemas.microsoft.com/office/drawing/2014/main" id="{E538A48B-7DCF-524B-8A59-631429692CBD}"/>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2" name="Freeform 1067">
              <a:extLst>
                <a:ext uri="{FF2B5EF4-FFF2-40B4-BE49-F238E27FC236}">
                  <a16:creationId xmlns:a16="http://schemas.microsoft.com/office/drawing/2014/main" id="{0DF72841-010E-EF4C-BF8A-912117577CBB}"/>
                </a:ext>
              </a:extLst>
            </p:cNvPr>
            <p:cNvSpPr>
              <a:spLocks/>
            </p:cNvSpPr>
            <p:nvPr/>
          </p:nvSpPr>
          <p:spPr bwMode="auto">
            <a:xfrm>
              <a:off x="1753" y="1603"/>
              <a:ext cx="1807" cy="1322"/>
            </a:xfrm>
            <a:custGeom>
              <a:avLst/>
              <a:gdLst>
                <a:gd name="T0" fmla="*/ 1 w 2982"/>
                <a:gd name="T1" fmla="*/ 0 h 2442"/>
                <a:gd name="T2" fmla="*/ 0 w 2982"/>
                <a:gd name="T3" fmla="*/ 1 h 2442"/>
                <a:gd name="T4" fmla="*/ 2 w 2982"/>
                <a:gd name="T5" fmla="*/ 1 h 2442"/>
                <a:gd name="T6" fmla="*/ 2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393" name="Picture 1068" descr="screen">
              <a:extLst>
                <a:ext uri="{FF2B5EF4-FFF2-40B4-BE49-F238E27FC236}">
                  <a16:creationId xmlns:a16="http://schemas.microsoft.com/office/drawing/2014/main" id="{05FB75E6-02C0-C749-B8C1-6EE94751EFE8}"/>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4" name="Freeform 1069">
              <a:extLst>
                <a:ext uri="{FF2B5EF4-FFF2-40B4-BE49-F238E27FC236}">
                  <a16:creationId xmlns:a16="http://schemas.microsoft.com/office/drawing/2014/main" id="{2C42E210-EA7A-7243-97B1-C77EE2476096}"/>
                </a:ext>
              </a:extLst>
            </p:cNvPr>
            <p:cNvSpPr>
              <a:spLocks/>
            </p:cNvSpPr>
            <p:nvPr/>
          </p:nvSpPr>
          <p:spPr bwMode="auto">
            <a:xfrm>
              <a:off x="2082" y="1564"/>
              <a:ext cx="1531" cy="246"/>
            </a:xfrm>
            <a:custGeom>
              <a:avLst/>
              <a:gdLst>
                <a:gd name="T0" fmla="*/ 1 w 2528"/>
                <a:gd name="T1" fmla="*/ 0 h 455"/>
                <a:gd name="T2" fmla="*/ 2 w 2528"/>
                <a:gd name="T3" fmla="*/ 1 h 455"/>
                <a:gd name="T4" fmla="*/ 2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95" name="Freeform 1070">
              <a:extLst>
                <a:ext uri="{FF2B5EF4-FFF2-40B4-BE49-F238E27FC236}">
                  <a16:creationId xmlns:a16="http://schemas.microsoft.com/office/drawing/2014/main" id="{020C16FB-B47C-5A40-8613-E3DA0F01335A}"/>
                </a:ext>
              </a:extLst>
            </p:cNvPr>
            <p:cNvSpPr>
              <a:spLocks/>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96" name="Freeform 1071">
              <a:extLst>
                <a:ext uri="{FF2B5EF4-FFF2-40B4-BE49-F238E27FC236}">
                  <a16:creationId xmlns:a16="http://schemas.microsoft.com/office/drawing/2014/main" id="{B6AF1532-CB13-784D-8AF3-B5F865952BA8}"/>
                </a:ext>
              </a:extLst>
            </p:cNvPr>
            <p:cNvSpPr>
              <a:spLocks/>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97" name="Freeform 1072">
              <a:extLst>
                <a:ext uri="{FF2B5EF4-FFF2-40B4-BE49-F238E27FC236}">
                  <a16:creationId xmlns:a16="http://schemas.microsoft.com/office/drawing/2014/main" id="{A71AE470-9F14-D044-93DB-3DCB5DBEBD96}"/>
                </a:ext>
              </a:extLst>
            </p:cNvPr>
            <p:cNvSpPr>
              <a:spLocks/>
            </p:cNvSpPr>
            <p:nvPr/>
          </p:nvSpPr>
          <p:spPr bwMode="auto">
            <a:xfrm>
              <a:off x="1732" y="2534"/>
              <a:ext cx="1680" cy="399"/>
            </a:xfrm>
            <a:custGeom>
              <a:avLst/>
              <a:gdLst>
                <a:gd name="T0" fmla="*/ 1 w 2773"/>
                <a:gd name="T1" fmla="*/ 0 h 738"/>
                <a:gd name="T2" fmla="*/ 0 w 2773"/>
                <a:gd name="T3" fmla="*/ 1 h 738"/>
                <a:gd name="T4" fmla="*/ 2 w 2773"/>
                <a:gd name="T5" fmla="*/ 1 h 738"/>
                <a:gd name="T6" fmla="*/ 2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98" name="Freeform 1073">
              <a:extLst>
                <a:ext uri="{FF2B5EF4-FFF2-40B4-BE49-F238E27FC236}">
                  <a16:creationId xmlns:a16="http://schemas.microsoft.com/office/drawing/2014/main" id="{7753045D-9842-CC41-9B0D-EB58149EA7D3}"/>
                </a:ext>
              </a:extLst>
            </p:cNvPr>
            <p:cNvSpPr>
              <a:spLocks/>
            </p:cNvSpPr>
            <p:nvPr/>
          </p:nvSpPr>
          <p:spPr bwMode="auto">
            <a:xfrm>
              <a:off x="3195" y="1755"/>
              <a:ext cx="429" cy="1187"/>
            </a:xfrm>
            <a:custGeom>
              <a:avLst/>
              <a:gdLst>
                <a:gd name="T0" fmla="*/ 2 w 637"/>
                <a:gd name="T1" fmla="*/ 0 h 1659"/>
                <a:gd name="T2" fmla="*/ 2 w 637"/>
                <a:gd name="T3" fmla="*/ 0 h 1659"/>
                <a:gd name="T4" fmla="*/ 1 w 637"/>
                <a:gd name="T5" fmla="*/ 15 h 1659"/>
                <a:gd name="T6" fmla="*/ 0 w 637"/>
                <a:gd name="T7" fmla="*/ 15 h 1659"/>
                <a:gd name="T8" fmla="*/ 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99" name="Freeform 1074">
              <a:extLst>
                <a:ext uri="{FF2B5EF4-FFF2-40B4-BE49-F238E27FC236}">
                  <a16:creationId xmlns:a16="http://schemas.microsoft.com/office/drawing/2014/main" id="{FB62560B-8A1D-1D4A-9C7F-3D1ED4E8CEDD}"/>
                </a:ext>
              </a:extLst>
            </p:cNvPr>
            <p:cNvSpPr>
              <a:spLocks/>
            </p:cNvSpPr>
            <p:nvPr/>
          </p:nvSpPr>
          <p:spPr bwMode="auto">
            <a:xfrm>
              <a:off x="1734" y="2587"/>
              <a:ext cx="1494" cy="394"/>
            </a:xfrm>
            <a:custGeom>
              <a:avLst/>
              <a:gdLst>
                <a:gd name="T0" fmla="*/ 0 w 2216"/>
                <a:gd name="T1" fmla="*/ 0 h 550"/>
                <a:gd name="T2" fmla="*/ 1 w 2216"/>
                <a:gd name="T3" fmla="*/ 1 h 550"/>
                <a:gd name="T4" fmla="*/ 9 w 2216"/>
                <a:gd name="T5" fmla="*/ 5 h 550"/>
                <a:gd name="T6" fmla="*/ 9 w 2216"/>
                <a:gd name="T7" fmla="*/ 4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400" name="Group 1075">
              <a:extLst>
                <a:ext uri="{FF2B5EF4-FFF2-40B4-BE49-F238E27FC236}">
                  <a16:creationId xmlns:a16="http://schemas.microsoft.com/office/drawing/2014/main" id="{954A64CB-1C45-324C-8CBE-16624C1A0B84}"/>
                </a:ext>
              </a:extLst>
            </p:cNvPr>
            <p:cNvGrpSpPr>
              <a:grpSpLocks/>
            </p:cNvGrpSpPr>
            <p:nvPr/>
          </p:nvGrpSpPr>
          <p:grpSpPr bwMode="auto">
            <a:xfrm>
              <a:off x="1709" y="3008"/>
              <a:ext cx="507" cy="234"/>
              <a:chOff x="1740" y="2642"/>
              <a:chExt cx="752" cy="327"/>
            </a:xfrm>
          </p:grpSpPr>
          <p:sp>
            <p:nvSpPr>
              <p:cNvPr id="407" name="Freeform 1076">
                <a:extLst>
                  <a:ext uri="{FF2B5EF4-FFF2-40B4-BE49-F238E27FC236}">
                    <a16:creationId xmlns:a16="http://schemas.microsoft.com/office/drawing/2014/main" id="{69DEB18E-BA65-9043-A426-C13F767151ED}"/>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08" name="Freeform 1077">
                <a:extLst>
                  <a:ext uri="{FF2B5EF4-FFF2-40B4-BE49-F238E27FC236}">
                    <a16:creationId xmlns:a16="http://schemas.microsoft.com/office/drawing/2014/main" id="{4DE24D51-7581-B14D-B3B6-84A687083206}"/>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09" name="Freeform 1078">
                <a:extLst>
                  <a:ext uri="{FF2B5EF4-FFF2-40B4-BE49-F238E27FC236}">
                    <a16:creationId xmlns:a16="http://schemas.microsoft.com/office/drawing/2014/main" id="{EFD736A0-861B-7C41-B7C6-101FA03763F8}"/>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10" name="Freeform 1079">
                <a:extLst>
                  <a:ext uri="{FF2B5EF4-FFF2-40B4-BE49-F238E27FC236}">
                    <a16:creationId xmlns:a16="http://schemas.microsoft.com/office/drawing/2014/main" id="{8BD7163E-D90B-7647-AEF5-5CECAFA59C37}"/>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11" name="Freeform 1080">
                <a:extLst>
                  <a:ext uri="{FF2B5EF4-FFF2-40B4-BE49-F238E27FC236}">
                    <a16:creationId xmlns:a16="http://schemas.microsoft.com/office/drawing/2014/main" id="{FC877D4D-D065-104D-8CA3-E0607A9B3F87}"/>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12" name="Freeform 1081">
                <a:extLst>
                  <a:ext uri="{FF2B5EF4-FFF2-40B4-BE49-F238E27FC236}">
                    <a16:creationId xmlns:a16="http://schemas.microsoft.com/office/drawing/2014/main" id="{BA9728F5-6BD1-104C-9953-C37CCA79F582}"/>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401" name="Freeform 1082">
              <a:extLst>
                <a:ext uri="{FF2B5EF4-FFF2-40B4-BE49-F238E27FC236}">
                  <a16:creationId xmlns:a16="http://schemas.microsoft.com/office/drawing/2014/main" id="{D3A627E4-20E1-094F-91E7-9E62C1D73A8B}"/>
                </a:ext>
              </a:extLst>
            </p:cNvPr>
            <p:cNvSpPr>
              <a:spLocks/>
            </p:cNvSpPr>
            <p:nvPr/>
          </p:nvSpPr>
          <p:spPr bwMode="auto">
            <a:xfrm>
              <a:off x="2577" y="3043"/>
              <a:ext cx="614" cy="514"/>
            </a:xfrm>
            <a:custGeom>
              <a:avLst/>
              <a:gdLst>
                <a:gd name="T0" fmla="*/ 1 w 990"/>
                <a:gd name="T1" fmla="*/ 2 h 792"/>
                <a:gd name="T2" fmla="*/ 1 w 990"/>
                <a:gd name="T3" fmla="*/ 0 h 792"/>
                <a:gd name="T4" fmla="*/ 1 w 990"/>
                <a:gd name="T5" fmla="*/ 1 h 792"/>
                <a:gd name="T6" fmla="*/ 0 w 990"/>
                <a:gd name="T7" fmla="*/ 2 h 792"/>
                <a:gd name="T8" fmla="*/ 1 w 990"/>
                <a:gd name="T9" fmla="*/ 2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02" name="Freeform 1083">
              <a:extLst>
                <a:ext uri="{FF2B5EF4-FFF2-40B4-BE49-F238E27FC236}">
                  <a16:creationId xmlns:a16="http://schemas.microsoft.com/office/drawing/2014/main" id="{DE5062C9-C70B-B74E-90B7-8B999FB4955F}"/>
                </a:ext>
              </a:extLst>
            </p:cNvPr>
            <p:cNvSpPr>
              <a:spLocks/>
            </p:cNvSpPr>
            <p:nvPr/>
          </p:nvSpPr>
          <p:spPr bwMode="auto">
            <a:xfrm>
              <a:off x="1010" y="3084"/>
              <a:ext cx="1571" cy="469"/>
            </a:xfrm>
            <a:custGeom>
              <a:avLst/>
              <a:gdLst>
                <a:gd name="T0" fmla="*/ 1 w 2532"/>
                <a:gd name="T1" fmla="*/ 0 h 723"/>
                <a:gd name="T2" fmla="*/ 1 w 2532"/>
                <a:gd name="T3" fmla="*/ 0 h 723"/>
                <a:gd name="T4" fmla="*/ 4 w 2532"/>
                <a:gd name="T5" fmla="*/ 2 h 723"/>
                <a:gd name="T6" fmla="*/ 4 w 2532"/>
                <a:gd name="T7" fmla="*/ 2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03" name="Freeform 1084">
              <a:extLst>
                <a:ext uri="{FF2B5EF4-FFF2-40B4-BE49-F238E27FC236}">
                  <a16:creationId xmlns:a16="http://schemas.microsoft.com/office/drawing/2014/main" id="{60A19E6B-9711-D44A-9A86-78531884592C}"/>
                </a:ext>
              </a:extLst>
            </p:cNvPr>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04" name="Freeform 1085">
              <a:extLst>
                <a:ext uri="{FF2B5EF4-FFF2-40B4-BE49-F238E27FC236}">
                  <a16:creationId xmlns:a16="http://schemas.microsoft.com/office/drawing/2014/main" id="{DABF2084-7101-4A42-808E-03169821851D}"/>
                </a:ext>
              </a:extLst>
            </p:cNvPr>
            <p:cNvSpPr>
              <a:spLocks/>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05" name="Freeform 1086">
              <a:extLst>
                <a:ext uri="{FF2B5EF4-FFF2-40B4-BE49-F238E27FC236}">
                  <a16:creationId xmlns:a16="http://schemas.microsoft.com/office/drawing/2014/main" id="{3BECAB59-402D-C44C-8F0A-AC630F6F2AAC}"/>
                </a:ext>
              </a:extLst>
            </p:cNvPr>
            <p:cNvSpPr>
              <a:spLocks/>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06" name="Freeform 1087">
              <a:extLst>
                <a:ext uri="{FF2B5EF4-FFF2-40B4-BE49-F238E27FC236}">
                  <a16:creationId xmlns:a16="http://schemas.microsoft.com/office/drawing/2014/main" id="{C431D1EA-39CA-5549-B407-D7CBF12DC371}"/>
                </a:ext>
              </a:extLst>
            </p:cNvPr>
            <p:cNvSpPr>
              <a:spLocks/>
            </p:cNvSpPr>
            <p:nvPr/>
          </p:nvSpPr>
          <p:spPr bwMode="auto">
            <a:xfrm flipV="1">
              <a:off x="2549" y="2986"/>
              <a:ext cx="608" cy="467"/>
            </a:xfrm>
            <a:custGeom>
              <a:avLst/>
              <a:gdLst>
                <a:gd name="T0" fmla="*/ 0 w 2532"/>
                <a:gd name="T1" fmla="*/ 0 h 723"/>
                <a:gd name="T2" fmla="*/ 0 w 2532"/>
                <a:gd name="T3" fmla="*/ 0 h 723"/>
                <a:gd name="T4" fmla="*/ 0 w 2532"/>
                <a:gd name="T5" fmla="*/ 2 h 723"/>
                <a:gd name="T6" fmla="*/ 0 w 2532"/>
                <a:gd name="T7" fmla="*/ 2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413" name="Freeform 984">
            <a:extLst>
              <a:ext uri="{FF2B5EF4-FFF2-40B4-BE49-F238E27FC236}">
                <a16:creationId xmlns:a16="http://schemas.microsoft.com/office/drawing/2014/main" id="{EF28E360-D52F-294F-97A4-5B43A7D60CE3}"/>
              </a:ext>
            </a:extLst>
          </p:cNvPr>
          <p:cNvSpPr>
            <a:spLocks/>
          </p:cNvSpPr>
          <p:nvPr/>
        </p:nvSpPr>
        <p:spPr bwMode="auto">
          <a:xfrm>
            <a:off x="10153593" y="5636971"/>
            <a:ext cx="34049" cy="332924"/>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14" name="Freeform 986">
            <a:extLst>
              <a:ext uri="{FF2B5EF4-FFF2-40B4-BE49-F238E27FC236}">
                <a16:creationId xmlns:a16="http://schemas.microsoft.com/office/drawing/2014/main" id="{9D5E80B1-F637-9E4D-BFD5-5F5ADB827A42}"/>
              </a:ext>
            </a:extLst>
          </p:cNvPr>
          <p:cNvSpPr>
            <a:spLocks/>
          </p:cNvSpPr>
          <p:nvPr/>
        </p:nvSpPr>
        <p:spPr bwMode="auto">
          <a:xfrm>
            <a:off x="10159970" y="5656923"/>
            <a:ext cx="20333" cy="308020"/>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15" name="Freeform 987">
            <a:extLst>
              <a:ext uri="{FF2B5EF4-FFF2-40B4-BE49-F238E27FC236}">
                <a16:creationId xmlns:a16="http://schemas.microsoft.com/office/drawing/2014/main" id="{F21D56DB-F5E9-8D44-92D9-C4770361B950}"/>
              </a:ext>
            </a:extLst>
          </p:cNvPr>
          <p:cNvSpPr>
            <a:spLocks/>
          </p:cNvSpPr>
          <p:nvPr/>
        </p:nvSpPr>
        <p:spPr bwMode="auto">
          <a:xfrm>
            <a:off x="10155518" y="5812753"/>
            <a:ext cx="31643" cy="27525"/>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16" name="Rectangle 988">
            <a:extLst>
              <a:ext uri="{FF2B5EF4-FFF2-40B4-BE49-F238E27FC236}">
                <a16:creationId xmlns:a16="http://schemas.microsoft.com/office/drawing/2014/main" id="{0447DE90-707A-1F42-8981-9A87D22C1D1D}"/>
              </a:ext>
            </a:extLst>
          </p:cNvPr>
          <p:cNvSpPr>
            <a:spLocks noChangeArrowheads="1"/>
          </p:cNvSpPr>
          <p:nvPr/>
        </p:nvSpPr>
        <p:spPr bwMode="auto">
          <a:xfrm>
            <a:off x="10026299" y="5674399"/>
            <a:ext cx="71949" cy="6845"/>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417" name="Group 989">
            <a:extLst>
              <a:ext uri="{FF2B5EF4-FFF2-40B4-BE49-F238E27FC236}">
                <a16:creationId xmlns:a16="http://schemas.microsoft.com/office/drawing/2014/main" id="{A6C8AE16-7445-9845-8F83-A3F851D4F042}"/>
              </a:ext>
            </a:extLst>
          </p:cNvPr>
          <p:cNvGrpSpPr>
            <a:grpSpLocks/>
          </p:cNvGrpSpPr>
          <p:nvPr/>
        </p:nvGrpSpPr>
        <p:grpSpPr bwMode="auto">
          <a:xfrm>
            <a:off x="10091149" y="5671195"/>
            <a:ext cx="69903" cy="21117"/>
            <a:chOff x="614" y="2568"/>
            <a:chExt cx="725" cy="139"/>
          </a:xfrm>
        </p:grpSpPr>
        <p:sp>
          <p:nvSpPr>
            <p:cNvPr id="418" name="AutoShape 990">
              <a:extLst>
                <a:ext uri="{FF2B5EF4-FFF2-40B4-BE49-F238E27FC236}">
                  <a16:creationId xmlns:a16="http://schemas.microsoft.com/office/drawing/2014/main" id="{5E1B1032-2F46-EF4A-B472-E7BC9E83CB4B}"/>
                </a:ext>
              </a:extLst>
            </p:cNvPr>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19" name="AutoShape 991">
              <a:extLst>
                <a:ext uri="{FF2B5EF4-FFF2-40B4-BE49-F238E27FC236}">
                  <a16:creationId xmlns:a16="http://schemas.microsoft.com/office/drawing/2014/main" id="{F24B042A-2483-8545-A723-0074F55A1DC8}"/>
                </a:ext>
              </a:extLst>
            </p:cNvPr>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420" name="Rectangle 992">
            <a:extLst>
              <a:ext uri="{FF2B5EF4-FFF2-40B4-BE49-F238E27FC236}">
                <a16:creationId xmlns:a16="http://schemas.microsoft.com/office/drawing/2014/main" id="{E881C066-69A3-D649-893B-A3C4CB9FAE81}"/>
              </a:ext>
            </a:extLst>
          </p:cNvPr>
          <p:cNvSpPr>
            <a:spLocks noChangeArrowheads="1"/>
          </p:cNvSpPr>
          <p:nvPr/>
        </p:nvSpPr>
        <p:spPr bwMode="auto">
          <a:xfrm>
            <a:off x="10027502" y="5722750"/>
            <a:ext cx="71949" cy="6845"/>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421" name="Group 993">
            <a:extLst>
              <a:ext uri="{FF2B5EF4-FFF2-40B4-BE49-F238E27FC236}">
                <a16:creationId xmlns:a16="http://schemas.microsoft.com/office/drawing/2014/main" id="{2B8081F4-DBFC-C442-BDEE-DF67BF3817BC}"/>
              </a:ext>
            </a:extLst>
          </p:cNvPr>
          <p:cNvGrpSpPr>
            <a:grpSpLocks/>
          </p:cNvGrpSpPr>
          <p:nvPr/>
        </p:nvGrpSpPr>
        <p:grpSpPr bwMode="auto">
          <a:xfrm>
            <a:off x="10090909" y="5718672"/>
            <a:ext cx="69903" cy="19515"/>
            <a:chOff x="614" y="2568"/>
            <a:chExt cx="725" cy="139"/>
          </a:xfrm>
        </p:grpSpPr>
        <p:sp>
          <p:nvSpPr>
            <p:cNvPr id="422" name="AutoShape 994">
              <a:extLst>
                <a:ext uri="{FF2B5EF4-FFF2-40B4-BE49-F238E27FC236}">
                  <a16:creationId xmlns:a16="http://schemas.microsoft.com/office/drawing/2014/main" id="{B9A9624E-B9DF-9A46-B31E-DD7EFD0F21E2}"/>
                </a:ext>
              </a:extLst>
            </p:cNvPr>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23" name="AutoShape 995">
              <a:extLst>
                <a:ext uri="{FF2B5EF4-FFF2-40B4-BE49-F238E27FC236}">
                  <a16:creationId xmlns:a16="http://schemas.microsoft.com/office/drawing/2014/main" id="{642F554B-5A88-A44B-AAB6-61F7D5A17F6A}"/>
                </a:ext>
              </a:extLst>
            </p:cNvPr>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424" name="Rectangle 996">
            <a:extLst>
              <a:ext uri="{FF2B5EF4-FFF2-40B4-BE49-F238E27FC236}">
                <a16:creationId xmlns:a16="http://schemas.microsoft.com/office/drawing/2014/main" id="{2F7E8752-11E5-3642-90E6-5285D40EA469}"/>
              </a:ext>
            </a:extLst>
          </p:cNvPr>
          <p:cNvSpPr>
            <a:spLocks noChangeArrowheads="1"/>
          </p:cNvSpPr>
          <p:nvPr/>
        </p:nvSpPr>
        <p:spPr bwMode="auto">
          <a:xfrm>
            <a:off x="10027502" y="5771101"/>
            <a:ext cx="71949" cy="6845"/>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25" name="Rectangle 997">
            <a:extLst>
              <a:ext uri="{FF2B5EF4-FFF2-40B4-BE49-F238E27FC236}">
                <a16:creationId xmlns:a16="http://schemas.microsoft.com/office/drawing/2014/main" id="{C884D5C3-FF18-F04A-B4E2-7E02117C03FE}"/>
              </a:ext>
            </a:extLst>
          </p:cNvPr>
          <p:cNvSpPr>
            <a:spLocks noChangeArrowheads="1"/>
          </p:cNvSpPr>
          <p:nvPr/>
        </p:nvSpPr>
        <p:spPr bwMode="auto">
          <a:xfrm>
            <a:off x="10028705" y="5814938"/>
            <a:ext cx="71949" cy="6845"/>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426" name="Group 998">
            <a:extLst>
              <a:ext uri="{FF2B5EF4-FFF2-40B4-BE49-F238E27FC236}">
                <a16:creationId xmlns:a16="http://schemas.microsoft.com/office/drawing/2014/main" id="{D321F228-396F-C44B-AA64-15D0F1B6CEFB}"/>
              </a:ext>
            </a:extLst>
          </p:cNvPr>
          <p:cNvGrpSpPr>
            <a:grpSpLocks/>
          </p:cNvGrpSpPr>
          <p:nvPr/>
        </p:nvGrpSpPr>
        <p:grpSpPr bwMode="auto">
          <a:xfrm>
            <a:off x="10089465" y="5810860"/>
            <a:ext cx="70024" cy="21991"/>
            <a:chOff x="614" y="2568"/>
            <a:chExt cx="725" cy="139"/>
          </a:xfrm>
        </p:grpSpPr>
        <p:sp>
          <p:nvSpPr>
            <p:cNvPr id="427" name="AutoShape 999">
              <a:extLst>
                <a:ext uri="{FF2B5EF4-FFF2-40B4-BE49-F238E27FC236}">
                  <a16:creationId xmlns:a16="http://schemas.microsoft.com/office/drawing/2014/main" id="{849EBD72-C779-B442-B144-4C92B9E79F20}"/>
                </a:ext>
              </a:extLst>
            </p:cNvPr>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28" name="AutoShape 1000">
              <a:extLst>
                <a:ext uri="{FF2B5EF4-FFF2-40B4-BE49-F238E27FC236}">
                  <a16:creationId xmlns:a16="http://schemas.microsoft.com/office/drawing/2014/main" id="{D93FB61F-FF29-F24D-8788-4165F508316D}"/>
                </a:ext>
              </a:extLst>
            </p:cNvPr>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429" name="Freeform 1001">
            <a:extLst>
              <a:ext uri="{FF2B5EF4-FFF2-40B4-BE49-F238E27FC236}">
                <a16:creationId xmlns:a16="http://schemas.microsoft.com/office/drawing/2014/main" id="{A40EEA2E-A801-414B-8FBC-BBC009ECE19B}"/>
              </a:ext>
            </a:extLst>
          </p:cNvPr>
          <p:cNvSpPr>
            <a:spLocks/>
          </p:cNvSpPr>
          <p:nvPr/>
        </p:nvSpPr>
        <p:spPr bwMode="auto">
          <a:xfrm>
            <a:off x="10156000" y="5771101"/>
            <a:ext cx="31643" cy="27380"/>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430" name="Group 1002">
            <a:extLst>
              <a:ext uri="{FF2B5EF4-FFF2-40B4-BE49-F238E27FC236}">
                <a16:creationId xmlns:a16="http://schemas.microsoft.com/office/drawing/2014/main" id="{F068EC4B-78B0-B24C-99A7-F96D6C86A2B9}"/>
              </a:ext>
            </a:extLst>
          </p:cNvPr>
          <p:cNvGrpSpPr>
            <a:grpSpLocks/>
          </p:cNvGrpSpPr>
          <p:nvPr/>
        </p:nvGrpSpPr>
        <p:grpSpPr bwMode="auto">
          <a:xfrm>
            <a:off x="10089946" y="5767169"/>
            <a:ext cx="70024" cy="20243"/>
            <a:chOff x="614" y="2568"/>
            <a:chExt cx="725" cy="139"/>
          </a:xfrm>
        </p:grpSpPr>
        <p:sp>
          <p:nvSpPr>
            <p:cNvPr id="431" name="AutoShape 1003">
              <a:extLst>
                <a:ext uri="{FF2B5EF4-FFF2-40B4-BE49-F238E27FC236}">
                  <a16:creationId xmlns:a16="http://schemas.microsoft.com/office/drawing/2014/main" id="{76307DFD-7DBD-DD4D-8615-A8A8D15D8233}"/>
                </a:ext>
              </a:extLst>
            </p:cNvPr>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32" name="AutoShape 1004">
              <a:extLst>
                <a:ext uri="{FF2B5EF4-FFF2-40B4-BE49-F238E27FC236}">
                  <a16:creationId xmlns:a16="http://schemas.microsoft.com/office/drawing/2014/main" id="{B5EA7410-FCB5-3C42-A74F-F566ABFADDB8}"/>
                </a:ext>
              </a:extLst>
            </p:cNvPr>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433" name="Rectangle 1005">
            <a:extLst>
              <a:ext uri="{FF2B5EF4-FFF2-40B4-BE49-F238E27FC236}">
                <a16:creationId xmlns:a16="http://schemas.microsoft.com/office/drawing/2014/main" id="{10238275-C02A-F74A-A765-B593C055F724}"/>
              </a:ext>
            </a:extLst>
          </p:cNvPr>
          <p:cNvSpPr>
            <a:spLocks noChangeArrowheads="1"/>
          </p:cNvSpPr>
          <p:nvPr/>
        </p:nvSpPr>
        <p:spPr bwMode="auto">
          <a:xfrm>
            <a:off x="10150946" y="5636388"/>
            <a:ext cx="8422" cy="332778"/>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34" name="Freeform 1006">
            <a:extLst>
              <a:ext uri="{FF2B5EF4-FFF2-40B4-BE49-F238E27FC236}">
                <a16:creationId xmlns:a16="http://schemas.microsoft.com/office/drawing/2014/main" id="{81D6D301-6C77-C64B-B2D0-382D840AA7FC}"/>
              </a:ext>
            </a:extLst>
          </p:cNvPr>
          <p:cNvSpPr>
            <a:spLocks/>
          </p:cNvSpPr>
          <p:nvPr/>
        </p:nvSpPr>
        <p:spPr bwMode="auto">
          <a:xfrm>
            <a:off x="10158887" y="5720566"/>
            <a:ext cx="28515" cy="31020"/>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35" name="Freeform 1007">
            <a:extLst>
              <a:ext uri="{FF2B5EF4-FFF2-40B4-BE49-F238E27FC236}">
                <a16:creationId xmlns:a16="http://schemas.microsoft.com/office/drawing/2014/main" id="{6966CA35-6F7B-6C4F-AEE3-078FED56DF20}"/>
              </a:ext>
            </a:extLst>
          </p:cNvPr>
          <p:cNvSpPr>
            <a:spLocks/>
          </p:cNvSpPr>
          <p:nvPr/>
        </p:nvSpPr>
        <p:spPr bwMode="auto">
          <a:xfrm>
            <a:off x="10159248" y="5672943"/>
            <a:ext cx="29357" cy="34953"/>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36" name="Oval 1008">
            <a:extLst>
              <a:ext uri="{FF2B5EF4-FFF2-40B4-BE49-F238E27FC236}">
                <a16:creationId xmlns:a16="http://schemas.microsoft.com/office/drawing/2014/main" id="{2CFA9381-C4F6-8A4A-BCBB-312388656716}"/>
              </a:ext>
            </a:extLst>
          </p:cNvPr>
          <p:cNvSpPr>
            <a:spLocks noChangeArrowheads="1"/>
          </p:cNvSpPr>
          <p:nvPr/>
        </p:nvSpPr>
        <p:spPr bwMode="auto">
          <a:xfrm>
            <a:off x="10183311" y="5954166"/>
            <a:ext cx="6016" cy="1383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37" name="Freeform 1009">
            <a:extLst>
              <a:ext uri="{FF2B5EF4-FFF2-40B4-BE49-F238E27FC236}">
                <a16:creationId xmlns:a16="http://schemas.microsoft.com/office/drawing/2014/main" id="{B30AEBEB-78E1-754E-BA64-FEE706BFF392}"/>
              </a:ext>
            </a:extLst>
          </p:cNvPr>
          <p:cNvSpPr>
            <a:spLocks/>
          </p:cNvSpPr>
          <p:nvPr/>
        </p:nvSpPr>
        <p:spPr bwMode="auto">
          <a:xfrm>
            <a:off x="10157684" y="5954603"/>
            <a:ext cx="29477" cy="29127"/>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38" name="AutoShape 1010">
            <a:extLst>
              <a:ext uri="{FF2B5EF4-FFF2-40B4-BE49-F238E27FC236}">
                <a16:creationId xmlns:a16="http://schemas.microsoft.com/office/drawing/2014/main" id="{F2779901-7D8F-784A-8E8D-397036700A71}"/>
              </a:ext>
            </a:extLst>
          </p:cNvPr>
          <p:cNvSpPr>
            <a:spLocks noChangeArrowheads="1"/>
          </p:cNvSpPr>
          <p:nvPr/>
        </p:nvSpPr>
        <p:spPr bwMode="auto">
          <a:xfrm>
            <a:off x="10017877" y="5963487"/>
            <a:ext cx="143898" cy="21845"/>
          </a:xfrm>
          <a:prstGeom prst="roundRect">
            <a:avLst>
              <a:gd name="adj" fmla="val 50000"/>
            </a:avLst>
          </a:prstGeom>
          <a:solidFill>
            <a:srgbClr val="DDDDDD"/>
          </a:soli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39" name="AutoShape 1011">
            <a:extLst>
              <a:ext uri="{FF2B5EF4-FFF2-40B4-BE49-F238E27FC236}">
                <a16:creationId xmlns:a16="http://schemas.microsoft.com/office/drawing/2014/main" id="{87A8BD55-4166-4643-A7DA-52B9D36F3801}"/>
              </a:ext>
            </a:extLst>
          </p:cNvPr>
          <p:cNvSpPr>
            <a:spLocks noChangeArrowheads="1"/>
          </p:cNvSpPr>
          <p:nvPr/>
        </p:nvSpPr>
        <p:spPr bwMode="auto">
          <a:xfrm>
            <a:off x="10026299" y="5969166"/>
            <a:ext cx="128257" cy="11505"/>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40" name="Oval 1012">
            <a:extLst>
              <a:ext uri="{FF2B5EF4-FFF2-40B4-BE49-F238E27FC236}">
                <a16:creationId xmlns:a16="http://schemas.microsoft.com/office/drawing/2014/main" id="{0F991E83-25F4-2549-B34F-7A98472010D7}"/>
              </a:ext>
            </a:extLst>
          </p:cNvPr>
          <p:cNvSpPr>
            <a:spLocks noChangeArrowheads="1"/>
          </p:cNvSpPr>
          <p:nvPr/>
        </p:nvSpPr>
        <p:spPr bwMode="auto">
          <a:xfrm>
            <a:off x="10038210" y="5920815"/>
            <a:ext cx="19130" cy="20680"/>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41" name="Oval 1013">
            <a:extLst>
              <a:ext uri="{FF2B5EF4-FFF2-40B4-BE49-F238E27FC236}">
                <a16:creationId xmlns:a16="http://schemas.microsoft.com/office/drawing/2014/main" id="{01F6513A-F015-D94A-929C-75D48673F75A}"/>
              </a:ext>
            </a:extLst>
          </p:cNvPr>
          <p:cNvSpPr>
            <a:spLocks noChangeArrowheads="1"/>
          </p:cNvSpPr>
          <p:nvPr/>
        </p:nvSpPr>
        <p:spPr bwMode="auto">
          <a:xfrm>
            <a:off x="10059867" y="5920815"/>
            <a:ext cx="19130" cy="20680"/>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1800" b="0" i="0" u="none" strike="noStrike" kern="1200" cap="none" spc="0" normalizeH="0" baseline="0" noProof="0">
              <a:ln>
                <a:noFill/>
              </a:ln>
              <a:solidFill>
                <a:srgbClr val="FF0000"/>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42" name="Oval 1014">
            <a:extLst>
              <a:ext uri="{FF2B5EF4-FFF2-40B4-BE49-F238E27FC236}">
                <a16:creationId xmlns:a16="http://schemas.microsoft.com/office/drawing/2014/main" id="{DF2F1710-E7DF-7E48-A534-44E42CD00502}"/>
              </a:ext>
            </a:extLst>
          </p:cNvPr>
          <p:cNvSpPr>
            <a:spLocks noChangeArrowheads="1"/>
          </p:cNvSpPr>
          <p:nvPr/>
        </p:nvSpPr>
        <p:spPr bwMode="auto">
          <a:xfrm>
            <a:off x="10080201" y="5920815"/>
            <a:ext cx="19130" cy="20680"/>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43" name="Rectangle 1015">
            <a:extLst>
              <a:ext uri="{FF2B5EF4-FFF2-40B4-BE49-F238E27FC236}">
                <a16:creationId xmlns:a16="http://schemas.microsoft.com/office/drawing/2014/main" id="{328DCBC9-32E9-FD44-B2CF-3BC801D59B6C}"/>
              </a:ext>
            </a:extLst>
          </p:cNvPr>
          <p:cNvSpPr>
            <a:spLocks noChangeArrowheads="1"/>
          </p:cNvSpPr>
          <p:nvPr/>
        </p:nvSpPr>
        <p:spPr bwMode="auto">
          <a:xfrm>
            <a:off x="10129410" y="5841444"/>
            <a:ext cx="9625" cy="110538"/>
          </a:xfrm>
          <a:prstGeom prst="rect">
            <a:avLst/>
          </a:prstGeom>
          <a:solidFill>
            <a:srgbClr val="292929"/>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447" name="Group 590">
            <a:extLst>
              <a:ext uri="{FF2B5EF4-FFF2-40B4-BE49-F238E27FC236}">
                <a16:creationId xmlns:a16="http://schemas.microsoft.com/office/drawing/2014/main" id="{CCAB7625-FEE3-BB4A-97C1-EF1CC2679904}"/>
              </a:ext>
            </a:extLst>
          </p:cNvPr>
          <p:cNvGrpSpPr>
            <a:grpSpLocks/>
          </p:cNvGrpSpPr>
          <p:nvPr/>
        </p:nvGrpSpPr>
        <p:grpSpPr bwMode="auto">
          <a:xfrm flipH="1">
            <a:off x="7773981" y="5281060"/>
            <a:ext cx="345630" cy="320302"/>
            <a:chOff x="2839" y="3501"/>
            <a:chExt cx="755" cy="803"/>
          </a:xfrm>
        </p:grpSpPr>
        <p:pic>
          <p:nvPicPr>
            <p:cNvPr id="451" name="Picture 591" descr="desktop_computer_stylized_medium">
              <a:extLst>
                <a:ext uri="{FF2B5EF4-FFF2-40B4-BE49-F238E27FC236}">
                  <a16:creationId xmlns:a16="http://schemas.microsoft.com/office/drawing/2014/main" id="{FC71EB74-5BE7-7A48-B637-5058D8494691}"/>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2" name="Freeform 592">
              <a:extLst>
                <a:ext uri="{FF2B5EF4-FFF2-40B4-BE49-F238E27FC236}">
                  <a16:creationId xmlns:a16="http://schemas.microsoft.com/office/drawing/2014/main" id="{B9007CC0-7362-AE4E-9B5B-742E3046FEFC}"/>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444" name="Rectangle 443">
            <a:extLst>
              <a:ext uri="{FF2B5EF4-FFF2-40B4-BE49-F238E27FC236}">
                <a16:creationId xmlns:a16="http://schemas.microsoft.com/office/drawing/2014/main" id="{C47118FD-7A98-6943-B3A3-B578E5FB9F06}"/>
              </a:ext>
            </a:extLst>
          </p:cNvPr>
          <p:cNvSpPr/>
          <p:nvPr/>
        </p:nvSpPr>
        <p:spPr>
          <a:xfrm>
            <a:off x="6539916" y="1365914"/>
            <a:ext cx="5359400" cy="4954628"/>
          </a:xfrm>
          <a:prstGeom prst="rect">
            <a:avLst/>
          </a:prstGeom>
          <a:solidFill>
            <a:schemeClr val="bg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446" name="Group 652">
            <a:extLst>
              <a:ext uri="{FF2B5EF4-FFF2-40B4-BE49-F238E27FC236}">
                <a16:creationId xmlns:a16="http://schemas.microsoft.com/office/drawing/2014/main" id="{84B474B2-2AC4-EC40-9EA0-B5E48CE68CBD}"/>
              </a:ext>
            </a:extLst>
          </p:cNvPr>
          <p:cNvGrpSpPr>
            <a:grpSpLocks/>
          </p:cNvGrpSpPr>
          <p:nvPr/>
        </p:nvGrpSpPr>
        <p:grpSpPr bwMode="auto">
          <a:xfrm>
            <a:off x="7750224" y="1859725"/>
            <a:ext cx="415925" cy="385763"/>
            <a:chOff x="2751" y="1851"/>
            <a:chExt cx="462" cy="478"/>
          </a:xfrm>
        </p:grpSpPr>
        <p:pic>
          <p:nvPicPr>
            <p:cNvPr id="453" name="Picture 653" descr="iphone_stylized_small">
              <a:extLst>
                <a:ext uri="{FF2B5EF4-FFF2-40B4-BE49-F238E27FC236}">
                  <a16:creationId xmlns:a16="http://schemas.microsoft.com/office/drawing/2014/main" id="{34A94CEC-DE5F-E64D-A5B4-F04DB32319EA}"/>
                </a:ext>
              </a:extLst>
            </p:cNvPr>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2928" y="1922"/>
              <a:ext cx="152"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4" name="Picture 654" descr="antenna_radiation_stylized">
              <a:extLst>
                <a:ext uri="{FF2B5EF4-FFF2-40B4-BE49-F238E27FC236}">
                  <a16:creationId xmlns:a16="http://schemas.microsoft.com/office/drawing/2014/main" id="{67C4AABE-F80E-F846-A0E8-D555DE64EBB1}"/>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2751" y="1851"/>
              <a:ext cx="462" cy="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49" name="Oval 448">
            <a:extLst>
              <a:ext uri="{FF2B5EF4-FFF2-40B4-BE49-F238E27FC236}">
                <a16:creationId xmlns:a16="http://schemas.microsoft.com/office/drawing/2014/main" id="{D57ABF6C-635D-8547-9D46-7AFB160876AA}"/>
              </a:ext>
            </a:extLst>
          </p:cNvPr>
          <p:cNvSpPr/>
          <p:nvPr/>
        </p:nvSpPr>
        <p:spPr>
          <a:xfrm>
            <a:off x="7680324" y="1814171"/>
            <a:ext cx="612303" cy="510069"/>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50" name="Oval 449">
            <a:extLst>
              <a:ext uri="{FF2B5EF4-FFF2-40B4-BE49-F238E27FC236}">
                <a16:creationId xmlns:a16="http://schemas.microsoft.com/office/drawing/2014/main" id="{2895CDC0-6EA0-564A-AFB6-E1E735A44F41}"/>
              </a:ext>
            </a:extLst>
          </p:cNvPr>
          <p:cNvSpPr/>
          <p:nvPr/>
        </p:nvSpPr>
        <p:spPr>
          <a:xfrm>
            <a:off x="9823450" y="5554772"/>
            <a:ext cx="612303" cy="510069"/>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63" name="Freeform 917">
            <a:extLst>
              <a:ext uri="{FF2B5EF4-FFF2-40B4-BE49-F238E27FC236}">
                <a16:creationId xmlns:a16="http://schemas.microsoft.com/office/drawing/2014/main" id="{ADACC4C8-123A-0642-ADC2-DC6E1D927429}"/>
              </a:ext>
            </a:extLst>
          </p:cNvPr>
          <p:cNvSpPr>
            <a:spLocks/>
          </p:cNvSpPr>
          <p:nvPr/>
        </p:nvSpPr>
        <p:spPr bwMode="auto">
          <a:xfrm>
            <a:off x="8005845" y="1190714"/>
            <a:ext cx="304800" cy="942975"/>
          </a:xfrm>
          <a:custGeom>
            <a:avLst/>
            <a:gdLst>
              <a:gd name="T0" fmla="*/ 0 w 192"/>
              <a:gd name="T1" fmla="*/ 594 h 594"/>
              <a:gd name="T2" fmla="*/ 192 w 192"/>
              <a:gd name="T3" fmla="*/ 0 h 594"/>
              <a:gd name="T4" fmla="*/ 192 w 192"/>
              <a:gd name="T5" fmla="*/ 515 h 594"/>
              <a:gd name="T6" fmla="*/ 0 w 192"/>
              <a:gd name="T7" fmla="*/ 594 h 594"/>
              <a:gd name="T8" fmla="*/ 0 60000 65536"/>
              <a:gd name="T9" fmla="*/ 0 60000 65536"/>
              <a:gd name="T10" fmla="*/ 0 60000 65536"/>
              <a:gd name="T11" fmla="*/ 0 60000 65536"/>
              <a:gd name="T12" fmla="*/ 0 w 192"/>
              <a:gd name="T13" fmla="*/ 0 h 594"/>
              <a:gd name="T14" fmla="*/ 192 w 192"/>
              <a:gd name="T15" fmla="*/ 594 h 594"/>
            </a:gdLst>
            <a:ahLst/>
            <a:cxnLst>
              <a:cxn ang="T8">
                <a:pos x="T0" y="T1"/>
              </a:cxn>
              <a:cxn ang="T9">
                <a:pos x="T2" y="T3"/>
              </a:cxn>
              <a:cxn ang="T10">
                <a:pos x="T4" y="T5"/>
              </a:cxn>
              <a:cxn ang="T11">
                <a:pos x="T6" y="T7"/>
              </a:cxn>
            </a:cxnLst>
            <a:rect l="T12" t="T13" r="T14" b="T15"/>
            <a:pathLst>
              <a:path w="192" h="594">
                <a:moveTo>
                  <a:pt x="0" y="594"/>
                </a:moveTo>
                <a:lnTo>
                  <a:pt x="192" y="0"/>
                </a:lnTo>
                <a:lnTo>
                  <a:pt x="192" y="515"/>
                </a:lnTo>
                <a:lnTo>
                  <a:pt x="0" y="594"/>
                </a:lnTo>
                <a:close/>
              </a:path>
            </a:pathLst>
          </a:custGeom>
          <a:gradFill rotWithShape="1">
            <a:gsLst>
              <a:gs pos="0">
                <a:schemeClr val="bg1"/>
              </a:gs>
              <a:gs pos="100000">
                <a:srgbClr val="CC000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7" name="Group 6">
            <a:extLst>
              <a:ext uri="{FF2B5EF4-FFF2-40B4-BE49-F238E27FC236}">
                <a16:creationId xmlns:a16="http://schemas.microsoft.com/office/drawing/2014/main" id="{6CFEE881-E73C-8C4D-A5ED-9848E08F428B}"/>
              </a:ext>
            </a:extLst>
          </p:cNvPr>
          <p:cNvGrpSpPr/>
          <p:nvPr/>
        </p:nvGrpSpPr>
        <p:grpSpPr>
          <a:xfrm>
            <a:off x="10288915" y="4742972"/>
            <a:ext cx="880622" cy="861812"/>
            <a:chOff x="10288915" y="4742972"/>
            <a:chExt cx="880622" cy="861812"/>
          </a:xfrm>
        </p:grpSpPr>
        <p:grpSp>
          <p:nvGrpSpPr>
            <p:cNvPr id="323" name="Group 950">
              <a:extLst>
                <a:ext uri="{FF2B5EF4-FFF2-40B4-BE49-F238E27FC236}">
                  <a16:creationId xmlns:a16="http://schemas.microsoft.com/office/drawing/2014/main" id="{BF16D25A-05F2-BD48-8851-FCCC3771B7E8}"/>
                </a:ext>
              </a:extLst>
            </p:cNvPr>
            <p:cNvGrpSpPr>
              <a:grpSpLocks/>
            </p:cNvGrpSpPr>
            <p:nvPr/>
          </p:nvGrpSpPr>
          <p:grpSpPr bwMode="auto">
            <a:xfrm>
              <a:off x="10288915" y="5273951"/>
              <a:ext cx="177192" cy="330833"/>
              <a:chOff x="4140" y="429"/>
              <a:chExt cx="1425" cy="2396"/>
            </a:xfrm>
          </p:grpSpPr>
          <p:sp>
            <p:nvSpPr>
              <p:cNvPr id="324" name="Freeform 951">
                <a:extLst>
                  <a:ext uri="{FF2B5EF4-FFF2-40B4-BE49-F238E27FC236}">
                    <a16:creationId xmlns:a16="http://schemas.microsoft.com/office/drawing/2014/main" id="{72C50429-8235-E440-B0F8-ADCFAC748511}"/>
                  </a:ext>
                </a:extLst>
              </p:cNvPr>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25" name="Rectangle 952">
                <a:extLst>
                  <a:ext uri="{FF2B5EF4-FFF2-40B4-BE49-F238E27FC236}">
                    <a16:creationId xmlns:a16="http://schemas.microsoft.com/office/drawing/2014/main" id="{C8289D20-20EF-CE4A-B82D-CC6F98B220CD}"/>
                  </a:ext>
                </a:extLst>
              </p:cNvPr>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26" name="Freeform 953">
                <a:extLst>
                  <a:ext uri="{FF2B5EF4-FFF2-40B4-BE49-F238E27FC236}">
                    <a16:creationId xmlns:a16="http://schemas.microsoft.com/office/drawing/2014/main" id="{512EE24C-2BC1-5A45-B541-28FAD55222BB}"/>
                  </a:ext>
                </a:extLst>
              </p:cNvPr>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27" name="Freeform 954">
                <a:extLst>
                  <a:ext uri="{FF2B5EF4-FFF2-40B4-BE49-F238E27FC236}">
                    <a16:creationId xmlns:a16="http://schemas.microsoft.com/office/drawing/2014/main" id="{CC26DF50-FD02-994D-80F7-4CD21CC31FDE}"/>
                  </a:ext>
                </a:extLst>
              </p:cNvPr>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28" name="Rectangle 955">
                <a:extLst>
                  <a:ext uri="{FF2B5EF4-FFF2-40B4-BE49-F238E27FC236}">
                    <a16:creationId xmlns:a16="http://schemas.microsoft.com/office/drawing/2014/main" id="{12D5F885-EEB6-EA49-8F16-8E65F7B568A3}"/>
                  </a:ext>
                </a:extLst>
              </p:cNvPr>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329" name="Group 956">
                <a:extLst>
                  <a:ext uri="{FF2B5EF4-FFF2-40B4-BE49-F238E27FC236}">
                    <a16:creationId xmlns:a16="http://schemas.microsoft.com/office/drawing/2014/main" id="{4819CF1A-CAA2-2445-BACA-6333C67700FA}"/>
                  </a:ext>
                </a:extLst>
              </p:cNvPr>
              <p:cNvGrpSpPr>
                <a:grpSpLocks/>
              </p:cNvGrpSpPr>
              <p:nvPr/>
            </p:nvGrpSpPr>
            <p:grpSpPr bwMode="auto">
              <a:xfrm>
                <a:off x="4749" y="668"/>
                <a:ext cx="581" cy="145"/>
                <a:chOff x="614" y="2568"/>
                <a:chExt cx="725" cy="139"/>
              </a:xfrm>
            </p:grpSpPr>
            <p:sp>
              <p:nvSpPr>
                <p:cNvPr id="354" name="AutoShape 957">
                  <a:extLst>
                    <a:ext uri="{FF2B5EF4-FFF2-40B4-BE49-F238E27FC236}">
                      <a16:creationId xmlns:a16="http://schemas.microsoft.com/office/drawing/2014/main" id="{F403CAA7-7575-5B45-9B26-74060E67EDD8}"/>
                    </a:ext>
                  </a:extLst>
                </p:cNvPr>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55" name="AutoShape 958">
                  <a:extLst>
                    <a:ext uri="{FF2B5EF4-FFF2-40B4-BE49-F238E27FC236}">
                      <a16:creationId xmlns:a16="http://schemas.microsoft.com/office/drawing/2014/main" id="{E7C03107-B3D4-E74B-8026-51FC5FB4C97E}"/>
                    </a:ext>
                  </a:extLst>
                </p:cNvPr>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330" name="Rectangle 959">
                <a:extLst>
                  <a:ext uri="{FF2B5EF4-FFF2-40B4-BE49-F238E27FC236}">
                    <a16:creationId xmlns:a16="http://schemas.microsoft.com/office/drawing/2014/main" id="{8C82FD14-8B3E-4C45-BA2F-1D536922BBF8}"/>
                  </a:ext>
                </a:extLst>
              </p:cNvPr>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331" name="Group 960">
                <a:extLst>
                  <a:ext uri="{FF2B5EF4-FFF2-40B4-BE49-F238E27FC236}">
                    <a16:creationId xmlns:a16="http://schemas.microsoft.com/office/drawing/2014/main" id="{848EC42A-6B0F-D74E-99AF-9287D4319DF2}"/>
                  </a:ext>
                </a:extLst>
              </p:cNvPr>
              <p:cNvGrpSpPr>
                <a:grpSpLocks/>
              </p:cNvGrpSpPr>
              <p:nvPr/>
            </p:nvGrpSpPr>
            <p:grpSpPr bwMode="auto">
              <a:xfrm>
                <a:off x="4747" y="994"/>
                <a:ext cx="581" cy="134"/>
                <a:chOff x="614" y="2568"/>
                <a:chExt cx="725" cy="139"/>
              </a:xfrm>
            </p:grpSpPr>
            <p:sp>
              <p:nvSpPr>
                <p:cNvPr id="352" name="AutoShape 961">
                  <a:extLst>
                    <a:ext uri="{FF2B5EF4-FFF2-40B4-BE49-F238E27FC236}">
                      <a16:creationId xmlns:a16="http://schemas.microsoft.com/office/drawing/2014/main" id="{5837F05C-C8FD-5D48-B46A-FAF46F8F6D0B}"/>
                    </a:ext>
                  </a:extLst>
                </p:cNvPr>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53" name="AutoShape 962">
                  <a:extLst>
                    <a:ext uri="{FF2B5EF4-FFF2-40B4-BE49-F238E27FC236}">
                      <a16:creationId xmlns:a16="http://schemas.microsoft.com/office/drawing/2014/main" id="{85884ACD-1556-C049-9208-BBD38D4BCBC0}"/>
                    </a:ext>
                  </a:extLst>
                </p:cNvPr>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332" name="Rectangle 963">
                <a:extLst>
                  <a:ext uri="{FF2B5EF4-FFF2-40B4-BE49-F238E27FC236}">
                    <a16:creationId xmlns:a16="http://schemas.microsoft.com/office/drawing/2014/main" id="{BB3BDCEC-6ABC-7E44-B9C4-70680B6560C5}"/>
                  </a:ext>
                </a:extLst>
              </p:cNvPr>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33" name="Rectangle 964">
                <a:extLst>
                  <a:ext uri="{FF2B5EF4-FFF2-40B4-BE49-F238E27FC236}">
                    <a16:creationId xmlns:a16="http://schemas.microsoft.com/office/drawing/2014/main" id="{BF659529-BF75-D64D-A398-3F5F02E8D6F0}"/>
                  </a:ext>
                </a:extLst>
              </p:cNvPr>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334" name="Group 965">
                <a:extLst>
                  <a:ext uri="{FF2B5EF4-FFF2-40B4-BE49-F238E27FC236}">
                    <a16:creationId xmlns:a16="http://schemas.microsoft.com/office/drawing/2014/main" id="{08EED94E-296E-6944-AB01-4E0F74CF6006}"/>
                  </a:ext>
                </a:extLst>
              </p:cNvPr>
              <p:cNvGrpSpPr>
                <a:grpSpLocks/>
              </p:cNvGrpSpPr>
              <p:nvPr/>
            </p:nvGrpSpPr>
            <p:grpSpPr bwMode="auto">
              <a:xfrm>
                <a:off x="4735" y="1627"/>
                <a:ext cx="582" cy="151"/>
                <a:chOff x="614" y="2568"/>
                <a:chExt cx="725" cy="139"/>
              </a:xfrm>
            </p:grpSpPr>
            <p:sp>
              <p:nvSpPr>
                <p:cNvPr id="350" name="AutoShape 966">
                  <a:extLst>
                    <a:ext uri="{FF2B5EF4-FFF2-40B4-BE49-F238E27FC236}">
                      <a16:creationId xmlns:a16="http://schemas.microsoft.com/office/drawing/2014/main" id="{E45BC691-EDAB-5043-B974-6931BF4A1A74}"/>
                    </a:ext>
                  </a:extLst>
                </p:cNvPr>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51" name="AutoShape 967">
                  <a:extLst>
                    <a:ext uri="{FF2B5EF4-FFF2-40B4-BE49-F238E27FC236}">
                      <a16:creationId xmlns:a16="http://schemas.microsoft.com/office/drawing/2014/main" id="{BC4BCC73-0226-7344-A90F-A319311EB05E}"/>
                    </a:ext>
                  </a:extLst>
                </p:cNvPr>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335" name="Freeform 968">
                <a:extLst>
                  <a:ext uri="{FF2B5EF4-FFF2-40B4-BE49-F238E27FC236}">
                    <a16:creationId xmlns:a16="http://schemas.microsoft.com/office/drawing/2014/main" id="{4D3CB3E6-04E9-DD42-A1E2-B9CFDE5F4080}"/>
                  </a:ext>
                </a:extLst>
              </p:cNvPr>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336" name="Group 969">
                <a:extLst>
                  <a:ext uri="{FF2B5EF4-FFF2-40B4-BE49-F238E27FC236}">
                    <a16:creationId xmlns:a16="http://schemas.microsoft.com/office/drawing/2014/main" id="{D3A85C8F-5C9D-004C-BED1-826FD6B7538B}"/>
                  </a:ext>
                </a:extLst>
              </p:cNvPr>
              <p:cNvGrpSpPr>
                <a:grpSpLocks/>
              </p:cNvGrpSpPr>
              <p:nvPr/>
            </p:nvGrpSpPr>
            <p:grpSpPr bwMode="auto">
              <a:xfrm>
                <a:off x="4739" y="1327"/>
                <a:ext cx="582" cy="139"/>
                <a:chOff x="614" y="2568"/>
                <a:chExt cx="725" cy="139"/>
              </a:xfrm>
            </p:grpSpPr>
            <p:sp>
              <p:nvSpPr>
                <p:cNvPr id="348" name="AutoShape 970">
                  <a:extLst>
                    <a:ext uri="{FF2B5EF4-FFF2-40B4-BE49-F238E27FC236}">
                      <a16:creationId xmlns:a16="http://schemas.microsoft.com/office/drawing/2014/main" id="{61DC189F-D857-CE49-9706-A99AFD074139}"/>
                    </a:ext>
                  </a:extLst>
                </p:cNvPr>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49" name="AutoShape 971">
                  <a:extLst>
                    <a:ext uri="{FF2B5EF4-FFF2-40B4-BE49-F238E27FC236}">
                      <a16:creationId xmlns:a16="http://schemas.microsoft.com/office/drawing/2014/main" id="{8FED6611-7057-CD45-9474-CA215533CFCA}"/>
                    </a:ext>
                  </a:extLst>
                </p:cNvPr>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337" name="Rectangle 972">
                <a:extLst>
                  <a:ext uri="{FF2B5EF4-FFF2-40B4-BE49-F238E27FC236}">
                    <a16:creationId xmlns:a16="http://schemas.microsoft.com/office/drawing/2014/main" id="{043E3E2C-723D-CA49-8604-B8FA4FD29217}"/>
                  </a:ext>
                </a:extLst>
              </p:cNvPr>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38" name="Freeform 973">
                <a:extLst>
                  <a:ext uri="{FF2B5EF4-FFF2-40B4-BE49-F238E27FC236}">
                    <a16:creationId xmlns:a16="http://schemas.microsoft.com/office/drawing/2014/main" id="{A7D59DBF-B240-2743-8F05-CD66521792A4}"/>
                  </a:ext>
                </a:extLst>
              </p:cNvPr>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39" name="Freeform 974">
                <a:extLst>
                  <a:ext uri="{FF2B5EF4-FFF2-40B4-BE49-F238E27FC236}">
                    <a16:creationId xmlns:a16="http://schemas.microsoft.com/office/drawing/2014/main" id="{782758E0-5FA1-2541-8957-4820DA264444}"/>
                  </a:ext>
                </a:extLst>
              </p:cNvPr>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40" name="Oval 975">
                <a:extLst>
                  <a:ext uri="{FF2B5EF4-FFF2-40B4-BE49-F238E27FC236}">
                    <a16:creationId xmlns:a16="http://schemas.microsoft.com/office/drawing/2014/main" id="{E43434A9-1771-1841-B10D-00C68B13FB31}"/>
                  </a:ext>
                </a:extLst>
              </p:cNvPr>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41" name="Freeform 976">
                <a:extLst>
                  <a:ext uri="{FF2B5EF4-FFF2-40B4-BE49-F238E27FC236}">
                    <a16:creationId xmlns:a16="http://schemas.microsoft.com/office/drawing/2014/main" id="{7F3BC29B-77D4-0345-BC99-5EBDE5178647}"/>
                  </a:ext>
                </a:extLst>
              </p:cNvPr>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42" name="AutoShape 977">
                <a:extLst>
                  <a:ext uri="{FF2B5EF4-FFF2-40B4-BE49-F238E27FC236}">
                    <a16:creationId xmlns:a16="http://schemas.microsoft.com/office/drawing/2014/main" id="{AB8C4D5D-D558-0E48-B735-10A1700F94AB}"/>
                  </a:ext>
                </a:extLst>
              </p:cNvPr>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43" name="AutoShape 978">
                <a:extLst>
                  <a:ext uri="{FF2B5EF4-FFF2-40B4-BE49-F238E27FC236}">
                    <a16:creationId xmlns:a16="http://schemas.microsoft.com/office/drawing/2014/main" id="{A52E34C3-2A4E-6E43-AEAD-80E9029E9F40}"/>
                  </a:ext>
                </a:extLst>
              </p:cNvPr>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44" name="Oval 979">
                <a:extLst>
                  <a:ext uri="{FF2B5EF4-FFF2-40B4-BE49-F238E27FC236}">
                    <a16:creationId xmlns:a16="http://schemas.microsoft.com/office/drawing/2014/main" id="{CF996EB8-B8AF-1645-81FB-5C4480FC1083}"/>
                  </a:ext>
                </a:extLst>
              </p:cNvPr>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45" name="Oval 980">
                <a:extLst>
                  <a:ext uri="{FF2B5EF4-FFF2-40B4-BE49-F238E27FC236}">
                    <a16:creationId xmlns:a16="http://schemas.microsoft.com/office/drawing/2014/main" id="{6ABBF416-3D25-A54A-B9CB-9BC7B8D8BD14}"/>
                  </a:ext>
                </a:extLst>
              </p:cNvPr>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1800" b="0" i="0" u="none" strike="noStrike" kern="1200" cap="none" spc="0" normalizeH="0" baseline="0" noProof="0">
                  <a:ln>
                    <a:noFill/>
                  </a:ln>
                  <a:solidFill>
                    <a:srgbClr val="FF0000"/>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46" name="Oval 981">
                <a:extLst>
                  <a:ext uri="{FF2B5EF4-FFF2-40B4-BE49-F238E27FC236}">
                    <a16:creationId xmlns:a16="http://schemas.microsoft.com/office/drawing/2014/main" id="{BEBFB614-43B9-5A4B-8E5D-794244BE125E}"/>
                  </a:ext>
                </a:extLst>
              </p:cNvPr>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47" name="Rectangle 982">
                <a:extLst>
                  <a:ext uri="{FF2B5EF4-FFF2-40B4-BE49-F238E27FC236}">
                    <a16:creationId xmlns:a16="http://schemas.microsoft.com/office/drawing/2014/main" id="{C5CE1C8E-4047-8540-B7FB-EBAB3DBC6460}"/>
                  </a:ext>
                </a:extLst>
              </p:cNvPr>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465" name="Rectangle 227">
              <a:extLst>
                <a:ext uri="{FF2B5EF4-FFF2-40B4-BE49-F238E27FC236}">
                  <a16:creationId xmlns:a16="http://schemas.microsoft.com/office/drawing/2014/main" id="{DDE0D48B-5AA6-5340-937B-33FE1BA44B20}"/>
                </a:ext>
              </a:extLst>
            </p:cNvPr>
            <p:cNvSpPr>
              <a:spLocks noChangeArrowheads="1"/>
            </p:cNvSpPr>
            <p:nvPr/>
          </p:nvSpPr>
          <p:spPr bwMode="auto">
            <a:xfrm>
              <a:off x="10452186" y="4753064"/>
              <a:ext cx="676276" cy="776288"/>
            </a:xfrm>
            <a:prstGeom prst="rect">
              <a:avLst/>
            </a:prstGeom>
            <a:solidFill>
              <a:srgbClr val="0000A8"/>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466" name="Rectangle 228">
              <a:extLst>
                <a:ext uri="{FF2B5EF4-FFF2-40B4-BE49-F238E27FC236}">
                  <a16:creationId xmlns:a16="http://schemas.microsoft.com/office/drawing/2014/main" id="{AEBD2839-8A70-0849-9413-EA386C5B0A76}"/>
                </a:ext>
              </a:extLst>
            </p:cNvPr>
            <p:cNvSpPr>
              <a:spLocks noChangeArrowheads="1"/>
            </p:cNvSpPr>
            <p:nvPr/>
          </p:nvSpPr>
          <p:spPr bwMode="auto">
            <a:xfrm>
              <a:off x="10418848" y="4776877"/>
              <a:ext cx="690563" cy="800100"/>
            </a:xfrm>
            <a:prstGeom prst="rect">
              <a:avLst/>
            </a:prstGeom>
            <a:solidFill>
              <a:schemeClr val="bg1"/>
            </a:solidFill>
            <a:ln w="12700">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467" name="Rectangle 229">
              <a:extLst>
                <a:ext uri="{FF2B5EF4-FFF2-40B4-BE49-F238E27FC236}">
                  <a16:creationId xmlns:a16="http://schemas.microsoft.com/office/drawing/2014/main" id="{66D99AF7-74D7-B440-A1E0-2DC5D0A5EFA3}"/>
                </a:ext>
              </a:extLst>
            </p:cNvPr>
            <p:cNvSpPr>
              <a:spLocks noChangeArrowheads="1"/>
            </p:cNvSpPr>
            <p:nvPr/>
          </p:nvSpPr>
          <p:spPr bwMode="auto">
            <a:xfrm>
              <a:off x="10425991" y="4930726"/>
              <a:ext cx="676276" cy="186668"/>
            </a:xfrm>
            <a:prstGeom prst="rect">
              <a:avLst/>
            </a:prstGeom>
            <a:solidFill>
              <a:srgbClr val="CC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468" name="Text Box 230">
              <a:extLst>
                <a:ext uri="{FF2B5EF4-FFF2-40B4-BE49-F238E27FC236}">
                  <a16:creationId xmlns:a16="http://schemas.microsoft.com/office/drawing/2014/main" id="{0C785C80-53AC-EA4E-992A-05BE1EFF5EBC}"/>
                </a:ext>
              </a:extLst>
            </p:cNvPr>
            <p:cNvSpPr txBox="1">
              <a:spLocks noChangeArrowheads="1"/>
            </p:cNvSpPr>
            <p:nvPr/>
          </p:nvSpPr>
          <p:spPr bwMode="auto">
            <a:xfrm>
              <a:off x="10355149" y="4742972"/>
              <a:ext cx="814388" cy="85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application</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000" b="0" i="0" u="none" strike="noStrike" kern="1200" cap="none" spc="0" normalizeH="0" baseline="0" noProof="0" dirty="0">
                  <a:ln>
                    <a:noFill/>
                  </a:ln>
                  <a:solidFill>
                    <a:prstClr val="white"/>
                  </a:solidFill>
                  <a:effectLst/>
                  <a:uLnTx/>
                  <a:uFillTx/>
                  <a:latin typeface="Arial" panose="020B0604020202020204" pitchFamily="34" charset="0"/>
                  <a:ea typeface="ＭＳ Ｐゴシック" panose="020B0600070205080204" pitchFamily="34" charset="-128"/>
                  <a:cs typeface="+mn-cs"/>
                </a:rPr>
                <a:t>transport</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network</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data link</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physical</a:t>
              </a: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469" name="Line 231">
              <a:extLst>
                <a:ext uri="{FF2B5EF4-FFF2-40B4-BE49-F238E27FC236}">
                  <a16:creationId xmlns:a16="http://schemas.microsoft.com/office/drawing/2014/main" id="{444422FC-4C08-2E49-AD0C-394B62D1B370}"/>
                </a:ext>
              </a:extLst>
            </p:cNvPr>
            <p:cNvSpPr>
              <a:spLocks noChangeShapeType="1"/>
            </p:cNvSpPr>
            <p:nvPr/>
          </p:nvSpPr>
          <p:spPr bwMode="auto">
            <a:xfrm>
              <a:off x="10418848" y="5119777"/>
              <a:ext cx="690563" cy="476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70" name="Line 232">
              <a:extLst>
                <a:ext uri="{FF2B5EF4-FFF2-40B4-BE49-F238E27FC236}">
                  <a16:creationId xmlns:a16="http://schemas.microsoft.com/office/drawing/2014/main" id="{D3DF9882-BA24-4148-9227-6803DB03F930}"/>
                </a:ext>
              </a:extLst>
            </p:cNvPr>
            <p:cNvSpPr>
              <a:spLocks noChangeShapeType="1"/>
            </p:cNvSpPr>
            <p:nvPr/>
          </p:nvSpPr>
          <p:spPr bwMode="auto">
            <a:xfrm>
              <a:off x="10428373" y="5257889"/>
              <a:ext cx="690563" cy="476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71" name="Line 233">
              <a:extLst>
                <a:ext uri="{FF2B5EF4-FFF2-40B4-BE49-F238E27FC236}">
                  <a16:creationId xmlns:a16="http://schemas.microsoft.com/office/drawing/2014/main" id="{238E9799-3D8B-F54E-BFBB-FE1237FADF63}"/>
                </a:ext>
              </a:extLst>
            </p:cNvPr>
            <p:cNvSpPr>
              <a:spLocks noChangeShapeType="1"/>
            </p:cNvSpPr>
            <p:nvPr/>
          </p:nvSpPr>
          <p:spPr bwMode="auto">
            <a:xfrm>
              <a:off x="10428373" y="5396002"/>
              <a:ext cx="690563" cy="476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472" name="Freeform 917">
            <a:extLst>
              <a:ext uri="{FF2B5EF4-FFF2-40B4-BE49-F238E27FC236}">
                <a16:creationId xmlns:a16="http://schemas.microsoft.com/office/drawing/2014/main" id="{831FA212-BCFB-1F40-96A0-1C871E9EF3AB}"/>
              </a:ext>
            </a:extLst>
          </p:cNvPr>
          <p:cNvSpPr>
            <a:spLocks/>
          </p:cNvSpPr>
          <p:nvPr/>
        </p:nvSpPr>
        <p:spPr bwMode="auto">
          <a:xfrm>
            <a:off x="10104523" y="4775289"/>
            <a:ext cx="304800" cy="942975"/>
          </a:xfrm>
          <a:custGeom>
            <a:avLst/>
            <a:gdLst>
              <a:gd name="T0" fmla="*/ 0 w 192"/>
              <a:gd name="T1" fmla="*/ 594 h 594"/>
              <a:gd name="T2" fmla="*/ 192 w 192"/>
              <a:gd name="T3" fmla="*/ 0 h 594"/>
              <a:gd name="T4" fmla="*/ 192 w 192"/>
              <a:gd name="T5" fmla="*/ 515 h 594"/>
              <a:gd name="T6" fmla="*/ 0 w 192"/>
              <a:gd name="T7" fmla="*/ 594 h 594"/>
              <a:gd name="T8" fmla="*/ 0 60000 65536"/>
              <a:gd name="T9" fmla="*/ 0 60000 65536"/>
              <a:gd name="T10" fmla="*/ 0 60000 65536"/>
              <a:gd name="T11" fmla="*/ 0 60000 65536"/>
              <a:gd name="T12" fmla="*/ 0 w 192"/>
              <a:gd name="T13" fmla="*/ 0 h 594"/>
              <a:gd name="T14" fmla="*/ 192 w 192"/>
              <a:gd name="T15" fmla="*/ 594 h 594"/>
            </a:gdLst>
            <a:ahLst/>
            <a:cxnLst>
              <a:cxn ang="T8">
                <a:pos x="T0" y="T1"/>
              </a:cxn>
              <a:cxn ang="T9">
                <a:pos x="T2" y="T3"/>
              </a:cxn>
              <a:cxn ang="T10">
                <a:pos x="T4" y="T5"/>
              </a:cxn>
              <a:cxn ang="T11">
                <a:pos x="T6" y="T7"/>
              </a:cxn>
            </a:cxnLst>
            <a:rect l="T12" t="T13" r="T14" b="T15"/>
            <a:pathLst>
              <a:path w="192" h="594">
                <a:moveTo>
                  <a:pt x="0" y="594"/>
                </a:moveTo>
                <a:lnTo>
                  <a:pt x="192" y="0"/>
                </a:lnTo>
                <a:lnTo>
                  <a:pt x="192" y="515"/>
                </a:lnTo>
                <a:lnTo>
                  <a:pt x="0" y="594"/>
                </a:lnTo>
                <a:close/>
              </a:path>
            </a:pathLst>
          </a:custGeom>
          <a:gradFill rotWithShape="1">
            <a:gsLst>
              <a:gs pos="0">
                <a:schemeClr val="bg1"/>
              </a:gs>
              <a:gs pos="100000">
                <a:srgbClr val="CC000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484" name="Group 950">
            <a:extLst>
              <a:ext uri="{FF2B5EF4-FFF2-40B4-BE49-F238E27FC236}">
                <a16:creationId xmlns:a16="http://schemas.microsoft.com/office/drawing/2014/main" id="{7CEBBAF6-579E-3943-B1EB-BB883618D6D9}"/>
              </a:ext>
            </a:extLst>
          </p:cNvPr>
          <p:cNvGrpSpPr>
            <a:grpSpLocks/>
          </p:cNvGrpSpPr>
          <p:nvPr/>
        </p:nvGrpSpPr>
        <p:grpSpPr bwMode="auto">
          <a:xfrm>
            <a:off x="10002508" y="5616400"/>
            <a:ext cx="214974" cy="403920"/>
            <a:chOff x="4140" y="429"/>
            <a:chExt cx="1425" cy="2396"/>
          </a:xfrm>
        </p:grpSpPr>
        <p:sp>
          <p:nvSpPr>
            <p:cNvPr id="485" name="Freeform 951">
              <a:extLst>
                <a:ext uri="{FF2B5EF4-FFF2-40B4-BE49-F238E27FC236}">
                  <a16:creationId xmlns:a16="http://schemas.microsoft.com/office/drawing/2014/main" id="{984581C6-7CED-A042-809F-11066F04B55E}"/>
                </a:ext>
              </a:extLst>
            </p:cNvPr>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86" name="Rectangle 952">
              <a:extLst>
                <a:ext uri="{FF2B5EF4-FFF2-40B4-BE49-F238E27FC236}">
                  <a16:creationId xmlns:a16="http://schemas.microsoft.com/office/drawing/2014/main" id="{0E0A78D4-7C3B-2143-AE69-FA504AD75E5E}"/>
                </a:ext>
              </a:extLst>
            </p:cNvPr>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87" name="Freeform 953">
              <a:extLst>
                <a:ext uri="{FF2B5EF4-FFF2-40B4-BE49-F238E27FC236}">
                  <a16:creationId xmlns:a16="http://schemas.microsoft.com/office/drawing/2014/main" id="{B0C7F238-A8B7-7443-8BA5-8939FF6B5572}"/>
                </a:ext>
              </a:extLst>
            </p:cNvPr>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88" name="Freeform 954">
              <a:extLst>
                <a:ext uri="{FF2B5EF4-FFF2-40B4-BE49-F238E27FC236}">
                  <a16:creationId xmlns:a16="http://schemas.microsoft.com/office/drawing/2014/main" id="{6F90FD17-11E4-EE4F-AF2F-7122C053E0C1}"/>
                </a:ext>
              </a:extLst>
            </p:cNvPr>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89" name="Rectangle 955">
              <a:extLst>
                <a:ext uri="{FF2B5EF4-FFF2-40B4-BE49-F238E27FC236}">
                  <a16:creationId xmlns:a16="http://schemas.microsoft.com/office/drawing/2014/main" id="{53A75298-B138-094F-9787-1B231F48063D}"/>
                </a:ext>
              </a:extLst>
            </p:cNvPr>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490" name="Group 956">
              <a:extLst>
                <a:ext uri="{FF2B5EF4-FFF2-40B4-BE49-F238E27FC236}">
                  <a16:creationId xmlns:a16="http://schemas.microsoft.com/office/drawing/2014/main" id="{AD456B50-CD82-6F4C-9CF1-09ABBC571C85}"/>
                </a:ext>
              </a:extLst>
            </p:cNvPr>
            <p:cNvGrpSpPr>
              <a:grpSpLocks/>
            </p:cNvGrpSpPr>
            <p:nvPr/>
          </p:nvGrpSpPr>
          <p:grpSpPr bwMode="auto">
            <a:xfrm>
              <a:off x="4749" y="668"/>
              <a:ext cx="581" cy="145"/>
              <a:chOff x="614" y="2568"/>
              <a:chExt cx="725" cy="139"/>
            </a:xfrm>
          </p:grpSpPr>
          <p:sp>
            <p:nvSpPr>
              <p:cNvPr id="515" name="AutoShape 957">
                <a:extLst>
                  <a:ext uri="{FF2B5EF4-FFF2-40B4-BE49-F238E27FC236}">
                    <a16:creationId xmlns:a16="http://schemas.microsoft.com/office/drawing/2014/main" id="{4C074F81-A723-5F4E-9479-CE1CDCFBCB88}"/>
                  </a:ext>
                </a:extLst>
              </p:cNvPr>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516" name="AutoShape 958">
                <a:extLst>
                  <a:ext uri="{FF2B5EF4-FFF2-40B4-BE49-F238E27FC236}">
                    <a16:creationId xmlns:a16="http://schemas.microsoft.com/office/drawing/2014/main" id="{4DE71513-1E1D-B644-992C-AE6AB0DB1197}"/>
                  </a:ext>
                </a:extLst>
              </p:cNvPr>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491" name="Rectangle 959">
              <a:extLst>
                <a:ext uri="{FF2B5EF4-FFF2-40B4-BE49-F238E27FC236}">
                  <a16:creationId xmlns:a16="http://schemas.microsoft.com/office/drawing/2014/main" id="{05D448DB-B3CB-C64D-8C4B-72D790DFFD42}"/>
                </a:ext>
              </a:extLst>
            </p:cNvPr>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492" name="Group 960">
              <a:extLst>
                <a:ext uri="{FF2B5EF4-FFF2-40B4-BE49-F238E27FC236}">
                  <a16:creationId xmlns:a16="http://schemas.microsoft.com/office/drawing/2014/main" id="{9CDEBDA5-A066-D749-B9E9-47DB05253D32}"/>
                </a:ext>
              </a:extLst>
            </p:cNvPr>
            <p:cNvGrpSpPr>
              <a:grpSpLocks/>
            </p:cNvGrpSpPr>
            <p:nvPr/>
          </p:nvGrpSpPr>
          <p:grpSpPr bwMode="auto">
            <a:xfrm>
              <a:off x="4747" y="994"/>
              <a:ext cx="581" cy="134"/>
              <a:chOff x="614" y="2568"/>
              <a:chExt cx="725" cy="139"/>
            </a:xfrm>
          </p:grpSpPr>
          <p:sp>
            <p:nvSpPr>
              <p:cNvPr id="513" name="AutoShape 961">
                <a:extLst>
                  <a:ext uri="{FF2B5EF4-FFF2-40B4-BE49-F238E27FC236}">
                    <a16:creationId xmlns:a16="http://schemas.microsoft.com/office/drawing/2014/main" id="{8E73CA32-EF58-EA45-A4FE-37E560EBE8C6}"/>
                  </a:ext>
                </a:extLst>
              </p:cNvPr>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514" name="AutoShape 962">
                <a:extLst>
                  <a:ext uri="{FF2B5EF4-FFF2-40B4-BE49-F238E27FC236}">
                    <a16:creationId xmlns:a16="http://schemas.microsoft.com/office/drawing/2014/main" id="{2E2C05F9-1F42-CF46-83F8-339E874CF6FB}"/>
                  </a:ext>
                </a:extLst>
              </p:cNvPr>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493" name="Rectangle 963">
              <a:extLst>
                <a:ext uri="{FF2B5EF4-FFF2-40B4-BE49-F238E27FC236}">
                  <a16:creationId xmlns:a16="http://schemas.microsoft.com/office/drawing/2014/main" id="{D2B5715C-9E55-D04D-BD32-A700B9DCC1E1}"/>
                </a:ext>
              </a:extLst>
            </p:cNvPr>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94" name="Rectangle 964">
              <a:extLst>
                <a:ext uri="{FF2B5EF4-FFF2-40B4-BE49-F238E27FC236}">
                  <a16:creationId xmlns:a16="http://schemas.microsoft.com/office/drawing/2014/main" id="{3A8FF8A7-C248-1B42-80FA-051974D95224}"/>
                </a:ext>
              </a:extLst>
            </p:cNvPr>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495" name="Group 965">
              <a:extLst>
                <a:ext uri="{FF2B5EF4-FFF2-40B4-BE49-F238E27FC236}">
                  <a16:creationId xmlns:a16="http://schemas.microsoft.com/office/drawing/2014/main" id="{8E71E5B0-A3F5-D344-B255-99112EB195F7}"/>
                </a:ext>
              </a:extLst>
            </p:cNvPr>
            <p:cNvGrpSpPr>
              <a:grpSpLocks/>
            </p:cNvGrpSpPr>
            <p:nvPr/>
          </p:nvGrpSpPr>
          <p:grpSpPr bwMode="auto">
            <a:xfrm>
              <a:off x="4735" y="1627"/>
              <a:ext cx="582" cy="151"/>
              <a:chOff x="614" y="2568"/>
              <a:chExt cx="725" cy="139"/>
            </a:xfrm>
          </p:grpSpPr>
          <p:sp>
            <p:nvSpPr>
              <p:cNvPr id="511" name="AutoShape 966">
                <a:extLst>
                  <a:ext uri="{FF2B5EF4-FFF2-40B4-BE49-F238E27FC236}">
                    <a16:creationId xmlns:a16="http://schemas.microsoft.com/office/drawing/2014/main" id="{A2F22898-EA39-FB4D-B255-ABCB1B7C1663}"/>
                  </a:ext>
                </a:extLst>
              </p:cNvPr>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512" name="AutoShape 967">
                <a:extLst>
                  <a:ext uri="{FF2B5EF4-FFF2-40B4-BE49-F238E27FC236}">
                    <a16:creationId xmlns:a16="http://schemas.microsoft.com/office/drawing/2014/main" id="{FBF034BA-270B-6F40-B57B-8A19ABF2818D}"/>
                  </a:ext>
                </a:extLst>
              </p:cNvPr>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496" name="Freeform 968">
              <a:extLst>
                <a:ext uri="{FF2B5EF4-FFF2-40B4-BE49-F238E27FC236}">
                  <a16:creationId xmlns:a16="http://schemas.microsoft.com/office/drawing/2014/main" id="{C6616798-D999-124B-8365-0FF6B1AC6B22}"/>
                </a:ext>
              </a:extLst>
            </p:cNvPr>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497" name="Group 969">
              <a:extLst>
                <a:ext uri="{FF2B5EF4-FFF2-40B4-BE49-F238E27FC236}">
                  <a16:creationId xmlns:a16="http://schemas.microsoft.com/office/drawing/2014/main" id="{0D2B7299-399C-9748-80B1-8B82EA570848}"/>
                </a:ext>
              </a:extLst>
            </p:cNvPr>
            <p:cNvGrpSpPr>
              <a:grpSpLocks/>
            </p:cNvGrpSpPr>
            <p:nvPr/>
          </p:nvGrpSpPr>
          <p:grpSpPr bwMode="auto">
            <a:xfrm>
              <a:off x="4739" y="1327"/>
              <a:ext cx="582" cy="139"/>
              <a:chOff x="614" y="2568"/>
              <a:chExt cx="725" cy="139"/>
            </a:xfrm>
          </p:grpSpPr>
          <p:sp>
            <p:nvSpPr>
              <p:cNvPr id="509" name="AutoShape 970">
                <a:extLst>
                  <a:ext uri="{FF2B5EF4-FFF2-40B4-BE49-F238E27FC236}">
                    <a16:creationId xmlns:a16="http://schemas.microsoft.com/office/drawing/2014/main" id="{791F8FFE-36CE-5D47-899C-7B6F5471D9AF}"/>
                  </a:ext>
                </a:extLst>
              </p:cNvPr>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510" name="AutoShape 971">
                <a:extLst>
                  <a:ext uri="{FF2B5EF4-FFF2-40B4-BE49-F238E27FC236}">
                    <a16:creationId xmlns:a16="http://schemas.microsoft.com/office/drawing/2014/main" id="{96614370-C84C-644E-AF93-94853FD47AF1}"/>
                  </a:ext>
                </a:extLst>
              </p:cNvPr>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498" name="Rectangle 972">
              <a:extLst>
                <a:ext uri="{FF2B5EF4-FFF2-40B4-BE49-F238E27FC236}">
                  <a16:creationId xmlns:a16="http://schemas.microsoft.com/office/drawing/2014/main" id="{3024E21F-4580-974D-A923-DBF7106EF158}"/>
                </a:ext>
              </a:extLst>
            </p:cNvPr>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99" name="Freeform 973">
              <a:extLst>
                <a:ext uri="{FF2B5EF4-FFF2-40B4-BE49-F238E27FC236}">
                  <a16:creationId xmlns:a16="http://schemas.microsoft.com/office/drawing/2014/main" id="{355CC750-A436-114A-B13D-15B18BE0099A}"/>
                </a:ext>
              </a:extLst>
            </p:cNvPr>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00" name="Freeform 974">
              <a:extLst>
                <a:ext uri="{FF2B5EF4-FFF2-40B4-BE49-F238E27FC236}">
                  <a16:creationId xmlns:a16="http://schemas.microsoft.com/office/drawing/2014/main" id="{D88AEB08-419C-994D-B9AF-2D260494D178}"/>
                </a:ext>
              </a:extLst>
            </p:cNvPr>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01" name="Oval 975">
              <a:extLst>
                <a:ext uri="{FF2B5EF4-FFF2-40B4-BE49-F238E27FC236}">
                  <a16:creationId xmlns:a16="http://schemas.microsoft.com/office/drawing/2014/main" id="{A70DC3D0-7F41-FB4E-BF25-4A8051E0D90D}"/>
                </a:ext>
              </a:extLst>
            </p:cNvPr>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502" name="Freeform 976">
              <a:extLst>
                <a:ext uri="{FF2B5EF4-FFF2-40B4-BE49-F238E27FC236}">
                  <a16:creationId xmlns:a16="http://schemas.microsoft.com/office/drawing/2014/main" id="{00011472-61BE-7D4E-BF36-C4C4F0A5D727}"/>
                </a:ext>
              </a:extLst>
            </p:cNvPr>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03" name="AutoShape 977">
              <a:extLst>
                <a:ext uri="{FF2B5EF4-FFF2-40B4-BE49-F238E27FC236}">
                  <a16:creationId xmlns:a16="http://schemas.microsoft.com/office/drawing/2014/main" id="{369D2889-1BFC-A340-B67F-54F258D6F1F5}"/>
                </a:ext>
              </a:extLst>
            </p:cNvPr>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504" name="AutoShape 978">
              <a:extLst>
                <a:ext uri="{FF2B5EF4-FFF2-40B4-BE49-F238E27FC236}">
                  <a16:creationId xmlns:a16="http://schemas.microsoft.com/office/drawing/2014/main" id="{CEFA09E5-3186-4445-AD94-60C0E15196AC}"/>
                </a:ext>
              </a:extLst>
            </p:cNvPr>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505" name="Oval 979">
              <a:extLst>
                <a:ext uri="{FF2B5EF4-FFF2-40B4-BE49-F238E27FC236}">
                  <a16:creationId xmlns:a16="http://schemas.microsoft.com/office/drawing/2014/main" id="{9AFADA62-C3CB-594F-8048-88710642763B}"/>
                </a:ext>
              </a:extLst>
            </p:cNvPr>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506" name="Oval 980">
              <a:extLst>
                <a:ext uri="{FF2B5EF4-FFF2-40B4-BE49-F238E27FC236}">
                  <a16:creationId xmlns:a16="http://schemas.microsoft.com/office/drawing/2014/main" id="{C82FFABC-4C4C-6243-9D2D-3C99FBC51814}"/>
                </a:ext>
              </a:extLst>
            </p:cNvPr>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1800" b="0" i="0" u="none" strike="noStrike" kern="1200" cap="none" spc="0" normalizeH="0" baseline="0" noProof="0">
                <a:ln>
                  <a:noFill/>
                </a:ln>
                <a:solidFill>
                  <a:srgbClr val="FF0000"/>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507" name="Oval 981">
              <a:extLst>
                <a:ext uri="{FF2B5EF4-FFF2-40B4-BE49-F238E27FC236}">
                  <a16:creationId xmlns:a16="http://schemas.microsoft.com/office/drawing/2014/main" id="{C0EFDD4D-FB5A-6D4E-97DD-CFA89D4A9696}"/>
                </a:ext>
              </a:extLst>
            </p:cNvPr>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508" name="Rectangle 982">
              <a:extLst>
                <a:ext uri="{FF2B5EF4-FFF2-40B4-BE49-F238E27FC236}">
                  <a16:creationId xmlns:a16="http://schemas.microsoft.com/office/drawing/2014/main" id="{99A1B872-581F-BE49-AADF-3A6775C166D0}"/>
                </a:ext>
              </a:extLst>
            </p:cNvPr>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grpSp>
        <p:nvGrpSpPr>
          <p:cNvPr id="8" name="Group 7">
            <a:extLst>
              <a:ext uri="{FF2B5EF4-FFF2-40B4-BE49-F238E27FC236}">
                <a16:creationId xmlns:a16="http://schemas.microsoft.com/office/drawing/2014/main" id="{677610FF-4F61-2C4A-A861-FC0ED9C69928}"/>
              </a:ext>
            </a:extLst>
          </p:cNvPr>
          <p:cNvGrpSpPr/>
          <p:nvPr/>
        </p:nvGrpSpPr>
        <p:grpSpPr>
          <a:xfrm>
            <a:off x="8252702" y="1137866"/>
            <a:ext cx="814388" cy="854075"/>
            <a:chOff x="9791027" y="656358"/>
            <a:chExt cx="814388" cy="854075"/>
          </a:xfrm>
        </p:grpSpPr>
        <p:sp>
          <p:nvSpPr>
            <p:cNvPr id="519" name="Rectangle 227">
              <a:extLst>
                <a:ext uri="{FF2B5EF4-FFF2-40B4-BE49-F238E27FC236}">
                  <a16:creationId xmlns:a16="http://schemas.microsoft.com/office/drawing/2014/main" id="{B61510CE-247E-1E43-BA4A-EC188AFE0CB8}"/>
                </a:ext>
              </a:extLst>
            </p:cNvPr>
            <p:cNvSpPr>
              <a:spLocks noChangeArrowheads="1"/>
            </p:cNvSpPr>
            <p:nvPr/>
          </p:nvSpPr>
          <p:spPr bwMode="auto">
            <a:xfrm>
              <a:off x="9888064" y="666450"/>
              <a:ext cx="676276" cy="776288"/>
            </a:xfrm>
            <a:prstGeom prst="rect">
              <a:avLst/>
            </a:prstGeom>
            <a:solidFill>
              <a:srgbClr val="0000A8"/>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520" name="Rectangle 228">
              <a:extLst>
                <a:ext uri="{FF2B5EF4-FFF2-40B4-BE49-F238E27FC236}">
                  <a16:creationId xmlns:a16="http://schemas.microsoft.com/office/drawing/2014/main" id="{4174338D-3A0E-9747-819D-0C19F4DF4AA8}"/>
                </a:ext>
              </a:extLst>
            </p:cNvPr>
            <p:cNvSpPr>
              <a:spLocks noChangeArrowheads="1"/>
            </p:cNvSpPr>
            <p:nvPr/>
          </p:nvSpPr>
          <p:spPr bwMode="auto">
            <a:xfrm>
              <a:off x="9854726" y="690263"/>
              <a:ext cx="690563" cy="800100"/>
            </a:xfrm>
            <a:prstGeom prst="rect">
              <a:avLst/>
            </a:prstGeom>
            <a:solidFill>
              <a:schemeClr val="bg1"/>
            </a:solidFill>
            <a:ln w="12700">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521" name="Rectangle 229">
              <a:extLst>
                <a:ext uri="{FF2B5EF4-FFF2-40B4-BE49-F238E27FC236}">
                  <a16:creationId xmlns:a16="http://schemas.microsoft.com/office/drawing/2014/main" id="{621AE13C-4ABC-334F-8206-4D5E08465C6E}"/>
                </a:ext>
              </a:extLst>
            </p:cNvPr>
            <p:cNvSpPr>
              <a:spLocks noChangeArrowheads="1"/>
            </p:cNvSpPr>
            <p:nvPr/>
          </p:nvSpPr>
          <p:spPr bwMode="auto">
            <a:xfrm>
              <a:off x="9861869" y="844112"/>
              <a:ext cx="676276" cy="186668"/>
            </a:xfrm>
            <a:prstGeom prst="rect">
              <a:avLst/>
            </a:prstGeom>
            <a:solidFill>
              <a:srgbClr val="CC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522" name="Text Box 230">
              <a:extLst>
                <a:ext uri="{FF2B5EF4-FFF2-40B4-BE49-F238E27FC236}">
                  <a16:creationId xmlns:a16="http://schemas.microsoft.com/office/drawing/2014/main" id="{CA38D367-F86F-AB43-B21E-1EEE691D3D74}"/>
                </a:ext>
              </a:extLst>
            </p:cNvPr>
            <p:cNvSpPr txBox="1">
              <a:spLocks noChangeArrowheads="1"/>
            </p:cNvSpPr>
            <p:nvPr/>
          </p:nvSpPr>
          <p:spPr bwMode="auto">
            <a:xfrm>
              <a:off x="9791027" y="656358"/>
              <a:ext cx="814388" cy="85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application</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000" b="0" i="0" u="none" strike="noStrike" kern="1200" cap="none" spc="0" normalizeH="0" baseline="0" noProof="0" dirty="0">
                  <a:ln>
                    <a:noFill/>
                  </a:ln>
                  <a:solidFill>
                    <a:prstClr val="white"/>
                  </a:solidFill>
                  <a:effectLst/>
                  <a:uLnTx/>
                  <a:uFillTx/>
                  <a:latin typeface="Arial" panose="020B0604020202020204" pitchFamily="34" charset="0"/>
                  <a:ea typeface="ＭＳ Ｐゴシック" panose="020B0600070205080204" pitchFamily="34" charset="-128"/>
                  <a:cs typeface="+mn-cs"/>
                </a:rPr>
                <a:t>transport</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network</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data link</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physical</a:t>
              </a: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523" name="Line 231">
              <a:extLst>
                <a:ext uri="{FF2B5EF4-FFF2-40B4-BE49-F238E27FC236}">
                  <a16:creationId xmlns:a16="http://schemas.microsoft.com/office/drawing/2014/main" id="{A3474A7D-75ED-1D4F-BB1C-5BA4ECFE69E7}"/>
                </a:ext>
              </a:extLst>
            </p:cNvPr>
            <p:cNvSpPr>
              <a:spLocks noChangeShapeType="1"/>
            </p:cNvSpPr>
            <p:nvPr/>
          </p:nvSpPr>
          <p:spPr bwMode="auto">
            <a:xfrm>
              <a:off x="9854726" y="1033163"/>
              <a:ext cx="690563" cy="476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24" name="Line 232">
              <a:extLst>
                <a:ext uri="{FF2B5EF4-FFF2-40B4-BE49-F238E27FC236}">
                  <a16:creationId xmlns:a16="http://schemas.microsoft.com/office/drawing/2014/main" id="{79D6BFCD-0081-1543-8A02-CDC78B944799}"/>
                </a:ext>
              </a:extLst>
            </p:cNvPr>
            <p:cNvSpPr>
              <a:spLocks noChangeShapeType="1"/>
            </p:cNvSpPr>
            <p:nvPr/>
          </p:nvSpPr>
          <p:spPr bwMode="auto">
            <a:xfrm>
              <a:off x="9864251" y="1171275"/>
              <a:ext cx="690563" cy="476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25" name="Line 233">
              <a:extLst>
                <a:ext uri="{FF2B5EF4-FFF2-40B4-BE49-F238E27FC236}">
                  <a16:creationId xmlns:a16="http://schemas.microsoft.com/office/drawing/2014/main" id="{539E5FFB-197B-6F44-A1D2-C9A93359AB7C}"/>
                </a:ext>
              </a:extLst>
            </p:cNvPr>
            <p:cNvSpPr>
              <a:spLocks noChangeShapeType="1"/>
            </p:cNvSpPr>
            <p:nvPr/>
          </p:nvSpPr>
          <p:spPr bwMode="auto">
            <a:xfrm>
              <a:off x="9864251" y="1309388"/>
              <a:ext cx="690563" cy="476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558" name="Up-Down Arrow 557">
            <a:extLst>
              <a:ext uri="{FF2B5EF4-FFF2-40B4-BE49-F238E27FC236}">
                <a16:creationId xmlns:a16="http://schemas.microsoft.com/office/drawing/2014/main" id="{1F1264FF-C88C-CF4E-85AF-1CB82BE0554E}"/>
              </a:ext>
            </a:extLst>
          </p:cNvPr>
          <p:cNvSpPr/>
          <p:nvPr/>
        </p:nvSpPr>
        <p:spPr>
          <a:xfrm rot="19889198">
            <a:off x="9544123" y="1270072"/>
            <a:ext cx="626354" cy="3838406"/>
          </a:xfrm>
          <a:prstGeom prst="up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59" name="TextBox 558">
            <a:extLst>
              <a:ext uri="{FF2B5EF4-FFF2-40B4-BE49-F238E27FC236}">
                <a16:creationId xmlns:a16="http://schemas.microsoft.com/office/drawing/2014/main" id="{BDB4ECF5-2BA8-034C-9E12-98E6A9A3E77D}"/>
              </a:ext>
            </a:extLst>
          </p:cNvPr>
          <p:cNvSpPr txBox="1"/>
          <p:nvPr/>
        </p:nvSpPr>
        <p:spPr>
          <a:xfrm rot="3706861">
            <a:off x="8640694" y="3103268"/>
            <a:ext cx="255044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logical end-end transport</a:t>
            </a:r>
          </a:p>
        </p:txBody>
      </p:sp>
      <p:sp>
        <p:nvSpPr>
          <p:cNvPr id="517" name="Rectangle 3">
            <a:extLst>
              <a:ext uri="{FF2B5EF4-FFF2-40B4-BE49-F238E27FC236}">
                <a16:creationId xmlns:a16="http://schemas.microsoft.com/office/drawing/2014/main" id="{6893AA1C-B5CC-D446-9A4F-4636B0A87E22}"/>
              </a:ext>
            </a:extLst>
          </p:cNvPr>
          <p:cNvSpPr txBox="1">
            <a:spLocks noChangeArrowheads="1"/>
          </p:cNvSpPr>
          <p:nvPr/>
        </p:nvSpPr>
        <p:spPr>
          <a:xfrm>
            <a:off x="736738" y="1365914"/>
            <a:ext cx="6288757" cy="5114925"/>
          </a:xfrm>
          <a:prstGeom prst="rect">
            <a:avLst/>
          </a:prstGeom>
        </p:spPr>
        <p:txBody>
          <a:bodyPr vert="horz" lIns="91440" tIns="45720" rIns="91440" bIns="45720" rtlCol="0">
            <a:normAutofit fontScale="92500" lnSpcReduction="10000"/>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100000"/>
              </a:lnSpc>
              <a:spcBef>
                <a:spcPts val="600"/>
              </a:spcBef>
              <a:spcAft>
                <a:spcPts val="0"/>
              </a:spcAft>
              <a:buClr>
                <a:srgbClr val="0000A3"/>
              </a:buClr>
              <a:buSzTx/>
              <a:buFont typeface="Wingdings" pitchFamily="2" charset="2"/>
              <a:buChar char="§"/>
              <a:tabLst/>
              <a:defRPr/>
            </a:pPr>
            <a:r>
              <a:rPr kumimoji="0" lang="en-US" altLang="en-US" sz="3200" b="1" i="0" u="none" strike="noStrike" kern="1200" cap="none" spc="0" normalizeH="0" baseline="0" noProof="0" dirty="0">
                <a:ln>
                  <a:noFill/>
                </a:ln>
                <a:solidFill>
                  <a:srgbClr val="CD0004"/>
                </a:solidFill>
                <a:effectLst/>
                <a:uLnTx/>
                <a:uFillTx/>
                <a:latin typeface="Calibri" panose="020F0502020204030204"/>
                <a:ea typeface="ＭＳ Ｐゴシック" panose="020B0600070205080204" pitchFamily="34" charset="-128"/>
                <a:cs typeface="+mn-cs"/>
              </a:rPr>
              <a:t>TCP: </a:t>
            </a:r>
            <a:r>
              <a:rPr kumimoji="0" lang="en-US" altLang="en-US" sz="32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Transmission Control Protocol</a:t>
            </a:r>
          </a:p>
          <a:p>
            <a:pPr marL="695325" marR="0" lvl="1" indent="-231775" algn="l" defTabSz="914400" rtl="0" eaLnBrk="1" fontAlgn="auto" latinLnBrk="0" hangingPunct="1">
              <a:lnSpc>
                <a:spcPct val="100000"/>
              </a:lnSpc>
              <a:spcBef>
                <a:spcPts val="600"/>
              </a:spcBef>
              <a:spcAft>
                <a:spcPts val="0"/>
              </a:spcAft>
              <a:buClr>
                <a:srgbClr val="0000A8"/>
              </a:buClr>
              <a:buSzTx/>
              <a:buFont typeface="Arial" panose="020B0604020202020204" pitchFamily="34" charset="0"/>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reliable, in-order delivery</a:t>
            </a:r>
          </a:p>
          <a:p>
            <a:pPr marL="695325" marR="0" lvl="1" indent="-231775" algn="l" defTabSz="914400" rtl="0" eaLnBrk="1" fontAlgn="auto" latinLnBrk="0" hangingPunct="1">
              <a:lnSpc>
                <a:spcPct val="100000"/>
              </a:lnSpc>
              <a:spcBef>
                <a:spcPts val="600"/>
              </a:spcBef>
              <a:spcAft>
                <a:spcPts val="0"/>
              </a:spcAft>
              <a:buClr>
                <a:srgbClr val="0000A8"/>
              </a:buClr>
              <a:buSzTx/>
              <a:buFont typeface="Arial" panose="020B0604020202020204" pitchFamily="34" charset="0"/>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congestion control </a:t>
            </a:r>
          </a:p>
          <a:p>
            <a:pPr marL="695325" marR="0" lvl="1" indent="-231775" algn="l" defTabSz="914400" rtl="0" eaLnBrk="1" fontAlgn="auto" latinLnBrk="0" hangingPunct="1">
              <a:lnSpc>
                <a:spcPct val="100000"/>
              </a:lnSpc>
              <a:spcBef>
                <a:spcPts val="400"/>
              </a:spcBef>
              <a:spcAft>
                <a:spcPts val="0"/>
              </a:spcAft>
              <a:buClr>
                <a:srgbClr val="0000A8"/>
              </a:buClr>
              <a:buSzTx/>
              <a:buFont typeface="Arial" panose="020B0604020202020204" pitchFamily="34" charset="0"/>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flow control</a:t>
            </a:r>
          </a:p>
          <a:p>
            <a:pPr marL="695325" marR="0" lvl="1" indent="-231775" algn="l" defTabSz="914400" rtl="0" eaLnBrk="1" fontAlgn="auto" latinLnBrk="0" hangingPunct="1">
              <a:lnSpc>
                <a:spcPct val="100000"/>
              </a:lnSpc>
              <a:spcBef>
                <a:spcPts val="400"/>
              </a:spcBef>
              <a:spcAft>
                <a:spcPts val="0"/>
              </a:spcAft>
              <a:buClr>
                <a:srgbClr val="0000A8"/>
              </a:buClr>
              <a:buSzTx/>
              <a:buFont typeface="Arial" panose="020B0604020202020204" pitchFamily="34" charset="0"/>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connection setup</a:t>
            </a:r>
            <a:endParaRPr kumimoji="0" lang="en-US" altLang="en-US" sz="32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a:p>
            <a:pPr marL="352425" marR="0" lvl="0" indent="-222250" algn="l" defTabSz="914400" rtl="0" eaLnBrk="1" fontAlgn="auto" latinLnBrk="0" hangingPunct="1">
              <a:lnSpc>
                <a:spcPct val="100000"/>
              </a:lnSpc>
              <a:spcBef>
                <a:spcPts val="600"/>
              </a:spcBef>
              <a:spcAft>
                <a:spcPts val="0"/>
              </a:spcAft>
              <a:buClr>
                <a:srgbClr val="0000A3"/>
              </a:buClr>
              <a:buSzTx/>
              <a:buFont typeface="Wingdings" pitchFamily="2" charset="2"/>
              <a:buChar char="§"/>
              <a:tabLst/>
              <a:defRPr/>
            </a:pPr>
            <a:r>
              <a:rPr kumimoji="0" lang="en-US" altLang="en-US" sz="3200" b="1" i="0" u="none" strike="noStrike" kern="1200" cap="none" spc="0" normalizeH="0" baseline="0" noProof="0" dirty="0">
                <a:ln>
                  <a:noFill/>
                </a:ln>
                <a:solidFill>
                  <a:srgbClr val="CD0004"/>
                </a:solidFill>
                <a:effectLst/>
                <a:uLnTx/>
                <a:uFillTx/>
                <a:latin typeface="Calibri" panose="020F0502020204030204"/>
                <a:ea typeface="ＭＳ Ｐゴシック" panose="020B0600070205080204" pitchFamily="34" charset="-128"/>
                <a:cs typeface="+mn-cs"/>
              </a:rPr>
              <a:t>UDP: </a:t>
            </a:r>
            <a:r>
              <a:rPr kumimoji="0" lang="en-US" altLang="en-US" sz="32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User Datagram Protocol</a:t>
            </a:r>
          </a:p>
          <a:p>
            <a:pPr marL="747713" marR="0" lvl="1" indent="-274638" algn="l" defTabSz="914400" rtl="0" eaLnBrk="1" fontAlgn="auto" latinLnBrk="0" hangingPunct="1">
              <a:lnSpc>
                <a:spcPct val="100000"/>
              </a:lnSpc>
              <a:spcBef>
                <a:spcPts val="600"/>
              </a:spcBef>
              <a:spcAft>
                <a:spcPts val="0"/>
              </a:spcAft>
              <a:buClr>
                <a:srgbClr val="0000A3"/>
              </a:buClr>
              <a:buSzTx/>
              <a:buFont typeface="Arial" panose="020B0604020202020204" pitchFamily="34" charset="0"/>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unreliable, unordered delivery</a:t>
            </a:r>
          </a:p>
          <a:p>
            <a:pPr marL="747713" marR="0" lvl="1" indent="-274638" algn="l" defTabSz="914400" rtl="0" eaLnBrk="1" fontAlgn="auto" latinLnBrk="0" hangingPunct="1">
              <a:lnSpc>
                <a:spcPct val="100000"/>
              </a:lnSpc>
              <a:spcBef>
                <a:spcPts val="600"/>
              </a:spcBef>
              <a:spcAft>
                <a:spcPts val="0"/>
              </a:spcAft>
              <a:buClr>
                <a:srgbClr val="0000A3"/>
              </a:buClr>
              <a:buSzTx/>
              <a:buFont typeface="Arial" panose="020B0604020202020204" pitchFamily="34" charset="0"/>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no-frills extension of “</a:t>
            </a:r>
            <a:r>
              <a:rPr kumimoji="0" lang="en-US" altLang="ja-JP"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best-effort” IP</a:t>
            </a:r>
          </a:p>
          <a:p>
            <a:pPr marL="352425" marR="0" lvl="0" indent="-222250" algn="l" defTabSz="914400" rtl="0" eaLnBrk="1" fontAlgn="auto" latinLnBrk="0" hangingPunct="1">
              <a:lnSpc>
                <a:spcPct val="100000"/>
              </a:lnSpc>
              <a:spcBef>
                <a:spcPts val="600"/>
              </a:spcBef>
              <a:spcAft>
                <a:spcPts val="0"/>
              </a:spcAft>
              <a:buClr>
                <a:srgbClr val="0000A3"/>
              </a:buClr>
              <a:buSzTx/>
              <a:buFont typeface="Wingdings" pitchFamily="2" charset="2"/>
              <a:buChar char="§"/>
              <a:tabLst/>
              <a:defRPr/>
            </a:pPr>
            <a:r>
              <a:rPr kumimoji="0" lang="en-US" altLang="en-US" sz="32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services not available: </a:t>
            </a:r>
          </a:p>
          <a:p>
            <a:pPr marL="695325" marR="0" lvl="1" indent="-231775" algn="l" defTabSz="914400" rtl="0" eaLnBrk="1" fontAlgn="auto" latinLnBrk="0" hangingPunct="1">
              <a:lnSpc>
                <a:spcPct val="100000"/>
              </a:lnSpc>
              <a:spcBef>
                <a:spcPts val="400"/>
              </a:spcBef>
              <a:spcAft>
                <a:spcPts val="0"/>
              </a:spcAft>
              <a:buClr>
                <a:srgbClr val="0000A8"/>
              </a:buClr>
              <a:buSzTx/>
              <a:buFont typeface="Arial" panose="020B0604020202020204" pitchFamily="34" charset="0"/>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delay guarantees</a:t>
            </a:r>
          </a:p>
          <a:p>
            <a:pPr marL="695325" marR="0" lvl="1" indent="-231775" algn="l" defTabSz="914400" rtl="0" eaLnBrk="1" fontAlgn="auto" latinLnBrk="0" hangingPunct="1">
              <a:lnSpc>
                <a:spcPct val="100000"/>
              </a:lnSpc>
              <a:spcBef>
                <a:spcPts val="400"/>
              </a:spcBef>
              <a:spcAft>
                <a:spcPts val="0"/>
              </a:spcAft>
              <a:buClr>
                <a:srgbClr val="0000A8"/>
              </a:buClr>
              <a:buSzTx/>
              <a:buFont typeface="Arial" panose="020B0604020202020204" pitchFamily="34" charset="0"/>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bandwidth guarantees</a:t>
            </a:r>
            <a:endPar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p:txBody>
      </p:sp>
      <p:sp>
        <p:nvSpPr>
          <p:cNvPr id="518" name="Slide Number Placeholder 2">
            <a:extLst>
              <a:ext uri="{FF2B5EF4-FFF2-40B4-BE49-F238E27FC236}">
                <a16:creationId xmlns:a16="http://schemas.microsoft.com/office/drawing/2014/main" id="{5EAB89B4-AD20-DC49-B545-2C57C5923FCF}"/>
              </a:ext>
            </a:extLst>
          </p:cNvPr>
          <p:cNvSpPr>
            <a:spLocks noGrp="1"/>
          </p:cNvSpPr>
          <p:nvPr>
            <p:ph type="sldNum" sz="quarter" idx="4"/>
          </p:nvPr>
        </p:nvSpPr>
        <p:spPr>
          <a:xfrm>
            <a:off x="9219616" y="6443089"/>
            <a:ext cx="2743200" cy="365125"/>
          </a:xfrm>
        </p:spPr>
        <p:txBody>
          <a:bodyPr/>
          <a:lstStyle/>
          <a:p>
            <a:r>
              <a:rPr lang="en-US" dirty="0"/>
              <a:t>Transport Layer: 3-</a:t>
            </a:r>
            <a:fld id="{C4204591-24BD-A542-B9D5-F8D8A88D2FEE}" type="slidenum">
              <a:rPr lang="en-US" smtClean="0"/>
              <a:pPr/>
              <a:t>9</a:t>
            </a:fld>
            <a:endParaRPr lang="en-US" dirty="0"/>
          </a:p>
        </p:txBody>
      </p:sp>
    </p:spTree>
    <p:extLst>
      <p:ext uri="{BB962C8B-B14F-4D97-AF65-F5344CB8AC3E}">
        <p14:creationId xmlns:p14="http://schemas.microsoft.com/office/powerpoint/2010/main" val="2570528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17">
                                            <p:txEl>
                                              <p:pRg st="0" end="0"/>
                                            </p:txEl>
                                          </p:spTgt>
                                        </p:tgtEl>
                                        <p:attrNameLst>
                                          <p:attrName>style.visibility</p:attrName>
                                        </p:attrNameLst>
                                      </p:cBhvr>
                                      <p:to>
                                        <p:strVal val="visible"/>
                                      </p:to>
                                    </p:set>
                                    <p:animEffect transition="in" filter="dissolve">
                                      <p:cBhvr>
                                        <p:cTn id="7" dur="500"/>
                                        <p:tgtEl>
                                          <p:spTgt spid="517">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517">
                                            <p:txEl>
                                              <p:pRg st="1" end="1"/>
                                            </p:txEl>
                                          </p:spTgt>
                                        </p:tgtEl>
                                        <p:attrNameLst>
                                          <p:attrName>style.visibility</p:attrName>
                                        </p:attrNameLst>
                                      </p:cBhvr>
                                      <p:to>
                                        <p:strVal val="visible"/>
                                      </p:to>
                                    </p:set>
                                    <p:animEffect transition="in" filter="dissolve">
                                      <p:cBhvr>
                                        <p:cTn id="10" dur="500"/>
                                        <p:tgtEl>
                                          <p:spTgt spid="517">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517">
                                            <p:txEl>
                                              <p:pRg st="2" end="2"/>
                                            </p:txEl>
                                          </p:spTgt>
                                        </p:tgtEl>
                                        <p:attrNameLst>
                                          <p:attrName>style.visibility</p:attrName>
                                        </p:attrNameLst>
                                      </p:cBhvr>
                                      <p:to>
                                        <p:strVal val="visible"/>
                                      </p:to>
                                    </p:set>
                                    <p:animEffect transition="in" filter="dissolve">
                                      <p:cBhvr>
                                        <p:cTn id="13" dur="500"/>
                                        <p:tgtEl>
                                          <p:spTgt spid="517">
                                            <p:txEl>
                                              <p:pRg st="2" end="2"/>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517">
                                            <p:txEl>
                                              <p:pRg st="3" end="3"/>
                                            </p:txEl>
                                          </p:spTgt>
                                        </p:tgtEl>
                                        <p:attrNameLst>
                                          <p:attrName>style.visibility</p:attrName>
                                        </p:attrNameLst>
                                      </p:cBhvr>
                                      <p:to>
                                        <p:strVal val="visible"/>
                                      </p:to>
                                    </p:set>
                                    <p:animEffect transition="in" filter="dissolve">
                                      <p:cBhvr>
                                        <p:cTn id="16" dur="500"/>
                                        <p:tgtEl>
                                          <p:spTgt spid="517">
                                            <p:txEl>
                                              <p:pRg st="3" end="3"/>
                                            </p:txEl>
                                          </p:spTgt>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517">
                                            <p:txEl>
                                              <p:pRg st="4" end="4"/>
                                            </p:txEl>
                                          </p:spTgt>
                                        </p:tgtEl>
                                        <p:attrNameLst>
                                          <p:attrName>style.visibility</p:attrName>
                                        </p:attrNameLst>
                                      </p:cBhvr>
                                      <p:to>
                                        <p:strVal val="visible"/>
                                      </p:to>
                                    </p:set>
                                    <p:animEffect transition="in" filter="dissolve">
                                      <p:cBhvr>
                                        <p:cTn id="19" dur="500"/>
                                        <p:tgtEl>
                                          <p:spTgt spid="517">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grpId="0" nodeType="clickEffect">
                                  <p:stCondLst>
                                    <p:cond delay="0"/>
                                  </p:stCondLst>
                                  <p:childTnLst>
                                    <p:set>
                                      <p:cBhvr>
                                        <p:cTn id="23" dur="1" fill="hold">
                                          <p:stCondLst>
                                            <p:cond delay="0"/>
                                          </p:stCondLst>
                                        </p:cTn>
                                        <p:tgtEl>
                                          <p:spTgt spid="517">
                                            <p:txEl>
                                              <p:pRg st="5" end="5"/>
                                            </p:txEl>
                                          </p:spTgt>
                                        </p:tgtEl>
                                        <p:attrNameLst>
                                          <p:attrName>style.visibility</p:attrName>
                                        </p:attrNameLst>
                                      </p:cBhvr>
                                      <p:to>
                                        <p:strVal val="visible"/>
                                      </p:to>
                                    </p:set>
                                    <p:animEffect transition="in" filter="dissolve">
                                      <p:cBhvr>
                                        <p:cTn id="24" dur="500"/>
                                        <p:tgtEl>
                                          <p:spTgt spid="517">
                                            <p:txEl>
                                              <p:pRg st="5" end="5"/>
                                            </p:txEl>
                                          </p:spTgt>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517">
                                            <p:txEl>
                                              <p:pRg st="6" end="6"/>
                                            </p:txEl>
                                          </p:spTgt>
                                        </p:tgtEl>
                                        <p:attrNameLst>
                                          <p:attrName>style.visibility</p:attrName>
                                        </p:attrNameLst>
                                      </p:cBhvr>
                                      <p:to>
                                        <p:strVal val="visible"/>
                                      </p:to>
                                    </p:set>
                                    <p:animEffect transition="in" filter="dissolve">
                                      <p:cBhvr>
                                        <p:cTn id="27" dur="500"/>
                                        <p:tgtEl>
                                          <p:spTgt spid="517">
                                            <p:txEl>
                                              <p:pRg st="6" end="6"/>
                                            </p:txEl>
                                          </p:spTgt>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517">
                                            <p:txEl>
                                              <p:pRg st="7" end="7"/>
                                            </p:txEl>
                                          </p:spTgt>
                                        </p:tgtEl>
                                        <p:attrNameLst>
                                          <p:attrName>style.visibility</p:attrName>
                                        </p:attrNameLst>
                                      </p:cBhvr>
                                      <p:to>
                                        <p:strVal val="visible"/>
                                      </p:to>
                                    </p:set>
                                    <p:animEffect transition="in" filter="dissolve">
                                      <p:cBhvr>
                                        <p:cTn id="30" dur="500"/>
                                        <p:tgtEl>
                                          <p:spTgt spid="517">
                                            <p:txEl>
                                              <p:pRg st="7" end="7"/>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grpId="0" nodeType="clickEffect">
                                  <p:stCondLst>
                                    <p:cond delay="0"/>
                                  </p:stCondLst>
                                  <p:childTnLst>
                                    <p:set>
                                      <p:cBhvr>
                                        <p:cTn id="34" dur="1" fill="hold">
                                          <p:stCondLst>
                                            <p:cond delay="0"/>
                                          </p:stCondLst>
                                        </p:cTn>
                                        <p:tgtEl>
                                          <p:spTgt spid="517">
                                            <p:txEl>
                                              <p:pRg st="8" end="8"/>
                                            </p:txEl>
                                          </p:spTgt>
                                        </p:tgtEl>
                                        <p:attrNameLst>
                                          <p:attrName>style.visibility</p:attrName>
                                        </p:attrNameLst>
                                      </p:cBhvr>
                                      <p:to>
                                        <p:strVal val="visible"/>
                                      </p:to>
                                    </p:set>
                                    <p:animEffect transition="in" filter="dissolve">
                                      <p:cBhvr>
                                        <p:cTn id="35" dur="500"/>
                                        <p:tgtEl>
                                          <p:spTgt spid="517">
                                            <p:txEl>
                                              <p:pRg st="8" end="8"/>
                                            </p:txEl>
                                          </p:spTgt>
                                        </p:tgtEl>
                                      </p:cBhvr>
                                    </p:animEffect>
                                  </p:childTnLst>
                                </p:cTn>
                              </p:par>
                              <p:par>
                                <p:cTn id="36" presetID="9" presetClass="entr" presetSubtype="0" fill="hold" grpId="0" nodeType="withEffect">
                                  <p:stCondLst>
                                    <p:cond delay="0"/>
                                  </p:stCondLst>
                                  <p:childTnLst>
                                    <p:set>
                                      <p:cBhvr>
                                        <p:cTn id="37" dur="1" fill="hold">
                                          <p:stCondLst>
                                            <p:cond delay="0"/>
                                          </p:stCondLst>
                                        </p:cTn>
                                        <p:tgtEl>
                                          <p:spTgt spid="517">
                                            <p:txEl>
                                              <p:pRg st="9" end="9"/>
                                            </p:txEl>
                                          </p:spTgt>
                                        </p:tgtEl>
                                        <p:attrNameLst>
                                          <p:attrName>style.visibility</p:attrName>
                                        </p:attrNameLst>
                                      </p:cBhvr>
                                      <p:to>
                                        <p:strVal val="visible"/>
                                      </p:to>
                                    </p:set>
                                    <p:animEffect transition="in" filter="dissolve">
                                      <p:cBhvr>
                                        <p:cTn id="38" dur="500"/>
                                        <p:tgtEl>
                                          <p:spTgt spid="517">
                                            <p:txEl>
                                              <p:pRg st="9" end="9"/>
                                            </p:txEl>
                                          </p:spTgt>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517">
                                            <p:txEl>
                                              <p:pRg st="10" end="10"/>
                                            </p:txEl>
                                          </p:spTgt>
                                        </p:tgtEl>
                                        <p:attrNameLst>
                                          <p:attrName>style.visibility</p:attrName>
                                        </p:attrNameLst>
                                      </p:cBhvr>
                                      <p:to>
                                        <p:strVal val="visible"/>
                                      </p:to>
                                    </p:set>
                                    <p:animEffect transition="in" filter="dissolve">
                                      <p:cBhvr>
                                        <p:cTn id="41" dur="500"/>
                                        <p:tgtEl>
                                          <p:spTgt spid="517">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7" grpId="0" build="p"/>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393310" cy="894622"/>
          </a:xfrm>
        </p:spPr>
        <p:txBody>
          <a:bodyPr>
            <a:normAutofit/>
          </a:bodyPr>
          <a:lstStyle/>
          <a:p>
            <a:r>
              <a:rPr lang="en-US" sz="4800" dirty="0"/>
              <a:t>TCP segment structure</a:t>
            </a:r>
            <a:endParaRPr lang="en-US" sz="4400" b="0" dirty="0"/>
          </a:p>
        </p:txBody>
      </p:sp>
      <p:sp>
        <p:nvSpPr>
          <p:cNvPr id="60" name="Rectangle 4">
            <a:extLst>
              <a:ext uri="{FF2B5EF4-FFF2-40B4-BE49-F238E27FC236}">
                <a16:creationId xmlns:a16="http://schemas.microsoft.com/office/drawing/2014/main" id="{1438C6A7-F9CB-854D-92BB-74AFAE175928}"/>
              </a:ext>
            </a:extLst>
          </p:cNvPr>
          <p:cNvSpPr>
            <a:spLocks noChangeArrowheads="1"/>
          </p:cNvSpPr>
          <p:nvPr/>
        </p:nvSpPr>
        <p:spPr bwMode="auto">
          <a:xfrm>
            <a:off x="4432073" y="1560062"/>
            <a:ext cx="3951287" cy="4824412"/>
          </a:xfrm>
          <a:prstGeom prst="rect">
            <a:avLst/>
          </a:prstGeom>
          <a:solidFill>
            <a:srgbClr val="000099"/>
          </a:solidFill>
          <a:ln>
            <a:noFill/>
          </a:ln>
          <a:effectLst/>
          <a:extLst>
            <a:ext uri="{91240B29-F687-4f45-9708-019B960494DF}">
              <a14:hiddenLine xmlns="" xmlns:a14="http://schemas.microsoft.com/office/drawing/2010/main" w="1905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61" name="Rectangle 5">
            <a:extLst>
              <a:ext uri="{FF2B5EF4-FFF2-40B4-BE49-F238E27FC236}">
                <a16:creationId xmlns:a16="http://schemas.microsoft.com/office/drawing/2014/main" id="{21D47CEF-020C-9C44-AB75-DA719011CBEF}"/>
              </a:ext>
            </a:extLst>
          </p:cNvPr>
          <p:cNvSpPr>
            <a:spLocks noChangeArrowheads="1"/>
          </p:cNvSpPr>
          <p:nvPr/>
        </p:nvSpPr>
        <p:spPr bwMode="auto">
          <a:xfrm>
            <a:off x="4346348" y="1675949"/>
            <a:ext cx="3951287" cy="4805363"/>
          </a:xfrm>
          <a:prstGeom prst="rect">
            <a:avLst/>
          </a:prstGeom>
          <a:solidFill>
            <a:srgbClr val="FFFFFF"/>
          </a:solidFill>
          <a:ln w="19050">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Arial" charset="0"/>
              <a:ea typeface="ＭＳ Ｐゴシック" charset="0"/>
              <a:cs typeface="+mn-cs"/>
            </a:endParaRPr>
          </a:p>
        </p:txBody>
      </p:sp>
      <p:grpSp>
        <p:nvGrpSpPr>
          <p:cNvPr id="4" name="Group 3">
            <a:extLst>
              <a:ext uri="{FF2B5EF4-FFF2-40B4-BE49-F238E27FC236}">
                <a16:creationId xmlns:a16="http://schemas.microsoft.com/office/drawing/2014/main" id="{A0F66122-9E4A-7644-B40C-189BABEA3388}"/>
              </a:ext>
            </a:extLst>
          </p:cNvPr>
          <p:cNvGrpSpPr/>
          <p:nvPr/>
        </p:nvGrpSpPr>
        <p:grpSpPr>
          <a:xfrm>
            <a:off x="4495573" y="1661303"/>
            <a:ext cx="3450544" cy="401997"/>
            <a:chOff x="4495573" y="1661303"/>
            <a:chExt cx="3450544" cy="401997"/>
          </a:xfrm>
        </p:grpSpPr>
        <p:sp>
          <p:nvSpPr>
            <p:cNvPr id="62" name="Text Box 6">
              <a:extLst>
                <a:ext uri="{FF2B5EF4-FFF2-40B4-BE49-F238E27FC236}">
                  <a16:creationId xmlns:a16="http://schemas.microsoft.com/office/drawing/2014/main" id="{A183A89B-2122-E141-9DF3-203A60EFF295}"/>
                </a:ext>
              </a:extLst>
            </p:cNvPr>
            <p:cNvSpPr txBox="1">
              <a:spLocks noChangeArrowheads="1"/>
            </p:cNvSpPr>
            <p:nvPr/>
          </p:nvSpPr>
          <p:spPr bwMode="auto">
            <a:xfrm>
              <a:off x="4495573" y="1661303"/>
              <a:ext cx="1663700" cy="39687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charset="0"/>
                  <a:ea typeface="ＭＳ Ｐゴシック" charset="0"/>
                  <a:cs typeface="+mn-cs"/>
                </a:rPr>
                <a:t>source port #</a:t>
              </a:r>
              <a:endParaRPr kumimoji="0" lang="en-US" sz="2400" b="0" i="0" u="none" strike="noStrike" kern="1200" cap="none" spc="0" normalizeH="0" baseline="0" noProof="0" dirty="0">
                <a:ln>
                  <a:noFill/>
                </a:ln>
                <a:solidFill>
                  <a:srgbClr val="000000"/>
                </a:solidFill>
                <a:effectLst/>
                <a:uLnTx/>
                <a:uFillTx/>
                <a:latin typeface="Arial" charset="0"/>
                <a:ea typeface="ＭＳ Ｐゴシック" charset="0"/>
                <a:cs typeface="+mn-cs"/>
              </a:endParaRPr>
            </a:p>
          </p:txBody>
        </p:sp>
        <p:sp>
          <p:nvSpPr>
            <p:cNvPr id="63" name="Text Box 7">
              <a:extLst>
                <a:ext uri="{FF2B5EF4-FFF2-40B4-BE49-F238E27FC236}">
                  <a16:creationId xmlns:a16="http://schemas.microsoft.com/office/drawing/2014/main" id="{E52BAEBA-8AEA-B545-A35F-AEB6190843E5}"/>
                </a:ext>
              </a:extLst>
            </p:cNvPr>
            <p:cNvSpPr txBox="1">
              <a:spLocks noChangeArrowheads="1"/>
            </p:cNvSpPr>
            <p:nvPr/>
          </p:nvSpPr>
          <p:spPr bwMode="auto">
            <a:xfrm>
              <a:off x="6564992" y="1666425"/>
              <a:ext cx="1381125" cy="39687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err="1">
                  <a:ln>
                    <a:noFill/>
                  </a:ln>
                  <a:solidFill>
                    <a:srgbClr val="000000"/>
                  </a:solidFill>
                  <a:effectLst/>
                  <a:uLnTx/>
                  <a:uFillTx/>
                  <a:latin typeface="Arial" charset="0"/>
                  <a:ea typeface="ＭＳ Ｐゴシック" charset="0"/>
                  <a:cs typeface="+mn-cs"/>
                </a:rPr>
                <a:t>dest</a:t>
              </a:r>
              <a:r>
                <a:rPr kumimoji="0" lang="en-US" sz="2000" b="0" i="0" u="none" strike="noStrike" kern="1200" cap="none" spc="0" normalizeH="0" baseline="0" noProof="0" dirty="0">
                  <a:ln>
                    <a:noFill/>
                  </a:ln>
                  <a:solidFill>
                    <a:srgbClr val="000000"/>
                  </a:solidFill>
                  <a:effectLst/>
                  <a:uLnTx/>
                  <a:uFillTx/>
                  <a:latin typeface="Arial" charset="0"/>
                  <a:ea typeface="ＭＳ Ｐゴシック" charset="0"/>
                  <a:cs typeface="+mn-cs"/>
                </a:rPr>
                <a:t> port #</a:t>
              </a:r>
              <a:endParaRPr kumimoji="0" lang="en-US" sz="1800" b="0" i="0" u="none" strike="noStrike" kern="1200" cap="none" spc="0" normalizeH="0" baseline="0" noProof="0" dirty="0">
                <a:ln>
                  <a:noFill/>
                </a:ln>
                <a:solidFill>
                  <a:srgbClr val="000000"/>
                </a:solidFill>
                <a:effectLst/>
                <a:uLnTx/>
                <a:uFillTx/>
                <a:latin typeface="Arial" charset="0"/>
                <a:ea typeface="ＭＳ Ｐゴシック" charset="0"/>
                <a:cs typeface="+mn-cs"/>
              </a:endParaRPr>
            </a:p>
          </p:txBody>
        </p:sp>
      </p:grpSp>
      <p:sp>
        <p:nvSpPr>
          <p:cNvPr id="64" name="Line 8">
            <a:extLst>
              <a:ext uri="{FF2B5EF4-FFF2-40B4-BE49-F238E27FC236}">
                <a16:creationId xmlns:a16="http://schemas.microsoft.com/office/drawing/2014/main" id="{BDC40F37-DD1A-6848-AB76-2EA7683B9566}"/>
              </a:ext>
            </a:extLst>
          </p:cNvPr>
          <p:cNvSpPr>
            <a:spLocks noChangeShapeType="1"/>
          </p:cNvSpPr>
          <p:nvPr/>
        </p:nvSpPr>
        <p:spPr bwMode="auto">
          <a:xfrm>
            <a:off x="4349523" y="2050599"/>
            <a:ext cx="3946525" cy="4763"/>
          </a:xfrm>
          <a:prstGeom prst="line">
            <a:avLst/>
          </a:prstGeom>
          <a:noFill/>
          <a:ln w="1905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65" name="Line 9">
            <a:extLst>
              <a:ext uri="{FF2B5EF4-FFF2-40B4-BE49-F238E27FC236}">
                <a16:creationId xmlns:a16="http://schemas.microsoft.com/office/drawing/2014/main" id="{92C91585-33BC-084B-A3CF-F5A7CD082B67}"/>
              </a:ext>
            </a:extLst>
          </p:cNvPr>
          <p:cNvSpPr>
            <a:spLocks noChangeShapeType="1"/>
          </p:cNvSpPr>
          <p:nvPr/>
        </p:nvSpPr>
        <p:spPr bwMode="auto">
          <a:xfrm flipV="1">
            <a:off x="4343173" y="2430012"/>
            <a:ext cx="3951287" cy="0"/>
          </a:xfrm>
          <a:prstGeom prst="line">
            <a:avLst/>
          </a:prstGeom>
          <a:noFill/>
          <a:ln w="1905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12" name="Group 11">
            <a:extLst>
              <a:ext uri="{FF2B5EF4-FFF2-40B4-BE49-F238E27FC236}">
                <a16:creationId xmlns:a16="http://schemas.microsoft.com/office/drawing/2014/main" id="{8552304C-19AC-C84B-842E-CBCC3EA9E153}"/>
              </a:ext>
            </a:extLst>
          </p:cNvPr>
          <p:cNvGrpSpPr/>
          <p:nvPr/>
        </p:nvGrpSpPr>
        <p:grpSpPr>
          <a:xfrm>
            <a:off x="4324123" y="1145724"/>
            <a:ext cx="3935412" cy="366713"/>
            <a:chOff x="4324123" y="1145724"/>
            <a:chExt cx="3935412" cy="366713"/>
          </a:xfrm>
        </p:grpSpPr>
        <p:sp>
          <p:nvSpPr>
            <p:cNvPr id="67" name="Text Box 11">
              <a:extLst>
                <a:ext uri="{FF2B5EF4-FFF2-40B4-BE49-F238E27FC236}">
                  <a16:creationId xmlns:a16="http://schemas.microsoft.com/office/drawing/2014/main" id="{D7A6E153-CAA2-2E43-9742-982E16926734}"/>
                </a:ext>
              </a:extLst>
            </p:cNvPr>
            <p:cNvSpPr txBox="1">
              <a:spLocks noChangeArrowheads="1"/>
            </p:cNvSpPr>
            <p:nvPr/>
          </p:nvSpPr>
          <p:spPr bwMode="auto">
            <a:xfrm>
              <a:off x="5832248" y="1145724"/>
              <a:ext cx="857250" cy="36671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charset="0"/>
                  <a:ea typeface="ＭＳ Ｐゴシック" charset="0"/>
                  <a:cs typeface="+mn-cs"/>
                </a:rPr>
                <a:t>32 bits</a:t>
              </a:r>
              <a:endParaRPr kumimoji="0" lang="en-US" sz="2400" b="0" i="0" u="none" strike="noStrike" kern="1200" cap="none" spc="0" normalizeH="0" baseline="0" noProof="0" dirty="0">
                <a:ln>
                  <a:noFill/>
                </a:ln>
                <a:solidFill>
                  <a:srgbClr val="000000"/>
                </a:solidFill>
                <a:effectLst/>
                <a:uLnTx/>
                <a:uFillTx/>
                <a:latin typeface="Arial" charset="0"/>
                <a:ea typeface="ＭＳ Ｐゴシック" charset="0"/>
                <a:cs typeface="+mn-cs"/>
              </a:endParaRPr>
            </a:p>
          </p:txBody>
        </p:sp>
        <p:sp>
          <p:nvSpPr>
            <p:cNvPr id="68" name="Line 12">
              <a:extLst>
                <a:ext uri="{FF2B5EF4-FFF2-40B4-BE49-F238E27FC236}">
                  <a16:creationId xmlns:a16="http://schemas.microsoft.com/office/drawing/2014/main" id="{C28AE80D-AED7-BB43-AEEF-9A3E95D70A42}"/>
                </a:ext>
              </a:extLst>
            </p:cNvPr>
            <p:cNvSpPr>
              <a:spLocks noChangeShapeType="1"/>
            </p:cNvSpPr>
            <p:nvPr/>
          </p:nvSpPr>
          <p:spPr bwMode="auto">
            <a:xfrm>
              <a:off x="6832373" y="1391787"/>
              <a:ext cx="1427162" cy="4762"/>
            </a:xfrm>
            <a:prstGeom prst="line">
              <a:avLst/>
            </a:prstGeom>
            <a:noFill/>
            <a:ln w="19050">
              <a:solidFill>
                <a:srgbClr val="00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69" name="Line 13">
              <a:extLst>
                <a:ext uri="{FF2B5EF4-FFF2-40B4-BE49-F238E27FC236}">
                  <a16:creationId xmlns:a16="http://schemas.microsoft.com/office/drawing/2014/main" id="{0FE91D57-DF52-A948-8B79-BE2C69D24056}"/>
                </a:ext>
              </a:extLst>
            </p:cNvPr>
            <p:cNvSpPr>
              <a:spLocks noChangeShapeType="1"/>
            </p:cNvSpPr>
            <p:nvPr/>
          </p:nvSpPr>
          <p:spPr bwMode="auto">
            <a:xfrm rot="10800000">
              <a:off x="4324123" y="1402899"/>
              <a:ext cx="1341437" cy="0"/>
            </a:xfrm>
            <a:prstGeom prst="line">
              <a:avLst/>
            </a:prstGeom>
            <a:noFill/>
            <a:ln w="19050">
              <a:solidFill>
                <a:srgbClr val="00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sp>
        <p:nvSpPr>
          <p:cNvPr id="74" name="Line 16">
            <a:extLst>
              <a:ext uri="{FF2B5EF4-FFF2-40B4-BE49-F238E27FC236}">
                <a16:creationId xmlns:a16="http://schemas.microsoft.com/office/drawing/2014/main" id="{ADBC9EF8-B51B-F249-8F7B-C16F5F07A21E}"/>
              </a:ext>
            </a:extLst>
          </p:cNvPr>
          <p:cNvSpPr>
            <a:spLocks noChangeShapeType="1"/>
          </p:cNvSpPr>
          <p:nvPr/>
        </p:nvSpPr>
        <p:spPr bwMode="auto">
          <a:xfrm flipV="1">
            <a:off x="4352698" y="2811012"/>
            <a:ext cx="3951287" cy="0"/>
          </a:xfrm>
          <a:prstGeom prst="line">
            <a:avLst/>
          </a:prstGeom>
          <a:noFill/>
          <a:ln w="1905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76" name="Line 18">
            <a:extLst>
              <a:ext uri="{FF2B5EF4-FFF2-40B4-BE49-F238E27FC236}">
                <a16:creationId xmlns:a16="http://schemas.microsoft.com/office/drawing/2014/main" id="{32231029-9349-864B-ABF1-0D56E55824BB}"/>
              </a:ext>
            </a:extLst>
          </p:cNvPr>
          <p:cNvSpPr>
            <a:spLocks noChangeShapeType="1"/>
          </p:cNvSpPr>
          <p:nvPr/>
        </p:nvSpPr>
        <p:spPr bwMode="auto">
          <a:xfrm flipV="1">
            <a:off x="4347935" y="3206299"/>
            <a:ext cx="3951288" cy="0"/>
          </a:xfrm>
          <a:prstGeom prst="line">
            <a:avLst/>
          </a:prstGeom>
          <a:noFill/>
          <a:ln w="1905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77" name="Line 19">
            <a:extLst>
              <a:ext uri="{FF2B5EF4-FFF2-40B4-BE49-F238E27FC236}">
                <a16:creationId xmlns:a16="http://schemas.microsoft.com/office/drawing/2014/main" id="{F2503E28-C28E-B541-932B-7E2993655C9A}"/>
              </a:ext>
            </a:extLst>
          </p:cNvPr>
          <p:cNvSpPr>
            <a:spLocks noChangeShapeType="1"/>
          </p:cNvSpPr>
          <p:nvPr/>
        </p:nvSpPr>
        <p:spPr bwMode="auto">
          <a:xfrm flipV="1">
            <a:off x="4343173" y="3596824"/>
            <a:ext cx="3951287" cy="0"/>
          </a:xfrm>
          <a:prstGeom prst="line">
            <a:avLst/>
          </a:prstGeom>
          <a:noFill/>
          <a:ln w="1905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78" name="Line 20">
            <a:extLst>
              <a:ext uri="{FF2B5EF4-FFF2-40B4-BE49-F238E27FC236}">
                <a16:creationId xmlns:a16="http://schemas.microsoft.com/office/drawing/2014/main" id="{10D5BEAE-CBC6-5040-B37E-6D12FC20E9CB}"/>
              </a:ext>
            </a:extLst>
          </p:cNvPr>
          <p:cNvSpPr>
            <a:spLocks noChangeShapeType="1"/>
          </p:cNvSpPr>
          <p:nvPr/>
        </p:nvSpPr>
        <p:spPr bwMode="auto">
          <a:xfrm flipV="1">
            <a:off x="4343173" y="4158799"/>
            <a:ext cx="3951287" cy="0"/>
          </a:xfrm>
          <a:prstGeom prst="line">
            <a:avLst/>
          </a:prstGeom>
          <a:noFill/>
          <a:ln w="1905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79" name="Line 21">
            <a:extLst>
              <a:ext uri="{FF2B5EF4-FFF2-40B4-BE49-F238E27FC236}">
                <a16:creationId xmlns:a16="http://schemas.microsoft.com/office/drawing/2014/main" id="{A186AEBD-F0F5-494B-9D24-09B9888787CD}"/>
              </a:ext>
            </a:extLst>
          </p:cNvPr>
          <p:cNvSpPr>
            <a:spLocks noChangeShapeType="1"/>
          </p:cNvSpPr>
          <p:nvPr/>
        </p:nvSpPr>
        <p:spPr bwMode="auto">
          <a:xfrm flipH="1" flipV="1">
            <a:off x="6303735" y="2814187"/>
            <a:ext cx="4763" cy="777875"/>
          </a:xfrm>
          <a:prstGeom prst="line">
            <a:avLst/>
          </a:prstGeom>
          <a:noFill/>
          <a:ln w="1905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87" name="Line 29">
            <a:extLst>
              <a:ext uri="{FF2B5EF4-FFF2-40B4-BE49-F238E27FC236}">
                <a16:creationId xmlns:a16="http://schemas.microsoft.com/office/drawing/2014/main" id="{B0BB3064-7239-A344-B7D3-3350540CF7AA}"/>
              </a:ext>
            </a:extLst>
          </p:cNvPr>
          <p:cNvSpPr>
            <a:spLocks noChangeShapeType="1"/>
          </p:cNvSpPr>
          <p:nvPr/>
        </p:nvSpPr>
        <p:spPr bwMode="auto">
          <a:xfrm flipV="1">
            <a:off x="5668735" y="2814187"/>
            <a:ext cx="0" cy="392112"/>
          </a:xfrm>
          <a:prstGeom prst="line">
            <a:avLst/>
          </a:prstGeom>
          <a:noFill/>
          <a:ln w="1270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Calibri"/>
              <a:ea typeface="ＭＳ Ｐゴシック" charset="0"/>
              <a:cs typeface="+mn-cs"/>
            </a:endParaRPr>
          </a:p>
        </p:txBody>
      </p:sp>
      <p:sp>
        <p:nvSpPr>
          <p:cNvPr id="88" name="Line 30">
            <a:extLst>
              <a:ext uri="{FF2B5EF4-FFF2-40B4-BE49-F238E27FC236}">
                <a16:creationId xmlns:a16="http://schemas.microsoft.com/office/drawing/2014/main" id="{22FDEDB0-0202-4C4C-9B34-FF72CC278D77}"/>
              </a:ext>
            </a:extLst>
          </p:cNvPr>
          <p:cNvSpPr>
            <a:spLocks noChangeShapeType="1"/>
          </p:cNvSpPr>
          <p:nvPr/>
        </p:nvSpPr>
        <p:spPr bwMode="auto">
          <a:xfrm flipV="1">
            <a:off x="5514748" y="2809424"/>
            <a:ext cx="0" cy="392113"/>
          </a:xfrm>
          <a:prstGeom prst="line">
            <a:avLst/>
          </a:prstGeom>
          <a:noFill/>
          <a:ln w="1270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Calibri"/>
              <a:ea typeface="ＭＳ Ｐゴシック" charset="0"/>
              <a:cs typeface="+mn-cs"/>
            </a:endParaRPr>
          </a:p>
        </p:txBody>
      </p:sp>
      <p:sp>
        <p:nvSpPr>
          <p:cNvPr id="89" name="Line 31">
            <a:extLst>
              <a:ext uri="{FF2B5EF4-FFF2-40B4-BE49-F238E27FC236}">
                <a16:creationId xmlns:a16="http://schemas.microsoft.com/office/drawing/2014/main" id="{9AF172E8-0A6A-6644-BD77-F1EE190D4ADE}"/>
              </a:ext>
            </a:extLst>
          </p:cNvPr>
          <p:cNvSpPr>
            <a:spLocks noChangeShapeType="1"/>
          </p:cNvSpPr>
          <p:nvPr/>
        </p:nvSpPr>
        <p:spPr bwMode="auto">
          <a:xfrm flipV="1">
            <a:off x="5355998" y="2818949"/>
            <a:ext cx="0" cy="392113"/>
          </a:xfrm>
          <a:prstGeom prst="line">
            <a:avLst/>
          </a:prstGeom>
          <a:noFill/>
          <a:ln w="1270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Calibri"/>
              <a:ea typeface="ＭＳ Ｐゴシック" charset="0"/>
              <a:cs typeface="+mn-cs"/>
            </a:endParaRPr>
          </a:p>
        </p:txBody>
      </p:sp>
      <p:sp>
        <p:nvSpPr>
          <p:cNvPr id="96" name="Text Box 38">
            <a:extLst>
              <a:ext uri="{FF2B5EF4-FFF2-40B4-BE49-F238E27FC236}">
                <a16:creationId xmlns:a16="http://schemas.microsoft.com/office/drawing/2014/main" id="{A4AA77C6-3CD5-F642-BD90-B898C462C724}"/>
              </a:ext>
            </a:extLst>
          </p:cNvPr>
          <p:cNvSpPr txBox="1">
            <a:spLocks noChangeArrowheads="1"/>
          </p:cNvSpPr>
          <p:nvPr/>
        </p:nvSpPr>
        <p:spPr bwMode="auto">
          <a:xfrm>
            <a:off x="4636966" y="2822952"/>
            <a:ext cx="482824" cy="407676"/>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85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a:ea typeface="ＭＳ Ｐゴシック" charset="0"/>
                <a:cs typeface="+mn-cs"/>
              </a:rPr>
              <a:t>not</a:t>
            </a:r>
          </a:p>
          <a:p>
            <a:pPr marL="0" marR="0" lvl="0" indent="0" algn="ctr" defTabSz="914400" rtl="0" eaLnBrk="0" fontAlgn="base" latinLnBrk="0" hangingPunct="0">
              <a:lnSpc>
                <a:spcPct val="85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a:ea typeface="ＭＳ Ｐゴシック" charset="0"/>
                <a:cs typeface="+mn-cs"/>
              </a:rPr>
              <a:t>used</a:t>
            </a:r>
            <a:endParaRPr kumimoji="0" lang="en-US" sz="1600" b="0" i="0" u="none" strike="noStrike" kern="1200" cap="none" spc="0" normalizeH="0" baseline="0" noProof="0" dirty="0">
              <a:ln>
                <a:noFill/>
              </a:ln>
              <a:solidFill>
                <a:srgbClr val="000000"/>
              </a:solidFill>
              <a:effectLst/>
              <a:uLnTx/>
              <a:uFillTx/>
              <a:latin typeface="Calibri"/>
              <a:ea typeface="ＭＳ Ｐゴシック" charset="0"/>
              <a:cs typeface="+mn-cs"/>
            </a:endParaRPr>
          </a:p>
        </p:txBody>
      </p:sp>
      <p:sp>
        <p:nvSpPr>
          <p:cNvPr id="97" name="Line 39">
            <a:extLst>
              <a:ext uri="{FF2B5EF4-FFF2-40B4-BE49-F238E27FC236}">
                <a16:creationId xmlns:a16="http://schemas.microsoft.com/office/drawing/2014/main" id="{356A6247-1FB1-3845-A2C5-956708DFFBCF}"/>
              </a:ext>
            </a:extLst>
          </p:cNvPr>
          <p:cNvSpPr>
            <a:spLocks noChangeShapeType="1"/>
          </p:cNvSpPr>
          <p:nvPr/>
        </p:nvSpPr>
        <p:spPr bwMode="auto">
          <a:xfrm flipV="1">
            <a:off x="4713766" y="2809424"/>
            <a:ext cx="0" cy="392113"/>
          </a:xfrm>
          <a:prstGeom prst="line">
            <a:avLst/>
          </a:prstGeom>
          <a:noFill/>
          <a:ln w="1270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Calibri"/>
              <a:ea typeface="ＭＳ Ｐゴシック" charset="0"/>
              <a:cs typeface="+mn-cs"/>
            </a:endParaRPr>
          </a:p>
        </p:txBody>
      </p:sp>
      <p:grpSp>
        <p:nvGrpSpPr>
          <p:cNvPr id="115" name="Group 114">
            <a:extLst>
              <a:ext uri="{FF2B5EF4-FFF2-40B4-BE49-F238E27FC236}">
                <a16:creationId xmlns:a16="http://schemas.microsoft.com/office/drawing/2014/main" id="{25F3ABB6-FC22-8E45-923B-C272F3E47C12}"/>
              </a:ext>
            </a:extLst>
          </p:cNvPr>
          <p:cNvGrpSpPr/>
          <p:nvPr/>
        </p:nvGrpSpPr>
        <p:grpSpPr>
          <a:xfrm>
            <a:off x="6405335" y="2817362"/>
            <a:ext cx="5252586" cy="731484"/>
            <a:chOff x="6405335" y="2817362"/>
            <a:chExt cx="5252586" cy="731484"/>
          </a:xfrm>
        </p:grpSpPr>
        <p:sp>
          <p:nvSpPr>
            <p:cNvPr id="80" name="Text Box 22">
              <a:extLst>
                <a:ext uri="{FF2B5EF4-FFF2-40B4-BE49-F238E27FC236}">
                  <a16:creationId xmlns:a16="http://schemas.microsoft.com/office/drawing/2014/main" id="{C121B465-E333-C34D-A9B1-4EC95AB29663}"/>
                </a:ext>
              </a:extLst>
            </p:cNvPr>
            <p:cNvSpPr txBox="1">
              <a:spLocks noChangeArrowheads="1"/>
            </p:cNvSpPr>
            <p:nvPr/>
          </p:nvSpPr>
          <p:spPr bwMode="auto">
            <a:xfrm>
              <a:off x="6405335" y="2817362"/>
              <a:ext cx="1746250" cy="36671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charset="0"/>
                  <a:ea typeface="ＭＳ Ｐゴシック" charset="0"/>
                  <a:cs typeface="+mn-cs"/>
                </a:rPr>
                <a:t>receive window</a:t>
              </a:r>
            </a:p>
          </p:txBody>
        </p:sp>
        <p:sp>
          <p:nvSpPr>
            <p:cNvPr id="107" name="Text Box 49">
              <a:extLst>
                <a:ext uri="{FF2B5EF4-FFF2-40B4-BE49-F238E27FC236}">
                  <a16:creationId xmlns:a16="http://schemas.microsoft.com/office/drawing/2014/main" id="{C1196D10-63E5-F146-A338-FB6B53C00F42}"/>
                </a:ext>
              </a:extLst>
            </p:cNvPr>
            <p:cNvSpPr txBox="1">
              <a:spLocks noChangeArrowheads="1"/>
            </p:cNvSpPr>
            <p:nvPr/>
          </p:nvSpPr>
          <p:spPr bwMode="auto">
            <a:xfrm>
              <a:off x="8724900" y="2847115"/>
              <a:ext cx="2933021" cy="701731"/>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rPr>
                <a:t>flow control: </a:t>
              </a:r>
              <a:r>
                <a:rPr kumimoji="0" lang="en-US" sz="20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rPr>
                <a:t># bytes receiver willing to accept</a:t>
              </a:r>
              <a:endParaRPr kumimoji="0" lang="en-US" sz="24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endParaRPr>
            </a:p>
          </p:txBody>
        </p:sp>
        <p:sp>
          <p:nvSpPr>
            <p:cNvPr id="111" name="Line 53">
              <a:extLst>
                <a:ext uri="{FF2B5EF4-FFF2-40B4-BE49-F238E27FC236}">
                  <a16:creationId xmlns:a16="http://schemas.microsoft.com/office/drawing/2014/main" id="{AF202832-D8A0-CC44-AEC9-474E90CA4102}"/>
                </a:ext>
              </a:extLst>
            </p:cNvPr>
            <p:cNvSpPr>
              <a:spLocks noChangeShapeType="1"/>
            </p:cNvSpPr>
            <p:nvPr/>
          </p:nvSpPr>
          <p:spPr bwMode="auto">
            <a:xfrm flipH="1">
              <a:off x="8142852" y="3044701"/>
              <a:ext cx="582048" cy="0"/>
            </a:xfrm>
            <a:prstGeom prst="line">
              <a:avLst/>
            </a:prstGeom>
            <a:noFill/>
            <a:ln w="19050">
              <a:solidFill>
                <a:srgbClr val="C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grpSp>
      <p:grpSp>
        <p:nvGrpSpPr>
          <p:cNvPr id="6" name="Group 5">
            <a:extLst>
              <a:ext uri="{FF2B5EF4-FFF2-40B4-BE49-F238E27FC236}">
                <a16:creationId xmlns:a16="http://schemas.microsoft.com/office/drawing/2014/main" id="{9EBAA956-8E89-0A4A-A4BC-91B08D93CC59}"/>
              </a:ext>
            </a:extLst>
          </p:cNvPr>
          <p:cNvGrpSpPr/>
          <p:nvPr/>
        </p:nvGrpSpPr>
        <p:grpSpPr>
          <a:xfrm>
            <a:off x="4979760" y="1674436"/>
            <a:ext cx="7040433" cy="1034129"/>
            <a:chOff x="4979760" y="1674436"/>
            <a:chExt cx="7040433" cy="1034129"/>
          </a:xfrm>
        </p:grpSpPr>
        <p:sp>
          <p:nvSpPr>
            <p:cNvPr id="73" name="Text Box 15">
              <a:extLst>
                <a:ext uri="{FF2B5EF4-FFF2-40B4-BE49-F238E27FC236}">
                  <a16:creationId xmlns:a16="http://schemas.microsoft.com/office/drawing/2014/main" id="{2925631F-CA45-E24E-A2A3-36475CE0E0E7}"/>
                </a:ext>
              </a:extLst>
            </p:cNvPr>
            <p:cNvSpPr txBox="1">
              <a:spLocks noChangeArrowheads="1"/>
            </p:cNvSpPr>
            <p:nvPr/>
          </p:nvSpPr>
          <p:spPr bwMode="auto">
            <a:xfrm>
              <a:off x="4979760" y="2029962"/>
              <a:ext cx="2486025" cy="39687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i="0" u="none" strike="noStrike" kern="1200" cap="none" spc="0" normalizeH="0" baseline="0" noProof="0" dirty="0">
                  <a:ln>
                    <a:noFill/>
                  </a:ln>
                  <a:solidFill>
                    <a:srgbClr val="000000"/>
                  </a:solidFill>
                  <a:effectLst/>
                  <a:uLnTx/>
                  <a:uFillTx/>
                  <a:latin typeface="Arial" charset="0"/>
                  <a:ea typeface="ＭＳ Ｐゴシック" charset="0"/>
                  <a:cs typeface="+mn-cs"/>
                </a:rPr>
                <a:t>sequence number</a:t>
              </a:r>
              <a:endParaRPr kumimoji="0" lang="en-US" sz="2400" i="0" u="none" strike="noStrike" kern="1200" cap="none" spc="0" normalizeH="0" baseline="0" noProof="0" dirty="0">
                <a:ln>
                  <a:noFill/>
                </a:ln>
                <a:solidFill>
                  <a:srgbClr val="000000"/>
                </a:solidFill>
                <a:effectLst/>
                <a:uLnTx/>
                <a:uFillTx/>
                <a:latin typeface="Arial" charset="0"/>
                <a:ea typeface="ＭＳ Ｐゴシック" charset="0"/>
                <a:cs typeface="+mn-cs"/>
              </a:endParaRPr>
            </a:p>
          </p:txBody>
        </p:sp>
        <p:sp>
          <p:nvSpPr>
            <p:cNvPr id="108" name="Text Box 50">
              <a:extLst>
                <a:ext uri="{FF2B5EF4-FFF2-40B4-BE49-F238E27FC236}">
                  <a16:creationId xmlns:a16="http://schemas.microsoft.com/office/drawing/2014/main" id="{62087231-CA89-9F46-9993-D5CE4726B8FD}"/>
                </a:ext>
              </a:extLst>
            </p:cNvPr>
            <p:cNvSpPr txBox="1">
              <a:spLocks noChangeArrowheads="1"/>
            </p:cNvSpPr>
            <p:nvPr/>
          </p:nvSpPr>
          <p:spPr bwMode="auto">
            <a:xfrm>
              <a:off x="8724900" y="1674436"/>
              <a:ext cx="3295293" cy="1034129"/>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rPr>
                <a:t>segment seq  #: </a:t>
              </a:r>
              <a:r>
                <a:rPr kumimoji="0" lang="en-US" sz="20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rPr>
                <a:t>counting bytes of data</a:t>
              </a:r>
              <a:r>
                <a:rPr kumimoji="0" lang="en-US" sz="24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rPr>
                <a:t> </a:t>
              </a:r>
              <a:r>
                <a:rPr kumimoji="0" lang="en-US" sz="20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rPr>
                <a:t>into </a:t>
              </a:r>
              <a:r>
                <a:rPr kumimoji="0" lang="en-US" sz="2000" b="0" i="0" u="none" strike="noStrike" kern="1200" cap="none" spc="0" normalizeH="0" baseline="0" noProof="0" dirty="0" err="1">
                  <a:ln>
                    <a:noFill/>
                  </a:ln>
                  <a:solidFill>
                    <a:srgbClr val="000000"/>
                  </a:solidFill>
                  <a:effectLst/>
                  <a:uLnTx/>
                  <a:uFillTx/>
                  <a:latin typeface="Calibri" panose="020F0502020204030204"/>
                  <a:ea typeface="ＭＳ Ｐゴシック" charset="0"/>
                  <a:cs typeface="+mn-cs"/>
                </a:rPr>
                <a:t>bytestream</a:t>
              </a:r>
              <a:r>
                <a:rPr kumimoji="0" lang="en-US" sz="24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rPr>
                <a:t> </a:t>
              </a:r>
              <a:r>
                <a:rPr kumimoji="0" lang="en-US" sz="20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rPr>
                <a:t>(not segments!)</a:t>
              </a:r>
              <a:endParaRPr kumimoji="0" lang="en-US" sz="24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endParaRPr>
            </a:p>
          </p:txBody>
        </p:sp>
        <p:sp>
          <p:nvSpPr>
            <p:cNvPr id="113" name="Line 55">
              <a:extLst>
                <a:ext uri="{FF2B5EF4-FFF2-40B4-BE49-F238E27FC236}">
                  <a16:creationId xmlns:a16="http://schemas.microsoft.com/office/drawing/2014/main" id="{69F8FE7B-57A5-CA45-A15F-AB7CA1D8D54F}"/>
                </a:ext>
              </a:extLst>
            </p:cNvPr>
            <p:cNvSpPr>
              <a:spLocks noChangeShapeType="1"/>
            </p:cNvSpPr>
            <p:nvPr/>
          </p:nvSpPr>
          <p:spPr bwMode="auto">
            <a:xfrm flipH="1" flipV="1">
              <a:off x="7924797" y="2244436"/>
              <a:ext cx="800102" cy="0"/>
            </a:xfrm>
            <a:prstGeom prst="line">
              <a:avLst/>
            </a:prstGeom>
            <a:noFill/>
            <a:ln w="19050">
              <a:solidFill>
                <a:srgbClr val="C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charset="0"/>
                <a:ea typeface="ＭＳ Ｐゴシック" charset="0"/>
                <a:cs typeface="+mn-cs"/>
              </a:endParaRPr>
            </a:p>
          </p:txBody>
        </p:sp>
      </p:grpSp>
      <p:grpSp>
        <p:nvGrpSpPr>
          <p:cNvPr id="129" name="Group 128">
            <a:extLst>
              <a:ext uri="{FF2B5EF4-FFF2-40B4-BE49-F238E27FC236}">
                <a16:creationId xmlns:a16="http://schemas.microsoft.com/office/drawing/2014/main" id="{33475873-1909-F649-A643-DFFF77ECF966}"/>
              </a:ext>
            </a:extLst>
          </p:cNvPr>
          <p:cNvGrpSpPr/>
          <p:nvPr/>
        </p:nvGrpSpPr>
        <p:grpSpPr>
          <a:xfrm>
            <a:off x="5398860" y="4614412"/>
            <a:ext cx="5770816" cy="1113459"/>
            <a:chOff x="5398860" y="4614412"/>
            <a:chExt cx="5770816" cy="1113459"/>
          </a:xfrm>
        </p:grpSpPr>
        <p:sp>
          <p:nvSpPr>
            <p:cNvPr id="72" name="Text Box 14">
              <a:extLst>
                <a:ext uri="{FF2B5EF4-FFF2-40B4-BE49-F238E27FC236}">
                  <a16:creationId xmlns:a16="http://schemas.microsoft.com/office/drawing/2014/main" id="{394540FC-9B80-C049-964F-3AEAF7A4BA2D}"/>
                </a:ext>
              </a:extLst>
            </p:cNvPr>
            <p:cNvSpPr txBox="1">
              <a:spLocks noChangeArrowheads="1"/>
            </p:cNvSpPr>
            <p:nvPr/>
          </p:nvSpPr>
          <p:spPr bwMode="auto">
            <a:xfrm>
              <a:off x="5398860" y="4614412"/>
              <a:ext cx="2005013" cy="100647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charset="0"/>
                  <a:ea typeface="ＭＳ Ｐゴシック" charset="0"/>
                  <a:cs typeface="+mn-cs"/>
                </a:rPr>
                <a:t>application</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charset="0"/>
                  <a:ea typeface="ＭＳ Ｐゴシック" charset="0"/>
                  <a:cs typeface="+mn-cs"/>
                </a:rPr>
                <a:t>data </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charset="0"/>
                  <a:ea typeface="ＭＳ Ｐゴシック" charset="0"/>
                  <a:cs typeface="+mn-cs"/>
                </a:rPr>
                <a:t>(variable length)</a:t>
              </a:r>
              <a:endParaRPr kumimoji="0" lang="en-US" sz="2400" b="0" i="0" u="none" strike="noStrike" kern="1200" cap="none" spc="0" normalizeH="0" baseline="0" noProof="0" dirty="0">
                <a:ln>
                  <a:noFill/>
                </a:ln>
                <a:solidFill>
                  <a:srgbClr val="000000"/>
                </a:solidFill>
                <a:effectLst/>
                <a:uLnTx/>
                <a:uFillTx/>
                <a:latin typeface="Arial" charset="0"/>
                <a:ea typeface="ＭＳ Ｐゴシック" charset="0"/>
                <a:cs typeface="+mn-cs"/>
              </a:endParaRPr>
            </a:p>
          </p:txBody>
        </p:sp>
        <p:sp>
          <p:nvSpPr>
            <p:cNvPr id="125" name="TextBox 124">
              <a:extLst>
                <a:ext uri="{FF2B5EF4-FFF2-40B4-BE49-F238E27FC236}">
                  <a16:creationId xmlns:a16="http://schemas.microsoft.com/office/drawing/2014/main" id="{5CEFBFE2-D6C5-6C4B-85CD-C2B1704479E4}"/>
                </a:ext>
              </a:extLst>
            </p:cNvPr>
            <p:cNvSpPr txBox="1"/>
            <p:nvPr/>
          </p:nvSpPr>
          <p:spPr>
            <a:xfrm>
              <a:off x="8980285" y="4638342"/>
              <a:ext cx="2189391" cy="1089529"/>
            </a:xfrm>
            <a:prstGeom prst="rect">
              <a:avLst/>
            </a:prstGeom>
            <a:noFill/>
          </p:spPr>
          <p:txBody>
            <a:bodyPr wrap="square"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data sent by application into TCP socket</a:t>
              </a:r>
            </a:p>
          </p:txBody>
        </p:sp>
        <p:cxnSp>
          <p:nvCxnSpPr>
            <p:cNvPr id="127" name="Straight Connector 126">
              <a:extLst>
                <a:ext uri="{FF2B5EF4-FFF2-40B4-BE49-F238E27FC236}">
                  <a16:creationId xmlns:a16="http://schemas.microsoft.com/office/drawing/2014/main" id="{C6493B77-D766-824F-B26A-A73B9CE92231}"/>
                </a:ext>
              </a:extLst>
            </p:cNvPr>
            <p:cNvCxnSpPr>
              <a:cxnSpLocks/>
            </p:cNvCxnSpPr>
            <p:nvPr/>
          </p:nvCxnSpPr>
          <p:spPr>
            <a:xfrm>
              <a:off x="6727821" y="5150307"/>
              <a:ext cx="2149479" cy="0"/>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grpSp>
      <p:grpSp>
        <p:nvGrpSpPr>
          <p:cNvPr id="26" name="Group 25">
            <a:extLst>
              <a:ext uri="{FF2B5EF4-FFF2-40B4-BE49-F238E27FC236}">
                <a16:creationId xmlns:a16="http://schemas.microsoft.com/office/drawing/2014/main" id="{BF59DCBE-5CE4-3C4C-AE43-7FF674B5D23E}"/>
              </a:ext>
            </a:extLst>
          </p:cNvPr>
          <p:cNvGrpSpPr/>
          <p:nvPr/>
        </p:nvGrpSpPr>
        <p:grpSpPr>
          <a:xfrm>
            <a:off x="230393" y="1952743"/>
            <a:ext cx="7771793" cy="1241280"/>
            <a:chOff x="230393" y="1952743"/>
            <a:chExt cx="7771793" cy="1241280"/>
          </a:xfrm>
        </p:grpSpPr>
        <p:sp>
          <p:nvSpPr>
            <p:cNvPr id="137" name="Text Box 35">
              <a:extLst>
                <a:ext uri="{FF2B5EF4-FFF2-40B4-BE49-F238E27FC236}">
                  <a16:creationId xmlns:a16="http://schemas.microsoft.com/office/drawing/2014/main" id="{56F627F0-D04E-AD42-8864-F7B517B4A587}"/>
                </a:ext>
              </a:extLst>
            </p:cNvPr>
            <p:cNvSpPr txBox="1">
              <a:spLocks noChangeArrowheads="1"/>
            </p:cNvSpPr>
            <p:nvPr/>
          </p:nvSpPr>
          <p:spPr bwMode="auto">
            <a:xfrm>
              <a:off x="5444091" y="2855469"/>
              <a:ext cx="309701" cy="338554"/>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FF0000"/>
                  </a:solidFill>
                  <a:effectLst/>
                  <a:uLnTx/>
                  <a:uFillTx/>
                  <a:latin typeface="Calibri"/>
                  <a:ea typeface="ＭＳ Ｐゴシック" charset="0"/>
                  <a:cs typeface="+mn-cs"/>
                </a:rPr>
                <a:t>A</a:t>
              </a:r>
              <a:endParaRPr kumimoji="0" lang="en-US" sz="2400" b="1" i="0" u="none" strike="noStrike" kern="1200" cap="none" spc="0" normalizeH="0" baseline="0" noProof="0" dirty="0">
                <a:ln>
                  <a:noFill/>
                </a:ln>
                <a:solidFill>
                  <a:srgbClr val="FF0000"/>
                </a:solidFill>
                <a:effectLst/>
                <a:uLnTx/>
                <a:uFillTx/>
                <a:latin typeface="Calibri"/>
                <a:ea typeface="ＭＳ Ｐゴシック" charset="0"/>
                <a:cs typeface="+mn-cs"/>
              </a:endParaRPr>
            </a:p>
          </p:txBody>
        </p:sp>
        <p:grpSp>
          <p:nvGrpSpPr>
            <p:cNvPr id="15" name="Group 14">
              <a:extLst>
                <a:ext uri="{FF2B5EF4-FFF2-40B4-BE49-F238E27FC236}">
                  <a16:creationId xmlns:a16="http://schemas.microsoft.com/office/drawing/2014/main" id="{3379D87E-87A4-BA4A-B25D-D60B162F998C}"/>
                </a:ext>
              </a:extLst>
            </p:cNvPr>
            <p:cNvGrpSpPr/>
            <p:nvPr/>
          </p:nvGrpSpPr>
          <p:grpSpPr>
            <a:xfrm>
              <a:off x="230393" y="1952743"/>
              <a:ext cx="7771793" cy="971860"/>
              <a:chOff x="217867" y="1965269"/>
              <a:chExt cx="7771793" cy="971860"/>
            </a:xfrm>
          </p:grpSpPr>
          <p:sp>
            <p:nvSpPr>
              <p:cNvPr id="75" name="Text Box 17">
                <a:extLst>
                  <a:ext uri="{FF2B5EF4-FFF2-40B4-BE49-F238E27FC236}">
                    <a16:creationId xmlns:a16="http://schemas.microsoft.com/office/drawing/2014/main" id="{0864898F-71F3-8C4E-ACBC-273A8F765CF5}"/>
                  </a:ext>
                </a:extLst>
              </p:cNvPr>
              <p:cNvSpPr txBox="1">
                <a:spLocks noChangeArrowheads="1"/>
              </p:cNvSpPr>
              <p:nvPr/>
            </p:nvSpPr>
            <p:spPr bwMode="auto">
              <a:xfrm>
                <a:off x="4579710" y="2430012"/>
                <a:ext cx="3409950" cy="39687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i="0" u="none" strike="noStrike" kern="1200" cap="none" spc="0" normalizeH="0" baseline="0" noProof="0" dirty="0">
                    <a:ln>
                      <a:noFill/>
                    </a:ln>
                    <a:solidFill>
                      <a:srgbClr val="000000"/>
                    </a:solidFill>
                    <a:effectLst/>
                    <a:uLnTx/>
                    <a:uFillTx/>
                    <a:latin typeface="Arial" charset="0"/>
                    <a:ea typeface="ＭＳ Ｐゴシック" charset="0"/>
                    <a:cs typeface="+mn-cs"/>
                  </a:rPr>
                  <a:t>acknowledgement number</a:t>
                </a:r>
              </a:p>
            </p:txBody>
          </p:sp>
          <p:sp>
            <p:nvSpPr>
              <p:cNvPr id="119" name="Text Box 42">
                <a:extLst>
                  <a:ext uri="{FF2B5EF4-FFF2-40B4-BE49-F238E27FC236}">
                    <a16:creationId xmlns:a16="http://schemas.microsoft.com/office/drawing/2014/main" id="{C0762B76-1537-D346-8718-8BAF6E1F14E0}"/>
                  </a:ext>
                </a:extLst>
              </p:cNvPr>
              <p:cNvSpPr txBox="1">
                <a:spLocks noChangeArrowheads="1"/>
              </p:cNvSpPr>
              <p:nvPr/>
            </p:nvSpPr>
            <p:spPr bwMode="auto">
              <a:xfrm>
                <a:off x="217867" y="1965269"/>
                <a:ext cx="3287333" cy="701731"/>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r" defTabSz="914400" rtl="0" eaLnBrk="0" fontAlgn="base" latinLnBrk="0" hangingPunct="0">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rPr>
                  <a:t>ACK: </a:t>
                </a:r>
                <a:r>
                  <a:rPr kumimoji="0" lang="en-US" sz="20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rPr>
                  <a:t>seq # of next expected byte; A bit: this is an ACK</a:t>
                </a:r>
                <a:endParaRPr kumimoji="0" lang="en-US" sz="11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endParaRPr>
              </a:p>
            </p:txBody>
          </p:sp>
          <p:sp>
            <p:nvSpPr>
              <p:cNvPr id="130" name="Line 46">
                <a:extLst>
                  <a:ext uri="{FF2B5EF4-FFF2-40B4-BE49-F238E27FC236}">
                    <a16:creationId xmlns:a16="http://schemas.microsoft.com/office/drawing/2014/main" id="{412FF679-1D4F-2847-94BC-15BFC61FB4F3}"/>
                  </a:ext>
                </a:extLst>
              </p:cNvPr>
              <p:cNvSpPr>
                <a:spLocks noChangeShapeType="1"/>
              </p:cNvSpPr>
              <p:nvPr/>
            </p:nvSpPr>
            <p:spPr bwMode="auto">
              <a:xfrm>
                <a:off x="3505200" y="2417523"/>
                <a:ext cx="2076276" cy="519606"/>
              </a:xfrm>
              <a:custGeom>
                <a:avLst/>
                <a:gdLst>
                  <a:gd name="connsiteX0" fmla="*/ 0 w 2082626"/>
                  <a:gd name="connsiteY0" fmla="*/ 0 h 560881"/>
                  <a:gd name="connsiteX1" fmla="*/ 2082626 w 2082626"/>
                  <a:gd name="connsiteY1" fmla="*/ 560881 h 560881"/>
                  <a:gd name="connsiteX0" fmla="*/ 0 w 2076276"/>
                  <a:gd name="connsiteY0" fmla="*/ 0 h 519606"/>
                  <a:gd name="connsiteX1" fmla="*/ 2076276 w 2076276"/>
                  <a:gd name="connsiteY1" fmla="*/ 519606 h 519606"/>
                </a:gdLst>
                <a:ahLst/>
                <a:cxnLst>
                  <a:cxn ang="0">
                    <a:pos x="connsiteX0" y="connsiteY0"/>
                  </a:cxn>
                  <a:cxn ang="0">
                    <a:pos x="connsiteX1" y="connsiteY1"/>
                  </a:cxn>
                </a:cxnLst>
                <a:rect l="l" t="t" r="r" b="b"/>
                <a:pathLst>
                  <a:path w="2076276" h="519606">
                    <a:moveTo>
                      <a:pt x="0" y="0"/>
                    </a:moveTo>
                    <a:cubicBezTo>
                      <a:pt x="694209" y="186960"/>
                      <a:pt x="1382067" y="332646"/>
                      <a:pt x="2076276" y="519606"/>
                    </a:cubicBezTo>
                  </a:path>
                </a:pathLst>
              </a:custGeom>
              <a:noFill/>
              <a:ln w="19050">
                <a:solidFill>
                  <a:srgbClr val="C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sp>
            <p:nvSpPr>
              <p:cNvPr id="139" name="Line 46">
                <a:extLst>
                  <a:ext uri="{FF2B5EF4-FFF2-40B4-BE49-F238E27FC236}">
                    <a16:creationId xmlns:a16="http://schemas.microsoft.com/office/drawing/2014/main" id="{EB8BFD18-324C-2547-AC63-1A0429ECFF56}"/>
                  </a:ext>
                </a:extLst>
              </p:cNvPr>
              <p:cNvSpPr>
                <a:spLocks noChangeShapeType="1"/>
              </p:cNvSpPr>
              <p:nvPr/>
            </p:nvSpPr>
            <p:spPr bwMode="auto">
              <a:xfrm>
                <a:off x="3505200" y="2404996"/>
                <a:ext cx="1263476" cy="215853"/>
              </a:xfrm>
              <a:prstGeom prst="line">
                <a:avLst/>
              </a:prstGeom>
              <a:noFill/>
              <a:ln w="19050">
                <a:solidFill>
                  <a:srgbClr val="C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charset="0"/>
                  <a:ea typeface="ＭＳ Ｐゴシック" charset="0"/>
                  <a:cs typeface="+mn-cs"/>
                </a:endParaRPr>
              </a:p>
            </p:txBody>
          </p:sp>
        </p:grpSp>
      </p:grpSp>
      <p:grpSp>
        <p:nvGrpSpPr>
          <p:cNvPr id="19" name="Group 18">
            <a:extLst>
              <a:ext uri="{FF2B5EF4-FFF2-40B4-BE49-F238E27FC236}">
                <a16:creationId xmlns:a16="http://schemas.microsoft.com/office/drawing/2014/main" id="{953AA9D9-F43E-B546-80D0-95A95FF3FD84}"/>
              </a:ext>
            </a:extLst>
          </p:cNvPr>
          <p:cNvGrpSpPr/>
          <p:nvPr/>
        </p:nvGrpSpPr>
        <p:grpSpPr>
          <a:xfrm>
            <a:off x="1895418" y="3693049"/>
            <a:ext cx="6302149" cy="1057733"/>
            <a:chOff x="1895418" y="3693049"/>
            <a:chExt cx="6015449" cy="1057733"/>
          </a:xfrm>
        </p:grpSpPr>
        <p:sp>
          <p:nvSpPr>
            <p:cNvPr id="98" name="Text Box 40">
              <a:extLst>
                <a:ext uri="{FF2B5EF4-FFF2-40B4-BE49-F238E27FC236}">
                  <a16:creationId xmlns:a16="http://schemas.microsoft.com/office/drawing/2014/main" id="{CF922213-3DD4-4C4D-B198-ADF3A29EDBE7}"/>
                </a:ext>
              </a:extLst>
            </p:cNvPr>
            <p:cNvSpPr txBox="1">
              <a:spLocks noChangeArrowheads="1"/>
            </p:cNvSpPr>
            <p:nvPr/>
          </p:nvSpPr>
          <p:spPr bwMode="auto">
            <a:xfrm>
              <a:off x="4737876" y="3693049"/>
              <a:ext cx="3172991" cy="40011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Arial" charset="0"/>
                  <a:ea typeface="ＭＳ Ｐゴシック" charset="0"/>
                  <a:cs typeface="+mn-cs"/>
                </a:rPr>
                <a:t>options (variable length)</a:t>
              </a:r>
              <a:endParaRPr kumimoji="0" lang="en-US" sz="2400" b="1" i="0" u="none" strike="noStrike" kern="1200" cap="none" spc="0" normalizeH="0" baseline="0" noProof="0" dirty="0">
                <a:ln>
                  <a:noFill/>
                </a:ln>
                <a:solidFill>
                  <a:srgbClr val="000000"/>
                </a:solidFill>
                <a:effectLst/>
                <a:uLnTx/>
                <a:uFillTx/>
                <a:latin typeface="Arial" charset="0"/>
                <a:ea typeface="ＭＳ Ｐゴシック" charset="0"/>
                <a:cs typeface="+mn-cs"/>
              </a:endParaRPr>
            </a:p>
          </p:txBody>
        </p:sp>
        <p:sp>
          <p:nvSpPr>
            <p:cNvPr id="99" name="Text Box 42">
              <a:extLst>
                <a:ext uri="{FF2B5EF4-FFF2-40B4-BE49-F238E27FC236}">
                  <a16:creationId xmlns:a16="http://schemas.microsoft.com/office/drawing/2014/main" id="{0BC58028-06B7-1A4E-8510-AE6EC1534B60}"/>
                </a:ext>
              </a:extLst>
            </p:cNvPr>
            <p:cNvSpPr txBox="1">
              <a:spLocks noChangeArrowheads="1"/>
            </p:cNvSpPr>
            <p:nvPr/>
          </p:nvSpPr>
          <p:spPr bwMode="auto">
            <a:xfrm>
              <a:off x="1895418" y="4326050"/>
              <a:ext cx="1688926" cy="42473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r" defTabSz="914400" rtl="0" eaLnBrk="0" fontAlgn="base" latinLnBrk="0" hangingPunct="0">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rPr>
                <a:t>TCP</a:t>
              </a:r>
              <a:r>
                <a:rPr kumimoji="0" lang="en-US" sz="24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rPr>
                <a:t> options</a:t>
              </a:r>
              <a:endParaRPr kumimoji="0" lang="en-US" sz="20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endParaRPr>
            </a:p>
          </p:txBody>
        </p:sp>
        <p:cxnSp>
          <p:nvCxnSpPr>
            <p:cNvPr id="7" name="Straight Connector 6">
              <a:extLst>
                <a:ext uri="{FF2B5EF4-FFF2-40B4-BE49-F238E27FC236}">
                  <a16:creationId xmlns:a16="http://schemas.microsoft.com/office/drawing/2014/main" id="{163A6281-16AF-5F4C-91CB-DC46FB513501}"/>
                </a:ext>
              </a:extLst>
            </p:cNvPr>
            <p:cNvCxnSpPr>
              <a:cxnSpLocks/>
              <a:stCxn id="99" idx="3"/>
              <a:endCxn id="98" idx="1"/>
            </p:cNvCxnSpPr>
            <p:nvPr/>
          </p:nvCxnSpPr>
          <p:spPr>
            <a:xfrm flipV="1">
              <a:off x="3584344" y="3893104"/>
              <a:ext cx="1153532" cy="645312"/>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grpSp>
      <p:grpSp>
        <p:nvGrpSpPr>
          <p:cNvPr id="24" name="Group 23">
            <a:extLst>
              <a:ext uri="{FF2B5EF4-FFF2-40B4-BE49-F238E27FC236}">
                <a16:creationId xmlns:a16="http://schemas.microsoft.com/office/drawing/2014/main" id="{F2A3E3DD-D73E-3547-B33E-7D97BEE9201E}"/>
              </a:ext>
            </a:extLst>
          </p:cNvPr>
          <p:cNvGrpSpPr/>
          <p:nvPr/>
        </p:nvGrpSpPr>
        <p:grpSpPr>
          <a:xfrm>
            <a:off x="318075" y="2819126"/>
            <a:ext cx="4456458" cy="424732"/>
            <a:chOff x="318075" y="2819126"/>
            <a:chExt cx="4456458" cy="424732"/>
          </a:xfrm>
        </p:grpSpPr>
        <p:sp>
          <p:nvSpPr>
            <p:cNvPr id="95" name="Text Box 37">
              <a:extLst>
                <a:ext uri="{FF2B5EF4-FFF2-40B4-BE49-F238E27FC236}">
                  <a16:creationId xmlns:a16="http://schemas.microsoft.com/office/drawing/2014/main" id="{71EB8016-A1DB-1C48-954C-FFBE5CF06DD6}"/>
                </a:ext>
              </a:extLst>
            </p:cNvPr>
            <p:cNvSpPr txBox="1">
              <a:spLocks noChangeArrowheads="1"/>
            </p:cNvSpPr>
            <p:nvPr/>
          </p:nvSpPr>
          <p:spPr bwMode="auto">
            <a:xfrm>
              <a:off x="4278884" y="2826980"/>
              <a:ext cx="495649" cy="407676"/>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85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a:ea typeface="ＭＳ Ｐゴシック" charset="0"/>
                  <a:cs typeface="+mn-cs"/>
                </a:rPr>
                <a:t>head</a:t>
              </a:r>
            </a:p>
            <a:p>
              <a:pPr marL="0" marR="0" lvl="0" indent="0" algn="ctr" defTabSz="914400" rtl="0" eaLnBrk="0" fontAlgn="base" latinLnBrk="0" hangingPunct="0">
                <a:lnSpc>
                  <a:spcPct val="85000"/>
                </a:lnSpc>
                <a:spcBef>
                  <a:spcPct val="0"/>
                </a:spcBef>
                <a:spcAft>
                  <a:spcPct val="0"/>
                </a:spcAft>
                <a:buClrTx/>
                <a:buSzTx/>
                <a:buFontTx/>
                <a:buNone/>
                <a:tabLst/>
                <a:defRPr/>
              </a:pPr>
              <a:r>
                <a:rPr kumimoji="0" lang="en-US" sz="1200" b="0" i="0" u="none" strike="noStrike" kern="1200" cap="none" spc="0" normalizeH="0" baseline="0" noProof="0" dirty="0" err="1">
                  <a:ln>
                    <a:noFill/>
                  </a:ln>
                  <a:solidFill>
                    <a:srgbClr val="000000"/>
                  </a:solidFill>
                  <a:effectLst/>
                  <a:uLnTx/>
                  <a:uFillTx/>
                  <a:latin typeface="Calibri"/>
                  <a:ea typeface="ＭＳ Ｐゴシック" charset="0"/>
                  <a:cs typeface="+mn-cs"/>
                </a:rPr>
                <a:t>len</a:t>
              </a:r>
              <a:endParaRPr kumimoji="0" lang="en-US" sz="1600" b="0" i="0" u="none" strike="noStrike" kern="1200" cap="none" spc="0" normalizeH="0" baseline="0" noProof="0" dirty="0">
                <a:ln>
                  <a:noFill/>
                </a:ln>
                <a:solidFill>
                  <a:srgbClr val="000000"/>
                </a:solidFill>
                <a:effectLst/>
                <a:uLnTx/>
                <a:uFillTx/>
                <a:latin typeface="Calibri"/>
                <a:ea typeface="ＭＳ Ｐゴシック" charset="0"/>
                <a:cs typeface="+mn-cs"/>
              </a:endParaRPr>
            </a:p>
          </p:txBody>
        </p:sp>
        <p:sp>
          <p:nvSpPr>
            <p:cNvPr id="93" name="Text Box 42">
              <a:extLst>
                <a:ext uri="{FF2B5EF4-FFF2-40B4-BE49-F238E27FC236}">
                  <a16:creationId xmlns:a16="http://schemas.microsoft.com/office/drawing/2014/main" id="{23616F6F-F6F8-274A-8F63-2AC8E94CAB0A}"/>
                </a:ext>
              </a:extLst>
            </p:cNvPr>
            <p:cNvSpPr txBox="1">
              <a:spLocks noChangeArrowheads="1"/>
            </p:cNvSpPr>
            <p:nvPr/>
          </p:nvSpPr>
          <p:spPr bwMode="auto">
            <a:xfrm>
              <a:off x="318075" y="2819126"/>
              <a:ext cx="3287333" cy="42473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r" defTabSz="914400" rtl="0" eaLnBrk="0" fontAlgn="base" latinLnBrk="0" hangingPunct="0">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rPr>
                <a:t>length </a:t>
              </a:r>
              <a:r>
                <a:rPr kumimoji="0" lang="en-US" sz="20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rPr>
                <a:t>(of TCP header)</a:t>
              </a:r>
            </a:p>
          </p:txBody>
        </p:sp>
        <p:cxnSp>
          <p:nvCxnSpPr>
            <p:cNvPr id="100" name="Straight Connector 99">
              <a:extLst>
                <a:ext uri="{FF2B5EF4-FFF2-40B4-BE49-F238E27FC236}">
                  <a16:creationId xmlns:a16="http://schemas.microsoft.com/office/drawing/2014/main" id="{D004F6AA-C795-934B-B4F0-CA6FD9652FA1}"/>
                </a:ext>
              </a:extLst>
            </p:cNvPr>
            <p:cNvCxnSpPr>
              <a:cxnSpLocks/>
            </p:cNvCxnSpPr>
            <p:nvPr/>
          </p:nvCxnSpPr>
          <p:spPr>
            <a:xfrm>
              <a:off x="3544867" y="3031480"/>
              <a:ext cx="783888"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grpSp>
      <p:grpSp>
        <p:nvGrpSpPr>
          <p:cNvPr id="16" name="Group 15">
            <a:extLst>
              <a:ext uri="{FF2B5EF4-FFF2-40B4-BE49-F238E27FC236}">
                <a16:creationId xmlns:a16="http://schemas.microsoft.com/office/drawing/2014/main" id="{B36175C2-99D1-404D-ADB0-0C09C4338566}"/>
              </a:ext>
            </a:extLst>
          </p:cNvPr>
          <p:cNvGrpSpPr/>
          <p:nvPr/>
        </p:nvGrpSpPr>
        <p:grpSpPr>
          <a:xfrm>
            <a:off x="-24878" y="3174115"/>
            <a:ext cx="6031751" cy="424732"/>
            <a:chOff x="-24878" y="3174115"/>
            <a:chExt cx="6031751" cy="424732"/>
          </a:xfrm>
        </p:grpSpPr>
        <p:sp>
          <p:nvSpPr>
            <p:cNvPr id="82" name="Text Box 24">
              <a:extLst>
                <a:ext uri="{FF2B5EF4-FFF2-40B4-BE49-F238E27FC236}">
                  <a16:creationId xmlns:a16="http://schemas.microsoft.com/office/drawing/2014/main" id="{DA04993C-122C-384A-9568-6515DE95D883}"/>
                </a:ext>
              </a:extLst>
            </p:cNvPr>
            <p:cNvSpPr txBox="1">
              <a:spLocks noChangeArrowheads="1"/>
            </p:cNvSpPr>
            <p:nvPr/>
          </p:nvSpPr>
          <p:spPr bwMode="auto">
            <a:xfrm>
              <a:off x="4794023" y="3203124"/>
              <a:ext cx="1212850" cy="36671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charset="0"/>
                  <a:ea typeface="ＭＳ Ｐゴシック" charset="0"/>
                  <a:cs typeface="+mn-cs"/>
                </a:rPr>
                <a:t>checksum</a:t>
              </a:r>
            </a:p>
          </p:txBody>
        </p:sp>
        <p:sp>
          <p:nvSpPr>
            <p:cNvPr id="109" name="Text Box 51">
              <a:extLst>
                <a:ext uri="{FF2B5EF4-FFF2-40B4-BE49-F238E27FC236}">
                  <a16:creationId xmlns:a16="http://schemas.microsoft.com/office/drawing/2014/main" id="{CE090396-5F4D-6E4E-AA9C-2778A62E73B2}"/>
                </a:ext>
              </a:extLst>
            </p:cNvPr>
            <p:cNvSpPr txBox="1">
              <a:spLocks noChangeArrowheads="1"/>
            </p:cNvSpPr>
            <p:nvPr/>
          </p:nvSpPr>
          <p:spPr bwMode="auto">
            <a:xfrm>
              <a:off x="-24878" y="3174115"/>
              <a:ext cx="3595495" cy="42473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r" defTabSz="914400" rtl="0" eaLnBrk="0" fontAlgn="base" latinLnBrk="0" hangingPunct="0">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rPr>
                <a:t>Internet</a:t>
              </a:r>
              <a:r>
                <a:rPr kumimoji="0" lang="en-US" sz="24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rPr>
                <a:t> checksum</a:t>
              </a:r>
            </a:p>
          </p:txBody>
        </p:sp>
        <p:cxnSp>
          <p:nvCxnSpPr>
            <p:cNvPr id="101" name="Straight Connector 100">
              <a:extLst>
                <a:ext uri="{FF2B5EF4-FFF2-40B4-BE49-F238E27FC236}">
                  <a16:creationId xmlns:a16="http://schemas.microsoft.com/office/drawing/2014/main" id="{4F87AC36-0055-DB45-A995-89129C5BB34A}"/>
                </a:ext>
              </a:extLst>
            </p:cNvPr>
            <p:cNvCxnSpPr>
              <a:cxnSpLocks/>
              <a:stCxn id="109" idx="3"/>
              <a:endCxn id="82" idx="1"/>
            </p:cNvCxnSpPr>
            <p:nvPr/>
          </p:nvCxnSpPr>
          <p:spPr>
            <a:xfrm>
              <a:off x="3570617" y="3386481"/>
              <a:ext cx="1223406"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66" name="Line 10">
            <a:extLst>
              <a:ext uri="{FF2B5EF4-FFF2-40B4-BE49-F238E27FC236}">
                <a16:creationId xmlns:a16="http://schemas.microsoft.com/office/drawing/2014/main" id="{A7BD37B6-D73B-A04D-BDC5-AC47A5470DF4}"/>
              </a:ext>
            </a:extLst>
          </p:cNvPr>
          <p:cNvSpPr>
            <a:spLocks noChangeShapeType="1"/>
          </p:cNvSpPr>
          <p:nvPr/>
        </p:nvSpPr>
        <p:spPr bwMode="auto">
          <a:xfrm flipH="1" flipV="1">
            <a:off x="6289447" y="1679374"/>
            <a:ext cx="1761" cy="365184"/>
          </a:xfrm>
          <a:prstGeom prst="line">
            <a:avLst/>
          </a:prstGeom>
          <a:noFill/>
          <a:ln w="1905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84" name="Line 26">
            <a:extLst>
              <a:ext uri="{FF2B5EF4-FFF2-40B4-BE49-F238E27FC236}">
                <a16:creationId xmlns:a16="http://schemas.microsoft.com/office/drawing/2014/main" id="{E9E32468-C9DF-C94D-9DAD-F82B75D02C08}"/>
              </a:ext>
            </a:extLst>
          </p:cNvPr>
          <p:cNvSpPr>
            <a:spLocks noChangeShapeType="1"/>
          </p:cNvSpPr>
          <p:nvPr/>
        </p:nvSpPr>
        <p:spPr bwMode="auto">
          <a:xfrm flipV="1">
            <a:off x="6150711" y="2804662"/>
            <a:ext cx="0" cy="392112"/>
          </a:xfrm>
          <a:prstGeom prst="line">
            <a:avLst/>
          </a:prstGeom>
          <a:noFill/>
          <a:ln w="1270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Calibri"/>
              <a:ea typeface="ＭＳ Ｐゴシック" charset="0"/>
              <a:cs typeface="+mn-cs"/>
            </a:endParaRPr>
          </a:p>
        </p:txBody>
      </p:sp>
      <p:sp>
        <p:nvSpPr>
          <p:cNvPr id="85" name="Line 27">
            <a:extLst>
              <a:ext uri="{FF2B5EF4-FFF2-40B4-BE49-F238E27FC236}">
                <a16:creationId xmlns:a16="http://schemas.microsoft.com/office/drawing/2014/main" id="{595D2D86-0F8D-4945-A03B-3D969A9DA275}"/>
              </a:ext>
            </a:extLst>
          </p:cNvPr>
          <p:cNvSpPr>
            <a:spLocks noChangeShapeType="1"/>
          </p:cNvSpPr>
          <p:nvPr/>
        </p:nvSpPr>
        <p:spPr bwMode="auto">
          <a:xfrm flipV="1">
            <a:off x="5992924" y="2809424"/>
            <a:ext cx="0" cy="392113"/>
          </a:xfrm>
          <a:prstGeom prst="line">
            <a:avLst/>
          </a:prstGeom>
          <a:noFill/>
          <a:ln w="1270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Calibri"/>
              <a:ea typeface="ＭＳ Ｐゴシック" charset="0"/>
              <a:cs typeface="+mn-cs"/>
            </a:endParaRPr>
          </a:p>
        </p:txBody>
      </p:sp>
      <p:sp>
        <p:nvSpPr>
          <p:cNvPr id="86" name="Line 28">
            <a:extLst>
              <a:ext uri="{FF2B5EF4-FFF2-40B4-BE49-F238E27FC236}">
                <a16:creationId xmlns:a16="http://schemas.microsoft.com/office/drawing/2014/main" id="{480E04C4-4E6B-614E-B6E0-47722F1E738E}"/>
              </a:ext>
            </a:extLst>
          </p:cNvPr>
          <p:cNvSpPr>
            <a:spLocks noChangeShapeType="1"/>
          </p:cNvSpPr>
          <p:nvPr/>
        </p:nvSpPr>
        <p:spPr bwMode="auto">
          <a:xfrm flipV="1">
            <a:off x="5830374" y="2809424"/>
            <a:ext cx="0" cy="392113"/>
          </a:xfrm>
          <a:prstGeom prst="line">
            <a:avLst/>
          </a:prstGeom>
          <a:noFill/>
          <a:ln w="1270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Calibri"/>
              <a:ea typeface="ＭＳ Ｐゴシック" charset="0"/>
              <a:cs typeface="+mn-cs"/>
            </a:endParaRPr>
          </a:p>
        </p:txBody>
      </p:sp>
      <p:grpSp>
        <p:nvGrpSpPr>
          <p:cNvPr id="28" name="Group 27">
            <a:extLst>
              <a:ext uri="{FF2B5EF4-FFF2-40B4-BE49-F238E27FC236}">
                <a16:creationId xmlns:a16="http://schemas.microsoft.com/office/drawing/2014/main" id="{D7BB42C1-3F72-AF44-97A0-27D00776292C}"/>
              </a:ext>
            </a:extLst>
          </p:cNvPr>
          <p:cNvGrpSpPr/>
          <p:nvPr/>
        </p:nvGrpSpPr>
        <p:grpSpPr>
          <a:xfrm>
            <a:off x="172543" y="2863949"/>
            <a:ext cx="6190466" cy="2660551"/>
            <a:chOff x="172543" y="2863949"/>
            <a:chExt cx="6190466" cy="2660551"/>
          </a:xfrm>
        </p:grpSpPr>
        <p:sp>
          <p:nvSpPr>
            <p:cNvPr id="102" name="Text Box 44">
              <a:extLst>
                <a:ext uri="{FF2B5EF4-FFF2-40B4-BE49-F238E27FC236}">
                  <a16:creationId xmlns:a16="http://schemas.microsoft.com/office/drawing/2014/main" id="{26B4BE77-FB6F-AB48-BDB1-C2E23D5564F9}"/>
                </a:ext>
              </a:extLst>
            </p:cNvPr>
            <p:cNvSpPr txBox="1">
              <a:spLocks noChangeArrowheads="1"/>
            </p:cNvSpPr>
            <p:nvPr/>
          </p:nvSpPr>
          <p:spPr bwMode="auto">
            <a:xfrm>
              <a:off x="172543" y="4822769"/>
              <a:ext cx="3419248" cy="701731"/>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r" defTabSz="914400" rtl="0" eaLnBrk="0" fontAlgn="base" latinLnBrk="0" hangingPunct="0">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rPr>
                <a:t>RST, SYN, FIN: </a:t>
              </a:r>
              <a:r>
                <a:rPr kumimoji="0" lang="en-US" sz="20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rPr>
                <a:t>connection management</a:t>
              </a:r>
              <a:endParaRPr kumimoji="0" lang="en-US" sz="24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endParaRPr>
            </a:p>
          </p:txBody>
        </p:sp>
        <p:sp>
          <p:nvSpPr>
            <p:cNvPr id="106" name="Freeform 48">
              <a:extLst>
                <a:ext uri="{FF2B5EF4-FFF2-40B4-BE49-F238E27FC236}">
                  <a16:creationId xmlns:a16="http://schemas.microsoft.com/office/drawing/2014/main" id="{60B1CDA3-93F4-6C43-A635-618B9929B512}"/>
                </a:ext>
              </a:extLst>
            </p:cNvPr>
            <p:cNvSpPr>
              <a:spLocks/>
            </p:cNvSpPr>
            <p:nvPr/>
          </p:nvSpPr>
          <p:spPr bwMode="auto">
            <a:xfrm>
              <a:off x="3558336" y="3152325"/>
              <a:ext cx="2678659" cy="2026938"/>
            </a:xfrm>
            <a:custGeom>
              <a:avLst/>
              <a:gdLst>
                <a:gd name="T0" fmla="*/ 0 w 1458"/>
                <a:gd name="T1" fmla="*/ 2147483647 h 444"/>
                <a:gd name="T2" fmla="*/ 2147483647 w 1458"/>
                <a:gd name="T3" fmla="*/ 0 h 444"/>
                <a:gd name="T4" fmla="*/ 2147483647 w 1458"/>
                <a:gd name="T5" fmla="*/ 2147483647 h 444"/>
                <a:gd name="T6" fmla="*/ 0 60000 65536"/>
                <a:gd name="T7" fmla="*/ 0 60000 65536"/>
                <a:gd name="T8" fmla="*/ 0 60000 65536"/>
                <a:gd name="connsiteX0" fmla="*/ 0 w 10533"/>
                <a:gd name="connsiteY0" fmla="*/ 10875 h 10875"/>
                <a:gd name="connsiteX1" fmla="*/ 9093 w 10533"/>
                <a:gd name="connsiteY1" fmla="*/ 0 h 10875"/>
                <a:gd name="connsiteX2" fmla="*/ 10533 w 10533"/>
                <a:gd name="connsiteY2" fmla="*/ 135 h 10875"/>
                <a:gd name="connsiteX0" fmla="*/ 0 w 11345"/>
                <a:gd name="connsiteY0" fmla="*/ 13363 h 13363"/>
                <a:gd name="connsiteX1" fmla="*/ 9905 w 11345"/>
                <a:gd name="connsiteY1" fmla="*/ 0 h 13363"/>
                <a:gd name="connsiteX2" fmla="*/ 11345 w 11345"/>
                <a:gd name="connsiteY2" fmla="*/ 135 h 13363"/>
                <a:gd name="connsiteX0" fmla="*/ 0 w 11465"/>
                <a:gd name="connsiteY0" fmla="*/ 23977 h 23977"/>
                <a:gd name="connsiteX1" fmla="*/ 10025 w 11465"/>
                <a:gd name="connsiteY1" fmla="*/ 0 h 23977"/>
                <a:gd name="connsiteX2" fmla="*/ 11465 w 11465"/>
                <a:gd name="connsiteY2" fmla="*/ 135 h 23977"/>
                <a:gd name="connsiteX0" fmla="*/ 0 w 11405"/>
                <a:gd name="connsiteY0" fmla="*/ 28694 h 28694"/>
                <a:gd name="connsiteX1" fmla="*/ 9965 w 11405"/>
                <a:gd name="connsiteY1" fmla="*/ 0 h 28694"/>
                <a:gd name="connsiteX2" fmla="*/ 11405 w 11405"/>
                <a:gd name="connsiteY2" fmla="*/ 135 h 28694"/>
                <a:gd name="connsiteX0" fmla="*/ 0 w 11391"/>
                <a:gd name="connsiteY0" fmla="*/ 28694 h 28694"/>
                <a:gd name="connsiteX1" fmla="*/ 9965 w 11391"/>
                <a:gd name="connsiteY1" fmla="*/ 0 h 28694"/>
                <a:gd name="connsiteX2" fmla="*/ 11391 w 11391"/>
                <a:gd name="connsiteY2" fmla="*/ 0 h 28694"/>
                <a:gd name="connsiteX0" fmla="*/ 0 w 11877"/>
                <a:gd name="connsiteY0" fmla="*/ 32885 h 32885"/>
                <a:gd name="connsiteX1" fmla="*/ 10451 w 11877"/>
                <a:gd name="connsiteY1" fmla="*/ 0 h 32885"/>
                <a:gd name="connsiteX2" fmla="*/ 11877 w 11877"/>
                <a:gd name="connsiteY2" fmla="*/ 0 h 32885"/>
                <a:gd name="connsiteX0" fmla="*/ 0 w 11573"/>
                <a:gd name="connsiteY0" fmla="*/ 32885 h 32885"/>
                <a:gd name="connsiteX1" fmla="*/ 10147 w 11573"/>
                <a:gd name="connsiteY1" fmla="*/ 0 h 32885"/>
                <a:gd name="connsiteX2" fmla="*/ 11573 w 11573"/>
                <a:gd name="connsiteY2" fmla="*/ 0 h 32885"/>
                <a:gd name="connsiteX0" fmla="*/ 0 w 11573"/>
                <a:gd name="connsiteY0" fmla="*/ 28757 h 28757"/>
                <a:gd name="connsiteX1" fmla="*/ 10147 w 11573"/>
                <a:gd name="connsiteY1" fmla="*/ 0 h 28757"/>
                <a:gd name="connsiteX2" fmla="*/ 11573 w 11573"/>
                <a:gd name="connsiteY2" fmla="*/ 0 h 28757"/>
              </a:gdLst>
              <a:ahLst/>
              <a:cxnLst>
                <a:cxn ang="0">
                  <a:pos x="connsiteX0" y="connsiteY0"/>
                </a:cxn>
                <a:cxn ang="0">
                  <a:pos x="connsiteX1" y="connsiteY1"/>
                </a:cxn>
                <a:cxn ang="0">
                  <a:pos x="connsiteX2" y="connsiteY2"/>
                </a:cxn>
              </a:cxnLst>
              <a:rect l="l" t="t" r="r" b="b"/>
              <a:pathLst>
                <a:path w="11573" h="28757">
                  <a:moveTo>
                    <a:pt x="0" y="28757"/>
                  </a:moveTo>
                  <a:lnTo>
                    <a:pt x="10147" y="0"/>
                  </a:lnTo>
                  <a:lnTo>
                    <a:pt x="11573" y="0"/>
                  </a:lnTo>
                </a:path>
              </a:pathLst>
            </a:custGeom>
            <a:noFill/>
            <a:ln w="19050" cap="flat" cmpd="sng">
              <a:solidFill>
                <a:srgbClr val="C0000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nvGrpSpPr>
            <p:cNvPr id="27" name="Group 26">
              <a:extLst>
                <a:ext uri="{FF2B5EF4-FFF2-40B4-BE49-F238E27FC236}">
                  <a16:creationId xmlns:a16="http://schemas.microsoft.com/office/drawing/2014/main" id="{879AF9A6-0FEF-B247-BE32-9C9E788D06B7}"/>
                </a:ext>
              </a:extLst>
            </p:cNvPr>
            <p:cNvGrpSpPr/>
            <p:nvPr/>
          </p:nvGrpSpPr>
          <p:grpSpPr>
            <a:xfrm>
              <a:off x="5775299" y="2863949"/>
              <a:ext cx="587710" cy="339181"/>
              <a:chOff x="5775299" y="2863949"/>
              <a:chExt cx="587710" cy="339181"/>
            </a:xfrm>
          </p:grpSpPr>
          <p:sp>
            <p:nvSpPr>
              <p:cNvPr id="104" name="Text Box 25">
                <a:extLst>
                  <a:ext uri="{FF2B5EF4-FFF2-40B4-BE49-F238E27FC236}">
                    <a16:creationId xmlns:a16="http://schemas.microsoft.com/office/drawing/2014/main" id="{1E9027CA-7A6A-B448-891E-3892BD3436EF}"/>
                  </a:ext>
                </a:extLst>
              </p:cNvPr>
              <p:cNvSpPr txBox="1">
                <a:spLocks noChangeArrowheads="1"/>
              </p:cNvSpPr>
              <p:nvPr/>
            </p:nvSpPr>
            <p:spPr bwMode="auto">
              <a:xfrm>
                <a:off x="6083766" y="2864576"/>
                <a:ext cx="279243" cy="338554"/>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FF0000"/>
                    </a:solidFill>
                    <a:effectLst/>
                    <a:uLnTx/>
                    <a:uFillTx/>
                    <a:latin typeface="Calibri"/>
                    <a:ea typeface="ＭＳ Ｐゴシック" charset="0"/>
                    <a:cs typeface="+mn-cs"/>
                  </a:rPr>
                  <a:t>F</a:t>
                </a:r>
                <a:endParaRPr kumimoji="0" lang="en-US" sz="2400" b="1" i="0" u="none" strike="noStrike" kern="1200" cap="none" spc="0" normalizeH="0" baseline="0" noProof="0" dirty="0">
                  <a:ln>
                    <a:noFill/>
                  </a:ln>
                  <a:solidFill>
                    <a:srgbClr val="FF0000"/>
                  </a:solidFill>
                  <a:effectLst/>
                  <a:uLnTx/>
                  <a:uFillTx/>
                  <a:latin typeface="Calibri"/>
                  <a:ea typeface="ＭＳ Ｐゴシック" charset="0"/>
                  <a:cs typeface="+mn-cs"/>
                </a:endParaRPr>
              </a:p>
            </p:txBody>
          </p:sp>
          <p:sp>
            <p:nvSpPr>
              <p:cNvPr id="105" name="Text Box 32">
                <a:extLst>
                  <a:ext uri="{FF2B5EF4-FFF2-40B4-BE49-F238E27FC236}">
                    <a16:creationId xmlns:a16="http://schemas.microsoft.com/office/drawing/2014/main" id="{BF401CFD-599A-5C4B-A029-67CB6B08DBD3}"/>
                  </a:ext>
                </a:extLst>
              </p:cNvPr>
              <p:cNvSpPr txBox="1">
                <a:spLocks noChangeArrowheads="1"/>
              </p:cNvSpPr>
              <p:nvPr/>
            </p:nvSpPr>
            <p:spPr bwMode="auto">
              <a:xfrm>
                <a:off x="5937581" y="2863949"/>
                <a:ext cx="282450" cy="338554"/>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FF0000"/>
                    </a:solidFill>
                    <a:effectLst/>
                    <a:uLnTx/>
                    <a:uFillTx/>
                    <a:latin typeface="Calibri"/>
                    <a:ea typeface="ＭＳ Ｐゴシック" charset="0"/>
                    <a:cs typeface="+mn-cs"/>
                  </a:rPr>
                  <a:t>S</a:t>
                </a:r>
                <a:endParaRPr kumimoji="0" lang="en-US" sz="2400" b="1" i="0" u="none" strike="noStrike" kern="1200" cap="none" spc="0" normalizeH="0" baseline="0" noProof="0" dirty="0">
                  <a:ln>
                    <a:noFill/>
                  </a:ln>
                  <a:solidFill>
                    <a:srgbClr val="FF0000"/>
                  </a:solidFill>
                  <a:effectLst/>
                  <a:uLnTx/>
                  <a:uFillTx/>
                  <a:latin typeface="Calibri"/>
                  <a:ea typeface="ＭＳ Ｐゴシック" charset="0"/>
                  <a:cs typeface="+mn-cs"/>
                </a:endParaRPr>
              </a:p>
            </p:txBody>
          </p:sp>
          <p:sp>
            <p:nvSpPr>
              <p:cNvPr id="112" name="Text Box 33">
                <a:extLst>
                  <a:ext uri="{FF2B5EF4-FFF2-40B4-BE49-F238E27FC236}">
                    <a16:creationId xmlns:a16="http://schemas.microsoft.com/office/drawing/2014/main" id="{4835EFCA-3EC6-3040-AA54-B10AD772E111}"/>
                  </a:ext>
                </a:extLst>
              </p:cNvPr>
              <p:cNvSpPr txBox="1">
                <a:spLocks noChangeArrowheads="1"/>
              </p:cNvSpPr>
              <p:nvPr/>
            </p:nvSpPr>
            <p:spPr bwMode="auto">
              <a:xfrm>
                <a:off x="5775299" y="2863950"/>
                <a:ext cx="296876" cy="338554"/>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alibri"/>
                    <a:ea typeface="ＭＳ Ｐゴシック" charset="0"/>
                    <a:cs typeface="+mn-cs"/>
                  </a:rPr>
                  <a:t>R</a:t>
                </a:r>
                <a:endParaRPr kumimoji="0" lang="en-US" sz="2400" b="0" i="0" u="none" strike="noStrike" kern="1200" cap="none" spc="0" normalizeH="0" baseline="0" noProof="0" dirty="0">
                  <a:ln>
                    <a:noFill/>
                  </a:ln>
                  <a:solidFill>
                    <a:srgbClr val="000000"/>
                  </a:solidFill>
                  <a:effectLst/>
                  <a:uLnTx/>
                  <a:uFillTx/>
                  <a:latin typeface="Calibri"/>
                  <a:ea typeface="ＭＳ Ｐゴシック" charset="0"/>
                  <a:cs typeface="+mn-cs"/>
                </a:endParaRPr>
              </a:p>
            </p:txBody>
          </p:sp>
        </p:grpSp>
      </p:grpSp>
      <p:grpSp>
        <p:nvGrpSpPr>
          <p:cNvPr id="25" name="Group 24">
            <a:extLst>
              <a:ext uri="{FF2B5EF4-FFF2-40B4-BE49-F238E27FC236}">
                <a16:creationId xmlns:a16="http://schemas.microsoft.com/office/drawing/2014/main" id="{3AF86AF7-F0A9-0D49-BD66-0BCBA2EFC273}"/>
              </a:ext>
            </a:extLst>
          </p:cNvPr>
          <p:cNvGrpSpPr/>
          <p:nvPr/>
        </p:nvGrpSpPr>
        <p:grpSpPr>
          <a:xfrm>
            <a:off x="5277007" y="2859957"/>
            <a:ext cx="2976178" cy="719405"/>
            <a:chOff x="5277007" y="2859957"/>
            <a:chExt cx="2976178" cy="719405"/>
          </a:xfrm>
        </p:grpSpPr>
        <p:sp>
          <p:nvSpPr>
            <p:cNvPr id="81" name="Text Box 23">
              <a:extLst>
                <a:ext uri="{FF2B5EF4-FFF2-40B4-BE49-F238E27FC236}">
                  <a16:creationId xmlns:a16="http://schemas.microsoft.com/office/drawing/2014/main" id="{81D77D1D-D542-E748-880E-847E52816584}"/>
                </a:ext>
              </a:extLst>
            </p:cNvPr>
            <p:cNvSpPr txBox="1">
              <a:spLocks noChangeArrowheads="1"/>
            </p:cNvSpPr>
            <p:nvPr/>
          </p:nvSpPr>
          <p:spPr bwMode="auto">
            <a:xfrm>
              <a:off x="6430735" y="3212649"/>
              <a:ext cx="1822450" cy="36671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err="1">
                  <a:ln>
                    <a:noFill/>
                  </a:ln>
                  <a:solidFill>
                    <a:prstClr val="white">
                      <a:lumMod val="75000"/>
                    </a:prstClr>
                  </a:solidFill>
                  <a:effectLst/>
                  <a:uLnTx/>
                  <a:uFillTx/>
                  <a:latin typeface="Arial" charset="0"/>
                  <a:ea typeface="ＭＳ Ｐゴシック" charset="0"/>
                  <a:cs typeface="+mn-cs"/>
                </a:rPr>
                <a:t>Urg</a:t>
              </a:r>
              <a:r>
                <a:rPr kumimoji="0" lang="en-US" sz="1800" b="0" i="0" u="none" strike="noStrike" kern="1200" cap="none" spc="0" normalizeH="0" baseline="0" noProof="0" dirty="0">
                  <a:ln>
                    <a:noFill/>
                  </a:ln>
                  <a:solidFill>
                    <a:prstClr val="white">
                      <a:lumMod val="75000"/>
                    </a:prstClr>
                  </a:solidFill>
                  <a:effectLst/>
                  <a:uLnTx/>
                  <a:uFillTx/>
                  <a:latin typeface="Arial" charset="0"/>
                  <a:ea typeface="ＭＳ Ｐゴシック" charset="0"/>
                  <a:cs typeface="+mn-cs"/>
                </a:rPr>
                <a:t> data pointer</a:t>
              </a:r>
            </a:p>
          </p:txBody>
        </p:sp>
        <p:grpSp>
          <p:nvGrpSpPr>
            <p:cNvPr id="20" name="Group 19">
              <a:extLst>
                <a:ext uri="{FF2B5EF4-FFF2-40B4-BE49-F238E27FC236}">
                  <a16:creationId xmlns:a16="http://schemas.microsoft.com/office/drawing/2014/main" id="{B4F94C5D-E8AA-B440-8C55-70C383D81C15}"/>
                </a:ext>
              </a:extLst>
            </p:cNvPr>
            <p:cNvGrpSpPr/>
            <p:nvPr/>
          </p:nvGrpSpPr>
          <p:grpSpPr>
            <a:xfrm>
              <a:off x="5277007" y="2859957"/>
              <a:ext cx="627836" cy="345695"/>
              <a:chOff x="5527528" y="3067992"/>
              <a:chExt cx="627836" cy="345695"/>
            </a:xfrm>
          </p:grpSpPr>
          <p:sp>
            <p:nvSpPr>
              <p:cNvPr id="114" name="Text Box 34">
                <a:extLst>
                  <a:ext uri="{FF2B5EF4-FFF2-40B4-BE49-F238E27FC236}">
                    <a16:creationId xmlns:a16="http://schemas.microsoft.com/office/drawing/2014/main" id="{7FD0470F-0A1F-AA4D-A333-01EBF41CDBEA}"/>
                  </a:ext>
                </a:extLst>
              </p:cNvPr>
              <p:cNvSpPr txBox="1">
                <a:spLocks noChangeArrowheads="1"/>
              </p:cNvSpPr>
              <p:nvPr/>
            </p:nvSpPr>
            <p:spPr bwMode="auto">
              <a:xfrm>
                <a:off x="5864900" y="3067992"/>
                <a:ext cx="290464" cy="338554"/>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white">
                        <a:lumMod val="65000"/>
                      </a:prstClr>
                    </a:solidFill>
                    <a:effectLst/>
                    <a:uLnTx/>
                    <a:uFillTx/>
                    <a:latin typeface="Calibri"/>
                    <a:ea typeface="ＭＳ Ｐゴシック" charset="0"/>
                    <a:cs typeface="+mn-cs"/>
                  </a:rPr>
                  <a:t>P</a:t>
                </a:r>
                <a:endParaRPr kumimoji="0" lang="en-US" sz="2400" b="0" i="0" u="none" strike="noStrike" kern="1200" cap="none" spc="0" normalizeH="0" baseline="0" noProof="0" dirty="0">
                  <a:ln>
                    <a:noFill/>
                  </a:ln>
                  <a:solidFill>
                    <a:prstClr val="white">
                      <a:lumMod val="65000"/>
                    </a:prstClr>
                  </a:solidFill>
                  <a:effectLst/>
                  <a:uLnTx/>
                  <a:uFillTx/>
                  <a:latin typeface="Calibri"/>
                  <a:ea typeface="ＭＳ Ｐゴシック" charset="0"/>
                  <a:cs typeface="+mn-cs"/>
                </a:endParaRPr>
              </a:p>
            </p:txBody>
          </p:sp>
          <p:sp>
            <p:nvSpPr>
              <p:cNvPr id="120" name="Text Box 36">
                <a:extLst>
                  <a:ext uri="{FF2B5EF4-FFF2-40B4-BE49-F238E27FC236}">
                    <a16:creationId xmlns:a16="http://schemas.microsoft.com/office/drawing/2014/main" id="{B48CC928-18A3-8E4E-944E-47C0F754B01D}"/>
                  </a:ext>
                </a:extLst>
              </p:cNvPr>
              <p:cNvSpPr txBox="1">
                <a:spLocks noChangeArrowheads="1"/>
              </p:cNvSpPr>
              <p:nvPr/>
            </p:nvSpPr>
            <p:spPr bwMode="auto">
              <a:xfrm>
                <a:off x="5527528" y="3075133"/>
                <a:ext cx="316112" cy="338554"/>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white">
                        <a:lumMod val="65000"/>
                      </a:prstClr>
                    </a:solidFill>
                    <a:effectLst/>
                    <a:uLnTx/>
                    <a:uFillTx/>
                    <a:latin typeface="Calibri"/>
                    <a:ea typeface="ＭＳ Ｐゴシック" charset="0"/>
                    <a:cs typeface="+mn-cs"/>
                  </a:rPr>
                  <a:t>U</a:t>
                </a:r>
                <a:endParaRPr kumimoji="0" lang="en-US" sz="2400" b="0" i="0" u="none" strike="noStrike" kern="1200" cap="none" spc="0" normalizeH="0" baseline="0" noProof="0" dirty="0">
                  <a:ln>
                    <a:noFill/>
                  </a:ln>
                  <a:solidFill>
                    <a:prstClr val="white">
                      <a:lumMod val="65000"/>
                    </a:prstClr>
                  </a:solidFill>
                  <a:effectLst/>
                  <a:uLnTx/>
                  <a:uFillTx/>
                  <a:latin typeface="Calibri"/>
                  <a:ea typeface="ＭＳ Ｐゴシック" charset="0"/>
                  <a:cs typeface="+mn-cs"/>
                </a:endParaRPr>
              </a:p>
            </p:txBody>
          </p:sp>
        </p:grpSp>
      </p:grpSp>
      <p:sp>
        <p:nvSpPr>
          <p:cNvPr id="83" name="Line 39">
            <a:extLst>
              <a:ext uri="{FF2B5EF4-FFF2-40B4-BE49-F238E27FC236}">
                <a16:creationId xmlns:a16="http://schemas.microsoft.com/office/drawing/2014/main" id="{392B7123-3C26-1749-8AFA-C33B254E566D}"/>
              </a:ext>
            </a:extLst>
          </p:cNvPr>
          <p:cNvSpPr>
            <a:spLocks noChangeShapeType="1"/>
          </p:cNvSpPr>
          <p:nvPr/>
        </p:nvSpPr>
        <p:spPr bwMode="auto">
          <a:xfrm flipV="1">
            <a:off x="5038305" y="2821148"/>
            <a:ext cx="0" cy="392113"/>
          </a:xfrm>
          <a:prstGeom prst="line">
            <a:avLst/>
          </a:prstGeom>
          <a:noFill/>
          <a:ln w="1270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Calibri"/>
              <a:ea typeface="ＭＳ Ｐゴシック" charset="0"/>
              <a:cs typeface="+mn-cs"/>
            </a:endParaRPr>
          </a:p>
        </p:txBody>
      </p:sp>
      <p:sp>
        <p:nvSpPr>
          <p:cNvPr id="90" name="Line 39">
            <a:extLst>
              <a:ext uri="{FF2B5EF4-FFF2-40B4-BE49-F238E27FC236}">
                <a16:creationId xmlns:a16="http://schemas.microsoft.com/office/drawing/2014/main" id="{7076B497-C69A-EF44-9C73-7365E43E17C4}"/>
              </a:ext>
            </a:extLst>
          </p:cNvPr>
          <p:cNvSpPr>
            <a:spLocks noChangeShapeType="1"/>
          </p:cNvSpPr>
          <p:nvPr/>
        </p:nvSpPr>
        <p:spPr bwMode="auto">
          <a:xfrm flipV="1">
            <a:off x="5198693" y="2812182"/>
            <a:ext cx="0" cy="392113"/>
          </a:xfrm>
          <a:prstGeom prst="line">
            <a:avLst/>
          </a:prstGeom>
          <a:noFill/>
          <a:ln w="1270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Calibri"/>
              <a:ea typeface="ＭＳ Ｐゴシック" charset="0"/>
              <a:cs typeface="+mn-cs"/>
            </a:endParaRPr>
          </a:p>
        </p:txBody>
      </p:sp>
      <p:grpSp>
        <p:nvGrpSpPr>
          <p:cNvPr id="21" name="Group 20">
            <a:extLst>
              <a:ext uri="{FF2B5EF4-FFF2-40B4-BE49-F238E27FC236}">
                <a16:creationId xmlns:a16="http://schemas.microsoft.com/office/drawing/2014/main" id="{EDC6B1EF-A64F-C94C-81C5-7457A0FFD99A}"/>
              </a:ext>
            </a:extLst>
          </p:cNvPr>
          <p:cNvGrpSpPr/>
          <p:nvPr/>
        </p:nvGrpSpPr>
        <p:grpSpPr>
          <a:xfrm>
            <a:off x="182880" y="2863950"/>
            <a:ext cx="5235245" cy="1390074"/>
            <a:chOff x="182880" y="2863950"/>
            <a:chExt cx="5235245" cy="1390074"/>
          </a:xfrm>
        </p:grpSpPr>
        <p:grpSp>
          <p:nvGrpSpPr>
            <p:cNvPr id="18" name="Group 17">
              <a:extLst>
                <a:ext uri="{FF2B5EF4-FFF2-40B4-BE49-F238E27FC236}">
                  <a16:creationId xmlns:a16="http://schemas.microsoft.com/office/drawing/2014/main" id="{A2C55822-331C-DB41-AB07-59E5BF177405}"/>
                </a:ext>
              </a:extLst>
            </p:cNvPr>
            <p:cNvGrpSpPr/>
            <p:nvPr/>
          </p:nvGrpSpPr>
          <p:grpSpPr>
            <a:xfrm>
              <a:off x="4962499" y="2863950"/>
              <a:ext cx="455626" cy="338554"/>
              <a:chOff x="4962499" y="2863950"/>
              <a:chExt cx="455626" cy="338554"/>
            </a:xfrm>
          </p:grpSpPr>
          <p:sp>
            <p:nvSpPr>
              <p:cNvPr id="91" name="Text Box 33">
                <a:extLst>
                  <a:ext uri="{FF2B5EF4-FFF2-40B4-BE49-F238E27FC236}">
                    <a16:creationId xmlns:a16="http://schemas.microsoft.com/office/drawing/2014/main" id="{C85C82AE-5A3B-EC47-8EA4-C0FA0727D048}"/>
                  </a:ext>
                </a:extLst>
              </p:cNvPr>
              <p:cNvSpPr txBox="1">
                <a:spLocks noChangeArrowheads="1"/>
              </p:cNvSpPr>
              <p:nvPr/>
            </p:nvSpPr>
            <p:spPr bwMode="auto">
              <a:xfrm>
                <a:off x="4962499" y="2863950"/>
                <a:ext cx="296876" cy="338554"/>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alibri"/>
                    <a:ea typeface="ＭＳ Ｐゴシック" charset="0"/>
                    <a:cs typeface="+mn-cs"/>
                  </a:rPr>
                  <a:t>C</a:t>
                </a:r>
                <a:endParaRPr kumimoji="0" lang="en-US" sz="2400" b="0" i="0" u="none" strike="noStrike" kern="1200" cap="none" spc="0" normalizeH="0" baseline="0" noProof="0" dirty="0">
                  <a:ln>
                    <a:noFill/>
                  </a:ln>
                  <a:solidFill>
                    <a:srgbClr val="000000"/>
                  </a:solidFill>
                  <a:effectLst/>
                  <a:uLnTx/>
                  <a:uFillTx/>
                  <a:latin typeface="Calibri"/>
                  <a:ea typeface="ＭＳ Ｐゴシック" charset="0"/>
                  <a:cs typeface="+mn-cs"/>
                </a:endParaRPr>
              </a:p>
            </p:txBody>
          </p:sp>
          <p:sp>
            <p:nvSpPr>
              <p:cNvPr id="92" name="Text Box 33">
                <a:extLst>
                  <a:ext uri="{FF2B5EF4-FFF2-40B4-BE49-F238E27FC236}">
                    <a16:creationId xmlns:a16="http://schemas.microsoft.com/office/drawing/2014/main" id="{D8D1B074-0355-2942-9977-4413DF7E41C7}"/>
                  </a:ext>
                </a:extLst>
              </p:cNvPr>
              <p:cNvSpPr txBox="1">
                <a:spLocks noChangeArrowheads="1"/>
              </p:cNvSpPr>
              <p:nvPr/>
            </p:nvSpPr>
            <p:spPr bwMode="auto">
              <a:xfrm>
                <a:off x="5121249" y="2863950"/>
                <a:ext cx="296876" cy="338554"/>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alibri"/>
                    <a:ea typeface="ＭＳ Ｐゴシック" charset="0"/>
                    <a:cs typeface="+mn-cs"/>
                  </a:rPr>
                  <a:t>E</a:t>
                </a:r>
                <a:endParaRPr kumimoji="0" lang="en-US" sz="2400" b="0" i="0" u="none" strike="noStrike" kern="1200" cap="none" spc="0" normalizeH="0" baseline="0" noProof="0" dirty="0">
                  <a:ln>
                    <a:noFill/>
                  </a:ln>
                  <a:solidFill>
                    <a:srgbClr val="000000"/>
                  </a:solidFill>
                  <a:effectLst/>
                  <a:uLnTx/>
                  <a:uFillTx/>
                  <a:latin typeface="Calibri"/>
                  <a:ea typeface="ＭＳ Ｐゴシック" charset="0"/>
                  <a:cs typeface="+mn-cs"/>
                </a:endParaRPr>
              </a:p>
            </p:txBody>
          </p:sp>
        </p:grpSp>
        <p:sp>
          <p:nvSpPr>
            <p:cNvPr id="103" name="Text Box 44">
              <a:extLst>
                <a:ext uri="{FF2B5EF4-FFF2-40B4-BE49-F238E27FC236}">
                  <a16:creationId xmlns:a16="http://schemas.microsoft.com/office/drawing/2014/main" id="{8DAB804F-166B-0D4B-8089-4B58E3A0811F}"/>
                </a:ext>
              </a:extLst>
            </p:cNvPr>
            <p:cNvSpPr txBox="1">
              <a:spLocks noChangeArrowheads="1"/>
            </p:cNvSpPr>
            <p:nvPr/>
          </p:nvSpPr>
          <p:spPr bwMode="auto">
            <a:xfrm>
              <a:off x="182880" y="3829292"/>
              <a:ext cx="3384479" cy="42473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r" defTabSz="914400" rtl="0" eaLnBrk="0" fontAlgn="base" latinLnBrk="0" hangingPunct="0">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rPr>
                <a:t>C, E: </a:t>
              </a:r>
              <a:r>
                <a:rPr kumimoji="0" lang="en-US" sz="20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rPr>
                <a:t>congestion notification</a:t>
              </a:r>
              <a:endParaRPr kumimoji="0" lang="en-US" sz="24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endParaRPr>
            </a:p>
          </p:txBody>
        </p:sp>
        <p:sp>
          <p:nvSpPr>
            <p:cNvPr id="110" name="Freeform 48">
              <a:extLst>
                <a:ext uri="{FF2B5EF4-FFF2-40B4-BE49-F238E27FC236}">
                  <a16:creationId xmlns:a16="http://schemas.microsoft.com/office/drawing/2014/main" id="{7103D547-1AEC-9743-8B26-22B579AF1CE1}"/>
                </a:ext>
              </a:extLst>
            </p:cNvPr>
            <p:cNvSpPr>
              <a:spLocks/>
            </p:cNvSpPr>
            <p:nvPr/>
          </p:nvSpPr>
          <p:spPr bwMode="auto">
            <a:xfrm>
              <a:off x="3573195" y="3136684"/>
              <a:ext cx="1749482" cy="914811"/>
            </a:xfrm>
            <a:custGeom>
              <a:avLst/>
              <a:gdLst>
                <a:gd name="T0" fmla="*/ 0 w 1458"/>
                <a:gd name="T1" fmla="*/ 2147483647 h 444"/>
                <a:gd name="T2" fmla="*/ 2147483647 w 1458"/>
                <a:gd name="T3" fmla="*/ 0 h 444"/>
                <a:gd name="T4" fmla="*/ 2147483647 w 1458"/>
                <a:gd name="T5" fmla="*/ 2147483647 h 444"/>
                <a:gd name="T6" fmla="*/ 0 60000 65536"/>
                <a:gd name="T7" fmla="*/ 0 60000 65536"/>
                <a:gd name="T8" fmla="*/ 0 60000 65536"/>
                <a:gd name="connsiteX0" fmla="*/ 0 w 10533"/>
                <a:gd name="connsiteY0" fmla="*/ 10875 h 10875"/>
                <a:gd name="connsiteX1" fmla="*/ 9093 w 10533"/>
                <a:gd name="connsiteY1" fmla="*/ 0 h 10875"/>
                <a:gd name="connsiteX2" fmla="*/ 10533 w 10533"/>
                <a:gd name="connsiteY2" fmla="*/ 135 h 10875"/>
                <a:gd name="connsiteX0" fmla="*/ 0 w 11345"/>
                <a:gd name="connsiteY0" fmla="*/ 13363 h 13363"/>
                <a:gd name="connsiteX1" fmla="*/ 9905 w 11345"/>
                <a:gd name="connsiteY1" fmla="*/ 0 h 13363"/>
                <a:gd name="connsiteX2" fmla="*/ 11345 w 11345"/>
                <a:gd name="connsiteY2" fmla="*/ 135 h 13363"/>
                <a:gd name="connsiteX0" fmla="*/ 0 w 11465"/>
                <a:gd name="connsiteY0" fmla="*/ 23977 h 23977"/>
                <a:gd name="connsiteX1" fmla="*/ 10025 w 11465"/>
                <a:gd name="connsiteY1" fmla="*/ 0 h 23977"/>
                <a:gd name="connsiteX2" fmla="*/ 11465 w 11465"/>
                <a:gd name="connsiteY2" fmla="*/ 135 h 23977"/>
                <a:gd name="connsiteX0" fmla="*/ 0 w 11405"/>
                <a:gd name="connsiteY0" fmla="*/ 28694 h 28694"/>
                <a:gd name="connsiteX1" fmla="*/ 9965 w 11405"/>
                <a:gd name="connsiteY1" fmla="*/ 0 h 28694"/>
                <a:gd name="connsiteX2" fmla="*/ 11405 w 11405"/>
                <a:gd name="connsiteY2" fmla="*/ 135 h 28694"/>
                <a:gd name="connsiteX0" fmla="*/ 0 w 11391"/>
                <a:gd name="connsiteY0" fmla="*/ 28694 h 28694"/>
                <a:gd name="connsiteX1" fmla="*/ 9965 w 11391"/>
                <a:gd name="connsiteY1" fmla="*/ 0 h 28694"/>
                <a:gd name="connsiteX2" fmla="*/ 11391 w 11391"/>
                <a:gd name="connsiteY2" fmla="*/ 0 h 28694"/>
                <a:gd name="connsiteX0" fmla="*/ 0 w 11391"/>
                <a:gd name="connsiteY0" fmla="*/ 28743 h 28743"/>
                <a:gd name="connsiteX1" fmla="*/ 6388 w 11391"/>
                <a:gd name="connsiteY1" fmla="*/ 0 h 28743"/>
                <a:gd name="connsiteX2" fmla="*/ 11391 w 11391"/>
                <a:gd name="connsiteY2" fmla="*/ 49 h 28743"/>
                <a:gd name="connsiteX0" fmla="*/ 0 w 7455"/>
                <a:gd name="connsiteY0" fmla="*/ 28792 h 28792"/>
                <a:gd name="connsiteX1" fmla="*/ 6388 w 7455"/>
                <a:gd name="connsiteY1" fmla="*/ 49 h 28792"/>
                <a:gd name="connsiteX2" fmla="*/ 7455 w 7455"/>
                <a:gd name="connsiteY2" fmla="*/ 0 h 28792"/>
                <a:gd name="connsiteX0" fmla="*/ 0 w 9679"/>
                <a:gd name="connsiteY0" fmla="*/ 9983 h 9983"/>
                <a:gd name="connsiteX1" fmla="*/ 8569 w 9679"/>
                <a:gd name="connsiteY1" fmla="*/ 0 h 9983"/>
                <a:gd name="connsiteX2" fmla="*/ 9679 w 9679"/>
                <a:gd name="connsiteY2" fmla="*/ 34 h 9983"/>
                <a:gd name="connsiteX0" fmla="*/ 0 w 10062"/>
                <a:gd name="connsiteY0" fmla="*/ 10017 h 10017"/>
                <a:gd name="connsiteX1" fmla="*/ 8853 w 10062"/>
                <a:gd name="connsiteY1" fmla="*/ 17 h 10017"/>
                <a:gd name="connsiteX2" fmla="*/ 10062 w 10062"/>
                <a:gd name="connsiteY2" fmla="*/ 0 h 10017"/>
              </a:gdLst>
              <a:ahLst/>
              <a:cxnLst>
                <a:cxn ang="0">
                  <a:pos x="connsiteX0" y="connsiteY0"/>
                </a:cxn>
                <a:cxn ang="0">
                  <a:pos x="connsiteX1" y="connsiteY1"/>
                </a:cxn>
                <a:cxn ang="0">
                  <a:pos x="connsiteX2" y="connsiteY2"/>
                </a:cxn>
              </a:cxnLst>
              <a:rect l="l" t="t" r="r" b="b"/>
              <a:pathLst>
                <a:path w="10062" h="10017">
                  <a:moveTo>
                    <a:pt x="0" y="10017"/>
                  </a:moveTo>
                  <a:lnTo>
                    <a:pt x="8853" y="17"/>
                  </a:lnTo>
                  <a:lnTo>
                    <a:pt x="10062" y="0"/>
                  </a:lnTo>
                </a:path>
              </a:pathLst>
            </a:custGeom>
            <a:noFill/>
            <a:ln w="19050" cap="flat" cmpd="sng">
              <a:solidFill>
                <a:srgbClr val="C0000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sp>
        <p:nvSpPr>
          <p:cNvPr id="94" name="Slide Number Placeholder 2">
            <a:extLst>
              <a:ext uri="{FF2B5EF4-FFF2-40B4-BE49-F238E27FC236}">
                <a16:creationId xmlns:a16="http://schemas.microsoft.com/office/drawing/2014/main" id="{A3EE5CD7-E8F0-2F4B-B766-7EC8F235C30A}"/>
              </a:ext>
            </a:extLst>
          </p:cNvPr>
          <p:cNvSpPr>
            <a:spLocks noGrp="1"/>
          </p:cNvSpPr>
          <p:nvPr>
            <p:ph type="sldNum" sz="quarter" idx="4"/>
          </p:nvPr>
        </p:nvSpPr>
        <p:spPr>
          <a:xfrm>
            <a:off x="9219616" y="6443089"/>
            <a:ext cx="2743200" cy="365125"/>
          </a:xfrm>
        </p:spPr>
        <p:txBody>
          <a:bodyPr/>
          <a:lstStyle/>
          <a:p>
            <a:r>
              <a:rPr lang="en-US"/>
              <a:t>Transport Layer: 3-</a:t>
            </a:r>
            <a:fld id="{C4204591-24BD-A542-B9D5-F8D8A88D2FEE}" type="slidenum">
              <a:rPr lang="en-US" smtClean="0"/>
              <a:pPr/>
              <a:t>90</a:t>
            </a:fld>
            <a:endParaRPr lang="en-US" dirty="0"/>
          </a:p>
        </p:txBody>
      </p:sp>
      <p:sp>
        <p:nvSpPr>
          <p:cNvPr id="10" name="TextBox 9">
            <a:extLst>
              <a:ext uri="{FF2B5EF4-FFF2-40B4-BE49-F238E27FC236}">
                <a16:creationId xmlns:a16="http://schemas.microsoft.com/office/drawing/2014/main" id="{13E15F5A-C219-66FB-57B6-A715FDC475D5}"/>
              </a:ext>
            </a:extLst>
          </p:cNvPr>
          <p:cNvSpPr txBox="1"/>
          <p:nvPr/>
        </p:nvSpPr>
        <p:spPr>
          <a:xfrm>
            <a:off x="5753792" y="258013"/>
            <a:ext cx="6108970" cy="369332"/>
          </a:xfrm>
          <a:prstGeom prst="rect">
            <a:avLst/>
          </a:prstGeom>
          <a:noFill/>
        </p:spPr>
        <p:txBody>
          <a:bodyPr wrap="square">
            <a:spAutoFit/>
          </a:bodyPr>
          <a:lstStyle/>
          <a:p>
            <a:pPr marL="0" marR="0" lvl="0" indent="0" algn="r" defTabSz="914400" rtl="0" eaLnBrk="0" fontAlgn="base" latinLnBrk="0" hangingPunct="0">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rPr>
              <a:t>Q1: TCP header size? UDP header size?</a:t>
            </a:r>
            <a:endParaRPr kumimoji="0" lang="en-US" sz="105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endParaRPr>
          </a:p>
        </p:txBody>
      </p:sp>
    </p:spTree>
    <p:extLst>
      <p:ext uri="{BB962C8B-B14F-4D97-AF65-F5344CB8AC3E}">
        <p14:creationId xmlns:p14="http://schemas.microsoft.com/office/powerpoint/2010/main" val="3487917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dissolv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dissolve">
                                      <p:cBhvr>
                                        <p:cTn id="17" dur="500"/>
                                        <p:tgtEl>
                                          <p:spTgt spid="26"/>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29"/>
                                        </p:tgtEl>
                                        <p:attrNameLst>
                                          <p:attrName>style.visibility</p:attrName>
                                        </p:attrNameLst>
                                      </p:cBhvr>
                                      <p:to>
                                        <p:strVal val="visible"/>
                                      </p:to>
                                    </p:set>
                                    <p:animEffect transition="in" filter="dissolve">
                                      <p:cBhvr>
                                        <p:cTn id="22" dur="500"/>
                                        <p:tgtEl>
                                          <p:spTgt spid="129"/>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dissolve">
                                      <p:cBhvr>
                                        <p:cTn id="27" dur="500"/>
                                        <p:tgtEl>
                                          <p:spTgt spid="16"/>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dissolve">
                                      <p:cBhvr>
                                        <p:cTn id="32" dur="500"/>
                                        <p:tgtEl>
                                          <p:spTgt spid="19"/>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dissolve">
                                      <p:cBhvr>
                                        <p:cTn id="37" dur="500"/>
                                        <p:tgtEl>
                                          <p:spTgt spid="24"/>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nodeType="clickEffect">
                                  <p:stCondLst>
                                    <p:cond delay="0"/>
                                  </p:stCondLst>
                                  <p:childTnLst>
                                    <p:set>
                                      <p:cBhvr>
                                        <p:cTn id="41" dur="1" fill="hold">
                                          <p:stCondLst>
                                            <p:cond delay="0"/>
                                          </p:stCondLst>
                                        </p:cTn>
                                        <p:tgtEl>
                                          <p:spTgt spid="28"/>
                                        </p:tgtEl>
                                        <p:attrNameLst>
                                          <p:attrName>style.visibility</p:attrName>
                                        </p:attrNameLst>
                                      </p:cBhvr>
                                      <p:to>
                                        <p:strVal val="visible"/>
                                      </p:to>
                                    </p:set>
                                    <p:animEffect transition="in" filter="dissolve">
                                      <p:cBhvr>
                                        <p:cTn id="42" dur="500"/>
                                        <p:tgtEl>
                                          <p:spTgt spid="28"/>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nodeType="clickEffect">
                                  <p:stCondLst>
                                    <p:cond delay="0"/>
                                  </p:stCondLst>
                                  <p:childTnLst>
                                    <p:set>
                                      <p:cBhvr>
                                        <p:cTn id="46" dur="1" fill="hold">
                                          <p:stCondLst>
                                            <p:cond delay="0"/>
                                          </p:stCondLst>
                                        </p:cTn>
                                        <p:tgtEl>
                                          <p:spTgt spid="115"/>
                                        </p:tgtEl>
                                        <p:attrNameLst>
                                          <p:attrName>style.visibility</p:attrName>
                                        </p:attrNameLst>
                                      </p:cBhvr>
                                      <p:to>
                                        <p:strVal val="visible"/>
                                      </p:to>
                                    </p:set>
                                    <p:animEffect transition="in" filter="dissolve">
                                      <p:cBhvr>
                                        <p:cTn id="47" dur="500"/>
                                        <p:tgtEl>
                                          <p:spTgt spid="115"/>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ntr" presetSubtype="0" fill="hold" nodeType="clickEffect">
                                  <p:stCondLst>
                                    <p:cond delay="0"/>
                                  </p:stCondLst>
                                  <p:childTnLst>
                                    <p:set>
                                      <p:cBhvr>
                                        <p:cTn id="51" dur="1" fill="hold">
                                          <p:stCondLst>
                                            <p:cond delay="0"/>
                                          </p:stCondLst>
                                        </p:cTn>
                                        <p:tgtEl>
                                          <p:spTgt spid="21"/>
                                        </p:tgtEl>
                                        <p:attrNameLst>
                                          <p:attrName>style.visibility</p:attrName>
                                        </p:attrNameLst>
                                      </p:cBhvr>
                                      <p:to>
                                        <p:strVal val="visible"/>
                                      </p:to>
                                    </p:set>
                                    <p:animEffect transition="in" filter="dissolve">
                                      <p:cBhvr>
                                        <p:cTn id="52" dur="500"/>
                                        <p:tgtEl>
                                          <p:spTgt spid="21"/>
                                        </p:tgtEl>
                                      </p:cBhvr>
                                    </p:animEffect>
                                  </p:childTnLst>
                                </p:cTn>
                              </p:par>
                            </p:childTnLst>
                          </p:cTn>
                        </p:par>
                      </p:childTnLst>
                    </p:cTn>
                  </p:par>
                  <p:par>
                    <p:cTn id="53" fill="hold">
                      <p:stCondLst>
                        <p:cond delay="indefinite"/>
                      </p:stCondLst>
                      <p:childTnLst>
                        <p:par>
                          <p:cTn id="54" fill="hold">
                            <p:stCondLst>
                              <p:cond delay="0"/>
                            </p:stCondLst>
                            <p:childTnLst>
                              <p:par>
                                <p:cTn id="55" presetID="9" presetClass="entr" presetSubtype="0" fill="hold" nodeType="clickEffect">
                                  <p:stCondLst>
                                    <p:cond delay="0"/>
                                  </p:stCondLst>
                                  <p:childTnLst>
                                    <p:set>
                                      <p:cBhvr>
                                        <p:cTn id="56" dur="1" fill="hold">
                                          <p:stCondLst>
                                            <p:cond delay="0"/>
                                          </p:stCondLst>
                                        </p:cTn>
                                        <p:tgtEl>
                                          <p:spTgt spid="25"/>
                                        </p:tgtEl>
                                        <p:attrNameLst>
                                          <p:attrName>style.visibility</p:attrName>
                                        </p:attrNameLst>
                                      </p:cBhvr>
                                      <p:to>
                                        <p:strVal val="visible"/>
                                      </p:to>
                                    </p:set>
                                    <p:animEffect transition="in" filter="dissolve">
                                      <p:cBhvr>
                                        <p:cTn id="5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81FA67-3C45-05E2-928C-A0F5DD82F3BE}"/>
              </a:ext>
            </a:extLst>
          </p:cNvPr>
          <p:cNvSpPr>
            <a:spLocks noGrp="1"/>
          </p:cNvSpPr>
          <p:nvPr>
            <p:ph type="title"/>
          </p:nvPr>
        </p:nvSpPr>
        <p:spPr/>
        <p:txBody>
          <a:bodyPr/>
          <a:lstStyle/>
          <a:p>
            <a:r>
              <a:rPr lang="en-US" dirty="0"/>
              <a:t>TCP Connection Establishment </a:t>
            </a:r>
          </a:p>
        </p:txBody>
      </p:sp>
      <p:sp>
        <p:nvSpPr>
          <p:cNvPr id="3" name="Content Placeholder 2">
            <a:extLst>
              <a:ext uri="{FF2B5EF4-FFF2-40B4-BE49-F238E27FC236}">
                <a16:creationId xmlns:a16="http://schemas.microsoft.com/office/drawing/2014/main" id="{106BE444-3690-848D-4403-EAE5C70CCBCC}"/>
              </a:ext>
            </a:extLst>
          </p:cNvPr>
          <p:cNvSpPr>
            <a:spLocks noGrp="1"/>
          </p:cNvSpPr>
          <p:nvPr>
            <p:ph sz="half" idx="1"/>
          </p:nvPr>
        </p:nvSpPr>
        <p:spPr>
          <a:xfrm>
            <a:off x="838199" y="1825625"/>
            <a:ext cx="10853057" cy="4351338"/>
          </a:xfrm>
        </p:spPr>
        <p:txBody>
          <a:bodyPr/>
          <a:lstStyle/>
          <a:p>
            <a:endParaRPr lang="en-US" dirty="0"/>
          </a:p>
        </p:txBody>
      </p:sp>
      <p:sp>
        <p:nvSpPr>
          <p:cNvPr id="5" name="Slide Number Placeholder 4">
            <a:extLst>
              <a:ext uri="{FF2B5EF4-FFF2-40B4-BE49-F238E27FC236}">
                <a16:creationId xmlns:a16="http://schemas.microsoft.com/office/drawing/2014/main" id="{808D44D5-53FA-5DBC-E11C-6B82E6AF815E}"/>
              </a:ext>
            </a:extLst>
          </p:cNvPr>
          <p:cNvSpPr>
            <a:spLocks noGrp="1"/>
          </p:cNvSpPr>
          <p:nvPr>
            <p:ph type="sldNum" sz="quarter" idx="4"/>
          </p:nvPr>
        </p:nvSpPr>
        <p:spPr/>
        <p:txBody>
          <a:bodyPr/>
          <a:lstStyle/>
          <a:p>
            <a:r>
              <a:rPr lang="en-US"/>
              <a:t>Transport Layer: 3-</a:t>
            </a:r>
            <a:fld id="{C4204591-24BD-A542-B9D5-F8D8A88D2FEE}" type="slidenum">
              <a:rPr lang="en-US" smtClean="0"/>
              <a:pPr/>
              <a:t>91</a:t>
            </a:fld>
            <a:endParaRPr lang="en-US" dirty="0"/>
          </a:p>
        </p:txBody>
      </p:sp>
      <p:pic>
        <p:nvPicPr>
          <p:cNvPr id="4098" name="Picture 2" descr="TCP MSS not enforced - Stack Overflow">
            <a:extLst>
              <a:ext uri="{FF2B5EF4-FFF2-40B4-BE49-F238E27FC236}">
                <a16:creationId xmlns:a16="http://schemas.microsoft.com/office/drawing/2014/main" id="{7B15F5BD-3D2D-1A73-3387-8D3FD8BCBC7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78085" y="1655056"/>
            <a:ext cx="10173284" cy="4788033"/>
          </a:xfrm>
          <a:prstGeom prst="rect">
            <a:avLst/>
          </a:prstGeom>
          <a:noFill/>
          <a:extLst>
            <a:ext uri="{909E8E84-426E-40DD-AFC4-6F175D3DCCD1}">
              <a14:hiddenFill xmlns:a14="http://schemas.microsoft.com/office/drawing/2010/main">
                <a:solidFill>
                  <a:srgbClr val="FFFFFF"/>
                </a:solidFill>
              </a14:hiddenFill>
            </a:ext>
          </a:extLst>
        </p:spPr>
      </p:pic>
      <p:sp>
        <p:nvSpPr>
          <p:cNvPr id="6" name="Oval 5">
            <a:extLst>
              <a:ext uri="{FF2B5EF4-FFF2-40B4-BE49-F238E27FC236}">
                <a16:creationId xmlns:a16="http://schemas.microsoft.com/office/drawing/2014/main" id="{1DA98825-795F-EC31-B99A-8C7C63D61C2D}"/>
              </a:ext>
            </a:extLst>
          </p:cNvPr>
          <p:cNvSpPr/>
          <p:nvPr/>
        </p:nvSpPr>
        <p:spPr>
          <a:xfrm>
            <a:off x="1469571" y="3829050"/>
            <a:ext cx="2432958" cy="48169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143DD1A6-5194-F7D7-F841-F92730E448BD}"/>
              </a:ext>
            </a:extLst>
          </p:cNvPr>
          <p:cNvSpPr/>
          <p:nvPr/>
        </p:nvSpPr>
        <p:spPr>
          <a:xfrm>
            <a:off x="1540328" y="5273823"/>
            <a:ext cx="4648200" cy="43790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9279631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9B5BE2-BDC3-A5E6-2CDC-E1AE046A7FF8}"/>
              </a:ext>
            </a:extLst>
          </p:cNvPr>
          <p:cNvSpPr>
            <a:spLocks noGrp="1"/>
          </p:cNvSpPr>
          <p:nvPr>
            <p:ph type="title"/>
          </p:nvPr>
        </p:nvSpPr>
        <p:spPr/>
        <p:txBody>
          <a:bodyPr/>
          <a:lstStyle/>
          <a:p>
            <a:r>
              <a:rPr lang="en-US" dirty="0"/>
              <a:t>When to send a segment?</a:t>
            </a:r>
          </a:p>
        </p:txBody>
      </p:sp>
      <p:sp>
        <p:nvSpPr>
          <p:cNvPr id="3" name="Content Placeholder 2">
            <a:extLst>
              <a:ext uri="{FF2B5EF4-FFF2-40B4-BE49-F238E27FC236}">
                <a16:creationId xmlns:a16="http://schemas.microsoft.com/office/drawing/2014/main" id="{7EF021E2-7765-3A42-4132-497BBD8FDAB0}"/>
              </a:ext>
            </a:extLst>
          </p:cNvPr>
          <p:cNvSpPr>
            <a:spLocks noGrp="1"/>
          </p:cNvSpPr>
          <p:nvPr>
            <p:ph sz="half" idx="1"/>
          </p:nvPr>
        </p:nvSpPr>
        <p:spPr>
          <a:xfrm>
            <a:off x="1034142" y="1719097"/>
            <a:ext cx="10319657" cy="4351338"/>
          </a:xfrm>
        </p:spPr>
        <p:txBody>
          <a:bodyPr/>
          <a:lstStyle/>
          <a:p>
            <a:pPr marL="130175" indent="0">
              <a:buNone/>
            </a:pPr>
            <a:r>
              <a:rPr lang="en-US" dirty="0"/>
              <a:t>The application layer pushes messages down to TCP; it’s up to TCP to decide when to send data:</a:t>
            </a:r>
          </a:p>
          <a:p>
            <a:pPr marL="130175" indent="0">
              <a:buNone/>
            </a:pPr>
            <a:endParaRPr lang="en-US" dirty="0"/>
          </a:p>
          <a:p>
            <a:pPr marL="644525" indent="-514350">
              <a:buAutoNum type="arabicPeriod"/>
            </a:pPr>
            <a:r>
              <a:rPr lang="en-US" dirty="0"/>
              <a:t>Have a full chunk of data to send (MSS)</a:t>
            </a:r>
          </a:p>
          <a:p>
            <a:pPr marL="644525" indent="-514350">
              <a:buAutoNum type="arabicPeriod"/>
            </a:pPr>
            <a:r>
              <a:rPr lang="en-US" b="1" dirty="0"/>
              <a:t>Not enough data, but don’t want to wait too long (Nagle’s Algorithm)</a:t>
            </a:r>
          </a:p>
          <a:p>
            <a:pPr marL="644525" indent="-514350">
              <a:buFont typeface="Wingdings" pitchFamily="2" charset="2"/>
              <a:buAutoNum type="arabicPeriod"/>
            </a:pPr>
            <a:r>
              <a:rPr lang="en-US" dirty="0"/>
              <a:t>Explicitly push (from the application layer)</a:t>
            </a:r>
          </a:p>
          <a:p>
            <a:pPr marL="130175" indent="0">
              <a:buNone/>
            </a:pPr>
            <a:endParaRPr lang="en-US" b="1" dirty="0"/>
          </a:p>
          <a:p>
            <a:pPr marL="644525" indent="-514350">
              <a:buAutoNum type="arabicPeriod"/>
            </a:pPr>
            <a:endParaRPr lang="en-US" dirty="0"/>
          </a:p>
        </p:txBody>
      </p:sp>
      <p:sp>
        <p:nvSpPr>
          <p:cNvPr id="5" name="Slide Number Placeholder 4">
            <a:extLst>
              <a:ext uri="{FF2B5EF4-FFF2-40B4-BE49-F238E27FC236}">
                <a16:creationId xmlns:a16="http://schemas.microsoft.com/office/drawing/2014/main" id="{D8B35B56-389E-7423-7EDD-C21ED05A7117}"/>
              </a:ext>
            </a:extLst>
          </p:cNvPr>
          <p:cNvSpPr>
            <a:spLocks noGrp="1"/>
          </p:cNvSpPr>
          <p:nvPr>
            <p:ph type="sldNum" sz="quarter" idx="4"/>
          </p:nvPr>
        </p:nvSpPr>
        <p:spPr/>
        <p:txBody>
          <a:bodyPr/>
          <a:lstStyle/>
          <a:p>
            <a:r>
              <a:rPr lang="en-US"/>
              <a:t>Transport Layer: 3-</a:t>
            </a:r>
            <a:fld id="{C4204591-24BD-A542-B9D5-F8D8A88D2FEE}" type="slidenum">
              <a:rPr lang="en-US" smtClean="0"/>
              <a:pPr/>
              <a:t>92</a:t>
            </a:fld>
            <a:endParaRPr lang="en-US" dirty="0"/>
          </a:p>
        </p:txBody>
      </p:sp>
    </p:spTree>
    <p:extLst>
      <p:ext uri="{BB962C8B-B14F-4D97-AF65-F5344CB8AC3E}">
        <p14:creationId xmlns:p14="http://schemas.microsoft.com/office/powerpoint/2010/main" val="287945223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DA6A86-7FDE-9065-7373-9770306EFA66}"/>
              </a:ext>
            </a:extLst>
          </p:cNvPr>
          <p:cNvSpPr>
            <a:spLocks noGrp="1"/>
          </p:cNvSpPr>
          <p:nvPr>
            <p:ph type="title"/>
          </p:nvPr>
        </p:nvSpPr>
        <p:spPr/>
        <p:txBody>
          <a:bodyPr/>
          <a:lstStyle/>
          <a:p>
            <a:r>
              <a:rPr lang="en-US" sz="4400" dirty="0"/>
              <a:t>Nagle’s Algorithm</a:t>
            </a:r>
            <a:endParaRPr lang="en-US" dirty="0"/>
          </a:p>
        </p:txBody>
      </p:sp>
      <p:sp>
        <p:nvSpPr>
          <p:cNvPr id="3" name="Content Placeholder 2">
            <a:extLst>
              <a:ext uri="{FF2B5EF4-FFF2-40B4-BE49-F238E27FC236}">
                <a16:creationId xmlns:a16="http://schemas.microsoft.com/office/drawing/2014/main" id="{188925EB-4F78-035D-24DE-31CA80ED7531}"/>
              </a:ext>
            </a:extLst>
          </p:cNvPr>
          <p:cNvSpPr>
            <a:spLocks noGrp="1"/>
          </p:cNvSpPr>
          <p:nvPr>
            <p:ph sz="half" idx="1"/>
          </p:nvPr>
        </p:nvSpPr>
        <p:spPr>
          <a:xfrm>
            <a:off x="838199" y="1825625"/>
            <a:ext cx="10665279" cy="4351338"/>
          </a:xfrm>
        </p:spPr>
        <p:txBody>
          <a:bodyPr/>
          <a:lstStyle/>
          <a:p>
            <a:pPr marL="342900" lvl="0" indent="-342900" algn="l" rtl="0">
              <a:lnSpc>
                <a:spcPct val="85000"/>
              </a:lnSpc>
              <a:spcBef>
                <a:spcPts val="0"/>
              </a:spcBef>
              <a:spcAft>
                <a:spcPts val="0"/>
              </a:spcAft>
              <a:buSzPts val="2400"/>
              <a:buFont typeface="Arial" panose="020B0604020202020204" pitchFamily="34" charset="0"/>
              <a:buChar char="•"/>
            </a:pPr>
            <a:r>
              <a:rPr lang="en-US" sz="3200" dirty="0"/>
              <a:t>If there is data to send but the window is open less than MSS, then we may want to wait some amount of time before sending the available data</a:t>
            </a:r>
            <a:endParaRPr lang="en-US" sz="3600" dirty="0"/>
          </a:p>
          <a:p>
            <a:pPr marL="342900" lvl="0" indent="-342900" algn="l" rtl="0">
              <a:lnSpc>
                <a:spcPct val="85000"/>
              </a:lnSpc>
              <a:spcBef>
                <a:spcPts val="480"/>
              </a:spcBef>
              <a:spcAft>
                <a:spcPts val="0"/>
              </a:spcAft>
              <a:buSzPts val="2400"/>
              <a:buFont typeface="Arial" panose="020B0604020202020204" pitchFamily="34" charset="0"/>
              <a:buChar char="•"/>
            </a:pPr>
            <a:r>
              <a:rPr lang="en-US" sz="3200" dirty="0"/>
              <a:t>But how long?</a:t>
            </a:r>
            <a:endParaRPr lang="en-US" sz="3600" dirty="0"/>
          </a:p>
          <a:p>
            <a:pPr marL="800100" lvl="1" indent="-457200">
              <a:lnSpc>
                <a:spcPct val="85000"/>
              </a:lnSpc>
              <a:spcBef>
                <a:spcPts val="480"/>
              </a:spcBef>
              <a:buSzPts val="2400"/>
              <a:buFont typeface="Wingdings" panose="05000000000000000000" pitchFamily="2" charset="2"/>
              <a:buChar char="Ø"/>
            </a:pPr>
            <a:r>
              <a:rPr lang="en-US" dirty="0"/>
              <a:t>If we wait too long, then we hurt interactive applications like Telnet</a:t>
            </a:r>
            <a:endParaRPr lang="en-US" sz="2800" dirty="0"/>
          </a:p>
          <a:p>
            <a:pPr marL="800100" lvl="1" indent="-457200">
              <a:lnSpc>
                <a:spcPct val="85000"/>
              </a:lnSpc>
              <a:spcBef>
                <a:spcPts val="480"/>
              </a:spcBef>
              <a:buSzPts val="2400"/>
              <a:buFont typeface="Wingdings" panose="05000000000000000000" pitchFamily="2" charset="2"/>
              <a:buChar char="Ø"/>
            </a:pPr>
            <a:r>
              <a:rPr lang="en-US" dirty="0"/>
              <a:t>If we don’t wait long enough, then we risk sending a bunch of tiny packets</a:t>
            </a:r>
            <a:endParaRPr lang="en-US" sz="2800" dirty="0"/>
          </a:p>
          <a:p>
            <a:pPr marL="457201" indent="-342900">
              <a:lnSpc>
                <a:spcPct val="85000"/>
              </a:lnSpc>
              <a:spcBef>
                <a:spcPts val="400"/>
              </a:spcBef>
              <a:buSzPts val="2000"/>
            </a:pPr>
            <a:r>
              <a:rPr lang="en-US" sz="3200" dirty="0"/>
              <a:t>The solution is to use ACK as a timer and to transmit when the timer expires</a:t>
            </a:r>
            <a:endParaRPr lang="en-US" sz="3600" dirty="0"/>
          </a:p>
          <a:p>
            <a:endParaRPr lang="en-US" dirty="0"/>
          </a:p>
        </p:txBody>
      </p:sp>
      <p:sp>
        <p:nvSpPr>
          <p:cNvPr id="5" name="Slide Number Placeholder 4">
            <a:extLst>
              <a:ext uri="{FF2B5EF4-FFF2-40B4-BE49-F238E27FC236}">
                <a16:creationId xmlns:a16="http://schemas.microsoft.com/office/drawing/2014/main" id="{9228267D-1150-BBF0-8D29-434B3E306183}"/>
              </a:ext>
            </a:extLst>
          </p:cNvPr>
          <p:cNvSpPr>
            <a:spLocks noGrp="1"/>
          </p:cNvSpPr>
          <p:nvPr>
            <p:ph type="sldNum" sz="quarter" idx="4"/>
          </p:nvPr>
        </p:nvSpPr>
        <p:spPr/>
        <p:txBody>
          <a:bodyPr/>
          <a:lstStyle/>
          <a:p>
            <a:r>
              <a:rPr lang="en-US"/>
              <a:t>Transport Layer: 3-</a:t>
            </a:r>
            <a:fld id="{C4204591-24BD-A542-B9D5-F8D8A88D2FEE}" type="slidenum">
              <a:rPr lang="en-US" smtClean="0"/>
              <a:pPr/>
              <a:t>93</a:t>
            </a:fld>
            <a:endParaRPr lang="en-US" dirty="0"/>
          </a:p>
        </p:txBody>
      </p:sp>
    </p:spTree>
    <p:extLst>
      <p:ext uri="{BB962C8B-B14F-4D97-AF65-F5344CB8AC3E}">
        <p14:creationId xmlns:p14="http://schemas.microsoft.com/office/powerpoint/2010/main" val="203821612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2632"/>
        <p:cNvGrpSpPr/>
        <p:nvPr/>
      </p:nvGrpSpPr>
      <p:grpSpPr>
        <a:xfrm>
          <a:off x="0" y="0"/>
          <a:ext cx="0" cy="0"/>
          <a:chOff x="0" y="0"/>
          <a:chExt cx="0" cy="0"/>
        </a:xfrm>
      </p:grpSpPr>
      <p:sp>
        <p:nvSpPr>
          <p:cNvPr id="2633" name="Google Shape;2633;p53"/>
          <p:cNvSpPr txBox="1">
            <a:spLocks noGrp="1"/>
          </p:cNvSpPr>
          <p:nvPr>
            <p:ph type="title"/>
          </p:nvPr>
        </p:nvSpPr>
        <p:spPr>
          <a:xfrm>
            <a:off x="2135189" y="171451"/>
            <a:ext cx="8281987" cy="646113"/>
          </a:xfrm>
          <a:prstGeom prst="rect">
            <a:avLst/>
          </a:prstGeom>
          <a:noFill/>
          <a:ln>
            <a:noFill/>
          </a:ln>
        </p:spPr>
        <p:txBody>
          <a:bodyPr spcFirstLastPara="1" vert="horz" wrap="square" lIns="91425" tIns="45700" rIns="91425" bIns="45700" rtlCol="0" anchor="ctr" anchorCtr="0">
            <a:noAutofit/>
          </a:bodyPr>
          <a:lstStyle/>
          <a:p>
            <a:pPr algn="l"/>
            <a:r>
              <a:rPr lang="en-US" sz="3600"/>
              <a:t>Nagle’s Algorithm</a:t>
            </a:r>
            <a:endParaRPr/>
          </a:p>
        </p:txBody>
      </p:sp>
      <p:sp>
        <p:nvSpPr>
          <p:cNvPr id="2634" name="Google Shape;2634;p53"/>
          <p:cNvSpPr txBox="1">
            <a:spLocks noGrp="1"/>
          </p:cNvSpPr>
          <p:nvPr>
            <p:ph type="body" idx="1"/>
          </p:nvPr>
        </p:nvSpPr>
        <p:spPr>
          <a:xfrm>
            <a:off x="1094014" y="1230085"/>
            <a:ext cx="10344150" cy="5203372"/>
          </a:xfrm>
          <a:prstGeom prst="rect">
            <a:avLst/>
          </a:prstGeom>
          <a:noFill/>
          <a:ln>
            <a:noFill/>
          </a:ln>
        </p:spPr>
        <p:txBody>
          <a:bodyPr spcFirstLastPara="1" vert="horz" wrap="square" lIns="91425" tIns="45700" rIns="91425" bIns="45700" rtlCol="0" anchor="t" anchorCtr="0">
            <a:noAutofit/>
          </a:bodyPr>
          <a:lstStyle/>
          <a:p>
            <a:pPr marL="284163" indent="-284163">
              <a:lnSpc>
                <a:spcPct val="85000"/>
              </a:lnSpc>
              <a:spcBef>
                <a:spcPts val="0"/>
              </a:spcBef>
              <a:buSzPts val="2400"/>
              <a:buNone/>
            </a:pPr>
            <a:r>
              <a:rPr lang="en-US" sz="3600" dirty="0"/>
              <a:t>When the application produces data to send</a:t>
            </a:r>
            <a:endParaRPr sz="4000" dirty="0"/>
          </a:p>
          <a:p>
            <a:pPr marL="284163" indent="-284163">
              <a:lnSpc>
                <a:spcPct val="85000"/>
              </a:lnSpc>
              <a:spcBef>
                <a:spcPts val="480"/>
              </a:spcBef>
              <a:buSzPts val="2400"/>
              <a:buNone/>
            </a:pPr>
            <a:r>
              <a:rPr lang="en-US" sz="3600" dirty="0"/>
              <a:t>	if both the available data and the window ≥ MSS</a:t>
            </a:r>
            <a:endParaRPr sz="4000" dirty="0"/>
          </a:p>
          <a:p>
            <a:pPr marL="284163" indent="-284163">
              <a:lnSpc>
                <a:spcPct val="85000"/>
              </a:lnSpc>
              <a:spcBef>
                <a:spcPts val="480"/>
              </a:spcBef>
              <a:buSzPts val="2400"/>
              <a:buNone/>
            </a:pPr>
            <a:r>
              <a:rPr lang="en-US" sz="3600" dirty="0"/>
              <a:t>		send a full segment</a:t>
            </a:r>
            <a:endParaRPr sz="4000" dirty="0"/>
          </a:p>
          <a:p>
            <a:pPr marL="284163" indent="-284163">
              <a:lnSpc>
                <a:spcPct val="85000"/>
              </a:lnSpc>
              <a:spcBef>
                <a:spcPts val="480"/>
              </a:spcBef>
              <a:buSzPts val="2400"/>
              <a:buNone/>
            </a:pPr>
            <a:r>
              <a:rPr lang="en-US" sz="3600" dirty="0"/>
              <a:t>	else</a:t>
            </a:r>
            <a:endParaRPr sz="4000" dirty="0"/>
          </a:p>
          <a:p>
            <a:pPr marL="284163" indent="-284163">
              <a:lnSpc>
                <a:spcPct val="85000"/>
              </a:lnSpc>
              <a:spcBef>
                <a:spcPts val="480"/>
              </a:spcBef>
              <a:buSzPts val="2400"/>
              <a:buNone/>
            </a:pPr>
            <a:r>
              <a:rPr lang="en-US" sz="3600" dirty="0"/>
              <a:t>		if there is </a:t>
            </a:r>
            <a:r>
              <a:rPr lang="en-US" sz="3600" dirty="0" err="1"/>
              <a:t>unACKed</a:t>
            </a:r>
            <a:r>
              <a:rPr lang="en-US" sz="3600" dirty="0"/>
              <a:t> data in flight</a:t>
            </a:r>
            <a:endParaRPr sz="4000" dirty="0"/>
          </a:p>
          <a:p>
            <a:pPr marL="284163" indent="-284163">
              <a:lnSpc>
                <a:spcPct val="85000"/>
              </a:lnSpc>
              <a:spcBef>
                <a:spcPts val="480"/>
              </a:spcBef>
              <a:buSzPts val="2400"/>
              <a:buNone/>
            </a:pPr>
            <a:r>
              <a:rPr lang="en-US" sz="3600" dirty="0"/>
              <a:t>			buffer the new data until an ACK arrives</a:t>
            </a:r>
            <a:endParaRPr sz="4000" dirty="0"/>
          </a:p>
          <a:p>
            <a:pPr marL="284163" indent="-284163">
              <a:lnSpc>
                <a:spcPct val="85000"/>
              </a:lnSpc>
              <a:spcBef>
                <a:spcPts val="480"/>
              </a:spcBef>
              <a:buSzPts val="2400"/>
              <a:buNone/>
            </a:pPr>
            <a:r>
              <a:rPr lang="en-US" sz="3600" dirty="0"/>
              <a:t>		else</a:t>
            </a:r>
            <a:endParaRPr sz="4000" dirty="0"/>
          </a:p>
          <a:p>
            <a:pPr marL="284163" indent="-284163">
              <a:lnSpc>
                <a:spcPct val="85000"/>
              </a:lnSpc>
              <a:spcBef>
                <a:spcPts val="480"/>
              </a:spcBef>
              <a:buSzPts val="2400"/>
              <a:buNone/>
            </a:pPr>
            <a:r>
              <a:rPr lang="en-US" sz="3600" dirty="0"/>
              <a:t>			send all the new data now</a:t>
            </a:r>
            <a:endParaRPr sz="4000" dirty="0"/>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DB9D8C-D59C-5F59-416C-B7F0439ED789}"/>
              </a:ext>
            </a:extLst>
          </p:cNvPr>
          <p:cNvSpPr>
            <a:spLocks noGrp="1"/>
          </p:cNvSpPr>
          <p:nvPr>
            <p:ph type="title"/>
          </p:nvPr>
        </p:nvSpPr>
        <p:spPr/>
        <p:txBody>
          <a:bodyPr/>
          <a:lstStyle/>
          <a:p>
            <a:r>
              <a:rPr lang="en-US" sz="4000" dirty="0"/>
              <a:t>Look at a question:</a:t>
            </a:r>
            <a:endParaRPr lang="en-US" dirty="0"/>
          </a:p>
        </p:txBody>
      </p:sp>
      <p:sp>
        <p:nvSpPr>
          <p:cNvPr id="3" name="Text Placeholder 2">
            <a:extLst>
              <a:ext uri="{FF2B5EF4-FFF2-40B4-BE49-F238E27FC236}">
                <a16:creationId xmlns:a16="http://schemas.microsoft.com/office/drawing/2014/main" id="{B71B627A-E9AB-8023-CF24-394BAEA49933}"/>
              </a:ext>
            </a:extLst>
          </p:cNvPr>
          <p:cNvSpPr>
            <a:spLocks noGrp="1"/>
          </p:cNvSpPr>
          <p:nvPr>
            <p:ph type="body" idx="1"/>
          </p:nvPr>
        </p:nvSpPr>
        <p:spPr/>
        <p:txBody>
          <a:bodyPr/>
          <a:lstStyle/>
          <a:p>
            <a:pPr marL="114300" indent="0">
              <a:buNone/>
            </a:pPr>
            <a:r>
              <a:rPr lang="en-US" sz="2000" dirty="0"/>
              <a:t>https://stackoverflow.com/questions/32445734/forcing-a-tcp-socket-to-flush-in-java?noredirect=1&amp;lq=1</a:t>
            </a:r>
          </a:p>
          <a:p>
            <a:pPr marL="114300" indent="0">
              <a:buNone/>
            </a:pPr>
            <a:endParaRPr lang="en-US" sz="2000" dirty="0"/>
          </a:p>
          <a:p>
            <a:pPr algn="l" fontAlgn="base">
              <a:buFont typeface="Arial" panose="020B0604020202020204" pitchFamily="34" charset="0"/>
              <a:buChar char="•"/>
            </a:pPr>
            <a:r>
              <a:rPr lang="en-US" sz="2000" b="0" i="0" dirty="0">
                <a:solidFill>
                  <a:srgbClr val="232629"/>
                </a:solidFill>
                <a:effectLst/>
                <a:latin typeface="-apple-system"/>
              </a:rPr>
              <a:t>I'm developing a protocol that requires a handshake that consists of several pieces of information going back and forth in each direction, with several pieces dependent on the previous pieces</a:t>
            </a:r>
          </a:p>
          <a:p>
            <a:pPr algn="l" fontAlgn="base">
              <a:buFont typeface="Arial" panose="020B0604020202020204" pitchFamily="34" charset="0"/>
              <a:buChar char="•"/>
            </a:pPr>
            <a:r>
              <a:rPr lang="en-US" sz="2000" b="0" i="0" dirty="0">
                <a:solidFill>
                  <a:srgbClr val="232629"/>
                </a:solidFill>
                <a:effectLst/>
                <a:latin typeface="-apple-system"/>
              </a:rPr>
              <a:t>A lot of my packets are only 20-30 bytes, whereas my computer seems to think it needs to buffer hundreds of bytes before it sends anything; even if I wait 5-10 seconds (with </a:t>
            </a:r>
            <a:r>
              <a:rPr lang="en-US" sz="2000" b="0" i="0" dirty="0" err="1">
                <a:solidFill>
                  <a:srgbClr val="232629"/>
                </a:solidFill>
                <a:effectLst/>
                <a:latin typeface="-apple-system"/>
              </a:rPr>
              <a:t>Thread.sleep</a:t>
            </a:r>
            <a:r>
              <a:rPr lang="en-US" sz="2000" b="0" i="0" dirty="0">
                <a:solidFill>
                  <a:srgbClr val="232629"/>
                </a:solidFill>
                <a:effectLst/>
                <a:latin typeface="-apple-system"/>
              </a:rPr>
              <a:t>), it still won't actually send it until I close the socket.</a:t>
            </a:r>
          </a:p>
        </p:txBody>
      </p:sp>
    </p:spTree>
    <p:extLst>
      <p:ext uri="{BB962C8B-B14F-4D97-AF65-F5344CB8AC3E}">
        <p14:creationId xmlns:p14="http://schemas.microsoft.com/office/powerpoint/2010/main" val="76853604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D0416B-96CA-F17A-AF87-48063CD00D21}"/>
              </a:ext>
            </a:extLst>
          </p:cNvPr>
          <p:cNvSpPr>
            <a:spLocks noGrp="1"/>
          </p:cNvSpPr>
          <p:nvPr>
            <p:ph type="title"/>
          </p:nvPr>
        </p:nvSpPr>
        <p:spPr/>
        <p:txBody>
          <a:bodyPr/>
          <a:lstStyle/>
          <a:p>
            <a:r>
              <a:rPr lang="en-US" dirty="0"/>
              <a:t>TCP Push</a:t>
            </a:r>
          </a:p>
        </p:txBody>
      </p:sp>
      <p:sp>
        <p:nvSpPr>
          <p:cNvPr id="3" name="Text Placeholder 2">
            <a:extLst>
              <a:ext uri="{FF2B5EF4-FFF2-40B4-BE49-F238E27FC236}">
                <a16:creationId xmlns:a16="http://schemas.microsoft.com/office/drawing/2014/main" id="{96C3C5D9-CEAF-D522-2AEB-772A167C2A7A}"/>
              </a:ext>
            </a:extLst>
          </p:cNvPr>
          <p:cNvSpPr>
            <a:spLocks noGrp="1"/>
          </p:cNvSpPr>
          <p:nvPr>
            <p:ph type="body" idx="1"/>
          </p:nvPr>
        </p:nvSpPr>
        <p:spPr/>
        <p:txBody>
          <a:bodyPr/>
          <a:lstStyle/>
          <a:p>
            <a:pPr>
              <a:buFont typeface="Arial" panose="020B0604020202020204" pitchFamily="34" charset="0"/>
              <a:buChar char="•"/>
            </a:pPr>
            <a:r>
              <a:rPr lang="en-US" dirty="0"/>
              <a:t>Send something immediately to the other side, without waiting for MSS or ACK</a:t>
            </a:r>
          </a:p>
          <a:p>
            <a:pPr>
              <a:buFont typeface="Arial" panose="020B0604020202020204" pitchFamily="34" charset="0"/>
              <a:buChar char="•"/>
            </a:pPr>
            <a:r>
              <a:rPr lang="en-US" dirty="0"/>
              <a:t>set the TCP_NODELAY option in socket programming (Java: </a:t>
            </a:r>
            <a:r>
              <a:rPr lang="en-US" b="0" i="1" dirty="0" err="1">
                <a:solidFill>
                  <a:srgbClr val="232629"/>
                </a:solidFill>
                <a:effectLst/>
                <a:latin typeface="ui-monospace"/>
              </a:rPr>
              <a:t>socket.setTcpNoDelay</a:t>
            </a:r>
            <a:r>
              <a:rPr lang="en-US" b="0" i="1" dirty="0">
                <a:solidFill>
                  <a:srgbClr val="232629"/>
                </a:solidFill>
                <a:effectLst/>
                <a:latin typeface="ui-monospace"/>
              </a:rPr>
              <a:t>(true) </a:t>
            </a:r>
            <a:r>
              <a:rPr lang="en-US" b="0" i="0" dirty="0">
                <a:solidFill>
                  <a:srgbClr val="232629"/>
                </a:solidFill>
                <a:effectLst/>
                <a:latin typeface="ui-monospace"/>
              </a:rPr>
              <a:t>)</a:t>
            </a:r>
            <a:endParaRPr lang="en-US" dirty="0"/>
          </a:p>
          <a:p>
            <a:pPr marL="114300" indent="0">
              <a:buNone/>
            </a:pPr>
            <a:endParaRPr lang="en-US" dirty="0"/>
          </a:p>
          <a:p>
            <a:pPr marL="114300" indent="0">
              <a:buNone/>
            </a:pPr>
            <a:endParaRPr lang="en-US" dirty="0"/>
          </a:p>
        </p:txBody>
      </p:sp>
      <p:pic>
        <p:nvPicPr>
          <p:cNvPr id="6146" name="Picture 2" descr="TCP Flags: PSH and URG - PacketLife.net">
            <a:extLst>
              <a:ext uri="{FF2B5EF4-FFF2-40B4-BE49-F238E27FC236}">
                <a16:creationId xmlns:a16="http://schemas.microsoft.com/office/drawing/2014/main" id="{B0729F92-69D1-A42B-D540-EC6EE91C2BF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42989" b="16992"/>
          <a:stretch/>
        </p:blipFill>
        <p:spPr bwMode="auto">
          <a:xfrm>
            <a:off x="4710794" y="3845337"/>
            <a:ext cx="7015843" cy="28800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815393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393310" cy="894622"/>
          </a:xfrm>
        </p:spPr>
        <p:txBody>
          <a:bodyPr>
            <a:normAutofit/>
          </a:bodyPr>
          <a:lstStyle/>
          <a:p>
            <a:r>
              <a:rPr lang="en-US" sz="4800" dirty="0"/>
              <a:t>TCP Receiver: ACK generation </a:t>
            </a:r>
            <a:r>
              <a:rPr lang="en-US" sz="2400" b="0" dirty="0"/>
              <a:t>[RFC 5681]</a:t>
            </a:r>
            <a:endParaRPr lang="en-US" sz="4400" b="0" dirty="0"/>
          </a:p>
        </p:txBody>
      </p:sp>
      <p:sp>
        <p:nvSpPr>
          <p:cNvPr id="43" name="Text Box 3">
            <a:extLst>
              <a:ext uri="{FF2B5EF4-FFF2-40B4-BE49-F238E27FC236}">
                <a16:creationId xmlns:a16="http://schemas.microsoft.com/office/drawing/2014/main" id="{0C54E9E4-D2A0-C64E-B652-DCC0E63DDD71}"/>
              </a:ext>
            </a:extLst>
          </p:cNvPr>
          <p:cNvSpPr txBox="1">
            <a:spLocks noChangeArrowheads="1"/>
          </p:cNvSpPr>
          <p:nvPr/>
        </p:nvSpPr>
        <p:spPr bwMode="auto">
          <a:xfrm>
            <a:off x="2143953" y="1439289"/>
            <a:ext cx="3496406" cy="506446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2800" b="0" i="1" u="none" strike="noStrike" kern="1200" cap="none" spc="0" normalizeH="0" baseline="0" noProof="0" dirty="0">
                <a:ln>
                  <a:noFill/>
                </a:ln>
                <a:solidFill>
                  <a:srgbClr val="CC0000"/>
                </a:solidFill>
                <a:effectLst/>
                <a:uLnTx/>
                <a:uFillTx/>
                <a:latin typeface="Calibri" panose="020F0502020204030204"/>
                <a:ea typeface="ＭＳ Ｐゴシック" charset="0"/>
                <a:cs typeface="+mn-cs"/>
              </a:rPr>
              <a:t>Event at receiver</a:t>
            </a:r>
            <a:endParaRPr kumimoji="0" lang="en-US" sz="2000" b="0" i="1" u="none" strike="noStrike" kern="1200" cap="none" spc="0" normalizeH="0" baseline="0" noProof="0" dirty="0">
              <a:ln>
                <a:noFill/>
              </a:ln>
              <a:solidFill>
                <a:srgbClr val="CC0000"/>
              </a:solidFill>
              <a:effectLst/>
              <a:uLnTx/>
              <a:uFillTx/>
              <a:latin typeface="Calibri" panose="020F0502020204030204"/>
              <a:ea typeface="ＭＳ Ｐゴシック" charset="0"/>
              <a:cs typeface="+mn-cs"/>
            </a:endParaRPr>
          </a:p>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2000" b="0" i="1" u="none" strike="noStrike" kern="1200" cap="none" spc="0" normalizeH="0" baseline="0" noProof="0" dirty="0">
              <a:ln>
                <a:noFill/>
              </a:ln>
              <a:solidFill>
                <a:srgbClr val="CC0000"/>
              </a:solidFill>
              <a:effectLst/>
              <a:uLnTx/>
              <a:uFillTx/>
              <a:latin typeface="Calibri" panose="020F0502020204030204"/>
              <a:ea typeface="ＭＳ Ｐゴシック" charset="0"/>
              <a:cs typeface="+mn-cs"/>
            </a:endParaRP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arrival of in-order segment with</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expected seq #. All data up to</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expected seq # already </a:t>
            </a:r>
            <a:r>
              <a:rPr kumimoji="0" lang="en-US" sz="2000" b="0" i="0" u="none" strike="noStrike" kern="1200" cap="none" spc="0" normalizeH="0" baseline="0" noProof="0" dirty="0" err="1">
                <a:ln>
                  <a:noFill/>
                </a:ln>
                <a:solidFill>
                  <a:prstClr val="black"/>
                </a:solidFill>
                <a:effectLst/>
                <a:uLnTx/>
                <a:uFillTx/>
                <a:latin typeface="Calibri" panose="020F0502020204030204"/>
                <a:ea typeface="ＭＳ Ｐゴシック" charset="0"/>
                <a:cs typeface="+mn-cs"/>
              </a:rPr>
              <a:t>ACKed</a:t>
            </a:r>
            <a:endParaRPr kumimoji="0" lang="en-US" sz="20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endParaRPr>
          </a:p>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endParaRP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arrival of in-order segment with</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expected seq #. One other </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segment has ACK pending</a:t>
            </a:r>
          </a:p>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endParaRP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arrival of out-of-order segment</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higher-than-expect seq. # .</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Gap detected</a:t>
            </a:r>
          </a:p>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endParaRP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arrival of segment that </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partially or completely fills gap</a:t>
            </a:r>
          </a:p>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endParaRPr>
          </a:p>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endParaRPr>
          </a:p>
        </p:txBody>
      </p:sp>
      <p:sp>
        <p:nvSpPr>
          <p:cNvPr id="44" name="Text Box 4">
            <a:extLst>
              <a:ext uri="{FF2B5EF4-FFF2-40B4-BE49-F238E27FC236}">
                <a16:creationId xmlns:a16="http://schemas.microsoft.com/office/drawing/2014/main" id="{7D1A8937-7497-E947-B481-036DB6905786}"/>
              </a:ext>
            </a:extLst>
          </p:cNvPr>
          <p:cNvSpPr txBox="1">
            <a:spLocks noChangeArrowheads="1"/>
          </p:cNvSpPr>
          <p:nvPr/>
        </p:nvSpPr>
        <p:spPr bwMode="auto">
          <a:xfrm>
            <a:off x="5906328" y="1429764"/>
            <a:ext cx="4189545" cy="506446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2800" b="0" i="1" u="none" strike="noStrike" kern="1200" cap="none" spc="0" normalizeH="0" baseline="0" noProof="0" dirty="0">
                <a:ln>
                  <a:noFill/>
                </a:ln>
                <a:solidFill>
                  <a:srgbClr val="CC0000"/>
                </a:solidFill>
                <a:effectLst/>
                <a:uLnTx/>
                <a:uFillTx/>
                <a:latin typeface="Calibri" panose="020F0502020204030204"/>
                <a:ea typeface="ＭＳ Ｐゴシック" charset="0"/>
                <a:cs typeface="+mn-cs"/>
              </a:rPr>
              <a:t>TCP receiver action</a:t>
            </a:r>
            <a:endParaRPr kumimoji="0" lang="en-US" sz="2000" b="0" i="1" u="none" strike="noStrike" kern="1200" cap="none" spc="0" normalizeH="0" baseline="0" noProof="0" dirty="0">
              <a:ln>
                <a:noFill/>
              </a:ln>
              <a:solidFill>
                <a:srgbClr val="CC0000"/>
              </a:solidFill>
              <a:effectLst/>
              <a:uLnTx/>
              <a:uFillTx/>
              <a:latin typeface="Calibri" panose="020F0502020204030204"/>
              <a:ea typeface="ＭＳ Ｐゴシック" charset="0"/>
              <a:cs typeface="+mn-cs"/>
            </a:endParaRPr>
          </a:p>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2000" b="0" i="1" u="none" strike="noStrike" kern="1200" cap="none" spc="0" normalizeH="0" baseline="0" noProof="0" dirty="0">
              <a:ln>
                <a:noFill/>
              </a:ln>
              <a:solidFill>
                <a:srgbClr val="CC0000"/>
              </a:solidFill>
              <a:effectLst/>
              <a:uLnTx/>
              <a:uFillTx/>
              <a:latin typeface="Calibri" panose="020F0502020204030204"/>
              <a:ea typeface="ＭＳ Ｐゴシック" charset="0"/>
              <a:cs typeface="+mn-cs"/>
            </a:endParaRP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delayed ACK. Wait up to 500ms</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for next segment. If no next segment,</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send ACK</a:t>
            </a:r>
          </a:p>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endParaRP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immediately send single cumulative </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ACK, </a:t>
            </a:r>
            <a:r>
              <a:rPr kumimoji="0" lang="en-US" sz="2000" b="0" i="0" u="none" strike="noStrike" kern="1200" cap="none" spc="0" normalizeH="0" baseline="0" noProof="0" dirty="0" err="1">
                <a:ln>
                  <a:noFill/>
                </a:ln>
                <a:solidFill>
                  <a:prstClr val="black"/>
                </a:solidFill>
                <a:effectLst/>
                <a:uLnTx/>
                <a:uFillTx/>
                <a:latin typeface="Calibri" panose="020F0502020204030204"/>
                <a:ea typeface="ＭＳ Ｐゴシック" charset="0"/>
                <a:cs typeface="+mn-cs"/>
              </a:rPr>
              <a:t>ACKing</a:t>
            </a:r>
            <a:r>
              <a:rPr kumimoji="0" lang="en-US" sz="20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 both in-order segments </a:t>
            </a:r>
          </a:p>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endParaRPr>
          </a:p>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endParaRP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immediately send </a:t>
            </a:r>
            <a:r>
              <a:rPr kumimoji="0" lang="en-US" sz="2000" b="0" i="1" u="none" strike="noStrike" kern="1200" cap="none" spc="0" normalizeH="0" baseline="0" noProof="0" dirty="0">
                <a:ln>
                  <a:noFill/>
                </a:ln>
                <a:solidFill>
                  <a:srgbClr val="CC0000"/>
                </a:solidFill>
                <a:effectLst/>
                <a:uLnTx/>
                <a:uFillTx/>
                <a:latin typeface="Calibri" panose="020F0502020204030204"/>
                <a:ea typeface="ＭＳ Ｐゴシック" charset="0"/>
                <a:cs typeface="+mn-cs"/>
              </a:rPr>
              <a:t>duplicate ACK</a:t>
            </a:r>
            <a:r>
              <a:rPr kumimoji="0" lang="en-US" sz="2000" b="0" i="0" u="none" strike="noStrike" kern="1200" cap="none" spc="0" normalizeH="0" baseline="0" noProof="0" dirty="0">
                <a:ln>
                  <a:noFill/>
                </a:ln>
                <a:solidFill>
                  <a:srgbClr val="CC0000"/>
                </a:solidFill>
                <a:effectLst/>
                <a:uLnTx/>
                <a:uFillTx/>
                <a:latin typeface="Calibri" panose="020F0502020204030204"/>
                <a:ea typeface="ＭＳ Ｐゴシック" charset="0"/>
                <a:cs typeface="+mn-cs"/>
              </a:rPr>
              <a:t>,</a:t>
            </a:r>
            <a:r>
              <a:rPr kumimoji="0" lang="en-US" sz="20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 </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indicating seq. # of next expected byte</a:t>
            </a:r>
          </a:p>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endParaRPr>
          </a:p>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endParaRP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immediate send ACK, provided that</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segment starts at lower end of gap</a:t>
            </a:r>
          </a:p>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endParaRPr>
          </a:p>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endParaRPr>
          </a:p>
        </p:txBody>
      </p:sp>
      <p:sp>
        <p:nvSpPr>
          <p:cNvPr id="45" name="Line 9">
            <a:extLst>
              <a:ext uri="{FF2B5EF4-FFF2-40B4-BE49-F238E27FC236}">
                <a16:creationId xmlns:a16="http://schemas.microsoft.com/office/drawing/2014/main" id="{B5C333E2-4347-8B41-A67B-31280E7B23CD}"/>
              </a:ext>
            </a:extLst>
          </p:cNvPr>
          <p:cNvSpPr>
            <a:spLocks noChangeShapeType="1"/>
          </p:cNvSpPr>
          <p:nvPr/>
        </p:nvSpPr>
        <p:spPr bwMode="auto">
          <a:xfrm>
            <a:off x="5715828" y="1590101"/>
            <a:ext cx="0" cy="4352925"/>
          </a:xfrm>
          <a:prstGeom prst="line">
            <a:avLst/>
          </a:prstGeom>
          <a:noFill/>
          <a:ln w="28575">
            <a:solidFill>
              <a:srgbClr val="000099"/>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panose="020F0502020204030204"/>
              <a:ea typeface="ＭＳ Ｐゴシック" charset="0"/>
              <a:cs typeface="+mn-cs"/>
            </a:endParaRPr>
          </a:p>
        </p:txBody>
      </p:sp>
      <p:sp>
        <p:nvSpPr>
          <p:cNvPr id="46" name="Line 11">
            <a:extLst>
              <a:ext uri="{FF2B5EF4-FFF2-40B4-BE49-F238E27FC236}">
                <a16:creationId xmlns:a16="http://schemas.microsoft.com/office/drawing/2014/main" id="{A3C87D27-55A1-0740-A388-14FABFDCAECD}"/>
              </a:ext>
            </a:extLst>
          </p:cNvPr>
          <p:cNvSpPr>
            <a:spLocks noChangeShapeType="1"/>
          </p:cNvSpPr>
          <p:nvPr/>
        </p:nvSpPr>
        <p:spPr bwMode="auto">
          <a:xfrm>
            <a:off x="2159828" y="2029839"/>
            <a:ext cx="7494588" cy="0"/>
          </a:xfrm>
          <a:prstGeom prst="line">
            <a:avLst/>
          </a:prstGeom>
          <a:noFill/>
          <a:ln w="28575">
            <a:solidFill>
              <a:srgbClr val="000099"/>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panose="020F0502020204030204"/>
              <a:ea typeface="ＭＳ Ｐゴシック" charset="0"/>
              <a:cs typeface="+mn-cs"/>
            </a:endParaRPr>
          </a:p>
        </p:txBody>
      </p:sp>
      <p:sp>
        <p:nvSpPr>
          <p:cNvPr id="47" name="Line 12">
            <a:extLst>
              <a:ext uri="{FF2B5EF4-FFF2-40B4-BE49-F238E27FC236}">
                <a16:creationId xmlns:a16="http://schemas.microsoft.com/office/drawing/2014/main" id="{BAEE28BF-45B4-7B4F-8643-BEFCF1817DB3}"/>
              </a:ext>
            </a:extLst>
          </p:cNvPr>
          <p:cNvSpPr>
            <a:spLocks noChangeShapeType="1"/>
          </p:cNvSpPr>
          <p:nvPr/>
        </p:nvSpPr>
        <p:spPr bwMode="auto">
          <a:xfrm>
            <a:off x="2143953" y="3083939"/>
            <a:ext cx="7494588" cy="0"/>
          </a:xfrm>
          <a:prstGeom prst="line">
            <a:avLst/>
          </a:prstGeom>
          <a:noFill/>
          <a:ln w="28575">
            <a:solidFill>
              <a:srgbClr val="000099"/>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panose="020F0502020204030204"/>
              <a:ea typeface="ＭＳ Ｐゴシック" charset="0"/>
              <a:cs typeface="+mn-cs"/>
            </a:endParaRPr>
          </a:p>
        </p:txBody>
      </p:sp>
      <p:sp>
        <p:nvSpPr>
          <p:cNvPr id="48" name="Line 13">
            <a:extLst>
              <a:ext uri="{FF2B5EF4-FFF2-40B4-BE49-F238E27FC236}">
                <a16:creationId xmlns:a16="http://schemas.microsoft.com/office/drawing/2014/main" id="{497F621D-E3C3-D549-BCDE-B1C658BA2FF8}"/>
              </a:ext>
            </a:extLst>
          </p:cNvPr>
          <p:cNvSpPr>
            <a:spLocks noChangeShapeType="1"/>
          </p:cNvSpPr>
          <p:nvPr/>
        </p:nvSpPr>
        <p:spPr bwMode="auto">
          <a:xfrm>
            <a:off x="2161416" y="4182489"/>
            <a:ext cx="7494587" cy="0"/>
          </a:xfrm>
          <a:prstGeom prst="line">
            <a:avLst/>
          </a:prstGeom>
          <a:noFill/>
          <a:ln w="28575">
            <a:solidFill>
              <a:srgbClr val="000099"/>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panose="020F0502020204030204"/>
              <a:ea typeface="ＭＳ Ｐゴシック" charset="0"/>
              <a:cs typeface="+mn-cs"/>
            </a:endParaRPr>
          </a:p>
        </p:txBody>
      </p:sp>
      <p:sp>
        <p:nvSpPr>
          <p:cNvPr id="49" name="Line 14">
            <a:extLst>
              <a:ext uri="{FF2B5EF4-FFF2-40B4-BE49-F238E27FC236}">
                <a16:creationId xmlns:a16="http://schemas.microsoft.com/office/drawing/2014/main" id="{B5CA7B9A-CEFE-9440-989C-72777EDC3F97}"/>
              </a:ext>
            </a:extLst>
          </p:cNvPr>
          <p:cNvSpPr>
            <a:spLocks noChangeShapeType="1"/>
          </p:cNvSpPr>
          <p:nvPr/>
        </p:nvSpPr>
        <p:spPr bwMode="auto">
          <a:xfrm>
            <a:off x="2155066" y="5271514"/>
            <a:ext cx="7494587" cy="0"/>
          </a:xfrm>
          <a:prstGeom prst="line">
            <a:avLst/>
          </a:prstGeom>
          <a:noFill/>
          <a:ln w="28575">
            <a:solidFill>
              <a:srgbClr val="000099"/>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panose="020F0502020204030204"/>
              <a:ea typeface="ＭＳ Ｐゴシック" charset="0"/>
              <a:cs typeface="+mn-cs"/>
            </a:endParaRPr>
          </a:p>
        </p:txBody>
      </p:sp>
      <p:sp>
        <p:nvSpPr>
          <p:cNvPr id="15" name="Slide Number Placeholder 2">
            <a:extLst>
              <a:ext uri="{FF2B5EF4-FFF2-40B4-BE49-F238E27FC236}">
                <a16:creationId xmlns:a16="http://schemas.microsoft.com/office/drawing/2014/main" id="{340791B0-4154-D14E-9DBD-0157764BBAE9}"/>
              </a:ext>
            </a:extLst>
          </p:cNvPr>
          <p:cNvSpPr>
            <a:spLocks noGrp="1"/>
          </p:cNvSpPr>
          <p:nvPr>
            <p:ph type="sldNum" sz="quarter" idx="4"/>
          </p:nvPr>
        </p:nvSpPr>
        <p:spPr>
          <a:xfrm>
            <a:off x="9219616" y="6443089"/>
            <a:ext cx="2743200" cy="365125"/>
          </a:xfrm>
        </p:spPr>
        <p:txBody>
          <a:bodyPr/>
          <a:lstStyle/>
          <a:p>
            <a:r>
              <a:rPr lang="en-US"/>
              <a:t>Transport Layer: 3-</a:t>
            </a:r>
            <a:fld id="{C4204591-24BD-A542-B9D5-F8D8A88D2FEE}" type="slidenum">
              <a:rPr lang="en-US" smtClean="0"/>
              <a:pPr/>
              <a:t>97</a:t>
            </a:fld>
            <a:endParaRPr lang="en-US" dirty="0"/>
          </a:p>
        </p:txBody>
      </p:sp>
      <p:sp>
        <p:nvSpPr>
          <p:cNvPr id="5" name="TextBox 4">
            <a:extLst>
              <a:ext uri="{FF2B5EF4-FFF2-40B4-BE49-F238E27FC236}">
                <a16:creationId xmlns:a16="http://schemas.microsoft.com/office/drawing/2014/main" id="{2496B14A-8281-94B0-C72C-1AE8A0118486}"/>
              </a:ext>
            </a:extLst>
          </p:cNvPr>
          <p:cNvSpPr txBox="1"/>
          <p:nvPr/>
        </p:nvSpPr>
        <p:spPr>
          <a:xfrm>
            <a:off x="2159828" y="5922344"/>
            <a:ext cx="7483475" cy="646331"/>
          </a:xfrm>
          <a:prstGeom prst="rect">
            <a:avLst/>
          </a:prstGeom>
          <a:noFill/>
        </p:spPr>
        <p:txBody>
          <a:bodyPr wrap="square">
            <a:spAutoFit/>
          </a:bodyPr>
          <a:lstStyle/>
          <a:p>
            <a:pPr marL="342900" indent="-342900">
              <a:buAutoNum type="arabicPeriod"/>
            </a:pPr>
            <a:r>
              <a:rPr lang="en-US" b="1" i="0" dirty="0">
                <a:solidFill>
                  <a:srgbClr val="202124"/>
                </a:solidFill>
                <a:effectLst/>
                <a:latin typeface="Roboto" panose="02000000000000000000" pitchFamily="2" charset="0"/>
              </a:rPr>
              <a:t>acknowledgements are only sent for every two segments received</a:t>
            </a:r>
          </a:p>
          <a:p>
            <a:pPr marL="342900" indent="-342900">
              <a:buAutoNum type="arabicPeriod"/>
            </a:pPr>
            <a:r>
              <a:rPr lang="en-US" b="1" dirty="0">
                <a:solidFill>
                  <a:srgbClr val="202124"/>
                </a:solidFill>
                <a:latin typeface="Roboto" panose="02000000000000000000" pitchFamily="2" charset="0"/>
              </a:rPr>
              <a:t>Cumulative ACK</a:t>
            </a:r>
          </a:p>
        </p:txBody>
      </p:sp>
    </p:spTree>
    <p:extLst>
      <p:ext uri="{BB962C8B-B14F-4D97-AF65-F5344CB8AC3E}">
        <p14:creationId xmlns:p14="http://schemas.microsoft.com/office/powerpoint/2010/main" val="123417765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393310" cy="894622"/>
          </a:xfrm>
        </p:spPr>
        <p:txBody>
          <a:bodyPr>
            <a:normAutofit/>
          </a:bodyPr>
          <a:lstStyle/>
          <a:p>
            <a:r>
              <a:rPr lang="en-US" sz="4800" dirty="0"/>
              <a:t>TCP: retransmission scenarios</a:t>
            </a:r>
            <a:endParaRPr lang="en-US" sz="4400" b="0" dirty="0"/>
          </a:p>
        </p:txBody>
      </p:sp>
      <p:sp>
        <p:nvSpPr>
          <p:cNvPr id="169" name="Text Box 105">
            <a:extLst>
              <a:ext uri="{FF2B5EF4-FFF2-40B4-BE49-F238E27FC236}">
                <a16:creationId xmlns:a16="http://schemas.microsoft.com/office/drawing/2014/main" id="{BFF25F7B-7978-5140-B991-E71AA865A711}"/>
              </a:ext>
            </a:extLst>
          </p:cNvPr>
          <p:cNvSpPr txBox="1">
            <a:spLocks noChangeArrowheads="1"/>
          </p:cNvSpPr>
          <p:nvPr/>
        </p:nvSpPr>
        <p:spPr bwMode="auto">
          <a:xfrm>
            <a:off x="2236856" y="5873422"/>
            <a:ext cx="1922463" cy="36671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rPr>
              <a:t>lost ACK scenario</a:t>
            </a:r>
            <a:endParaRPr kumimoji="0" lang="en-US" sz="10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73" name="Text Box 107">
            <a:extLst>
              <a:ext uri="{FF2B5EF4-FFF2-40B4-BE49-F238E27FC236}">
                <a16:creationId xmlns:a16="http://schemas.microsoft.com/office/drawing/2014/main" id="{F3A3ACB5-362A-6544-B734-58B0D301B082}"/>
              </a:ext>
            </a:extLst>
          </p:cNvPr>
          <p:cNvSpPr txBox="1">
            <a:spLocks noChangeArrowheads="1"/>
          </p:cNvSpPr>
          <p:nvPr/>
        </p:nvSpPr>
        <p:spPr bwMode="auto">
          <a:xfrm>
            <a:off x="3970406" y="1183947"/>
            <a:ext cx="773113" cy="33655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rPr>
              <a:t>Host B</a:t>
            </a:r>
          </a:p>
        </p:txBody>
      </p:sp>
      <p:sp>
        <p:nvSpPr>
          <p:cNvPr id="174" name="Text Box 111">
            <a:extLst>
              <a:ext uri="{FF2B5EF4-FFF2-40B4-BE49-F238E27FC236}">
                <a16:creationId xmlns:a16="http://schemas.microsoft.com/office/drawing/2014/main" id="{C335325B-B5CF-6043-990C-413A908C3855}"/>
              </a:ext>
            </a:extLst>
          </p:cNvPr>
          <p:cNvSpPr txBox="1">
            <a:spLocks noChangeArrowheads="1"/>
          </p:cNvSpPr>
          <p:nvPr/>
        </p:nvSpPr>
        <p:spPr bwMode="auto">
          <a:xfrm>
            <a:off x="1636781" y="1201410"/>
            <a:ext cx="776288" cy="33655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rPr>
              <a:t>Host A</a:t>
            </a:r>
          </a:p>
        </p:txBody>
      </p:sp>
      <p:grpSp>
        <p:nvGrpSpPr>
          <p:cNvPr id="4" name="Group 3">
            <a:extLst>
              <a:ext uri="{FF2B5EF4-FFF2-40B4-BE49-F238E27FC236}">
                <a16:creationId xmlns:a16="http://schemas.microsoft.com/office/drawing/2014/main" id="{47AB30F9-BD3F-264E-8DF5-3B4B9CA352A7}"/>
              </a:ext>
            </a:extLst>
          </p:cNvPr>
          <p:cNvGrpSpPr/>
          <p:nvPr/>
        </p:nvGrpSpPr>
        <p:grpSpPr>
          <a:xfrm>
            <a:off x="2032069" y="2342822"/>
            <a:ext cx="2346325" cy="571500"/>
            <a:chOff x="2032069" y="2342822"/>
            <a:chExt cx="2346325" cy="571500"/>
          </a:xfrm>
        </p:grpSpPr>
        <p:sp>
          <p:nvSpPr>
            <p:cNvPr id="171" name="Line 100">
              <a:extLst>
                <a:ext uri="{FF2B5EF4-FFF2-40B4-BE49-F238E27FC236}">
                  <a16:creationId xmlns:a16="http://schemas.microsoft.com/office/drawing/2014/main" id="{9BCB851E-085B-9D4B-8A34-064757F2C932}"/>
                </a:ext>
              </a:extLst>
            </p:cNvPr>
            <p:cNvSpPr>
              <a:spLocks noChangeShapeType="1"/>
            </p:cNvSpPr>
            <p:nvPr/>
          </p:nvSpPr>
          <p:spPr bwMode="auto">
            <a:xfrm>
              <a:off x="2032069" y="2342822"/>
              <a:ext cx="2346325" cy="571500"/>
            </a:xfrm>
            <a:prstGeom prst="line">
              <a:avLst/>
            </a:prstGeom>
            <a:noFill/>
            <a:ln w="28575">
              <a:solidFill>
                <a:srgbClr val="3333CC"/>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75" name="Rectangle 112">
              <a:extLst>
                <a:ext uri="{FF2B5EF4-FFF2-40B4-BE49-F238E27FC236}">
                  <a16:creationId xmlns:a16="http://schemas.microsoft.com/office/drawing/2014/main" id="{B9ED3E7B-3C38-A24B-9528-FA547DDE0CDC}"/>
                </a:ext>
              </a:extLst>
            </p:cNvPr>
            <p:cNvSpPr>
              <a:spLocks noChangeArrowheads="1"/>
            </p:cNvSpPr>
            <p:nvPr/>
          </p:nvSpPr>
          <p:spPr bwMode="auto">
            <a:xfrm>
              <a:off x="2735331" y="2423785"/>
              <a:ext cx="869950" cy="401637"/>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76" name="Text Box 113">
              <a:extLst>
                <a:ext uri="{FF2B5EF4-FFF2-40B4-BE49-F238E27FC236}">
                  <a16:creationId xmlns:a16="http://schemas.microsoft.com/office/drawing/2014/main" id="{08010453-6652-E348-AC57-7E9E8D356969}"/>
                </a:ext>
              </a:extLst>
            </p:cNvPr>
            <p:cNvSpPr txBox="1">
              <a:spLocks noChangeArrowheads="1"/>
            </p:cNvSpPr>
            <p:nvPr/>
          </p:nvSpPr>
          <p:spPr bwMode="auto">
            <a:xfrm>
              <a:off x="2176531" y="2476172"/>
              <a:ext cx="2085975" cy="3048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Seq=92, 8 bytes of data</a:t>
              </a:r>
            </a:p>
          </p:txBody>
        </p:sp>
      </p:grpSp>
      <p:sp>
        <p:nvSpPr>
          <p:cNvPr id="179" name="Line 118">
            <a:extLst>
              <a:ext uri="{FF2B5EF4-FFF2-40B4-BE49-F238E27FC236}">
                <a16:creationId xmlns:a16="http://schemas.microsoft.com/office/drawing/2014/main" id="{5429E427-16E3-344A-A034-DAE0253AB97D}"/>
              </a:ext>
            </a:extLst>
          </p:cNvPr>
          <p:cNvSpPr>
            <a:spLocks noChangeShapeType="1"/>
          </p:cNvSpPr>
          <p:nvPr/>
        </p:nvSpPr>
        <p:spPr bwMode="auto">
          <a:xfrm>
            <a:off x="2011431" y="2101522"/>
            <a:ext cx="0" cy="3525838"/>
          </a:xfrm>
          <a:prstGeom prst="line">
            <a:avLst/>
          </a:prstGeom>
          <a:noFill/>
          <a:ln w="9525">
            <a:solidFill>
              <a:srgbClr val="80808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80" name="Line 119">
            <a:extLst>
              <a:ext uri="{FF2B5EF4-FFF2-40B4-BE49-F238E27FC236}">
                <a16:creationId xmlns:a16="http://schemas.microsoft.com/office/drawing/2014/main" id="{B685EEAE-4766-CE43-A2A6-32288A3FE5E9}"/>
              </a:ext>
            </a:extLst>
          </p:cNvPr>
          <p:cNvSpPr>
            <a:spLocks noChangeShapeType="1"/>
          </p:cNvSpPr>
          <p:nvPr/>
        </p:nvSpPr>
        <p:spPr bwMode="auto">
          <a:xfrm>
            <a:off x="4438719" y="2096760"/>
            <a:ext cx="0" cy="3538537"/>
          </a:xfrm>
          <a:prstGeom prst="line">
            <a:avLst/>
          </a:prstGeom>
          <a:noFill/>
          <a:ln w="9525">
            <a:solidFill>
              <a:srgbClr val="80808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8" name="Group 7">
            <a:extLst>
              <a:ext uri="{FF2B5EF4-FFF2-40B4-BE49-F238E27FC236}">
                <a16:creationId xmlns:a16="http://schemas.microsoft.com/office/drawing/2014/main" id="{F2169BDB-26D4-794C-AF29-1EBFE13D6C8F}"/>
              </a:ext>
            </a:extLst>
          </p:cNvPr>
          <p:cNvGrpSpPr/>
          <p:nvPr/>
        </p:nvGrpSpPr>
        <p:grpSpPr>
          <a:xfrm>
            <a:off x="2019369" y="4104947"/>
            <a:ext cx="2351087" cy="512763"/>
            <a:chOff x="2019369" y="4104947"/>
            <a:chExt cx="2351087" cy="512763"/>
          </a:xfrm>
        </p:grpSpPr>
        <p:sp>
          <p:nvSpPr>
            <p:cNvPr id="170" name="Line 99">
              <a:extLst>
                <a:ext uri="{FF2B5EF4-FFF2-40B4-BE49-F238E27FC236}">
                  <a16:creationId xmlns:a16="http://schemas.microsoft.com/office/drawing/2014/main" id="{79B38498-1004-6944-956A-ECE43F5BF0A1}"/>
                </a:ext>
              </a:extLst>
            </p:cNvPr>
            <p:cNvSpPr>
              <a:spLocks noChangeShapeType="1"/>
            </p:cNvSpPr>
            <p:nvPr/>
          </p:nvSpPr>
          <p:spPr bwMode="auto">
            <a:xfrm>
              <a:off x="2019369" y="4111297"/>
              <a:ext cx="2351087" cy="506413"/>
            </a:xfrm>
            <a:prstGeom prst="line">
              <a:avLst/>
            </a:prstGeom>
            <a:noFill/>
            <a:ln w="28575">
              <a:solidFill>
                <a:srgbClr val="3333CC"/>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81" name="Rectangle 122">
              <a:extLst>
                <a:ext uri="{FF2B5EF4-FFF2-40B4-BE49-F238E27FC236}">
                  <a16:creationId xmlns:a16="http://schemas.microsoft.com/office/drawing/2014/main" id="{60DDB655-86B1-2D4B-9108-1CEBCFF76AC9}"/>
                </a:ext>
              </a:extLst>
            </p:cNvPr>
            <p:cNvSpPr>
              <a:spLocks noChangeArrowheads="1"/>
            </p:cNvSpPr>
            <p:nvPr/>
          </p:nvSpPr>
          <p:spPr bwMode="auto">
            <a:xfrm>
              <a:off x="2628969" y="4104947"/>
              <a:ext cx="989012" cy="430213"/>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82" name="Text Box 123">
              <a:extLst>
                <a:ext uri="{FF2B5EF4-FFF2-40B4-BE49-F238E27FC236}">
                  <a16:creationId xmlns:a16="http://schemas.microsoft.com/office/drawing/2014/main" id="{FB31845A-BC05-2942-A23F-7101518E3BF6}"/>
                </a:ext>
              </a:extLst>
            </p:cNvPr>
            <p:cNvSpPr txBox="1">
              <a:spLocks noChangeArrowheads="1"/>
            </p:cNvSpPr>
            <p:nvPr/>
          </p:nvSpPr>
          <p:spPr bwMode="auto">
            <a:xfrm>
              <a:off x="2165419" y="4185910"/>
              <a:ext cx="2085975" cy="3048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Tahoma" charset="0"/>
                  <a:ea typeface="ＭＳ Ｐゴシック" charset="0"/>
                  <a:cs typeface="+mn-cs"/>
                </a:rPr>
                <a:t>Seq=92, 8 bytes of data</a:t>
              </a:r>
            </a:p>
          </p:txBody>
        </p:sp>
      </p:grpSp>
      <p:grpSp>
        <p:nvGrpSpPr>
          <p:cNvPr id="6" name="Group 5">
            <a:extLst>
              <a:ext uri="{FF2B5EF4-FFF2-40B4-BE49-F238E27FC236}">
                <a16:creationId xmlns:a16="http://schemas.microsoft.com/office/drawing/2014/main" id="{BDFBEB0F-AD33-9841-96A8-08332FBAA960}"/>
              </a:ext>
            </a:extLst>
          </p:cNvPr>
          <p:cNvGrpSpPr/>
          <p:nvPr/>
        </p:nvGrpSpPr>
        <p:grpSpPr>
          <a:xfrm>
            <a:off x="2857569" y="3004810"/>
            <a:ext cx="1484312" cy="628650"/>
            <a:chOff x="2857569" y="3004810"/>
            <a:chExt cx="1484312" cy="628650"/>
          </a:xfrm>
        </p:grpSpPr>
        <p:sp>
          <p:nvSpPr>
            <p:cNvPr id="172" name="Line 104">
              <a:extLst>
                <a:ext uri="{FF2B5EF4-FFF2-40B4-BE49-F238E27FC236}">
                  <a16:creationId xmlns:a16="http://schemas.microsoft.com/office/drawing/2014/main" id="{CDD77362-C693-4645-AF99-2BBCF441D31A}"/>
                </a:ext>
              </a:extLst>
            </p:cNvPr>
            <p:cNvSpPr>
              <a:spLocks noChangeShapeType="1"/>
            </p:cNvSpPr>
            <p:nvPr/>
          </p:nvSpPr>
          <p:spPr bwMode="auto">
            <a:xfrm flipH="1">
              <a:off x="3068706" y="3004810"/>
              <a:ext cx="1273175" cy="427037"/>
            </a:xfrm>
            <a:prstGeom prst="line">
              <a:avLst/>
            </a:prstGeom>
            <a:noFill/>
            <a:ln w="28575">
              <a:solidFill>
                <a:srgbClr val="3333CC"/>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77" name="Rectangle 114">
              <a:extLst>
                <a:ext uri="{FF2B5EF4-FFF2-40B4-BE49-F238E27FC236}">
                  <a16:creationId xmlns:a16="http://schemas.microsoft.com/office/drawing/2014/main" id="{8B525616-75BA-9C49-973A-BD0F57E70412}"/>
                </a:ext>
              </a:extLst>
            </p:cNvPr>
            <p:cNvSpPr>
              <a:spLocks noChangeArrowheads="1"/>
            </p:cNvSpPr>
            <p:nvPr/>
          </p:nvSpPr>
          <p:spPr bwMode="auto">
            <a:xfrm>
              <a:off x="3303656" y="3090535"/>
              <a:ext cx="747713" cy="246062"/>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78" name="Text Box 115">
              <a:extLst>
                <a:ext uri="{FF2B5EF4-FFF2-40B4-BE49-F238E27FC236}">
                  <a16:creationId xmlns:a16="http://schemas.microsoft.com/office/drawing/2014/main" id="{F3EC555B-6627-3C46-9C43-7AB97835B780}"/>
                </a:ext>
              </a:extLst>
            </p:cNvPr>
            <p:cNvSpPr txBox="1">
              <a:spLocks noChangeArrowheads="1"/>
            </p:cNvSpPr>
            <p:nvPr/>
          </p:nvSpPr>
          <p:spPr bwMode="auto">
            <a:xfrm>
              <a:off x="3224281" y="3046085"/>
              <a:ext cx="949325" cy="3048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charset="0"/>
                  <a:ea typeface="ＭＳ Ｐゴシック" charset="0"/>
                  <a:cs typeface="+mn-cs"/>
                </a:rPr>
                <a:t>ACK=100</a:t>
              </a:r>
              <a:endParaRPr kumimoji="0" lang="en-US" sz="1000" b="0" i="0" u="none" strike="noStrike" kern="1200" cap="none" spc="0" normalizeH="0" baseline="0" noProof="0" dirty="0">
                <a:ln>
                  <a:noFill/>
                </a:ln>
                <a:solidFill>
                  <a:srgbClr val="000000"/>
                </a:solidFill>
                <a:effectLst/>
                <a:uLnTx/>
                <a:uFillTx/>
                <a:latin typeface="Times New Roman" charset="0"/>
                <a:ea typeface="ＭＳ Ｐゴシック" charset="0"/>
                <a:cs typeface="+mn-cs"/>
              </a:endParaRPr>
            </a:p>
          </p:txBody>
        </p:sp>
        <p:sp>
          <p:nvSpPr>
            <p:cNvPr id="183" name="Text Box 124">
              <a:extLst>
                <a:ext uri="{FF2B5EF4-FFF2-40B4-BE49-F238E27FC236}">
                  <a16:creationId xmlns:a16="http://schemas.microsoft.com/office/drawing/2014/main" id="{41BA4870-FF33-4142-991E-EDDE2B5293A4}"/>
                </a:ext>
              </a:extLst>
            </p:cNvPr>
            <p:cNvSpPr txBox="1">
              <a:spLocks noChangeArrowheads="1"/>
            </p:cNvSpPr>
            <p:nvPr/>
          </p:nvSpPr>
          <p:spPr bwMode="auto">
            <a:xfrm>
              <a:off x="2857569" y="3236585"/>
              <a:ext cx="358775" cy="3968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1" i="0" u="none" strike="noStrike" kern="0" cap="none" spc="0" normalizeH="0" baseline="0" noProof="0">
                  <a:ln>
                    <a:noFill/>
                  </a:ln>
                  <a:solidFill>
                    <a:srgbClr val="FF0000"/>
                  </a:solidFill>
                  <a:effectLst/>
                  <a:uLnTx/>
                  <a:uFillTx/>
                  <a:latin typeface="Tahoma" charset="0"/>
                  <a:ea typeface="ＭＳ Ｐゴシック" charset="0"/>
                  <a:cs typeface="+mn-cs"/>
                </a:rPr>
                <a:t>X</a:t>
              </a:r>
            </a:p>
          </p:txBody>
        </p:sp>
      </p:grpSp>
      <p:grpSp>
        <p:nvGrpSpPr>
          <p:cNvPr id="9" name="Group 8">
            <a:extLst>
              <a:ext uri="{FF2B5EF4-FFF2-40B4-BE49-F238E27FC236}">
                <a16:creationId xmlns:a16="http://schemas.microsoft.com/office/drawing/2014/main" id="{CA465D82-8FEB-3440-B371-2468D04E80CF}"/>
              </a:ext>
            </a:extLst>
          </p:cNvPr>
          <p:cNvGrpSpPr/>
          <p:nvPr/>
        </p:nvGrpSpPr>
        <p:grpSpPr>
          <a:xfrm>
            <a:off x="2008256" y="4703435"/>
            <a:ext cx="2338388" cy="782637"/>
            <a:chOff x="2008256" y="4703435"/>
            <a:chExt cx="2338388" cy="782637"/>
          </a:xfrm>
        </p:grpSpPr>
        <p:sp>
          <p:nvSpPr>
            <p:cNvPr id="185" name="Line 127">
              <a:extLst>
                <a:ext uri="{FF2B5EF4-FFF2-40B4-BE49-F238E27FC236}">
                  <a16:creationId xmlns:a16="http://schemas.microsoft.com/office/drawing/2014/main" id="{6B2D3167-D859-5D44-BBF6-C9AD75BFE46D}"/>
                </a:ext>
              </a:extLst>
            </p:cNvPr>
            <p:cNvSpPr>
              <a:spLocks noChangeShapeType="1"/>
            </p:cNvSpPr>
            <p:nvPr/>
          </p:nvSpPr>
          <p:spPr bwMode="auto">
            <a:xfrm flipH="1">
              <a:off x="2008256" y="4703435"/>
              <a:ext cx="2338388" cy="782637"/>
            </a:xfrm>
            <a:prstGeom prst="line">
              <a:avLst/>
            </a:prstGeom>
            <a:noFill/>
            <a:ln w="28575">
              <a:solidFill>
                <a:srgbClr val="3333CC"/>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86" name="Rectangle 128">
              <a:extLst>
                <a:ext uri="{FF2B5EF4-FFF2-40B4-BE49-F238E27FC236}">
                  <a16:creationId xmlns:a16="http://schemas.microsoft.com/office/drawing/2014/main" id="{37A3DBF6-24FE-EF4F-8D6C-4ABC3854148F}"/>
                </a:ext>
              </a:extLst>
            </p:cNvPr>
            <p:cNvSpPr>
              <a:spLocks noChangeArrowheads="1"/>
            </p:cNvSpPr>
            <p:nvPr/>
          </p:nvSpPr>
          <p:spPr bwMode="auto">
            <a:xfrm>
              <a:off x="2841694" y="4960610"/>
              <a:ext cx="747712" cy="246062"/>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87" name="Text Box 129">
              <a:extLst>
                <a:ext uri="{FF2B5EF4-FFF2-40B4-BE49-F238E27FC236}">
                  <a16:creationId xmlns:a16="http://schemas.microsoft.com/office/drawing/2014/main" id="{06DE42B2-117E-D241-8A87-B070A56CDFEA}"/>
                </a:ext>
              </a:extLst>
            </p:cNvPr>
            <p:cNvSpPr txBox="1">
              <a:spLocks noChangeArrowheads="1"/>
            </p:cNvSpPr>
            <p:nvPr/>
          </p:nvSpPr>
          <p:spPr bwMode="auto">
            <a:xfrm>
              <a:off x="2762319" y="4916160"/>
              <a:ext cx="949325" cy="3048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charset="0"/>
                  <a:ea typeface="ＭＳ Ｐゴシック" charset="0"/>
                  <a:cs typeface="+mn-cs"/>
                </a:rPr>
                <a:t>ACK=100</a:t>
              </a:r>
              <a:endParaRPr kumimoji="0" lang="en-US" sz="1000" b="0" i="0" u="none" strike="noStrike" kern="1200" cap="none" spc="0" normalizeH="0" baseline="0" noProof="0">
                <a:ln>
                  <a:noFill/>
                </a:ln>
                <a:solidFill>
                  <a:srgbClr val="000000"/>
                </a:solidFill>
                <a:effectLst/>
                <a:uLnTx/>
                <a:uFillTx/>
                <a:latin typeface="Times New Roman" charset="0"/>
                <a:ea typeface="ＭＳ Ｐゴシック" charset="0"/>
                <a:cs typeface="+mn-cs"/>
              </a:endParaRPr>
            </a:p>
          </p:txBody>
        </p:sp>
      </p:grpSp>
      <p:grpSp>
        <p:nvGrpSpPr>
          <p:cNvPr id="7" name="Group 6">
            <a:extLst>
              <a:ext uri="{FF2B5EF4-FFF2-40B4-BE49-F238E27FC236}">
                <a16:creationId xmlns:a16="http://schemas.microsoft.com/office/drawing/2014/main" id="{9218D318-345A-1343-9E16-E2157D9EC9CA}"/>
              </a:ext>
            </a:extLst>
          </p:cNvPr>
          <p:cNvGrpSpPr/>
          <p:nvPr/>
        </p:nvGrpSpPr>
        <p:grpSpPr>
          <a:xfrm>
            <a:off x="1638369" y="2347585"/>
            <a:ext cx="396875" cy="1751012"/>
            <a:chOff x="1638369" y="2347585"/>
            <a:chExt cx="396875" cy="1751012"/>
          </a:xfrm>
        </p:grpSpPr>
        <p:sp>
          <p:nvSpPr>
            <p:cNvPr id="184" name="Text Box 126">
              <a:extLst>
                <a:ext uri="{FF2B5EF4-FFF2-40B4-BE49-F238E27FC236}">
                  <a16:creationId xmlns:a16="http://schemas.microsoft.com/office/drawing/2014/main" id="{708F4626-9140-0E43-9D62-AA0567E12965}"/>
                </a:ext>
              </a:extLst>
            </p:cNvPr>
            <p:cNvSpPr txBox="1">
              <a:spLocks noChangeArrowheads="1"/>
            </p:cNvSpPr>
            <p:nvPr/>
          </p:nvSpPr>
          <p:spPr bwMode="auto">
            <a:xfrm rot="10800000">
              <a:off x="1638369" y="2890510"/>
              <a:ext cx="396875" cy="6889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eaVert"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timeout</a:t>
              </a:r>
            </a:p>
          </p:txBody>
        </p:sp>
        <p:grpSp>
          <p:nvGrpSpPr>
            <p:cNvPr id="188" name="Group 134">
              <a:extLst>
                <a:ext uri="{FF2B5EF4-FFF2-40B4-BE49-F238E27FC236}">
                  <a16:creationId xmlns:a16="http://schemas.microsoft.com/office/drawing/2014/main" id="{A9BA4A8C-06E2-9D49-BA1F-308DB5A5179B}"/>
                </a:ext>
              </a:extLst>
            </p:cNvPr>
            <p:cNvGrpSpPr>
              <a:grpSpLocks/>
            </p:cNvGrpSpPr>
            <p:nvPr/>
          </p:nvGrpSpPr>
          <p:grpSpPr bwMode="auto">
            <a:xfrm>
              <a:off x="1779656" y="2347585"/>
              <a:ext cx="104775" cy="508000"/>
              <a:chOff x="3099" y="1749"/>
              <a:chExt cx="66" cy="320"/>
            </a:xfrm>
          </p:grpSpPr>
          <p:sp>
            <p:nvSpPr>
              <p:cNvPr id="189" name="Line 132">
                <a:extLst>
                  <a:ext uri="{FF2B5EF4-FFF2-40B4-BE49-F238E27FC236}">
                    <a16:creationId xmlns:a16="http://schemas.microsoft.com/office/drawing/2014/main" id="{9EFE05E8-2CD9-1641-9F8B-2FBC570F2364}"/>
                  </a:ext>
                </a:extLst>
              </p:cNvPr>
              <p:cNvSpPr>
                <a:spLocks noChangeShapeType="1"/>
              </p:cNvSpPr>
              <p:nvPr/>
            </p:nvSpPr>
            <p:spPr bwMode="auto">
              <a:xfrm flipV="1">
                <a:off x="3129" y="1749"/>
                <a:ext cx="0" cy="320"/>
              </a:xfrm>
              <a:prstGeom prst="line">
                <a:avLst/>
              </a:prstGeom>
              <a:noFill/>
              <a:ln w="9525">
                <a:solidFill>
                  <a:srgbClr val="00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90" name="Line 133">
                <a:extLst>
                  <a:ext uri="{FF2B5EF4-FFF2-40B4-BE49-F238E27FC236}">
                    <a16:creationId xmlns:a16="http://schemas.microsoft.com/office/drawing/2014/main" id="{65E827A8-0207-644E-85CB-90C7657D1F32}"/>
                  </a:ext>
                </a:extLst>
              </p:cNvPr>
              <p:cNvSpPr>
                <a:spLocks noChangeShapeType="1"/>
              </p:cNvSpPr>
              <p:nvPr/>
            </p:nvSpPr>
            <p:spPr bwMode="auto">
              <a:xfrm>
                <a:off x="3099" y="1752"/>
                <a:ext cx="66" cy="0"/>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grpSp>
          <p:nvGrpSpPr>
            <p:cNvPr id="191" name="Group 135">
              <a:extLst>
                <a:ext uri="{FF2B5EF4-FFF2-40B4-BE49-F238E27FC236}">
                  <a16:creationId xmlns:a16="http://schemas.microsoft.com/office/drawing/2014/main" id="{0EF52FA7-3D6C-FA40-A158-75B80E576A89}"/>
                </a:ext>
              </a:extLst>
            </p:cNvPr>
            <p:cNvGrpSpPr>
              <a:grpSpLocks/>
            </p:cNvGrpSpPr>
            <p:nvPr/>
          </p:nvGrpSpPr>
          <p:grpSpPr bwMode="auto">
            <a:xfrm rot="10800000">
              <a:off x="1774894" y="3590597"/>
              <a:ext cx="104775" cy="508000"/>
              <a:chOff x="3099" y="1749"/>
              <a:chExt cx="66" cy="320"/>
            </a:xfrm>
          </p:grpSpPr>
          <p:sp>
            <p:nvSpPr>
              <p:cNvPr id="192" name="Line 136">
                <a:extLst>
                  <a:ext uri="{FF2B5EF4-FFF2-40B4-BE49-F238E27FC236}">
                    <a16:creationId xmlns:a16="http://schemas.microsoft.com/office/drawing/2014/main" id="{5229B570-0DC5-A34A-9912-9DC1EC3AF608}"/>
                  </a:ext>
                </a:extLst>
              </p:cNvPr>
              <p:cNvSpPr>
                <a:spLocks noChangeShapeType="1"/>
              </p:cNvSpPr>
              <p:nvPr/>
            </p:nvSpPr>
            <p:spPr bwMode="auto">
              <a:xfrm flipV="1">
                <a:off x="3136" y="1756"/>
                <a:ext cx="0" cy="320"/>
              </a:xfrm>
              <a:prstGeom prst="line">
                <a:avLst/>
              </a:prstGeom>
              <a:noFill/>
              <a:ln w="9525">
                <a:solidFill>
                  <a:srgbClr val="00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93" name="Line 137">
                <a:extLst>
                  <a:ext uri="{FF2B5EF4-FFF2-40B4-BE49-F238E27FC236}">
                    <a16:creationId xmlns:a16="http://schemas.microsoft.com/office/drawing/2014/main" id="{F842F667-D30F-4D4B-9510-3CA19042994E}"/>
                  </a:ext>
                </a:extLst>
              </p:cNvPr>
              <p:cNvSpPr>
                <a:spLocks noChangeShapeType="1"/>
              </p:cNvSpPr>
              <p:nvPr/>
            </p:nvSpPr>
            <p:spPr bwMode="auto">
              <a:xfrm>
                <a:off x="3106" y="1759"/>
                <a:ext cx="66" cy="0"/>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grpSp>
      <p:sp>
        <p:nvSpPr>
          <p:cNvPr id="194" name="Text Box 172">
            <a:extLst>
              <a:ext uri="{FF2B5EF4-FFF2-40B4-BE49-F238E27FC236}">
                <a16:creationId xmlns:a16="http://schemas.microsoft.com/office/drawing/2014/main" id="{5B3CEA4D-B0D0-D04E-ADE8-909B1EDA7441}"/>
              </a:ext>
            </a:extLst>
          </p:cNvPr>
          <p:cNvSpPr txBox="1">
            <a:spLocks noChangeArrowheads="1"/>
          </p:cNvSpPr>
          <p:nvPr/>
        </p:nvSpPr>
        <p:spPr bwMode="auto">
          <a:xfrm>
            <a:off x="7759116" y="5873422"/>
            <a:ext cx="2073275" cy="36671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Tahoma" charset="0"/>
                <a:ea typeface="ＭＳ Ｐゴシック" charset="0"/>
                <a:cs typeface="+mn-cs"/>
              </a:rPr>
              <a:t>premature timeout</a:t>
            </a:r>
            <a:endParaRPr kumimoji="0" lang="en-US" sz="10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98" name="Text Box 177">
            <a:extLst>
              <a:ext uri="{FF2B5EF4-FFF2-40B4-BE49-F238E27FC236}">
                <a16:creationId xmlns:a16="http://schemas.microsoft.com/office/drawing/2014/main" id="{970D57D0-6509-F14E-A7FF-FFA09672DA95}"/>
              </a:ext>
            </a:extLst>
          </p:cNvPr>
          <p:cNvSpPr txBox="1">
            <a:spLocks noChangeArrowheads="1"/>
          </p:cNvSpPr>
          <p:nvPr/>
        </p:nvSpPr>
        <p:spPr bwMode="auto">
          <a:xfrm>
            <a:off x="9567278" y="1183947"/>
            <a:ext cx="773113" cy="33655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rPr>
              <a:t>Host B</a:t>
            </a:r>
          </a:p>
        </p:txBody>
      </p:sp>
      <p:sp>
        <p:nvSpPr>
          <p:cNvPr id="199" name="Text Box 181">
            <a:extLst>
              <a:ext uri="{FF2B5EF4-FFF2-40B4-BE49-F238E27FC236}">
                <a16:creationId xmlns:a16="http://schemas.microsoft.com/office/drawing/2014/main" id="{5C9181D9-76B4-1547-B4C6-C03AC2F11CD9}"/>
              </a:ext>
            </a:extLst>
          </p:cNvPr>
          <p:cNvSpPr txBox="1">
            <a:spLocks noChangeArrowheads="1"/>
          </p:cNvSpPr>
          <p:nvPr/>
        </p:nvSpPr>
        <p:spPr bwMode="auto">
          <a:xfrm>
            <a:off x="7233653" y="1201410"/>
            <a:ext cx="776288" cy="33655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rPr>
              <a:t>Host A</a:t>
            </a:r>
          </a:p>
        </p:txBody>
      </p:sp>
      <p:sp>
        <p:nvSpPr>
          <p:cNvPr id="205" name="Line 186">
            <a:extLst>
              <a:ext uri="{FF2B5EF4-FFF2-40B4-BE49-F238E27FC236}">
                <a16:creationId xmlns:a16="http://schemas.microsoft.com/office/drawing/2014/main" id="{DCFF6781-2E36-E241-A5F5-C0B04BC7CABB}"/>
              </a:ext>
            </a:extLst>
          </p:cNvPr>
          <p:cNvSpPr>
            <a:spLocks noChangeShapeType="1"/>
          </p:cNvSpPr>
          <p:nvPr/>
        </p:nvSpPr>
        <p:spPr bwMode="auto">
          <a:xfrm>
            <a:off x="7608303" y="2101522"/>
            <a:ext cx="0" cy="3525838"/>
          </a:xfrm>
          <a:prstGeom prst="line">
            <a:avLst/>
          </a:prstGeom>
          <a:noFill/>
          <a:ln w="9525">
            <a:solidFill>
              <a:srgbClr val="80808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06" name="Line 187">
            <a:extLst>
              <a:ext uri="{FF2B5EF4-FFF2-40B4-BE49-F238E27FC236}">
                <a16:creationId xmlns:a16="http://schemas.microsoft.com/office/drawing/2014/main" id="{9C6DC5B3-2960-3047-BC8D-684B3D849A13}"/>
              </a:ext>
            </a:extLst>
          </p:cNvPr>
          <p:cNvSpPr>
            <a:spLocks noChangeShapeType="1"/>
          </p:cNvSpPr>
          <p:nvPr/>
        </p:nvSpPr>
        <p:spPr bwMode="auto">
          <a:xfrm>
            <a:off x="10013366" y="2096760"/>
            <a:ext cx="0" cy="3538537"/>
          </a:xfrm>
          <a:prstGeom prst="line">
            <a:avLst/>
          </a:prstGeom>
          <a:noFill/>
          <a:ln w="9525">
            <a:solidFill>
              <a:srgbClr val="80808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07" name="Rectangle 188">
            <a:extLst>
              <a:ext uri="{FF2B5EF4-FFF2-40B4-BE49-F238E27FC236}">
                <a16:creationId xmlns:a16="http://schemas.microsoft.com/office/drawing/2014/main" id="{C15D63E4-15E1-BA4A-9606-42B07BDE7490}"/>
              </a:ext>
            </a:extLst>
          </p:cNvPr>
          <p:cNvSpPr>
            <a:spLocks noChangeArrowheads="1"/>
          </p:cNvSpPr>
          <p:nvPr/>
        </p:nvSpPr>
        <p:spPr bwMode="auto">
          <a:xfrm>
            <a:off x="8621128" y="4228772"/>
            <a:ext cx="1057275" cy="508000"/>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13" name="Group 12">
            <a:extLst>
              <a:ext uri="{FF2B5EF4-FFF2-40B4-BE49-F238E27FC236}">
                <a16:creationId xmlns:a16="http://schemas.microsoft.com/office/drawing/2014/main" id="{B716CABB-9429-2844-BE7D-347FDDC00473}"/>
              </a:ext>
            </a:extLst>
          </p:cNvPr>
          <p:cNvGrpSpPr/>
          <p:nvPr/>
        </p:nvGrpSpPr>
        <p:grpSpPr>
          <a:xfrm>
            <a:off x="7595603" y="4111297"/>
            <a:ext cx="2441575" cy="668338"/>
            <a:chOff x="7595603" y="4111297"/>
            <a:chExt cx="2441575" cy="668338"/>
          </a:xfrm>
        </p:grpSpPr>
        <p:sp>
          <p:nvSpPr>
            <p:cNvPr id="195" name="Line 173">
              <a:extLst>
                <a:ext uri="{FF2B5EF4-FFF2-40B4-BE49-F238E27FC236}">
                  <a16:creationId xmlns:a16="http://schemas.microsoft.com/office/drawing/2014/main" id="{3966F5D7-3131-A64E-88FC-C5DD67C3305E}"/>
                </a:ext>
              </a:extLst>
            </p:cNvPr>
            <p:cNvSpPr>
              <a:spLocks noChangeShapeType="1"/>
            </p:cNvSpPr>
            <p:nvPr/>
          </p:nvSpPr>
          <p:spPr bwMode="auto">
            <a:xfrm>
              <a:off x="7595603" y="4111297"/>
              <a:ext cx="2441575" cy="665163"/>
            </a:xfrm>
            <a:prstGeom prst="line">
              <a:avLst/>
            </a:prstGeom>
            <a:noFill/>
            <a:ln w="28575">
              <a:solidFill>
                <a:srgbClr val="3333CC"/>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08" name="Text Box 189">
              <a:extLst>
                <a:ext uri="{FF2B5EF4-FFF2-40B4-BE49-F238E27FC236}">
                  <a16:creationId xmlns:a16="http://schemas.microsoft.com/office/drawing/2014/main" id="{3EE494A8-6A2C-9F45-AA30-D5C659A717EE}"/>
                </a:ext>
              </a:extLst>
            </p:cNvPr>
            <p:cNvSpPr txBox="1">
              <a:spLocks noChangeArrowheads="1"/>
            </p:cNvSpPr>
            <p:nvPr/>
          </p:nvSpPr>
          <p:spPr bwMode="auto">
            <a:xfrm>
              <a:off x="8541753" y="4262110"/>
              <a:ext cx="1212850" cy="51752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Seq=92,  8</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bytes of data</a:t>
              </a:r>
            </a:p>
          </p:txBody>
        </p:sp>
      </p:grpSp>
      <p:sp>
        <p:nvSpPr>
          <p:cNvPr id="211" name="Rectangle 193">
            <a:extLst>
              <a:ext uri="{FF2B5EF4-FFF2-40B4-BE49-F238E27FC236}">
                <a16:creationId xmlns:a16="http://schemas.microsoft.com/office/drawing/2014/main" id="{1BAF70E7-D466-2441-88C5-22FFEB1CAF5E}"/>
              </a:ext>
            </a:extLst>
          </p:cNvPr>
          <p:cNvSpPr>
            <a:spLocks noChangeArrowheads="1"/>
          </p:cNvSpPr>
          <p:nvPr/>
        </p:nvSpPr>
        <p:spPr bwMode="auto">
          <a:xfrm>
            <a:off x="8460791" y="5071735"/>
            <a:ext cx="747712" cy="246062"/>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15" name="Group 14">
            <a:extLst>
              <a:ext uri="{FF2B5EF4-FFF2-40B4-BE49-F238E27FC236}">
                <a16:creationId xmlns:a16="http://schemas.microsoft.com/office/drawing/2014/main" id="{9E6A0178-9B0F-8A48-942B-60D872AAAD83}"/>
              </a:ext>
            </a:extLst>
          </p:cNvPr>
          <p:cNvGrpSpPr/>
          <p:nvPr/>
        </p:nvGrpSpPr>
        <p:grpSpPr>
          <a:xfrm>
            <a:off x="7627353" y="4814560"/>
            <a:ext cx="2338388" cy="782637"/>
            <a:chOff x="7627353" y="4814560"/>
            <a:chExt cx="2338388" cy="782637"/>
          </a:xfrm>
        </p:grpSpPr>
        <p:sp>
          <p:nvSpPr>
            <p:cNvPr id="210" name="Line 192">
              <a:extLst>
                <a:ext uri="{FF2B5EF4-FFF2-40B4-BE49-F238E27FC236}">
                  <a16:creationId xmlns:a16="http://schemas.microsoft.com/office/drawing/2014/main" id="{3827C940-37F6-2042-821B-DC7FC5969C64}"/>
                </a:ext>
              </a:extLst>
            </p:cNvPr>
            <p:cNvSpPr>
              <a:spLocks noChangeShapeType="1"/>
            </p:cNvSpPr>
            <p:nvPr/>
          </p:nvSpPr>
          <p:spPr bwMode="auto">
            <a:xfrm flipH="1">
              <a:off x="7627353" y="4814560"/>
              <a:ext cx="2338388" cy="782637"/>
            </a:xfrm>
            <a:prstGeom prst="line">
              <a:avLst/>
            </a:prstGeom>
            <a:noFill/>
            <a:ln w="28575">
              <a:solidFill>
                <a:srgbClr val="3333CC"/>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12" name="Text Box 194">
              <a:extLst>
                <a:ext uri="{FF2B5EF4-FFF2-40B4-BE49-F238E27FC236}">
                  <a16:creationId xmlns:a16="http://schemas.microsoft.com/office/drawing/2014/main" id="{7D3D6198-BDB0-DC4C-B2A5-2DBD9359B868}"/>
                </a:ext>
              </a:extLst>
            </p:cNvPr>
            <p:cNvSpPr txBox="1">
              <a:spLocks noChangeArrowheads="1"/>
            </p:cNvSpPr>
            <p:nvPr/>
          </p:nvSpPr>
          <p:spPr bwMode="auto">
            <a:xfrm>
              <a:off x="8381416" y="5027285"/>
              <a:ext cx="949325" cy="3048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charset="0"/>
                  <a:ea typeface="ＭＳ Ｐゴシック" charset="0"/>
                  <a:cs typeface="+mn-cs"/>
                </a:rPr>
                <a:t>ACK=120</a:t>
              </a:r>
              <a:endParaRPr kumimoji="0" lang="en-US" sz="1000" b="0" i="0" u="none" strike="noStrike" kern="1200" cap="none" spc="0" normalizeH="0" baseline="0" noProof="0" dirty="0">
                <a:ln>
                  <a:noFill/>
                </a:ln>
                <a:solidFill>
                  <a:srgbClr val="000000"/>
                </a:solidFill>
                <a:effectLst/>
                <a:uLnTx/>
                <a:uFillTx/>
                <a:latin typeface="Times New Roman" charset="0"/>
                <a:ea typeface="ＭＳ Ｐゴシック" charset="0"/>
                <a:cs typeface="+mn-cs"/>
              </a:endParaRPr>
            </a:p>
          </p:txBody>
        </p:sp>
      </p:grpSp>
      <p:grpSp>
        <p:nvGrpSpPr>
          <p:cNvPr id="10" name="Group 9">
            <a:extLst>
              <a:ext uri="{FF2B5EF4-FFF2-40B4-BE49-F238E27FC236}">
                <a16:creationId xmlns:a16="http://schemas.microsoft.com/office/drawing/2014/main" id="{31CBCB81-D9E2-8D44-8B58-3A8203D0290F}"/>
              </a:ext>
            </a:extLst>
          </p:cNvPr>
          <p:cNvGrpSpPr/>
          <p:nvPr/>
        </p:nvGrpSpPr>
        <p:grpSpPr>
          <a:xfrm>
            <a:off x="7235241" y="2347585"/>
            <a:ext cx="396875" cy="1751012"/>
            <a:chOff x="7235241" y="2347585"/>
            <a:chExt cx="396875" cy="1751012"/>
          </a:xfrm>
        </p:grpSpPr>
        <p:sp>
          <p:nvSpPr>
            <p:cNvPr id="209" name="Text Box 191">
              <a:extLst>
                <a:ext uri="{FF2B5EF4-FFF2-40B4-BE49-F238E27FC236}">
                  <a16:creationId xmlns:a16="http://schemas.microsoft.com/office/drawing/2014/main" id="{D65DE059-0ADE-BA43-86FA-261D968382D9}"/>
                </a:ext>
              </a:extLst>
            </p:cNvPr>
            <p:cNvSpPr txBox="1">
              <a:spLocks noChangeArrowheads="1"/>
            </p:cNvSpPr>
            <p:nvPr/>
          </p:nvSpPr>
          <p:spPr bwMode="auto">
            <a:xfrm rot="10800000">
              <a:off x="7235241" y="2890510"/>
              <a:ext cx="396875" cy="6889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eaVert"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Tahoma" charset="0"/>
                  <a:ea typeface="ＭＳ Ｐゴシック" charset="0"/>
                  <a:cs typeface="+mn-cs"/>
                </a:rPr>
                <a:t>timeout</a:t>
              </a:r>
            </a:p>
          </p:txBody>
        </p:sp>
        <p:grpSp>
          <p:nvGrpSpPr>
            <p:cNvPr id="213" name="Group 195">
              <a:extLst>
                <a:ext uri="{FF2B5EF4-FFF2-40B4-BE49-F238E27FC236}">
                  <a16:creationId xmlns:a16="http://schemas.microsoft.com/office/drawing/2014/main" id="{FD63DE3D-F3EB-7747-87C5-F31E049B82E4}"/>
                </a:ext>
              </a:extLst>
            </p:cNvPr>
            <p:cNvGrpSpPr>
              <a:grpSpLocks/>
            </p:cNvGrpSpPr>
            <p:nvPr/>
          </p:nvGrpSpPr>
          <p:grpSpPr bwMode="auto">
            <a:xfrm>
              <a:off x="7376528" y="2347585"/>
              <a:ext cx="104775" cy="508000"/>
              <a:chOff x="3099" y="1749"/>
              <a:chExt cx="66" cy="320"/>
            </a:xfrm>
          </p:grpSpPr>
          <p:sp>
            <p:nvSpPr>
              <p:cNvPr id="214" name="Line 196">
                <a:extLst>
                  <a:ext uri="{FF2B5EF4-FFF2-40B4-BE49-F238E27FC236}">
                    <a16:creationId xmlns:a16="http://schemas.microsoft.com/office/drawing/2014/main" id="{F7116EE1-F7FA-8E4C-BC16-6BA1240EF8FC}"/>
                  </a:ext>
                </a:extLst>
              </p:cNvPr>
              <p:cNvSpPr>
                <a:spLocks noChangeShapeType="1"/>
              </p:cNvSpPr>
              <p:nvPr/>
            </p:nvSpPr>
            <p:spPr bwMode="auto">
              <a:xfrm flipV="1">
                <a:off x="3129" y="1749"/>
                <a:ext cx="0" cy="320"/>
              </a:xfrm>
              <a:prstGeom prst="line">
                <a:avLst/>
              </a:prstGeom>
              <a:noFill/>
              <a:ln w="9525">
                <a:solidFill>
                  <a:srgbClr val="00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15" name="Line 197">
                <a:extLst>
                  <a:ext uri="{FF2B5EF4-FFF2-40B4-BE49-F238E27FC236}">
                    <a16:creationId xmlns:a16="http://schemas.microsoft.com/office/drawing/2014/main" id="{057CB57E-4B2F-8C47-97F5-D0924F70DC97}"/>
                  </a:ext>
                </a:extLst>
              </p:cNvPr>
              <p:cNvSpPr>
                <a:spLocks noChangeShapeType="1"/>
              </p:cNvSpPr>
              <p:nvPr/>
            </p:nvSpPr>
            <p:spPr bwMode="auto">
              <a:xfrm>
                <a:off x="3099" y="1752"/>
                <a:ext cx="66" cy="0"/>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grpSp>
          <p:nvGrpSpPr>
            <p:cNvPr id="216" name="Group 198">
              <a:extLst>
                <a:ext uri="{FF2B5EF4-FFF2-40B4-BE49-F238E27FC236}">
                  <a16:creationId xmlns:a16="http://schemas.microsoft.com/office/drawing/2014/main" id="{2E37771D-0A96-C34C-9C6B-504E80416ADC}"/>
                </a:ext>
              </a:extLst>
            </p:cNvPr>
            <p:cNvGrpSpPr>
              <a:grpSpLocks/>
            </p:cNvGrpSpPr>
            <p:nvPr/>
          </p:nvGrpSpPr>
          <p:grpSpPr bwMode="auto">
            <a:xfrm rot="10800000">
              <a:off x="7371766" y="3590597"/>
              <a:ext cx="104775" cy="508000"/>
              <a:chOff x="3099" y="1749"/>
              <a:chExt cx="66" cy="320"/>
            </a:xfrm>
          </p:grpSpPr>
          <p:sp>
            <p:nvSpPr>
              <p:cNvPr id="217" name="Line 199">
                <a:extLst>
                  <a:ext uri="{FF2B5EF4-FFF2-40B4-BE49-F238E27FC236}">
                    <a16:creationId xmlns:a16="http://schemas.microsoft.com/office/drawing/2014/main" id="{8E20D991-E195-FF4D-88F7-684DF42E9E14}"/>
                  </a:ext>
                </a:extLst>
              </p:cNvPr>
              <p:cNvSpPr>
                <a:spLocks noChangeShapeType="1"/>
              </p:cNvSpPr>
              <p:nvPr/>
            </p:nvSpPr>
            <p:spPr bwMode="auto">
              <a:xfrm flipV="1">
                <a:off x="3137" y="1756"/>
                <a:ext cx="0" cy="320"/>
              </a:xfrm>
              <a:prstGeom prst="line">
                <a:avLst/>
              </a:prstGeom>
              <a:noFill/>
              <a:ln w="9525">
                <a:solidFill>
                  <a:srgbClr val="00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18" name="Line 200">
                <a:extLst>
                  <a:ext uri="{FF2B5EF4-FFF2-40B4-BE49-F238E27FC236}">
                    <a16:creationId xmlns:a16="http://schemas.microsoft.com/office/drawing/2014/main" id="{22C60B84-78BE-7345-BBC2-2490BC4DEFD3}"/>
                  </a:ext>
                </a:extLst>
              </p:cNvPr>
              <p:cNvSpPr>
                <a:spLocks noChangeShapeType="1"/>
              </p:cNvSpPr>
              <p:nvPr/>
            </p:nvSpPr>
            <p:spPr bwMode="auto">
              <a:xfrm>
                <a:off x="3107" y="1759"/>
                <a:ext cx="66" cy="0"/>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grpSp>
      <p:grpSp>
        <p:nvGrpSpPr>
          <p:cNvPr id="12" name="Group 11">
            <a:extLst>
              <a:ext uri="{FF2B5EF4-FFF2-40B4-BE49-F238E27FC236}">
                <a16:creationId xmlns:a16="http://schemas.microsoft.com/office/drawing/2014/main" id="{A4259714-F109-3243-BC51-888D64DBCE91}"/>
              </a:ext>
            </a:extLst>
          </p:cNvPr>
          <p:cNvGrpSpPr/>
          <p:nvPr/>
        </p:nvGrpSpPr>
        <p:grpSpPr>
          <a:xfrm>
            <a:off x="7603541" y="3004810"/>
            <a:ext cx="2339975" cy="1944687"/>
            <a:chOff x="7603541" y="3004810"/>
            <a:chExt cx="2339975" cy="1944687"/>
          </a:xfrm>
        </p:grpSpPr>
        <p:sp>
          <p:nvSpPr>
            <p:cNvPr id="197" name="Line 175">
              <a:extLst>
                <a:ext uri="{FF2B5EF4-FFF2-40B4-BE49-F238E27FC236}">
                  <a16:creationId xmlns:a16="http://schemas.microsoft.com/office/drawing/2014/main" id="{C6151221-64CD-0A4D-8DCC-7243A0014631}"/>
                </a:ext>
              </a:extLst>
            </p:cNvPr>
            <p:cNvSpPr>
              <a:spLocks noChangeShapeType="1"/>
            </p:cNvSpPr>
            <p:nvPr/>
          </p:nvSpPr>
          <p:spPr bwMode="auto">
            <a:xfrm flipH="1">
              <a:off x="7603541" y="3004810"/>
              <a:ext cx="2335212" cy="1589087"/>
            </a:xfrm>
            <a:prstGeom prst="line">
              <a:avLst/>
            </a:prstGeom>
            <a:noFill/>
            <a:ln w="28575">
              <a:solidFill>
                <a:srgbClr val="3333CC"/>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202" name="Group 202">
              <a:extLst>
                <a:ext uri="{FF2B5EF4-FFF2-40B4-BE49-F238E27FC236}">
                  <a16:creationId xmlns:a16="http://schemas.microsoft.com/office/drawing/2014/main" id="{D30CD59C-C944-CF4F-B17A-64886A573C0F}"/>
                </a:ext>
              </a:extLst>
            </p:cNvPr>
            <p:cNvGrpSpPr>
              <a:grpSpLocks/>
            </p:cNvGrpSpPr>
            <p:nvPr/>
          </p:nvGrpSpPr>
          <p:grpSpPr bwMode="auto">
            <a:xfrm>
              <a:off x="8505241" y="3496935"/>
              <a:ext cx="949325" cy="304800"/>
              <a:chOff x="4215" y="2253"/>
              <a:chExt cx="598" cy="192"/>
            </a:xfrm>
          </p:grpSpPr>
          <p:sp>
            <p:nvSpPr>
              <p:cNvPr id="203" name="Rectangle 184">
                <a:extLst>
                  <a:ext uri="{FF2B5EF4-FFF2-40B4-BE49-F238E27FC236}">
                    <a16:creationId xmlns:a16="http://schemas.microsoft.com/office/drawing/2014/main" id="{38FC2E88-8043-CE4C-A502-AFA317824443}"/>
                  </a:ext>
                </a:extLst>
              </p:cNvPr>
              <p:cNvSpPr>
                <a:spLocks noChangeArrowheads="1"/>
              </p:cNvSpPr>
              <p:nvPr/>
            </p:nvSpPr>
            <p:spPr bwMode="auto">
              <a:xfrm>
                <a:off x="4265" y="2274"/>
                <a:ext cx="471" cy="155"/>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04" name="Text Box 185">
                <a:extLst>
                  <a:ext uri="{FF2B5EF4-FFF2-40B4-BE49-F238E27FC236}">
                    <a16:creationId xmlns:a16="http://schemas.microsoft.com/office/drawing/2014/main" id="{7BF7DF1E-2F02-9D41-B7BC-991A51E982F6}"/>
                  </a:ext>
                </a:extLst>
              </p:cNvPr>
              <p:cNvSpPr txBox="1">
                <a:spLocks noChangeArrowheads="1"/>
              </p:cNvSpPr>
              <p:nvPr/>
            </p:nvSpPr>
            <p:spPr bwMode="auto">
              <a:xfrm>
                <a:off x="4215" y="2253"/>
                <a:ext cx="598" cy="19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Arial" charset="0"/>
                    <a:ea typeface="ＭＳ Ｐゴシック" charset="0"/>
                    <a:cs typeface="+mn-cs"/>
                  </a:rPr>
                  <a:t>ACK=100</a:t>
                </a:r>
                <a:endParaRPr kumimoji="0" lang="en-US" sz="1000" b="0" i="0" u="none" strike="noStrike" kern="0" cap="none" spc="0" normalizeH="0" baseline="0" noProof="0" dirty="0">
                  <a:ln>
                    <a:noFill/>
                  </a:ln>
                  <a:solidFill>
                    <a:srgbClr val="000000"/>
                  </a:solidFill>
                  <a:effectLst/>
                  <a:uLnTx/>
                  <a:uFillTx/>
                  <a:latin typeface="Times New Roman" charset="0"/>
                  <a:ea typeface="ＭＳ Ｐゴシック" charset="0"/>
                  <a:cs typeface="+mn-cs"/>
                </a:endParaRPr>
              </a:p>
            </p:txBody>
          </p:sp>
        </p:grpSp>
        <p:sp>
          <p:nvSpPr>
            <p:cNvPr id="223" name="Line 207">
              <a:extLst>
                <a:ext uri="{FF2B5EF4-FFF2-40B4-BE49-F238E27FC236}">
                  <a16:creationId xmlns:a16="http://schemas.microsoft.com/office/drawing/2014/main" id="{00ED8980-6CB4-9148-B161-8172F2430A06}"/>
                </a:ext>
              </a:extLst>
            </p:cNvPr>
            <p:cNvSpPr>
              <a:spLocks noChangeShapeType="1"/>
            </p:cNvSpPr>
            <p:nvPr/>
          </p:nvSpPr>
          <p:spPr bwMode="auto">
            <a:xfrm flipH="1">
              <a:off x="7608303" y="3360410"/>
              <a:ext cx="2335213" cy="1589087"/>
            </a:xfrm>
            <a:prstGeom prst="line">
              <a:avLst/>
            </a:prstGeom>
            <a:noFill/>
            <a:ln w="28575">
              <a:solidFill>
                <a:srgbClr val="3333CC"/>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224" name="Group 208">
              <a:extLst>
                <a:ext uri="{FF2B5EF4-FFF2-40B4-BE49-F238E27FC236}">
                  <a16:creationId xmlns:a16="http://schemas.microsoft.com/office/drawing/2014/main" id="{6EE49A40-BE68-654E-AAC3-24E6E2BB625A}"/>
                </a:ext>
              </a:extLst>
            </p:cNvPr>
            <p:cNvGrpSpPr>
              <a:grpSpLocks/>
            </p:cNvGrpSpPr>
            <p:nvPr/>
          </p:nvGrpSpPr>
          <p:grpSpPr bwMode="auto">
            <a:xfrm>
              <a:off x="8744953" y="3773160"/>
              <a:ext cx="949325" cy="304800"/>
              <a:chOff x="4215" y="2253"/>
              <a:chExt cx="598" cy="192"/>
            </a:xfrm>
          </p:grpSpPr>
          <p:sp>
            <p:nvSpPr>
              <p:cNvPr id="225" name="Rectangle 209">
                <a:extLst>
                  <a:ext uri="{FF2B5EF4-FFF2-40B4-BE49-F238E27FC236}">
                    <a16:creationId xmlns:a16="http://schemas.microsoft.com/office/drawing/2014/main" id="{25CA1210-B468-0040-9898-13C2587BDB0D}"/>
                  </a:ext>
                </a:extLst>
              </p:cNvPr>
              <p:cNvSpPr>
                <a:spLocks noChangeArrowheads="1"/>
              </p:cNvSpPr>
              <p:nvPr/>
            </p:nvSpPr>
            <p:spPr bwMode="auto">
              <a:xfrm>
                <a:off x="4265" y="2274"/>
                <a:ext cx="471" cy="155"/>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26" name="Text Box 210">
                <a:extLst>
                  <a:ext uri="{FF2B5EF4-FFF2-40B4-BE49-F238E27FC236}">
                    <a16:creationId xmlns:a16="http://schemas.microsoft.com/office/drawing/2014/main" id="{8918B79C-3FE7-FC4C-B606-5C7CA33715A9}"/>
                  </a:ext>
                </a:extLst>
              </p:cNvPr>
              <p:cNvSpPr txBox="1">
                <a:spLocks noChangeArrowheads="1"/>
              </p:cNvSpPr>
              <p:nvPr/>
            </p:nvSpPr>
            <p:spPr bwMode="auto">
              <a:xfrm>
                <a:off x="4215" y="2253"/>
                <a:ext cx="598" cy="19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Arial" charset="0"/>
                    <a:ea typeface="ＭＳ Ｐゴシック" charset="0"/>
                    <a:cs typeface="+mn-cs"/>
                  </a:rPr>
                  <a:t>ACK=120</a:t>
                </a:r>
                <a:endParaRPr kumimoji="0" lang="en-US" sz="1000" b="0" i="0" u="none" strike="noStrike" kern="0" cap="none" spc="0" normalizeH="0" baseline="0" noProof="0">
                  <a:ln>
                    <a:noFill/>
                  </a:ln>
                  <a:solidFill>
                    <a:srgbClr val="000000"/>
                  </a:solidFill>
                  <a:effectLst/>
                  <a:uLnTx/>
                  <a:uFillTx/>
                  <a:latin typeface="Times New Roman" charset="0"/>
                  <a:ea typeface="ＭＳ Ｐゴシック" charset="0"/>
                  <a:cs typeface="+mn-cs"/>
                </a:endParaRPr>
              </a:p>
            </p:txBody>
          </p:sp>
        </p:grpSp>
      </p:grpSp>
      <p:grpSp>
        <p:nvGrpSpPr>
          <p:cNvPr id="14" name="Group 13">
            <a:extLst>
              <a:ext uri="{FF2B5EF4-FFF2-40B4-BE49-F238E27FC236}">
                <a16:creationId xmlns:a16="http://schemas.microsoft.com/office/drawing/2014/main" id="{CD914285-EBDF-1947-9C97-6E8CD760020F}"/>
              </a:ext>
            </a:extLst>
          </p:cNvPr>
          <p:cNvGrpSpPr/>
          <p:nvPr/>
        </p:nvGrpSpPr>
        <p:grpSpPr>
          <a:xfrm>
            <a:off x="6241466" y="4416097"/>
            <a:ext cx="1382712" cy="646113"/>
            <a:chOff x="6241466" y="4416097"/>
            <a:chExt cx="1382712" cy="646113"/>
          </a:xfrm>
        </p:grpSpPr>
        <p:sp>
          <p:nvSpPr>
            <p:cNvPr id="227" name="Text Box 211">
              <a:extLst>
                <a:ext uri="{FF2B5EF4-FFF2-40B4-BE49-F238E27FC236}">
                  <a16:creationId xmlns:a16="http://schemas.microsoft.com/office/drawing/2014/main" id="{1E82E105-7918-0E47-A934-825752F52D6B}"/>
                </a:ext>
              </a:extLst>
            </p:cNvPr>
            <p:cNvSpPr txBox="1">
              <a:spLocks noChangeArrowheads="1"/>
            </p:cNvSpPr>
            <p:nvPr/>
          </p:nvSpPr>
          <p:spPr bwMode="auto">
            <a:xfrm>
              <a:off x="6241466" y="4416097"/>
              <a:ext cx="1363662" cy="304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err="1">
                  <a:ln>
                    <a:noFill/>
                  </a:ln>
                  <a:solidFill>
                    <a:srgbClr val="000000"/>
                  </a:solidFill>
                  <a:effectLst/>
                  <a:uLnTx/>
                  <a:uFillTx/>
                  <a:latin typeface="Tahoma" charset="0"/>
                  <a:ea typeface="ＭＳ Ｐゴシック" charset="0"/>
                  <a:cs typeface="+mn-cs"/>
                </a:rPr>
                <a:t>SendBase</a:t>
              </a: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=100</a:t>
              </a:r>
            </a:p>
          </p:txBody>
        </p:sp>
        <p:sp>
          <p:nvSpPr>
            <p:cNvPr id="228" name="Text Box 212">
              <a:extLst>
                <a:ext uri="{FF2B5EF4-FFF2-40B4-BE49-F238E27FC236}">
                  <a16:creationId xmlns:a16="http://schemas.microsoft.com/office/drawing/2014/main" id="{387E9E87-069A-FA4A-9F20-9DB5B471A427}"/>
                </a:ext>
              </a:extLst>
            </p:cNvPr>
            <p:cNvSpPr txBox="1">
              <a:spLocks noChangeArrowheads="1"/>
            </p:cNvSpPr>
            <p:nvPr/>
          </p:nvSpPr>
          <p:spPr bwMode="auto">
            <a:xfrm>
              <a:off x="6260516" y="4757410"/>
              <a:ext cx="1363662" cy="304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err="1">
                  <a:ln>
                    <a:noFill/>
                  </a:ln>
                  <a:solidFill>
                    <a:srgbClr val="000000"/>
                  </a:solidFill>
                  <a:effectLst/>
                  <a:uLnTx/>
                  <a:uFillTx/>
                  <a:latin typeface="Tahoma" charset="0"/>
                  <a:ea typeface="ＭＳ Ｐゴシック" charset="0"/>
                  <a:cs typeface="+mn-cs"/>
                </a:rPr>
                <a:t>SendBase</a:t>
              </a: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=120</a:t>
              </a:r>
            </a:p>
          </p:txBody>
        </p:sp>
      </p:grpSp>
      <p:sp>
        <p:nvSpPr>
          <p:cNvPr id="229" name="Text Box 213">
            <a:extLst>
              <a:ext uri="{FF2B5EF4-FFF2-40B4-BE49-F238E27FC236}">
                <a16:creationId xmlns:a16="http://schemas.microsoft.com/office/drawing/2014/main" id="{31AD8D03-5F21-0F49-8D71-B6031900CD41}"/>
              </a:ext>
            </a:extLst>
          </p:cNvPr>
          <p:cNvSpPr txBox="1">
            <a:spLocks noChangeArrowheads="1"/>
          </p:cNvSpPr>
          <p:nvPr/>
        </p:nvSpPr>
        <p:spPr bwMode="auto">
          <a:xfrm>
            <a:off x="6279566" y="5432097"/>
            <a:ext cx="1363662" cy="304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err="1">
                <a:ln>
                  <a:noFill/>
                </a:ln>
                <a:solidFill>
                  <a:srgbClr val="000000"/>
                </a:solidFill>
                <a:effectLst/>
                <a:uLnTx/>
                <a:uFillTx/>
                <a:latin typeface="Tahoma" charset="0"/>
                <a:ea typeface="ＭＳ Ｐゴシック" charset="0"/>
                <a:cs typeface="+mn-cs"/>
              </a:rPr>
              <a:t>SendBase</a:t>
            </a: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=120</a:t>
            </a:r>
          </a:p>
        </p:txBody>
      </p:sp>
      <p:grpSp>
        <p:nvGrpSpPr>
          <p:cNvPr id="11" name="Group 10">
            <a:extLst>
              <a:ext uri="{FF2B5EF4-FFF2-40B4-BE49-F238E27FC236}">
                <a16:creationId xmlns:a16="http://schemas.microsoft.com/office/drawing/2014/main" id="{5474E6BB-CCA6-CC47-8617-346673F363BD}"/>
              </a:ext>
            </a:extLst>
          </p:cNvPr>
          <p:cNvGrpSpPr/>
          <p:nvPr/>
        </p:nvGrpSpPr>
        <p:grpSpPr>
          <a:xfrm>
            <a:off x="6306553" y="2187247"/>
            <a:ext cx="3668713" cy="1112838"/>
            <a:chOff x="6306553" y="2187247"/>
            <a:chExt cx="3668713" cy="1112838"/>
          </a:xfrm>
        </p:grpSpPr>
        <p:sp>
          <p:nvSpPr>
            <p:cNvPr id="196" name="Line 174">
              <a:extLst>
                <a:ext uri="{FF2B5EF4-FFF2-40B4-BE49-F238E27FC236}">
                  <a16:creationId xmlns:a16="http://schemas.microsoft.com/office/drawing/2014/main" id="{FF81BD19-4683-8144-8837-5193B3691D8F}"/>
                </a:ext>
              </a:extLst>
            </p:cNvPr>
            <p:cNvSpPr>
              <a:spLocks noChangeShapeType="1"/>
            </p:cNvSpPr>
            <p:nvPr/>
          </p:nvSpPr>
          <p:spPr bwMode="auto">
            <a:xfrm>
              <a:off x="7628941" y="2342822"/>
              <a:ext cx="2346325" cy="571500"/>
            </a:xfrm>
            <a:prstGeom prst="line">
              <a:avLst/>
            </a:prstGeom>
            <a:noFill/>
            <a:ln w="28575">
              <a:solidFill>
                <a:srgbClr val="3333CC"/>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00" name="Rectangle 182">
              <a:extLst>
                <a:ext uri="{FF2B5EF4-FFF2-40B4-BE49-F238E27FC236}">
                  <a16:creationId xmlns:a16="http://schemas.microsoft.com/office/drawing/2014/main" id="{C74BFDE4-D3AE-5C4E-B670-449D49B67C22}"/>
                </a:ext>
              </a:extLst>
            </p:cNvPr>
            <p:cNvSpPr>
              <a:spLocks noChangeArrowheads="1"/>
            </p:cNvSpPr>
            <p:nvPr/>
          </p:nvSpPr>
          <p:spPr bwMode="auto">
            <a:xfrm>
              <a:off x="8332203" y="2423785"/>
              <a:ext cx="869950" cy="401637"/>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01" name="Text Box 183">
              <a:extLst>
                <a:ext uri="{FF2B5EF4-FFF2-40B4-BE49-F238E27FC236}">
                  <a16:creationId xmlns:a16="http://schemas.microsoft.com/office/drawing/2014/main" id="{B8140015-E345-EE4A-90B6-3552DAC43E5C}"/>
                </a:ext>
              </a:extLst>
            </p:cNvPr>
            <p:cNvSpPr txBox="1">
              <a:spLocks noChangeArrowheads="1"/>
            </p:cNvSpPr>
            <p:nvPr/>
          </p:nvSpPr>
          <p:spPr bwMode="auto">
            <a:xfrm>
              <a:off x="7773403" y="2476172"/>
              <a:ext cx="2085975" cy="3048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Seq=92, 8 bytes of data</a:t>
              </a:r>
            </a:p>
          </p:txBody>
        </p:sp>
        <p:grpSp>
          <p:nvGrpSpPr>
            <p:cNvPr id="219" name="Group 206">
              <a:extLst>
                <a:ext uri="{FF2B5EF4-FFF2-40B4-BE49-F238E27FC236}">
                  <a16:creationId xmlns:a16="http://schemas.microsoft.com/office/drawing/2014/main" id="{C3DB656C-371F-854E-81A2-904083BC4AF6}"/>
                </a:ext>
              </a:extLst>
            </p:cNvPr>
            <p:cNvGrpSpPr>
              <a:grpSpLocks/>
            </p:cNvGrpSpPr>
            <p:nvPr/>
          </p:nvGrpSpPr>
          <p:grpSpPr bwMode="auto">
            <a:xfrm>
              <a:off x="7614653" y="2728585"/>
              <a:ext cx="2346325" cy="571500"/>
              <a:chOff x="3759" y="1622"/>
              <a:chExt cx="1478" cy="360"/>
            </a:xfrm>
          </p:grpSpPr>
          <p:sp>
            <p:nvSpPr>
              <p:cNvPr id="220" name="Line 203">
                <a:extLst>
                  <a:ext uri="{FF2B5EF4-FFF2-40B4-BE49-F238E27FC236}">
                    <a16:creationId xmlns:a16="http://schemas.microsoft.com/office/drawing/2014/main" id="{90E12E5A-5437-8944-A28F-2F13C852A4D2}"/>
                  </a:ext>
                </a:extLst>
              </p:cNvPr>
              <p:cNvSpPr>
                <a:spLocks noChangeShapeType="1"/>
              </p:cNvSpPr>
              <p:nvPr/>
            </p:nvSpPr>
            <p:spPr bwMode="auto">
              <a:xfrm>
                <a:off x="3759" y="1622"/>
                <a:ext cx="1478" cy="360"/>
              </a:xfrm>
              <a:prstGeom prst="line">
                <a:avLst/>
              </a:prstGeom>
              <a:noFill/>
              <a:ln w="28575">
                <a:solidFill>
                  <a:srgbClr val="3333CC"/>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21" name="Rectangle 204">
                <a:extLst>
                  <a:ext uri="{FF2B5EF4-FFF2-40B4-BE49-F238E27FC236}">
                    <a16:creationId xmlns:a16="http://schemas.microsoft.com/office/drawing/2014/main" id="{7550E74D-2DAE-BC48-88DC-FF5E0936D8AA}"/>
                  </a:ext>
                </a:extLst>
              </p:cNvPr>
              <p:cNvSpPr>
                <a:spLocks noChangeArrowheads="1"/>
              </p:cNvSpPr>
              <p:nvPr/>
            </p:nvSpPr>
            <p:spPr bwMode="auto">
              <a:xfrm>
                <a:off x="4202" y="1673"/>
                <a:ext cx="548" cy="253"/>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222" name="Text Box 205">
                <a:extLst>
                  <a:ext uri="{FF2B5EF4-FFF2-40B4-BE49-F238E27FC236}">
                    <a16:creationId xmlns:a16="http://schemas.microsoft.com/office/drawing/2014/main" id="{1863CB88-8ADD-294C-BE46-8D80EEB9E9FE}"/>
                  </a:ext>
                </a:extLst>
              </p:cNvPr>
              <p:cNvSpPr txBox="1">
                <a:spLocks noChangeArrowheads="1"/>
              </p:cNvSpPr>
              <p:nvPr/>
            </p:nvSpPr>
            <p:spPr bwMode="auto">
              <a:xfrm>
                <a:off x="3790" y="1706"/>
                <a:ext cx="1437" cy="19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Tahoma" charset="0"/>
                    <a:ea typeface="ＭＳ Ｐゴシック" charset="0"/>
                    <a:cs typeface="+mn-cs"/>
                  </a:rPr>
                  <a:t>Seq=100, 20 bytes of data</a:t>
                </a:r>
              </a:p>
            </p:txBody>
          </p:sp>
        </p:grpSp>
        <p:sp>
          <p:nvSpPr>
            <p:cNvPr id="230" name="Text Box 214">
              <a:extLst>
                <a:ext uri="{FF2B5EF4-FFF2-40B4-BE49-F238E27FC236}">
                  <a16:creationId xmlns:a16="http://schemas.microsoft.com/office/drawing/2014/main" id="{8333BF3A-4F52-4F44-921F-4BAD57A4119A}"/>
                </a:ext>
              </a:extLst>
            </p:cNvPr>
            <p:cNvSpPr txBox="1">
              <a:spLocks noChangeArrowheads="1"/>
            </p:cNvSpPr>
            <p:nvPr/>
          </p:nvSpPr>
          <p:spPr bwMode="auto">
            <a:xfrm>
              <a:off x="6306553" y="2187247"/>
              <a:ext cx="1266825" cy="304800"/>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err="1">
                  <a:ln>
                    <a:noFill/>
                  </a:ln>
                  <a:solidFill>
                    <a:srgbClr val="000000"/>
                  </a:solidFill>
                  <a:effectLst/>
                  <a:uLnTx/>
                  <a:uFillTx/>
                  <a:latin typeface="Tahoma" charset="0"/>
                  <a:ea typeface="ＭＳ Ｐゴシック" charset="0"/>
                  <a:cs typeface="+mn-cs"/>
                </a:rPr>
                <a:t>SendBase</a:t>
              </a: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=92</a:t>
              </a:r>
            </a:p>
          </p:txBody>
        </p:sp>
      </p:grpSp>
      <p:grpSp>
        <p:nvGrpSpPr>
          <p:cNvPr id="231" name="Group 219">
            <a:extLst>
              <a:ext uri="{FF2B5EF4-FFF2-40B4-BE49-F238E27FC236}">
                <a16:creationId xmlns:a16="http://schemas.microsoft.com/office/drawing/2014/main" id="{2259D372-4B08-6D4E-A450-9719B81C5E51}"/>
              </a:ext>
            </a:extLst>
          </p:cNvPr>
          <p:cNvGrpSpPr>
            <a:grpSpLocks/>
          </p:cNvGrpSpPr>
          <p:nvPr/>
        </p:nvGrpSpPr>
        <p:grpSpPr bwMode="auto">
          <a:xfrm>
            <a:off x="7186028" y="1463347"/>
            <a:ext cx="630238" cy="533400"/>
            <a:chOff x="-44" y="1473"/>
            <a:chExt cx="981" cy="1105"/>
          </a:xfrm>
        </p:grpSpPr>
        <p:pic>
          <p:nvPicPr>
            <p:cNvPr id="232" name="Picture 220" descr="desktop_computer_stylized_medium">
              <a:extLst>
                <a:ext uri="{FF2B5EF4-FFF2-40B4-BE49-F238E27FC236}">
                  <a16:creationId xmlns:a16="http://schemas.microsoft.com/office/drawing/2014/main" id="{2D27C27D-9556-884F-AE7C-167179E6E0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3" name="Freeform 221">
              <a:extLst>
                <a:ext uri="{FF2B5EF4-FFF2-40B4-BE49-F238E27FC236}">
                  <a16:creationId xmlns:a16="http://schemas.microsoft.com/office/drawing/2014/main" id="{7E825289-4A0B-4346-8F90-2D5646E5B4C9}"/>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234" name="Group 225">
            <a:extLst>
              <a:ext uri="{FF2B5EF4-FFF2-40B4-BE49-F238E27FC236}">
                <a16:creationId xmlns:a16="http://schemas.microsoft.com/office/drawing/2014/main" id="{E20B8076-92C2-A04F-B618-A3527994FF6A}"/>
              </a:ext>
            </a:extLst>
          </p:cNvPr>
          <p:cNvGrpSpPr>
            <a:grpSpLocks/>
          </p:cNvGrpSpPr>
          <p:nvPr/>
        </p:nvGrpSpPr>
        <p:grpSpPr bwMode="auto">
          <a:xfrm flipH="1">
            <a:off x="9753016" y="1469697"/>
            <a:ext cx="631825" cy="622300"/>
            <a:chOff x="-44" y="1473"/>
            <a:chExt cx="981" cy="1105"/>
          </a:xfrm>
        </p:grpSpPr>
        <p:pic>
          <p:nvPicPr>
            <p:cNvPr id="235" name="Picture 226" descr="desktop_computer_stylized_medium">
              <a:extLst>
                <a:ext uri="{FF2B5EF4-FFF2-40B4-BE49-F238E27FC236}">
                  <a16:creationId xmlns:a16="http://schemas.microsoft.com/office/drawing/2014/main" id="{892509C8-70E3-9344-BECE-67F22233D0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6" name="Freeform 227">
              <a:extLst>
                <a:ext uri="{FF2B5EF4-FFF2-40B4-BE49-F238E27FC236}">
                  <a16:creationId xmlns:a16="http://schemas.microsoft.com/office/drawing/2014/main" id="{36FE986B-8994-0941-B989-B811ADDEEE34}"/>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237" name="Group 228">
            <a:extLst>
              <a:ext uri="{FF2B5EF4-FFF2-40B4-BE49-F238E27FC236}">
                <a16:creationId xmlns:a16="http://schemas.microsoft.com/office/drawing/2014/main" id="{F8939732-2442-144E-A5BB-23D63EE09D71}"/>
              </a:ext>
            </a:extLst>
          </p:cNvPr>
          <p:cNvGrpSpPr>
            <a:grpSpLocks/>
          </p:cNvGrpSpPr>
          <p:nvPr/>
        </p:nvGrpSpPr>
        <p:grpSpPr bwMode="auto">
          <a:xfrm>
            <a:off x="1601856" y="1474460"/>
            <a:ext cx="630238" cy="533400"/>
            <a:chOff x="-44" y="1473"/>
            <a:chExt cx="981" cy="1105"/>
          </a:xfrm>
        </p:grpSpPr>
        <p:pic>
          <p:nvPicPr>
            <p:cNvPr id="238" name="Picture 229" descr="desktop_computer_stylized_medium">
              <a:extLst>
                <a:ext uri="{FF2B5EF4-FFF2-40B4-BE49-F238E27FC236}">
                  <a16:creationId xmlns:a16="http://schemas.microsoft.com/office/drawing/2014/main" id="{D7F5765B-05B0-5245-99DA-1820CD6FB8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9" name="Freeform 230">
              <a:extLst>
                <a:ext uri="{FF2B5EF4-FFF2-40B4-BE49-F238E27FC236}">
                  <a16:creationId xmlns:a16="http://schemas.microsoft.com/office/drawing/2014/main" id="{D897DE15-A97F-F848-8C0A-B28F47B33231}"/>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240" name="Group 231">
            <a:extLst>
              <a:ext uri="{FF2B5EF4-FFF2-40B4-BE49-F238E27FC236}">
                <a16:creationId xmlns:a16="http://schemas.microsoft.com/office/drawing/2014/main" id="{E145A84A-1570-9C46-A817-B68A25E966D9}"/>
              </a:ext>
            </a:extLst>
          </p:cNvPr>
          <p:cNvGrpSpPr>
            <a:grpSpLocks/>
          </p:cNvGrpSpPr>
          <p:nvPr/>
        </p:nvGrpSpPr>
        <p:grpSpPr bwMode="auto">
          <a:xfrm flipH="1">
            <a:off x="4179956" y="1458585"/>
            <a:ext cx="709613" cy="600075"/>
            <a:chOff x="-44" y="1473"/>
            <a:chExt cx="981" cy="1105"/>
          </a:xfrm>
        </p:grpSpPr>
        <p:pic>
          <p:nvPicPr>
            <p:cNvPr id="241" name="Picture 232" descr="desktop_computer_stylized_medium">
              <a:extLst>
                <a:ext uri="{FF2B5EF4-FFF2-40B4-BE49-F238E27FC236}">
                  <a16:creationId xmlns:a16="http://schemas.microsoft.com/office/drawing/2014/main" id="{332C004D-ED3A-7348-8EC0-DF65AFEC65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2" name="Freeform 233">
              <a:extLst>
                <a:ext uri="{FF2B5EF4-FFF2-40B4-BE49-F238E27FC236}">
                  <a16:creationId xmlns:a16="http://schemas.microsoft.com/office/drawing/2014/main" id="{A74C9FB1-2D29-F14B-8569-8E203840CFB3}"/>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sp>
        <p:nvSpPr>
          <p:cNvPr id="19" name="TextBox 18">
            <a:extLst>
              <a:ext uri="{FF2B5EF4-FFF2-40B4-BE49-F238E27FC236}">
                <a16:creationId xmlns:a16="http://schemas.microsoft.com/office/drawing/2014/main" id="{8C70D25B-261A-724E-991C-E91D345300FB}"/>
              </a:ext>
            </a:extLst>
          </p:cNvPr>
          <p:cNvSpPr txBox="1"/>
          <p:nvPr/>
        </p:nvSpPr>
        <p:spPr>
          <a:xfrm>
            <a:off x="9973410" y="4508500"/>
            <a:ext cx="1591398" cy="535531"/>
          </a:xfrm>
          <a:prstGeom prst="rect">
            <a:avLst/>
          </a:prstGeom>
          <a:noFill/>
        </p:spPr>
        <p:txBody>
          <a:bodyPr wrap="none"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C00000"/>
                </a:solidFill>
                <a:effectLst/>
                <a:uLnTx/>
                <a:uFillTx/>
                <a:latin typeface="Calibri"/>
                <a:ea typeface="+mn-ea"/>
                <a:cs typeface="+mn-cs"/>
              </a:rPr>
              <a:t>send cumulative </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C00000"/>
                </a:solidFill>
                <a:effectLst/>
                <a:uLnTx/>
                <a:uFillTx/>
                <a:latin typeface="Calibri"/>
                <a:ea typeface="+mn-ea"/>
                <a:cs typeface="+mn-cs"/>
              </a:rPr>
              <a:t>ACK for 120</a:t>
            </a:r>
          </a:p>
        </p:txBody>
      </p:sp>
      <p:sp>
        <p:nvSpPr>
          <p:cNvPr id="89" name="Slide Number Placeholder 2">
            <a:extLst>
              <a:ext uri="{FF2B5EF4-FFF2-40B4-BE49-F238E27FC236}">
                <a16:creationId xmlns:a16="http://schemas.microsoft.com/office/drawing/2014/main" id="{9219ABA9-4F40-D04C-A34A-87A2AE31AF28}"/>
              </a:ext>
            </a:extLst>
          </p:cNvPr>
          <p:cNvSpPr>
            <a:spLocks noGrp="1"/>
          </p:cNvSpPr>
          <p:nvPr>
            <p:ph type="sldNum" sz="quarter" idx="4"/>
          </p:nvPr>
        </p:nvSpPr>
        <p:spPr>
          <a:xfrm>
            <a:off x="9219616" y="6443089"/>
            <a:ext cx="2743200" cy="365125"/>
          </a:xfrm>
        </p:spPr>
        <p:txBody>
          <a:bodyPr/>
          <a:lstStyle/>
          <a:p>
            <a:r>
              <a:rPr lang="en-US"/>
              <a:t>Transport Layer: 3-</a:t>
            </a:r>
            <a:fld id="{C4204591-24BD-A542-B9D5-F8D8A88D2FEE}" type="slidenum">
              <a:rPr lang="en-US" smtClean="0"/>
              <a:pPr/>
              <a:t>98</a:t>
            </a:fld>
            <a:endParaRPr lang="en-US" dirty="0"/>
          </a:p>
        </p:txBody>
      </p:sp>
    </p:spTree>
    <p:extLst>
      <p:ext uri="{BB962C8B-B14F-4D97-AF65-F5344CB8AC3E}">
        <p14:creationId xmlns:p14="http://schemas.microsoft.com/office/powerpoint/2010/main" val="3719977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right)">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nodeType="click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dissolve">
                                      <p:cBhvr>
                                        <p:cTn id="16" dur="500"/>
                                        <p:tgtEl>
                                          <p:spTgt spid="7"/>
                                        </p:tgtEl>
                                      </p:cBhvr>
                                    </p:animEffect>
                                  </p:childTnLst>
                                </p:cTn>
                              </p:par>
                            </p:childTnLst>
                          </p:cTn>
                        </p:par>
                        <p:par>
                          <p:cTn id="17" fill="hold">
                            <p:stCondLst>
                              <p:cond delay="500"/>
                            </p:stCondLst>
                            <p:childTnLst>
                              <p:par>
                                <p:cTn id="18" presetID="22" presetClass="entr" presetSubtype="8" fill="hold" nodeType="after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wipe(left)">
                                      <p:cBhvr>
                                        <p:cTn id="20" dur="500"/>
                                        <p:tgtEl>
                                          <p:spTgt spid="8"/>
                                        </p:tgtEl>
                                      </p:cBhvr>
                                    </p:animEffect>
                                  </p:childTnLst>
                                </p:cTn>
                              </p:par>
                            </p:childTnLst>
                          </p:cTn>
                        </p:par>
                        <p:par>
                          <p:cTn id="21" fill="hold">
                            <p:stCondLst>
                              <p:cond delay="1000"/>
                            </p:stCondLst>
                            <p:childTnLst>
                              <p:par>
                                <p:cTn id="22" presetID="22" presetClass="entr" presetSubtype="2" fill="hold" nodeType="after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wipe(right)">
                                      <p:cBhvr>
                                        <p:cTn id="24" dur="500"/>
                                        <p:tgtEl>
                                          <p:spTgt spid="9"/>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nodeType="click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wipe(left)">
                                      <p:cBhvr>
                                        <p:cTn id="29" dur="500"/>
                                        <p:tgtEl>
                                          <p:spTgt spid="11"/>
                                        </p:tgtEl>
                                      </p:cBhvr>
                                    </p:animEffect>
                                  </p:childTnLst>
                                </p:cTn>
                              </p:par>
                            </p:childTnLst>
                          </p:cTn>
                        </p:par>
                        <p:par>
                          <p:cTn id="30" fill="hold">
                            <p:stCondLst>
                              <p:cond delay="500"/>
                            </p:stCondLst>
                            <p:childTnLst>
                              <p:par>
                                <p:cTn id="31" presetID="22" presetClass="entr" presetSubtype="2" fill="hold" nodeType="after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wipe(right)">
                                      <p:cBhvr>
                                        <p:cTn id="33" dur="500"/>
                                        <p:tgtEl>
                                          <p:spTgt spid="12"/>
                                        </p:tgtEl>
                                      </p:cBhvr>
                                    </p:animEffect>
                                  </p:childTnLst>
                                </p:cTn>
                              </p:par>
                            </p:childTnLst>
                          </p:cTn>
                        </p:par>
                        <p:par>
                          <p:cTn id="34" fill="hold">
                            <p:stCondLst>
                              <p:cond delay="1000"/>
                            </p:stCondLst>
                            <p:childTnLst>
                              <p:par>
                                <p:cTn id="35" presetID="9" presetClass="entr" presetSubtype="0" fill="hold" nodeType="after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dissolve">
                                      <p:cBhvr>
                                        <p:cTn id="37" dur="500"/>
                                        <p:tgtEl>
                                          <p:spTgt spid="14"/>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nodeType="click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dissolve">
                                      <p:cBhvr>
                                        <p:cTn id="42" dur="500"/>
                                        <p:tgtEl>
                                          <p:spTgt spid="10"/>
                                        </p:tgtEl>
                                      </p:cBhvr>
                                    </p:animEffect>
                                  </p:childTnLst>
                                </p:cTn>
                              </p:par>
                            </p:childTnLst>
                          </p:cTn>
                        </p:par>
                        <p:par>
                          <p:cTn id="43" fill="hold">
                            <p:stCondLst>
                              <p:cond delay="500"/>
                            </p:stCondLst>
                            <p:childTnLst>
                              <p:par>
                                <p:cTn id="44" presetID="22" presetClass="entr" presetSubtype="8" fill="hold" nodeType="afterEffect">
                                  <p:stCondLst>
                                    <p:cond delay="0"/>
                                  </p:stCondLst>
                                  <p:childTnLst>
                                    <p:set>
                                      <p:cBhvr>
                                        <p:cTn id="45" dur="1" fill="hold">
                                          <p:stCondLst>
                                            <p:cond delay="0"/>
                                          </p:stCondLst>
                                        </p:cTn>
                                        <p:tgtEl>
                                          <p:spTgt spid="13"/>
                                        </p:tgtEl>
                                        <p:attrNameLst>
                                          <p:attrName>style.visibility</p:attrName>
                                        </p:attrNameLst>
                                      </p:cBhvr>
                                      <p:to>
                                        <p:strVal val="visible"/>
                                      </p:to>
                                    </p:set>
                                    <p:animEffect transition="in" filter="wipe(left)">
                                      <p:cBhvr>
                                        <p:cTn id="46" dur="500"/>
                                        <p:tgtEl>
                                          <p:spTgt spid="13"/>
                                        </p:tgtEl>
                                      </p:cBhvr>
                                    </p:animEffect>
                                  </p:childTnLst>
                                </p:cTn>
                              </p:par>
                            </p:childTnLst>
                          </p:cTn>
                        </p:par>
                        <p:par>
                          <p:cTn id="47" fill="hold">
                            <p:stCondLst>
                              <p:cond delay="1000"/>
                            </p:stCondLst>
                            <p:childTnLst>
                              <p:par>
                                <p:cTn id="48" presetID="9" presetClass="entr" presetSubtype="0" fill="hold" grpId="0" nodeType="afterEffect">
                                  <p:stCondLst>
                                    <p:cond delay="0"/>
                                  </p:stCondLst>
                                  <p:childTnLst>
                                    <p:set>
                                      <p:cBhvr>
                                        <p:cTn id="49" dur="1" fill="hold">
                                          <p:stCondLst>
                                            <p:cond delay="0"/>
                                          </p:stCondLst>
                                        </p:cTn>
                                        <p:tgtEl>
                                          <p:spTgt spid="19"/>
                                        </p:tgtEl>
                                        <p:attrNameLst>
                                          <p:attrName>style.visibility</p:attrName>
                                        </p:attrNameLst>
                                      </p:cBhvr>
                                      <p:to>
                                        <p:strVal val="visible"/>
                                      </p:to>
                                    </p:set>
                                    <p:animEffect transition="in" filter="dissolve">
                                      <p:cBhvr>
                                        <p:cTn id="50" dur="500"/>
                                        <p:tgtEl>
                                          <p:spTgt spid="19"/>
                                        </p:tgtEl>
                                      </p:cBhvr>
                                    </p:animEffect>
                                  </p:childTnLst>
                                </p:cTn>
                              </p:par>
                            </p:childTnLst>
                          </p:cTn>
                        </p:par>
                        <p:par>
                          <p:cTn id="51" fill="hold">
                            <p:stCondLst>
                              <p:cond delay="1500"/>
                            </p:stCondLst>
                            <p:childTnLst>
                              <p:par>
                                <p:cTn id="52" presetID="22" presetClass="entr" presetSubtype="2" fill="hold" nodeType="afterEffect">
                                  <p:stCondLst>
                                    <p:cond delay="0"/>
                                  </p:stCondLst>
                                  <p:childTnLst>
                                    <p:set>
                                      <p:cBhvr>
                                        <p:cTn id="53" dur="1" fill="hold">
                                          <p:stCondLst>
                                            <p:cond delay="0"/>
                                          </p:stCondLst>
                                        </p:cTn>
                                        <p:tgtEl>
                                          <p:spTgt spid="15"/>
                                        </p:tgtEl>
                                        <p:attrNameLst>
                                          <p:attrName>style.visibility</p:attrName>
                                        </p:attrNameLst>
                                      </p:cBhvr>
                                      <p:to>
                                        <p:strVal val="visible"/>
                                      </p:to>
                                    </p:set>
                                    <p:animEffect transition="in" filter="wipe(right)">
                                      <p:cBhvr>
                                        <p:cTn id="54" dur="500"/>
                                        <p:tgtEl>
                                          <p:spTgt spid="15"/>
                                        </p:tgtEl>
                                      </p:cBhvr>
                                    </p:animEffect>
                                  </p:childTnLst>
                                </p:cTn>
                              </p:par>
                            </p:childTnLst>
                          </p:cTn>
                        </p:par>
                        <p:par>
                          <p:cTn id="55" fill="hold">
                            <p:stCondLst>
                              <p:cond delay="2000"/>
                            </p:stCondLst>
                            <p:childTnLst>
                              <p:par>
                                <p:cTn id="56" presetID="9" presetClass="entr" presetSubtype="0" fill="hold" grpId="0" nodeType="afterEffect">
                                  <p:stCondLst>
                                    <p:cond delay="0"/>
                                  </p:stCondLst>
                                  <p:childTnLst>
                                    <p:set>
                                      <p:cBhvr>
                                        <p:cTn id="57" dur="1" fill="hold">
                                          <p:stCondLst>
                                            <p:cond delay="0"/>
                                          </p:stCondLst>
                                        </p:cTn>
                                        <p:tgtEl>
                                          <p:spTgt spid="229"/>
                                        </p:tgtEl>
                                        <p:attrNameLst>
                                          <p:attrName>style.visibility</p:attrName>
                                        </p:attrNameLst>
                                      </p:cBhvr>
                                      <p:to>
                                        <p:strVal val="visible"/>
                                      </p:to>
                                    </p:set>
                                    <p:animEffect transition="in" filter="dissolve">
                                      <p:cBhvr>
                                        <p:cTn id="58" dur="500"/>
                                        <p:tgtEl>
                                          <p:spTgt spid="2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9" grpId="0"/>
      <p:bldP spid="19"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0" y="289325"/>
            <a:ext cx="11393310" cy="894622"/>
          </a:xfrm>
        </p:spPr>
        <p:txBody>
          <a:bodyPr>
            <a:normAutofit/>
          </a:bodyPr>
          <a:lstStyle/>
          <a:p>
            <a:r>
              <a:rPr lang="en-US" sz="4800" dirty="0"/>
              <a:t>TCP: retransmission scenarios</a:t>
            </a:r>
            <a:endParaRPr lang="en-US" sz="4400" b="0" dirty="0"/>
          </a:p>
        </p:txBody>
      </p:sp>
      <p:sp>
        <p:nvSpPr>
          <p:cNvPr id="119" name="Text Box 34">
            <a:extLst>
              <a:ext uri="{FF2B5EF4-FFF2-40B4-BE49-F238E27FC236}">
                <a16:creationId xmlns:a16="http://schemas.microsoft.com/office/drawing/2014/main" id="{ADFB94EB-2205-5C4D-A60C-0BE52074D9EF}"/>
              </a:ext>
            </a:extLst>
          </p:cNvPr>
          <p:cNvSpPr txBox="1">
            <a:spLocks noChangeArrowheads="1"/>
          </p:cNvSpPr>
          <p:nvPr/>
        </p:nvSpPr>
        <p:spPr bwMode="auto">
          <a:xfrm>
            <a:off x="1902139" y="5486400"/>
            <a:ext cx="2542862" cy="646331"/>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Tahoma" charset="0"/>
                <a:ea typeface="ＭＳ Ｐゴシック" charset="0"/>
                <a:cs typeface="+mn-cs"/>
              </a:rPr>
              <a:t>cumulative ACK covers for earlier lost ACK</a:t>
            </a:r>
            <a:endParaRPr kumimoji="0" lang="en-US" sz="1000" b="0" i="0" u="none" strike="noStrike" kern="0" cap="none" spc="0" normalizeH="0" baseline="0" noProof="0" dirty="0">
              <a:ln>
                <a:noFill/>
              </a:ln>
              <a:solidFill>
                <a:srgbClr val="000000"/>
              </a:solidFill>
              <a:effectLst/>
              <a:uLnTx/>
              <a:uFillTx/>
              <a:latin typeface="Tahoma" charset="0"/>
              <a:ea typeface="ＭＳ Ｐゴシック" charset="0"/>
              <a:cs typeface="+mn-cs"/>
            </a:endParaRPr>
          </a:p>
        </p:txBody>
      </p:sp>
      <p:sp>
        <p:nvSpPr>
          <p:cNvPr id="121" name="Line 36">
            <a:extLst>
              <a:ext uri="{FF2B5EF4-FFF2-40B4-BE49-F238E27FC236}">
                <a16:creationId xmlns:a16="http://schemas.microsoft.com/office/drawing/2014/main" id="{CCBE06AD-8A86-F04F-8691-D7894B915278}"/>
              </a:ext>
            </a:extLst>
          </p:cNvPr>
          <p:cNvSpPr>
            <a:spLocks noChangeShapeType="1"/>
          </p:cNvSpPr>
          <p:nvPr/>
        </p:nvSpPr>
        <p:spPr bwMode="auto">
          <a:xfrm>
            <a:off x="2039800" y="2349049"/>
            <a:ext cx="2346325" cy="571500"/>
          </a:xfrm>
          <a:prstGeom prst="line">
            <a:avLst/>
          </a:prstGeom>
          <a:noFill/>
          <a:ln w="28575">
            <a:solidFill>
              <a:srgbClr val="3333CC"/>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23" name="Text Box 39">
            <a:extLst>
              <a:ext uri="{FF2B5EF4-FFF2-40B4-BE49-F238E27FC236}">
                <a16:creationId xmlns:a16="http://schemas.microsoft.com/office/drawing/2014/main" id="{97669ECF-79A1-4D41-8748-0027E9432529}"/>
              </a:ext>
            </a:extLst>
          </p:cNvPr>
          <p:cNvSpPr txBox="1">
            <a:spLocks noChangeArrowheads="1"/>
          </p:cNvSpPr>
          <p:nvPr/>
        </p:nvSpPr>
        <p:spPr bwMode="auto">
          <a:xfrm>
            <a:off x="3965437" y="1177474"/>
            <a:ext cx="773113" cy="33655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rPr>
              <a:t>Host B</a:t>
            </a:r>
          </a:p>
        </p:txBody>
      </p:sp>
      <p:sp>
        <p:nvSpPr>
          <p:cNvPr id="124" name="Text Box 43">
            <a:extLst>
              <a:ext uri="{FF2B5EF4-FFF2-40B4-BE49-F238E27FC236}">
                <a16:creationId xmlns:a16="http://schemas.microsoft.com/office/drawing/2014/main" id="{0992C83B-4206-984D-AB17-6BDBF1D64593}"/>
              </a:ext>
            </a:extLst>
          </p:cNvPr>
          <p:cNvSpPr txBox="1">
            <a:spLocks noChangeArrowheads="1"/>
          </p:cNvSpPr>
          <p:nvPr/>
        </p:nvSpPr>
        <p:spPr bwMode="auto">
          <a:xfrm>
            <a:off x="1644512" y="1207637"/>
            <a:ext cx="776288" cy="33655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rPr>
              <a:t>Host A</a:t>
            </a:r>
          </a:p>
        </p:txBody>
      </p:sp>
      <p:sp>
        <p:nvSpPr>
          <p:cNvPr id="125" name="Rectangle 44">
            <a:extLst>
              <a:ext uri="{FF2B5EF4-FFF2-40B4-BE49-F238E27FC236}">
                <a16:creationId xmlns:a16="http://schemas.microsoft.com/office/drawing/2014/main" id="{831F8853-027A-294B-AA6D-ACCABA945CDE}"/>
              </a:ext>
            </a:extLst>
          </p:cNvPr>
          <p:cNvSpPr>
            <a:spLocks noChangeArrowheads="1"/>
          </p:cNvSpPr>
          <p:nvPr/>
        </p:nvSpPr>
        <p:spPr bwMode="auto">
          <a:xfrm>
            <a:off x="2743062" y="2430012"/>
            <a:ext cx="869950" cy="401637"/>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26" name="Text Box 45">
            <a:extLst>
              <a:ext uri="{FF2B5EF4-FFF2-40B4-BE49-F238E27FC236}">
                <a16:creationId xmlns:a16="http://schemas.microsoft.com/office/drawing/2014/main" id="{8D027E41-059B-A348-B661-6F2DD0666670}"/>
              </a:ext>
            </a:extLst>
          </p:cNvPr>
          <p:cNvSpPr txBox="1">
            <a:spLocks noChangeArrowheads="1"/>
          </p:cNvSpPr>
          <p:nvPr/>
        </p:nvSpPr>
        <p:spPr bwMode="auto">
          <a:xfrm>
            <a:off x="2184262" y="2482399"/>
            <a:ext cx="2085975" cy="3048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Tahoma" charset="0"/>
                <a:ea typeface="ＭＳ Ｐゴシック" charset="0"/>
                <a:cs typeface="+mn-cs"/>
              </a:rPr>
              <a:t>Seq=92, 8 bytes of data</a:t>
            </a:r>
          </a:p>
        </p:txBody>
      </p:sp>
      <p:sp>
        <p:nvSpPr>
          <p:cNvPr id="130" name="Line 49">
            <a:extLst>
              <a:ext uri="{FF2B5EF4-FFF2-40B4-BE49-F238E27FC236}">
                <a16:creationId xmlns:a16="http://schemas.microsoft.com/office/drawing/2014/main" id="{7554A1BA-7B17-9947-9957-0D23896F869A}"/>
              </a:ext>
            </a:extLst>
          </p:cNvPr>
          <p:cNvSpPr>
            <a:spLocks noChangeShapeType="1"/>
          </p:cNvSpPr>
          <p:nvPr/>
        </p:nvSpPr>
        <p:spPr bwMode="auto">
          <a:xfrm>
            <a:off x="2019162" y="2107749"/>
            <a:ext cx="0" cy="3525838"/>
          </a:xfrm>
          <a:prstGeom prst="line">
            <a:avLst/>
          </a:prstGeom>
          <a:noFill/>
          <a:ln w="9525">
            <a:solidFill>
              <a:srgbClr val="80808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31" name="Line 50">
            <a:extLst>
              <a:ext uri="{FF2B5EF4-FFF2-40B4-BE49-F238E27FC236}">
                <a16:creationId xmlns:a16="http://schemas.microsoft.com/office/drawing/2014/main" id="{CBDA8AA8-732F-A344-BAE1-68752D7E6D4A}"/>
              </a:ext>
            </a:extLst>
          </p:cNvPr>
          <p:cNvSpPr>
            <a:spLocks noChangeShapeType="1"/>
          </p:cNvSpPr>
          <p:nvPr/>
        </p:nvSpPr>
        <p:spPr bwMode="auto">
          <a:xfrm>
            <a:off x="4424225" y="2102987"/>
            <a:ext cx="0" cy="3538537"/>
          </a:xfrm>
          <a:prstGeom prst="line">
            <a:avLst/>
          </a:prstGeom>
          <a:noFill/>
          <a:ln w="9525">
            <a:solidFill>
              <a:srgbClr val="80808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5" name="Group 4">
            <a:extLst>
              <a:ext uri="{FF2B5EF4-FFF2-40B4-BE49-F238E27FC236}">
                <a16:creationId xmlns:a16="http://schemas.microsoft.com/office/drawing/2014/main" id="{15CBAF7E-F641-074E-A960-6453A9AD2BBF}"/>
              </a:ext>
            </a:extLst>
          </p:cNvPr>
          <p:cNvGrpSpPr/>
          <p:nvPr/>
        </p:nvGrpSpPr>
        <p:grpSpPr>
          <a:xfrm>
            <a:off x="2009637" y="4431849"/>
            <a:ext cx="2652713" cy="879475"/>
            <a:chOff x="2035037" y="4444549"/>
            <a:chExt cx="2652713" cy="879475"/>
          </a:xfrm>
        </p:grpSpPr>
        <p:sp>
          <p:nvSpPr>
            <p:cNvPr id="120" name="Line 35">
              <a:extLst>
                <a:ext uri="{FF2B5EF4-FFF2-40B4-BE49-F238E27FC236}">
                  <a16:creationId xmlns:a16="http://schemas.microsoft.com/office/drawing/2014/main" id="{2F729834-AA00-3F49-9DAA-5799D25FBE77}"/>
                </a:ext>
              </a:extLst>
            </p:cNvPr>
            <p:cNvSpPr>
              <a:spLocks noChangeShapeType="1"/>
            </p:cNvSpPr>
            <p:nvPr/>
          </p:nvSpPr>
          <p:spPr bwMode="auto">
            <a:xfrm>
              <a:off x="2063612" y="4444549"/>
              <a:ext cx="2441575" cy="665163"/>
            </a:xfrm>
            <a:prstGeom prst="line">
              <a:avLst/>
            </a:prstGeom>
            <a:noFill/>
            <a:ln w="28575">
              <a:solidFill>
                <a:srgbClr val="3333CC"/>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32" name="Rectangle 51">
              <a:extLst>
                <a:ext uri="{FF2B5EF4-FFF2-40B4-BE49-F238E27FC236}">
                  <a16:creationId xmlns:a16="http://schemas.microsoft.com/office/drawing/2014/main" id="{5452ECDA-B3E0-374F-AC96-350658E75BBD}"/>
                </a:ext>
              </a:extLst>
            </p:cNvPr>
            <p:cNvSpPr>
              <a:spLocks noChangeArrowheads="1"/>
            </p:cNvSpPr>
            <p:nvPr/>
          </p:nvSpPr>
          <p:spPr bwMode="auto">
            <a:xfrm>
              <a:off x="2760525" y="4517574"/>
              <a:ext cx="933450" cy="508000"/>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33" name="Text Box 52">
              <a:extLst>
                <a:ext uri="{FF2B5EF4-FFF2-40B4-BE49-F238E27FC236}">
                  <a16:creationId xmlns:a16="http://schemas.microsoft.com/office/drawing/2014/main" id="{CE55EEB5-1B37-394C-A536-E0960B386C84}"/>
                </a:ext>
              </a:extLst>
            </p:cNvPr>
            <p:cNvSpPr txBox="1">
              <a:spLocks noChangeArrowheads="1"/>
            </p:cNvSpPr>
            <p:nvPr/>
          </p:nvSpPr>
          <p:spPr bwMode="auto">
            <a:xfrm>
              <a:off x="2035037" y="4604887"/>
              <a:ext cx="2652713" cy="3048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Tahoma" charset="0"/>
                  <a:ea typeface="ＭＳ Ｐゴシック" charset="0"/>
                  <a:cs typeface="+mn-cs"/>
                </a:rPr>
                <a:t>Seq=120,  15 bytes of data</a:t>
              </a:r>
            </a:p>
          </p:txBody>
        </p:sp>
        <p:sp>
          <p:nvSpPr>
            <p:cNvPr id="134" name="Rectangle 55">
              <a:extLst>
                <a:ext uri="{FF2B5EF4-FFF2-40B4-BE49-F238E27FC236}">
                  <a16:creationId xmlns:a16="http://schemas.microsoft.com/office/drawing/2014/main" id="{448E8CE2-468E-C147-BBB6-851B8973F0A4}"/>
                </a:ext>
              </a:extLst>
            </p:cNvPr>
            <p:cNvSpPr>
              <a:spLocks noChangeArrowheads="1"/>
            </p:cNvSpPr>
            <p:nvPr/>
          </p:nvSpPr>
          <p:spPr bwMode="auto">
            <a:xfrm>
              <a:off x="2871650" y="5077962"/>
              <a:ext cx="747712" cy="246062"/>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grpSp>
        <p:nvGrpSpPr>
          <p:cNvPr id="143" name="Group 63">
            <a:extLst>
              <a:ext uri="{FF2B5EF4-FFF2-40B4-BE49-F238E27FC236}">
                <a16:creationId xmlns:a16="http://schemas.microsoft.com/office/drawing/2014/main" id="{C3C010AE-BE43-6F47-963B-D6CB3155D42B}"/>
              </a:ext>
            </a:extLst>
          </p:cNvPr>
          <p:cNvGrpSpPr>
            <a:grpSpLocks/>
          </p:cNvGrpSpPr>
          <p:nvPr/>
        </p:nvGrpSpPr>
        <p:grpSpPr bwMode="auto">
          <a:xfrm>
            <a:off x="2025512" y="2734812"/>
            <a:ext cx="2346325" cy="571500"/>
            <a:chOff x="3759" y="1622"/>
            <a:chExt cx="1478" cy="360"/>
          </a:xfrm>
        </p:grpSpPr>
        <p:sp>
          <p:nvSpPr>
            <p:cNvPr id="144" name="Line 64">
              <a:extLst>
                <a:ext uri="{FF2B5EF4-FFF2-40B4-BE49-F238E27FC236}">
                  <a16:creationId xmlns:a16="http://schemas.microsoft.com/office/drawing/2014/main" id="{1530CC4E-B289-DB44-8685-B440E2B60DE1}"/>
                </a:ext>
              </a:extLst>
            </p:cNvPr>
            <p:cNvSpPr>
              <a:spLocks noChangeShapeType="1"/>
            </p:cNvSpPr>
            <p:nvPr/>
          </p:nvSpPr>
          <p:spPr bwMode="auto">
            <a:xfrm>
              <a:off x="3759" y="1622"/>
              <a:ext cx="1478" cy="360"/>
            </a:xfrm>
            <a:prstGeom prst="line">
              <a:avLst/>
            </a:prstGeom>
            <a:noFill/>
            <a:ln w="28575">
              <a:solidFill>
                <a:srgbClr val="3333CC"/>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45" name="Rectangle 65">
              <a:extLst>
                <a:ext uri="{FF2B5EF4-FFF2-40B4-BE49-F238E27FC236}">
                  <a16:creationId xmlns:a16="http://schemas.microsoft.com/office/drawing/2014/main" id="{FE817F64-FB48-EB47-B984-31AC87976FF4}"/>
                </a:ext>
              </a:extLst>
            </p:cNvPr>
            <p:cNvSpPr>
              <a:spLocks noChangeArrowheads="1"/>
            </p:cNvSpPr>
            <p:nvPr/>
          </p:nvSpPr>
          <p:spPr bwMode="auto">
            <a:xfrm>
              <a:off x="4202" y="1673"/>
              <a:ext cx="548" cy="253"/>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46" name="Text Box 66">
              <a:extLst>
                <a:ext uri="{FF2B5EF4-FFF2-40B4-BE49-F238E27FC236}">
                  <a16:creationId xmlns:a16="http://schemas.microsoft.com/office/drawing/2014/main" id="{F1525CD3-6EAD-8B46-AE7B-D63A2D957330}"/>
                </a:ext>
              </a:extLst>
            </p:cNvPr>
            <p:cNvSpPr txBox="1">
              <a:spLocks noChangeArrowheads="1"/>
            </p:cNvSpPr>
            <p:nvPr/>
          </p:nvSpPr>
          <p:spPr bwMode="auto">
            <a:xfrm>
              <a:off x="3790" y="1706"/>
              <a:ext cx="1437" cy="19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Tahoma" charset="0"/>
                  <a:ea typeface="ＭＳ Ｐゴシック" charset="0"/>
                  <a:cs typeface="+mn-cs"/>
                </a:rPr>
                <a:t>Seq=100, 20 bytes of data</a:t>
              </a:r>
            </a:p>
          </p:txBody>
        </p:sp>
      </p:grpSp>
      <p:grpSp>
        <p:nvGrpSpPr>
          <p:cNvPr id="4" name="Group 3">
            <a:extLst>
              <a:ext uri="{FF2B5EF4-FFF2-40B4-BE49-F238E27FC236}">
                <a16:creationId xmlns:a16="http://schemas.microsoft.com/office/drawing/2014/main" id="{AEA8CEC7-4316-034E-9A10-D1758AB5C1E8}"/>
              </a:ext>
            </a:extLst>
          </p:cNvPr>
          <p:cNvGrpSpPr/>
          <p:nvPr/>
        </p:nvGrpSpPr>
        <p:grpSpPr>
          <a:xfrm>
            <a:off x="2030275" y="3011037"/>
            <a:ext cx="2324100" cy="1381125"/>
            <a:chOff x="2030275" y="3011037"/>
            <a:chExt cx="2324100" cy="1381125"/>
          </a:xfrm>
        </p:grpSpPr>
        <p:sp>
          <p:nvSpPr>
            <p:cNvPr id="118" name="Text Box 22">
              <a:extLst>
                <a:ext uri="{FF2B5EF4-FFF2-40B4-BE49-F238E27FC236}">
                  <a16:creationId xmlns:a16="http://schemas.microsoft.com/office/drawing/2014/main" id="{26DC4EAE-1D60-F74E-A59A-4591BEF7DB8A}"/>
                </a:ext>
              </a:extLst>
            </p:cNvPr>
            <p:cNvSpPr txBox="1">
              <a:spLocks noChangeArrowheads="1"/>
            </p:cNvSpPr>
            <p:nvPr/>
          </p:nvSpPr>
          <p:spPr bwMode="auto">
            <a:xfrm>
              <a:off x="2654162" y="3372987"/>
              <a:ext cx="358775" cy="3968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1" i="0" u="none" strike="noStrike" kern="0" cap="none" spc="0" normalizeH="0" baseline="0" noProof="0">
                  <a:ln>
                    <a:noFill/>
                  </a:ln>
                  <a:solidFill>
                    <a:srgbClr val="FF0000"/>
                  </a:solidFill>
                  <a:effectLst/>
                  <a:uLnTx/>
                  <a:uFillTx/>
                  <a:latin typeface="Tahoma" charset="0"/>
                  <a:ea typeface="ＭＳ Ｐゴシック" charset="0"/>
                  <a:cs typeface="+mn-cs"/>
                </a:rPr>
                <a:t>X</a:t>
              </a:r>
            </a:p>
          </p:txBody>
        </p:sp>
        <p:sp>
          <p:nvSpPr>
            <p:cNvPr id="122" name="Line 37">
              <a:extLst>
                <a:ext uri="{FF2B5EF4-FFF2-40B4-BE49-F238E27FC236}">
                  <a16:creationId xmlns:a16="http://schemas.microsoft.com/office/drawing/2014/main" id="{F82F123D-402E-6549-ACF5-E00DB455230B}"/>
                </a:ext>
              </a:extLst>
            </p:cNvPr>
            <p:cNvSpPr>
              <a:spLocks noChangeShapeType="1"/>
            </p:cNvSpPr>
            <p:nvPr/>
          </p:nvSpPr>
          <p:spPr bwMode="auto">
            <a:xfrm flipH="1">
              <a:off x="2917687" y="3011037"/>
              <a:ext cx="1431925" cy="573087"/>
            </a:xfrm>
            <a:prstGeom prst="line">
              <a:avLst/>
            </a:prstGeom>
            <a:noFill/>
            <a:ln w="28575">
              <a:solidFill>
                <a:srgbClr val="3333CC"/>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127" name="Group 46">
              <a:extLst>
                <a:ext uri="{FF2B5EF4-FFF2-40B4-BE49-F238E27FC236}">
                  <a16:creationId xmlns:a16="http://schemas.microsoft.com/office/drawing/2014/main" id="{324855DF-61E7-B748-8BCC-0D83D44C7E23}"/>
                </a:ext>
              </a:extLst>
            </p:cNvPr>
            <p:cNvGrpSpPr>
              <a:grpSpLocks/>
            </p:cNvGrpSpPr>
            <p:nvPr/>
          </p:nvGrpSpPr>
          <p:grpSpPr bwMode="auto">
            <a:xfrm>
              <a:off x="2939912" y="3211062"/>
              <a:ext cx="949325" cy="304800"/>
              <a:chOff x="4215" y="2253"/>
              <a:chExt cx="598" cy="192"/>
            </a:xfrm>
          </p:grpSpPr>
          <p:sp>
            <p:nvSpPr>
              <p:cNvPr id="128" name="Rectangle 47">
                <a:extLst>
                  <a:ext uri="{FF2B5EF4-FFF2-40B4-BE49-F238E27FC236}">
                    <a16:creationId xmlns:a16="http://schemas.microsoft.com/office/drawing/2014/main" id="{9FB09B08-6C10-9344-B5F2-19059A82D4DA}"/>
                  </a:ext>
                </a:extLst>
              </p:cNvPr>
              <p:cNvSpPr>
                <a:spLocks noChangeArrowheads="1"/>
              </p:cNvSpPr>
              <p:nvPr/>
            </p:nvSpPr>
            <p:spPr bwMode="auto">
              <a:xfrm>
                <a:off x="4265" y="2274"/>
                <a:ext cx="471" cy="155"/>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29" name="Text Box 48">
                <a:extLst>
                  <a:ext uri="{FF2B5EF4-FFF2-40B4-BE49-F238E27FC236}">
                    <a16:creationId xmlns:a16="http://schemas.microsoft.com/office/drawing/2014/main" id="{53E02B34-B365-F741-81B4-3CC6B76EE9BD}"/>
                  </a:ext>
                </a:extLst>
              </p:cNvPr>
              <p:cNvSpPr txBox="1">
                <a:spLocks noChangeArrowheads="1"/>
              </p:cNvSpPr>
              <p:nvPr/>
            </p:nvSpPr>
            <p:spPr bwMode="auto">
              <a:xfrm>
                <a:off x="4215" y="2253"/>
                <a:ext cx="598" cy="19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Arial" charset="0"/>
                    <a:ea typeface="ＭＳ Ｐゴシック" charset="0"/>
                    <a:cs typeface="+mn-cs"/>
                  </a:rPr>
                  <a:t>ACK=100</a:t>
                </a:r>
                <a:endParaRPr kumimoji="0" lang="en-US" sz="1000" b="0" i="0" u="none" strike="noStrike" kern="0" cap="none" spc="0" normalizeH="0" baseline="0" noProof="0" dirty="0">
                  <a:ln>
                    <a:noFill/>
                  </a:ln>
                  <a:solidFill>
                    <a:srgbClr val="000000"/>
                  </a:solidFill>
                  <a:effectLst/>
                  <a:uLnTx/>
                  <a:uFillTx/>
                  <a:latin typeface="Times New Roman" charset="0"/>
                  <a:ea typeface="ＭＳ Ｐゴシック" charset="0"/>
                  <a:cs typeface="+mn-cs"/>
                </a:endParaRPr>
              </a:p>
            </p:txBody>
          </p:sp>
        </p:grpSp>
        <p:sp>
          <p:nvSpPr>
            <p:cNvPr id="147" name="Line 67">
              <a:extLst>
                <a:ext uri="{FF2B5EF4-FFF2-40B4-BE49-F238E27FC236}">
                  <a16:creationId xmlns:a16="http://schemas.microsoft.com/office/drawing/2014/main" id="{3A9C7800-3C25-D246-B475-A10782D1A42F}"/>
                </a:ext>
              </a:extLst>
            </p:cNvPr>
            <p:cNvSpPr>
              <a:spLocks noChangeShapeType="1"/>
            </p:cNvSpPr>
            <p:nvPr/>
          </p:nvSpPr>
          <p:spPr bwMode="auto">
            <a:xfrm flipH="1">
              <a:off x="2030275" y="3366637"/>
              <a:ext cx="2324100" cy="1025525"/>
            </a:xfrm>
            <a:prstGeom prst="line">
              <a:avLst/>
            </a:prstGeom>
            <a:noFill/>
            <a:ln w="28575">
              <a:solidFill>
                <a:srgbClr val="3333CC"/>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grpSp>
          <p:nvGrpSpPr>
            <p:cNvPr id="148" name="Group 68">
              <a:extLst>
                <a:ext uri="{FF2B5EF4-FFF2-40B4-BE49-F238E27FC236}">
                  <a16:creationId xmlns:a16="http://schemas.microsoft.com/office/drawing/2014/main" id="{17041CF4-B3BE-AC4C-8F4D-F6EFAD312E20}"/>
                </a:ext>
              </a:extLst>
            </p:cNvPr>
            <p:cNvGrpSpPr>
              <a:grpSpLocks/>
            </p:cNvGrpSpPr>
            <p:nvPr/>
          </p:nvGrpSpPr>
          <p:grpSpPr bwMode="auto">
            <a:xfrm>
              <a:off x="2673212" y="3768274"/>
              <a:ext cx="949325" cy="304800"/>
              <a:chOff x="4215" y="2253"/>
              <a:chExt cx="598" cy="192"/>
            </a:xfrm>
          </p:grpSpPr>
          <p:sp>
            <p:nvSpPr>
              <p:cNvPr id="149" name="Rectangle 69">
                <a:extLst>
                  <a:ext uri="{FF2B5EF4-FFF2-40B4-BE49-F238E27FC236}">
                    <a16:creationId xmlns:a16="http://schemas.microsoft.com/office/drawing/2014/main" id="{3AAC76A6-2B0F-6244-8FEC-36E70DA156CD}"/>
                  </a:ext>
                </a:extLst>
              </p:cNvPr>
              <p:cNvSpPr>
                <a:spLocks noChangeArrowheads="1"/>
              </p:cNvSpPr>
              <p:nvPr/>
            </p:nvSpPr>
            <p:spPr bwMode="auto">
              <a:xfrm>
                <a:off x="4265" y="2274"/>
                <a:ext cx="471" cy="155"/>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charset="0"/>
                  <a:ea typeface="ＭＳ Ｐゴシック" charset="0"/>
                  <a:cs typeface="+mn-cs"/>
                </a:endParaRPr>
              </a:p>
            </p:txBody>
          </p:sp>
          <p:sp>
            <p:nvSpPr>
              <p:cNvPr id="150" name="Text Box 70">
                <a:extLst>
                  <a:ext uri="{FF2B5EF4-FFF2-40B4-BE49-F238E27FC236}">
                    <a16:creationId xmlns:a16="http://schemas.microsoft.com/office/drawing/2014/main" id="{821F7D19-F8C8-AE45-80AF-5153ED6D8304}"/>
                  </a:ext>
                </a:extLst>
              </p:cNvPr>
              <p:cNvSpPr txBox="1">
                <a:spLocks noChangeArrowheads="1"/>
              </p:cNvSpPr>
              <p:nvPr/>
            </p:nvSpPr>
            <p:spPr bwMode="auto">
              <a:xfrm>
                <a:off x="4215" y="2253"/>
                <a:ext cx="598" cy="19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1600">
                    <a:solidFill>
                      <a:schemeClr val="tx1"/>
                    </a:solidFill>
                    <a:latin typeface="Tahoma" charset="0"/>
                    <a:ea typeface="ＭＳ Ｐゴシック" charset="0"/>
                  </a:defRPr>
                </a:lvl1pPr>
                <a:lvl2pPr marL="742950" indent="-285750">
                  <a:defRPr sz="1600">
                    <a:solidFill>
                      <a:schemeClr val="tx1"/>
                    </a:solidFill>
                    <a:latin typeface="Tahoma" charset="0"/>
                    <a:ea typeface="ＭＳ Ｐゴシック" charset="0"/>
                  </a:defRPr>
                </a:lvl2pPr>
                <a:lvl3pPr marL="1143000" indent="-228600">
                  <a:defRPr sz="1600">
                    <a:solidFill>
                      <a:schemeClr val="tx1"/>
                    </a:solidFill>
                    <a:latin typeface="Tahoma" charset="0"/>
                    <a:ea typeface="ＭＳ Ｐゴシック" charset="0"/>
                  </a:defRPr>
                </a:lvl3pPr>
                <a:lvl4pPr marL="1600200" indent="-228600">
                  <a:defRPr sz="1600">
                    <a:solidFill>
                      <a:schemeClr val="tx1"/>
                    </a:solidFill>
                    <a:latin typeface="Tahoma" charset="0"/>
                    <a:ea typeface="ＭＳ Ｐゴシック" charset="0"/>
                  </a:defRPr>
                </a:lvl4pPr>
                <a:lvl5pPr marL="2057400" indent="-228600">
                  <a:defRPr sz="16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16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16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16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1600">
                    <a:solidFill>
                      <a:schemeClr val="tx1"/>
                    </a:solidFill>
                    <a:latin typeface="Tahoma"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Arial" charset="0"/>
                    <a:ea typeface="ＭＳ Ｐゴシック" charset="0"/>
                    <a:cs typeface="+mn-cs"/>
                  </a:rPr>
                  <a:t>ACK=120</a:t>
                </a:r>
                <a:endParaRPr kumimoji="0" lang="en-US" sz="1000" b="0" i="0" u="none" strike="noStrike" kern="0" cap="none" spc="0" normalizeH="0" baseline="0" noProof="0">
                  <a:ln>
                    <a:noFill/>
                  </a:ln>
                  <a:solidFill>
                    <a:srgbClr val="000000"/>
                  </a:solidFill>
                  <a:effectLst/>
                  <a:uLnTx/>
                  <a:uFillTx/>
                  <a:latin typeface="Times New Roman" charset="0"/>
                  <a:ea typeface="ＭＳ Ｐゴシック" charset="0"/>
                  <a:cs typeface="+mn-cs"/>
                </a:endParaRPr>
              </a:p>
            </p:txBody>
          </p:sp>
        </p:grpSp>
      </p:grpSp>
      <p:grpSp>
        <p:nvGrpSpPr>
          <p:cNvPr id="151" name="Group 84">
            <a:extLst>
              <a:ext uri="{FF2B5EF4-FFF2-40B4-BE49-F238E27FC236}">
                <a16:creationId xmlns:a16="http://schemas.microsoft.com/office/drawing/2014/main" id="{A513F213-614E-9644-8CDB-349CE9C0E465}"/>
              </a:ext>
            </a:extLst>
          </p:cNvPr>
          <p:cNvGrpSpPr>
            <a:grpSpLocks/>
          </p:cNvGrpSpPr>
          <p:nvPr/>
        </p:nvGrpSpPr>
        <p:grpSpPr bwMode="auto">
          <a:xfrm>
            <a:off x="1598475" y="1469574"/>
            <a:ext cx="630237" cy="533400"/>
            <a:chOff x="-44" y="1473"/>
            <a:chExt cx="981" cy="1105"/>
          </a:xfrm>
        </p:grpSpPr>
        <p:pic>
          <p:nvPicPr>
            <p:cNvPr id="152" name="Picture 85" descr="desktop_computer_stylized_medium">
              <a:extLst>
                <a:ext uri="{FF2B5EF4-FFF2-40B4-BE49-F238E27FC236}">
                  <a16:creationId xmlns:a16="http://schemas.microsoft.com/office/drawing/2014/main" id="{9BBAD69B-B04A-1542-BCB4-1BBB280A55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 name="Freeform 86">
              <a:extLst>
                <a:ext uri="{FF2B5EF4-FFF2-40B4-BE49-F238E27FC236}">
                  <a16:creationId xmlns:a16="http://schemas.microsoft.com/office/drawing/2014/main" id="{B7171269-7915-9C4F-B3F9-C51F59FC7196}"/>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grpSp>
        <p:nvGrpSpPr>
          <p:cNvPr id="154" name="Group 87">
            <a:extLst>
              <a:ext uri="{FF2B5EF4-FFF2-40B4-BE49-F238E27FC236}">
                <a16:creationId xmlns:a16="http://schemas.microsoft.com/office/drawing/2014/main" id="{C16FC996-18F5-D44A-B06A-968A8827AE39}"/>
              </a:ext>
            </a:extLst>
          </p:cNvPr>
          <p:cNvGrpSpPr>
            <a:grpSpLocks/>
          </p:cNvGrpSpPr>
          <p:nvPr/>
        </p:nvGrpSpPr>
        <p:grpSpPr bwMode="auto">
          <a:xfrm flipH="1">
            <a:off x="4176575" y="1464812"/>
            <a:ext cx="674687" cy="590550"/>
            <a:chOff x="-44" y="1473"/>
            <a:chExt cx="981" cy="1105"/>
          </a:xfrm>
        </p:grpSpPr>
        <p:pic>
          <p:nvPicPr>
            <p:cNvPr id="155" name="Picture 88" descr="desktop_computer_stylized_medium">
              <a:extLst>
                <a:ext uri="{FF2B5EF4-FFF2-40B4-BE49-F238E27FC236}">
                  <a16:creationId xmlns:a16="http://schemas.microsoft.com/office/drawing/2014/main" id="{DD8C1025-5742-124A-A45D-17C092AE9E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6" name="Freeform 89">
              <a:extLst>
                <a:ext uri="{FF2B5EF4-FFF2-40B4-BE49-F238E27FC236}">
                  <a16:creationId xmlns:a16="http://schemas.microsoft.com/office/drawing/2014/main" id="{29DD3896-6A51-A043-8276-55B2A1834ABA}"/>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endParaRPr>
            </a:p>
          </p:txBody>
        </p:sp>
      </p:grpSp>
      <p:sp>
        <p:nvSpPr>
          <p:cNvPr id="36" name="Slide Number Placeholder 2">
            <a:extLst>
              <a:ext uri="{FF2B5EF4-FFF2-40B4-BE49-F238E27FC236}">
                <a16:creationId xmlns:a16="http://schemas.microsoft.com/office/drawing/2014/main" id="{F42F4D6B-59A3-9047-BAC8-F69D80AB687A}"/>
              </a:ext>
            </a:extLst>
          </p:cNvPr>
          <p:cNvSpPr>
            <a:spLocks noGrp="1"/>
          </p:cNvSpPr>
          <p:nvPr>
            <p:ph type="sldNum" sz="quarter" idx="4"/>
          </p:nvPr>
        </p:nvSpPr>
        <p:spPr>
          <a:xfrm>
            <a:off x="9219616" y="6443089"/>
            <a:ext cx="2743200" cy="365125"/>
          </a:xfrm>
        </p:spPr>
        <p:txBody>
          <a:bodyPr/>
          <a:lstStyle/>
          <a:p>
            <a:r>
              <a:rPr lang="en-US"/>
              <a:t>Transport Layer: 3-</a:t>
            </a:r>
            <a:fld id="{C4204591-24BD-A542-B9D5-F8D8A88D2FEE}" type="slidenum">
              <a:rPr lang="en-US" smtClean="0"/>
              <a:pPr/>
              <a:t>99</a:t>
            </a:fld>
            <a:endParaRPr lang="en-US" dirty="0"/>
          </a:p>
        </p:txBody>
      </p:sp>
    </p:spTree>
    <p:extLst>
      <p:ext uri="{BB962C8B-B14F-4D97-AF65-F5344CB8AC3E}">
        <p14:creationId xmlns:p14="http://schemas.microsoft.com/office/powerpoint/2010/main" val="927638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21"/>
                                        </p:tgtEl>
                                        <p:attrNameLst>
                                          <p:attrName>style.visibility</p:attrName>
                                        </p:attrNameLst>
                                      </p:cBhvr>
                                      <p:to>
                                        <p:strVal val="visible"/>
                                      </p:to>
                                    </p:set>
                                    <p:animEffect transition="in" filter="wipe(left)">
                                      <p:cBhvr>
                                        <p:cTn id="7" dur="500"/>
                                        <p:tgtEl>
                                          <p:spTgt spid="121"/>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25"/>
                                        </p:tgtEl>
                                        <p:attrNameLst>
                                          <p:attrName>style.visibility</p:attrName>
                                        </p:attrNameLst>
                                      </p:cBhvr>
                                      <p:to>
                                        <p:strVal val="visible"/>
                                      </p:to>
                                    </p:set>
                                    <p:animEffect transition="in" filter="wipe(left)">
                                      <p:cBhvr>
                                        <p:cTn id="10" dur="500"/>
                                        <p:tgtEl>
                                          <p:spTgt spid="125"/>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126"/>
                                        </p:tgtEl>
                                        <p:attrNameLst>
                                          <p:attrName>style.visibility</p:attrName>
                                        </p:attrNameLst>
                                      </p:cBhvr>
                                      <p:to>
                                        <p:strVal val="visible"/>
                                      </p:to>
                                    </p:set>
                                    <p:animEffect transition="in" filter="wipe(left)">
                                      <p:cBhvr>
                                        <p:cTn id="13" dur="500"/>
                                        <p:tgtEl>
                                          <p:spTgt spid="126"/>
                                        </p:tgtEl>
                                      </p:cBhvr>
                                    </p:animEffect>
                                  </p:childTnLst>
                                </p:cTn>
                              </p:par>
                              <p:par>
                                <p:cTn id="14" presetID="22" presetClass="entr" presetSubtype="8" fill="hold" nodeType="withEffect">
                                  <p:stCondLst>
                                    <p:cond delay="0"/>
                                  </p:stCondLst>
                                  <p:childTnLst>
                                    <p:set>
                                      <p:cBhvr>
                                        <p:cTn id="15" dur="1" fill="hold">
                                          <p:stCondLst>
                                            <p:cond delay="0"/>
                                          </p:stCondLst>
                                        </p:cTn>
                                        <p:tgtEl>
                                          <p:spTgt spid="143"/>
                                        </p:tgtEl>
                                        <p:attrNameLst>
                                          <p:attrName>style.visibility</p:attrName>
                                        </p:attrNameLst>
                                      </p:cBhvr>
                                      <p:to>
                                        <p:strVal val="visible"/>
                                      </p:to>
                                    </p:set>
                                    <p:animEffect transition="in" filter="wipe(left)">
                                      <p:cBhvr>
                                        <p:cTn id="16" dur="500"/>
                                        <p:tgtEl>
                                          <p:spTgt spid="143"/>
                                        </p:tgtEl>
                                      </p:cBhvr>
                                    </p:animEffect>
                                  </p:childTnLst>
                                </p:cTn>
                              </p:par>
                            </p:childTnLst>
                          </p:cTn>
                        </p:par>
                        <p:par>
                          <p:cTn id="17" fill="hold">
                            <p:stCondLst>
                              <p:cond delay="500"/>
                            </p:stCondLst>
                            <p:childTnLst>
                              <p:par>
                                <p:cTn id="18" presetID="22" presetClass="entr" presetSubtype="2" fill="hold" nodeType="after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wipe(right)">
                                      <p:cBhvr>
                                        <p:cTn id="20" dur="500"/>
                                        <p:tgtEl>
                                          <p:spTgt spid="4"/>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wipe(left)">
                                      <p:cBhvr>
                                        <p:cTn id="2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 grpId="0" animBg="1"/>
      <p:bldP spid="125" grpId="0" animBg="1"/>
      <p:bldP spid="126"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9513</TotalTime>
  <Words>17628</Words>
  <Application>Microsoft Office PowerPoint</Application>
  <PresentationFormat>Widescreen</PresentationFormat>
  <Paragraphs>2924</Paragraphs>
  <Slides>141</Slides>
  <Notes>132</Notes>
  <HiddenSlides>1</HiddenSlides>
  <MMClips>0</MMClips>
  <ScaleCrop>false</ScaleCrop>
  <HeadingPairs>
    <vt:vector size="8" baseType="variant">
      <vt:variant>
        <vt:lpstr>Fonts Used</vt:lpstr>
      </vt:variant>
      <vt:variant>
        <vt:i4>20</vt:i4>
      </vt:variant>
      <vt:variant>
        <vt:lpstr>Theme</vt:lpstr>
      </vt:variant>
      <vt:variant>
        <vt:i4>1</vt:i4>
      </vt:variant>
      <vt:variant>
        <vt:lpstr>Embedded OLE Servers</vt:lpstr>
      </vt:variant>
      <vt:variant>
        <vt:i4>1</vt:i4>
      </vt:variant>
      <vt:variant>
        <vt:lpstr>Slide Titles</vt:lpstr>
      </vt:variant>
      <vt:variant>
        <vt:i4>141</vt:i4>
      </vt:variant>
    </vt:vector>
  </HeadingPairs>
  <TitlesOfParts>
    <vt:vector size="163" baseType="lpstr">
      <vt:lpstr>-apple-system</vt:lpstr>
      <vt:lpstr>Arial</vt:lpstr>
      <vt:lpstr>Arial</vt:lpstr>
      <vt:lpstr>Arial Narrow</vt:lpstr>
      <vt:lpstr>Arimo</vt:lpstr>
      <vt:lpstr>Calibri</vt:lpstr>
      <vt:lpstr>Calibri Light</vt:lpstr>
      <vt:lpstr>Comic Sans MS</vt:lpstr>
      <vt:lpstr>Courier</vt:lpstr>
      <vt:lpstr>Courier New</vt:lpstr>
      <vt:lpstr>Courier Std</vt:lpstr>
      <vt:lpstr>Gill Sans</vt:lpstr>
      <vt:lpstr>Gill Sans MT</vt:lpstr>
      <vt:lpstr>Noto Sans Symbols</vt:lpstr>
      <vt:lpstr>Roboto</vt:lpstr>
      <vt:lpstr>Tahoma</vt:lpstr>
      <vt:lpstr>Times New Roman</vt:lpstr>
      <vt:lpstr>ui-monospace</vt:lpstr>
      <vt:lpstr>Verdana</vt:lpstr>
      <vt:lpstr>Wingdings</vt:lpstr>
      <vt:lpstr>Office Theme</vt:lpstr>
      <vt:lpstr>Picture</vt:lpstr>
      <vt:lpstr>PowerPoint Presentation</vt:lpstr>
      <vt:lpstr>Transport layer: overview</vt:lpstr>
      <vt:lpstr>Transport layer: roadmap</vt:lpstr>
      <vt:lpstr>Transport services and protocols</vt:lpstr>
      <vt:lpstr>Transport vs. network layer services and protocols</vt:lpstr>
      <vt:lpstr>Transport vs. network layer services and protocols</vt:lpstr>
      <vt:lpstr>Transport Layer Actions</vt:lpstr>
      <vt:lpstr>Transport Layer Actions</vt:lpstr>
      <vt:lpstr>Two principal Internet transport protocols</vt:lpstr>
      <vt:lpstr>Chapter 3: roadmap</vt:lpstr>
      <vt:lpstr>PowerPoint Presentation</vt:lpstr>
      <vt:lpstr>PowerPoint Presentation</vt:lpstr>
      <vt:lpstr>PowerPoint Presentation</vt:lpstr>
      <vt:lpstr>PowerPoint Presentation</vt:lpstr>
      <vt:lpstr>PowerPoint Presentation</vt:lpstr>
      <vt:lpstr>Multiplexing/demultiplexing</vt:lpstr>
      <vt:lpstr>How demultiplexing works</vt:lpstr>
      <vt:lpstr>Connectionless demultiplexing</vt:lpstr>
      <vt:lpstr>Connectionless demultiplexing: an example</vt:lpstr>
      <vt:lpstr>Connection-oriented demultiplexing</vt:lpstr>
      <vt:lpstr>Connection-oriented demultiplexing: example</vt:lpstr>
      <vt:lpstr>Summary</vt:lpstr>
      <vt:lpstr>Chapter 3: roadmap</vt:lpstr>
      <vt:lpstr>UDP: User Datagram Protocol</vt:lpstr>
      <vt:lpstr>UDP: User Datagram Protocol</vt:lpstr>
      <vt:lpstr>UDP: User Datagram Protocol [RFC 768]</vt:lpstr>
      <vt:lpstr>UDP: Transport Layer Actions</vt:lpstr>
      <vt:lpstr>UDP: Transport Layer Actions</vt:lpstr>
      <vt:lpstr>UDP: Transport Layer Actions</vt:lpstr>
      <vt:lpstr>UDP segment header</vt:lpstr>
      <vt:lpstr>UDP checksum</vt:lpstr>
      <vt:lpstr>UDP checksum</vt:lpstr>
      <vt:lpstr>Internet checksum: an example</vt:lpstr>
      <vt:lpstr>Internet checksum: weak protection!</vt:lpstr>
      <vt:lpstr>Summary: UDP</vt:lpstr>
      <vt:lpstr>Error Detection</vt:lpstr>
      <vt:lpstr>PowerPoint Presentation</vt:lpstr>
      <vt:lpstr>PowerPoint Presentation</vt:lpstr>
      <vt:lpstr>Internet Checksum</vt:lpstr>
      <vt:lpstr>Checksum Generation</vt:lpstr>
      <vt:lpstr>Try one by yourself: </vt:lpstr>
      <vt:lpstr>Cyclic Redundancy Check</vt:lpstr>
      <vt:lpstr>Comparing error detection mechanisms</vt:lpstr>
      <vt:lpstr>Chapter 3: roadmap</vt:lpstr>
      <vt:lpstr>Principles of reliable data transfer</vt:lpstr>
      <vt:lpstr>rdt1.0: reliable transfer over a reliable channel</vt:lpstr>
      <vt:lpstr>rdt2.0: channel with bit errors</vt:lpstr>
      <vt:lpstr>rdt2.0: channel with bit errors</vt:lpstr>
      <vt:lpstr>rdt2.0 in action</vt:lpstr>
      <vt:lpstr>rdt2.0 has a fatal flaw!</vt:lpstr>
      <vt:lpstr>rdt2.0 has a fatal flaw!</vt:lpstr>
      <vt:lpstr>rdt2.x</vt:lpstr>
      <vt:lpstr>PowerPoint Presentation</vt:lpstr>
      <vt:lpstr>rdt2.1 Seq # and ACK</vt:lpstr>
      <vt:lpstr>PowerPoint Presentation</vt:lpstr>
      <vt:lpstr>rdt3.0: channels with errors and loss</vt:lpstr>
      <vt:lpstr>rdt3.0 in action</vt:lpstr>
      <vt:lpstr>Performance of rdt3.0 (stop-and-wait)</vt:lpstr>
      <vt:lpstr>rdt3.0: stop-and-wait operation</vt:lpstr>
      <vt:lpstr>rdt3.0: stop-and-wait operation</vt:lpstr>
      <vt:lpstr>rdt3.0: pipelined protocols operation</vt:lpstr>
      <vt:lpstr>Pipelining: increased utilization</vt:lpstr>
      <vt:lpstr>Go-Back-N: sender</vt:lpstr>
      <vt:lpstr>Go-Back-N: receiver</vt:lpstr>
      <vt:lpstr>Go-Back-N in action</vt:lpstr>
      <vt:lpstr>Selective repeat</vt:lpstr>
      <vt:lpstr>Selective repeat: sender, receiver windows</vt:lpstr>
      <vt:lpstr>Selective repeat: sender and receiver</vt:lpstr>
      <vt:lpstr>Selective Repeat in action</vt:lpstr>
      <vt:lpstr>Comparison</vt:lpstr>
      <vt:lpstr>TCP: Basic  RFCs: 793,1122,1323, 2018, 2581</vt:lpstr>
      <vt:lpstr>TCP: Stream of Bytes Service</vt:lpstr>
      <vt:lpstr>TCP: More  RFCs: 793,1122,1323, 2018, 2581</vt:lpstr>
      <vt:lpstr>TCP sequence numbers, ACKs</vt:lpstr>
      <vt:lpstr>TCP segment structure</vt:lpstr>
      <vt:lpstr>UDP segment structure</vt:lpstr>
      <vt:lpstr>TCP sequence numbers, ACKs</vt:lpstr>
      <vt:lpstr>TCP seq. numbers</vt:lpstr>
      <vt:lpstr>TCP connection management</vt:lpstr>
      <vt:lpstr>Agreeing to establish a connection</vt:lpstr>
      <vt:lpstr>TCP 3-way handshake</vt:lpstr>
      <vt:lpstr>Closing a TCP connection</vt:lpstr>
      <vt:lpstr>Closing a TCP connection</vt:lpstr>
      <vt:lpstr>Segments when sending an HTTP request</vt:lpstr>
      <vt:lpstr>Chapter 3: roadmap</vt:lpstr>
      <vt:lpstr>When to send a segment (sender)?</vt:lpstr>
      <vt:lpstr>Path MTU</vt:lpstr>
      <vt:lpstr>MSS (L4 segments) &amp; Path MTU (L2 frames)</vt:lpstr>
      <vt:lpstr>MSS calculation and notification</vt:lpstr>
      <vt:lpstr>TCP segment structure</vt:lpstr>
      <vt:lpstr>TCP Connection Establishment </vt:lpstr>
      <vt:lpstr>When to send a segment?</vt:lpstr>
      <vt:lpstr>Nagle’s Algorithm</vt:lpstr>
      <vt:lpstr>Nagle’s Algorithm</vt:lpstr>
      <vt:lpstr>Look at a question:</vt:lpstr>
      <vt:lpstr>TCP Push</vt:lpstr>
      <vt:lpstr>TCP Receiver: ACK generation [RFC 5681]</vt:lpstr>
      <vt:lpstr>TCP: retransmission scenarios</vt:lpstr>
      <vt:lpstr>TCP: retransmission scenarios</vt:lpstr>
      <vt:lpstr>TCP fast retransmit</vt:lpstr>
      <vt:lpstr>TCP round trip time, timeout</vt:lpstr>
      <vt:lpstr>TCP round trip time, timeout</vt:lpstr>
      <vt:lpstr>TCP round trip time, timeout</vt:lpstr>
      <vt:lpstr>Q: think about congestion</vt:lpstr>
      <vt:lpstr>TCP flow control</vt:lpstr>
      <vt:lpstr>TCP flow control: avoid overflowing receiver buffer</vt:lpstr>
      <vt:lpstr>TCP flow control</vt:lpstr>
      <vt:lpstr>TCP flow control</vt:lpstr>
      <vt:lpstr>TCP flow control (rwnd = receive window)</vt:lpstr>
      <vt:lpstr>TCP flow control</vt:lpstr>
      <vt:lpstr>An example</vt:lpstr>
      <vt:lpstr>Chapter 3: roadmap</vt:lpstr>
      <vt:lpstr>Congestion</vt:lpstr>
      <vt:lpstr>Congestion control and flow control:</vt:lpstr>
      <vt:lpstr>TCP Congestion Control (still very undeveloped area of CS and other related fields)</vt:lpstr>
      <vt:lpstr>Approaches towards congestion control</vt:lpstr>
      <vt:lpstr>Approaches towards congestion control</vt:lpstr>
      <vt:lpstr>TCP Congestion Control Overview</vt:lpstr>
      <vt:lpstr>How to Sense Congestions?</vt:lpstr>
      <vt:lpstr>How to Change Send Rate? (cwnd is not in the TCP header; only sender has this information)</vt:lpstr>
      <vt:lpstr>How to Change Send Rate?</vt:lpstr>
      <vt:lpstr>How to Determine the appropriate Send Rate?</vt:lpstr>
      <vt:lpstr>TCP congestion control: AIMD</vt:lpstr>
      <vt:lpstr>TCP AIMD: more</vt:lpstr>
      <vt:lpstr>TCP congestion control: details</vt:lpstr>
      <vt:lpstr>TCP slow start </vt:lpstr>
      <vt:lpstr>TCP: from slow start to congestion avoidance</vt:lpstr>
      <vt:lpstr>Example</vt:lpstr>
      <vt:lpstr>TCP throughput</vt:lpstr>
      <vt:lpstr>TCP CUBIC</vt:lpstr>
      <vt:lpstr>TCP CUBIC</vt:lpstr>
      <vt:lpstr>TCP and the congested “bottleneck link”</vt:lpstr>
      <vt:lpstr>TCP and the congested “bottleneck link”</vt:lpstr>
      <vt:lpstr>Delay-based TCP congestion control</vt:lpstr>
      <vt:lpstr>Delay-based TCP congestion control</vt:lpstr>
      <vt:lpstr>Explicit congestion notification (ECN)</vt:lpstr>
      <vt:lpstr>TCP fairness</vt:lpstr>
      <vt:lpstr>Q: is TCP Fair?</vt:lpstr>
      <vt:lpstr>Fairness: must all network apps be “fair”?</vt:lpstr>
      <vt:lpstr>Chapter 3: summary</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James Kurose</dc:creator>
  <cp:lastModifiedBy>Johnson, Demetrius</cp:lastModifiedBy>
  <cp:revision>524</cp:revision>
  <dcterms:created xsi:type="dcterms:W3CDTF">2020-01-18T07:24:59Z</dcterms:created>
  <dcterms:modified xsi:type="dcterms:W3CDTF">2022-10-13T16:49:18Z</dcterms:modified>
</cp:coreProperties>
</file>